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59" r:id="rId3"/>
    <p:sldId id="267" r:id="rId4"/>
    <p:sldId id="281" r:id="rId5"/>
    <p:sldId id="292" r:id="rId6"/>
    <p:sldId id="282" r:id="rId7"/>
    <p:sldId id="283" r:id="rId8"/>
    <p:sldId id="302" r:id="rId9"/>
    <p:sldId id="284" r:id="rId10"/>
    <p:sldId id="290" r:id="rId11"/>
    <p:sldId id="291" r:id="rId12"/>
    <p:sldId id="285" r:id="rId13"/>
    <p:sldId id="293" r:id="rId14"/>
    <p:sldId id="295" r:id="rId15"/>
    <p:sldId id="294" r:id="rId16"/>
    <p:sldId id="287" r:id="rId17"/>
    <p:sldId id="300" r:id="rId18"/>
    <p:sldId id="301" r:id="rId19"/>
    <p:sldId id="298" r:id="rId20"/>
    <p:sldId id="299" r:id="rId21"/>
    <p:sldId id="297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138" y="2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CBD0112-9EC8-4A09-8B1E-534C5D8C8B69}" type="doc">
      <dgm:prSet loTypeId="urn:microsoft.com/office/officeart/2005/8/layout/radial6" loCatId="cycle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CB1FCEF-C2D9-4FAE-972F-4DCB44AC0040}">
      <dgm:prSet phldrT="[Text]" custT="1"/>
      <dgm:spPr/>
      <dgm:t>
        <a:bodyPr/>
        <a:lstStyle/>
        <a:p>
          <a:r>
            <a:rPr lang="en-US" sz="1800" b="1" dirty="0" smtClean="0">
              <a:latin typeface="Arial" panose="020B0604020202020204" pitchFamily="34" charset="0"/>
              <a:cs typeface="Arial" panose="020B0604020202020204" pitchFamily="34" charset="0"/>
            </a:rPr>
            <a:t>BĒRNS</a:t>
          </a:r>
        </a:p>
        <a:p>
          <a:r>
            <a:rPr lang="en-US" sz="2000" b="1" dirty="0" smtClean="0">
              <a:latin typeface="Arial" panose="020B0604020202020204" pitchFamily="34" charset="0"/>
              <a:cs typeface="Arial" panose="020B0604020202020204" pitchFamily="34" charset="0"/>
            </a:rPr>
            <a:t>IAP</a:t>
          </a:r>
          <a:endParaRPr lang="en-US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9EB94B1-6A79-446A-A419-D5446EAE3BC2}" type="parTrans" cxnId="{02CB6853-9FE4-4B31-B9B7-CF798D1DADE4}">
      <dgm:prSet/>
      <dgm:spPr/>
      <dgm:t>
        <a:bodyPr/>
        <a:lstStyle/>
        <a:p>
          <a:endParaRPr lang="en-US"/>
        </a:p>
      </dgm:t>
    </dgm:pt>
    <dgm:pt modelId="{E148C851-12B2-4398-8773-A7C232C25064}" type="sibTrans" cxnId="{02CB6853-9FE4-4B31-B9B7-CF798D1DADE4}">
      <dgm:prSet/>
      <dgm:spPr/>
      <dgm:t>
        <a:bodyPr/>
        <a:lstStyle/>
        <a:p>
          <a:endParaRPr lang="en-US"/>
        </a:p>
      </dgm:t>
    </dgm:pt>
    <dgm:pt modelId="{9F95DF1D-FD76-49B5-90A8-9AB43C9916BD}">
      <dgm:prSet phldrT="[Text]" custT="1"/>
      <dgm:spPr/>
      <dgm:t>
        <a:bodyPr/>
        <a:lstStyle/>
        <a:p>
          <a:r>
            <a:rPr lang="en-US" sz="1800" b="1" dirty="0" smtClean="0">
              <a:latin typeface="Arial" panose="020B0604020202020204" pitchFamily="34" charset="0"/>
              <a:cs typeface="Arial" panose="020B0604020202020204" pitchFamily="34" charset="0"/>
            </a:rPr>
            <a:t>AĢ</a:t>
          </a:r>
          <a:endParaRPr lang="en-US" sz="1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43CBC3C-649E-4330-A27E-9430A57919CD}" type="parTrans" cxnId="{AB37FF1E-9892-48F1-82A0-1A2473562F92}">
      <dgm:prSet/>
      <dgm:spPr/>
      <dgm:t>
        <a:bodyPr/>
        <a:lstStyle/>
        <a:p>
          <a:endParaRPr lang="en-US"/>
        </a:p>
      </dgm:t>
    </dgm:pt>
    <dgm:pt modelId="{1855B850-FE2B-4C0E-BFD6-56684E6120A9}" type="sibTrans" cxnId="{AB37FF1E-9892-48F1-82A0-1A2473562F92}">
      <dgm:prSet/>
      <dgm:spPr/>
      <dgm:t>
        <a:bodyPr/>
        <a:lstStyle/>
        <a:p>
          <a:endParaRPr lang="en-US"/>
        </a:p>
      </dgm:t>
    </dgm:pt>
    <dgm:pt modelId="{3A3EEE19-B419-4847-ADF5-CCBBBE7AFBD7}">
      <dgm:prSet phldrT="[Text]" custT="1"/>
      <dgm:spPr/>
      <dgm:t>
        <a:bodyPr/>
        <a:lstStyle/>
        <a:p>
          <a:r>
            <a:rPr lang="en-US" sz="1400" b="1" dirty="0" smtClean="0">
              <a:latin typeface="Arial" panose="020B0604020202020204" pitchFamily="34" charset="0"/>
              <a:cs typeface="Arial" panose="020B0604020202020204" pitchFamily="34" charset="0"/>
            </a:rPr>
            <a:t>CENTRS</a:t>
          </a:r>
          <a:endParaRPr lang="en-US" sz="1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74C4F09-BAE2-467D-BB9B-59231541F590}" type="parTrans" cxnId="{9336393E-3DB4-40CD-95E0-D5D899AD8272}">
      <dgm:prSet/>
      <dgm:spPr/>
      <dgm:t>
        <a:bodyPr/>
        <a:lstStyle/>
        <a:p>
          <a:endParaRPr lang="en-US"/>
        </a:p>
      </dgm:t>
    </dgm:pt>
    <dgm:pt modelId="{770646E2-62AE-4BBF-A467-887C41E2F033}" type="sibTrans" cxnId="{9336393E-3DB4-40CD-95E0-D5D899AD8272}">
      <dgm:prSet/>
      <dgm:spPr/>
      <dgm:t>
        <a:bodyPr/>
        <a:lstStyle/>
        <a:p>
          <a:endParaRPr lang="en-US"/>
        </a:p>
      </dgm:t>
    </dgm:pt>
    <dgm:pt modelId="{E133A98F-CD41-42B8-8436-F8E0505B8B9B}">
      <dgm:prSet phldrT="[Text]" custT="1"/>
      <dgm:spPr/>
      <dgm:t>
        <a:bodyPr/>
        <a:lstStyle/>
        <a:p>
          <a:r>
            <a:rPr lang="en-US" sz="1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Bērna</a:t>
          </a:r>
          <a:r>
            <a:rPr lang="en-US" sz="1600" b="1" dirty="0" smtClean="0">
              <a:latin typeface="Arial" panose="020B0604020202020204" pitchFamily="34" charset="0"/>
              <a:cs typeface="Arial" panose="020B0604020202020204" pitchFamily="34" charset="0"/>
            </a:rPr>
            <a:t>  BT</a:t>
          </a:r>
          <a:endParaRPr lang="en-US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1C40A39-2E27-4628-898C-7A6A0811AD4A}" type="parTrans" cxnId="{D6397295-B1AF-4DF3-A4DC-9BB4C868AEC6}">
      <dgm:prSet/>
      <dgm:spPr/>
      <dgm:t>
        <a:bodyPr/>
        <a:lstStyle/>
        <a:p>
          <a:endParaRPr lang="en-US"/>
        </a:p>
      </dgm:t>
    </dgm:pt>
    <dgm:pt modelId="{7C283612-4428-4368-9982-6180AFCA5D00}" type="sibTrans" cxnId="{D6397295-B1AF-4DF3-A4DC-9BB4C868AEC6}">
      <dgm:prSet/>
      <dgm:spPr/>
      <dgm:t>
        <a:bodyPr/>
        <a:lstStyle/>
        <a:p>
          <a:endParaRPr lang="en-US"/>
        </a:p>
      </dgm:t>
    </dgm:pt>
    <dgm:pt modelId="{5C304247-25F7-4388-8505-0F93706B2B1D}">
      <dgm:prSet phldrT="[Text]"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en-US" sz="1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Bērna</a:t>
          </a:r>
          <a:r>
            <a:rPr lang="en-US" sz="1600" b="1" dirty="0" smtClean="0">
              <a:latin typeface="Arial" panose="020B0604020202020204" pitchFamily="34" charset="0"/>
              <a:cs typeface="Arial" panose="020B0604020202020204" pitchFamily="34" charset="0"/>
            </a:rPr>
            <a:t> SD</a:t>
          </a:r>
          <a:endParaRPr lang="en-US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1D76A15-0107-46A8-AC1F-4405A8DCB5B1}" type="parTrans" cxnId="{61A4F77F-F33A-40F6-8E6C-61AAF63EE61D}">
      <dgm:prSet/>
      <dgm:spPr/>
      <dgm:t>
        <a:bodyPr/>
        <a:lstStyle/>
        <a:p>
          <a:endParaRPr lang="en-US"/>
        </a:p>
      </dgm:t>
    </dgm:pt>
    <dgm:pt modelId="{A4CD32C7-E4C7-4ABA-8AA7-851D9AA76D26}" type="sibTrans" cxnId="{61A4F77F-F33A-40F6-8E6C-61AAF63EE61D}">
      <dgm:prSet/>
      <dgm:spPr/>
      <dgm:t>
        <a:bodyPr/>
        <a:lstStyle/>
        <a:p>
          <a:endParaRPr lang="en-US"/>
        </a:p>
      </dgm:t>
    </dgm:pt>
    <dgm:pt modelId="{E3896AE4-E589-4846-97C7-6C169B5E21E9}">
      <dgm:prSet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lv-LV" sz="1600" b="1" dirty="0" smtClean="0">
              <a:latin typeface="Arial" panose="020B0604020202020204" pitchFamily="34" charset="0"/>
              <a:cs typeface="Arial" panose="020B0604020202020204" pitchFamily="34" charset="0"/>
            </a:rPr>
            <a:t>Bērna </a:t>
          </a:r>
          <a:r>
            <a:rPr lang="lv-LV" sz="1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ģim</a:t>
          </a:r>
          <a:endParaRPr lang="lv-LV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FE41A8F-BB85-4F86-868E-78EEC7C15E45}" type="parTrans" cxnId="{3693F819-2DFC-4ADC-AF0A-C49A930DF8E3}">
      <dgm:prSet/>
      <dgm:spPr/>
      <dgm:t>
        <a:bodyPr/>
        <a:lstStyle/>
        <a:p>
          <a:endParaRPr lang="lv-LV"/>
        </a:p>
      </dgm:t>
    </dgm:pt>
    <dgm:pt modelId="{6915C037-1CAE-4734-87EA-A223B31CDC50}" type="sibTrans" cxnId="{3693F819-2DFC-4ADC-AF0A-C49A930DF8E3}">
      <dgm:prSet/>
      <dgm:spPr/>
      <dgm:t>
        <a:bodyPr/>
        <a:lstStyle/>
        <a:p>
          <a:endParaRPr lang="lv-LV"/>
        </a:p>
      </dgm:t>
    </dgm:pt>
    <dgm:pt modelId="{D352E59B-9441-44D2-B3FC-29878031F2CB}" type="pres">
      <dgm:prSet presAssocID="{CCBD0112-9EC8-4A09-8B1E-534C5D8C8B69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5D57C4A-9239-486A-8D0E-56F27E0CE712}" type="pres">
      <dgm:prSet presAssocID="{2CB1FCEF-C2D9-4FAE-972F-4DCB44AC0040}" presName="centerShape" presStyleLbl="node0" presStyleIdx="0" presStyleCnt="1" custScaleX="106423" custScaleY="88042"/>
      <dgm:spPr/>
      <dgm:t>
        <a:bodyPr/>
        <a:lstStyle/>
        <a:p>
          <a:endParaRPr lang="en-US"/>
        </a:p>
      </dgm:t>
    </dgm:pt>
    <dgm:pt modelId="{986D1985-75F3-4023-9563-672F25EAA1E1}" type="pres">
      <dgm:prSet presAssocID="{9F95DF1D-FD76-49B5-90A8-9AB43C9916BD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EDB329E-C828-44C9-B0EC-64B67CD3530F}" type="pres">
      <dgm:prSet presAssocID="{9F95DF1D-FD76-49B5-90A8-9AB43C9916BD}" presName="dummy" presStyleCnt="0"/>
      <dgm:spPr/>
    </dgm:pt>
    <dgm:pt modelId="{E160E169-0838-44C4-AD03-17DF36292856}" type="pres">
      <dgm:prSet presAssocID="{1855B850-FE2B-4C0E-BFD6-56684E6120A9}" presName="sibTrans" presStyleLbl="sibTrans2D1" presStyleIdx="0" presStyleCnt="5"/>
      <dgm:spPr/>
      <dgm:t>
        <a:bodyPr/>
        <a:lstStyle/>
        <a:p>
          <a:endParaRPr lang="en-US"/>
        </a:p>
      </dgm:t>
    </dgm:pt>
    <dgm:pt modelId="{1360D1AA-304F-469A-BB93-DDB8E143CCA3}" type="pres">
      <dgm:prSet presAssocID="{3A3EEE19-B419-4847-ADF5-CCBBBE7AFBD7}" presName="node" presStyleLbl="node1" presStyleIdx="1" presStyleCnt="5" custScaleX="134591" custScaleY="10822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EF5451C-D90C-4E9E-BA4A-AB9F02562B2C}" type="pres">
      <dgm:prSet presAssocID="{3A3EEE19-B419-4847-ADF5-CCBBBE7AFBD7}" presName="dummy" presStyleCnt="0"/>
      <dgm:spPr/>
    </dgm:pt>
    <dgm:pt modelId="{08941D23-EA71-485B-B022-ECF54E2754E6}" type="pres">
      <dgm:prSet presAssocID="{770646E2-62AE-4BBF-A467-887C41E2F033}" presName="sibTrans" presStyleLbl="sibTrans2D1" presStyleIdx="1" presStyleCnt="5"/>
      <dgm:spPr/>
      <dgm:t>
        <a:bodyPr/>
        <a:lstStyle/>
        <a:p>
          <a:endParaRPr lang="en-US"/>
        </a:p>
      </dgm:t>
    </dgm:pt>
    <dgm:pt modelId="{25E3974B-C51D-4107-B0F8-30560CE9F3B8}" type="pres">
      <dgm:prSet presAssocID="{E133A98F-CD41-42B8-8436-F8E0505B8B9B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167ECB6-ABBD-422A-8107-B6AF315574DF}" type="pres">
      <dgm:prSet presAssocID="{E133A98F-CD41-42B8-8436-F8E0505B8B9B}" presName="dummy" presStyleCnt="0"/>
      <dgm:spPr/>
    </dgm:pt>
    <dgm:pt modelId="{FD42AE0F-760D-4693-A966-8771A8A58937}" type="pres">
      <dgm:prSet presAssocID="{7C283612-4428-4368-9982-6180AFCA5D00}" presName="sibTrans" presStyleLbl="sibTrans2D1" presStyleIdx="2" presStyleCnt="5"/>
      <dgm:spPr/>
      <dgm:t>
        <a:bodyPr/>
        <a:lstStyle/>
        <a:p>
          <a:endParaRPr lang="en-US"/>
        </a:p>
      </dgm:t>
    </dgm:pt>
    <dgm:pt modelId="{10A6E098-44FD-468C-9EF3-4BD84565B60E}" type="pres">
      <dgm:prSet presAssocID="{E3896AE4-E589-4846-97C7-6C169B5E21E9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E9BA47EC-A0B1-4D7A-A555-D7B4311081F0}" type="pres">
      <dgm:prSet presAssocID="{E3896AE4-E589-4846-97C7-6C169B5E21E9}" presName="dummy" presStyleCnt="0"/>
      <dgm:spPr/>
    </dgm:pt>
    <dgm:pt modelId="{011896A4-B143-46AC-8A07-3D39E14235FE}" type="pres">
      <dgm:prSet presAssocID="{6915C037-1CAE-4734-87EA-A223B31CDC50}" presName="sibTrans" presStyleLbl="sibTrans2D1" presStyleIdx="3" presStyleCnt="5"/>
      <dgm:spPr/>
      <dgm:t>
        <a:bodyPr/>
        <a:lstStyle/>
        <a:p>
          <a:endParaRPr lang="en-US"/>
        </a:p>
      </dgm:t>
    </dgm:pt>
    <dgm:pt modelId="{576A660A-6ABB-4606-878D-266B0CAE86E3}" type="pres">
      <dgm:prSet presAssocID="{5C304247-25F7-4388-8505-0F93706B2B1D}" presName="node" presStyleLbl="node1" presStyleIdx="4" presStyleCnt="5" custScaleX="11934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AE84AB1-6767-49DC-B565-60DFB5890E78}" type="pres">
      <dgm:prSet presAssocID="{5C304247-25F7-4388-8505-0F93706B2B1D}" presName="dummy" presStyleCnt="0"/>
      <dgm:spPr/>
    </dgm:pt>
    <dgm:pt modelId="{ECFC6F60-0AFF-408A-9CC0-50B0238EAA83}" type="pres">
      <dgm:prSet presAssocID="{A4CD32C7-E4C7-4ABA-8AA7-851D9AA76D26}" presName="sibTrans" presStyleLbl="sibTrans2D1" presStyleIdx="4" presStyleCnt="5"/>
      <dgm:spPr/>
      <dgm:t>
        <a:bodyPr/>
        <a:lstStyle/>
        <a:p>
          <a:endParaRPr lang="en-US"/>
        </a:p>
      </dgm:t>
    </dgm:pt>
  </dgm:ptLst>
  <dgm:cxnLst>
    <dgm:cxn modelId="{D6397295-B1AF-4DF3-A4DC-9BB4C868AEC6}" srcId="{2CB1FCEF-C2D9-4FAE-972F-4DCB44AC0040}" destId="{E133A98F-CD41-42B8-8436-F8E0505B8B9B}" srcOrd="2" destOrd="0" parTransId="{71C40A39-2E27-4628-898C-7A6A0811AD4A}" sibTransId="{7C283612-4428-4368-9982-6180AFCA5D00}"/>
    <dgm:cxn modelId="{9336393E-3DB4-40CD-95E0-D5D899AD8272}" srcId="{2CB1FCEF-C2D9-4FAE-972F-4DCB44AC0040}" destId="{3A3EEE19-B419-4847-ADF5-CCBBBE7AFBD7}" srcOrd="1" destOrd="0" parTransId="{874C4F09-BAE2-467D-BB9B-59231541F590}" sibTransId="{770646E2-62AE-4BBF-A467-887C41E2F033}"/>
    <dgm:cxn modelId="{A7447CE7-BEA4-41AC-B3EB-0910F89530A1}" type="presOf" srcId="{1855B850-FE2B-4C0E-BFD6-56684E6120A9}" destId="{E160E169-0838-44C4-AD03-17DF36292856}" srcOrd="0" destOrd="0" presId="urn:microsoft.com/office/officeart/2005/8/layout/radial6"/>
    <dgm:cxn modelId="{3693F819-2DFC-4ADC-AF0A-C49A930DF8E3}" srcId="{2CB1FCEF-C2D9-4FAE-972F-4DCB44AC0040}" destId="{E3896AE4-E589-4846-97C7-6C169B5E21E9}" srcOrd="3" destOrd="0" parTransId="{5FE41A8F-BB85-4F86-868E-78EEC7C15E45}" sibTransId="{6915C037-1CAE-4734-87EA-A223B31CDC50}"/>
    <dgm:cxn modelId="{AB37FF1E-9892-48F1-82A0-1A2473562F92}" srcId="{2CB1FCEF-C2D9-4FAE-972F-4DCB44AC0040}" destId="{9F95DF1D-FD76-49B5-90A8-9AB43C9916BD}" srcOrd="0" destOrd="0" parTransId="{243CBC3C-649E-4330-A27E-9430A57919CD}" sibTransId="{1855B850-FE2B-4C0E-BFD6-56684E6120A9}"/>
    <dgm:cxn modelId="{76180C98-BD43-4A7D-A089-093E3430E096}" type="presOf" srcId="{2CB1FCEF-C2D9-4FAE-972F-4DCB44AC0040}" destId="{D5D57C4A-9239-486A-8D0E-56F27E0CE712}" srcOrd="0" destOrd="0" presId="urn:microsoft.com/office/officeart/2005/8/layout/radial6"/>
    <dgm:cxn modelId="{6218D4FC-8303-48D8-BD14-2C20BC51511C}" type="presOf" srcId="{CCBD0112-9EC8-4A09-8B1E-534C5D8C8B69}" destId="{D352E59B-9441-44D2-B3FC-29878031F2CB}" srcOrd="0" destOrd="0" presId="urn:microsoft.com/office/officeart/2005/8/layout/radial6"/>
    <dgm:cxn modelId="{51A3386E-AE22-4C2A-B36A-6F4D90964132}" type="presOf" srcId="{3A3EEE19-B419-4847-ADF5-CCBBBE7AFBD7}" destId="{1360D1AA-304F-469A-BB93-DDB8E143CCA3}" srcOrd="0" destOrd="0" presId="urn:microsoft.com/office/officeart/2005/8/layout/radial6"/>
    <dgm:cxn modelId="{48B6B976-F572-4A5F-A7C0-00622EFCB17E}" type="presOf" srcId="{770646E2-62AE-4BBF-A467-887C41E2F033}" destId="{08941D23-EA71-485B-B022-ECF54E2754E6}" srcOrd="0" destOrd="0" presId="urn:microsoft.com/office/officeart/2005/8/layout/radial6"/>
    <dgm:cxn modelId="{02CB6853-9FE4-4B31-B9B7-CF798D1DADE4}" srcId="{CCBD0112-9EC8-4A09-8B1E-534C5D8C8B69}" destId="{2CB1FCEF-C2D9-4FAE-972F-4DCB44AC0040}" srcOrd="0" destOrd="0" parTransId="{89EB94B1-6A79-446A-A419-D5446EAE3BC2}" sibTransId="{E148C851-12B2-4398-8773-A7C232C25064}"/>
    <dgm:cxn modelId="{42868AD9-8E7A-4095-B6A6-88307C080C21}" type="presOf" srcId="{5C304247-25F7-4388-8505-0F93706B2B1D}" destId="{576A660A-6ABB-4606-878D-266B0CAE86E3}" srcOrd="0" destOrd="0" presId="urn:microsoft.com/office/officeart/2005/8/layout/radial6"/>
    <dgm:cxn modelId="{86B39F78-B816-49C6-9F1B-61DA5E0842BF}" type="presOf" srcId="{9F95DF1D-FD76-49B5-90A8-9AB43C9916BD}" destId="{986D1985-75F3-4023-9563-672F25EAA1E1}" srcOrd="0" destOrd="0" presId="urn:microsoft.com/office/officeart/2005/8/layout/radial6"/>
    <dgm:cxn modelId="{C4D994AB-02A5-4E72-AD4A-7AB6D3FF5CB1}" type="presOf" srcId="{E3896AE4-E589-4846-97C7-6C169B5E21E9}" destId="{10A6E098-44FD-468C-9EF3-4BD84565B60E}" srcOrd="0" destOrd="0" presId="urn:microsoft.com/office/officeart/2005/8/layout/radial6"/>
    <dgm:cxn modelId="{B0B0843A-B88E-49AC-B8FE-463B1F71481C}" type="presOf" srcId="{A4CD32C7-E4C7-4ABA-8AA7-851D9AA76D26}" destId="{ECFC6F60-0AFF-408A-9CC0-50B0238EAA83}" srcOrd="0" destOrd="0" presId="urn:microsoft.com/office/officeart/2005/8/layout/radial6"/>
    <dgm:cxn modelId="{693FF516-4B10-4644-83BF-9DDC08788F15}" type="presOf" srcId="{E133A98F-CD41-42B8-8436-F8E0505B8B9B}" destId="{25E3974B-C51D-4107-B0F8-30560CE9F3B8}" srcOrd="0" destOrd="0" presId="urn:microsoft.com/office/officeart/2005/8/layout/radial6"/>
    <dgm:cxn modelId="{61A4F77F-F33A-40F6-8E6C-61AAF63EE61D}" srcId="{2CB1FCEF-C2D9-4FAE-972F-4DCB44AC0040}" destId="{5C304247-25F7-4388-8505-0F93706B2B1D}" srcOrd="4" destOrd="0" parTransId="{81D76A15-0107-46A8-AC1F-4405A8DCB5B1}" sibTransId="{A4CD32C7-E4C7-4ABA-8AA7-851D9AA76D26}"/>
    <dgm:cxn modelId="{89478BEB-FEDE-45B4-A4D0-AB166EE7998C}" type="presOf" srcId="{7C283612-4428-4368-9982-6180AFCA5D00}" destId="{FD42AE0F-760D-4693-A966-8771A8A58937}" srcOrd="0" destOrd="0" presId="urn:microsoft.com/office/officeart/2005/8/layout/radial6"/>
    <dgm:cxn modelId="{E4AADC55-CAF5-48D9-8198-C337218167E0}" type="presOf" srcId="{6915C037-1CAE-4734-87EA-A223B31CDC50}" destId="{011896A4-B143-46AC-8A07-3D39E14235FE}" srcOrd="0" destOrd="0" presId="urn:microsoft.com/office/officeart/2005/8/layout/radial6"/>
    <dgm:cxn modelId="{5E88A900-DF3C-40E8-ADBB-8230D5A5A1BD}" type="presParOf" srcId="{D352E59B-9441-44D2-B3FC-29878031F2CB}" destId="{D5D57C4A-9239-486A-8D0E-56F27E0CE712}" srcOrd="0" destOrd="0" presId="urn:microsoft.com/office/officeart/2005/8/layout/radial6"/>
    <dgm:cxn modelId="{499A42B3-212E-44B5-A338-7AA1282113CC}" type="presParOf" srcId="{D352E59B-9441-44D2-B3FC-29878031F2CB}" destId="{986D1985-75F3-4023-9563-672F25EAA1E1}" srcOrd="1" destOrd="0" presId="urn:microsoft.com/office/officeart/2005/8/layout/radial6"/>
    <dgm:cxn modelId="{6656A925-8746-4070-9292-B9829A842099}" type="presParOf" srcId="{D352E59B-9441-44D2-B3FC-29878031F2CB}" destId="{2EDB329E-C828-44C9-B0EC-64B67CD3530F}" srcOrd="2" destOrd="0" presId="urn:microsoft.com/office/officeart/2005/8/layout/radial6"/>
    <dgm:cxn modelId="{062E7022-7C52-4678-AE00-4592596558D3}" type="presParOf" srcId="{D352E59B-9441-44D2-B3FC-29878031F2CB}" destId="{E160E169-0838-44C4-AD03-17DF36292856}" srcOrd="3" destOrd="0" presId="urn:microsoft.com/office/officeart/2005/8/layout/radial6"/>
    <dgm:cxn modelId="{9BB3724F-C0AD-4F27-9E1C-65BD87934C20}" type="presParOf" srcId="{D352E59B-9441-44D2-B3FC-29878031F2CB}" destId="{1360D1AA-304F-469A-BB93-DDB8E143CCA3}" srcOrd="4" destOrd="0" presId="urn:microsoft.com/office/officeart/2005/8/layout/radial6"/>
    <dgm:cxn modelId="{C7ED1BE7-E72B-41E9-91EF-56973999F9AE}" type="presParOf" srcId="{D352E59B-9441-44D2-B3FC-29878031F2CB}" destId="{2EF5451C-D90C-4E9E-BA4A-AB9F02562B2C}" srcOrd="5" destOrd="0" presId="urn:microsoft.com/office/officeart/2005/8/layout/radial6"/>
    <dgm:cxn modelId="{C39F8767-48C3-4833-AF2A-3F401766BF20}" type="presParOf" srcId="{D352E59B-9441-44D2-B3FC-29878031F2CB}" destId="{08941D23-EA71-485B-B022-ECF54E2754E6}" srcOrd="6" destOrd="0" presId="urn:microsoft.com/office/officeart/2005/8/layout/radial6"/>
    <dgm:cxn modelId="{434970FF-8AA0-4573-9217-0B7AEFB11261}" type="presParOf" srcId="{D352E59B-9441-44D2-B3FC-29878031F2CB}" destId="{25E3974B-C51D-4107-B0F8-30560CE9F3B8}" srcOrd="7" destOrd="0" presId="urn:microsoft.com/office/officeart/2005/8/layout/radial6"/>
    <dgm:cxn modelId="{2304AEBA-B446-4DE0-A820-99AE0112E4E0}" type="presParOf" srcId="{D352E59B-9441-44D2-B3FC-29878031F2CB}" destId="{E167ECB6-ABBD-422A-8107-B6AF315574DF}" srcOrd="8" destOrd="0" presId="urn:microsoft.com/office/officeart/2005/8/layout/radial6"/>
    <dgm:cxn modelId="{497FCC87-FC42-4467-9FB5-905A81F862F1}" type="presParOf" srcId="{D352E59B-9441-44D2-B3FC-29878031F2CB}" destId="{FD42AE0F-760D-4693-A966-8771A8A58937}" srcOrd="9" destOrd="0" presId="urn:microsoft.com/office/officeart/2005/8/layout/radial6"/>
    <dgm:cxn modelId="{8B5DE07E-BAB3-4374-9C70-D34D264662BF}" type="presParOf" srcId="{D352E59B-9441-44D2-B3FC-29878031F2CB}" destId="{10A6E098-44FD-468C-9EF3-4BD84565B60E}" srcOrd="10" destOrd="0" presId="urn:microsoft.com/office/officeart/2005/8/layout/radial6"/>
    <dgm:cxn modelId="{8FE466E8-307A-408E-8F27-9CA71C723273}" type="presParOf" srcId="{D352E59B-9441-44D2-B3FC-29878031F2CB}" destId="{E9BA47EC-A0B1-4D7A-A555-D7B4311081F0}" srcOrd="11" destOrd="0" presId="urn:microsoft.com/office/officeart/2005/8/layout/radial6"/>
    <dgm:cxn modelId="{E50D5BD2-CD53-492C-94BA-0D038393F98F}" type="presParOf" srcId="{D352E59B-9441-44D2-B3FC-29878031F2CB}" destId="{011896A4-B143-46AC-8A07-3D39E14235FE}" srcOrd="12" destOrd="0" presId="urn:microsoft.com/office/officeart/2005/8/layout/radial6"/>
    <dgm:cxn modelId="{734C1AF1-44F5-4078-B03C-54A5A4883798}" type="presParOf" srcId="{D352E59B-9441-44D2-B3FC-29878031F2CB}" destId="{576A660A-6ABB-4606-878D-266B0CAE86E3}" srcOrd="13" destOrd="0" presId="urn:microsoft.com/office/officeart/2005/8/layout/radial6"/>
    <dgm:cxn modelId="{D431920B-DB39-437A-AF3B-2768FF97680A}" type="presParOf" srcId="{D352E59B-9441-44D2-B3FC-29878031F2CB}" destId="{6AE84AB1-6767-49DC-B565-60DFB5890E78}" srcOrd="14" destOrd="0" presId="urn:microsoft.com/office/officeart/2005/8/layout/radial6"/>
    <dgm:cxn modelId="{4C90F539-E454-422E-8BF5-3D04954C9408}" type="presParOf" srcId="{D352E59B-9441-44D2-B3FC-29878031F2CB}" destId="{ECFC6F60-0AFF-408A-9CC0-50B0238EAA83}" srcOrd="15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A88CA2-EEF9-465F-8307-DC80EA1DA4E7}" type="datetimeFigureOut">
              <a:rPr lang="en-US" smtClean="0"/>
              <a:t>12/6/2018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64CBA9-35F5-4E6B-BE7A-A68DB78C25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96705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2355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39384" indent="-28437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37514" indent="-22750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592519" indent="-22750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47524" indent="-22750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02530" indent="-227503" defTabSz="45500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57535" indent="-227503" defTabSz="45500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12541" indent="-227503" defTabSz="45500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67546" indent="-227503" defTabSz="45500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39365D60-AD90-4874-9A7A-3A60F466F5DC}" type="slidenum">
              <a:rPr lang="en-US" altLang="en-US" b="1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</a:pPr>
              <a:t>2</a:t>
            </a:fld>
            <a:endParaRPr lang="en-US" altLang="en-US" b="1">
              <a:latin typeface="Arial" panose="020B0604020202020204" pitchFamily="34" charset="0"/>
            </a:endParaRPr>
          </a:p>
        </p:txBody>
      </p:sp>
      <p:sp>
        <p:nvSpPr>
          <p:cNvPr id="23557" name="Header Placeholder 1"/>
          <p:cNvSpPr>
            <a:spLocks noGrp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39384" indent="-28437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37514" indent="-22750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592519" indent="-22750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47524" indent="-22750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02530" indent="-227503" defTabSz="45500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57535" indent="-227503" defTabSz="45500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12541" indent="-227503" defTabSz="45500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67546" indent="-227503" defTabSz="45500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Program Development in LATVIA, 23.05.13</a:t>
            </a:r>
          </a:p>
        </p:txBody>
      </p:sp>
    </p:spTree>
    <p:extLst>
      <p:ext uri="{BB962C8B-B14F-4D97-AF65-F5344CB8AC3E}">
        <p14:creationId xmlns:p14="http://schemas.microsoft.com/office/powerpoint/2010/main" val="23608977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FC95D-A1D5-4FDB-BE74-C8B300B3A5CD}" type="datetimeFigureOut">
              <a:rPr lang="en-US" smtClean="0"/>
              <a:t>12/6/2018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22F8F-588E-444D-ADA1-76CBFFAD85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15320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FC95D-A1D5-4FDB-BE74-C8B300B3A5CD}" type="datetimeFigureOut">
              <a:rPr lang="en-US" smtClean="0"/>
              <a:t>12/6/2018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22F8F-588E-444D-ADA1-76CBFFAD85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71245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FC95D-A1D5-4FDB-BE74-C8B300B3A5CD}" type="datetimeFigureOut">
              <a:rPr lang="en-US" smtClean="0"/>
              <a:t>12/6/2018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22F8F-588E-444D-ADA1-76CBFFAD85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28301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FC95D-A1D5-4FDB-BE74-C8B300B3A5CD}" type="datetimeFigureOut">
              <a:rPr lang="en-US" smtClean="0"/>
              <a:t>12/6/2018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22F8F-588E-444D-ADA1-76CBFFAD85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37490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FC95D-A1D5-4FDB-BE74-C8B300B3A5CD}" type="datetimeFigureOut">
              <a:rPr lang="en-US" smtClean="0"/>
              <a:t>12/6/2018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22F8F-588E-444D-ADA1-76CBFFAD85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840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FC95D-A1D5-4FDB-BE74-C8B300B3A5CD}" type="datetimeFigureOut">
              <a:rPr lang="en-US" smtClean="0"/>
              <a:t>12/6/2018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22F8F-588E-444D-ADA1-76CBFFAD85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11623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FC95D-A1D5-4FDB-BE74-C8B300B3A5CD}" type="datetimeFigureOut">
              <a:rPr lang="en-US" smtClean="0"/>
              <a:t>12/6/2018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22F8F-588E-444D-ADA1-76CBFFAD85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52408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FC95D-A1D5-4FDB-BE74-C8B300B3A5CD}" type="datetimeFigureOut">
              <a:rPr lang="en-US" smtClean="0"/>
              <a:t>12/6/2018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22F8F-588E-444D-ADA1-76CBFFAD85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54583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FC95D-A1D5-4FDB-BE74-C8B300B3A5CD}" type="datetimeFigureOut">
              <a:rPr lang="en-US" smtClean="0"/>
              <a:t>12/6/2018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22F8F-588E-444D-ADA1-76CBFFAD85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96200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FC95D-A1D5-4FDB-BE74-C8B300B3A5CD}" type="datetimeFigureOut">
              <a:rPr lang="en-US" smtClean="0"/>
              <a:t>12/6/2018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22F8F-588E-444D-ADA1-76CBFFAD85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43247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FC95D-A1D5-4FDB-BE74-C8B300B3A5CD}" type="datetimeFigureOut">
              <a:rPr lang="en-US" smtClean="0"/>
              <a:t>12/6/2018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22F8F-588E-444D-ADA1-76CBFFAD85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56920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1FC95D-A1D5-4FDB-BE74-C8B300B3A5CD}" type="datetimeFigureOut">
              <a:rPr lang="en-US" smtClean="0"/>
              <a:t>12/6/2018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D22F8F-588E-444D-ADA1-76CBFFAD85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3053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4.jpeg"/><Relationship Id="rId7" Type="http://schemas.openxmlformats.org/officeDocument/2006/relationships/diagramColors" Target="../diagrams/colors1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agita.dreiblate@sosbca.lv" TargetMode="External"/><Relationship Id="rId2" Type="http://schemas.openxmlformats.org/officeDocument/2006/relationships/hyperlink" Target="mailto:guna.eiermane@sosbca.lv" TargetMode="External"/><Relationship Id="rId1" Type="http://schemas.openxmlformats.org/officeDocument/2006/relationships/slideLayout" Target="../slideLayouts/slideLayout7.xml"/><Relationship Id="rId5" Type="http://schemas.openxmlformats.org/officeDocument/2006/relationships/hyperlink" Target="mailto:liene.lapsa@sosbca.lv" TargetMode="External"/><Relationship Id="rId4" Type="http://schemas.openxmlformats.org/officeDocument/2006/relationships/hyperlink" Target="mailto:kristine.steinberga@sosbca.lv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35100" y="1787272"/>
            <a:ext cx="9144000" cy="2387600"/>
          </a:xfrm>
        </p:spPr>
        <p:txBody>
          <a:bodyPr anchor="ctr">
            <a:normAutofit/>
          </a:bodyPr>
          <a:lstStyle/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Labklājības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ministrijas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metodiskā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sanāksme</a:t>
            </a:r>
            <a:r>
              <a:rPr lang="lv-LV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par </a:t>
            </a:r>
            <a:br>
              <a:rPr lang="lv-LV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v-LV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ārpusģimenes</a:t>
            </a:r>
            <a:r>
              <a:rPr lang="lv-LV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atbalsta centriem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944938"/>
            <a:ext cx="9144000" cy="1655762"/>
          </a:xfrm>
        </p:spPr>
        <p:txBody>
          <a:bodyPr/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25.</a:t>
            </a: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.2018 </a:t>
            </a:r>
          </a:p>
          <a:p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Kurzeme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7088" y="582867"/>
            <a:ext cx="3240024" cy="1078992"/>
          </a:xfrm>
          <a:prstGeom prst="rect">
            <a:avLst/>
          </a:prstGeom>
        </p:spPr>
      </p:pic>
      <p:sp>
        <p:nvSpPr>
          <p:cNvPr id="5" name="Subtitle 2"/>
          <p:cNvSpPr txBox="1">
            <a:spLocks/>
          </p:cNvSpPr>
          <p:nvPr/>
        </p:nvSpPr>
        <p:spPr>
          <a:xfrm>
            <a:off x="763995" y="5346444"/>
            <a:ext cx="3623093" cy="1193800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2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Linda Zīverte</a:t>
            </a:r>
            <a:endParaRPr lang="lv-LV" sz="23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Latvijas SOS Bērnu ciematu asociācija</a:t>
            </a:r>
          </a:p>
          <a:p>
            <a:r>
              <a:rPr lang="lv-LV" i="1" dirty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lv-LV" i="1" dirty="0" smtClean="0">
                <a:latin typeface="Arial" panose="020B0604020202020204" pitchFamily="34" charset="0"/>
                <a:cs typeface="Arial" panose="020B0604020202020204" pitchFamily="34" charset="0"/>
              </a:rPr>
              <a:t>inda.ziverte@sosbca.lv</a:t>
            </a:r>
            <a:endParaRPr lang="en-US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115027" y="5062916"/>
            <a:ext cx="356135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Ilona Talente </a:t>
            </a:r>
            <a:endParaRPr lang="lv-LV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Kurzemes</a:t>
            </a: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 ārpusģimenes aprūpes atbalsta centra </a:t>
            </a:r>
          </a:p>
          <a:p>
            <a:pPr algn="ctr"/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«AIRI vecākiem» vadītāja </a:t>
            </a:r>
          </a:p>
          <a:p>
            <a:pPr algn="ctr"/>
            <a:r>
              <a:rPr lang="en-US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iIona.talente</a:t>
            </a:r>
            <a:r>
              <a:rPr lang="lv-LV" i="1" dirty="0" smtClean="0">
                <a:latin typeface="Arial" panose="020B0604020202020204" pitchFamily="34" charset="0"/>
                <a:cs typeface="Arial" panose="020B0604020202020204" pitchFamily="34" charset="0"/>
              </a:rPr>
              <a:t>@sosbca.lv</a:t>
            </a:r>
            <a:endParaRPr lang="lv-LV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83289" y="5317067"/>
            <a:ext cx="3860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Gatis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Matulevičs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Zemgales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reģionālās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programmas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direktors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gatis.matulevics@sosbca.lv</a:t>
            </a:r>
            <a:endParaRPr lang="en-US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0655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0796" y="258922"/>
            <a:ext cx="9719804" cy="719137"/>
          </a:xfrm>
        </p:spPr>
        <p:txBody>
          <a:bodyPr>
            <a:noAutofit/>
          </a:bodyPr>
          <a:lstStyle/>
          <a:p>
            <a:pPr algn="ctr"/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Pakalpojuma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finansējums</a:t>
            </a:r>
            <a:endParaRPr lang="lv-LV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4911672"/>
              </p:ext>
            </p:extLst>
          </p:nvPr>
        </p:nvGraphicFramePr>
        <p:xfrm>
          <a:off x="1430796" y="1133157"/>
          <a:ext cx="9143999" cy="521623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12256">
                  <a:extLst>
                    <a:ext uri="{9D8B030D-6E8A-4147-A177-3AD203B41FA5}">
                      <a16:colId xmlns:a16="http://schemas.microsoft.com/office/drawing/2014/main" xmlns="" val="1400198552"/>
                    </a:ext>
                  </a:extLst>
                </a:gridCol>
                <a:gridCol w="3138129">
                  <a:extLst>
                    <a:ext uri="{9D8B030D-6E8A-4147-A177-3AD203B41FA5}">
                      <a16:colId xmlns:a16="http://schemas.microsoft.com/office/drawing/2014/main" xmlns="" val="2138284802"/>
                    </a:ext>
                  </a:extLst>
                </a:gridCol>
                <a:gridCol w="1171238">
                  <a:extLst>
                    <a:ext uri="{9D8B030D-6E8A-4147-A177-3AD203B41FA5}">
                      <a16:colId xmlns:a16="http://schemas.microsoft.com/office/drawing/2014/main" xmlns="" val="410255748"/>
                    </a:ext>
                  </a:extLst>
                </a:gridCol>
                <a:gridCol w="1362964">
                  <a:extLst>
                    <a:ext uri="{9D8B030D-6E8A-4147-A177-3AD203B41FA5}">
                      <a16:colId xmlns:a16="http://schemas.microsoft.com/office/drawing/2014/main" xmlns="" val="2407354560"/>
                    </a:ext>
                  </a:extLst>
                </a:gridCol>
                <a:gridCol w="1028667">
                  <a:extLst>
                    <a:ext uri="{9D8B030D-6E8A-4147-A177-3AD203B41FA5}">
                      <a16:colId xmlns:a16="http://schemas.microsoft.com/office/drawing/2014/main" xmlns="" val="740655358"/>
                    </a:ext>
                  </a:extLst>
                </a:gridCol>
                <a:gridCol w="901449">
                  <a:extLst>
                    <a:ext uri="{9D8B030D-6E8A-4147-A177-3AD203B41FA5}">
                      <a16:colId xmlns:a16="http://schemas.microsoft.com/office/drawing/2014/main" xmlns="" val="952281691"/>
                    </a:ext>
                  </a:extLst>
                </a:gridCol>
                <a:gridCol w="1029296">
                  <a:extLst>
                    <a:ext uri="{9D8B030D-6E8A-4147-A177-3AD203B41FA5}">
                      <a16:colId xmlns:a16="http://schemas.microsoft.com/office/drawing/2014/main" xmlns="" val="74864580"/>
                    </a:ext>
                  </a:extLst>
                </a:gridCol>
              </a:tblGrid>
              <a:tr h="61327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A/ģ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Spec.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a/ģ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Adopt</a:t>
                      </a:r>
                      <a:r>
                        <a:rPr lang="lv-LV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Aizb</a:t>
                      </a:r>
                      <a:r>
                        <a:rPr lang="lv-LV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Viesģim</a:t>
                      </a:r>
                      <a:r>
                        <a:rPr lang="lv-LV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xmlns="" val="1990870239"/>
                  </a:ext>
                </a:extLst>
              </a:tr>
              <a:tr h="8799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Atbalsta sniegšana un tā pieejamības  </a:t>
                      </a:r>
                      <a:r>
                        <a:rPr lang="lv-LV" sz="16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nodrošināšana</a:t>
                      </a:r>
                      <a:r>
                        <a:rPr lang="en-US" sz="16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lv-LV" sz="1600" b="1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(FINANSĒJUMA GROZS)</a:t>
                      </a:r>
                      <a:endParaRPr lang="en-US" sz="16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105.46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119.11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18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18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18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xmlns="" val="1669809424"/>
                  </a:ext>
                </a:extLst>
              </a:tr>
              <a:tr h="5842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Mācības statusa iegūšanai </a:t>
                      </a:r>
                      <a:r>
                        <a:rPr lang="lv-LV" sz="16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lv-LV" sz="16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lv-LV" sz="1600" b="0" i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(uz ģimeni/dalībnieku)</a:t>
                      </a:r>
                      <a:endParaRPr lang="en-US" sz="1600" b="0" i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175.00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45.05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147.00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xmlns="" val="2014084042"/>
                  </a:ext>
                </a:extLst>
              </a:tr>
              <a:tr h="6223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Atbalsta grupa </a:t>
                      </a:r>
                      <a:r>
                        <a:rPr lang="lv-LV" sz="16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lv-LV" sz="16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lv-LV" sz="1600" b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(uz grupu)</a:t>
                      </a:r>
                      <a:endParaRPr lang="en-US" sz="16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175.00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175.00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175.00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175.00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175.00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xmlns="" val="1993793855"/>
                  </a:ext>
                </a:extLst>
              </a:tr>
              <a:tr h="58818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Ārštata</a:t>
                      </a:r>
                      <a:r>
                        <a:rPr lang="en-US" sz="1600" b="1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</a:t>
                      </a:r>
                      <a:r>
                        <a:rPr lang="lv-LV" sz="1600" b="1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sihologa</a:t>
                      </a:r>
                      <a:r>
                        <a:rPr lang="lv-LV" sz="1600" b="1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konsultācija</a:t>
                      </a:r>
                      <a:r>
                        <a:rPr lang="en-US" sz="1600" b="1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  <a:r>
                        <a:rPr lang="lv-LV" sz="1600" b="1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800" b="0" i="1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Ir grozā</a:t>
                      </a:r>
                      <a:endParaRPr lang="en-US" sz="1800" b="0" i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800" b="0" i="1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Ir grozā</a:t>
                      </a:r>
                      <a:endParaRPr lang="en-US" sz="1800" b="0" i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23.40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23.40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23.40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xmlns="" val="2839255773"/>
                  </a:ext>
                </a:extLst>
              </a:tr>
              <a:tr h="58818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Psihologa</a:t>
                      </a:r>
                      <a:r>
                        <a:rPr lang="en-US" sz="1600" b="1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atzinuma</a:t>
                      </a:r>
                      <a:r>
                        <a:rPr lang="en-US" sz="1600" b="1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sagatavošana</a:t>
                      </a:r>
                      <a:r>
                        <a:rPr lang="en-US" sz="1600" b="1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pēc</a:t>
                      </a:r>
                      <a:r>
                        <a:rPr lang="en-US" sz="1600" b="1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BT </a:t>
                      </a:r>
                      <a:r>
                        <a:rPr lang="en-US" sz="1600" b="1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pieprasījuma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8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Ir grozā</a:t>
                      </a:r>
                      <a:endParaRPr lang="en-US" sz="1800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800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8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Ir grozā</a:t>
                      </a:r>
                      <a:endParaRPr lang="en-US" sz="1800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800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23.40</a:t>
                      </a:r>
                      <a:endParaRPr lang="en-US" sz="1800" dirty="0" smtClean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800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23.40</a:t>
                      </a:r>
                      <a:endParaRPr lang="en-US" sz="1800" dirty="0" smtClean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800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23.40</a:t>
                      </a:r>
                      <a:endParaRPr lang="en-US" sz="1800" dirty="0" smtClean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800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xmlns="" val="766211638"/>
                  </a:ext>
                </a:extLst>
              </a:tr>
              <a:tr h="82260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Citi </a:t>
                      </a:r>
                      <a:r>
                        <a:rPr lang="en-US" sz="1600" b="1" dirty="0" err="1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speciālisti</a:t>
                      </a:r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bērnam</a:t>
                      </a:r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un </a:t>
                      </a:r>
                      <a:r>
                        <a:rPr lang="en-US" sz="1600" b="1" dirty="0" err="1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ģimenei</a:t>
                      </a:r>
                      <a:r>
                        <a:rPr lang="en-US" sz="1600" b="1" baseline="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en-US" sz="1600" b="1" baseline="0" dirty="0" err="1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psihiatrs,jurists</a:t>
                      </a:r>
                      <a:r>
                        <a:rPr lang="en-US" sz="1600" b="1" baseline="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600" b="1" baseline="0" dirty="0" err="1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psihoterpeiti,u.c</a:t>
                      </a:r>
                      <a:r>
                        <a:rPr lang="en-US" sz="1600" b="1" baseline="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.)</a:t>
                      </a:r>
                      <a:endParaRPr lang="en-US" sz="16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16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16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16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16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16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xmlns="" val="3925732715"/>
                  </a:ext>
                </a:extLst>
              </a:tr>
              <a:tr h="3626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Administrēšana izdevumi 10%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303526527"/>
                  </a:ext>
                </a:extLst>
              </a:tr>
            </a:tbl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688" y="103824"/>
            <a:ext cx="1445764" cy="481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9660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92966"/>
          </a:xfrm>
        </p:spPr>
        <p:txBody>
          <a:bodyPr>
            <a:normAutofit/>
          </a:bodyPr>
          <a:lstStyle/>
          <a:p>
            <a:pPr algn="ctr"/>
            <a:r>
              <a:rPr lang="lv-LV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FINANSĒJUMA GROZS  </a:t>
            </a:r>
            <a:r>
              <a:rPr lang="lv-LV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eur</a:t>
            </a:r>
            <a:r>
              <a:rPr lang="lv-LV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uz 1 a/ģimeni mēnesī</a:t>
            </a:r>
            <a:endParaRPr lang="lv-LV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8602844"/>
              </p:ext>
            </p:extLst>
          </p:nvPr>
        </p:nvGraphicFramePr>
        <p:xfrm>
          <a:off x="838200" y="1554475"/>
          <a:ext cx="9416145" cy="470263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280065">
                  <a:extLst>
                    <a:ext uri="{9D8B030D-6E8A-4147-A177-3AD203B41FA5}">
                      <a16:colId xmlns:a16="http://schemas.microsoft.com/office/drawing/2014/main" xmlns="" val="2582297367"/>
                    </a:ext>
                  </a:extLst>
                </a:gridCol>
                <a:gridCol w="1284020">
                  <a:extLst>
                    <a:ext uri="{9D8B030D-6E8A-4147-A177-3AD203B41FA5}">
                      <a16:colId xmlns:a16="http://schemas.microsoft.com/office/drawing/2014/main" xmlns="" val="768449907"/>
                    </a:ext>
                  </a:extLst>
                </a:gridCol>
                <a:gridCol w="1284020">
                  <a:extLst>
                    <a:ext uri="{9D8B030D-6E8A-4147-A177-3AD203B41FA5}">
                      <a16:colId xmlns:a16="http://schemas.microsoft.com/office/drawing/2014/main" xmlns="" val="2228827035"/>
                    </a:ext>
                  </a:extLst>
                </a:gridCol>
                <a:gridCol w="1284020">
                  <a:extLst>
                    <a:ext uri="{9D8B030D-6E8A-4147-A177-3AD203B41FA5}">
                      <a16:colId xmlns:a16="http://schemas.microsoft.com/office/drawing/2014/main" xmlns="" val="3079397872"/>
                    </a:ext>
                  </a:extLst>
                </a:gridCol>
                <a:gridCol w="1284020">
                  <a:extLst>
                    <a:ext uri="{9D8B030D-6E8A-4147-A177-3AD203B41FA5}">
                      <a16:colId xmlns:a16="http://schemas.microsoft.com/office/drawing/2014/main" xmlns="" val="4252830141"/>
                    </a:ext>
                  </a:extLst>
                </a:gridCol>
              </a:tblGrid>
              <a:tr h="514350">
                <a:tc>
                  <a:txBody>
                    <a:bodyPr/>
                    <a:lstStyle/>
                    <a:p>
                      <a:pPr algn="l" fontAlgn="b"/>
                      <a:r>
                        <a:rPr lang="lv-LV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lv-LV" sz="20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AĢ</a:t>
                      </a:r>
                      <a:endParaRPr lang="lv-LV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lv-LV" sz="20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SAĢ</a:t>
                      </a:r>
                      <a:endParaRPr lang="lv-LV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4179641"/>
                  </a:ext>
                </a:extLst>
              </a:tr>
              <a:tr h="416379">
                <a:tc>
                  <a:txBody>
                    <a:bodyPr/>
                    <a:lstStyle/>
                    <a:p>
                      <a:pPr algn="l" fontAlgn="b"/>
                      <a:r>
                        <a:rPr lang="lv-LV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</a:t>
                      </a:r>
                      <a:r>
                        <a:rPr lang="lv-LV" sz="20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sociālie </a:t>
                      </a:r>
                      <a:r>
                        <a:rPr lang="lv-LV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darbinieki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29,49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rowSpan="10">
                  <a:txBody>
                    <a:bodyPr/>
                    <a:lstStyle/>
                    <a:p>
                      <a:pPr algn="ctr" fontAlgn="ctr"/>
                      <a:r>
                        <a:rPr lang="lv-LV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105,46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29,48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rowSpan="10">
                  <a:txBody>
                    <a:bodyPr/>
                    <a:lstStyle/>
                    <a:p>
                      <a:pPr algn="ctr" fontAlgn="ctr"/>
                      <a:r>
                        <a:rPr lang="lv-LV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119,11</a:t>
                      </a:r>
                      <a:endParaRPr lang="lv-LV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52160"/>
                  </a:ext>
                </a:extLst>
              </a:tr>
              <a:tr h="416379">
                <a:tc>
                  <a:txBody>
                    <a:bodyPr/>
                    <a:lstStyle/>
                    <a:p>
                      <a:pPr algn="l" fontAlgn="b"/>
                      <a:r>
                        <a:rPr lang="lv-LV" sz="20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Psihologs (darbinieks)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14,74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14,74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49534854"/>
                  </a:ext>
                </a:extLst>
              </a:tr>
              <a:tr h="416379">
                <a:tc>
                  <a:txBody>
                    <a:bodyPr/>
                    <a:lstStyle/>
                    <a:p>
                      <a:pPr algn="l" fontAlgn="b"/>
                      <a:r>
                        <a:rPr lang="lv-LV" sz="20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Psihologs (ārštata) (3</a:t>
                      </a:r>
                      <a:r>
                        <a:rPr lang="en-US" sz="2000" u="none" strike="noStrike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</a:t>
                      </a:r>
                      <a:r>
                        <a:rPr lang="lv-LV" sz="2000" u="none" strike="noStrike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 reizes gadā)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0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23,40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0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23,40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07815161"/>
                  </a:ext>
                </a:extLst>
              </a:tr>
              <a:tr h="416379">
                <a:tc>
                  <a:txBody>
                    <a:bodyPr/>
                    <a:lstStyle/>
                    <a:p>
                      <a:pPr algn="l" fontAlgn="b"/>
                      <a:r>
                        <a:rPr lang="lv-LV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Ikgadējā zināšanu </a:t>
                      </a:r>
                      <a:r>
                        <a:rPr lang="lv-LV" sz="20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pilnveid</a:t>
                      </a:r>
                      <a:r>
                        <a:rPr lang="en-US" sz="20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2,25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2,25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15234771"/>
                  </a:ext>
                </a:extLst>
              </a:tr>
              <a:tr h="416379">
                <a:tc>
                  <a:txBody>
                    <a:bodyPr/>
                    <a:lstStyle/>
                    <a:p>
                      <a:pPr algn="l" fontAlgn="b"/>
                      <a:r>
                        <a:rPr lang="lv-LV" sz="20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Koordinators</a:t>
                      </a:r>
                      <a:r>
                        <a:rPr lang="lv-LV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 vadītājs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17,36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17,36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191726335"/>
                  </a:ext>
                </a:extLst>
              </a:tr>
              <a:tr h="416379">
                <a:tc>
                  <a:txBody>
                    <a:bodyPr/>
                    <a:lstStyle/>
                    <a:p>
                      <a:pPr algn="l" fontAlgn="b"/>
                      <a:r>
                        <a:rPr lang="lv-LV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Transporta noma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7,69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7,69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562928671"/>
                  </a:ext>
                </a:extLst>
              </a:tr>
              <a:tr h="416379">
                <a:tc>
                  <a:txBody>
                    <a:bodyPr/>
                    <a:lstStyle/>
                    <a:p>
                      <a:pPr algn="l" fontAlgn="b"/>
                      <a:r>
                        <a:rPr lang="lv-LV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Degvielas izdevumi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2,25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2,25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378836654"/>
                  </a:ext>
                </a:extLst>
              </a:tr>
              <a:tr h="416379">
                <a:tc>
                  <a:txBody>
                    <a:bodyPr/>
                    <a:lstStyle/>
                    <a:p>
                      <a:pPr algn="l" fontAlgn="b"/>
                      <a:r>
                        <a:rPr lang="lv-LV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Sakari</a:t>
                      </a:r>
                      <a:endParaRPr lang="lv-LV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0,27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0,27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33423202"/>
                  </a:ext>
                </a:extLst>
              </a:tr>
              <a:tr h="416379">
                <a:tc>
                  <a:txBody>
                    <a:bodyPr/>
                    <a:lstStyle/>
                    <a:p>
                      <a:pPr algn="l" fontAlgn="b"/>
                      <a:r>
                        <a:rPr lang="lv-LV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24/7 </a:t>
                      </a:r>
                      <a:r>
                        <a:rPr lang="lv-LV" sz="20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operators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24,38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24,38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79709"/>
                  </a:ext>
                </a:extLst>
              </a:tr>
              <a:tr h="440871">
                <a:tc>
                  <a:txBody>
                    <a:bodyPr/>
                    <a:lstStyle/>
                    <a:p>
                      <a:pPr algn="l" fontAlgn="b"/>
                      <a:r>
                        <a:rPr lang="lv-LV" sz="20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Apmācības/ </a:t>
                      </a:r>
                      <a:r>
                        <a:rPr lang="lv-LV" sz="20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supervīzija</a:t>
                      </a:r>
                      <a:r>
                        <a:rPr lang="lv-LV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speciālistiem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1,18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1,18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645648090"/>
                  </a:ext>
                </a:extLst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88" y="153532"/>
            <a:ext cx="1445764" cy="481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6014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4245" y="200025"/>
            <a:ext cx="10515600" cy="649061"/>
          </a:xfrm>
        </p:spPr>
        <p:txBody>
          <a:bodyPr>
            <a:normAutofit/>
          </a:bodyPr>
          <a:lstStyle/>
          <a:p>
            <a:pPr algn="ctr"/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Pakalpojuma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dokumentācija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0648" y="681493"/>
            <a:ext cx="11072003" cy="5185955"/>
          </a:xfrm>
        </p:spPr>
        <p:txBody>
          <a:bodyPr>
            <a:noAutofit/>
          </a:bodyPr>
          <a:lstStyle/>
          <a:p>
            <a:pPr lvl="0"/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Vienošanās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audžuģimeni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par 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sadarbību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specializ</a:t>
            </a:r>
            <a:r>
              <a:rPr 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ē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ta</a:t>
            </a:r>
            <a:r>
              <a:rPr 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ja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a/ģ -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Līgums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lvl="0"/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Dokumenti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statusa</a:t>
            </a:r>
            <a:r>
              <a:rPr lang="en-US" sz="20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iegūšanas</a:t>
            </a:r>
            <a:r>
              <a:rPr lang="en-US" sz="20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procesā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lvl="0">
              <a:buFontTx/>
              <a:buChar char="-"/>
            </a:pPr>
            <a:r>
              <a:rPr 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psihologa </a:t>
            </a:r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atzinums par ģimenes (personas) piemērotību </a:t>
            </a:r>
            <a:r>
              <a:rPr 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audžuģimenes </a:t>
            </a:r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statusa </a:t>
            </a:r>
            <a:r>
              <a:rPr 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iegūšanai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buFontTx/>
              <a:buChar char="-"/>
            </a:pPr>
            <a:r>
              <a:rPr lang="lv-LV" sz="2000" b="1" dirty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lv-LV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aulāto (personas</a:t>
            </a:r>
            <a:r>
              <a:rPr lang="lv-LV" sz="2000" b="1" dirty="0">
                <a:latin typeface="Arial" panose="020B0604020202020204" pitchFamily="34" charset="0"/>
                <a:cs typeface="Arial" panose="020B0604020202020204" pitchFamily="34" charset="0"/>
              </a:rPr>
              <a:t>) raksturojums</a:t>
            </a:r>
            <a:r>
              <a:rPr 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buFontTx/>
              <a:buChar char="-"/>
            </a:pPr>
            <a:r>
              <a:rPr lang="lv-LV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informācija </a:t>
            </a:r>
            <a:r>
              <a:rPr lang="lv-LV" sz="2000" b="1" dirty="0">
                <a:latin typeface="Arial" panose="020B0604020202020204" pitchFamily="34" charset="0"/>
                <a:cs typeface="Arial" panose="020B0604020202020204" pitchFamily="34" charset="0"/>
              </a:rPr>
              <a:t>par mācību programmas apguvi</a:t>
            </a:r>
            <a:r>
              <a:rPr 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buFontTx/>
              <a:buChar char="-"/>
            </a:pPr>
            <a:r>
              <a:rPr 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cita </a:t>
            </a:r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veida informācija (piemēram, papildus informācija, kas nepieciešama bāriņtiesai, lai adoptētāja, audžuģimenes, specializētās audžuģimenes statusa piešķiršanu).  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Dokumenti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kad</a:t>
            </a:r>
            <a:r>
              <a:rPr lang="en-US" sz="20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audžuģimene</a:t>
            </a:r>
            <a:r>
              <a:rPr lang="en-US" sz="20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ieguvusi</a:t>
            </a:r>
            <a:r>
              <a:rPr lang="en-US" sz="20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statusu</a:t>
            </a:r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un uzņēmusi bērnu: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buFontTx/>
              <a:buChar char="-"/>
            </a:pPr>
            <a:r>
              <a:rPr 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audžuģimenē ievietotā </a:t>
            </a:r>
            <a:r>
              <a:rPr lang="lv-LV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bērna individuālās attīstības plāns</a:t>
            </a:r>
            <a:r>
              <a:rPr 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buFontTx/>
              <a:buChar char="-"/>
            </a:pPr>
            <a:r>
              <a:rPr lang="lv-LV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audžuģimenes atbalsta plāns</a:t>
            </a:r>
            <a:r>
              <a:rPr 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buFontTx/>
              <a:buChar char="-"/>
            </a:pPr>
            <a:r>
              <a:rPr 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dokumenti</a:t>
            </a:r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, kas saistīti ar atlīdzības par specializētās audžuģimenes  pienākumu pildīšanu aprēķināšanu un izmaksu un vienreizējas mājokļa iekārtošanas kompensācijas izmaksu</a:t>
            </a:r>
            <a:r>
              <a:rPr 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buFontTx/>
              <a:buChar char="-"/>
            </a:pPr>
            <a:r>
              <a:rPr 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cita </a:t>
            </a:r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veida dokumentācija pēc nepieciešamības (piemēram, pēc bāriņtiesas pieprasījuma sagatavotā informācija un/ vai atzinumi par audžuģimeni, specializēto audžuģimeni, tai skaitā par audžuģimenē, specializētajā audžuģimenē uzņemto bērnu, kā arī sniegtajiem pakalpojumiem).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Sūdzību un priekšlikumu reģistrācijas žurnāls.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6888" y="200025"/>
            <a:ext cx="1445764" cy="481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8420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15934" t="23958" r="14861" b="7118"/>
          <a:stretch/>
        </p:blipFill>
        <p:spPr>
          <a:xfrm>
            <a:off x="628831" y="635000"/>
            <a:ext cx="10796089" cy="60452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280400" y="4953000"/>
            <a:ext cx="3251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Bērna individuālās attīstības plāns</a:t>
            </a:r>
            <a:endParaRPr lang="lv-LV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88" y="153532"/>
            <a:ext cx="1445764" cy="481468"/>
          </a:xfrm>
          <a:prstGeom prst="rect">
            <a:avLst/>
          </a:prstGeom>
        </p:spPr>
      </p:pic>
      <p:graphicFrame>
        <p:nvGraphicFramePr>
          <p:cNvPr id="9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13574689"/>
              </p:ext>
            </p:extLst>
          </p:nvPr>
        </p:nvGraphicFramePr>
        <p:xfrm>
          <a:off x="2487749" y="2705781"/>
          <a:ext cx="5993674" cy="36053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4202660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1444005"/>
              </p:ext>
            </p:extLst>
          </p:nvPr>
        </p:nvGraphicFramePr>
        <p:xfrm>
          <a:off x="235132" y="1"/>
          <a:ext cx="8229599" cy="6857999"/>
        </p:xfrm>
        <a:graphic>
          <a:graphicData uri="http://schemas.openxmlformats.org/drawingml/2006/table">
            <a:tbl>
              <a:tblPr firstRow="1" firstCol="1" bandRow="1"/>
              <a:tblGrid>
                <a:gridCol w="532788">
                  <a:extLst>
                    <a:ext uri="{9D8B030D-6E8A-4147-A177-3AD203B41FA5}">
                      <a16:colId xmlns:a16="http://schemas.microsoft.com/office/drawing/2014/main" xmlns="" val="1367852906"/>
                    </a:ext>
                  </a:extLst>
                </a:gridCol>
                <a:gridCol w="6539566">
                  <a:extLst>
                    <a:ext uri="{9D8B030D-6E8A-4147-A177-3AD203B41FA5}">
                      <a16:colId xmlns:a16="http://schemas.microsoft.com/office/drawing/2014/main" xmlns="" val="549534324"/>
                    </a:ext>
                  </a:extLst>
                </a:gridCol>
                <a:gridCol w="1157245">
                  <a:extLst>
                    <a:ext uri="{9D8B030D-6E8A-4147-A177-3AD203B41FA5}">
                      <a16:colId xmlns:a16="http://schemas.microsoft.com/office/drawing/2014/main" xmlns="" val="1651847871"/>
                    </a:ext>
                  </a:extLst>
                </a:gridCol>
              </a:tblGrid>
              <a:tr h="56242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Nr.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8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Nosaukums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Stundas akad.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639406341"/>
                  </a:ext>
                </a:extLst>
              </a:tr>
              <a:tr h="53798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Riskam pakļauto bērnu attīstības vajadzību apmierināšana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 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55028191"/>
                  </a:ext>
                </a:extLst>
              </a:tr>
              <a:tr h="53798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Disciplinēšana ar mērķi aizsargāt, aprūpēt un apmierināt attīstības vajadzības 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 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456461088"/>
                  </a:ext>
                </a:extLst>
              </a:tr>
              <a:tr h="2812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Ar seksualitāti saistītie attīstības jautājumi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12264798"/>
                  </a:ext>
                </a:extLst>
              </a:tr>
              <a:tr h="2812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640080" algn="l"/>
                        </a:tabLs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Seksuālās vardarbības pazīmes un simptomi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563005042"/>
                  </a:ext>
                </a:extLst>
              </a:tr>
              <a:tr h="2812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Bērnu un viņu ģimeņu attiecību atbalstīšana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 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9254177"/>
                  </a:ext>
                </a:extLst>
              </a:tr>
              <a:tr h="2812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Darbs profesionālā komandā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74400521"/>
                  </a:ext>
                </a:extLst>
              </a:tr>
              <a:tr h="53798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7.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Bērna personīgās un kultūras identitātes veicināšana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 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35269915"/>
                  </a:ext>
                </a:extLst>
              </a:tr>
              <a:tr h="2812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8.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Pastāvības veicināšana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 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99824711"/>
                  </a:ext>
                </a:extLst>
              </a:tr>
              <a:tr h="2812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9.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Ar audžuģimeņu darbu saistītie izaicinājumi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60448605"/>
                  </a:ext>
                </a:extLst>
              </a:tr>
              <a:tr h="53866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10.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Ķīmisko atkarības vielu ietekme uz bērniem un viņu ģimenēm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 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686531755"/>
                  </a:ext>
                </a:extLst>
              </a:tr>
              <a:tr h="40863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11.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Zīdaiņu un bērnu attīstība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 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6774201"/>
                  </a:ext>
                </a:extLst>
              </a:tr>
              <a:tr h="40863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12.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Pusaudžu attīstība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 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25218915"/>
                  </a:ext>
                </a:extLst>
              </a:tr>
              <a:tr h="2812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S-1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 vardarbības ģimenē cietušu bērnu aprūpe 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 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605200533"/>
                  </a:ext>
                </a:extLst>
              </a:tr>
              <a:tr h="2812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S-2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Pusaudžu aprūpe: piesaistes veicināšana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 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91341300"/>
                  </a:ext>
                </a:extLst>
              </a:tr>
              <a:tr h="53798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S-3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Kā palīdzēt pusaudžiem uzlabot mācību sasniegumus 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 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25471510"/>
                  </a:ext>
                </a:extLst>
              </a:tr>
              <a:tr h="53798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S-4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Jauniešu sagatavošana veiksmīgai patstāvīgai dzīvei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 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244857717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8699489" y="4362995"/>
            <a:ext cx="3253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“AIRI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vecākiem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lv-LV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programmas piedāvājums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zināšanu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pilnveides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moduļi</a:t>
            </a:r>
            <a:r>
              <a:rPr lang="lv-LV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50064" y="262107"/>
            <a:ext cx="1444877" cy="48162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569234" y="1071154"/>
            <a:ext cx="338327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Zināšanu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pilnveides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mācības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audžuģimenēm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(ne </a:t>
            </a:r>
            <a:r>
              <a:rPr lang="en-US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mazāk</a:t>
            </a: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kā</a:t>
            </a: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 8h / </a:t>
            </a:r>
            <a:r>
              <a:rPr lang="en-US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gadā</a:t>
            </a: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61110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900" y="12439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Zināšanu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pilnveides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mācības</a:t>
            </a:r>
            <a:r>
              <a:rPr lang="lv-LV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a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ud</a:t>
            </a:r>
            <a:r>
              <a:rPr lang="lv-LV" sz="2400" b="1" dirty="0">
                <a:latin typeface="Arial" panose="020B0604020202020204" pitchFamily="34" charset="0"/>
                <a:cs typeface="Arial" panose="020B0604020202020204" pitchFamily="34" charset="0"/>
              </a:rPr>
              <a:t>ž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uģime</a:t>
            </a:r>
            <a:r>
              <a:rPr lang="lv-LV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nēm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aizbildņiem</a:t>
            </a:r>
            <a:r>
              <a:rPr lang="lv-LV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2018</a:t>
            </a:r>
            <a:endParaRPr lang="lv-LV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44680263"/>
              </p:ext>
            </p:extLst>
          </p:nvPr>
        </p:nvGraphicFramePr>
        <p:xfrm>
          <a:off x="330200" y="1228723"/>
          <a:ext cx="11535155" cy="53988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5000">
                  <a:extLst>
                    <a:ext uri="{9D8B030D-6E8A-4147-A177-3AD203B41FA5}">
                      <a16:colId xmlns:a16="http://schemas.microsoft.com/office/drawing/2014/main" xmlns="" val="721768629"/>
                    </a:ext>
                  </a:extLst>
                </a:gridCol>
                <a:gridCol w="1193800">
                  <a:extLst>
                    <a:ext uri="{9D8B030D-6E8A-4147-A177-3AD203B41FA5}">
                      <a16:colId xmlns:a16="http://schemas.microsoft.com/office/drawing/2014/main" xmlns="" val="4061315723"/>
                    </a:ext>
                  </a:extLst>
                </a:gridCol>
                <a:gridCol w="1130300">
                  <a:extLst>
                    <a:ext uri="{9D8B030D-6E8A-4147-A177-3AD203B41FA5}">
                      <a16:colId xmlns:a16="http://schemas.microsoft.com/office/drawing/2014/main" xmlns="" val="1356176558"/>
                    </a:ext>
                  </a:extLst>
                </a:gridCol>
                <a:gridCol w="1028700">
                  <a:extLst>
                    <a:ext uri="{9D8B030D-6E8A-4147-A177-3AD203B41FA5}">
                      <a16:colId xmlns:a16="http://schemas.microsoft.com/office/drawing/2014/main" xmlns="" val="1487930996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xmlns="" val="1027131225"/>
                    </a:ext>
                  </a:extLst>
                </a:gridCol>
                <a:gridCol w="1136903">
                  <a:extLst>
                    <a:ext uri="{9D8B030D-6E8A-4147-A177-3AD203B41FA5}">
                      <a16:colId xmlns:a16="http://schemas.microsoft.com/office/drawing/2014/main" xmlns="" val="1517550910"/>
                    </a:ext>
                  </a:extLst>
                </a:gridCol>
                <a:gridCol w="1281684">
                  <a:extLst>
                    <a:ext uri="{9D8B030D-6E8A-4147-A177-3AD203B41FA5}">
                      <a16:colId xmlns:a16="http://schemas.microsoft.com/office/drawing/2014/main" xmlns="" val="2152917263"/>
                    </a:ext>
                  </a:extLst>
                </a:gridCol>
                <a:gridCol w="1281684">
                  <a:extLst>
                    <a:ext uri="{9D8B030D-6E8A-4147-A177-3AD203B41FA5}">
                      <a16:colId xmlns:a16="http://schemas.microsoft.com/office/drawing/2014/main" xmlns="" val="1587291712"/>
                    </a:ext>
                  </a:extLst>
                </a:gridCol>
                <a:gridCol w="1281684">
                  <a:extLst>
                    <a:ext uri="{9D8B030D-6E8A-4147-A177-3AD203B41FA5}">
                      <a16:colId xmlns:a16="http://schemas.microsoft.com/office/drawing/2014/main" xmlns="" val="2876950219"/>
                    </a:ext>
                  </a:extLst>
                </a:gridCol>
              </a:tblGrid>
              <a:tr h="491596"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dirty="0" smtClean="0"/>
                        <a:t>BAUSKA</a:t>
                      </a:r>
                      <a:endParaRPr lang="lv-LV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dirty="0" smtClean="0">
                          <a:solidFill>
                            <a:schemeClr val="tx1"/>
                          </a:solidFill>
                        </a:rPr>
                        <a:t>RĪGA</a:t>
                      </a:r>
                      <a:endParaRPr lang="lv-LV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dirty="0" smtClean="0"/>
                        <a:t>OLAINE</a:t>
                      </a:r>
                      <a:endParaRPr lang="lv-LV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dirty="0" smtClean="0">
                          <a:solidFill>
                            <a:srgbClr val="FF0000"/>
                          </a:solidFill>
                        </a:rPr>
                        <a:t>KULDĪGA</a:t>
                      </a:r>
                      <a:endParaRPr lang="lv-LV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dirty="0" smtClean="0">
                          <a:solidFill>
                            <a:srgbClr val="FF0000"/>
                          </a:solidFill>
                        </a:rPr>
                        <a:t>KANDAVA</a:t>
                      </a:r>
                      <a:endParaRPr lang="lv-LV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dirty="0" smtClean="0">
                          <a:solidFill>
                            <a:schemeClr val="tx1"/>
                          </a:solidFill>
                        </a:rPr>
                        <a:t>VALMIERA</a:t>
                      </a:r>
                      <a:endParaRPr lang="lv-LV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dirty="0" smtClean="0">
                          <a:solidFill>
                            <a:schemeClr val="tx1"/>
                          </a:solidFill>
                        </a:rPr>
                        <a:t>GULBENE</a:t>
                      </a:r>
                      <a:endParaRPr lang="lv-LV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dirty="0" smtClean="0"/>
                        <a:t>DAUGAVPILS</a:t>
                      </a:r>
                      <a:endParaRPr lang="lv-LV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78999292"/>
                  </a:ext>
                </a:extLst>
              </a:tr>
              <a:tr h="654581">
                <a:tc>
                  <a:txBody>
                    <a:bodyPr/>
                    <a:lstStyle/>
                    <a:p>
                      <a:r>
                        <a:rPr lang="lv-LV" sz="1600" b="1" dirty="0" smtClean="0"/>
                        <a:t>Pusaudžu aprūpe</a:t>
                      </a:r>
                      <a:r>
                        <a:rPr lang="en-US" sz="1600" b="1" dirty="0" smtClean="0"/>
                        <a:t> </a:t>
                      </a:r>
                      <a:r>
                        <a:rPr lang="en-US" sz="1600" b="0" dirty="0" smtClean="0"/>
                        <a:t>(</a:t>
                      </a:r>
                      <a:r>
                        <a:rPr lang="en-US" sz="1600" b="0" dirty="0" err="1" smtClean="0"/>
                        <a:t>attīstība</a:t>
                      </a:r>
                      <a:r>
                        <a:rPr lang="en-US" sz="1600" b="0" dirty="0" smtClean="0"/>
                        <a:t>,</a:t>
                      </a:r>
                      <a:r>
                        <a:rPr lang="en-US" sz="1600" b="0" baseline="0" dirty="0" smtClean="0"/>
                        <a:t> </a:t>
                      </a:r>
                      <a:r>
                        <a:rPr lang="en-US" sz="1600" b="0" baseline="0" dirty="0" err="1" smtClean="0"/>
                        <a:t>piesaiste</a:t>
                      </a:r>
                      <a:r>
                        <a:rPr lang="en-US" sz="1600" b="0" baseline="0" dirty="0" smtClean="0"/>
                        <a:t>, </a:t>
                      </a:r>
                      <a:r>
                        <a:rPr lang="en-US" sz="1600" b="0" baseline="0" dirty="0" err="1" smtClean="0"/>
                        <a:t>mācību</a:t>
                      </a:r>
                      <a:r>
                        <a:rPr lang="en-US" sz="1600" b="0" baseline="0" dirty="0" smtClean="0"/>
                        <a:t> </a:t>
                      </a:r>
                      <a:r>
                        <a:rPr lang="en-US" sz="1600" b="0" baseline="0" dirty="0" err="1" smtClean="0"/>
                        <a:t>sasniegumi</a:t>
                      </a:r>
                      <a:r>
                        <a:rPr lang="en-US" sz="1600" b="0" baseline="0" dirty="0" smtClean="0"/>
                        <a:t>)</a:t>
                      </a:r>
                      <a:r>
                        <a:rPr lang="lv-LV" sz="1600" b="0" dirty="0" smtClean="0"/>
                        <a:t> </a:t>
                      </a:r>
                      <a:r>
                        <a:rPr lang="lv-LV" sz="1600" b="1" dirty="0" smtClean="0"/>
                        <a:t>(28h)</a:t>
                      </a:r>
                      <a:endParaRPr lang="lv-LV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400" b="1" dirty="0" smtClean="0"/>
                        <a:t>Okt</a:t>
                      </a:r>
                      <a:r>
                        <a:rPr lang="lv-LV" sz="1400" dirty="0" smtClean="0"/>
                        <a:t>.:</a:t>
                      </a:r>
                      <a:r>
                        <a:rPr lang="lv-LV" sz="1400" baseline="0" dirty="0" smtClean="0"/>
                        <a:t> 29.</a:t>
                      </a:r>
                    </a:p>
                    <a:p>
                      <a:r>
                        <a:rPr lang="lv-LV" sz="1400" b="1" baseline="0" dirty="0" err="1" smtClean="0"/>
                        <a:t>Nov</a:t>
                      </a:r>
                      <a:r>
                        <a:rPr lang="lv-LV" sz="1400" baseline="0" dirty="0" smtClean="0"/>
                        <a:t>: 1.,5.,8., 12.,15., 19.</a:t>
                      </a:r>
                      <a:endParaRPr lang="lv-LV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400" b="1" dirty="0" smtClean="0">
                          <a:solidFill>
                            <a:schemeClr val="tx1"/>
                          </a:solidFill>
                        </a:rPr>
                        <a:t>Okt</a:t>
                      </a:r>
                      <a:r>
                        <a:rPr lang="lv-LV" sz="1400" dirty="0" smtClean="0">
                          <a:solidFill>
                            <a:schemeClr val="tx1"/>
                          </a:solidFill>
                        </a:rPr>
                        <a:t>.: 9., 16., 23.</a:t>
                      </a:r>
                    </a:p>
                    <a:p>
                      <a:r>
                        <a:rPr lang="lv-LV" sz="1400" b="1" dirty="0" smtClean="0">
                          <a:solidFill>
                            <a:schemeClr val="tx1"/>
                          </a:solidFill>
                        </a:rPr>
                        <a:t>Nov</a:t>
                      </a:r>
                      <a:r>
                        <a:rPr lang="lv-LV" sz="1400" dirty="0" smtClean="0">
                          <a:solidFill>
                            <a:schemeClr val="tx1"/>
                          </a:solidFill>
                        </a:rPr>
                        <a:t>.: 6.,</a:t>
                      </a:r>
                      <a:r>
                        <a:rPr lang="lv-LV" sz="1400" baseline="0" dirty="0" smtClean="0">
                          <a:solidFill>
                            <a:schemeClr val="tx1"/>
                          </a:solidFill>
                        </a:rPr>
                        <a:t> 13., 20., 27.</a:t>
                      </a:r>
                      <a:endParaRPr lang="lv-LV" sz="14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400" b="1" dirty="0" smtClean="0"/>
                        <a:t>Okt</a:t>
                      </a:r>
                      <a:r>
                        <a:rPr lang="lv-LV" sz="1400" dirty="0" smtClean="0"/>
                        <a:t>.:  3., 10., 17., 31.</a:t>
                      </a:r>
                    </a:p>
                    <a:p>
                      <a:r>
                        <a:rPr lang="lv-LV" sz="1400" b="1" dirty="0" smtClean="0"/>
                        <a:t>Nov</a:t>
                      </a:r>
                      <a:r>
                        <a:rPr lang="lv-LV" sz="1400" dirty="0" smtClean="0"/>
                        <a:t>.: 7., 14., 21.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1400" b="1" dirty="0" smtClean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400" b="1" dirty="0" smtClean="0">
                          <a:solidFill>
                            <a:srgbClr val="FF0000"/>
                          </a:solidFill>
                        </a:rPr>
                        <a:t>Okt</a:t>
                      </a:r>
                      <a:r>
                        <a:rPr lang="lv-LV" sz="1400" dirty="0" smtClean="0">
                          <a:solidFill>
                            <a:srgbClr val="FF0000"/>
                          </a:solidFill>
                        </a:rPr>
                        <a:t>.:  5., 12., 19., 26.</a:t>
                      </a:r>
                    </a:p>
                    <a:p>
                      <a:r>
                        <a:rPr lang="lv-LV" sz="1400" b="1" dirty="0" smtClean="0">
                          <a:solidFill>
                            <a:srgbClr val="FF0000"/>
                          </a:solidFill>
                        </a:rPr>
                        <a:t>Nov</a:t>
                      </a:r>
                      <a:r>
                        <a:rPr lang="lv-LV" sz="1400" dirty="0" smtClean="0">
                          <a:solidFill>
                            <a:srgbClr val="FF0000"/>
                          </a:solidFill>
                        </a:rPr>
                        <a:t>.: 2., 9. , 16.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400" b="1" dirty="0" smtClean="0">
                          <a:solidFill>
                            <a:schemeClr val="tx1"/>
                          </a:solidFill>
                        </a:rPr>
                        <a:t>Sept</a:t>
                      </a:r>
                      <a:r>
                        <a:rPr lang="lv-LV" sz="1400" dirty="0" smtClean="0">
                          <a:solidFill>
                            <a:schemeClr val="tx1"/>
                          </a:solidFill>
                        </a:rPr>
                        <a:t>.:  17., </a:t>
                      </a:r>
                    </a:p>
                    <a:p>
                      <a:r>
                        <a:rPr lang="lv-LV" sz="1400" b="1" dirty="0" smtClean="0">
                          <a:solidFill>
                            <a:schemeClr val="tx1"/>
                          </a:solidFill>
                        </a:rPr>
                        <a:t>Okt</a:t>
                      </a:r>
                      <a:r>
                        <a:rPr lang="lv-LV" sz="1400" dirty="0" smtClean="0">
                          <a:solidFill>
                            <a:schemeClr val="tx1"/>
                          </a:solidFill>
                        </a:rPr>
                        <a:t>.:  1., 8., 15., 22.; 29.;</a:t>
                      </a:r>
                    </a:p>
                    <a:p>
                      <a:r>
                        <a:rPr lang="lv-LV" sz="1400" b="1" dirty="0" smtClean="0">
                          <a:solidFill>
                            <a:schemeClr val="tx1"/>
                          </a:solidFill>
                        </a:rPr>
                        <a:t>Nov</a:t>
                      </a:r>
                      <a:r>
                        <a:rPr lang="lv-LV" sz="1400" dirty="0" smtClean="0">
                          <a:solidFill>
                            <a:schemeClr val="tx1"/>
                          </a:solidFill>
                        </a:rPr>
                        <a:t>.: 5. </a:t>
                      </a:r>
                      <a:endParaRPr lang="lv-LV" sz="14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400" b="1" dirty="0" smtClean="0">
                          <a:solidFill>
                            <a:schemeClr val="tx1"/>
                          </a:solidFill>
                        </a:rPr>
                        <a:t>Sept</a:t>
                      </a:r>
                      <a:r>
                        <a:rPr lang="lv-LV" sz="1400" dirty="0" smtClean="0">
                          <a:solidFill>
                            <a:schemeClr val="tx1"/>
                          </a:solidFill>
                        </a:rPr>
                        <a:t>.:  19., 26.</a:t>
                      </a:r>
                    </a:p>
                    <a:p>
                      <a:r>
                        <a:rPr lang="lv-LV" sz="1400" b="1" dirty="0" smtClean="0">
                          <a:solidFill>
                            <a:schemeClr val="tx1"/>
                          </a:solidFill>
                        </a:rPr>
                        <a:t>Okt</a:t>
                      </a:r>
                      <a:r>
                        <a:rPr lang="lv-LV" sz="1400" dirty="0" smtClean="0">
                          <a:solidFill>
                            <a:schemeClr val="tx1"/>
                          </a:solidFill>
                        </a:rPr>
                        <a:t>.:  3., 10., 17., 24., 31.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400" b="1" dirty="0" smtClean="0"/>
                        <a:t>Sept</a:t>
                      </a:r>
                      <a:r>
                        <a:rPr lang="lv-LV" sz="1400" dirty="0" smtClean="0"/>
                        <a:t>.:  25.</a:t>
                      </a:r>
                    </a:p>
                    <a:p>
                      <a:r>
                        <a:rPr lang="lv-LV" sz="1400" b="1" dirty="0" smtClean="0"/>
                        <a:t>Okt</a:t>
                      </a:r>
                      <a:r>
                        <a:rPr lang="lv-LV" sz="1400" dirty="0" smtClean="0"/>
                        <a:t>.: 2., 11., 23., 30.</a:t>
                      </a:r>
                    </a:p>
                    <a:p>
                      <a:r>
                        <a:rPr lang="lv-LV" sz="1400" b="1" dirty="0" smtClean="0"/>
                        <a:t>Nov</a:t>
                      </a:r>
                      <a:r>
                        <a:rPr lang="lv-LV" sz="1400" dirty="0" smtClean="0"/>
                        <a:t>.: 6., 13.</a:t>
                      </a:r>
                      <a:endParaRPr lang="lv-LV" sz="1400" b="1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253617165"/>
                  </a:ext>
                </a:extLst>
              </a:tr>
              <a:tr h="491596">
                <a:tc>
                  <a:txBody>
                    <a:bodyPr/>
                    <a:lstStyle/>
                    <a:p>
                      <a:r>
                        <a:rPr lang="lv-LV" sz="1600" b="1" dirty="0" smtClean="0"/>
                        <a:t>Radnieciskie aizbildņi (36h)</a:t>
                      </a:r>
                      <a:endParaRPr lang="lv-LV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400" b="1" dirty="0" smtClean="0"/>
                        <a:t>Sept</a:t>
                      </a:r>
                      <a:r>
                        <a:rPr lang="lv-LV" sz="1400" dirty="0" smtClean="0"/>
                        <a:t>.:  29.</a:t>
                      </a:r>
                    </a:p>
                    <a:p>
                      <a:r>
                        <a:rPr lang="lv-LV" sz="1400" b="1" dirty="0" smtClean="0"/>
                        <a:t>Okt</a:t>
                      </a:r>
                      <a:r>
                        <a:rPr lang="lv-LV" sz="1400" dirty="0" smtClean="0"/>
                        <a:t>.: 6., 13., 20., 27.</a:t>
                      </a:r>
                    </a:p>
                    <a:p>
                      <a:r>
                        <a:rPr lang="lv-LV" sz="1400" b="1" dirty="0" smtClean="0"/>
                        <a:t>Nov</a:t>
                      </a:r>
                      <a:r>
                        <a:rPr lang="lv-LV" sz="1400" dirty="0" smtClean="0"/>
                        <a:t>.: 3., 10.</a:t>
                      </a:r>
                      <a:endParaRPr lang="lv-LV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400" b="1" dirty="0" smtClean="0">
                          <a:solidFill>
                            <a:schemeClr val="tx1"/>
                          </a:solidFill>
                        </a:rPr>
                        <a:t>Sept</a:t>
                      </a:r>
                      <a:r>
                        <a:rPr lang="lv-LV" sz="1400" dirty="0" smtClean="0">
                          <a:solidFill>
                            <a:schemeClr val="tx1"/>
                          </a:solidFill>
                        </a:rPr>
                        <a:t>.:  18.,</a:t>
                      </a:r>
                      <a:r>
                        <a:rPr lang="lv-LV" sz="1400" baseline="0" dirty="0" smtClean="0">
                          <a:solidFill>
                            <a:schemeClr val="tx1"/>
                          </a:solidFill>
                        </a:rPr>
                        <a:t> 25.</a:t>
                      </a:r>
                      <a:endParaRPr lang="lv-LV" sz="140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lv-LV" sz="1400" b="1" dirty="0" smtClean="0">
                          <a:solidFill>
                            <a:schemeClr val="tx1"/>
                          </a:solidFill>
                        </a:rPr>
                        <a:t>Okt</a:t>
                      </a:r>
                      <a:r>
                        <a:rPr lang="lv-LV" sz="1400" dirty="0" smtClean="0">
                          <a:solidFill>
                            <a:schemeClr val="tx1"/>
                          </a:solidFill>
                        </a:rPr>
                        <a:t>.:  2., 9., 16., 23., 30.</a:t>
                      </a:r>
                    </a:p>
                    <a:p>
                      <a:r>
                        <a:rPr lang="lv-LV" sz="1400" b="1" dirty="0" smtClean="0">
                          <a:solidFill>
                            <a:schemeClr val="tx1"/>
                          </a:solidFill>
                        </a:rPr>
                        <a:t>Nov</a:t>
                      </a:r>
                      <a:r>
                        <a:rPr lang="lv-LV" sz="1400" dirty="0" smtClean="0">
                          <a:solidFill>
                            <a:schemeClr val="tx1"/>
                          </a:solidFill>
                        </a:rPr>
                        <a:t>.: 6., 13.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1400" b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400" b="1" dirty="0" smtClean="0">
                          <a:solidFill>
                            <a:srgbClr val="FF0000"/>
                          </a:solidFill>
                        </a:rPr>
                        <a:t>Sept</a:t>
                      </a:r>
                      <a:r>
                        <a:rPr lang="lv-LV" sz="1400" dirty="0" smtClean="0">
                          <a:solidFill>
                            <a:srgbClr val="FF0000"/>
                          </a:solidFill>
                        </a:rPr>
                        <a:t>.: 21., 28.</a:t>
                      </a:r>
                    </a:p>
                    <a:p>
                      <a:r>
                        <a:rPr lang="lv-LV" sz="1400" b="1" dirty="0" smtClean="0">
                          <a:solidFill>
                            <a:srgbClr val="FF0000"/>
                          </a:solidFill>
                        </a:rPr>
                        <a:t>Okt</a:t>
                      </a:r>
                      <a:r>
                        <a:rPr lang="lv-LV" sz="1400" dirty="0" smtClean="0">
                          <a:solidFill>
                            <a:srgbClr val="FF0000"/>
                          </a:solidFill>
                        </a:rPr>
                        <a:t>.: 5., 12., 19., 26.</a:t>
                      </a:r>
                    </a:p>
                    <a:p>
                      <a:r>
                        <a:rPr lang="lv-LV" sz="1400" b="1" dirty="0" smtClean="0">
                          <a:solidFill>
                            <a:srgbClr val="FF0000"/>
                          </a:solidFill>
                        </a:rPr>
                        <a:t>Nov</a:t>
                      </a:r>
                      <a:r>
                        <a:rPr lang="lv-LV" sz="1400" dirty="0" smtClean="0">
                          <a:solidFill>
                            <a:srgbClr val="FF0000"/>
                          </a:solidFill>
                        </a:rPr>
                        <a:t>.: 2., 9., 16.</a:t>
                      </a:r>
                      <a:endParaRPr lang="lv-LV" sz="1400" b="1" dirty="0" smtClean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400" b="1" dirty="0" smtClean="0">
                          <a:solidFill>
                            <a:schemeClr val="tx1"/>
                          </a:solidFill>
                        </a:rPr>
                        <a:t>Sept</a:t>
                      </a:r>
                      <a:r>
                        <a:rPr lang="lv-LV" sz="1400" dirty="0" smtClean="0">
                          <a:solidFill>
                            <a:schemeClr val="tx1"/>
                          </a:solidFill>
                        </a:rPr>
                        <a:t>.:  11.,18.,25 </a:t>
                      </a:r>
                    </a:p>
                    <a:p>
                      <a:r>
                        <a:rPr lang="lv-LV" sz="1400" b="1" dirty="0" smtClean="0">
                          <a:solidFill>
                            <a:schemeClr val="tx1"/>
                          </a:solidFill>
                        </a:rPr>
                        <a:t>Okt</a:t>
                      </a:r>
                      <a:r>
                        <a:rPr lang="lv-LV" sz="1400" dirty="0" smtClean="0">
                          <a:solidFill>
                            <a:schemeClr val="tx1"/>
                          </a:solidFill>
                        </a:rPr>
                        <a:t>.: 2.,9.,16.,23.,30</a:t>
                      </a:r>
                    </a:p>
                    <a:p>
                      <a:r>
                        <a:rPr lang="lv-LV" sz="1400" b="1" dirty="0" smtClean="0">
                          <a:solidFill>
                            <a:schemeClr val="tx1"/>
                          </a:solidFill>
                        </a:rPr>
                        <a:t>Nov</a:t>
                      </a:r>
                      <a:r>
                        <a:rPr lang="lv-LV" sz="1400" dirty="0" smtClean="0">
                          <a:solidFill>
                            <a:schemeClr val="tx1"/>
                          </a:solidFill>
                        </a:rPr>
                        <a:t>.:6</a:t>
                      </a:r>
                    </a:p>
                    <a:p>
                      <a:endParaRPr lang="lv-LV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400" b="1" dirty="0" smtClean="0"/>
                        <a:t>Sept</a:t>
                      </a:r>
                      <a:r>
                        <a:rPr lang="lv-LV" sz="1400" dirty="0" smtClean="0"/>
                        <a:t>.:  25.,</a:t>
                      </a:r>
                    </a:p>
                    <a:p>
                      <a:r>
                        <a:rPr lang="lv-LV" sz="1400" b="1" dirty="0" smtClean="0"/>
                        <a:t>Okt</a:t>
                      </a:r>
                      <a:r>
                        <a:rPr lang="lv-LV" sz="1400" dirty="0" smtClean="0"/>
                        <a:t>.:  2., 11., 23., 30.</a:t>
                      </a:r>
                    </a:p>
                    <a:p>
                      <a:r>
                        <a:rPr lang="lv-LV" sz="1400" b="1" dirty="0" smtClean="0"/>
                        <a:t>Nov</a:t>
                      </a:r>
                      <a:r>
                        <a:rPr lang="lv-LV" sz="1400" dirty="0" smtClean="0"/>
                        <a:t>.: 6., 13., 20.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941826866"/>
                  </a:ext>
                </a:extLst>
              </a:tr>
              <a:tr h="491596">
                <a:tc>
                  <a:txBody>
                    <a:bodyPr/>
                    <a:lstStyle/>
                    <a:p>
                      <a:r>
                        <a:rPr lang="lv-LV" sz="1600" b="1" dirty="0" smtClean="0"/>
                        <a:t>AIRI</a:t>
                      </a:r>
                      <a:r>
                        <a:rPr lang="lv-LV" sz="1600" b="1" baseline="0" dirty="0" smtClean="0"/>
                        <a:t> </a:t>
                      </a:r>
                      <a:r>
                        <a:rPr lang="lv-LV" sz="1600" b="1" dirty="0" smtClean="0"/>
                        <a:t>speciālistiem (32h)</a:t>
                      </a:r>
                      <a:endParaRPr lang="lv-LV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400" b="1" dirty="0" smtClean="0"/>
                        <a:t>Okt</a:t>
                      </a:r>
                      <a:r>
                        <a:rPr lang="lv-LV" sz="1400" dirty="0" smtClean="0"/>
                        <a:t>.:  5..,</a:t>
                      </a:r>
                      <a:r>
                        <a:rPr lang="lv-LV" sz="1400" baseline="0" dirty="0" smtClean="0"/>
                        <a:t> 12., 19.</a:t>
                      </a:r>
                      <a:endParaRPr lang="lv-LV" sz="1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400" dirty="0" err="1" smtClean="0">
                          <a:solidFill>
                            <a:schemeClr val="tx1"/>
                          </a:solidFill>
                        </a:rPr>
                        <a:t>Nov</a:t>
                      </a:r>
                      <a:r>
                        <a:rPr lang="lv-LV" sz="1400" dirty="0" smtClean="0">
                          <a:solidFill>
                            <a:schemeClr val="tx1"/>
                          </a:solidFill>
                        </a:rPr>
                        <a:t> &amp; </a:t>
                      </a:r>
                      <a:r>
                        <a:rPr lang="lv-LV" sz="1400" dirty="0" err="1" smtClean="0">
                          <a:solidFill>
                            <a:schemeClr val="tx1"/>
                          </a:solidFill>
                        </a:rPr>
                        <a:t>Dec</a:t>
                      </a:r>
                      <a:endParaRPr lang="lv-LV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29512005"/>
                  </a:ext>
                </a:extLst>
              </a:tr>
              <a:tr h="491596">
                <a:tc>
                  <a:txBody>
                    <a:bodyPr/>
                    <a:lstStyle/>
                    <a:p>
                      <a:r>
                        <a:rPr lang="lv-LV" sz="1600" b="1" dirty="0" smtClean="0"/>
                        <a:t>AIRI sākotnējā apmācība esošajām</a:t>
                      </a:r>
                      <a:r>
                        <a:rPr lang="lv-LV" sz="1600" b="1" baseline="0" dirty="0" smtClean="0"/>
                        <a:t> AĢ un aizbildņiem (36h)</a:t>
                      </a:r>
                      <a:endParaRPr lang="lv-LV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400" b="1" dirty="0" smtClean="0"/>
                        <a:t>Okt</a:t>
                      </a:r>
                      <a:r>
                        <a:rPr lang="lv-LV" sz="1400" dirty="0" smtClean="0"/>
                        <a:t>.:  2., 9., 16.,</a:t>
                      </a:r>
                      <a:r>
                        <a:rPr lang="lv-LV" sz="1400" baseline="0" dirty="0" smtClean="0"/>
                        <a:t> 30.</a:t>
                      </a:r>
                      <a:endParaRPr lang="lv-LV" sz="1400" dirty="0" smtClean="0"/>
                    </a:p>
                    <a:p>
                      <a:r>
                        <a:rPr lang="lv-LV" sz="1400" b="1" dirty="0" smtClean="0"/>
                        <a:t>Nov</a:t>
                      </a:r>
                      <a:r>
                        <a:rPr lang="lv-LV" sz="1400" dirty="0" smtClean="0"/>
                        <a:t>.: 6., 13., 20., 27.</a:t>
                      </a:r>
                    </a:p>
                    <a:p>
                      <a:r>
                        <a:rPr lang="lv-LV" sz="1400" b="1" dirty="0" smtClean="0"/>
                        <a:t>Dec.:  </a:t>
                      </a:r>
                      <a:r>
                        <a:rPr lang="lv-LV" sz="1400" b="0" dirty="0" smtClean="0"/>
                        <a:t>4.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74471158"/>
                  </a:ext>
                </a:extLst>
              </a:tr>
              <a:tr h="491596">
                <a:tc>
                  <a:txBody>
                    <a:bodyPr/>
                    <a:lstStyle/>
                    <a:p>
                      <a:r>
                        <a:rPr lang="en-US" sz="1600" b="1" baseline="0" dirty="0" err="1" smtClean="0"/>
                        <a:t>Pozitīva</a:t>
                      </a:r>
                      <a:r>
                        <a:rPr lang="en-US" sz="1600" b="1" baseline="0" dirty="0" smtClean="0"/>
                        <a:t> d</a:t>
                      </a:r>
                      <a:r>
                        <a:rPr lang="lv-LV" sz="1600" b="1" baseline="0" dirty="0" err="1" smtClean="0"/>
                        <a:t>isciplinēšana</a:t>
                      </a:r>
                      <a:r>
                        <a:rPr lang="en-US" sz="1600" b="1" baseline="0" dirty="0" smtClean="0"/>
                        <a:t> </a:t>
                      </a:r>
                      <a:r>
                        <a:rPr lang="lv-LV" sz="1600" b="1" baseline="0" dirty="0" smtClean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en-US" sz="1600" b="1" baseline="0" dirty="0" smtClean="0">
                          <a:solidFill>
                            <a:schemeClr val="tx1"/>
                          </a:solidFill>
                        </a:rPr>
                        <a:t>12 </a:t>
                      </a:r>
                      <a:r>
                        <a:rPr lang="lv-LV" sz="1600" b="1" baseline="0" dirty="0" smtClean="0">
                          <a:solidFill>
                            <a:schemeClr val="tx1"/>
                          </a:solidFill>
                        </a:rPr>
                        <a:t>h)</a:t>
                      </a:r>
                      <a:endParaRPr lang="lv-LV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400" b="1" dirty="0" smtClean="0"/>
                        <a:t>Dec</a:t>
                      </a:r>
                      <a:r>
                        <a:rPr lang="lv-LV" sz="1400" b="0" dirty="0" smtClean="0"/>
                        <a:t>.: 6., 11., 13.</a:t>
                      </a:r>
                    </a:p>
                    <a:p>
                      <a:endParaRPr lang="lv-LV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70102874"/>
                  </a:ext>
                </a:extLst>
              </a:tr>
            </a:tbl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9588" y="124391"/>
            <a:ext cx="1445764" cy="48146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680200" y="4965700"/>
            <a:ext cx="4310888" cy="120032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lv-LV" b="1" dirty="0" smtClean="0">
                <a:latin typeface="Arial" panose="020B0604020202020204" pitchFamily="34" charset="0"/>
                <a:cs typeface="Arial" panose="020B0604020202020204" pitchFamily="34" charset="0"/>
              </a:rPr>
              <a:t>Visas apmācības vada «AIRI vecākiem» treneru pāris – jomas profesionālis un praktiķis ar pieredzi bērnu </a:t>
            </a:r>
            <a:r>
              <a:rPr lang="lv-LV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ārpusģimenes</a:t>
            </a:r>
            <a:r>
              <a:rPr lang="lv-LV" b="1" dirty="0" smtClean="0">
                <a:latin typeface="Arial" panose="020B0604020202020204" pitchFamily="34" charset="0"/>
                <a:cs typeface="Arial" panose="020B0604020202020204" pitchFamily="34" charset="0"/>
              </a:rPr>
              <a:t> aprūpē. </a:t>
            </a:r>
          </a:p>
        </p:txBody>
      </p:sp>
    </p:spTree>
    <p:extLst>
      <p:ext uri="{BB962C8B-B14F-4D97-AF65-F5344CB8AC3E}">
        <p14:creationId xmlns:p14="http://schemas.microsoft.com/office/powerpoint/2010/main" val="12804257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24/7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pieejamība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Centra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audžuģimenēm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bāriņtiesām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un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policijai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6826" y="1499054"/>
            <a:ext cx="10515600" cy="4351338"/>
          </a:xfrm>
        </p:spPr>
        <p:txBody>
          <a:bodyPr/>
          <a:lstStyle/>
          <a:p>
            <a:pPr lvl="0"/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lv-LV" sz="2400" b="1" dirty="0">
                <a:latin typeface="Arial" panose="020B0604020202020204" pitchFamily="34" charset="0"/>
                <a:cs typeface="Arial" panose="020B0604020202020204" pitchFamily="34" charset="0"/>
              </a:rPr>
              <a:t>Kurzemes atbalsta centrs “AIRI vecākiem” – mob. tālr. 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28331196</a:t>
            </a:r>
          </a:p>
          <a:p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Vidzemes </a:t>
            </a:r>
            <a:r>
              <a:rPr lang="lv-LV" sz="2400" dirty="0">
                <a:latin typeface="Arial" panose="020B0604020202020204" pitchFamily="34" charset="0"/>
                <a:cs typeface="Arial" panose="020B0604020202020204" pitchFamily="34" charset="0"/>
              </a:rPr>
              <a:t>atbalsta centrs “AIRI vecākiem” – mob. tālr.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25442298</a:t>
            </a:r>
          </a:p>
          <a:p>
            <a:pPr lvl="0"/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Zemgales </a:t>
            </a:r>
            <a:r>
              <a:rPr lang="lv-LV" sz="2400" dirty="0">
                <a:latin typeface="Arial" panose="020B0604020202020204" pitchFamily="34" charset="0"/>
                <a:cs typeface="Arial" panose="020B0604020202020204" pitchFamily="34" charset="0"/>
              </a:rPr>
              <a:t>atbalsta centrs “AIRI vecākiem” – mob. tālr.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27339957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Rīgas </a:t>
            </a:r>
            <a:r>
              <a:rPr lang="lv-LV" sz="2400" dirty="0">
                <a:latin typeface="Arial" panose="020B0604020202020204" pitchFamily="34" charset="0"/>
                <a:cs typeface="Arial" panose="020B0604020202020204" pitchFamily="34" charset="0"/>
              </a:rPr>
              <a:t>atbalsta centrs “AIRI vecākiem” – mob. tālr.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26118837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5288" y="124391"/>
            <a:ext cx="1445764" cy="481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713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1201400" cy="510086"/>
          </a:xfrm>
        </p:spPr>
        <p:txBody>
          <a:bodyPr>
            <a:noAutofit/>
          </a:bodyPr>
          <a:lstStyle/>
          <a:p>
            <a:pPr algn="ctr"/>
            <a:r>
              <a:rPr lang="lv-LV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Audžuģime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nes</a:t>
            </a:r>
            <a:r>
              <a:rPr lang="lv-LV" sz="2400" b="1" dirty="0">
                <a:latin typeface="Arial" panose="020B0604020202020204" pitchFamily="34" charset="0"/>
                <a:cs typeface="Arial" panose="020B0604020202020204" pitchFamily="34" charset="0"/>
              </a:rPr>
              <a:t> ieguvumi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sadarbībai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ar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Asociāciju</a:t>
            </a:r>
            <a:endParaRPr lang="lv-LV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09700" y="1177637"/>
            <a:ext cx="9075739" cy="5412077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lv-LV" sz="2200" b="1" dirty="0">
                <a:latin typeface="Arial" panose="020B0604020202020204" pitchFamily="34" charset="0"/>
                <a:cs typeface="Arial" panose="020B0604020202020204" pitchFamily="34" charset="0"/>
              </a:rPr>
              <a:t>Pakalpojums pēc iespējas tuvāk dzīves vietai </a:t>
            </a:r>
            <a:r>
              <a:rPr lang="lv-LV" sz="2200" dirty="0">
                <a:latin typeface="Arial" panose="020B0604020202020204" pitchFamily="34" charset="0"/>
                <a:cs typeface="Arial" panose="020B0604020202020204" pitchFamily="34" charset="0"/>
              </a:rPr>
              <a:t>un iespēja pakalpojumu saņemt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mājās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mobilitāte</a:t>
            </a:r>
            <a:endParaRPr lang="lv-LV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lv-LV" sz="2200" b="1" dirty="0">
                <a:latin typeface="Arial" panose="020B0604020202020204" pitchFamily="34" charset="0"/>
                <a:cs typeface="Arial" panose="020B0604020202020204" pitchFamily="34" charset="0"/>
              </a:rPr>
              <a:t>“Vienas pieturas aģentūras”</a:t>
            </a:r>
            <a:r>
              <a:rPr lang="lv-LV" sz="2200" dirty="0">
                <a:latin typeface="Arial" panose="020B0604020202020204" pitchFamily="34" charset="0"/>
                <a:cs typeface="Arial" panose="020B0604020202020204" pitchFamily="34" charset="0"/>
              </a:rPr>
              <a:t> princips - atbalst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lv-LV" sz="2200" dirty="0">
                <a:latin typeface="Arial" panose="020B0604020202020204" pitchFamily="34" charset="0"/>
                <a:cs typeface="Arial" panose="020B0604020202020204" pitchFamily="34" charset="0"/>
              </a:rPr>
              <a:t> vienuviet, atslogojot ģimeni no līdzšinējās atbildības bērnam nepieciešamo pakalpojumu piesaistē, organizēšanā un koordinēšanā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lv-LV" sz="2200" b="1" dirty="0">
                <a:latin typeface="Arial" panose="020B0604020202020204" pitchFamily="34" charset="0"/>
                <a:cs typeface="Arial" panose="020B0604020202020204" pitchFamily="34" charset="0"/>
              </a:rPr>
              <a:t>Individuāla pieeja 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lv-LV" sz="2200" dirty="0">
                <a:latin typeface="Arial" panose="020B0604020202020204" pitchFamily="34" charset="0"/>
                <a:cs typeface="Arial" panose="020B0604020202020204" pitchFamily="34" charset="0"/>
              </a:rPr>
              <a:t>Audžuģimeņu izaugsme un </a:t>
            </a:r>
            <a:r>
              <a:rPr lang="lv-LV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profesionālās </a:t>
            </a:r>
            <a:br>
              <a:rPr lang="lv-LV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v-LV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kapacitātes </a:t>
            </a:r>
            <a:r>
              <a:rPr lang="lv-LV" sz="2200" b="1" dirty="0">
                <a:latin typeface="Arial" panose="020B0604020202020204" pitchFamily="34" charset="0"/>
                <a:cs typeface="Arial" panose="020B0604020202020204" pitchFamily="34" charset="0"/>
              </a:rPr>
              <a:t>stiprināšana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lv-LV" sz="2200" b="1" dirty="0">
                <a:latin typeface="Arial" panose="020B0604020202020204" pitchFamily="34" charset="0"/>
                <a:cs typeface="Arial" panose="020B0604020202020204" pitchFamily="34" charset="0"/>
              </a:rPr>
              <a:t>Ilgtermiņa sadarbība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lv-LV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Iespēja </a:t>
            </a:r>
            <a:r>
              <a:rPr lang="lv-LV" sz="2200" dirty="0">
                <a:latin typeface="Arial" panose="020B0604020202020204" pitchFamily="34" charset="0"/>
                <a:cs typeface="Arial" panose="020B0604020202020204" pitchFamily="34" charset="0"/>
              </a:rPr>
              <a:t>izmantot esošo </a:t>
            </a:r>
            <a:r>
              <a:rPr lang="lv-LV" sz="2200" b="1" dirty="0">
                <a:latin typeface="Arial" panose="020B0604020202020204" pitchFamily="34" charset="0"/>
                <a:cs typeface="Arial" panose="020B0604020202020204" pitchFamily="34" charset="0"/>
              </a:rPr>
              <a:t>speciālistu sadarbības tīklu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lv-LV" sz="2200" dirty="0">
                <a:latin typeface="Arial" panose="020B0604020202020204" pitchFamily="34" charset="0"/>
                <a:cs typeface="Arial" panose="020B0604020202020204" pitchFamily="34" charset="0"/>
              </a:rPr>
              <a:t>Iespēja saņemt </a:t>
            </a:r>
            <a:r>
              <a:rPr lang="lv-LV" sz="2200" b="1" dirty="0">
                <a:latin typeface="Arial" panose="020B0604020202020204" pitchFamily="34" charset="0"/>
                <a:cs typeface="Arial" panose="020B0604020202020204" pitchFamily="34" charset="0"/>
              </a:rPr>
              <a:t>papildus pakalpojumus no Asociācijas </a:t>
            </a:r>
            <a:r>
              <a:rPr lang="lv-LV" sz="2200" dirty="0">
                <a:latin typeface="Arial" panose="020B0604020202020204" pitchFamily="34" charset="0"/>
                <a:cs typeface="Arial" panose="020B0604020202020204" pitchFamily="34" charset="0"/>
              </a:rPr>
              <a:t>organizētajām aktivitātēm un ziedojumiem</a:t>
            </a:r>
          </a:p>
        </p:txBody>
      </p:sp>
      <p:pic>
        <p:nvPicPr>
          <p:cNvPr id="4" name="Picture 5" descr="Kraujas_2008_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5920" y="2908300"/>
            <a:ext cx="3345079" cy="1959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988" y="6079672"/>
            <a:ext cx="1445764" cy="481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339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0400" y="21933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lv-LV" sz="2400" b="1" dirty="0">
                <a:latin typeface="Arial" panose="020B0604020202020204" pitchFamily="34" charset="0"/>
                <a:cs typeface="Arial" panose="020B0604020202020204" pitchFamily="34" charset="0"/>
              </a:rPr>
              <a:t>Pašvaldības ieguvumi sadarbībai ar Asociāciju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1700" y="1575027"/>
            <a:ext cx="9583739" cy="4770355"/>
          </a:xfrm>
        </p:spPr>
        <p:txBody>
          <a:bodyPr/>
          <a:lstStyle/>
          <a:p>
            <a:pPr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lv-LV" sz="2400" b="1" dirty="0">
                <a:latin typeface="Arial" panose="020B0604020202020204" pitchFamily="34" charset="0"/>
                <a:cs typeface="Arial" panose="020B0604020202020204" pitchFamily="34" charset="0"/>
              </a:rPr>
              <a:t>Papildus resurss</a:t>
            </a:r>
            <a:r>
              <a:rPr lang="lv-LV" sz="2400" dirty="0">
                <a:latin typeface="Arial" panose="020B0604020202020204" pitchFamily="34" charset="0"/>
                <a:cs typeface="Arial" panose="020B0604020202020204" pitchFamily="34" charset="0"/>
              </a:rPr>
              <a:t> pašvaldību darbam ģimenēm ar bērniem </a:t>
            </a:r>
          </a:p>
          <a:p>
            <a:pPr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lv-LV" sz="2400" dirty="0">
                <a:latin typeface="Arial" panose="020B0604020202020204" pitchFamily="34" charset="0"/>
                <a:cs typeface="Arial" panose="020B0604020202020204" pitchFamily="34" charset="0"/>
              </a:rPr>
              <a:t>Uzticams sadarbības partneris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ilggadīgu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pieredzi</a:t>
            </a:r>
            <a:endParaRPr lang="lv-LV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lv-LV" sz="2400" b="1" dirty="0">
                <a:latin typeface="Arial" panose="020B0604020202020204" pitchFamily="34" charset="0"/>
                <a:cs typeface="Arial" panose="020B0604020202020204" pitchFamily="34" charset="0"/>
              </a:rPr>
              <a:t>Starptautisks zināšanu un kompetences resurss </a:t>
            </a:r>
          </a:p>
          <a:p>
            <a:pPr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lv-LV" sz="2400" b="1" dirty="0">
                <a:latin typeface="Arial" panose="020B0604020202020204" pitchFamily="34" charset="0"/>
                <a:cs typeface="Arial" panose="020B0604020202020204" pitchFamily="34" charset="0"/>
              </a:rPr>
              <a:t>Pastāvīga ziedojumu piesaiste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un  </a:t>
            </a: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sadarbība </a:t>
            </a:r>
            <a:r>
              <a:rPr lang="lv-LV" sz="2400" dirty="0">
                <a:latin typeface="Arial" panose="020B0604020202020204" pitchFamily="34" charset="0"/>
                <a:cs typeface="Arial" panose="020B0604020202020204" pitchFamily="34" charset="0"/>
              </a:rPr>
              <a:t>ar </a:t>
            </a: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uzņēmumiem un </a:t>
            </a:r>
            <a:r>
              <a:rPr lang="lv-LV" sz="2400" dirty="0">
                <a:latin typeface="Arial" panose="020B0604020202020204" pitchFamily="34" charset="0"/>
                <a:cs typeface="Arial" panose="020B0604020202020204" pitchFamily="34" charset="0"/>
              </a:rPr>
              <a:t>individuālajiem </a:t>
            </a: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ziedotājiem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Regulāra publiskā finansējuma piesaiste </a:t>
            </a:r>
            <a:br>
              <a:rPr lang="lv-LV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v-LV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pakalpojumu attīstībai un pilnveidei</a:t>
            </a:r>
            <a:endParaRPr lang="en-US" sz="2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lv-LV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0100" y="3632343"/>
            <a:ext cx="3609180" cy="3044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https://scontent-waw1-1.xx.fbcdn.net/hphotos-xat1/v/t1.0-9/12108181_904749122894824_1593583055077864250_n.jpg?oh=c4202eb09a3a30e6c0e71e46b2c8857e&amp;oe=5726EAF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6509" y="1243490"/>
            <a:ext cx="2672771" cy="2239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818" y="6134778"/>
            <a:ext cx="1445764" cy="481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6764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16700"/>
          </a:xfrm>
        </p:spPr>
        <p:txBody>
          <a:bodyPr>
            <a:normAutofit/>
          </a:bodyPr>
          <a:lstStyle/>
          <a:p>
            <a:pPr algn="ctr"/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Kurzemes</a:t>
            </a:r>
            <a:r>
              <a:rPr lang="lv-LV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ārpusģimenes aprūpes atbalsta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centrs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«AIRI vecākiem»</a:t>
            </a:r>
            <a:endParaRPr lang="lv-LV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77862"/>
            <a:ext cx="10515600" cy="518577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Darbības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uzsākšana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2018.gada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septembris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Darbības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teritorija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lv-LV" sz="2400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Valmieras</a:t>
            </a:r>
            <a:r>
              <a:rPr lang="en-US" sz="2400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pilsēta</a:t>
            </a:r>
            <a:r>
              <a:rPr lang="lv-LV" sz="24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2400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</a:t>
            </a:r>
            <a:r>
              <a:rPr lang="en-US" sz="2400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2400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tuvējās pašvaldības: Burtnieku novads, Strenču novads, Mazsalacas novads, Priekuļu novads, Cēsu novads, Pārgaujas novads, Alojas novads, Rūjienas novads, Naukšēnu novads, Valkas novads, Beverīnas novads, Kocēnu novads, Raunas novads.</a:t>
            </a:r>
            <a:endParaRPr lang="en-US" sz="2400" dirty="0" smtClean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Mērķa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grupa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lv-LV" sz="2400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potenciāl</a:t>
            </a:r>
            <a:r>
              <a:rPr lang="en-US" sz="2400" dirty="0" err="1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ās</a:t>
            </a:r>
            <a:r>
              <a:rPr lang="lv-LV" sz="2400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un </a:t>
            </a:r>
            <a:r>
              <a:rPr lang="lv-LV" sz="2400" dirty="0" err="1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esoš</a:t>
            </a:r>
            <a:r>
              <a:rPr lang="en-US" sz="2400" dirty="0" err="1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ās</a:t>
            </a:r>
            <a:r>
              <a:rPr lang="lv-LV" sz="2400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audžuģimenes</a:t>
            </a:r>
            <a:r>
              <a:rPr lang="en-US" sz="2400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aizbildņi</a:t>
            </a:r>
            <a:r>
              <a:rPr lang="en-US" sz="2400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adoptētāji</a:t>
            </a:r>
            <a:r>
              <a:rPr lang="en-US" sz="2400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viesģimenes</a:t>
            </a:r>
            <a:r>
              <a:rPr lang="lv-LV" sz="2400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lv-LV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Veiktās darbības: </a:t>
            </a:r>
            <a:r>
              <a:rPr lang="lv-LV" sz="2400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uzsākta</a:t>
            </a:r>
            <a:r>
              <a:rPr lang="lv-LV" sz="2400" b="1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2400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sadarbība ar bāriņtiesām, </a:t>
            </a:r>
            <a:r>
              <a:rPr lang="lv-LV" sz="24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sniegta informācija par </a:t>
            </a:r>
            <a:r>
              <a:rPr lang="en-US" sz="2400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lv-LV" sz="2400" dirty="0" err="1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entra</a:t>
            </a:r>
            <a:r>
              <a:rPr lang="lv-LV" sz="2400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24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darbību, pieejamiem </a:t>
            </a:r>
            <a:r>
              <a:rPr lang="lv-LV" sz="2400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pakalpojumiem</a:t>
            </a:r>
            <a:r>
              <a:rPr lang="en-US" sz="2400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sz="2400" dirty="0" err="1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potenciālo</a:t>
            </a:r>
            <a:r>
              <a:rPr lang="en-US" sz="2400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2400" dirty="0" err="1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audžuģime</a:t>
            </a:r>
            <a:r>
              <a:rPr lang="en-US" sz="2400" dirty="0" err="1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ņu</a:t>
            </a:r>
            <a:r>
              <a:rPr lang="en-US" sz="2400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apmācības</a:t>
            </a:r>
            <a:r>
              <a:rPr lang="en-US" sz="2400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t</a:t>
            </a:r>
            <a:r>
              <a:rPr lang="lv-LV" sz="2400" dirty="0" err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ālākapmācību</a:t>
            </a:r>
            <a:r>
              <a:rPr lang="lv-LV" sz="24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grupa</a:t>
            </a:r>
            <a:r>
              <a:rPr lang="en-US" sz="24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aizbildņiem</a:t>
            </a:r>
            <a:r>
              <a:rPr lang="en-US" sz="24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lv-LV" sz="2400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audžuģimenēm</a:t>
            </a:r>
            <a:r>
              <a:rPr lang="en-US" sz="2400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vienošanās</a:t>
            </a:r>
            <a:r>
              <a:rPr lang="en-US" sz="2400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slēgšana</a:t>
            </a:r>
            <a:r>
              <a:rPr lang="en-US" sz="2400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</a:t>
            </a:r>
            <a:r>
              <a:rPr lang="en-US" sz="2400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esošajām</a:t>
            </a:r>
            <a:r>
              <a:rPr lang="en-US" sz="2400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audžuģimenēm</a:t>
            </a:r>
            <a:r>
              <a:rPr lang="lv-LV" sz="2400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400" dirty="0" smtClean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Komanda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en-US" sz="2400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Ilona Talente - </a:t>
            </a:r>
            <a:r>
              <a:rPr lang="en-US" sz="2400" dirty="0" err="1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vadītāja</a:t>
            </a:r>
            <a:r>
              <a:rPr lang="en-US" sz="2400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Guna Eiermane - </a:t>
            </a:r>
            <a:r>
              <a:rPr lang="en-US" sz="2400" dirty="0" err="1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sociālā</a:t>
            </a:r>
            <a:r>
              <a:rPr lang="en-US" sz="2400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darbiniece</a:t>
            </a:r>
            <a:r>
              <a:rPr lang="en-US" sz="2400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Karīna</a:t>
            </a:r>
            <a:r>
              <a:rPr lang="en-US" sz="2400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400" dirty="0" err="1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psihologs</a:t>
            </a:r>
            <a:r>
              <a:rPr lang="en-US" sz="2400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vajadzības</a:t>
            </a:r>
            <a:r>
              <a:rPr lang="en-US" sz="2400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gadījumā</a:t>
            </a:r>
            <a:r>
              <a:rPr lang="en-US" sz="2400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tiek</a:t>
            </a:r>
            <a:r>
              <a:rPr lang="en-US" sz="2400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2400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piesaistīt</a:t>
            </a:r>
            <a:r>
              <a:rPr lang="en-US" sz="2400" dirty="0" err="1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lv-LV" sz="2400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ģimenei</a:t>
            </a:r>
            <a:r>
              <a:rPr lang="en-US" sz="2400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un </a:t>
            </a:r>
            <a:r>
              <a:rPr lang="en-US" sz="2400" dirty="0" err="1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bērnam</a:t>
            </a:r>
            <a:r>
              <a:rPr lang="en-US" sz="2400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nepieciešamie</a:t>
            </a:r>
            <a:r>
              <a:rPr lang="en-US" sz="2400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2400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speciālist</a:t>
            </a:r>
            <a:r>
              <a:rPr lang="en-US" sz="2400" dirty="0" err="1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lv-LV" sz="2400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logopēd</a:t>
            </a:r>
            <a:r>
              <a:rPr lang="en-US" sz="2400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lv-LV" sz="2400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lv-LV" sz="2400" dirty="0" err="1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speciāl</a:t>
            </a:r>
            <a:r>
              <a:rPr lang="en-US" sz="2400" dirty="0" err="1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ais</a:t>
            </a:r>
            <a:r>
              <a:rPr lang="lv-LV" sz="2400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pedagog</a:t>
            </a:r>
            <a:r>
              <a:rPr lang="en-US" sz="2400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lv-LV" sz="2400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lang="en-US" dirty="0" smtClean="0">
              <a:solidFill>
                <a:srgbClr val="FFC000"/>
              </a:solidFill>
            </a:endParaRP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6384463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1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0481" y="1301242"/>
            <a:ext cx="7220661" cy="49460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Oval 19"/>
          <p:cNvSpPr/>
          <p:nvPr/>
        </p:nvSpPr>
        <p:spPr>
          <a:xfrm>
            <a:off x="4368175" y="4267861"/>
            <a:ext cx="1083118" cy="720329"/>
          </a:xfrm>
          <a:prstGeom prst="ellipse">
            <a:avLst/>
          </a:prstGeom>
          <a:solidFill>
            <a:schemeClr val="bg2">
              <a:alpha val="39000"/>
            </a:schemeClr>
          </a:solidFill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050"/>
          </a:p>
        </p:txBody>
      </p:sp>
      <p:sp>
        <p:nvSpPr>
          <p:cNvPr id="17430" name="TextBox 142"/>
          <p:cNvSpPr txBox="1">
            <a:spLocks noChangeArrowheads="1"/>
          </p:cNvSpPr>
          <p:nvPr/>
        </p:nvSpPr>
        <p:spPr bwMode="auto">
          <a:xfrm>
            <a:off x="9561451" y="1165543"/>
            <a:ext cx="216925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rgbClr val="EC7404"/>
              </a:buClr>
              <a:buFont typeface="Wingdings" panose="05000000000000000000" pitchFamily="2" charset="2"/>
              <a:buChar char="§"/>
              <a:defRPr sz="2800">
                <a:solidFill>
                  <a:srgbClr val="262626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EE0"/>
              </a:buClr>
              <a:buSzPct val="130000"/>
              <a:buFont typeface="Arial" panose="020B0604020202020204" pitchFamily="34" charset="0"/>
              <a:buChar char="•"/>
              <a:defRPr sz="2600">
                <a:solidFill>
                  <a:srgbClr val="40404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76B856"/>
              </a:buClr>
              <a:buSzPct val="85000"/>
              <a:buFont typeface="Wingdings" panose="05000000000000000000" pitchFamily="2" charset="2"/>
              <a:buChar char="§"/>
              <a:defRPr sz="2400">
                <a:solidFill>
                  <a:srgbClr val="40404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E74361"/>
              </a:buClr>
              <a:buFont typeface="Arial" panose="020B0604020202020204" pitchFamily="34" charset="0"/>
              <a:buChar char="–"/>
              <a:defRPr sz="2200">
                <a:solidFill>
                  <a:srgbClr val="40404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9EE0"/>
              </a:buClr>
              <a:buFont typeface="Arial" panose="020B0604020202020204" pitchFamily="34" charset="0"/>
              <a:buChar char="»"/>
              <a:defRPr sz="2000">
                <a:solidFill>
                  <a:srgbClr val="7F7F7F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EE0"/>
              </a:buClr>
              <a:buFont typeface="Arial" panose="020B0604020202020204" pitchFamily="34" charset="0"/>
              <a:buChar char="»"/>
              <a:defRPr sz="2000">
                <a:solidFill>
                  <a:srgbClr val="7F7F7F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EE0"/>
              </a:buClr>
              <a:buFont typeface="Arial" panose="020B0604020202020204" pitchFamily="34" charset="0"/>
              <a:buChar char="»"/>
              <a:defRPr sz="2000">
                <a:solidFill>
                  <a:srgbClr val="7F7F7F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EE0"/>
              </a:buClr>
              <a:buFont typeface="Arial" panose="020B0604020202020204" pitchFamily="34" charset="0"/>
              <a:buChar char="»"/>
              <a:defRPr sz="2000">
                <a:solidFill>
                  <a:srgbClr val="7F7F7F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EE0"/>
              </a:buClr>
              <a:buFont typeface="Arial" panose="020B0604020202020204" pitchFamily="34" charset="0"/>
              <a:buChar char="»"/>
              <a:defRPr sz="2000">
                <a:solidFill>
                  <a:srgbClr val="7F7F7F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lv-LV" altLang="en-US" sz="1600" b="1" dirty="0" err="1" smtClean="0">
                <a:solidFill>
                  <a:schemeClr val="tx1"/>
                </a:solidFill>
                <a:cs typeface="Arial" panose="020B0604020202020204" pitchFamily="34" charset="0"/>
              </a:rPr>
              <a:t>Ārpusģimenes</a:t>
            </a:r>
            <a:r>
              <a:rPr lang="lv-LV" altLang="en-US" sz="1600" b="1" dirty="0" smtClean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lv-LV" altLang="en-US" sz="1600" b="1" dirty="0">
                <a:solidFill>
                  <a:schemeClr val="tx1"/>
                </a:solidFill>
                <a:cs typeface="Arial" panose="020B0604020202020204" pitchFamily="34" charset="0"/>
              </a:rPr>
              <a:t>aprūpes atbalsta centrs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42951" y="156456"/>
            <a:ext cx="9177549" cy="994172"/>
          </a:xfrm>
        </p:spPr>
        <p:txBody>
          <a:bodyPr>
            <a:noAutofit/>
          </a:bodyPr>
          <a:lstStyle/>
          <a:p>
            <a:pPr algn="ctr"/>
            <a:r>
              <a:rPr lang="lv-LV" sz="24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lv-LV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sociācijas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ārpusģimenes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aprūpes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atbalsta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centri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“AIRI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vecākiem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lv-LV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3" name="Group 92"/>
          <p:cNvGrpSpPr>
            <a:grpSpLocks/>
          </p:cNvGrpSpPr>
          <p:nvPr/>
        </p:nvGrpSpPr>
        <p:grpSpPr bwMode="auto">
          <a:xfrm rot="888256">
            <a:off x="4804005" y="4462602"/>
            <a:ext cx="335658" cy="330845"/>
            <a:chOff x="8648700" y="3581400"/>
            <a:chExt cx="218256" cy="375800"/>
          </a:xfrm>
          <a:solidFill>
            <a:srgbClr val="FFFF00"/>
          </a:solidFill>
        </p:grpSpPr>
        <p:sp>
          <p:nvSpPr>
            <p:cNvPr id="75" name="Rectangle 74"/>
            <p:cNvSpPr/>
            <p:nvPr/>
          </p:nvSpPr>
          <p:spPr>
            <a:xfrm>
              <a:off x="8624744" y="3563521"/>
              <a:ext cx="221660" cy="185738"/>
            </a:xfrm>
            <a:prstGeom prst="rect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050"/>
            </a:p>
          </p:txBody>
        </p:sp>
        <p:cxnSp>
          <p:nvCxnSpPr>
            <p:cNvPr id="76" name="Straight Connector 75"/>
            <p:cNvCxnSpPr/>
            <p:nvPr/>
          </p:nvCxnSpPr>
          <p:spPr>
            <a:xfrm>
              <a:off x="8622934" y="3560384"/>
              <a:ext cx="0" cy="380999"/>
            </a:xfrm>
            <a:prstGeom prst="lin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7" name="Oval 76"/>
          <p:cNvSpPr/>
          <p:nvPr/>
        </p:nvSpPr>
        <p:spPr>
          <a:xfrm>
            <a:off x="2164614" y="3037714"/>
            <a:ext cx="921953" cy="1204581"/>
          </a:xfrm>
          <a:prstGeom prst="ellipse">
            <a:avLst/>
          </a:prstGeom>
          <a:solidFill>
            <a:schemeClr val="bg2">
              <a:alpha val="39000"/>
            </a:schemeClr>
          </a:solidFill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050"/>
          </a:p>
        </p:txBody>
      </p:sp>
      <p:grpSp>
        <p:nvGrpSpPr>
          <p:cNvPr id="78" name="Group 118"/>
          <p:cNvGrpSpPr>
            <a:grpSpLocks/>
          </p:cNvGrpSpPr>
          <p:nvPr/>
        </p:nvGrpSpPr>
        <p:grpSpPr bwMode="auto">
          <a:xfrm>
            <a:off x="2442951" y="3401824"/>
            <a:ext cx="322614" cy="344261"/>
            <a:chOff x="8648700" y="3581400"/>
            <a:chExt cx="218256" cy="375800"/>
          </a:xfrm>
          <a:solidFill>
            <a:srgbClr val="FFFF00"/>
          </a:solidFill>
        </p:grpSpPr>
        <p:sp>
          <p:nvSpPr>
            <p:cNvPr id="82" name="Rectangle 81"/>
            <p:cNvSpPr/>
            <p:nvPr/>
          </p:nvSpPr>
          <p:spPr>
            <a:xfrm>
              <a:off x="8648700" y="3581400"/>
              <a:ext cx="218256" cy="183797"/>
            </a:xfrm>
            <a:prstGeom prst="rect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050"/>
            </a:p>
          </p:txBody>
        </p:sp>
        <p:cxnSp>
          <p:nvCxnSpPr>
            <p:cNvPr id="83" name="Straight Connector 82"/>
            <p:cNvCxnSpPr/>
            <p:nvPr/>
          </p:nvCxnSpPr>
          <p:spPr>
            <a:xfrm>
              <a:off x="8648700" y="3581400"/>
              <a:ext cx="0" cy="375800"/>
            </a:xfrm>
            <a:prstGeom prst="lin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4" name="Oval 83"/>
          <p:cNvSpPr/>
          <p:nvPr/>
        </p:nvSpPr>
        <p:spPr>
          <a:xfrm>
            <a:off x="6284171" y="2403154"/>
            <a:ext cx="1579971" cy="1534631"/>
          </a:xfrm>
          <a:prstGeom prst="ellipse">
            <a:avLst/>
          </a:prstGeom>
          <a:solidFill>
            <a:schemeClr val="bg2">
              <a:alpha val="39000"/>
            </a:schemeClr>
          </a:solidFill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050"/>
          </a:p>
        </p:txBody>
      </p:sp>
      <p:sp>
        <p:nvSpPr>
          <p:cNvPr id="98" name="Oval 97"/>
          <p:cNvSpPr/>
          <p:nvPr/>
        </p:nvSpPr>
        <p:spPr>
          <a:xfrm>
            <a:off x="5362976" y="1900537"/>
            <a:ext cx="872777" cy="1353574"/>
          </a:xfrm>
          <a:prstGeom prst="ellipse">
            <a:avLst/>
          </a:prstGeom>
          <a:solidFill>
            <a:schemeClr val="bg2">
              <a:alpha val="39000"/>
            </a:schemeClr>
          </a:solidFill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050"/>
          </a:p>
        </p:txBody>
      </p:sp>
      <p:grpSp>
        <p:nvGrpSpPr>
          <p:cNvPr id="85" name="Group 118"/>
          <p:cNvGrpSpPr>
            <a:grpSpLocks/>
          </p:cNvGrpSpPr>
          <p:nvPr/>
        </p:nvGrpSpPr>
        <p:grpSpPr bwMode="auto">
          <a:xfrm>
            <a:off x="9057990" y="1301242"/>
            <a:ext cx="455443" cy="586644"/>
            <a:chOff x="8648700" y="3581400"/>
            <a:chExt cx="218256" cy="375800"/>
          </a:xfrm>
          <a:solidFill>
            <a:srgbClr val="FFFF00"/>
          </a:solidFill>
        </p:grpSpPr>
        <p:sp>
          <p:nvSpPr>
            <p:cNvPr id="86" name="Rectangle 85"/>
            <p:cNvSpPr/>
            <p:nvPr/>
          </p:nvSpPr>
          <p:spPr>
            <a:xfrm>
              <a:off x="8648700" y="3581400"/>
              <a:ext cx="218256" cy="183797"/>
            </a:xfrm>
            <a:prstGeom prst="rect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050"/>
            </a:p>
          </p:txBody>
        </p:sp>
        <p:cxnSp>
          <p:nvCxnSpPr>
            <p:cNvPr id="87" name="Straight Connector 86"/>
            <p:cNvCxnSpPr/>
            <p:nvPr/>
          </p:nvCxnSpPr>
          <p:spPr>
            <a:xfrm>
              <a:off x="8648700" y="3581400"/>
              <a:ext cx="0" cy="375800"/>
            </a:xfrm>
            <a:prstGeom prst="lin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2" name="Oval 101"/>
          <p:cNvSpPr/>
          <p:nvPr/>
        </p:nvSpPr>
        <p:spPr>
          <a:xfrm>
            <a:off x="4281274" y="3497803"/>
            <a:ext cx="826898" cy="472697"/>
          </a:xfrm>
          <a:prstGeom prst="ellipse">
            <a:avLst/>
          </a:prstGeom>
          <a:solidFill>
            <a:schemeClr val="bg2">
              <a:alpha val="39000"/>
            </a:schemeClr>
          </a:solidFill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050"/>
          </a:p>
        </p:txBody>
      </p:sp>
      <p:grpSp>
        <p:nvGrpSpPr>
          <p:cNvPr id="64" name="Group 118"/>
          <p:cNvGrpSpPr>
            <a:grpSpLocks/>
          </p:cNvGrpSpPr>
          <p:nvPr/>
        </p:nvGrpSpPr>
        <p:grpSpPr bwMode="auto">
          <a:xfrm>
            <a:off x="6740434" y="2830451"/>
            <a:ext cx="313509" cy="419517"/>
            <a:chOff x="8648700" y="3581400"/>
            <a:chExt cx="218256" cy="375800"/>
          </a:xfrm>
          <a:solidFill>
            <a:srgbClr val="FFFF00"/>
          </a:solidFill>
        </p:grpSpPr>
        <p:sp>
          <p:nvSpPr>
            <p:cNvPr id="66" name="Rectangle 65"/>
            <p:cNvSpPr/>
            <p:nvPr/>
          </p:nvSpPr>
          <p:spPr>
            <a:xfrm>
              <a:off x="8648700" y="3581400"/>
              <a:ext cx="218256" cy="183797"/>
            </a:xfrm>
            <a:prstGeom prst="rect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050"/>
            </a:p>
          </p:txBody>
        </p:sp>
        <p:cxnSp>
          <p:nvCxnSpPr>
            <p:cNvPr id="68" name="Straight Connector 67"/>
            <p:cNvCxnSpPr/>
            <p:nvPr/>
          </p:nvCxnSpPr>
          <p:spPr>
            <a:xfrm>
              <a:off x="8648700" y="3581400"/>
              <a:ext cx="0" cy="375800"/>
            </a:xfrm>
            <a:prstGeom prst="lin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Box 2"/>
          <p:cNvSpPr txBox="1"/>
          <p:nvPr/>
        </p:nvSpPr>
        <p:spPr>
          <a:xfrm>
            <a:off x="9021430" y="1996540"/>
            <a:ext cx="305627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Reģistrēti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>
              <a:spcBef>
                <a:spcPts val="600"/>
              </a:spcBef>
            </a:pP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Vidzemes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ārpusģimenes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aprūpes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atbalsta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cenrs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“AIRI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vecākiem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>
              <a:spcBef>
                <a:spcPts val="600"/>
              </a:spcBef>
            </a:pP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Zemgales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ārpusģimenes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aprūpes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atbalsta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centrs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“AIRI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vecākiem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>
              <a:spcBef>
                <a:spcPts val="600"/>
              </a:spcBef>
            </a:pPr>
            <a:r>
              <a:rPr lang="lv-LV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Rīgas</a:t>
            </a:r>
            <a:r>
              <a:rPr lang="lv-LV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600" dirty="0" err="1">
                <a:latin typeface="Arial" panose="020B0604020202020204" pitchFamily="34" charset="0"/>
                <a:cs typeface="Arial" panose="020B0604020202020204" pitchFamily="34" charset="0"/>
              </a:rPr>
              <a:t>ārpusģimenes</a:t>
            </a:r>
            <a:r>
              <a:rPr lang="lv-LV" sz="1600" dirty="0">
                <a:latin typeface="Arial" panose="020B0604020202020204" pitchFamily="34" charset="0"/>
                <a:cs typeface="Arial" panose="020B0604020202020204" pitchFamily="34" charset="0"/>
              </a:rPr>
              <a:t> aprūpes atbalsta centrs </a:t>
            </a:r>
            <a:br>
              <a:rPr lang="lv-LV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v-LV" sz="1600" dirty="0">
                <a:latin typeface="Arial" panose="020B0604020202020204" pitchFamily="34" charset="0"/>
                <a:cs typeface="Arial" panose="020B0604020202020204" pitchFamily="34" charset="0"/>
              </a:rPr>
              <a:t>“AIRI vecākiem</a:t>
            </a:r>
            <a:r>
              <a:rPr lang="lv-LV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</a:pP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Kurzemes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ārpusģimenes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aprūpes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atbalsta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centrs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“AIRI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vecākiem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>
              <a:spcBef>
                <a:spcPts val="600"/>
              </a:spcBef>
            </a:pPr>
            <a:r>
              <a:rPr lang="lv-LV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PROCESĀ:</a:t>
            </a:r>
          </a:p>
          <a:p>
            <a:pPr>
              <a:spcBef>
                <a:spcPts val="600"/>
              </a:spcBef>
            </a:pP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Gulbenes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ārpusģimenes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aprūpes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centrs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“AIRI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vecākiem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788" y="82946"/>
            <a:ext cx="2191624" cy="729854"/>
          </a:xfrm>
          <a:prstGeom prst="rect">
            <a:avLst/>
          </a:prstGeom>
        </p:spPr>
      </p:pic>
      <p:grpSp>
        <p:nvGrpSpPr>
          <p:cNvPr id="30" name="Group 118"/>
          <p:cNvGrpSpPr>
            <a:grpSpLocks/>
          </p:cNvGrpSpPr>
          <p:nvPr/>
        </p:nvGrpSpPr>
        <p:grpSpPr bwMode="auto">
          <a:xfrm>
            <a:off x="4545771" y="3614622"/>
            <a:ext cx="297904" cy="431300"/>
            <a:chOff x="8648700" y="3581400"/>
            <a:chExt cx="218256" cy="375800"/>
          </a:xfrm>
          <a:solidFill>
            <a:srgbClr val="FFFF00"/>
          </a:solidFill>
        </p:grpSpPr>
        <p:sp>
          <p:nvSpPr>
            <p:cNvPr id="31" name="Rectangle 30"/>
            <p:cNvSpPr/>
            <p:nvPr/>
          </p:nvSpPr>
          <p:spPr>
            <a:xfrm>
              <a:off x="8648700" y="3581400"/>
              <a:ext cx="218256" cy="183797"/>
            </a:xfrm>
            <a:prstGeom prst="rect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050"/>
            </a:p>
          </p:txBody>
        </p:sp>
        <p:cxnSp>
          <p:nvCxnSpPr>
            <p:cNvPr id="32" name="Straight Connector 31"/>
            <p:cNvCxnSpPr/>
            <p:nvPr/>
          </p:nvCxnSpPr>
          <p:spPr>
            <a:xfrm>
              <a:off x="8648700" y="3581400"/>
              <a:ext cx="0" cy="375800"/>
            </a:xfrm>
            <a:prstGeom prst="lin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6" name="Group 56"/>
          <p:cNvGrpSpPr>
            <a:grpSpLocks/>
          </p:cNvGrpSpPr>
          <p:nvPr/>
        </p:nvGrpSpPr>
        <p:grpSpPr bwMode="auto">
          <a:xfrm rot="3514652">
            <a:off x="5790248" y="2436580"/>
            <a:ext cx="265942" cy="419613"/>
            <a:chOff x="8597105" y="2807583"/>
            <a:chExt cx="356193" cy="558986"/>
          </a:xfrm>
        </p:grpSpPr>
        <p:cxnSp>
          <p:nvCxnSpPr>
            <p:cNvPr id="37" name="Straight Connector 36"/>
            <p:cNvCxnSpPr/>
            <p:nvPr/>
          </p:nvCxnSpPr>
          <p:spPr>
            <a:xfrm>
              <a:off x="8609941" y="2990667"/>
              <a:ext cx="0" cy="37590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Rectangle 37"/>
            <p:cNvSpPr/>
            <p:nvPr/>
          </p:nvSpPr>
          <p:spPr>
            <a:xfrm>
              <a:off x="8597105" y="2807583"/>
              <a:ext cx="356193" cy="350646"/>
            </a:xfrm>
            <a:prstGeom prst="rect">
              <a:avLst/>
            </a:prstGeom>
            <a:solidFill>
              <a:srgbClr val="FFFF0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050"/>
            </a:p>
          </p:txBody>
        </p:sp>
      </p:grpSp>
    </p:spTree>
    <p:extLst>
      <p:ext uri="{BB962C8B-B14F-4D97-AF65-F5344CB8AC3E}">
        <p14:creationId xmlns:p14="http://schemas.microsoft.com/office/powerpoint/2010/main" val="94131828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Atziņas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lv-LV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Ģimeņu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un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bērnu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vajadzīb</a:t>
            </a:r>
            <a:r>
              <a:rPr lang="lv-LV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 realizēšana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lv-LV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Tx/>
              <a:buChar char="-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ģ</a:t>
            </a:r>
            <a:r>
              <a:rPr lang="lv-LV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imeņu</a:t>
            </a: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 uzklausīšana, iedziļināšanās ģimeņu bērnu audzināšanas problēmās un ģimeņu resursu piesaistes iespējās,</a:t>
            </a:r>
          </a:p>
          <a:p>
            <a:pPr lvl="1">
              <a:buFontTx/>
              <a:buChar char="-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lv-LV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zpratne</a:t>
            </a: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 par ģimeņu vajadzībām, atbalsts, drošas, emocionāli siltas sadarbības veidošana;</a:t>
            </a:r>
          </a:p>
          <a:p>
            <a:pPr marL="457200" lvl="1" indent="0">
              <a:buNone/>
            </a:pP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pieaugušo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aprūpētāju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izpratnes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veicināšana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un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izglītošana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par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bērnu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      	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vajadzībām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tiem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zaudējot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vecāku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aprūpi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lvl="1">
              <a:buFontTx/>
              <a:buChar char="-"/>
            </a:pP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izpratnes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veicināšana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par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bērnu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emocionālajām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vajadzībām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uzvedību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un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tās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cēloņiem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par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bērniem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kavētu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attīstību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un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garīga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rakstura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traucējumiem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;  </a:t>
            </a:r>
          </a:p>
          <a:p>
            <a:pPr lvl="1">
              <a:buFontTx/>
              <a:buChar char="-"/>
            </a:pPr>
            <a:r>
              <a:rPr lang="lv-LV" dirty="0" err="1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prūpētāju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izdegšanas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risku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mazināšana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lvl="1">
              <a:buFontTx/>
              <a:buChar char="-"/>
            </a:pPr>
            <a:r>
              <a:rPr lang="lv-LV" dirty="0" err="1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tbalsts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aizbildņiem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iespēja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bērniem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palikt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paplašinātajā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ģimenē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lvl="1">
              <a:buFontTx/>
              <a:buChar char="-"/>
            </a:pPr>
            <a:r>
              <a:rPr lang="lv-LV" dirty="0" err="1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tbalsts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bērnam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adaptācijas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procesā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savu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emociju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un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uzvedības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apzināšanā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un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vadībā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lvl="1">
              <a:buFontTx/>
              <a:buChar char="-"/>
            </a:pP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akalpojuma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saņēmējam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draudzīga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pieejama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un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ilgstoša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atbalsta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forma</a:t>
            </a: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Sadarbības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nozīmīgums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bāriņtiesām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un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sociālajiem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dienestiem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lv-LV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51325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7441" y="1118379"/>
            <a:ext cx="8201464" cy="5467643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443" y="233970"/>
            <a:ext cx="2045095" cy="88440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622431" y="1491175"/>
            <a:ext cx="57114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PALDIES PAR UZMANĪBU!  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4353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7664" y="418011"/>
            <a:ext cx="7886700" cy="1234239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lv-LV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entra</a:t>
            </a:r>
            <a:r>
              <a:rPr lang="lv-LV" sz="2400" b="1" dirty="0">
                <a:latin typeface="Arial" panose="020B0604020202020204" pitchFamily="34" charset="0"/>
                <a:cs typeface="Arial" panose="020B0604020202020204" pitchFamily="34" charset="0"/>
              </a:rPr>
              <a:t> pakalpojumu </a:t>
            </a:r>
            <a:r>
              <a:rPr lang="lv-LV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saturs:</a:t>
            </a:r>
            <a:br>
              <a:rPr lang="lv-LV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v-LV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MK </a:t>
            </a:r>
            <a:r>
              <a:rPr lang="lv-LV" sz="2400" b="1" dirty="0">
                <a:latin typeface="Arial" panose="020B0604020202020204" pitchFamily="34" charset="0"/>
                <a:cs typeface="Arial" panose="020B0604020202020204" pitchFamily="34" charset="0"/>
              </a:rPr>
              <a:t>26.06.2018. noteikumi </a:t>
            </a:r>
            <a:r>
              <a:rPr lang="lv-LV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Nr</a:t>
            </a:r>
            <a:r>
              <a:rPr lang="lv-LV" sz="2400" b="1" dirty="0">
                <a:latin typeface="Arial" panose="020B0604020202020204" pitchFamily="34" charset="0"/>
                <a:cs typeface="Arial" panose="020B0604020202020204" pitchFamily="34" charset="0"/>
              </a:rPr>
              <a:t>. 355 </a:t>
            </a:r>
            <a:r>
              <a:rPr lang="lv-LV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v-LV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v-LV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lv-LV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Ārpusģimenes</a:t>
            </a:r>
            <a:r>
              <a:rPr lang="lv-LV" sz="2400" b="1" dirty="0">
                <a:latin typeface="Arial" panose="020B0604020202020204" pitchFamily="34" charset="0"/>
                <a:cs typeface="Arial" panose="020B0604020202020204" pitchFamily="34" charset="0"/>
              </a:rPr>
              <a:t> aprūpes atbalsta centra noteikumi”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lv-LV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53628" y="2038006"/>
            <a:ext cx="9281072" cy="3499194"/>
          </a:xfrm>
        </p:spPr>
        <p:txBody>
          <a:bodyPr>
            <a:no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J</a:t>
            </a:r>
            <a:r>
              <a:rPr lang="lv-LV" sz="2400" dirty="0">
                <a:latin typeface="Arial" panose="020B0604020202020204" pitchFamily="34" charset="0"/>
                <a:cs typeface="Arial" panose="020B0604020202020204" pitchFamily="34" charset="0"/>
              </a:rPr>
              <a:t>aunu uzņemošo ģimeņu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audžuģimenes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s</a:t>
            </a:r>
            <a:r>
              <a:rPr lang="lv-LV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pecializētās</a:t>
            </a: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audžuģimenes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aizbildņi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adoptētāji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viesģimenes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lv-LV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piesaist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īšana</a:t>
            </a:r>
            <a:r>
              <a:rPr lang="lv-LV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lv-LV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lv-LV" sz="2400" dirty="0">
                <a:latin typeface="Arial" panose="020B0604020202020204" pitchFamily="34" charset="0"/>
                <a:cs typeface="Arial" panose="020B0604020202020204" pitchFamily="34" charset="0"/>
              </a:rPr>
              <a:t>Potenciālo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un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specializēto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audžuģimeņu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apmācība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no 2019.gada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arī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adoptētāju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lv-LV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Atbalsta </a:t>
            </a:r>
            <a:r>
              <a:rPr lang="lv-LV" sz="2400" b="1" dirty="0">
                <a:latin typeface="Arial" panose="020B0604020202020204" pitchFamily="34" charset="0"/>
                <a:cs typeface="Arial" panose="020B0604020202020204" pitchFamily="34" charset="0"/>
              </a:rPr>
              <a:t>sniegšana</a:t>
            </a:r>
            <a:r>
              <a:rPr lang="lv-LV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audžu</a:t>
            </a: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ģimenēm </a:t>
            </a:r>
            <a:r>
              <a:rPr lang="lv-LV" sz="2400" dirty="0">
                <a:latin typeface="Arial" panose="020B0604020202020204" pitchFamily="34" charset="0"/>
                <a:cs typeface="Arial" panose="020B0604020202020204" pitchFamily="34" charset="0"/>
              </a:rPr>
              <a:t>un </a:t>
            </a: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bērniem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(no 2019.gada –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adoptētājiem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aizbildņiem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viesģimenēm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lv-LV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Zināšanu </a:t>
            </a:r>
            <a:r>
              <a:rPr lang="lv-LV" sz="2400" b="1" dirty="0">
                <a:latin typeface="Arial" panose="020B0604020202020204" pitchFamily="34" charset="0"/>
                <a:cs typeface="Arial" panose="020B0604020202020204" pitchFamily="34" charset="0"/>
              </a:rPr>
              <a:t>pilnveides</a:t>
            </a:r>
            <a:r>
              <a:rPr lang="lv-LV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mācības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audžuģimenēm</a:t>
            </a: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lv-LV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lv-LV" sz="2400" b="1" dirty="0">
                <a:latin typeface="Arial" panose="020B0604020202020204" pitchFamily="34" charset="0"/>
                <a:cs typeface="Arial" panose="020B0604020202020204" pitchFamily="34" charset="0"/>
              </a:rPr>
              <a:t>Pieejamība 24/7 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tai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skaitā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bāriņtiesai </a:t>
            </a:r>
            <a:r>
              <a:rPr lang="lv-LV" sz="2400" dirty="0">
                <a:latin typeface="Arial" panose="020B0604020202020204" pitchFamily="34" charset="0"/>
                <a:cs typeface="Arial" panose="020B0604020202020204" pitchFamily="34" charset="0"/>
              </a:rPr>
              <a:t>vai policijai par specializētajām krīzes audžuģimenēm, kuras var uzņemt </a:t>
            </a: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bērnu.</a:t>
            </a:r>
            <a:endParaRPr lang="lv-LV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88" y="153532"/>
            <a:ext cx="1445764" cy="481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2379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Jaunu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uzņemošo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ģimeņu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iesaistīšana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0"/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ir jau uzsākta un </a:t>
            </a: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plānojam turpināt </a:t>
            </a: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sadarbību </a:t>
            </a:r>
            <a:r>
              <a:rPr lang="lv-LV" b="1" dirty="0">
                <a:latin typeface="Arial" panose="020B0604020202020204" pitchFamily="34" charset="0"/>
                <a:cs typeface="Arial" panose="020B0604020202020204" pitchFamily="34" charset="0"/>
              </a:rPr>
              <a:t>ar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Kurzemes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b="1" dirty="0" smtClean="0">
                <a:latin typeface="Arial" panose="020B0604020202020204" pitchFamily="34" charset="0"/>
                <a:cs typeface="Arial" panose="020B0604020202020204" pitchFamily="34" charset="0"/>
              </a:rPr>
              <a:t> plānošanas reģiona </a:t>
            </a:r>
            <a:r>
              <a:rPr lang="lv-LV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pašvaldīb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ām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(bāriņtiesām un sociālajiem dienestiem)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aktivitātes </a:t>
            </a: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un </a:t>
            </a:r>
            <a:r>
              <a:rPr lang="lv-LV" b="1" dirty="0">
                <a:latin typeface="Arial" panose="020B0604020202020204" pitchFamily="34" charset="0"/>
                <a:cs typeface="Arial" panose="020B0604020202020204" pitchFamily="34" charset="0"/>
              </a:rPr>
              <a:t>informācijas izplatīšanu izglītības iestādēs</a:t>
            </a: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, uzrunājot izglītojamo </a:t>
            </a: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vecākus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lv-LV" b="1" dirty="0" smtClean="0">
                <a:latin typeface="Arial" panose="020B0604020202020204" pitchFamily="34" charset="0"/>
                <a:cs typeface="Arial" panose="020B0604020202020204" pitchFamily="34" charset="0"/>
              </a:rPr>
              <a:t>informatīvas </a:t>
            </a:r>
            <a:r>
              <a:rPr lang="lv-LV" b="1" dirty="0">
                <a:latin typeface="Arial" panose="020B0604020202020204" pitchFamily="34" charset="0"/>
                <a:cs typeface="Arial" panose="020B0604020202020204" pitchFamily="34" charset="0"/>
              </a:rPr>
              <a:t>kampaņas</a:t>
            </a: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, izmantojot esošos Asociācijas līdzekļu piesaistes un komunikācijas resursus (individuālo un korporatīvo ziedotāju datu bāze</a:t>
            </a: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lv-LV" b="1" dirty="0" smtClean="0">
                <a:latin typeface="Arial" panose="020B0604020202020204" pitchFamily="34" charset="0"/>
                <a:cs typeface="Arial" panose="020B0604020202020204" pitchFamily="34" charset="0"/>
              </a:rPr>
              <a:t>individualizētas </a:t>
            </a:r>
            <a:r>
              <a:rPr lang="lv-LV" b="1" dirty="0">
                <a:latin typeface="Arial" panose="020B0604020202020204" pitchFamily="34" charset="0"/>
                <a:cs typeface="Arial" panose="020B0604020202020204" pitchFamily="34" charset="0"/>
              </a:rPr>
              <a:t>tikšanās </a:t>
            </a: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un sarunu </a:t>
            </a: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vakar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lv-LV" b="1" dirty="0" smtClean="0">
                <a:latin typeface="Arial" panose="020B0604020202020204" pitchFamily="34" charset="0"/>
                <a:cs typeface="Arial" panose="020B0604020202020204" pitchFamily="34" charset="0"/>
              </a:rPr>
              <a:t>raksti </a:t>
            </a:r>
            <a:r>
              <a:rPr lang="lv-LV" b="1" dirty="0">
                <a:latin typeface="Arial" panose="020B0604020202020204" pitchFamily="34" charset="0"/>
                <a:cs typeface="Arial" panose="020B0604020202020204" pitchFamily="34" charset="0"/>
              </a:rPr>
              <a:t>un publikācijas </a:t>
            </a: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ar jomas un viedokļa līderiem plašsaziņas </a:t>
            </a: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līdzekļos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(piemēram</a:t>
            </a: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Plecs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Latvijas Bērnu labklājības sadarbībā ar citām nevalstiskajām organizācijām </a:t>
            </a: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tīkls</a:t>
            </a: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, Latvijas Audžuģimeņu </a:t>
            </a: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biedrība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u.c</a:t>
            </a: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.), lai izplatītu informāciju par Asociācijas atbalstu uzņemošajām </a:t>
            </a: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ģimenēm</a:t>
            </a:r>
          </a:p>
          <a:p>
            <a:pPr lvl="0"/>
            <a:r>
              <a:rPr lang="lv-LV" b="1" dirty="0" smtClean="0">
                <a:latin typeface="Arial" panose="020B0604020202020204" pitchFamily="34" charset="0"/>
                <a:cs typeface="Arial" panose="020B0604020202020204" pitchFamily="34" charset="0"/>
              </a:rPr>
              <a:t>nacionāla mēroga kampaņas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7988" y="124391"/>
            <a:ext cx="1445764" cy="481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5031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25305" t="17013" r="43558" b="3994"/>
          <a:stretch/>
        </p:blipFill>
        <p:spPr>
          <a:xfrm rot="20652920">
            <a:off x="1072202" y="717928"/>
            <a:ext cx="3810343" cy="54348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l="25500" t="16319" r="43460" b="4688"/>
          <a:stretch/>
        </p:blipFill>
        <p:spPr>
          <a:xfrm rot="1596742">
            <a:off x="6971034" y="1267380"/>
            <a:ext cx="3614962" cy="517235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927600" y="1016000"/>
            <a:ext cx="25019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lv-LV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lv-LV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Informatīvais buklets</a:t>
            </a:r>
            <a:endParaRPr lang="lv-LV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88" y="153532"/>
            <a:ext cx="1445764" cy="481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854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Potenciālo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audžuģimeņu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apmācības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(no 2019.gada –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potenciālie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adoptētāji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Izmaiņas līdzšinējā apmācību pieejā un saturā (ģimenei iespēja izvēlēties; vairākas valsts apstiprinātas programmas</a:t>
            </a:r>
            <a:r>
              <a:rPr lang="lv-LV" sz="24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specializēt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audžuģimeņu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apmācības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2018.gadā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pārejas nosacījumi; saturs balstās 5 kompetencēs)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Līdzdalība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potenciālo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audžuģimeņu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piemērotības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izvērtēšanā</a:t>
            </a:r>
            <a:r>
              <a:rPr lang="lv-LV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sagat</a:t>
            </a:r>
            <a:r>
              <a:rPr lang="lv-LV" sz="24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vo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un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iesniedz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BT:</a:t>
            </a:r>
          </a:p>
          <a:p>
            <a:pPr>
              <a:buFontTx/>
              <a:buChar char="-"/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psihologa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atzinumu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sagatavo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Centra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psihologs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  <a:p>
            <a:pPr>
              <a:buFontTx/>
              <a:buChar char="-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2400" dirty="0">
                <a:latin typeface="Arial" panose="020B0604020202020204" pitchFamily="34" charset="0"/>
                <a:cs typeface="Arial" panose="020B0604020202020204" pitchFamily="34" charset="0"/>
              </a:rPr>
              <a:t>personas (laulāto) raksturojum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</a:p>
          <a:p>
            <a:pPr>
              <a:buFontTx/>
              <a:buChar char="-"/>
            </a:pPr>
            <a:r>
              <a:rPr lang="lv-LV" sz="2400" dirty="0" err="1">
                <a:latin typeface="Arial" panose="020B0604020202020204" pitchFamily="34" charset="0"/>
                <a:cs typeface="Arial" panose="020B0604020202020204" pitchFamily="34" charset="0"/>
              </a:rPr>
              <a:t>informācij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lv-LV" sz="2400" dirty="0">
                <a:latin typeface="Arial" panose="020B0604020202020204" pitchFamily="34" charset="0"/>
                <a:cs typeface="Arial" panose="020B0604020202020204" pitchFamily="34" charset="0"/>
              </a:rPr>
              <a:t> par mācību programmas apguvi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Char char="-"/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otenciālo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audžuģimeņu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prakse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lv-LV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“AIRI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vecākiem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programma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marL="0" indent="0">
              <a:buNone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saskaņota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VBTAI</a:t>
            </a:r>
          </a:p>
          <a:p>
            <a:pPr marL="0" indent="0">
              <a:buNone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lv-LV" sz="2400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egādāta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programmas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licence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–</a:t>
            </a: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treneru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apmācība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materiāli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grāmatas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video)</a:t>
            </a:r>
          </a:p>
          <a:p>
            <a:pPr marL="0" indent="0">
              <a:buNone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- no 2016.gada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programmas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adaptācija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un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pilotēšana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Char char="-"/>
            </a:pP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apmācību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nodrošina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apmācīti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AIRI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treneru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pāri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(p</a:t>
            </a: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akti</a:t>
            </a: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ķ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is un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profesionālis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lv-LV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Char char="-"/>
            </a:pP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16 h prakse – piemēram, SOS ģimenēs 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lv-LV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4988" y="230188"/>
            <a:ext cx="1445764" cy="481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117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0" y="124392"/>
            <a:ext cx="10515600" cy="959826"/>
          </a:xfrm>
        </p:spPr>
        <p:txBody>
          <a:bodyPr>
            <a:normAutofit/>
          </a:bodyPr>
          <a:lstStyle/>
          <a:p>
            <a:pPr algn="ctr"/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Potenciālo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ud</a:t>
            </a:r>
            <a:r>
              <a:rPr lang="lv-LV" sz="2400" b="1" dirty="0">
                <a:latin typeface="Arial" panose="020B0604020202020204" pitchFamily="34" charset="0"/>
                <a:cs typeface="Arial" panose="020B0604020202020204" pitchFamily="34" charset="0"/>
              </a:rPr>
              <a:t>ž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uģimeņu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apmācības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statusa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iegūšanai</a:t>
            </a:r>
            <a:r>
              <a:rPr lang="lv-LV" sz="24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2018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10495479"/>
              </p:ext>
            </p:extLst>
          </p:nvPr>
        </p:nvGraphicFramePr>
        <p:xfrm>
          <a:off x="626870" y="1315720"/>
          <a:ext cx="10515600" cy="5410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28900">
                  <a:extLst>
                    <a:ext uri="{9D8B030D-6E8A-4147-A177-3AD203B41FA5}">
                      <a16:colId xmlns:a16="http://schemas.microsoft.com/office/drawing/2014/main" xmlns="" val="1716271223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xmlns="" val="2801784872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xmlns="" val="3942076921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xmlns="" val="41409396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lv-LV" sz="2000" noProof="0" dirty="0" smtClean="0"/>
                        <a:t>BAUSKA </a:t>
                      </a:r>
                      <a:endParaRPr lang="lv-LV" sz="20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noProof="0" dirty="0" smtClean="0">
                          <a:solidFill>
                            <a:srgbClr val="FF0000"/>
                          </a:solidFill>
                        </a:rPr>
                        <a:t>KULDĪGA</a:t>
                      </a:r>
                      <a:r>
                        <a:rPr lang="lv-LV" sz="2000" baseline="0" noProof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endParaRPr lang="lv-LV" sz="2000" noProof="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noProof="0" dirty="0" smtClean="0">
                          <a:solidFill>
                            <a:schemeClr val="bg1"/>
                          </a:solidFill>
                        </a:rPr>
                        <a:t>RĪGA </a:t>
                      </a:r>
                      <a:endParaRPr lang="lv-LV" sz="2000" noProof="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noProof="0" dirty="0" smtClean="0">
                          <a:solidFill>
                            <a:schemeClr val="bg1"/>
                          </a:solidFill>
                        </a:rPr>
                        <a:t>VALMIERA </a:t>
                      </a:r>
                      <a:endParaRPr lang="lv-LV" sz="2000" noProof="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8998973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noProof="0" dirty="0" smtClean="0"/>
                        <a:t>Oktobris – 14.,21.,28.</a:t>
                      </a:r>
                    </a:p>
                    <a:p>
                      <a:r>
                        <a:rPr lang="lv-LV" noProof="0" dirty="0" smtClean="0"/>
                        <a:t>Novembris – 4.,11.,25.</a:t>
                      </a:r>
                    </a:p>
                    <a:p>
                      <a:r>
                        <a:rPr lang="lv-LV" noProof="0" dirty="0" smtClean="0"/>
                        <a:t>Decembris -  2.,9.,16.</a:t>
                      </a:r>
                    </a:p>
                    <a:p>
                      <a:endParaRPr lang="lv-LV" noProof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noProof="0" dirty="0" smtClean="0">
                          <a:solidFill>
                            <a:srgbClr val="FF0000"/>
                          </a:solidFill>
                        </a:rPr>
                        <a:t>Oktobris – 27.</a:t>
                      </a:r>
                    </a:p>
                    <a:p>
                      <a:r>
                        <a:rPr lang="lv-LV" noProof="0" dirty="0" smtClean="0">
                          <a:solidFill>
                            <a:srgbClr val="FF0000"/>
                          </a:solidFill>
                        </a:rPr>
                        <a:t>Novembris – 10.,24.</a:t>
                      </a:r>
                    </a:p>
                    <a:p>
                      <a:r>
                        <a:rPr lang="lv-LV" noProof="0" dirty="0" smtClean="0">
                          <a:solidFill>
                            <a:srgbClr val="FF0000"/>
                          </a:solidFill>
                        </a:rPr>
                        <a:t>Decembris – 1.,15.</a:t>
                      </a:r>
                      <a:endParaRPr lang="lv-LV" noProof="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noProof="0" dirty="0" smtClean="0">
                          <a:solidFill>
                            <a:schemeClr val="tx1"/>
                          </a:solidFill>
                        </a:rPr>
                        <a:t>Oktobris – 13., 20.</a:t>
                      </a:r>
                    </a:p>
                    <a:p>
                      <a:r>
                        <a:rPr lang="lv-LV" noProof="0" dirty="0" smtClean="0">
                          <a:solidFill>
                            <a:schemeClr val="tx1"/>
                          </a:solidFill>
                        </a:rPr>
                        <a:t>Novembris – 3.,10.,24.</a:t>
                      </a:r>
                    </a:p>
                    <a:p>
                      <a:endParaRPr lang="lv-LV" noProof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noProof="0" dirty="0" smtClean="0">
                          <a:solidFill>
                            <a:schemeClr val="tx1"/>
                          </a:solidFill>
                        </a:rPr>
                        <a:t>Oktobris – 13., 20., 27.</a:t>
                      </a:r>
                    </a:p>
                    <a:p>
                      <a:r>
                        <a:rPr lang="lv-LV" noProof="0" dirty="0" smtClean="0">
                          <a:solidFill>
                            <a:schemeClr val="tx1"/>
                          </a:solidFill>
                        </a:rPr>
                        <a:t>Novembris – 3., 10., 16.,</a:t>
                      </a:r>
                      <a:r>
                        <a:rPr lang="lv-LV" baseline="0" noProof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lv-LV" noProof="0" dirty="0" smtClean="0">
                          <a:solidFill>
                            <a:schemeClr val="tx1"/>
                          </a:solidFill>
                        </a:rPr>
                        <a:t>24.</a:t>
                      </a:r>
                    </a:p>
                    <a:p>
                      <a:r>
                        <a:rPr lang="lv-LV" noProof="0" dirty="0" smtClean="0">
                          <a:solidFill>
                            <a:schemeClr val="tx1"/>
                          </a:solidFill>
                        </a:rPr>
                        <a:t>Decembris – 1., 8., 15.</a:t>
                      </a:r>
                    </a:p>
                    <a:p>
                      <a:endParaRPr lang="lv-LV" noProof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9814580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noProof="0" dirty="0" smtClean="0"/>
                        <a:t>Jomas</a:t>
                      </a:r>
                      <a:r>
                        <a:rPr lang="lv-LV" baseline="0" noProof="0" dirty="0" smtClean="0"/>
                        <a:t> profesionālis, psiholoģe </a:t>
                      </a:r>
                      <a:r>
                        <a:rPr lang="lv-LV" b="1" baseline="0" noProof="0" dirty="0" smtClean="0"/>
                        <a:t>Inga Rutule</a:t>
                      </a:r>
                      <a:r>
                        <a:rPr lang="lv-LV" baseline="0" noProof="0" dirty="0" smtClean="0"/>
                        <a:t>, </a:t>
                      </a:r>
                    </a:p>
                    <a:p>
                      <a:r>
                        <a:rPr lang="lv-LV" baseline="0" noProof="0" dirty="0" smtClean="0"/>
                        <a:t>praktiķe </a:t>
                      </a:r>
                      <a:r>
                        <a:rPr lang="lv-LV" b="1" baseline="0" noProof="0" dirty="0" smtClean="0"/>
                        <a:t>Inese Fecere </a:t>
                      </a:r>
                    </a:p>
                    <a:p>
                      <a:endParaRPr lang="lv-LV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noProof="0" dirty="0" smtClean="0">
                          <a:solidFill>
                            <a:srgbClr val="FF0000"/>
                          </a:solidFill>
                        </a:rPr>
                        <a:t>Jomas</a:t>
                      </a:r>
                      <a:r>
                        <a:rPr lang="lv-LV" baseline="0" noProof="0" dirty="0" smtClean="0">
                          <a:solidFill>
                            <a:srgbClr val="FF0000"/>
                          </a:solidFill>
                        </a:rPr>
                        <a:t> profesionālis, psiholoģe </a:t>
                      </a:r>
                      <a:r>
                        <a:rPr lang="lv-LV" b="1" baseline="0" noProof="0" dirty="0" smtClean="0">
                          <a:solidFill>
                            <a:srgbClr val="FF0000"/>
                          </a:solidFill>
                        </a:rPr>
                        <a:t>Dace Beināre</a:t>
                      </a:r>
                      <a:r>
                        <a:rPr lang="lv-LV" baseline="0" noProof="0" dirty="0" smtClean="0">
                          <a:solidFill>
                            <a:srgbClr val="FF0000"/>
                          </a:solidFill>
                        </a:rPr>
                        <a:t>, </a:t>
                      </a:r>
                    </a:p>
                    <a:p>
                      <a:r>
                        <a:rPr lang="lv-LV" baseline="0" noProof="0" dirty="0" smtClean="0">
                          <a:solidFill>
                            <a:srgbClr val="FF0000"/>
                          </a:solidFill>
                        </a:rPr>
                        <a:t>praktiķe </a:t>
                      </a:r>
                      <a:r>
                        <a:rPr lang="lv-LV" b="1" baseline="0" noProof="0" dirty="0" smtClean="0">
                          <a:solidFill>
                            <a:srgbClr val="FF0000"/>
                          </a:solidFill>
                        </a:rPr>
                        <a:t>Dace Dzedone</a:t>
                      </a:r>
                    </a:p>
                    <a:p>
                      <a:endParaRPr lang="lv-LV" noProof="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noProof="0" dirty="0" smtClean="0">
                          <a:solidFill>
                            <a:schemeClr val="tx1"/>
                          </a:solidFill>
                        </a:rPr>
                        <a:t>Jomas</a:t>
                      </a:r>
                      <a:r>
                        <a:rPr lang="lv-LV" baseline="0" noProof="0" dirty="0" smtClean="0">
                          <a:solidFill>
                            <a:schemeClr val="tx1"/>
                          </a:solidFill>
                        </a:rPr>
                        <a:t> profesionālis, sociālais darbinieks </a:t>
                      </a:r>
                      <a:r>
                        <a:rPr lang="lv-LV" b="1" baseline="0" noProof="0" dirty="0" smtClean="0">
                          <a:solidFill>
                            <a:schemeClr val="tx1"/>
                          </a:solidFill>
                        </a:rPr>
                        <a:t>Kaspars </a:t>
                      </a:r>
                      <a:r>
                        <a:rPr lang="lv-LV" b="1" baseline="0" noProof="0" dirty="0" err="1" smtClean="0">
                          <a:solidFill>
                            <a:schemeClr val="tx1"/>
                          </a:solidFill>
                        </a:rPr>
                        <a:t>Jasinkevičs</a:t>
                      </a:r>
                      <a:r>
                        <a:rPr lang="lv-LV" b="1" baseline="0" noProof="0" dirty="0" smtClean="0">
                          <a:solidFill>
                            <a:schemeClr val="tx1"/>
                          </a:solidFill>
                        </a:rPr>
                        <a:t>,</a:t>
                      </a:r>
                      <a:endParaRPr lang="lv-LV" baseline="0" noProof="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lv-LV" baseline="0" noProof="0" dirty="0" smtClean="0">
                          <a:solidFill>
                            <a:schemeClr val="tx1"/>
                          </a:solidFill>
                        </a:rPr>
                        <a:t>praktiķe SOS mamma</a:t>
                      </a:r>
                      <a:r>
                        <a:rPr lang="lv-LV" b="1" baseline="0" noProof="0" dirty="0" smtClean="0">
                          <a:solidFill>
                            <a:schemeClr val="tx1"/>
                          </a:solidFill>
                        </a:rPr>
                        <a:t> Inga </a:t>
                      </a:r>
                      <a:r>
                        <a:rPr lang="lv-LV" b="1" baseline="0" noProof="0" dirty="0" err="1" smtClean="0">
                          <a:solidFill>
                            <a:schemeClr val="tx1"/>
                          </a:solidFill>
                        </a:rPr>
                        <a:t>Kurme</a:t>
                      </a:r>
                      <a:endParaRPr lang="lv-LV" b="1" baseline="0" noProof="0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noProof="0" dirty="0" smtClean="0">
                          <a:solidFill>
                            <a:schemeClr val="tx1"/>
                          </a:solidFill>
                        </a:rPr>
                        <a:t>Jomas</a:t>
                      </a:r>
                      <a:r>
                        <a:rPr lang="lv-LV" baseline="0" noProof="0" dirty="0" smtClean="0">
                          <a:solidFill>
                            <a:schemeClr val="tx1"/>
                          </a:solidFill>
                        </a:rPr>
                        <a:t> profesionālis, sociālā darbiniece </a:t>
                      </a:r>
                      <a:r>
                        <a:rPr lang="lv-LV" b="1" baseline="0" noProof="0" dirty="0" smtClean="0">
                          <a:solidFill>
                            <a:schemeClr val="tx1"/>
                          </a:solidFill>
                        </a:rPr>
                        <a:t>Agita Dreiblate,</a:t>
                      </a:r>
                      <a:endParaRPr lang="lv-LV" baseline="0" noProof="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lv-LV" baseline="0" noProof="0" dirty="0" smtClean="0">
                          <a:solidFill>
                            <a:schemeClr val="tx1"/>
                          </a:solidFill>
                        </a:rPr>
                        <a:t>praktiķe SOS mamma</a:t>
                      </a:r>
                      <a:r>
                        <a:rPr lang="lv-LV" b="1" baseline="0" noProof="0" dirty="0" smtClean="0">
                          <a:solidFill>
                            <a:schemeClr val="tx1"/>
                          </a:solidFill>
                        </a:rPr>
                        <a:t> Iveta Kupča</a:t>
                      </a:r>
                    </a:p>
                    <a:p>
                      <a:endParaRPr lang="lv-LV" noProof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81445495"/>
                  </a:ext>
                </a:extLst>
              </a:tr>
              <a:tr h="171005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noProof="0" dirty="0" smtClean="0"/>
                        <a:t>Zemgales</a:t>
                      </a:r>
                      <a:r>
                        <a:rPr lang="lv-LV" baseline="0" noProof="0" dirty="0" smtClean="0"/>
                        <a:t> </a:t>
                      </a:r>
                      <a:r>
                        <a:rPr lang="lv-LV" baseline="0" noProof="0" dirty="0" err="1" smtClean="0"/>
                        <a:t>ārpusģimenes</a:t>
                      </a:r>
                      <a:r>
                        <a:rPr lang="lv-LV" baseline="0" noProof="0" dirty="0" smtClean="0"/>
                        <a:t> aprūpes atbalsta  centrā “AIRI vecākiem”</a:t>
                      </a:r>
                    </a:p>
                    <a:p>
                      <a:pPr>
                        <a:spcBef>
                          <a:spcPts val="600"/>
                        </a:spcBef>
                      </a:pPr>
                      <a:r>
                        <a:rPr lang="lv-LV" i="1" noProof="0" dirty="0" smtClean="0"/>
                        <a:t>Īslīces SOS Bērnu ciemats, “Imantas 1”, Īslīces pag., Bauskas novads</a:t>
                      </a:r>
                      <a:endParaRPr lang="lv-LV" i="1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i="0" noProof="0" dirty="0" smtClean="0">
                          <a:solidFill>
                            <a:srgbClr val="FF0000"/>
                          </a:solidFill>
                        </a:rPr>
                        <a:t>Kurzemes</a:t>
                      </a:r>
                      <a:r>
                        <a:rPr lang="lv-LV" i="0" baseline="0" noProof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lv-LV" i="0" baseline="0" noProof="0" dirty="0" err="1" smtClean="0">
                          <a:solidFill>
                            <a:srgbClr val="FF0000"/>
                          </a:solidFill>
                        </a:rPr>
                        <a:t>ārpusģimenes</a:t>
                      </a:r>
                      <a:r>
                        <a:rPr lang="lv-LV" i="0" baseline="0" noProof="0" dirty="0" smtClean="0">
                          <a:solidFill>
                            <a:srgbClr val="FF0000"/>
                          </a:solidFill>
                        </a:rPr>
                        <a:t> aprūpes atbalsta  centrā “AIRI vecākiem”</a:t>
                      </a:r>
                    </a:p>
                    <a:p>
                      <a:pPr>
                        <a:spcBef>
                          <a:spcPts val="600"/>
                        </a:spcBef>
                      </a:pPr>
                      <a:r>
                        <a:rPr lang="lv-LV" i="1" baseline="0" noProof="0" dirty="0" smtClean="0">
                          <a:solidFill>
                            <a:srgbClr val="FF0000"/>
                          </a:solidFill>
                        </a:rPr>
                        <a:t>Ventspils iela 16, Kuldīga</a:t>
                      </a:r>
                      <a:endParaRPr lang="lv-LV" i="1" noProof="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i="0" noProof="0" dirty="0" smtClean="0">
                          <a:solidFill>
                            <a:schemeClr val="tx1"/>
                          </a:solidFill>
                        </a:rPr>
                        <a:t>Rīgas </a:t>
                      </a:r>
                      <a:r>
                        <a:rPr lang="lv-LV" i="0" baseline="0" noProof="0" dirty="0" err="1" smtClean="0">
                          <a:solidFill>
                            <a:schemeClr val="tx1"/>
                          </a:solidFill>
                        </a:rPr>
                        <a:t>ārpusģimenes</a:t>
                      </a:r>
                      <a:r>
                        <a:rPr lang="lv-LV" i="0" baseline="0" noProof="0" dirty="0" smtClean="0">
                          <a:solidFill>
                            <a:schemeClr val="tx1"/>
                          </a:solidFill>
                        </a:rPr>
                        <a:t> aprūpes atbalsta  centrā “AIRI vecākiem”</a:t>
                      </a:r>
                    </a:p>
                    <a:p>
                      <a:pPr>
                        <a:spcBef>
                          <a:spcPts val="600"/>
                        </a:spcBef>
                      </a:pPr>
                      <a:r>
                        <a:rPr lang="lv-LV" i="1" noProof="0" dirty="0" smtClean="0">
                          <a:solidFill>
                            <a:schemeClr val="tx1"/>
                          </a:solidFill>
                        </a:rPr>
                        <a:t>Čaka iela </a:t>
                      </a:r>
                      <a:r>
                        <a:rPr lang="lv-LV" sz="1800" i="1" kern="1200" noProof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83/85, Nr. 31/32, Rīga</a:t>
                      </a:r>
                      <a:endParaRPr lang="lv-LV" i="1" noProof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noProof="0" dirty="0" smtClean="0">
                          <a:solidFill>
                            <a:schemeClr val="tx1"/>
                          </a:solidFill>
                        </a:rPr>
                        <a:t>Vidzemes</a:t>
                      </a:r>
                      <a:r>
                        <a:rPr lang="lv-LV" baseline="0" noProof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lv-LV" baseline="0" noProof="0" dirty="0" err="1" smtClean="0">
                          <a:solidFill>
                            <a:schemeClr val="tx1"/>
                          </a:solidFill>
                        </a:rPr>
                        <a:t>ārpusģimenes</a:t>
                      </a:r>
                      <a:r>
                        <a:rPr lang="lv-LV" baseline="0" noProof="0" dirty="0" smtClean="0">
                          <a:solidFill>
                            <a:schemeClr val="tx1"/>
                          </a:solidFill>
                        </a:rPr>
                        <a:t> aprūpes atbalsta  centrā “AIRI vecākiem”</a:t>
                      </a:r>
                    </a:p>
                    <a:p>
                      <a:pPr>
                        <a:spcBef>
                          <a:spcPts val="600"/>
                        </a:spcBef>
                      </a:pPr>
                      <a:r>
                        <a:rPr lang="lv-LV" i="1" noProof="0" dirty="0" smtClean="0">
                          <a:solidFill>
                            <a:schemeClr val="tx1"/>
                          </a:solidFill>
                        </a:rPr>
                        <a:t>Valmieras SOS Bērnu ciemats,</a:t>
                      </a:r>
                      <a:r>
                        <a:rPr lang="lv-LV" sz="1800" kern="1200" noProof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lv-LV" sz="1800" i="1" kern="1200" noProof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Ganību iela 3, Valmiera</a:t>
                      </a:r>
                      <a:endParaRPr lang="lv-LV" i="1" noProof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514430848"/>
                  </a:ext>
                </a:extLst>
              </a:tr>
            </a:tbl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9588" y="124391"/>
            <a:ext cx="1445764" cy="481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9434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28979" y="259643"/>
            <a:ext cx="11480799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Apmācības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audžuģimenes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specializācijai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bērniem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ar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smagiem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funkcionāliem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traucējumiem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(24 h) </a:t>
            </a:r>
          </a:p>
          <a:p>
            <a:r>
              <a:rPr lang="en-US" sz="2000" b="1" dirty="0" err="1" smtClean="0"/>
              <a:t>Kad</a:t>
            </a:r>
            <a:r>
              <a:rPr lang="en-US" sz="2000" b="1" dirty="0" smtClean="0"/>
              <a:t> un </a:t>
            </a:r>
            <a:r>
              <a:rPr lang="en-US" sz="2000" b="1" dirty="0" err="1" smtClean="0"/>
              <a:t>kur</a:t>
            </a:r>
            <a:r>
              <a:rPr lang="en-US" sz="2000" b="1" dirty="0" smtClean="0"/>
              <a:t>: </a:t>
            </a:r>
          </a:p>
          <a:p>
            <a:r>
              <a:rPr lang="en-US" sz="2000" dirty="0"/>
              <a:t>16.novembris, 8 h, </a:t>
            </a:r>
            <a:r>
              <a:rPr lang="en-US" sz="2000" dirty="0" err="1"/>
              <a:t>Rīgā</a:t>
            </a:r>
            <a:r>
              <a:rPr lang="en-US" sz="2000" dirty="0"/>
              <a:t> , </a:t>
            </a:r>
            <a:r>
              <a:rPr lang="en-US" sz="2000" dirty="0" err="1"/>
              <a:t>Rīgas</a:t>
            </a:r>
            <a:r>
              <a:rPr lang="en-US" sz="2000" dirty="0"/>
              <a:t> SOS </a:t>
            </a:r>
            <a:r>
              <a:rPr lang="en-US" sz="2000" dirty="0" err="1"/>
              <a:t>ārpusģimenes</a:t>
            </a:r>
            <a:r>
              <a:rPr lang="en-US" sz="2000" dirty="0"/>
              <a:t> </a:t>
            </a:r>
            <a:r>
              <a:rPr lang="en-US" sz="2000" dirty="0" err="1"/>
              <a:t>atbalsta</a:t>
            </a:r>
            <a:r>
              <a:rPr lang="en-US" sz="2000" dirty="0"/>
              <a:t> </a:t>
            </a:r>
            <a:r>
              <a:rPr lang="en-US" sz="2000" dirty="0" err="1"/>
              <a:t>centrā</a:t>
            </a:r>
            <a:r>
              <a:rPr lang="en-US" sz="2000" dirty="0"/>
              <a:t> “</a:t>
            </a:r>
            <a:r>
              <a:rPr lang="en-US" sz="2000" dirty="0" err="1"/>
              <a:t>AIRi</a:t>
            </a:r>
            <a:r>
              <a:rPr lang="en-US" sz="2000" dirty="0"/>
              <a:t> </a:t>
            </a:r>
            <a:r>
              <a:rPr lang="en-US" sz="2000" dirty="0" err="1"/>
              <a:t>vecākiem</a:t>
            </a:r>
            <a:r>
              <a:rPr lang="en-US" sz="2000" dirty="0"/>
              <a:t>”</a:t>
            </a:r>
          </a:p>
          <a:p>
            <a:r>
              <a:rPr lang="en-US" sz="2000" dirty="0" smtClean="0"/>
              <a:t>5.-6.decembris, 16 h, </a:t>
            </a:r>
            <a:r>
              <a:rPr lang="en-US" sz="2000" dirty="0" err="1" smtClean="0"/>
              <a:t>Valmierā</a:t>
            </a:r>
            <a:r>
              <a:rPr lang="en-US" sz="2000" dirty="0" smtClean="0"/>
              <a:t>, </a:t>
            </a:r>
            <a:r>
              <a:rPr lang="en-US" sz="2000" dirty="0" err="1" smtClean="0"/>
              <a:t>Vidzemes</a:t>
            </a:r>
            <a:r>
              <a:rPr lang="en-US" sz="2000" dirty="0" smtClean="0"/>
              <a:t> </a:t>
            </a:r>
            <a:r>
              <a:rPr lang="en-US" sz="2000" dirty="0" err="1" smtClean="0"/>
              <a:t>slimnīcā</a:t>
            </a:r>
            <a:r>
              <a:rPr lang="en-US" sz="2000" dirty="0" smtClean="0"/>
              <a:t> </a:t>
            </a:r>
          </a:p>
          <a:p>
            <a:endParaRPr lang="en-US" sz="2000" b="1" dirty="0" smtClean="0"/>
          </a:p>
          <a:p>
            <a:r>
              <a:rPr lang="en-US" sz="2000" b="1" dirty="0" err="1" smtClean="0"/>
              <a:t>Apmācības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vada</a:t>
            </a:r>
            <a:r>
              <a:rPr lang="en-US" sz="2000" b="1" dirty="0" smtClean="0"/>
              <a:t>:   </a:t>
            </a:r>
            <a:r>
              <a:rPr lang="lv-LV" sz="2000" dirty="0"/>
              <a:t>fizikālās un  rehabilitācijas medicīnas ārste Ārija Zvaigzne, Rehabilitācijas nodaļas   virsmāsa Inta Sīka, fizioterapeite Laura Priedīte, </a:t>
            </a:r>
            <a:r>
              <a:rPr lang="lv-LV" sz="2000" dirty="0" err="1"/>
              <a:t>ergoterapeite</a:t>
            </a:r>
            <a:r>
              <a:rPr lang="lv-LV" sz="2000" dirty="0"/>
              <a:t> Anete </a:t>
            </a:r>
            <a:r>
              <a:rPr lang="lv-LV" sz="2000" dirty="0" err="1"/>
              <a:t>Kaužēna</a:t>
            </a:r>
            <a:r>
              <a:rPr lang="lv-LV" sz="2000" dirty="0"/>
              <a:t>  un AIRI vecākiem  programmas treneris Agita Dreiblate </a:t>
            </a:r>
            <a:endParaRPr lang="en-US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428978" y="3522075"/>
            <a:ext cx="1148079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/>
              <a:t>Apmācības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krīzes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audžuģimenes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specializācijai</a:t>
            </a:r>
            <a:r>
              <a:rPr lang="en-US" sz="2800" b="1" dirty="0" smtClean="0"/>
              <a:t> </a:t>
            </a:r>
            <a:r>
              <a:rPr lang="en-US" sz="2800" dirty="0" smtClean="0"/>
              <a:t>(24 h)  </a:t>
            </a:r>
          </a:p>
          <a:p>
            <a:r>
              <a:rPr lang="en-US" sz="2000" b="1" dirty="0" err="1" smtClean="0"/>
              <a:t>Kad</a:t>
            </a:r>
            <a:r>
              <a:rPr lang="en-US" sz="2000" b="1" dirty="0" smtClean="0"/>
              <a:t>: </a:t>
            </a:r>
            <a:r>
              <a:rPr lang="en-US" sz="2000" dirty="0" smtClean="0"/>
              <a:t> </a:t>
            </a:r>
            <a:r>
              <a:rPr lang="en-US" sz="2000" dirty="0" err="1" smtClean="0"/>
              <a:t>novembris</a:t>
            </a:r>
            <a:r>
              <a:rPr lang="en-US" sz="2000" dirty="0" smtClean="0"/>
              <a:t>, </a:t>
            </a:r>
            <a:r>
              <a:rPr lang="en-US" sz="2000" dirty="0" err="1" smtClean="0"/>
              <a:t>decembris</a:t>
            </a:r>
            <a:r>
              <a:rPr lang="en-US" sz="2000" dirty="0" smtClean="0"/>
              <a:t> </a:t>
            </a:r>
          </a:p>
          <a:p>
            <a:r>
              <a:rPr lang="en-US" sz="2000" b="1" dirty="0" smtClean="0"/>
              <a:t>Kur: </a:t>
            </a:r>
            <a:r>
              <a:rPr lang="en-US" sz="2000" dirty="0" err="1" smtClean="0"/>
              <a:t>apmācību</a:t>
            </a:r>
            <a:r>
              <a:rPr lang="en-US" sz="2000" dirty="0" smtClean="0"/>
              <a:t> </a:t>
            </a:r>
            <a:r>
              <a:rPr lang="en-US" sz="2000" dirty="0" err="1" smtClean="0"/>
              <a:t>vieta</a:t>
            </a:r>
            <a:r>
              <a:rPr lang="en-US" sz="2000" dirty="0" smtClean="0"/>
              <a:t> </a:t>
            </a:r>
            <a:r>
              <a:rPr lang="en-US" sz="2000" dirty="0" err="1" smtClean="0"/>
              <a:t>tiks</a:t>
            </a:r>
            <a:r>
              <a:rPr lang="en-US" sz="2000" dirty="0" smtClean="0"/>
              <a:t> </a:t>
            </a:r>
            <a:r>
              <a:rPr lang="en-US" sz="2000" dirty="0" err="1" smtClean="0"/>
              <a:t>precizēta</a:t>
            </a:r>
            <a:r>
              <a:rPr lang="en-US" sz="2000" dirty="0" smtClean="0"/>
              <a:t>, </a:t>
            </a:r>
            <a:r>
              <a:rPr lang="en-US" sz="2000" dirty="0" err="1" smtClean="0"/>
              <a:t>atkarībā</a:t>
            </a:r>
            <a:r>
              <a:rPr lang="en-US" sz="2000" dirty="0" smtClean="0"/>
              <a:t> no </a:t>
            </a:r>
            <a:r>
              <a:rPr lang="en-US" sz="2000" dirty="0" err="1" smtClean="0"/>
              <a:t>ieinteresēto</a:t>
            </a:r>
            <a:r>
              <a:rPr lang="en-US" sz="2000" dirty="0" smtClean="0"/>
              <a:t> </a:t>
            </a:r>
            <a:r>
              <a:rPr lang="en-US" sz="2000" dirty="0" err="1" smtClean="0"/>
              <a:t>audžuģimeņu</a:t>
            </a:r>
            <a:r>
              <a:rPr lang="en-US" sz="2000" dirty="0" smtClean="0"/>
              <a:t> </a:t>
            </a:r>
            <a:r>
              <a:rPr lang="en-US" sz="2000" dirty="0" err="1" smtClean="0"/>
              <a:t>pieprasījuma</a:t>
            </a:r>
            <a:r>
              <a:rPr lang="en-US" sz="2000" dirty="0" smtClean="0"/>
              <a:t>  </a:t>
            </a:r>
          </a:p>
          <a:p>
            <a:r>
              <a:rPr lang="en-US" sz="2000" dirty="0" smtClean="0"/>
              <a:t> </a:t>
            </a:r>
          </a:p>
          <a:p>
            <a:endParaRPr lang="en-US" sz="2000" dirty="0"/>
          </a:p>
        </p:txBody>
      </p:sp>
      <p:sp>
        <p:nvSpPr>
          <p:cNvPr id="2" name="TextBox 1"/>
          <p:cNvSpPr txBox="1"/>
          <p:nvPr/>
        </p:nvSpPr>
        <p:spPr>
          <a:xfrm>
            <a:off x="428978" y="4826675"/>
            <a:ext cx="11593688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 smtClean="0"/>
              <a:t>Pieteikšanās</a:t>
            </a:r>
            <a:r>
              <a:rPr lang="en-US" sz="2000" b="1" dirty="0" smtClean="0"/>
              <a:t> </a:t>
            </a:r>
          </a:p>
          <a:p>
            <a:pPr algn="ctr"/>
            <a:r>
              <a:rPr lang="en-US" dirty="0" smtClean="0"/>
              <a:t>pie SOS </a:t>
            </a:r>
            <a:r>
              <a:rPr lang="en-US" dirty="0" err="1" smtClean="0"/>
              <a:t>ārpusģimenes</a:t>
            </a:r>
            <a:r>
              <a:rPr lang="en-US" dirty="0" smtClean="0"/>
              <a:t> </a:t>
            </a:r>
            <a:r>
              <a:rPr lang="en-US" dirty="0" err="1" smtClean="0"/>
              <a:t>aprūpes</a:t>
            </a:r>
            <a:r>
              <a:rPr lang="en-US" dirty="0" smtClean="0"/>
              <a:t> </a:t>
            </a:r>
            <a:r>
              <a:rPr lang="en-US" dirty="0" err="1" smtClean="0"/>
              <a:t>atbalsta</a:t>
            </a:r>
            <a:r>
              <a:rPr lang="en-US" dirty="0" smtClean="0"/>
              <a:t> </a:t>
            </a:r>
            <a:r>
              <a:rPr lang="en-US" dirty="0" err="1" smtClean="0"/>
              <a:t>centru</a:t>
            </a:r>
            <a:r>
              <a:rPr lang="en-US" dirty="0" smtClean="0"/>
              <a:t> “AIRI </a:t>
            </a:r>
            <a:r>
              <a:rPr lang="en-US" dirty="0" err="1" smtClean="0"/>
              <a:t>vecākiem</a:t>
            </a:r>
            <a:r>
              <a:rPr lang="en-US" dirty="0" smtClean="0"/>
              <a:t>” </a:t>
            </a:r>
            <a:r>
              <a:rPr lang="en-US" dirty="0" err="1" smtClean="0"/>
              <a:t>speciālistiem</a:t>
            </a:r>
            <a:r>
              <a:rPr lang="en-US" dirty="0" smtClean="0"/>
              <a:t>: </a:t>
            </a:r>
          </a:p>
          <a:p>
            <a:r>
              <a:rPr lang="en-US" b="1" dirty="0" smtClean="0"/>
              <a:t>KULDĪGĀ</a:t>
            </a:r>
            <a:r>
              <a:rPr lang="en-US" dirty="0" smtClean="0"/>
              <a:t> - </a:t>
            </a:r>
            <a:r>
              <a:rPr lang="lv-LV" dirty="0" err="1" smtClean="0"/>
              <a:t>Gun</a:t>
            </a:r>
            <a:r>
              <a:rPr lang="en-US" dirty="0"/>
              <a:t>a</a:t>
            </a:r>
            <a:r>
              <a:rPr lang="lv-LV" dirty="0" smtClean="0"/>
              <a:t> </a:t>
            </a:r>
            <a:r>
              <a:rPr lang="lv-LV" dirty="0" err="1" smtClean="0"/>
              <a:t>Eierman</a:t>
            </a:r>
            <a:r>
              <a:rPr lang="en-US" dirty="0" smtClean="0"/>
              <a:t>e</a:t>
            </a:r>
            <a:r>
              <a:rPr lang="lv-LV" dirty="0" smtClean="0"/>
              <a:t>, </a:t>
            </a:r>
            <a:r>
              <a:rPr lang="lv-LV" dirty="0"/>
              <a:t>tālr. 28668816, </a:t>
            </a:r>
            <a:r>
              <a:rPr lang="lv-LV" dirty="0" smtClean="0">
                <a:hlinkClick r:id="rId2"/>
              </a:rPr>
              <a:t>guna.eiermane@sosbca.lv</a:t>
            </a:r>
            <a:r>
              <a:rPr lang="en-US" dirty="0" smtClean="0"/>
              <a:t>; </a:t>
            </a:r>
            <a:r>
              <a:rPr lang="en-US" b="1" dirty="0" smtClean="0"/>
              <a:t>VALMIERĀ</a:t>
            </a:r>
            <a:r>
              <a:rPr lang="en-US" dirty="0" smtClean="0"/>
              <a:t> - </a:t>
            </a:r>
            <a:r>
              <a:rPr lang="lv-LV" dirty="0" smtClean="0"/>
              <a:t>Agita </a:t>
            </a:r>
            <a:r>
              <a:rPr lang="lv-LV" dirty="0"/>
              <a:t>Dreiblate, </a:t>
            </a:r>
            <a:r>
              <a:rPr lang="lv-LV" dirty="0" smtClean="0"/>
              <a:t>tālr</a:t>
            </a:r>
            <a:r>
              <a:rPr lang="lv-LV" dirty="0"/>
              <a:t>. 29244687, e-pasts: </a:t>
            </a:r>
            <a:r>
              <a:rPr lang="lv-LV" u="sng" dirty="0" smtClean="0">
                <a:hlinkClick r:id="rId3"/>
              </a:rPr>
              <a:t>agita.dreiblate@sosbca.lv</a:t>
            </a:r>
            <a:r>
              <a:rPr lang="en-US" u="sng" dirty="0" smtClean="0"/>
              <a:t>; </a:t>
            </a:r>
            <a:r>
              <a:rPr lang="en-US" b="1" dirty="0" smtClean="0"/>
              <a:t>RĪGĀ</a:t>
            </a:r>
            <a:r>
              <a:rPr lang="en-US" dirty="0" smtClean="0"/>
              <a:t> - </a:t>
            </a:r>
            <a:r>
              <a:rPr lang="lv-LV" dirty="0" err="1" smtClean="0"/>
              <a:t>Kristīn</a:t>
            </a:r>
            <a:r>
              <a:rPr lang="en-US" dirty="0" smtClean="0"/>
              <a:t>e</a:t>
            </a:r>
            <a:r>
              <a:rPr lang="lv-LV" dirty="0" smtClean="0"/>
              <a:t> </a:t>
            </a:r>
            <a:r>
              <a:rPr lang="lv-LV" dirty="0" err="1" smtClean="0"/>
              <a:t>Steinberg</a:t>
            </a:r>
            <a:r>
              <a:rPr lang="en-US" dirty="0" smtClean="0"/>
              <a:t>a</a:t>
            </a:r>
            <a:r>
              <a:rPr lang="lv-LV" dirty="0" smtClean="0"/>
              <a:t>, </a:t>
            </a:r>
            <a:r>
              <a:rPr lang="lv-LV" dirty="0"/>
              <a:t>tālr. 27774407, </a:t>
            </a:r>
            <a:r>
              <a:rPr lang="lv-LV" dirty="0" smtClean="0">
                <a:hlinkClick r:id="rId4"/>
              </a:rPr>
              <a:t>kristine.steinberga@sosbca.lv</a:t>
            </a:r>
            <a:r>
              <a:rPr lang="en-US" dirty="0" smtClean="0"/>
              <a:t>;</a:t>
            </a:r>
            <a:r>
              <a:rPr lang="en-US" dirty="0"/>
              <a:t> </a:t>
            </a:r>
            <a:r>
              <a:rPr lang="en-US" b="1" dirty="0" smtClean="0"/>
              <a:t>BAUSKĀ</a:t>
            </a:r>
            <a:r>
              <a:rPr lang="en-US" dirty="0" smtClean="0"/>
              <a:t> -</a:t>
            </a:r>
            <a:r>
              <a:rPr lang="lv-LV" dirty="0" smtClean="0"/>
              <a:t> Lien</a:t>
            </a:r>
            <a:r>
              <a:rPr lang="en-US" dirty="0" smtClean="0"/>
              <a:t>e</a:t>
            </a:r>
            <a:r>
              <a:rPr lang="lv-LV" dirty="0" smtClean="0"/>
              <a:t> </a:t>
            </a:r>
            <a:r>
              <a:rPr lang="lv-LV" dirty="0" err="1" smtClean="0"/>
              <a:t>Laps</a:t>
            </a:r>
            <a:r>
              <a:rPr lang="en-US" dirty="0" smtClean="0"/>
              <a:t>a</a:t>
            </a:r>
            <a:r>
              <a:rPr lang="lv-LV" dirty="0" smtClean="0"/>
              <a:t>,</a:t>
            </a:r>
            <a:r>
              <a:rPr lang="en-US" dirty="0" smtClean="0"/>
              <a:t> </a:t>
            </a:r>
            <a:r>
              <a:rPr lang="lv-LV" dirty="0" smtClean="0"/>
              <a:t>tālr</a:t>
            </a:r>
            <a:r>
              <a:rPr lang="lv-LV" dirty="0"/>
              <a:t>. 27880031, </a:t>
            </a:r>
            <a:r>
              <a:rPr lang="lv-LV" u="sng" dirty="0" smtClean="0">
                <a:hlinkClick r:id="rId5"/>
              </a:rPr>
              <a:t>liene.lapsa@sosbca.lv</a:t>
            </a:r>
            <a:r>
              <a:rPr lang="en-US" dirty="0" smtClean="0"/>
              <a:t>; </a:t>
            </a:r>
            <a:r>
              <a:rPr lang="en-US" b="1" dirty="0" smtClean="0"/>
              <a:t>GULBENĒ</a:t>
            </a:r>
            <a:r>
              <a:rPr lang="en-US" dirty="0" smtClean="0"/>
              <a:t> - </a:t>
            </a:r>
            <a:r>
              <a:rPr lang="lv-LV" dirty="0" smtClean="0"/>
              <a:t> </a:t>
            </a:r>
            <a:r>
              <a:rPr lang="lv-LV" dirty="0" err="1" smtClean="0"/>
              <a:t>Rasm</a:t>
            </a:r>
            <a:r>
              <a:rPr lang="en-US" dirty="0"/>
              <a:t>a</a:t>
            </a:r>
            <a:r>
              <a:rPr lang="lv-LV" dirty="0" smtClean="0"/>
              <a:t> </a:t>
            </a:r>
            <a:r>
              <a:rPr lang="lv-LV" dirty="0" err="1" smtClean="0"/>
              <a:t>Piliņ</a:t>
            </a:r>
            <a:r>
              <a:rPr lang="en-US" dirty="0" smtClean="0"/>
              <a:t>a</a:t>
            </a:r>
            <a:r>
              <a:rPr lang="lv-LV" dirty="0" smtClean="0"/>
              <a:t>, </a:t>
            </a:r>
            <a:r>
              <a:rPr lang="lv-LV" dirty="0" err="1" smtClean="0"/>
              <a:t>tālr</a:t>
            </a:r>
            <a:r>
              <a:rPr lang="en-US" dirty="0" smtClean="0"/>
              <a:t>. 29127262</a:t>
            </a:r>
            <a:r>
              <a:rPr lang="lv-LV" dirty="0" smtClean="0"/>
              <a:t>, </a:t>
            </a:r>
            <a:r>
              <a:rPr lang="lv-LV" dirty="0"/>
              <a:t>rasma.pilina@sosbca.lv.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77200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5611" y="57830"/>
            <a:ext cx="10515600" cy="548029"/>
          </a:xfrm>
        </p:spPr>
        <p:txBody>
          <a:bodyPr>
            <a:normAutofit/>
          </a:bodyPr>
          <a:lstStyle/>
          <a:p>
            <a:pPr algn="ctr"/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Atbalsta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sniegšana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audžuģimenei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un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bērniem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9817" y="605859"/>
            <a:ext cx="11654895" cy="5833607"/>
          </a:xfrm>
        </p:spPr>
        <p:txBody>
          <a:bodyPr>
            <a:noAutofit/>
          </a:bodyPr>
          <a:lstStyle/>
          <a:p>
            <a:pPr lvl="2"/>
            <a:r>
              <a:rPr lang="lv-LV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sociālā </a:t>
            </a:r>
            <a:r>
              <a:rPr lang="lv-LV" sz="1800" b="1" dirty="0">
                <a:latin typeface="Arial" panose="020B0604020202020204" pitchFamily="34" charset="0"/>
                <a:cs typeface="Arial" panose="020B0604020202020204" pitchFamily="34" charset="0"/>
              </a:rPr>
              <a:t>darbinieka </a:t>
            </a:r>
            <a:r>
              <a:rPr lang="lv-LV" sz="1800" dirty="0">
                <a:latin typeface="Arial" panose="020B0604020202020204" pitchFamily="34" charset="0"/>
                <a:cs typeface="Arial" panose="020B0604020202020204" pitchFamily="34" charset="0"/>
              </a:rPr>
              <a:t>konsultācijas un </a:t>
            </a:r>
            <a:r>
              <a:rPr lang="lv-LV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atbalst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lv-LV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endParaRPr lang="en-US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/>
            <a:r>
              <a:rPr lang="lv-LV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psihologa </a:t>
            </a:r>
            <a:r>
              <a:rPr lang="lv-LV" sz="1800" b="1" dirty="0">
                <a:latin typeface="Arial" panose="020B0604020202020204" pitchFamily="34" charset="0"/>
                <a:cs typeface="Arial" panose="020B0604020202020204" pitchFamily="34" charset="0"/>
              </a:rPr>
              <a:t>konsultācijas </a:t>
            </a:r>
            <a:r>
              <a:rPr lang="lv-LV" sz="1800" dirty="0">
                <a:latin typeface="Arial" panose="020B0604020202020204" pitchFamily="34" charset="0"/>
                <a:cs typeface="Arial" panose="020B0604020202020204" pitchFamily="34" charset="0"/>
              </a:rPr>
              <a:t>un </a:t>
            </a:r>
            <a:r>
              <a:rPr lang="lv-LV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atbalst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lv-LV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endParaRPr lang="en-US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/>
            <a:r>
              <a:rPr lang="lv-LV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citu</a:t>
            </a:r>
            <a:r>
              <a:rPr lang="lv-LV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800" dirty="0">
                <a:latin typeface="Arial" panose="020B0604020202020204" pitchFamily="34" charset="0"/>
                <a:cs typeface="Arial" panose="020B0604020202020204" pitchFamily="34" charset="0"/>
              </a:rPr>
              <a:t>Atbalsta centra piesaistīto </a:t>
            </a:r>
            <a:r>
              <a:rPr lang="lv-LV" sz="1800" b="1" dirty="0">
                <a:latin typeface="Arial" panose="020B0604020202020204" pitchFamily="34" charset="0"/>
                <a:cs typeface="Arial" panose="020B0604020202020204" pitchFamily="34" charset="0"/>
              </a:rPr>
              <a:t>speciālistu</a:t>
            </a:r>
            <a:r>
              <a:rPr lang="lv-LV" sz="1800" dirty="0">
                <a:latin typeface="Arial" panose="020B0604020202020204" pitchFamily="34" charset="0"/>
                <a:cs typeface="Arial" panose="020B0604020202020204" pitchFamily="34" charset="0"/>
              </a:rPr>
              <a:t> (jurists, psihoterapeits, logopēds, speciālais pedagogs, psihiatrs, u.c.) konsultācijas un </a:t>
            </a:r>
            <a:r>
              <a:rPr lang="lv-LV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atbalst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lv-LV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endParaRPr lang="en-US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/>
            <a:r>
              <a:rPr lang="lv-LV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pēc iespējas - </a:t>
            </a:r>
            <a:r>
              <a:rPr lang="lv-LV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konsultācijas </a:t>
            </a:r>
            <a:r>
              <a:rPr lang="en-US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1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udžuģimenes</a:t>
            </a:r>
            <a:r>
              <a:rPr lang="en-US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800" b="1" dirty="0">
                <a:latin typeface="Arial" panose="020B0604020202020204" pitchFamily="34" charset="0"/>
                <a:cs typeface="Arial" panose="020B0604020202020204" pitchFamily="34" charset="0"/>
              </a:rPr>
              <a:t>dzīvesvietā</a:t>
            </a:r>
            <a:r>
              <a:rPr lang="lv-LV" sz="18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/>
            <a:r>
              <a:rPr lang="lv-LV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atbalst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lv-LV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audžu</a:t>
            </a:r>
            <a:r>
              <a:rPr lang="lv-LV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ģ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imenei</a:t>
            </a:r>
            <a:r>
              <a:rPr lang="lv-LV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bērniem </a:t>
            </a:r>
            <a:r>
              <a:rPr lang="lv-LV" sz="1800" b="1" dirty="0">
                <a:latin typeface="Arial" panose="020B0604020202020204" pitchFamily="34" charset="0"/>
                <a:cs typeface="Arial" panose="020B0604020202020204" pitchFamily="34" charset="0"/>
              </a:rPr>
              <a:t>papildus nepieciešamo pakalpojumu plānošanā un piesaistē</a:t>
            </a:r>
            <a:r>
              <a:rPr lang="lv-LV" sz="18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/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lv-LV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udžuģimenē</a:t>
            </a:r>
            <a:r>
              <a:rPr lang="lv-LV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800" dirty="0">
                <a:latin typeface="Arial" panose="020B0604020202020204" pitchFamily="34" charset="0"/>
                <a:cs typeface="Arial" panose="020B0604020202020204" pitchFamily="34" charset="0"/>
              </a:rPr>
              <a:t>ievietoto </a:t>
            </a:r>
            <a:r>
              <a:rPr lang="lv-LV" sz="1800" b="1" dirty="0">
                <a:latin typeface="Arial" panose="020B0604020202020204" pitchFamily="34" charset="0"/>
                <a:cs typeface="Arial" panose="020B0604020202020204" pitchFamily="34" charset="0"/>
              </a:rPr>
              <a:t>bērnu individuālās attīstības </a:t>
            </a:r>
            <a:r>
              <a:rPr lang="lv-LV" sz="1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plānošan</a:t>
            </a:r>
            <a:r>
              <a:rPr lang="en-US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lv-LV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800" i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lv-LV" sz="18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ērna</a:t>
            </a:r>
            <a:r>
              <a:rPr lang="lv-LV" sz="1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800" i="1" dirty="0">
                <a:latin typeface="Arial" panose="020B0604020202020204" pitchFamily="34" charset="0"/>
                <a:cs typeface="Arial" panose="020B0604020202020204" pitchFamily="34" charset="0"/>
              </a:rPr>
              <a:t>individuālās attīstības plāns</a:t>
            </a:r>
            <a:r>
              <a:rPr lang="lv-LV" sz="1800" dirty="0">
                <a:latin typeface="Arial" panose="020B0604020202020204" pitchFamily="34" charset="0"/>
                <a:cs typeface="Arial" panose="020B0604020202020204" pitchFamily="34" charset="0"/>
              </a:rPr>
              <a:t>);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/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lv-LV" sz="1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udžuģimenei</a:t>
            </a:r>
            <a:r>
              <a:rPr lang="lv-LV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800" b="1" dirty="0">
                <a:latin typeface="Arial" panose="020B0604020202020204" pitchFamily="34" charset="0"/>
                <a:cs typeface="Arial" panose="020B0604020202020204" pitchFamily="34" charset="0"/>
              </a:rPr>
              <a:t>nepieciešamā atbalsta plānošanu </a:t>
            </a:r>
            <a:r>
              <a:rPr lang="lv-LV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1800" i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lv-LV" sz="18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udžuģimenes</a:t>
            </a:r>
            <a:r>
              <a:rPr lang="lv-LV" sz="1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800" i="1" dirty="0">
                <a:latin typeface="Arial" panose="020B0604020202020204" pitchFamily="34" charset="0"/>
                <a:cs typeface="Arial" panose="020B0604020202020204" pitchFamily="34" charset="0"/>
              </a:rPr>
              <a:t>atbalsta plāns</a:t>
            </a:r>
            <a:r>
              <a:rPr lang="lv-LV" sz="1800" dirty="0">
                <a:latin typeface="Arial" panose="020B0604020202020204" pitchFamily="34" charset="0"/>
                <a:cs typeface="Arial" panose="020B0604020202020204" pitchFamily="34" charset="0"/>
              </a:rPr>
              <a:t>);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/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lv-LV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udžuģimenes</a:t>
            </a:r>
            <a:r>
              <a:rPr lang="lv-LV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800" b="1" dirty="0">
                <a:latin typeface="Arial" panose="020B0604020202020204" pitchFamily="34" charset="0"/>
                <a:cs typeface="Arial" panose="020B0604020202020204" pitchFamily="34" charset="0"/>
              </a:rPr>
              <a:t>zināšanu pilnveides apmācības </a:t>
            </a:r>
            <a:r>
              <a:rPr lang="lv-LV" sz="1800" dirty="0">
                <a:latin typeface="Arial" panose="020B0604020202020204" pitchFamily="34" charset="0"/>
                <a:cs typeface="Arial" panose="020B0604020202020204" pitchFamily="34" charset="0"/>
              </a:rPr>
              <a:t>(ne mazāk kā astoņas </a:t>
            </a:r>
            <a:r>
              <a:rPr lang="lv-LV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stundas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gadā</a:t>
            </a:r>
            <a:r>
              <a:rPr lang="lv-LV" sz="1800" dirty="0">
                <a:latin typeface="Arial" panose="020B0604020202020204" pitchFamily="34" charset="0"/>
                <a:cs typeface="Arial" panose="020B0604020202020204" pitchFamily="34" charset="0"/>
              </a:rPr>
              <a:t>);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/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lv-LV" sz="1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tbalsta</a:t>
            </a:r>
            <a:r>
              <a:rPr lang="lv-LV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800" b="1" dirty="0">
                <a:latin typeface="Arial" panose="020B0604020202020204" pitchFamily="34" charset="0"/>
                <a:cs typeface="Arial" panose="020B0604020202020204" pitchFamily="34" charset="0"/>
              </a:rPr>
              <a:t>grupas 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lv-LV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udžuģimenei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un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bērniem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pusaudžiem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lv-LV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/>
            <a:r>
              <a:rPr lang="lv-LV" sz="1800" dirty="0">
                <a:latin typeface="Arial" panose="020B0604020202020204" pitchFamily="34" charset="0"/>
                <a:cs typeface="Arial" panose="020B0604020202020204" pitchFamily="34" charset="0"/>
              </a:rPr>
              <a:t>pēc iespējas </a:t>
            </a:r>
            <a:r>
              <a:rPr lang="lv-LV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lv-LV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udžuģimenes</a:t>
            </a:r>
            <a:r>
              <a:rPr lang="lv-LV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800" b="1" dirty="0">
                <a:latin typeface="Arial" panose="020B0604020202020204" pitchFamily="34" charset="0"/>
                <a:cs typeface="Arial" panose="020B0604020202020204" pitchFamily="34" charset="0"/>
              </a:rPr>
              <a:t>bērnu uzraudzību </a:t>
            </a:r>
            <a:r>
              <a:rPr lang="lv-LV" sz="1800" dirty="0">
                <a:latin typeface="Arial" panose="020B0604020202020204" pitchFamily="34" charset="0"/>
                <a:cs typeface="Arial" panose="020B0604020202020204" pitchFamily="34" charset="0"/>
              </a:rPr>
              <a:t>Atbalsta centra organizēto atbalsta grupu un apmācību laikā;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/>
            <a:r>
              <a:rPr lang="lv-LV" sz="1800" b="1" dirty="0">
                <a:latin typeface="Arial" panose="020B0604020202020204" pitchFamily="34" charset="0"/>
                <a:cs typeface="Arial" panose="020B0604020202020204" pitchFamily="34" charset="0"/>
              </a:rPr>
              <a:t>bērnu un viņu izcelsmes ģimeņu attiecību saglabāšanu un </a:t>
            </a:r>
            <a:r>
              <a:rPr lang="lv-LV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uzturēšanu</a:t>
            </a:r>
            <a:r>
              <a:rPr lang="en-US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organizēšanu</a:t>
            </a:r>
            <a:r>
              <a:rPr lang="lv-LV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2"/>
            <a:r>
              <a:rPr lang="lv-LV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finanšu </a:t>
            </a:r>
            <a:r>
              <a:rPr lang="lv-LV" sz="1800" b="1" dirty="0">
                <a:latin typeface="Arial" panose="020B0604020202020204" pitchFamily="34" charset="0"/>
                <a:cs typeface="Arial" panose="020B0604020202020204" pitchFamily="34" charset="0"/>
              </a:rPr>
              <a:t>līdzekļu piesaistīšanu no bērnu izcelsmes pašvaldībām </a:t>
            </a:r>
            <a:r>
              <a:rPr lang="lv-LV" sz="1800" dirty="0">
                <a:latin typeface="Arial" panose="020B0604020202020204" pitchFamily="34" charset="0"/>
                <a:cs typeface="Arial" panose="020B0604020202020204" pitchFamily="34" charset="0"/>
              </a:rPr>
              <a:t>bērniem nepieciešamo papildus pakalpojumu nodrošināšanai;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/>
            <a:r>
              <a:rPr lang="lv-LV" sz="1800" b="1" dirty="0">
                <a:latin typeface="Arial" panose="020B0604020202020204" pitchFamily="34" charset="0"/>
                <a:cs typeface="Arial" panose="020B0604020202020204" pitchFamily="34" charset="0"/>
              </a:rPr>
              <a:t>papildus finanšu līdzekļu piesaistīšanu no ziedojumiem, projektiem vai citām organizētajām aktivitātēm </a:t>
            </a:r>
            <a:r>
              <a:rPr lang="lv-LV" sz="1800" dirty="0">
                <a:latin typeface="Arial" panose="020B0604020202020204" pitchFamily="34" charset="0"/>
                <a:cs typeface="Arial" panose="020B0604020202020204" pitchFamily="34" charset="0"/>
              </a:rPr>
              <a:t>Atbalsta centra pakalpojumu dažādošanai un kvalitātes </a:t>
            </a:r>
            <a:r>
              <a:rPr lang="lv-LV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uzlabošanai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/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 2019.gada </a:t>
            </a:r>
            <a:r>
              <a:rPr lang="en-US" sz="1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atbalsts</a:t>
            </a:r>
            <a:r>
              <a:rPr lang="en-US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aizbildņiem</a:t>
            </a:r>
            <a:r>
              <a:rPr lang="en-US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adoptētājiem</a:t>
            </a:r>
            <a:r>
              <a:rPr lang="en-US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viesģimenēm</a:t>
            </a:r>
            <a:r>
              <a:rPr lang="en-US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psihologa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konsultācijas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un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atbalsta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grupas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0388" y="124391"/>
            <a:ext cx="1445764" cy="481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718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16426</TotalTime>
  <Words>2150</Words>
  <Application>Microsoft Office PowerPoint</Application>
  <PresentationFormat>Widescreen</PresentationFormat>
  <Paragraphs>368</Paragraphs>
  <Slides>21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8" baseType="lpstr">
      <vt:lpstr>ＭＳ Ｐゴシック</vt:lpstr>
      <vt:lpstr>Arial</vt:lpstr>
      <vt:lpstr>Calibri</vt:lpstr>
      <vt:lpstr>Calibri Light</vt:lpstr>
      <vt:lpstr>Times New Roman</vt:lpstr>
      <vt:lpstr>Wingdings</vt:lpstr>
      <vt:lpstr>Office Theme</vt:lpstr>
      <vt:lpstr>Labklājības  ministrijas metodiskā sanāksme par  ārpusģimenes atbalsta centriem</vt:lpstr>
      <vt:lpstr>Asociācijas ārpusģimenes aprūpes atbalsta centri  “AIRI vecākiem”</vt:lpstr>
      <vt:lpstr> Centra pakalpojumu saturs:  MK 26.06.2018. noteikumi Nr. 355  “Ārpusģimenes aprūpes atbalsta centra noteikumi” </vt:lpstr>
      <vt:lpstr>Jaunu uzņemošo ģimeņu piesaistīšana </vt:lpstr>
      <vt:lpstr>PowerPoint Presentation</vt:lpstr>
      <vt:lpstr>Potenciālo audžuģimeņu apmācības (no 2019.gada – potenciālie adoptētāji) </vt:lpstr>
      <vt:lpstr>Potenciālo audžuģimeņu  apmācības statusa iegūšanai: 2018</vt:lpstr>
      <vt:lpstr>PowerPoint Presentation</vt:lpstr>
      <vt:lpstr>Atbalsta sniegšana audžuģimenei un bērniem</vt:lpstr>
      <vt:lpstr>Pakalpojuma finansējums</vt:lpstr>
      <vt:lpstr>FINANSĒJUMA GROZS  eur uz 1 a/ģimeni mēnesī</vt:lpstr>
      <vt:lpstr>Pakalpojuma dokumentācija </vt:lpstr>
      <vt:lpstr>PowerPoint Presentation</vt:lpstr>
      <vt:lpstr>PowerPoint Presentation</vt:lpstr>
      <vt:lpstr>Zināšanu pilnveides mācības audžuģimenēm, aizbildņiem: 2018</vt:lpstr>
      <vt:lpstr>24/7 pieejamība Centra audžuģimenēm, bāriņtiesām un policijai   </vt:lpstr>
      <vt:lpstr>Audžuģimenes ieguvumi sadarbībai ar Asociāciju</vt:lpstr>
      <vt:lpstr>Pašvaldības ieguvumi sadarbībai ar Asociāciju</vt:lpstr>
      <vt:lpstr>Kurzemes ārpusģimenes aprūpes atbalsta centrs «AIRI vecākiem»</vt:lpstr>
      <vt:lpstr>Atziņas 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Labklājības  ministrijas metodiskā sanāksme</dc:title>
  <dc:creator>Linda Ziverte</dc:creator>
  <cp:lastModifiedBy>Kristīne Mickēviča</cp:lastModifiedBy>
  <cp:revision>122</cp:revision>
  <dcterms:created xsi:type="dcterms:W3CDTF">2018-09-17T08:28:18Z</dcterms:created>
  <dcterms:modified xsi:type="dcterms:W3CDTF">2018-12-06T11:26:44Z</dcterms:modified>
</cp:coreProperties>
</file>