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5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drawings/drawing1.xml" ContentType="application/vnd.openxmlformats-officedocument.drawingml.chartshapes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936" r:id="rId1"/>
  </p:sldMasterIdLst>
  <p:notesMasterIdLst>
    <p:notesMasterId r:id="rId14"/>
  </p:notesMasterIdLst>
  <p:sldIdLst>
    <p:sldId id="256" r:id="rId2"/>
    <p:sldId id="257" r:id="rId3"/>
    <p:sldId id="260" r:id="rId4"/>
    <p:sldId id="258" r:id="rId5"/>
    <p:sldId id="261" r:id="rId6"/>
    <p:sldId id="263" r:id="rId7"/>
    <p:sldId id="262" r:id="rId8"/>
    <p:sldId id="264" r:id="rId9"/>
    <p:sldId id="265" r:id="rId10"/>
    <p:sldId id="259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Evija Kūla" initials="EK" lastIdx="1" clrIdx="0">
    <p:extLst>
      <p:ext uri="{19B8F6BF-5375-455C-9EA6-DF929625EA0E}">
        <p15:presenceInfo xmlns:p15="http://schemas.microsoft.com/office/powerpoint/2012/main" userId="S-1-5-21-738795142-1242532775-405837587-585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79632" autoAdjust="0"/>
  </p:normalViewPr>
  <p:slideViewPr>
    <p:cSldViewPr snapToGrid="0">
      <p:cViewPr varScale="1">
        <p:scale>
          <a:sx n="93" d="100"/>
          <a:sy n="93" d="100"/>
        </p:scale>
        <p:origin x="127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evijam\Downloads\NNI030_20221214-084734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evijam\Downloads\tessi190_page_spreadsheet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evijam\Downloads\NNI020_20221214-085153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evijam\Downloads\tessi180_page_spreadsheet.xlsx" TargetMode="External"/><Relationship Id="rId2" Type="http://schemas.microsoft.com/office/2011/relationships/chartColorStyle" Target="colors4.xml"/><Relationship Id="rId1" Type="http://schemas.microsoft.com/office/2011/relationships/chartStyle" Target="style4.xml"/><Relationship Id="rId4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17"/>
            <c:invertIfNegative val="0"/>
            <c:bubble3D val="0"/>
            <c:spPr>
              <a:solidFill>
                <a:schemeClr val="accent4"/>
              </a:solidFill>
              <a:ln>
                <a:noFill/>
              </a:ln>
              <a:effectLst/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'[NNI030_20221214-084734.xlsx]NNI030'!$B$3:$S$3</c:f>
              <c:strCache>
                <c:ptCount val="18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  <c:pt idx="9">
                  <c:v>2013</c:v>
                </c:pt>
                <c:pt idx="10">
                  <c:v>2014</c:v>
                </c:pt>
                <c:pt idx="11">
                  <c:v>2015</c:v>
                </c:pt>
                <c:pt idx="12">
                  <c:v>2016</c:v>
                </c:pt>
                <c:pt idx="13">
                  <c:v>2017</c:v>
                </c:pt>
                <c:pt idx="14">
                  <c:v>2018</c:v>
                </c:pt>
                <c:pt idx="15">
                  <c:v>2019</c:v>
                </c:pt>
                <c:pt idx="16">
                  <c:v>2020</c:v>
                </c:pt>
                <c:pt idx="17">
                  <c:v>2021</c:v>
                </c:pt>
              </c:strCache>
            </c:strRef>
          </c:cat>
          <c:val>
            <c:numRef>
              <c:f>'[NNI030_20221214-084734.xlsx]NNI030'!$B$4:$S$4</c:f>
              <c:numCache>
                <c:formatCode>0.0</c:formatCode>
                <c:ptCount val="18"/>
                <c:pt idx="0">
                  <c:v>36.200000000000003</c:v>
                </c:pt>
                <c:pt idx="1">
                  <c:v>38.9</c:v>
                </c:pt>
                <c:pt idx="2">
                  <c:v>35.4</c:v>
                </c:pt>
                <c:pt idx="3">
                  <c:v>37.5</c:v>
                </c:pt>
                <c:pt idx="4">
                  <c:v>37.5</c:v>
                </c:pt>
                <c:pt idx="5">
                  <c:v>35.9</c:v>
                </c:pt>
                <c:pt idx="6">
                  <c:v>35.1</c:v>
                </c:pt>
                <c:pt idx="7">
                  <c:v>35.700000000000003</c:v>
                </c:pt>
                <c:pt idx="8">
                  <c:v>35.200000000000003</c:v>
                </c:pt>
                <c:pt idx="9">
                  <c:v>35.5</c:v>
                </c:pt>
                <c:pt idx="10">
                  <c:v>35.4</c:v>
                </c:pt>
                <c:pt idx="11">
                  <c:v>34.5</c:v>
                </c:pt>
                <c:pt idx="12">
                  <c:v>34.5</c:v>
                </c:pt>
                <c:pt idx="13">
                  <c:v>35.6</c:v>
                </c:pt>
                <c:pt idx="14">
                  <c:v>35.200000000000003</c:v>
                </c:pt>
                <c:pt idx="15">
                  <c:v>34.5</c:v>
                </c:pt>
                <c:pt idx="16">
                  <c:v>35.700000000000003</c:v>
                </c:pt>
                <c:pt idx="17">
                  <c:v>34.299999999999997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82"/>
        <c:axId val="366799952"/>
        <c:axId val="366800736"/>
      </c:barChart>
      <c:catAx>
        <c:axId val="3667999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366800736"/>
        <c:crosses val="autoZero"/>
        <c:auto val="1"/>
        <c:lblAlgn val="ctr"/>
        <c:lblOffset val="100"/>
        <c:noMultiLvlLbl val="0"/>
      </c:catAx>
      <c:valAx>
        <c:axId val="36680073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36679995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lv-LV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15"/>
            <c:invertIfNegative val="0"/>
            <c:bubble3D val="0"/>
            <c:spPr>
              <a:solidFill>
                <a:srgbClr val="7030A0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8678-4FA5-869E-24EED2BA4FE6}"/>
              </c:ext>
            </c:extLst>
          </c:dPt>
          <c:dPt>
            <c:idx val="16"/>
            <c:invertIfNegative val="0"/>
            <c:bubble3D val="0"/>
            <c:spPr>
              <a:solidFill>
                <a:srgbClr val="00B0F0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4-8678-4FA5-869E-24EED2BA4FE6}"/>
              </c:ext>
            </c:extLst>
          </c:dPt>
          <c:dPt>
            <c:idx val="24"/>
            <c:invertIfNegative val="0"/>
            <c:bubble3D val="0"/>
            <c:spPr>
              <a:solidFill>
                <a:srgbClr val="FFC000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8678-4FA5-869E-24EED2BA4FE6}"/>
              </c:ext>
            </c:extLst>
          </c:dPt>
          <c:dPt>
            <c:idx val="25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2-8678-4FA5-869E-24EED2BA4FE6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Cambria" panose="02040503050406030204" pitchFamily="18" charset="0"/>
                    <a:ea typeface="Cambria" panose="02040503050406030204" pitchFamily="18" charset="0"/>
                    <a:cs typeface="+mn-cs"/>
                  </a:defRPr>
                </a:pPr>
                <a:endParaRPr lang="lv-LV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'[tessi190_page_spreadsheet.xlsx]Sheet 1'!$A$9:$A$35</c:f>
              <c:strCache>
                <c:ptCount val="27"/>
                <c:pt idx="0">
                  <c:v>Slovēnija</c:v>
                </c:pt>
                <c:pt idx="1">
                  <c:v>Beļģija</c:v>
                </c:pt>
                <c:pt idx="2">
                  <c:v>Čehija</c:v>
                </c:pt>
                <c:pt idx="3">
                  <c:v>Somija</c:v>
                </c:pt>
                <c:pt idx="4">
                  <c:v>Nīderlande</c:v>
                </c:pt>
                <c:pt idx="5">
                  <c:v>Austrija</c:v>
                </c:pt>
                <c:pt idx="6">
                  <c:v>Polija</c:v>
                </c:pt>
                <c:pt idx="7">
                  <c:v>Zviedrija</c:v>
                </c:pt>
                <c:pt idx="8">
                  <c:v>Īrija</c:v>
                </c:pt>
                <c:pt idx="9">
                  <c:v>Dānija</c:v>
                </c:pt>
                <c:pt idx="10">
                  <c:v>Ungārija</c:v>
                </c:pt>
                <c:pt idx="11">
                  <c:v>Horvātija</c:v>
                </c:pt>
                <c:pt idx="12">
                  <c:v>Francija</c:v>
                </c:pt>
                <c:pt idx="13">
                  <c:v>Kipra</c:v>
                </c:pt>
                <c:pt idx="14">
                  <c:v>Luksmburga</c:v>
                </c:pt>
                <c:pt idx="15">
                  <c:v>ES-27</c:v>
                </c:pt>
                <c:pt idx="16">
                  <c:v>Igaunija</c:v>
                </c:pt>
                <c:pt idx="17">
                  <c:v>Vācija</c:v>
                </c:pt>
                <c:pt idx="18">
                  <c:v>Malta</c:v>
                </c:pt>
                <c:pt idx="19">
                  <c:v>Grieķija</c:v>
                </c:pt>
                <c:pt idx="20">
                  <c:v>Itālija</c:v>
                </c:pt>
                <c:pt idx="21">
                  <c:v>Spānija</c:v>
                </c:pt>
                <c:pt idx="22">
                  <c:v>Portugāle</c:v>
                </c:pt>
                <c:pt idx="23">
                  <c:v>Rumānija</c:v>
                </c:pt>
                <c:pt idx="24">
                  <c:v>Lietuva</c:v>
                </c:pt>
                <c:pt idx="25">
                  <c:v>Latvija</c:v>
                </c:pt>
                <c:pt idx="26">
                  <c:v>Bulgārija</c:v>
                </c:pt>
              </c:strCache>
            </c:strRef>
          </c:cat>
          <c:val>
            <c:numRef>
              <c:f>'[tessi190_page_spreadsheet.xlsx]Sheet 1'!$B$9:$B$35</c:f>
              <c:numCache>
                <c:formatCode>#\ ##0.##########</c:formatCode>
                <c:ptCount val="27"/>
                <c:pt idx="0" formatCode="#\ ##0.0">
                  <c:v>23</c:v>
                </c:pt>
                <c:pt idx="1">
                  <c:v>24.1</c:v>
                </c:pt>
                <c:pt idx="2">
                  <c:v>24.8</c:v>
                </c:pt>
                <c:pt idx="3">
                  <c:v>25.7</c:v>
                </c:pt>
                <c:pt idx="4">
                  <c:v>26.4</c:v>
                </c:pt>
                <c:pt idx="5">
                  <c:v>26.7</c:v>
                </c:pt>
                <c:pt idx="6">
                  <c:v>26.8</c:v>
                </c:pt>
                <c:pt idx="7">
                  <c:v>26.8</c:v>
                </c:pt>
                <c:pt idx="8">
                  <c:v>26.9</c:v>
                </c:pt>
                <c:pt idx="9" formatCode="#\ ##0.0">
                  <c:v>27</c:v>
                </c:pt>
                <c:pt idx="10">
                  <c:v>27.6</c:v>
                </c:pt>
                <c:pt idx="11">
                  <c:v>29.2</c:v>
                </c:pt>
                <c:pt idx="12">
                  <c:v>29.3</c:v>
                </c:pt>
                <c:pt idx="13">
                  <c:v>29.4</c:v>
                </c:pt>
                <c:pt idx="14">
                  <c:v>29.6</c:v>
                </c:pt>
                <c:pt idx="15">
                  <c:v>30.1</c:v>
                </c:pt>
                <c:pt idx="16">
                  <c:v>30.6</c:v>
                </c:pt>
                <c:pt idx="17">
                  <c:v>30.9</c:v>
                </c:pt>
                <c:pt idx="18">
                  <c:v>31.2</c:v>
                </c:pt>
                <c:pt idx="19">
                  <c:v>32.4</c:v>
                </c:pt>
                <c:pt idx="20">
                  <c:v>32.9</c:v>
                </c:pt>
                <c:pt idx="21" formatCode="#\ ##0.0">
                  <c:v>33</c:v>
                </c:pt>
                <c:pt idx="22" formatCode="#\ ##0.0">
                  <c:v>33</c:v>
                </c:pt>
                <c:pt idx="23">
                  <c:v>34.299999999999997</c:v>
                </c:pt>
                <c:pt idx="24">
                  <c:v>35.4</c:v>
                </c:pt>
                <c:pt idx="25">
                  <c:v>35.700000000000003</c:v>
                </c:pt>
                <c:pt idx="26">
                  <c:v>39.700000000000003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8678-4FA5-869E-24EED2BA4FE6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axId val="366801520"/>
        <c:axId val="366794072"/>
      </c:barChart>
      <c:catAx>
        <c:axId val="36680152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+mn-cs"/>
              </a:defRPr>
            </a:pPr>
            <a:endParaRPr lang="lv-LV"/>
          </a:p>
        </c:txPr>
        <c:crossAx val="366794072"/>
        <c:crosses val="autoZero"/>
        <c:auto val="1"/>
        <c:lblAlgn val="ctr"/>
        <c:lblOffset val="100"/>
        <c:noMultiLvlLbl val="0"/>
      </c:catAx>
      <c:valAx>
        <c:axId val="36679407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\ ##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36680152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lv-LV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Cambria" panose="02040503050406030204" pitchFamily="18" charset="0"/>
                    <a:ea typeface="Cambria" panose="02040503050406030204" pitchFamily="18" charset="0"/>
                    <a:cs typeface="+mn-cs"/>
                  </a:defRPr>
                </a:pPr>
                <a:endParaRPr lang="lv-LV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'[NNI020_20221214-085153.xlsx]NNI020'!$B$3:$S$3</c:f>
              <c:strCache>
                <c:ptCount val="18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  <c:pt idx="9">
                  <c:v>2013</c:v>
                </c:pt>
                <c:pt idx="10">
                  <c:v>2014</c:v>
                </c:pt>
                <c:pt idx="11">
                  <c:v>2015</c:v>
                </c:pt>
                <c:pt idx="12">
                  <c:v>2016</c:v>
                </c:pt>
                <c:pt idx="13">
                  <c:v>2017</c:v>
                </c:pt>
                <c:pt idx="14">
                  <c:v>2018</c:v>
                </c:pt>
                <c:pt idx="15">
                  <c:v>2019</c:v>
                </c:pt>
                <c:pt idx="16">
                  <c:v>2020</c:v>
                </c:pt>
                <c:pt idx="17">
                  <c:v>2021</c:v>
                </c:pt>
              </c:strCache>
            </c:strRef>
          </c:cat>
          <c:val>
            <c:numRef>
              <c:f>'[NNI020_20221214-085153.xlsx]NNI020'!$B$4:$S$4</c:f>
              <c:numCache>
                <c:formatCode>0.0</c:formatCode>
                <c:ptCount val="18"/>
                <c:pt idx="0">
                  <c:v>6.7</c:v>
                </c:pt>
                <c:pt idx="1">
                  <c:v>7.8</c:v>
                </c:pt>
                <c:pt idx="2">
                  <c:v>6.4</c:v>
                </c:pt>
                <c:pt idx="3">
                  <c:v>7.3</c:v>
                </c:pt>
                <c:pt idx="4">
                  <c:v>7.4</c:v>
                </c:pt>
                <c:pt idx="5">
                  <c:v>6.8</c:v>
                </c:pt>
                <c:pt idx="6">
                  <c:v>6.5</c:v>
                </c:pt>
                <c:pt idx="7">
                  <c:v>6.5</c:v>
                </c:pt>
                <c:pt idx="8">
                  <c:v>6.3</c:v>
                </c:pt>
                <c:pt idx="9">
                  <c:v>6.5</c:v>
                </c:pt>
                <c:pt idx="10">
                  <c:v>6.5</c:v>
                </c:pt>
                <c:pt idx="11">
                  <c:v>6.2</c:v>
                </c:pt>
                <c:pt idx="12">
                  <c:v>6.3</c:v>
                </c:pt>
                <c:pt idx="13">
                  <c:v>6.8</c:v>
                </c:pt>
                <c:pt idx="14">
                  <c:v>6.5</c:v>
                </c:pt>
                <c:pt idx="15">
                  <c:v>6.3</c:v>
                </c:pt>
                <c:pt idx="16">
                  <c:v>6.6</c:v>
                </c:pt>
                <c:pt idx="17">
                  <c:v>6.3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426043264"/>
        <c:axId val="426040520"/>
      </c:barChart>
      <c:catAx>
        <c:axId val="4260432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426040520"/>
        <c:crosses val="autoZero"/>
        <c:auto val="1"/>
        <c:lblAlgn val="ctr"/>
        <c:lblOffset val="100"/>
        <c:noMultiLvlLbl val="0"/>
      </c:catAx>
      <c:valAx>
        <c:axId val="42604052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42604326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lv-LV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16"/>
            <c:invertIfNegative val="0"/>
            <c:bubble3D val="0"/>
            <c:spPr>
              <a:solidFill>
                <a:srgbClr val="7030A0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2-2DBA-4414-B683-806F7FB50034}"/>
              </c:ext>
            </c:extLst>
          </c:dPt>
          <c:dPt>
            <c:idx val="17"/>
            <c:invertIfNegative val="0"/>
            <c:bubble3D val="0"/>
            <c:spPr>
              <a:solidFill>
                <a:srgbClr val="00B0F0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4-2DBA-4414-B683-806F7FB50034}"/>
              </c:ext>
            </c:extLst>
          </c:dPt>
          <c:dPt>
            <c:idx val="22"/>
            <c:invertIfNegative val="0"/>
            <c:bubble3D val="0"/>
            <c:spPr>
              <a:solidFill>
                <a:srgbClr val="FFC000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2DBA-4414-B683-806F7FB50034}"/>
              </c:ext>
            </c:extLst>
          </c:dPt>
          <c:dPt>
            <c:idx val="24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2DBA-4414-B683-806F7FB50034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Cambria" panose="02040503050406030204" pitchFamily="18" charset="0"/>
                    <a:ea typeface="Cambria" panose="02040503050406030204" pitchFamily="18" charset="0"/>
                    <a:cs typeface="+mn-cs"/>
                  </a:defRPr>
                </a:pPr>
                <a:endParaRPr lang="lv-LV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'[tessi180_page_spreadsheet.xlsx]Sheet 1'!$A$17:$A$43</c:f>
              <c:strCache>
                <c:ptCount val="27"/>
                <c:pt idx="0">
                  <c:v>Slovēnija</c:v>
                </c:pt>
                <c:pt idx="1">
                  <c:v>Beļģija</c:v>
                </c:pt>
                <c:pt idx="2">
                  <c:v>Čehija</c:v>
                </c:pt>
                <c:pt idx="3">
                  <c:v>Somija</c:v>
                </c:pt>
                <c:pt idx="4">
                  <c:v>Īrija</c:v>
                </c:pt>
                <c:pt idx="5">
                  <c:v>Nīderlande</c:v>
                </c:pt>
                <c:pt idx="6">
                  <c:v>Dānija</c:v>
                </c:pt>
                <c:pt idx="7">
                  <c:v>Polija</c:v>
                </c:pt>
                <c:pt idx="8">
                  <c:v>Zviedrija</c:v>
                </c:pt>
                <c:pt idx="9">
                  <c:v>Austrija</c:v>
                </c:pt>
                <c:pt idx="10">
                  <c:v>Ungārija</c:v>
                </c:pt>
                <c:pt idx="11">
                  <c:v>Kipra</c:v>
                </c:pt>
                <c:pt idx="12">
                  <c:v>Francija</c:v>
                </c:pt>
                <c:pt idx="13">
                  <c:v>Luksemburga</c:v>
                </c:pt>
                <c:pt idx="14">
                  <c:v>Horvātija</c:v>
                </c:pt>
                <c:pt idx="15">
                  <c:v>Vācija</c:v>
                </c:pt>
                <c:pt idx="16">
                  <c:v>ES-27</c:v>
                </c:pt>
                <c:pt idx="17">
                  <c:v>Igaunija</c:v>
                </c:pt>
                <c:pt idx="18">
                  <c:v>Malta</c:v>
                </c:pt>
                <c:pt idx="19">
                  <c:v>Portugāle</c:v>
                </c:pt>
                <c:pt idx="20">
                  <c:v>Grieķija</c:v>
                </c:pt>
                <c:pt idx="21">
                  <c:v>Itālija</c:v>
                </c:pt>
                <c:pt idx="22">
                  <c:v>Lietuva</c:v>
                </c:pt>
                <c:pt idx="23">
                  <c:v>Spānija</c:v>
                </c:pt>
                <c:pt idx="24">
                  <c:v>Latvija</c:v>
                </c:pt>
                <c:pt idx="25">
                  <c:v>Rumānija</c:v>
                </c:pt>
                <c:pt idx="26">
                  <c:v>Bulgārija</c:v>
                </c:pt>
              </c:strCache>
            </c:strRef>
          </c:cat>
          <c:val>
            <c:numRef>
              <c:f>'[tessi180_page_spreadsheet.xlsx]Sheet 1'!$B$17:$B$43</c:f>
              <c:numCache>
                <c:formatCode>#\ ##0.##########</c:formatCode>
                <c:ptCount val="27"/>
                <c:pt idx="0">
                  <c:v>3.24</c:v>
                </c:pt>
                <c:pt idx="1">
                  <c:v>3.42</c:v>
                </c:pt>
                <c:pt idx="2">
                  <c:v>3.43</c:v>
                </c:pt>
                <c:pt idx="3">
                  <c:v>3.58</c:v>
                </c:pt>
                <c:pt idx="4">
                  <c:v>3.83</c:v>
                </c:pt>
                <c:pt idx="5">
                  <c:v>3.88</c:v>
                </c:pt>
                <c:pt idx="6">
                  <c:v>3.93</c:v>
                </c:pt>
                <c:pt idx="7">
                  <c:v>4.0199999999999996</c:v>
                </c:pt>
                <c:pt idx="8">
                  <c:v>4.04</c:v>
                </c:pt>
                <c:pt idx="9">
                  <c:v>4.08</c:v>
                </c:pt>
                <c:pt idx="10">
                  <c:v>4.1500000000000004</c:v>
                </c:pt>
                <c:pt idx="11">
                  <c:v>4.2300000000000004</c:v>
                </c:pt>
                <c:pt idx="12">
                  <c:v>4.42</c:v>
                </c:pt>
                <c:pt idx="13">
                  <c:v>4.59</c:v>
                </c:pt>
                <c:pt idx="14">
                  <c:v>4.78</c:v>
                </c:pt>
                <c:pt idx="15">
                  <c:v>4.88</c:v>
                </c:pt>
                <c:pt idx="16">
                  <c:v>4.97</c:v>
                </c:pt>
                <c:pt idx="17">
                  <c:v>5.03</c:v>
                </c:pt>
                <c:pt idx="18">
                  <c:v>5.03</c:v>
                </c:pt>
                <c:pt idx="19">
                  <c:v>5.66</c:v>
                </c:pt>
                <c:pt idx="20">
                  <c:v>5.79</c:v>
                </c:pt>
                <c:pt idx="21">
                  <c:v>5.86</c:v>
                </c:pt>
                <c:pt idx="22">
                  <c:v>6.14</c:v>
                </c:pt>
                <c:pt idx="23">
                  <c:v>6.19</c:v>
                </c:pt>
                <c:pt idx="24">
                  <c:v>6.63</c:v>
                </c:pt>
                <c:pt idx="25">
                  <c:v>7.13</c:v>
                </c:pt>
                <c:pt idx="26">
                  <c:v>7.45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2DBA-4414-B683-806F7FB50034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426041304"/>
        <c:axId val="426280528"/>
      </c:barChart>
      <c:catAx>
        <c:axId val="4260413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+mn-cs"/>
              </a:defRPr>
            </a:pPr>
            <a:endParaRPr lang="lv-LV"/>
          </a:p>
        </c:txPr>
        <c:crossAx val="426280528"/>
        <c:crosses val="autoZero"/>
        <c:auto val="1"/>
        <c:lblAlgn val="ctr"/>
        <c:lblOffset val="100"/>
        <c:noMultiLvlLbl val="0"/>
      </c:catAx>
      <c:valAx>
        <c:axId val="42628052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\ ##0.##########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42604130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lv-LV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9A835AE-E341-4A7B-90F2-9BA8BAB91465}" type="doc">
      <dgm:prSet loTypeId="urn:microsoft.com/office/officeart/2005/8/layout/hierarchy2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lv-LV"/>
        </a:p>
      </dgm:t>
    </dgm:pt>
    <dgm:pt modelId="{F172508A-18E1-446E-961F-667EB1CCC2E2}">
      <dgm:prSet phldrT="[Text]"/>
      <dgm:spPr/>
      <dgm:t>
        <a:bodyPr/>
        <a:lstStyle/>
        <a:p>
          <a:r>
            <a:rPr lang="lv-LV" b="1" noProof="0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Nevienlīdzība</a:t>
          </a:r>
        </a:p>
      </dgm:t>
    </dgm:pt>
    <dgm:pt modelId="{781AE352-A73A-4E63-BB49-6480EA4D9BB0}" type="parTrans" cxnId="{F71CAA33-10C7-4255-8867-CD566F834F9B}">
      <dgm:prSet/>
      <dgm:spPr/>
      <dgm:t>
        <a:bodyPr/>
        <a:lstStyle/>
        <a:p>
          <a:endParaRPr lang="lv-LV" noProof="0" dirty="0">
            <a:solidFill>
              <a:schemeClr val="tx1"/>
            </a:solidFill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FB869157-E4F7-42AA-80B5-A38EF376A5AB}" type="sibTrans" cxnId="{F71CAA33-10C7-4255-8867-CD566F834F9B}">
      <dgm:prSet/>
      <dgm:spPr/>
      <dgm:t>
        <a:bodyPr/>
        <a:lstStyle/>
        <a:p>
          <a:endParaRPr lang="lv-LV" noProof="0" dirty="0">
            <a:solidFill>
              <a:schemeClr val="tx1"/>
            </a:solidFill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7459875A-EB1A-476E-8602-48E81E37E925}">
      <dgm:prSet phldrT="[Text]"/>
      <dgm:spPr/>
      <dgm:t>
        <a:bodyPr/>
        <a:lstStyle/>
        <a:p>
          <a:r>
            <a:rPr lang="lv-LV" b="1" noProof="0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Iznākuma</a:t>
          </a:r>
          <a:r>
            <a:rPr lang="lv-LV" noProof="0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 (</a:t>
          </a:r>
          <a:r>
            <a:rPr lang="lv-LV" noProof="0" dirty="0" err="1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outcome</a:t>
          </a:r>
          <a:r>
            <a:rPr lang="lv-LV" noProof="0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) nevienlīdzība</a:t>
          </a:r>
        </a:p>
      </dgm:t>
    </dgm:pt>
    <dgm:pt modelId="{19B4B986-F35E-44BB-B5B2-65AFB4B6EBA9}" type="parTrans" cxnId="{33588051-BA97-4D65-B729-ABE9D7DA57EA}">
      <dgm:prSet/>
      <dgm:spPr/>
      <dgm:t>
        <a:bodyPr/>
        <a:lstStyle/>
        <a:p>
          <a:endParaRPr lang="lv-LV" noProof="0" dirty="0">
            <a:solidFill>
              <a:schemeClr val="tx1"/>
            </a:solidFill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414966F0-69A0-4A4D-A58F-C7C3951D3B29}" type="sibTrans" cxnId="{33588051-BA97-4D65-B729-ABE9D7DA57EA}">
      <dgm:prSet/>
      <dgm:spPr/>
      <dgm:t>
        <a:bodyPr/>
        <a:lstStyle/>
        <a:p>
          <a:endParaRPr lang="lv-LV" noProof="0" dirty="0">
            <a:solidFill>
              <a:schemeClr val="tx1"/>
            </a:solidFill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4B1B28FB-AE4A-43AE-80F6-259F6BE63842}">
      <dgm:prSet phldrT="[Text]"/>
      <dgm:spPr/>
      <dgm:t>
        <a:bodyPr/>
        <a:lstStyle/>
        <a:p>
          <a:r>
            <a:rPr lang="lv-LV" b="1" noProof="0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Ienākumu</a:t>
          </a:r>
          <a:r>
            <a:rPr lang="lv-LV" noProof="0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 (</a:t>
          </a:r>
          <a:r>
            <a:rPr lang="lv-LV" noProof="0" dirty="0" err="1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income</a:t>
          </a:r>
          <a:r>
            <a:rPr lang="lv-LV" noProof="0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) nevienlīdzība</a:t>
          </a:r>
        </a:p>
      </dgm:t>
    </dgm:pt>
    <dgm:pt modelId="{42041A8C-0A01-4E34-9320-F98FF2C1B483}" type="parTrans" cxnId="{215F3C0F-1542-4091-8F8D-D012B034BD51}">
      <dgm:prSet/>
      <dgm:spPr/>
      <dgm:t>
        <a:bodyPr/>
        <a:lstStyle/>
        <a:p>
          <a:endParaRPr lang="lv-LV" noProof="0" dirty="0">
            <a:solidFill>
              <a:schemeClr val="tx1"/>
            </a:solidFill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8A761529-9C2C-455D-B17B-29F874BA341E}" type="sibTrans" cxnId="{215F3C0F-1542-4091-8F8D-D012B034BD51}">
      <dgm:prSet/>
      <dgm:spPr/>
      <dgm:t>
        <a:bodyPr/>
        <a:lstStyle/>
        <a:p>
          <a:endParaRPr lang="lv-LV" noProof="0" dirty="0">
            <a:solidFill>
              <a:schemeClr val="tx1"/>
            </a:solidFill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4795F165-FDAA-407A-912F-43D0965E3347}">
      <dgm:prSet phldrT="[Text]"/>
      <dgm:spPr/>
      <dgm:t>
        <a:bodyPr/>
        <a:lstStyle/>
        <a:p>
          <a:r>
            <a:rPr lang="lv-LV" b="1" noProof="0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Bagātības</a:t>
          </a:r>
          <a:r>
            <a:rPr lang="lv-LV" noProof="0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 (</a:t>
          </a:r>
          <a:r>
            <a:rPr lang="lv-LV" noProof="0" dirty="0" err="1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wealth</a:t>
          </a:r>
          <a:r>
            <a:rPr lang="lv-LV" noProof="0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) nevienlīdzība</a:t>
          </a:r>
        </a:p>
      </dgm:t>
    </dgm:pt>
    <dgm:pt modelId="{76CCA866-AA87-48AF-B951-783997586B45}" type="parTrans" cxnId="{8A48DCF2-E934-46B6-B435-9E672C6EEF77}">
      <dgm:prSet/>
      <dgm:spPr/>
      <dgm:t>
        <a:bodyPr/>
        <a:lstStyle/>
        <a:p>
          <a:endParaRPr lang="lv-LV" noProof="0" dirty="0">
            <a:solidFill>
              <a:schemeClr val="tx1"/>
            </a:solidFill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15EE38AD-BD0C-4BC9-B68C-467FA5638FB0}" type="sibTrans" cxnId="{8A48DCF2-E934-46B6-B435-9E672C6EEF77}">
      <dgm:prSet/>
      <dgm:spPr/>
      <dgm:t>
        <a:bodyPr/>
        <a:lstStyle/>
        <a:p>
          <a:endParaRPr lang="lv-LV" noProof="0" dirty="0">
            <a:solidFill>
              <a:schemeClr val="tx1"/>
            </a:solidFill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FCC30CC3-0CED-4FA6-90E2-9F0EA6EFD978}">
      <dgm:prSet phldrT="[Text]"/>
      <dgm:spPr/>
      <dgm:t>
        <a:bodyPr/>
        <a:lstStyle/>
        <a:p>
          <a:r>
            <a:rPr lang="lv-LV" b="1" noProof="0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Iespēju</a:t>
          </a:r>
          <a:r>
            <a:rPr lang="lv-LV" noProof="0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 (</a:t>
          </a:r>
          <a:r>
            <a:rPr lang="lv-LV" noProof="0" dirty="0" err="1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opportunities</a:t>
          </a:r>
          <a:r>
            <a:rPr lang="lv-LV" noProof="0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) nevienlīdzība</a:t>
          </a:r>
        </a:p>
      </dgm:t>
    </dgm:pt>
    <dgm:pt modelId="{F1FAC332-0679-4CED-8587-7B75AE856F79}" type="parTrans" cxnId="{0AB2DFFD-E7AC-40D4-9805-449B4F23F1C4}">
      <dgm:prSet/>
      <dgm:spPr/>
      <dgm:t>
        <a:bodyPr/>
        <a:lstStyle/>
        <a:p>
          <a:endParaRPr lang="lv-LV" noProof="0" dirty="0">
            <a:solidFill>
              <a:schemeClr val="tx1"/>
            </a:solidFill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E9549FAE-E34D-41D3-9948-C4E2300F0F7A}" type="sibTrans" cxnId="{0AB2DFFD-E7AC-40D4-9805-449B4F23F1C4}">
      <dgm:prSet/>
      <dgm:spPr/>
      <dgm:t>
        <a:bodyPr/>
        <a:lstStyle/>
        <a:p>
          <a:endParaRPr lang="lv-LV" noProof="0" dirty="0">
            <a:solidFill>
              <a:schemeClr val="tx1"/>
            </a:solidFill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B67A5CED-6883-4467-8B70-824ADF840262}">
      <dgm:prSet phldrT="[Text]"/>
      <dgm:spPr/>
      <dgm:t>
        <a:bodyPr/>
        <a:lstStyle/>
        <a:p>
          <a:r>
            <a:rPr lang="lv-LV" noProof="0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Veselības, izglītības, nodarbinātības, pieejas pakalpojumiem u.c. iespējas</a:t>
          </a:r>
        </a:p>
      </dgm:t>
    </dgm:pt>
    <dgm:pt modelId="{BD39529A-7A02-45A0-82C6-11D7EC6B5883}" type="parTrans" cxnId="{590BAF28-2E9A-49D6-94B7-EDD80D834E5A}">
      <dgm:prSet/>
      <dgm:spPr/>
      <dgm:t>
        <a:bodyPr/>
        <a:lstStyle/>
        <a:p>
          <a:endParaRPr lang="lv-LV" noProof="0" dirty="0">
            <a:solidFill>
              <a:schemeClr val="tx1"/>
            </a:solidFill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14CF9822-A65B-42B2-87FB-6F8FAA029961}" type="sibTrans" cxnId="{590BAF28-2E9A-49D6-94B7-EDD80D834E5A}">
      <dgm:prSet/>
      <dgm:spPr/>
      <dgm:t>
        <a:bodyPr/>
        <a:lstStyle/>
        <a:p>
          <a:endParaRPr lang="lv-LV" noProof="0" dirty="0">
            <a:solidFill>
              <a:schemeClr val="tx1"/>
            </a:solidFill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3CD1CADE-2EB6-4486-A6F2-2DEF209B72AC}" type="pres">
      <dgm:prSet presAssocID="{29A835AE-E341-4A7B-90F2-9BA8BAB91465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lv-LV"/>
        </a:p>
      </dgm:t>
    </dgm:pt>
    <dgm:pt modelId="{CD4C20B9-A856-44D4-B8D7-C0ABDA5AF2DE}" type="pres">
      <dgm:prSet presAssocID="{F172508A-18E1-446E-961F-667EB1CCC2E2}" presName="root1" presStyleCnt="0"/>
      <dgm:spPr/>
    </dgm:pt>
    <dgm:pt modelId="{BEF23A27-4591-4FF7-9DA5-BB848179230A}" type="pres">
      <dgm:prSet presAssocID="{F172508A-18E1-446E-961F-667EB1CCC2E2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lv-LV"/>
        </a:p>
      </dgm:t>
    </dgm:pt>
    <dgm:pt modelId="{4D55A88A-CEF9-4607-A51E-F4B04BBAB4CF}" type="pres">
      <dgm:prSet presAssocID="{F172508A-18E1-446E-961F-667EB1CCC2E2}" presName="level2hierChild" presStyleCnt="0"/>
      <dgm:spPr/>
    </dgm:pt>
    <dgm:pt modelId="{ABD3EFA1-5B8D-4F6A-8F9A-D27163156FE2}" type="pres">
      <dgm:prSet presAssocID="{19B4B986-F35E-44BB-B5B2-65AFB4B6EBA9}" presName="conn2-1" presStyleLbl="parChTrans1D2" presStyleIdx="0" presStyleCnt="2"/>
      <dgm:spPr/>
      <dgm:t>
        <a:bodyPr/>
        <a:lstStyle/>
        <a:p>
          <a:endParaRPr lang="lv-LV"/>
        </a:p>
      </dgm:t>
    </dgm:pt>
    <dgm:pt modelId="{57447704-352D-4ABE-A4F4-7EACF1A3CF6E}" type="pres">
      <dgm:prSet presAssocID="{19B4B986-F35E-44BB-B5B2-65AFB4B6EBA9}" presName="connTx" presStyleLbl="parChTrans1D2" presStyleIdx="0" presStyleCnt="2"/>
      <dgm:spPr/>
      <dgm:t>
        <a:bodyPr/>
        <a:lstStyle/>
        <a:p>
          <a:endParaRPr lang="lv-LV"/>
        </a:p>
      </dgm:t>
    </dgm:pt>
    <dgm:pt modelId="{C50155BC-B9BC-4FED-9588-2B2D935E9355}" type="pres">
      <dgm:prSet presAssocID="{7459875A-EB1A-476E-8602-48E81E37E925}" presName="root2" presStyleCnt="0"/>
      <dgm:spPr/>
    </dgm:pt>
    <dgm:pt modelId="{A64E6655-815E-4DE6-BB49-11C4D6091C41}" type="pres">
      <dgm:prSet presAssocID="{7459875A-EB1A-476E-8602-48E81E37E925}" presName="LevelTwoTextNode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lv-LV"/>
        </a:p>
      </dgm:t>
    </dgm:pt>
    <dgm:pt modelId="{7B0911FB-64CA-4AED-A2AC-D87AF2842976}" type="pres">
      <dgm:prSet presAssocID="{7459875A-EB1A-476E-8602-48E81E37E925}" presName="level3hierChild" presStyleCnt="0"/>
      <dgm:spPr/>
    </dgm:pt>
    <dgm:pt modelId="{739986CE-4ECB-4180-A73B-FC89D88EE617}" type="pres">
      <dgm:prSet presAssocID="{42041A8C-0A01-4E34-9320-F98FF2C1B483}" presName="conn2-1" presStyleLbl="parChTrans1D3" presStyleIdx="0" presStyleCnt="3"/>
      <dgm:spPr/>
      <dgm:t>
        <a:bodyPr/>
        <a:lstStyle/>
        <a:p>
          <a:endParaRPr lang="lv-LV"/>
        </a:p>
      </dgm:t>
    </dgm:pt>
    <dgm:pt modelId="{F8C8BAE3-AD7D-4805-B634-1385371CB021}" type="pres">
      <dgm:prSet presAssocID="{42041A8C-0A01-4E34-9320-F98FF2C1B483}" presName="connTx" presStyleLbl="parChTrans1D3" presStyleIdx="0" presStyleCnt="3"/>
      <dgm:spPr/>
      <dgm:t>
        <a:bodyPr/>
        <a:lstStyle/>
        <a:p>
          <a:endParaRPr lang="lv-LV"/>
        </a:p>
      </dgm:t>
    </dgm:pt>
    <dgm:pt modelId="{C208EDBE-1069-4915-A619-AAF591A772B4}" type="pres">
      <dgm:prSet presAssocID="{4B1B28FB-AE4A-43AE-80F6-259F6BE63842}" presName="root2" presStyleCnt="0"/>
      <dgm:spPr/>
    </dgm:pt>
    <dgm:pt modelId="{D78AA95A-6063-41D4-B1BD-303610504D91}" type="pres">
      <dgm:prSet presAssocID="{4B1B28FB-AE4A-43AE-80F6-259F6BE63842}" presName="LevelTwoTextNode" presStyleLbl="node3" presStyleIdx="0" presStyleCnt="3">
        <dgm:presLayoutVars>
          <dgm:chPref val="3"/>
        </dgm:presLayoutVars>
      </dgm:prSet>
      <dgm:spPr/>
      <dgm:t>
        <a:bodyPr/>
        <a:lstStyle/>
        <a:p>
          <a:endParaRPr lang="lv-LV"/>
        </a:p>
      </dgm:t>
    </dgm:pt>
    <dgm:pt modelId="{C8D54BAF-1466-4CAC-A302-30A3A44863C8}" type="pres">
      <dgm:prSet presAssocID="{4B1B28FB-AE4A-43AE-80F6-259F6BE63842}" presName="level3hierChild" presStyleCnt="0"/>
      <dgm:spPr/>
    </dgm:pt>
    <dgm:pt modelId="{05888AB7-A81F-4ADE-B367-01C504FAAA08}" type="pres">
      <dgm:prSet presAssocID="{76CCA866-AA87-48AF-B951-783997586B45}" presName="conn2-1" presStyleLbl="parChTrans1D3" presStyleIdx="1" presStyleCnt="3"/>
      <dgm:spPr/>
      <dgm:t>
        <a:bodyPr/>
        <a:lstStyle/>
        <a:p>
          <a:endParaRPr lang="lv-LV"/>
        </a:p>
      </dgm:t>
    </dgm:pt>
    <dgm:pt modelId="{999FFE58-20A4-491A-A979-9035A88238C9}" type="pres">
      <dgm:prSet presAssocID="{76CCA866-AA87-48AF-B951-783997586B45}" presName="connTx" presStyleLbl="parChTrans1D3" presStyleIdx="1" presStyleCnt="3"/>
      <dgm:spPr/>
      <dgm:t>
        <a:bodyPr/>
        <a:lstStyle/>
        <a:p>
          <a:endParaRPr lang="lv-LV"/>
        </a:p>
      </dgm:t>
    </dgm:pt>
    <dgm:pt modelId="{21008481-B069-4A43-B3BC-31C09B0ECD8F}" type="pres">
      <dgm:prSet presAssocID="{4795F165-FDAA-407A-912F-43D0965E3347}" presName="root2" presStyleCnt="0"/>
      <dgm:spPr/>
    </dgm:pt>
    <dgm:pt modelId="{21EB43AE-BBEB-423C-B3BC-5E81929EF9C7}" type="pres">
      <dgm:prSet presAssocID="{4795F165-FDAA-407A-912F-43D0965E3347}" presName="LevelTwoTextNode" presStyleLbl="node3" presStyleIdx="1" presStyleCnt="3">
        <dgm:presLayoutVars>
          <dgm:chPref val="3"/>
        </dgm:presLayoutVars>
      </dgm:prSet>
      <dgm:spPr/>
      <dgm:t>
        <a:bodyPr/>
        <a:lstStyle/>
        <a:p>
          <a:endParaRPr lang="lv-LV"/>
        </a:p>
      </dgm:t>
    </dgm:pt>
    <dgm:pt modelId="{C49D6A30-9406-48A9-BC79-771155913B8F}" type="pres">
      <dgm:prSet presAssocID="{4795F165-FDAA-407A-912F-43D0965E3347}" presName="level3hierChild" presStyleCnt="0"/>
      <dgm:spPr/>
    </dgm:pt>
    <dgm:pt modelId="{C13FF2D7-C17A-4C37-B69E-1E1DAF594ED5}" type="pres">
      <dgm:prSet presAssocID="{F1FAC332-0679-4CED-8587-7B75AE856F79}" presName="conn2-1" presStyleLbl="parChTrans1D2" presStyleIdx="1" presStyleCnt="2"/>
      <dgm:spPr/>
      <dgm:t>
        <a:bodyPr/>
        <a:lstStyle/>
        <a:p>
          <a:endParaRPr lang="lv-LV"/>
        </a:p>
      </dgm:t>
    </dgm:pt>
    <dgm:pt modelId="{BE3CCEFD-FD74-4367-9B6B-3191A1B436B9}" type="pres">
      <dgm:prSet presAssocID="{F1FAC332-0679-4CED-8587-7B75AE856F79}" presName="connTx" presStyleLbl="parChTrans1D2" presStyleIdx="1" presStyleCnt="2"/>
      <dgm:spPr/>
      <dgm:t>
        <a:bodyPr/>
        <a:lstStyle/>
        <a:p>
          <a:endParaRPr lang="lv-LV"/>
        </a:p>
      </dgm:t>
    </dgm:pt>
    <dgm:pt modelId="{E466C3D0-E4DF-4509-868E-8C74581CD469}" type="pres">
      <dgm:prSet presAssocID="{FCC30CC3-0CED-4FA6-90E2-9F0EA6EFD978}" presName="root2" presStyleCnt="0"/>
      <dgm:spPr/>
    </dgm:pt>
    <dgm:pt modelId="{7AFC71AD-D1B3-4AF9-8D98-DFD4419A8EEE}" type="pres">
      <dgm:prSet presAssocID="{FCC30CC3-0CED-4FA6-90E2-9F0EA6EFD978}" presName="LevelTwoTextNode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lv-LV"/>
        </a:p>
      </dgm:t>
    </dgm:pt>
    <dgm:pt modelId="{5CC58BB1-B6FE-4412-B97F-1BF11BB3F4FC}" type="pres">
      <dgm:prSet presAssocID="{FCC30CC3-0CED-4FA6-90E2-9F0EA6EFD978}" presName="level3hierChild" presStyleCnt="0"/>
      <dgm:spPr/>
    </dgm:pt>
    <dgm:pt modelId="{667C4E4F-D112-499F-A69D-D9DCCB590EE5}" type="pres">
      <dgm:prSet presAssocID="{BD39529A-7A02-45A0-82C6-11D7EC6B5883}" presName="conn2-1" presStyleLbl="parChTrans1D3" presStyleIdx="2" presStyleCnt="3"/>
      <dgm:spPr/>
      <dgm:t>
        <a:bodyPr/>
        <a:lstStyle/>
        <a:p>
          <a:endParaRPr lang="lv-LV"/>
        </a:p>
      </dgm:t>
    </dgm:pt>
    <dgm:pt modelId="{4D56EDB5-EBB5-4992-8541-E0E3C44703A1}" type="pres">
      <dgm:prSet presAssocID="{BD39529A-7A02-45A0-82C6-11D7EC6B5883}" presName="connTx" presStyleLbl="parChTrans1D3" presStyleIdx="2" presStyleCnt="3"/>
      <dgm:spPr/>
      <dgm:t>
        <a:bodyPr/>
        <a:lstStyle/>
        <a:p>
          <a:endParaRPr lang="lv-LV"/>
        </a:p>
      </dgm:t>
    </dgm:pt>
    <dgm:pt modelId="{4633D58E-BFD9-4C27-B980-5EB1CE2F7430}" type="pres">
      <dgm:prSet presAssocID="{B67A5CED-6883-4467-8B70-824ADF840262}" presName="root2" presStyleCnt="0"/>
      <dgm:spPr/>
    </dgm:pt>
    <dgm:pt modelId="{A0A39E86-2A78-42E1-8DAF-16480A67F248}" type="pres">
      <dgm:prSet presAssocID="{B67A5CED-6883-4467-8B70-824ADF840262}" presName="LevelTwoTextNode" presStyleLbl="node3" presStyleIdx="2" presStyleCnt="3">
        <dgm:presLayoutVars>
          <dgm:chPref val="3"/>
        </dgm:presLayoutVars>
      </dgm:prSet>
      <dgm:spPr/>
      <dgm:t>
        <a:bodyPr/>
        <a:lstStyle/>
        <a:p>
          <a:endParaRPr lang="lv-LV"/>
        </a:p>
      </dgm:t>
    </dgm:pt>
    <dgm:pt modelId="{140A7902-B39D-4385-BD7A-56A80D974825}" type="pres">
      <dgm:prSet presAssocID="{B67A5CED-6883-4467-8B70-824ADF840262}" presName="level3hierChild" presStyleCnt="0"/>
      <dgm:spPr/>
    </dgm:pt>
  </dgm:ptLst>
  <dgm:cxnLst>
    <dgm:cxn modelId="{33588051-BA97-4D65-B729-ABE9D7DA57EA}" srcId="{F172508A-18E1-446E-961F-667EB1CCC2E2}" destId="{7459875A-EB1A-476E-8602-48E81E37E925}" srcOrd="0" destOrd="0" parTransId="{19B4B986-F35E-44BB-B5B2-65AFB4B6EBA9}" sibTransId="{414966F0-69A0-4A4D-A58F-C7C3951D3B29}"/>
    <dgm:cxn modelId="{BA6F8049-2159-4F00-AC0C-6EBD41DF5D61}" type="presOf" srcId="{B67A5CED-6883-4467-8B70-824ADF840262}" destId="{A0A39E86-2A78-42E1-8DAF-16480A67F248}" srcOrd="0" destOrd="0" presId="urn:microsoft.com/office/officeart/2005/8/layout/hierarchy2"/>
    <dgm:cxn modelId="{3772D7E6-168A-4282-9FD6-1F7193AB34D4}" type="presOf" srcId="{29A835AE-E341-4A7B-90F2-9BA8BAB91465}" destId="{3CD1CADE-2EB6-4486-A6F2-2DEF209B72AC}" srcOrd="0" destOrd="0" presId="urn:microsoft.com/office/officeart/2005/8/layout/hierarchy2"/>
    <dgm:cxn modelId="{77154BBE-0AEF-4EF0-9AF1-2C65F19DA277}" type="presOf" srcId="{F1FAC332-0679-4CED-8587-7B75AE856F79}" destId="{C13FF2D7-C17A-4C37-B69E-1E1DAF594ED5}" srcOrd="0" destOrd="0" presId="urn:microsoft.com/office/officeart/2005/8/layout/hierarchy2"/>
    <dgm:cxn modelId="{881BDC7B-8284-413C-B339-15D6DEDC7187}" type="presOf" srcId="{4795F165-FDAA-407A-912F-43D0965E3347}" destId="{21EB43AE-BBEB-423C-B3BC-5E81929EF9C7}" srcOrd="0" destOrd="0" presId="urn:microsoft.com/office/officeart/2005/8/layout/hierarchy2"/>
    <dgm:cxn modelId="{8A896AB4-B6B5-47AD-991F-FA0B27E41BB6}" type="presOf" srcId="{F172508A-18E1-446E-961F-667EB1CCC2E2}" destId="{BEF23A27-4591-4FF7-9DA5-BB848179230A}" srcOrd="0" destOrd="0" presId="urn:microsoft.com/office/officeart/2005/8/layout/hierarchy2"/>
    <dgm:cxn modelId="{483E9F26-108A-4128-B87E-0A4ADA8BD0C4}" type="presOf" srcId="{7459875A-EB1A-476E-8602-48E81E37E925}" destId="{A64E6655-815E-4DE6-BB49-11C4D6091C41}" srcOrd="0" destOrd="0" presId="urn:microsoft.com/office/officeart/2005/8/layout/hierarchy2"/>
    <dgm:cxn modelId="{0B0BE817-0652-4444-9851-3921B66F2E34}" type="presOf" srcId="{4B1B28FB-AE4A-43AE-80F6-259F6BE63842}" destId="{D78AA95A-6063-41D4-B1BD-303610504D91}" srcOrd="0" destOrd="0" presId="urn:microsoft.com/office/officeart/2005/8/layout/hierarchy2"/>
    <dgm:cxn modelId="{0AB2DFFD-E7AC-40D4-9805-449B4F23F1C4}" srcId="{F172508A-18E1-446E-961F-667EB1CCC2E2}" destId="{FCC30CC3-0CED-4FA6-90E2-9F0EA6EFD978}" srcOrd="1" destOrd="0" parTransId="{F1FAC332-0679-4CED-8587-7B75AE856F79}" sibTransId="{E9549FAE-E34D-41D3-9948-C4E2300F0F7A}"/>
    <dgm:cxn modelId="{8A48DCF2-E934-46B6-B435-9E672C6EEF77}" srcId="{7459875A-EB1A-476E-8602-48E81E37E925}" destId="{4795F165-FDAA-407A-912F-43D0965E3347}" srcOrd="1" destOrd="0" parTransId="{76CCA866-AA87-48AF-B951-783997586B45}" sibTransId="{15EE38AD-BD0C-4BC9-B68C-467FA5638FB0}"/>
    <dgm:cxn modelId="{70147EC7-A08F-4863-95C3-4C09A652DBB1}" type="presOf" srcId="{76CCA866-AA87-48AF-B951-783997586B45}" destId="{999FFE58-20A4-491A-A979-9035A88238C9}" srcOrd="1" destOrd="0" presId="urn:microsoft.com/office/officeart/2005/8/layout/hierarchy2"/>
    <dgm:cxn modelId="{215F3C0F-1542-4091-8F8D-D012B034BD51}" srcId="{7459875A-EB1A-476E-8602-48E81E37E925}" destId="{4B1B28FB-AE4A-43AE-80F6-259F6BE63842}" srcOrd="0" destOrd="0" parTransId="{42041A8C-0A01-4E34-9320-F98FF2C1B483}" sibTransId="{8A761529-9C2C-455D-B17B-29F874BA341E}"/>
    <dgm:cxn modelId="{19BEE448-705A-4872-B2CD-833A30C8842C}" type="presOf" srcId="{FCC30CC3-0CED-4FA6-90E2-9F0EA6EFD978}" destId="{7AFC71AD-D1B3-4AF9-8D98-DFD4419A8EEE}" srcOrd="0" destOrd="0" presId="urn:microsoft.com/office/officeart/2005/8/layout/hierarchy2"/>
    <dgm:cxn modelId="{B9D28358-F1A8-42BD-9ADB-883346A6D7F7}" type="presOf" srcId="{42041A8C-0A01-4E34-9320-F98FF2C1B483}" destId="{F8C8BAE3-AD7D-4805-B634-1385371CB021}" srcOrd="1" destOrd="0" presId="urn:microsoft.com/office/officeart/2005/8/layout/hierarchy2"/>
    <dgm:cxn modelId="{EB55F4E6-9608-4E1E-9720-02324A91FCF0}" type="presOf" srcId="{19B4B986-F35E-44BB-B5B2-65AFB4B6EBA9}" destId="{57447704-352D-4ABE-A4F4-7EACF1A3CF6E}" srcOrd="1" destOrd="0" presId="urn:microsoft.com/office/officeart/2005/8/layout/hierarchy2"/>
    <dgm:cxn modelId="{7175891B-4832-4A37-9C68-3CF0403010E3}" type="presOf" srcId="{BD39529A-7A02-45A0-82C6-11D7EC6B5883}" destId="{667C4E4F-D112-499F-A69D-D9DCCB590EE5}" srcOrd="0" destOrd="0" presId="urn:microsoft.com/office/officeart/2005/8/layout/hierarchy2"/>
    <dgm:cxn modelId="{F71CAA33-10C7-4255-8867-CD566F834F9B}" srcId="{29A835AE-E341-4A7B-90F2-9BA8BAB91465}" destId="{F172508A-18E1-446E-961F-667EB1CCC2E2}" srcOrd="0" destOrd="0" parTransId="{781AE352-A73A-4E63-BB49-6480EA4D9BB0}" sibTransId="{FB869157-E4F7-42AA-80B5-A38EF376A5AB}"/>
    <dgm:cxn modelId="{8BBCABBA-877C-4ABC-85F1-414DAB4DC04C}" type="presOf" srcId="{19B4B986-F35E-44BB-B5B2-65AFB4B6EBA9}" destId="{ABD3EFA1-5B8D-4F6A-8F9A-D27163156FE2}" srcOrd="0" destOrd="0" presId="urn:microsoft.com/office/officeart/2005/8/layout/hierarchy2"/>
    <dgm:cxn modelId="{590BAF28-2E9A-49D6-94B7-EDD80D834E5A}" srcId="{FCC30CC3-0CED-4FA6-90E2-9F0EA6EFD978}" destId="{B67A5CED-6883-4467-8B70-824ADF840262}" srcOrd="0" destOrd="0" parTransId="{BD39529A-7A02-45A0-82C6-11D7EC6B5883}" sibTransId="{14CF9822-A65B-42B2-87FB-6F8FAA029961}"/>
    <dgm:cxn modelId="{F204D892-2D46-4B0D-B1D5-94DC99D0454D}" type="presOf" srcId="{F1FAC332-0679-4CED-8587-7B75AE856F79}" destId="{BE3CCEFD-FD74-4367-9B6B-3191A1B436B9}" srcOrd="1" destOrd="0" presId="urn:microsoft.com/office/officeart/2005/8/layout/hierarchy2"/>
    <dgm:cxn modelId="{2B0403BD-7392-43D8-A494-363C33AF062A}" type="presOf" srcId="{76CCA866-AA87-48AF-B951-783997586B45}" destId="{05888AB7-A81F-4ADE-B367-01C504FAAA08}" srcOrd="0" destOrd="0" presId="urn:microsoft.com/office/officeart/2005/8/layout/hierarchy2"/>
    <dgm:cxn modelId="{333FFC3E-FE15-4849-BB8F-B4156222FE81}" type="presOf" srcId="{BD39529A-7A02-45A0-82C6-11D7EC6B5883}" destId="{4D56EDB5-EBB5-4992-8541-E0E3C44703A1}" srcOrd="1" destOrd="0" presId="urn:microsoft.com/office/officeart/2005/8/layout/hierarchy2"/>
    <dgm:cxn modelId="{1239AAC3-A17A-491A-AB0B-AD0062724CEA}" type="presOf" srcId="{42041A8C-0A01-4E34-9320-F98FF2C1B483}" destId="{739986CE-4ECB-4180-A73B-FC89D88EE617}" srcOrd="0" destOrd="0" presId="urn:microsoft.com/office/officeart/2005/8/layout/hierarchy2"/>
    <dgm:cxn modelId="{8C529656-26EA-4C17-9915-96F8C9FF1D6D}" type="presParOf" srcId="{3CD1CADE-2EB6-4486-A6F2-2DEF209B72AC}" destId="{CD4C20B9-A856-44D4-B8D7-C0ABDA5AF2DE}" srcOrd="0" destOrd="0" presId="urn:microsoft.com/office/officeart/2005/8/layout/hierarchy2"/>
    <dgm:cxn modelId="{B93A2FC7-1037-4ED9-9BF3-450B19B9D0C2}" type="presParOf" srcId="{CD4C20B9-A856-44D4-B8D7-C0ABDA5AF2DE}" destId="{BEF23A27-4591-4FF7-9DA5-BB848179230A}" srcOrd="0" destOrd="0" presId="urn:microsoft.com/office/officeart/2005/8/layout/hierarchy2"/>
    <dgm:cxn modelId="{C2592E37-247E-463A-B4F5-1AFEF94C5844}" type="presParOf" srcId="{CD4C20B9-A856-44D4-B8D7-C0ABDA5AF2DE}" destId="{4D55A88A-CEF9-4607-A51E-F4B04BBAB4CF}" srcOrd="1" destOrd="0" presId="urn:microsoft.com/office/officeart/2005/8/layout/hierarchy2"/>
    <dgm:cxn modelId="{EE8F6593-024C-437A-A2DD-16B978DCDFB1}" type="presParOf" srcId="{4D55A88A-CEF9-4607-A51E-F4B04BBAB4CF}" destId="{ABD3EFA1-5B8D-4F6A-8F9A-D27163156FE2}" srcOrd="0" destOrd="0" presId="urn:microsoft.com/office/officeart/2005/8/layout/hierarchy2"/>
    <dgm:cxn modelId="{89FFEC7B-AB04-4227-B2DA-D5158CA8151C}" type="presParOf" srcId="{ABD3EFA1-5B8D-4F6A-8F9A-D27163156FE2}" destId="{57447704-352D-4ABE-A4F4-7EACF1A3CF6E}" srcOrd="0" destOrd="0" presId="urn:microsoft.com/office/officeart/2005/8/layout/hierarchy2"/>
    <dgm:cxn modelId="{20143E21-ED04-4CB4-AD36-9C5955357547}" type="presParOf" srcId="{4D55A88A-CEF9-4607-A51E-F4B04BBAB4CF}" destId="{C50155BC-B9BC-4FED-9588-2B2D935E9355}" srcOrd="1" destOrd="0" presId="urn:microsoft.com/office/officeart/2005/8/layout/hierarchy2"/>
    <dgm:cxn modelId="{DF2930D9-97BE-4A6D-9F2E-67F6FA0B5A2A}" type="presParOf" srcId="{C50155BC-B9BC-4FED-9588-2B2D935E9355}" destId="{A64E6655-815E-4DE6-BB49-11C4D6091C41}" srcOrd="0" destOrd="0" presId="urn:microsoft.com/office/officeart/2005/8/layout/hierarchy2"/>
    <dgm:cxn modelId="{E9E859D4-57A2-44DB-B40A-F765754BABB0}" type="presParOf" srcId="{C50155BC-B9BC-4FED-9588-2B2D935E9355}" destId="{7B0911FB-64CA-4AED-A2AC-D87AF2842976}" srcOrd="1" destOrd="0" presId="urn:microsoft.com/office/officeart/2005/8/layout/hierarchy2"/>
    <dgm:cxn modelId="{B284D98A-E14C-4047-86BB-9F5EDB3371A0}" type="presParOf" srcId="{7B0911FB-64CA-4AED-A2AC-D87AF2842976}" destId="{739986CE-4ECB-4180-A73B-FC89D88EE617}" srcOrd="0" destOrd="0" presId="urn:microsoft.com/office/officeart/2005/8/layout/hierarchy2"/>
    <dgm:cxn modelId="{DB6A1F4D-164B-436D-9C01-D7E21BBE9487}" type="presParOf" srcId="{739986CE-4ECB-4180-A73B-FC89D88EE617}" destId="{F8C8BAE3-AD7D-4805-B634-1385371CB021}" srcOrd="0" destOrd="0" presId="urn:microsoft.com/office/officeart/2005/8/layout/hierarchy2"/>
    <dgm:cxn modelId="{F5047BC6-F16D-4DE1-8177-E206F81A69FC}" type="presParOf" srcId="{7B0911FB-64CA-4AED-A2AC-D87AF2842976}" destId="{C208EDBE-1069-4915-A619-AAF591A772B4}" srcOrd="1" destOrd="0" presId="urn:microsoft.com/office/officeart/2005/8/layout/hierarchy2"/>
    <dgm:cxn modelId="{364DC21D-D207-401A-8AAA-34E7FFD6FE4D}" type="presParOf" srcId="{C208EDBE-1069-4915-A619-AAF591A772B4}" destId="{D78AA95A-6063-41D4-B1BD-303610504D91}" srcOrd="0" destOrd="0" presId="urn:microsoft.com/office/officeart/2005/8/layout/hierarchy2"/>
    <dgm:cxn modelId="{268BA5F4-AF2C-46FF-AD61-4B4ED8A28D3A}" type="presParOf" srcId="{C208EDBE-1069-4915-A619-AAF591A772B4}" destId="{C8D54BAF-1466-4CAC-A302-30A3A44863C8}" srcOrd="1" destOrd="0" presId="urn:microsoft.com/office/officeart/2005/8/layout/hierarchy2"/>
    <dgm:cxn modelId="{9269D305-375B-4987-98D4-630013C33B82}" type="presParOf" srcId="{7B0911FB-64CA-4AED-A2AC-D87AF2842976}" destId="{05888AB7-A81F-4ADE-B367-01C504FAAA08}" srcOrd="2" destOrd="0" presId="urn:microsoft.com/office/officeart/2005/8/layout/hierarchy2"/>
    <dgm:cxn modelId="{424BC6D9-A9C1-44B1-BFDB-5A5DF9A2C8C2}" type="presParOf" srcId="{05888AB7-A81F-4ADE-B367-01C504FAAA08}" destId="{999FFE58-20A4-491A-A979-9035A88238C9}" srcOrd="0" destOrd="0" presId="urn:microsoft.com/office/officeart/2005/8/layout/hierarchy2"/>
    <dgm:cxn modelId="{ECC1EE50-4258-4B1B-B772-6CF2E5AD1D9B}" type="presParOf" srcId="{7B0911FB-64CA-4AED-A2AC-D87AF2842976}" destId="{21008481-B069-4A43-B3BC-31C09B0ECD8F}" srcOrd="3" destOrd="0" presId="urn:microsoft.com/office/officeart/2005/8/layout/hierarchy2"/>
    <dgm:cxn modelId="{8D8D6A2A-AEAB-4D5D-84E0-46259F26BA64}" type="presParOf" srcId="{21008481-B069-4A43-B3BC-31C09B0ECD8F}" destId="{21EB43AE-BBEB-423C-B3BC-5E81929EF9C7}" srcOrd="0" destOrd="0" presId="urn:microsoft.com/office/officeart/2005/8/layout/hierarchy2"/>
    <dgm:cxn modelId="{333DA05E-A2E9-4E30-84AB-1C9F55A6BC13}" type="presParOf" srcId="{21008481-B069-4A43-B3BC-31C09B0ECD8F}" destId="{C49D6A30-9406-48A9-BC79-771155913B8F}" srcOrd="1" destOrd="0" presId="urn:microsoft.com/office/officeart/2005/8/layout/hierarchy2"/>
    <dgm:cxn modelId="{441746C1-C315-411E-B65E-C4E2D4B16962}" type="presParOf" srcId="{4D55A88A-CEF9-4607-A51E-F4B04BBAB4CF}" destId="{C13FF2D7-C17A-4C37-B69E-1E1DAF594ED5}" srcOrd="2" destOrd="0" presId="urn:microsoft.com/office/officeart/2005/8/layout/hierarchy2"/>
    <dgm:cxn modelId="{CD6E9733-D7B0-46A7-A2CC-903ADA116725}" type="presParOf" srcId="{C13FF2D7-C17A-4C37-B69E-1E1DAF594ED5}" destId="{BE3CCEFD-FD74-4367-9B6B-3191A1B436B9}" srcOrd="0" destOrd="0" presId="urn:microsoft.com/office/officeart/2005/8/layout/hierarchy2"/>
    <dgm:cxn modelId="{36F528CC-8968-46D2-883A-CE5C1960ACCA}" type="presParOf" srcId="{4D55A88A-CEF9-4607-A51E-F4B04BBAB4CF}" destId="{E466C3D0-E4DF-4509-868E-8C74581CD469}" srcOrd="3" destOrd="0" presId="urn:microsoft.com/office/officeart/2005/8/layout/hierarchy2"/>
    <dgm:cxn modelId="{5E709580-DF79-43F9-B503-2B23757A118F}" type="presParOf" srcId="{E466C3D0-E4DF-4509-868E-8C74581CD469}" destId="{7AFC71AD-D1B3-4AF9-8D98-DFD4419A8EEE}" srcOrd="0" destOrd="0" presId="urn:microsoft.com/office/officeart/2005/8/layout/hierarchy2"/>
    <dgm:cxn modelId="{233E3C09-60E0-4300-BC5D-C57D5032E8B9}" type="presParOf" srcId="{E466C3D0-E4DF-4509-868E-8C74581CD469}" destId="{5CC58BB1-B6FE-4412-B97F-1BF11BB3F4FC}" srcOrd="1" destOrd="0" presId="urn:microsoft.com/office/officeart/2005/8/layout/hierarchy2"/>
    <dgm:cxn modelId="{58A3D169-488D-4975-AF4E-C4EDA8778C17}" type="presParOf" srcId="{5CC58BB1-B6FE-4412-B97F-1BF11BB3F4FC}" destId="{667C4E4F-D112-499F-A69D-D9DCCB590EE5}" srcOrd="0" destOrd="0" presId="urn:microsoft.com/office/officeart/2005/8/layout/hierarchy2"/>
    <dgm:cxn modelId="{031447E9-E926-4DB6-9974-25D6F84E0B78}" type="presParOf" srcId="{667C4E4F-D112-499F-A69D-D9DCCB590EE5}" destId="{4D56EDB5-EBB5-4992-8541-E0E3C44703A1}" srcOrd="0" destOrd="0" presId="urn:microsoft.com/office/officeart/2005/8/layout/hierarchy2"/>
    <dgm:cxn modelId="{3EF11F82-C356-43DC-BE21-9D2B79BFCB17}" type="presParOf" srcId="{5CC58BB1-B6FE-4412-B97F-1BF11BB3F4FC}" destId="{4633D58E-BFD9-4C27-B980-5EB1CE2F7430}" srcOrd="1" destOrd="0" presId="urn:microsoft.com/office/officeart/2005/8/layout/hierarchy2"/>
    <dgm:cxn modelId="{F6EAC759-850F-40EF-AD76-70D4AAB04D0B}" type="presParOf" srcId="{4633D58E-BFD9-4C27-B980-5EB1CE2F7430}" destId="{A0A39E86-2A78-42E1-8DAF-16480A67F248}" srcOrd="0" destOrd="0" presId="urn:microsoft.com/office/officeart/2005/8/layout/hierarchy2"/>
    <dgm:cxn modelId="{C969326D-65AE-4EE3-B461-13260005DF13}" type="presParOf" srcId="{4633D58E-BFD9-4C27-B980-5EB1CE2F7430}" destId="{140A7902-B39D-4385-BD7A-56A80D974825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EF23A27-4591-4FF7-9DA5-BB848179230A}">
      <dsp:nvSpPr>
        <dsp:cNvPr id="0" name=""/>
        <dsp:cNvSpPr/>
      </dsp:nvSpPr>
      <dsp:spPr>
        <a:xfrm>
          <a:off x="5003" y="2364210"/>
          <a:ext cx="2896349" cy="144817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2200" b="1" kern="1200" noProof="0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Nevienlīdzība</a:t>
          </a:r>
        </a:p>
      </dsp:txBody>
      <dsp:txXfrm>
        <a:off x="47419" y="2406626"/>
        <a:ext cx="2811517" cy="1363342"/>
      </dsp:txXfrm>
    </dsp:sp>
    <dsp:sp modelId="{ABD3EFA1-5B8D-4F6A-8F9A-D27163156FE2}">
      <dsp:nvSpPr>
        <dsp:cNvPr id="0" name=""/>
        <dsp:cNvSpPr/>
      </dsp:nvSpPr>
      <dsp:spPr>
        <a:xfrm rot="18770822">
          <a:off x="2628810" y="2439383"/>
          <a:ext cx="1703626" cy="48779"/>
        </a:xfrm>
        <a:custGeom>
          <a:avLst/>
          <a:gdLst/>
          <a:ahLst/>
          <a:cxnLst/>
          <a:rect l="0" t="0" r="0" b="0"/>
          <a:pathLst>
            <a:path>
              <a:moveTo>
                <a:pt x="0" y="24389"/>
              </a:moveTo>
              <a:lnTo>
                <a:pt x="1703626" y="24389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lv-LV" sz="600" kern="1200" noProof="0" dirty="0">
            <a:solidFill>
              <a:schemeClr val="tx1"/>
            </a:solidFill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3438032" y="2421182"/>
        <a:ext cx="85181" cy="85181"/>
      </dsp:txXfrm>
    </dsp:sp>
    <dsp:sp modelId="{A64E6655-815E-4DE6-BB49-11C4D6091C41}">
      <dsp:nvSpPr>
        <dsp:cNvPr id="0" name=""/>
        <dsp:cNvSpPr/>
      </dsp:nvSpPr>
      <dsp:spPr>
        <a:xfrm>
          <a:off x="4059893" y="1115159"/>
          <a:ext cx="2896349" cy="144817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2200" b="1" kern="1200" noProof="0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Iznākuma</a:t>
          </a:r>
          <a:r>
            <a:rPr lang="lv-LV" sz="2200" kern="1200" noProof="0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 (</a:t>
          </a:r>
          <a:r>
            <a:rPr lang="lv-LV" sz="2200" kern="1200" noProof="0" dirty="0" err="1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outcome</a:t>
          </a:r>
          <a:r>
            <a:rPr lang="lv-LV" sz="2200" kern="1200" noProof="0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) nevienlīdzība</a:t>
          </a:r>
        </a:p>
      </dsp:txBody>
      <dsp:txXfrm>
        <a:off x="4102309" y="1157575"/>
        <a:ext cx="2811517" cy="1363342"/>
      </dsp:txXfrm>
    </dsp:sp>
    <dsp:sp modelId="{739986CE-4ECB-4180-A73B-FC89D88EE617}">
      <dsp:nvSpPr>
        <dsp:cNvPr id="0" name=""/>
        <dsp:cNvSpPr/>
      </dsp:nvSpPr>
      <dsp:spPr>
        <a:xfrm rot="19457599">
          <a:off x="6822140" y="1398507"/>
          <a:ext cx="1426746" cy="48779"/>
        </a:xfrm>
        <a:custGeom>
          <a:avLst/>
          <a:gdLst/>
          <a:ahLst/>
          <a:cxnLst/>
          <a:rect l="0" t="0" r="0" b="0"/>
          <a:pathLst>
            <a:path>
              <a:moveTo>
                <a:pt x="0" y="24389"/>
              </a:moveTo>
              <a:lnTo>
                <a:pt x="1426746" y="24389"/>
              </a:lnTo>
            </a:path>
          </a:pathLst>
        </a:custGeom>
        <a:noFill/>
        <a:ln w="15875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lv-LV" sz="500" kern="1200" noProof="0" dirty="0">
            <a:solidFill>
              <a:schemeClr val="tx1"/>
            </a:solidFill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7499844" y="1387228"/>
        <a:ext cx="71337" cy="71337"/>
      </dsp:txXfrm>
    </dsp:sp>
    <dsp:sp modelId="{D78AA95A-6063-41D4-B1BD-303610504D91}">
      <dsp:nvSpPr>
        <dsp:cNvPr id="0" name=""/>
        <dsp:cNvSpPr/>
      </dsp:nvSpPr>
      <dsp:spPr>
        <a:xfrm>
          <a:off x="8114783" y="282459"/>
          <a:ext cx="2896349" cy="144817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2200" b="1" kern="1200" noProof="0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Ienākumu</a:t>
          </a:r>
          <a:r>
            <a:rPr lang="lv-LV" sz="2200" kern="1200" noProof="0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 (</a:t>
          </a:r>
          <a:r>
            <a:rPr lang="lv-LV" sz="2200" kern="1200" noProof="0" dirty="0" err="1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income</a:t>
          </a:r>
          <a:r>
            <a:rPr lang="lv-LV" sz="2200" kern="1200" noProof="0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) nevienlīdzība</a:t>
          </a:r>
        </a:p>
      </dsp:txBody>
      <dsp:txXfrm>
        <a:off x="8157199" y="324875"/>
        <a:ext cx="2811517" cy="1363342"/>
      </dsp:txXfrm>
    </dsp:sp>
    <dsp:sp modelId="{05888AB7-A81F-4ADE-B367-01C504FAAA08}">
      <dsp:nvSpPr>
        <dsp:cNvPr id="0" name=""/>
        <dsp:cNvSpPr/>
      </dsp:nvSpPr>
      <dsp:spPr>
        <a:xfrm rot="2142401">
          <a:off x="6822140" y="2231208"/>
          <a:ext cx="1426746" cy="48779"/>
        </a:xfrm>
        <a:custGeom>
          <a:avLst/>
          <a:gdLst/>
          <a:ahLst/>
          <a:cxnLst/>
          <a:rect l="0" t="0" r="0" b="0"/>
          <a:pathLst>
            <a:path>
              <a:moveTo>
                <a:pt x="0" y="24389"/>
              </a:moveTo>
              <a:lnTo>
                <a:pt x="1426746" y="24389"/>
              </a:lnTo>
            </a:path>
          </a:pathLst>
        </a:custGeom>
        <a:noFill/>
        <a:ln w="15875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lv-LV" sz="500" kern="1200" noProof="0" dirty="0">
            <a:solidFill>
              <a:schemeClr val="tx1"/>
            </a:solidFill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7499844" y="2219929"/>
        <a:ext cx="71337" cy="71337"/>
      </dsp:txXfrm>
    </dsp:sp>
    <dsp:sp modelId="{21EB43AE-BBEB-423C-B3BC-5E81929EF9C7}">
      <dsp:nvSpPr>
        <dsp:cNvPr id="0" name=""/>
        <dsp:cNvSpPr/>
      </dsp:nvSpPr>
      <dsp:spPr>
        <a:xfrm>
          <a:off x="8114783" y="1947860"/>
          <a:ext cx="2896349" cy="144817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2200" b="1" kern="1200" noProof="0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Bagātības</a:t>
          </a:r>
          <a:r>
            <a:rPr lang="lv-LV" sz="2200" kern="1200" noProof="0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 (</a:t>
          </a:r>
          <a:r>
            <a:rPr lang="lv-LV" sz="2200" kern="1200" noProof="0" dirty="0" err="1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wealth</a:t>
          </a:r>
          <a:r>
            <a:rPr lang="lv-LV" sz="2200" kern="1200" noProof="0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) nevienlīdzība</a:t>
          </a:r>
        </a:p>
      </dsp:txBody>
      <dsp:txXfrm>
        <a:off x="8157199" y="1990276"/>
        <a:ext cx="2811517" cy="1363342"/>
      </dsp:txXfrm>
    </dsp:sp>
    <dsp:sp modelId="{C13FF2D7-C17A-4C37-B69E-1E1DAF594ED5}">
      <dsp:nvSpPr>
        <dsp:cNvPr id="0" name=""/>
        <dsp:cNvSpPr/>
      </dsp:nvSpPr>
      <dsp:spPr>
        <a:xfrm rot="2829178">
          <a:off x="2628810" y="3688434"/>
          <a:ext cx="1703626" cy="48779"/>
        </a:xfrm>
        <a:custGeom>
          <a:avLst/>
          <a:gdLst/>
          <a:ahLst/>
          <a:cxnLst/>
          <a:rect l="0" t="0" r="0" b="0"/>
          <a:pathLst>
            <a:path>
              <a:moveTo>
                <a:pt x="0" y="24389"/>
              </a:moveTo>
              <a:lnTo>
                <a:pt x="1703626" y="24389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lv-LV" sz="600" kern="1200" noProof="0" dirty="0">
            <a:solidFill>
              <a:schemeClr val="tx1"/>
            </a:solidFill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3438032" y="3670233"/>
        <a:ext cx="85181" cy="85181"/>
      </dsp:txXfrm>
    </dsp:sp>
    <dsp:sp modelId="{7AFC71AD-D1B3-4AF9-8D98-DFD4419A8EEE}">
      <dsp:nvSpPr>
        <dsp:cNvPr id="0" name=""/>
        <dsp:cNvSpPr/>
      </dsp:nvSpPr>
      <dsp:spPr>
        <a:xfrm>
          <a:off x="4059893" y="3613261"/>
          <a:ext cx="2896349" cy="144817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2200" b="1" kern="1200" noProof="0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Iespēju</a:t>
          </a:r>
          <a:r>
            <a:rPr lang="lv-LV" sz="2200" kern="1200" noProof="0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 (</a:t>
          </a:r>
          <a:r>
            <a:rPr lang="lv-LV" sz="2200" kern="1200" noProof="0" dirty="0" err="1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opportunities</a:t>
          </a:r>
          <a:r>
            <a:rPr lang="lv-LV" sz="2200" kern="1200" noProof="0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) nevienlīdzība</a:t>
          </a:r>
        </a:p>
      </dsp:txBody>
      <dsp:txXfrm>
        <a:off x="4102309" y="3655677"/>
        <a:ext cx="2811517" cy="1363342"/>
      </dsp:txXfrm>
    </dsp:sp>
    <dsp:sp modelId="{667C4E4F-D112-499F-A69D-D9DCCB590EE5}">
      <dsp:nvSpPr>
        <dsp:cNvPr id="0" name=""/>
        <dsp:cNvSpPr/>
      </dsp:nvSpPr>
      <dsp:spPr>
        <a:xfrm>
          <a:off x="6956243" y="4312959"/>
          <a:ext cx="1158539" cy="48779"/>
        </a:xfrm>
        <a:custGeom>
          <a:avLst/>
          <a:gdLst/>
          <a:ahLst/>
          <a:cxnLst/>
          <a:rect l="0" t="0" r="0" b="0"/>
          <a:pathLst>
            <a:path>
              <a:moveTo>
                <a:pt x="0" y="24389"/>
              </a:moveTo>
              <a:lnTo>
                <a:pt x="1158539" y="24389"/>
              </a:lnTo>
            </a:path>
          </a:pathLst>
        </a:custGeom>
        <a:noFill/>
        <a:ln w="15875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lv-LV" sz="500" kern="1200" noProof="0" dirty="0">
            <a:solidFill>
              <a:schemeClr val="tx1"/>
            </a:solidFill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7506549" y="4308385"/>
        <a:ext cx="57926" cy="57926"/>
      </dsp:txXfrm>
    </dsp:sp>
    <dsp:sp modelId="{A0A39E86-2A78-42E1-8DAF-16480A67F248}">
      <dsp:nvSpPr>
        <dsp:cNvPr id="0" name=""/>
        <dsp:cNvSpPr/>
      </dsp:nvSpPr>
      <dsp:spPr>
        <a:xfrm>
          <a:off x="8114783" y="3613261"/>
          <a:ext cx="2896349" cy="144817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2200" kern="1200" noProof="0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Veselības, izglītības, nodarbinātības, pieejas pakalpojumiem u.c. iespējas</a:t>
          </a:r>
        </a:p>
      </dsp:txBody>
      <dsp:txXfrm>
        <a:off x="8157199" y="3655677"/>
        <a:ext cx="2811517" cy="136334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0.84776</cdr:x>
      <cdr:y>0.80448</cdr:y>
    </cdr:from>
    <cdr:to>
      <cdr:x>0.9197</cdr:x>
      <cdr:y>0.88339</cdr:y>
    </cdr:to>
    <cdr:sp macro="" textlink="">
      <cdr:nvSpPr>
        <cdr:cNvPr id="2" name="Oval 1"/>
        <cdr:cNvSpPr/>
      </cdr:nvSpPr>
      <cdr:spPr>
        <a:xfrm xmlns:a="http://schemas.openxmlformats.org/drawingml/2006/main" rot="2827262">
          <a:off x="9148129" y="3294740"/>
          <a:ext cx="343535" cy="758735"/>
        </a:xfrm>
        <a:prstGeom xmlns:a="http://schemas.openxmlformats.org/drawingml/2006/main" prst="ellipse">
          <a:avLst/>
        </a:prstGeom>
        <a:noFill xmlns:a="http://schemas.openxmlformats.org/drawingml/2006/main"/>
        <a:ln xmlns:a="http://schemas.openxmlformats.org/drawingml/2006/main">
          <a:solidFill>
            <a:srgbClr val="FF0000"/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lv-LV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D0C8AA-19E1-4575-8478-1B4BC8E1429C}" type="datetimeFigureOut">
              <a:rPr lang="lv-LV" smtClean="0"/>
              <a:t>14.12.2022</a:t>
            </a:fld>
            <a:endParaRPr lang="lv-LV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v-LV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773DEC-0AEE-4686-B0CB-C6A78396802B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7053835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F773DEC-0AEE-4686-B0CB-C6A78396802B}" type="slidenum">
              <a:rPr lang="lv-LV" smtClean="0"/>
              <a:t>1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4811084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F773DEC-0AEE-4686-B0CB-C6A78396802B}" type="slidenum">
              <a:rPr lang="lv-LV" smtClean="0"/>
              <a:t>2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57769053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F773DEC-0AEE-4686-B0CB-C6A78396802B}" type="slidenum">
              <a:rPr lang="lv-LV" smtClean="0"/>
              <a:t>3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15939827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F773DEC-0AEE-4686-B0CB-C6A78396802B}" type="slidenum">
              <a:rPr lang="lv-LV" smtClean="0"/>
              <a:t>5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4675330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F773DEC-0AEE-4686-B0CB-C6A78396802B}" type="slidenum">
              <a:rPr lang="lv-LV" smtClean="0"/>
              <a:t>7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54997274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F773DEC-0AEE-4686-B0CB-C6A78396802B}" type="slidenum">
              <a:rPr lang="lv-LV" smtClean="0"/>
              <a:t>9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71815808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F773DEC-0AEE-4686-B0CB-C6A78396802B}" type="slidenum">
              <a:rPr lang="lv-LV" smtClean="0"/>
              <a:t>10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04590431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F773DEC-0AEE-4686-B0CB-C6A78396802B}" type="slidenum">
              <a:rPr lang="lv-LV" smtClean="0"/>
              <a:t>11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4219946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22082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12/14/2022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20575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362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821361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21410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558642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570980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343177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43869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02811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90148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12/14/2022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18093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12/14/2022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99785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12/14/2022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96125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12/14/2022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70907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12/14/2022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66867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12/14/2022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40563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smtClean="0"/>
              <a:pPr/>
              <a:t>12/14/2022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07670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37" r:id="rId1"/>
    <p:sldLayoutId id="2147483938" r:id="rId2"/>
    <p:sldLayoutId id="2147483939" r:id="rId3"/>
    <p:sldLayoutId id="2147483940" r:id="rId4"/>
    <p:sldLayoutId id="2147483941" r:id="rId5"/>
    <p:sldLayoutId id="2147483942" r:id="rId6"/>
    <p:sldLayoutId id="2147483943" r:id="rId7"/>
    <p:sldLayoutId id="2147483944" r:id="rId8"/>
    <p:sldLayoutId id="2147483945" r:id="rId9"/>
    <p:sldLayoutId id="2147483946" r:id="rId10"/>
    <p:sldLayoutId id="2147483947" r:id="rId11"/>
    <p:sldLayoutId id="2147483948" r:id="rId12"/>
    <p:sldLayoutId id="2147483949" r:id="rId13"/>
    <p:sldLayoutId id="2147483950" r:id="rId14"/>
    <p:sldLayoutId id="2147483951" r:id="rId15"/>
    <p:sldLayoutId id="2147483952" r:id="rId16"/>
    <p:sldLayoutId id="2147483953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89662A33-C5BA-48D5-B470-A600B4B6D7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17978" y="2194979"/>
            <a:ext cx="10993549" cy="912064"/>
          </a:xfrm>
        </p:spPr>
        <p:txBody>
          <a:bodyPr>
            <a:normAutofit fontScale="90000"/>
          </a:bodyPr>
          <a:lstStyle/>
          <a:p>
            <a:pPr algn="ctr"/>
            <a:r>
              <a:rPr lang="lv-LV" b="1" dirty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Ienākumu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nevienlīdzība</a:t>
            </a:r>
            <a:endParaRPr lang="lv-LV" b="1" dirty="0">
              <a:latin typeface="Cambria" panose="02040503050406030204" pitchFamily="18" charset="0"/>
              <a:ea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B83066CE-A950-4F46-8479-7F442A43F3D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180225" y="4293104"/>
            <a:ext cx="9727295" cy="1482789"/>
          </a:xfrm>
        </p:spPr>
        <p:txBody>
          <a:bodyPr>
            <a:noAutofit/>
          </a:bodyPr>
          <a:lstStyle/>
          <a:p>
            <a:r>
              <a:rPr lang="lv-LV" dirty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Evija Kūla</a:t>
            </a:r>
            <a:endParaRPr lang="en-US" dirty="0">
              <a:latin typeface="Cambria" panose="02040503050406030204" pitchFamily="18" charset="0"/>
              <a:ea typeface="Cambria" panose="02040503050406030204" pitchFamily="18" charset="0"/>
              <a:cs typeface="Arial" panose="020B0604020202020204" pitchFamily="34" charset="0"/>
            </a:endParaRPr>
          </a:p>
          <a:p>
            <a:r>
              <a:rPr lang="lv-LV" dirty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LM Sociālās politikas plānošanas un </a:t>
            </a:r>
            <a:r>
              <a:rPr lang="lv-LV" dirty="0" err="1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att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īs</a:t>
            </a:r>
            <a:r>
              <a:rPr lang="lv-LV" dirty="0" err="1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tības</a:t>
            </a:r>
            <a:r>
              <a:rPr lang="lv-LV" dirty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departamenta direktora vietniece</a:t>
            </a:r>
          </a:p>
          <a:p>
            <a:r>
              <a:rPr lang="lv-LV" dirty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Sociālās iekļaušanas politikas koordinācijas komitejas sēde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</a:p>
          <a:p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2022.gada 14.decembrī</a:t>
            </a:r>
            <a:endParaRPr lang="lv-LV" dirty="0">
              <a:latin typeface="Cambria" panose="02040503050406030204" pitchFamily="18" charset="0"/>
              <a:ea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638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="" xmlns:a16="http://schemas.microsoft.com/office/drawing/2014/main" id="{D7D57797-FFC6-485C-945D-A68BEC40193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89849" y="320092"/>
            <a:ext cx="9074418" cy="564242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49AD87E7-F96C-4349-9AC9-D16A5367BAE5}"/>
              </a:ext>
            </a:extLst>
          </p:cNvPr>
          <p:cNvSpPr/>
          <p:nvPr/>
        </p:nvSpPr>
        <p:spPr>
          <a:xfrm>
            <a:off x="3060574" y="6287254"/>
            <a:ext cx="772538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lv-LV" b="1" dirty="0">
                <a:latin typeface="Cambria" panose="02040503050406030204" pitchFamily="18" charset="0"/>
                <a:ea typeface="Cambria" panose="02040503050406030204" pitchFamily="18" charset="0"/>
              </a:rPr>
              <a:t> 2020.gadā ES-27 izdevumi sociālajai aizsardzībai veidoja 3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0</a:t>
            </a:r>
            <a:r>
              <a:rPr lang="lv-LV" b="1" dirty="0">
                <a:latin typeface="Cambria" panose="02040503050406030204" pitchFamily="18" charset="0"/>
                <a:ea typeface="Cambria" panose="02040503050406030204" pitchFamily="18" charset="0"/>
              </a:rPr>
              <a:t>,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4</a:t>
            </a:r>
            <a:r>
              <a:rPr lang="lv-LV" b="1" dirty="0">
                <a:latin typeface="Cambria" panose="02040503050406030204" pitchFamily="18" charset="0"/>
                <a:ea typeface="Cambria" panose="02040503050406030204" pitchFamily="18" charset="0"/>
              </a:rPr>
              <a:t>% no 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I</a:t>
            </a:r>
            <a:r>
              <a:rPr lang="lv-LV" b="1" dirty="0">
                <a:latin typeface="Cambria" panose="02040503050406030204" pitchFamily="18" charset="0"/>
                <a:ea typeface="Cambria" panose="02040503050406030204" pitchFamily="18" charset="0"/>
              </a:rPr>
              <a:t>KP</a:t>
            </a:r>
          </a:p>
        </p:txBody>
      </p:sp>
    </p:spTree>
    <p:extLst>
      <p:ext uri="{BB962C8B-B14F-4D97-AF65-F5344CB8AC3E}">
        <p14:creationId xmlns:p14="http://schemas.microsoft.com/office/powerpoint/2010/main" val="3717517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862B0236-2613-43C0-AFCB-CF925E83EF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4311" y="685801"/>
            <a:ext cx="10018713" cy="675639"/>
          </a:xfrm>
        </p:spPr>
        <p:txBody>
          <a:bodyPr>
            <a:normAutofit fontScale="90000"/>
          </a:bodyPr>
          <a:lstStyle/>
          <a:p>
            <a:r>
              <a:rPr lang="lv-LV" b="1" dirty="0">
                <a:latin typeface="Cambria" panose="02040503050406030204" pitchFamily="18" charset="0"/>
                <a:ea typeface="Cambria" panose="02040503050406030204" pitchFamily="18" charset="0"/>
              </a:rPr>
              <a:t>Finansējuma pārdales iespējas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7912AEC9-0503-4098-A456-EDD3BC26AA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13190" y="2108199"/>
            <a:ext cx="10018713" cy="3124201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lv-LV" dirty="0">
                <a:latin typeface="Cambria" panose="02040503050406030204" pitchFamily="18" charset="0"/>
                <a:ea typeface="Cambria" panose="02040503050406030204" pitchFamily="18" charset="0"/>
              </a:rPr>
              <a:t>Labāka nodokļu iekasēšana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: </a:t>
            </a:r>
            <a:r>
              <a:rPr lang="lv-LV" dirty="0">
                <a:latin typeface="Cambria" panose="02040503050406030204" pitchFamily="18" charset="0"/>
                <a:ea typeface="Cambria" panose="02040503050406030204" pitchFamily="18" charset="0"/>
              </a:rPr>
              <a:t>cīņa ar ēnu ekonomiku</a:t>
            </a:r>
            <a:endParaRPr lang="en-US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E</a:t>
            </a:r>
            <a:r>
              <a:rPr lang="lv-LV" dirty="0" err="1">
                <a:latin typeface="Cambria" panose="02040503050406030204" pitchFamily="18" charset="0"/>
                <a:ea typeface="Cambria" panose="02040503050406030204" pitchFamily="18" charset="0"/>
              </a:rPr>
              <a:t>sošā</a:t>
            </a:r>
            <a:r>
              <a:rPr lang="lv-LV" dirty="0">
                <a:latin typeface="Cambria" panose="02040503050406030204" pitchFamily="18" charset="0"/>
                <a:ea typeface="Cambria" panose="02040503050406030204" pitchFamily="18" charset="0"/>
              </a:rPr>
              <a:t> finansējuma pārdale minimālajiem ienākumiem</a:t>
            </a:r>
          </a:p>
          <a:p>
            <a:endParaRPr lang="lv-LV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endParaRPr lang="lv-LV" dirty="0"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147210529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A68A4F03-EADD-4D28-8F6E-3536FF513C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lv-LV" sz="4400" b="1" dirty="0">
                <a:latin typeface="Cambria" panose="02040503050406030204" pitchFamily="18" charset="0"/>
                <a:ea typeface="Cambria" panose="02040503050406030204" pitchFamily="18" charset="0"/>
              </a:rPr>
              <a:t>Paldies par uzmanību!</a:t>
            </a:r>
          </a:p>
        </p:txBody>
      </p:sp>
    </p:spTree>
    <p:extLst>
      <p:ext uri="{BB962C8B-B14F-4D97-AF65-F5344CB8AC3E}">
        <p14:creationId xmlns:p14="http://schemas.microsoft.com/office/powerpoint/2010/main" val="5293937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328F5C5C-0839-4602-8B22-AA26E4A0BD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99303" y="543297"/>
            <a:ext cx="6674038" cy="751114"/>
          </a:xfrm>
        </p:spPr>
        <p:txBody>
          <a:bodyPr/>
          <a:lstStyle/>
          <a:p>
            <a:r>
              <a:rPr lang="lv-LV" b="1" dirty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Nevienlīdzības veidi</a:t>
            </a:r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="" xmlns:a16="http://schemas.microsoft.com/office/drawing/2014/main" id="{3A6C7F25-2276-4865-8DC6-4245A7DC2A7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96824780"/>
              </p:ext>
            </p:extLst>
          </p:nvPr>
        </p:nvGraphicFramePr>
        <p:xfrm>
          <a:off x="178129" y="1425039"/>
          <a:ext cx="11016137" cy="53438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cxnSp>
        <p:nvCxnSpPr>
          <p:cNvPr id="10" name="Straight Arrow Connector 9">
            <a:extLst>
              <a:ext uri="{FF2B5EF4-FFF2-40B4-BE49-F238E27FC236}">
                <a16:creationId xmlns="" xmlns:a16="http://schemas.microsoft.com/office/drawing/2014/main" id="{4CB93A2B-88C5-48F1-BCD4-500829D09879}"/>
              </a:ext>
            </a:extLst>
          </p:cNvPr>
          <p:cNvCxnSpPr>
            <a:cxnSpLocks/>
          </p:cNvCxnSpPr>
          <p:nvPr/>
        </p:nvCxnSpPr>
        <p:spPr>
          <a:xfrm flipV="1">
            <a:off x="5688281" y="4120739"/>
            <a:ext cx="0" cy="819396"/>
          </a:xfrm>
          <a:prstGeom prst="straightConnector1">
            <a:avLst/>
          </a:prstGeom>
          <a:ln w="9525" cap="flat" cmpd="sng" algn="ctr">
            <a:solidFill>
              <a:schemeClr val="dk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3" name="Rectangle 2">
            <a:extLst>
              <a:ext uri="{FF2B5EF4-FFF2-40B4-BE49-F238E27FC236}">
                <a16:creationId xmlns="" xmlns:a16="http://schemas.microsoft.com/office/drawing/2014/main" id="{00E989D4-A3CC-4B15-A128-E4D3F2F025B4}"/>
              </a:ext>
            </a:extLst>
          </p:cNvPr>
          <p:cNvSpPr/>
          <p:nvPr/>
        </p:nvSpPr>
        <p:spPr>
          <a:xfrm>
            <a:off x="5945959" y="3244334"/>
            <a:ext cx="3000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lv-LV" dirty="0"/>
              <a:t>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="" xmlns:a16="http://schemas.microsoft.com/office/drawing/2014/main" id="{4B97E933-D963-4A36-98FC-ABB5D983E7AE}"/>
              </a:ext>
            </a:extLst>
          </p:cNvPr>
          <p:cNvSpPr/>
          <p:nvPr/>
        </p:nvSpPr>
        <p:spPr>
          <a:xfrm>
            <a:off x="5945959" y="3244334"/>
            <a:ext cx="3000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lv-LV" dirty="0"/>
              <a:t>e</a:t>
            </a:r>
          </a:p>
        </p:txBody>
      </p:sp>
    </p:spTree>
    <p:extLst>
      <p:ext uri="{BB962C8B-B14F-4D97-AF65-F5344CB8AC3E}">
        <p14:creationId xmlns:p14="http://schemas.microsoft.com/office/powerpoint/2010/main" val="3894978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9077283D-E0F1-4B16-95A7-AE38FD5082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4310" y="495796"/>
            <a:ext cx="10018713" cy="893618"/>
          </a:xfrm>
        </p:spPr>
        <p:txBody>
          <a:bodyPr/>
          <a:lstStyle/>
          <a:p>
            <a:r>
              <a:rPr lang="lv-LV" b="1" dirty="0">
                <a:latin typeface="Cambria" panose="02040503050406030204" pitchFamily="18" charset="0"/>
                <a:ea typeface="Cambria" panose="02040503050406030204" pitchFamily="18" charset="0"/>
              </a:rPr>
              <a:t>Ienākumu nevienlīdzība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4D79D2E5-127F-4567-BADC-25F2462151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03063" y="2351808"/>
            <a:ext cx="6697789" cy="2415640"/>
          </a:xfrm>
        </p:spPr>
        <p:txBody>
          <a:bodyPr/>
          <a:lstStyle/>
          <a:p>
            <a:r>
              <a:rPr lang="lv-LV" dirty="0">
                <a:latin typeface="Cambria" panose="02040503050406030204" pitchFamily="18" charset="0"/>
                <a:ea typeface="Cambria" panose="02040503050406030204" pitchFamily="18" charset="0"/>
              </a:rPr>
              <a:t>Ienākumu nevienlīdzība parāda to, kā tiek sadalīti ienākumi starp iedzīvotājiem. Jo mazāk vienāds sadalījums, jo lielāka ienākumu nevienlīdzība.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3BCCCA96-A6FF-45AD-9D8F-F79F7BC7215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04077" y="2487086"/>
            <a:ext cx="2767824" cy="1883827"/>
          </a:xfrm>
          <a:prstGeom prst="rect">
            <a:avLst/>
          </a:prstGeom>
          <a:effectLst>
            <a:glow rad="127000">
              <a:schemeClr val="bg1">
                <a:lumMod val="85000"/>
              </a:schemeClr>
            </a:glow>
            <a:outerShdw blurRad="50800" dist="50800" dir="5400000" algn="ctr" rotWithShape="0">
              <a:schemeClr val="bg1">
                <a:lumMod val="85000"/>
              </a:schemeClr>
            </a:outerShdw>
          </a:effectLst>
        </p:spPr>
      </p:pic>
    </p:spTree>
    <p:extLst>
      <p:ext uri="{BB962C8B-B14F-4D97-AF65-F5344CB8AC3E}">
        <p14:creationId xmlns:p14="http://schemas.microsoft.com/office/powerpoint/2010/main" val="2201526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8D431103-87A1-4F8D-9E03-7C9FE54625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4310" y="567048"/>
            <a:ext cx="10018713" cy="1344880"/>
          </a:xfrm>
        </p:spPr>
        <p:txBody>
          <a:bodyPr/>
          <a:lstStyle/>
          <a:p>
            <a:r>
              <a:rPr lang="lv-LV" b="1" dirty="0">
                <a:latin typeface="Cambria" panose="02040503050406030204" pitchFamily="18" charset="0"/>
                <a:ea typeface="Cambria" panose="02040503050406030204" pitchFamily="18" charset="0"/>
              </a:rPr>
              <a:t>Ienākumu nevienlīdzības </a:t>
            </a:r>
            <a:r>
              <a:rPr lang="lv-LV" b="1" dirty="0" err="1">
                <a:latin typeface="Cambria" panose="02040503050406030204" pitchFamily="18" charset="0"/>
                <a:ea typeface="Cambria" panose="02040503050406030204" pitchFamily="18" charset="0"/>
              </a:rPr>
              <a:t>pamatrādītāji</a:t>
            </a:r>
            <a:endParaRPr lang="lv-LV" b="1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D5DF26F9-8938-4689-8D7E-2D53AF9746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4310" y="2473960"/>
            <a:ext cx="10018713" cy="3540760"/>
          </a:xfrm>
        </p:spPr>
        <p:txBody>
          <a:bodyPr>
            <a:normAutofit fontScale="70000" lnSpcReduction="20000"/>
          </a:bodyPr>
          <a:lstStyle/>
          <a:p>
            <a:pPr>
              <a:spcAft>
                <a:spcPts val="1200"/>
              </a:spcAft>
            </a:pPr>
            <a:r>
              <a:rPr lang="lv-LV" sz="3600" b="1" dirty="0">
                <a:latin typeface="Cambria" panose="02040503050406030204" pitchFamily="18" charset="0"/>
                <a:ea typeface="Cambria" panose="02040503050406030204" pitchFamily="18" charset="0"/>
              </a:rPr>
              <a:t>Džini koeficients</a:t>
            </a:r>
            <a:r>
              <a:rPr lang="en-US" sz="36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600" dirty="0">
                <a:latin typeface="Cambria" panose="02040503050406030204" pitchFamily="18" charset="0"/>
                <a:ea typeface="Cambria" panose="02040503050406030204" pitchFamily="18" charset="0"/>
              </a:rPr>
              <a:t>= </a:t>
            </a:r>
            <a:r>
              <a:rPr lang="en-US" sz="3600" dirty="0" err="1">
                <a:latin typeface="Cambria" panose="02040503050406030204" pitchFamily="18" charset="0"/>
                <a:ea typeface="Cambria" panose="02040503050406030204" pitchFamily="18" charset="0"/>
              </a:rPr>
              <a:t>i</a:t>
            </a:r>
            <a:r>
              <a:rPr lang="lv-LV" sz="3600" dirty="0" err="1">
                <a:latin typeface="Cambria" panose="02040503050406030204" pitchFamily="18" charset="0"/>
                <a:ea typeface="Cambria" panose="02040503050406030204" pitchFamily="18" charset="0"/>
              </a:rPr>
              <a:t>enākumu</a:t>
            </a:r>
            <a:r>
              <a:rPr lang="lv-LV" sz="3600" dirty="0">
                <a:latin typeface="Cambria" panose="02040503050406030204" pitchFamily="18" charset="0"/>
                <a:ea typeface="Cambria" panose="02040503050406030204" pitchFamily="18" charset="0"/>
              </a:rPr>
              <a:t> sadales nevienlīdzības mērs. To izsaka robežās no 0 līdz 1 vai procentos no 0 līdz 100. Jo zemāks koeficients, jo mazāka atšķirība starp turīgāko un mazāk turīgo iedzīvotāju ienākumiem</a:t>
            </a:r>
            <a:r>
              <a:rPr lang="en-US" sz="3600" dirty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  <a:endParaRPr lang="lv-LV" sz="36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en-US" sz="3600" b="1" dirty="0">
                <a:latin typeface="Cambria" panose="02040503050406030204" pitchFamily="18" charset="0"/>
                <a:ea typeface="Cambria" panose="02040503050406030204" pitchFamily="18" charset="0"/>
              </a:rPr>
              <a:t>S80/S20 </a:t>
            </a:r>
            <a:r>
              <a:rPr lang="lv-LV" sz="3600" b="1" dirty="0">
                <a:latin typeface="Cambria" panose="02040503050406030204" pitchFamily="18" charset="0"/>
                <a:ea typeface="Cambria" panose="02040503050406030204" pitchFamily="18" charset="0"/>
              </a:rPr>
              <a:t>ienākumu </a:t>
            </a:r>
            <a:r>
              <a:rPr lang="lv-LV" sz="3600" b="1" dirty="0" err="1">
                <a:latin typeface="Cambria" panose="02040503050406030204" pitchFamily="18" charset="0"/>
                <a:ea typeface="Cambria" panose="02040503050406030204" pitchFamily="18" charset="0"/>
              </a:rPr>
              <a:t>kvintiļu</a:t>
            </a:r>
            <a:r>
              <a:rPr lang="lv-LV" sz="3600" b="1" dirty="0">
                <a:latin typeface="Cambria" panose="02040503050406030204" pitchFamily="18" charset="0"/>
                <a:ea typeface="Cambria" panose="02040503050406030204" pitchFamily="18" charset="0"/>
              </a:rPr>
              <a:t> attiecības indekss</a:t>
            </a:r>
            <a:r>
              <a:rPr lang="en-US" sz="36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600" dirty="0">
                <a:latin typeface="Cambria" panose="02040503050406030204" pitchFamily="18" charset="0"/>
                <a:ea typeface="Cambria" panose="02040503050406030204" pitchFamily="18" charset="0"/>
              </a:rPr>
              <a:t>= </a:t>
            </a:r>
            <a:r>
              <a:rPr lang="lv-LV" sz="3600" dirty="0">
                <a:latin typeface="Cambria" panose="02040503050406030204" pitchFamily="18" charset="0"/>
                <a:ea typeface="Cambria" panose="02040503050406030204" pitchFamily="18" charset="0"/>
              </a:rPr>
              <a:t>attiecība starp ekvivalento rīcībā esošo ienākumu summu, ko saņem 20% valsts iedzīvotāju ar augstākajiem ekvivalentajiem rīcībā esošajiem ienākumiem (augstākā </a:t>
            </a:r>
            <a:r>
              <a:rPr lang="en-US" sz="3600" dirty="0" smtClean="0">
                <a:latin typeface="Cambria" panose="02040503050406030204" pitchFamily="18" charset="0"/>
                <a:ea typeface="Cambria" panose="02040503050406030204" pitchFamily="18" charset="0"/>
              </a:rPr>
              <a:t>je</a:t>
            </a:r>
            <a:r>
              <a:rPr lang="lv-LV" sz="3600" dirty="0" smtClean="0">
                <a:latin typeface="Cambria" panose="02040503050406030204" pitchFamily="18" charset="0"/>
                <a:ea typeface="Cambria" panose="02040503050406030204" pitchFamily="18" charset="0"/>
              </a:rPr>
              <a:t>b</a:t>
            </a:r>
            <a:r>
              <a:rPr lang="en-US" sz="36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600" dirty="0">
                <a:latin typeface="Cambria" panose="02040503050406030204" pitchFamily="18" charset="0"/>
                <a:ea typeface="Cambria" panose="02040503050406030204" pitchFamily="18" charset="0"/>
              </a:rPr>
              <a:t>5.</a:t>
            </a:r>
            <a:r>
              <a:rPr lang="lv-LV" sz="3600" dirty="0" err="1">
                <a:latin typeface="Cambria" panose="02040503050406030204" pitchFamily="18" charset="0"/>
                <a:ea typeface="Cambria" panose="02040503050406030204" pitchFamily="18" charset="0"/>
              </a:rPr>
              <a:t>kvintile</a:t>
            </a:r>
            <a:r>
              <a:rPr lang="lv-LV" sz="3600" dirty="0">
                <a:latin typeface="Cambria" panose="02040503050406030204" pitchFamily="18" charset="0"/>
                <a:ea typeface="Cambria" panose="02040503050406030204" pitchFamily="18" charset="0"/>
              </a:rPr>
              <a:t>), pret ekvivalento rīcībā esošo ienākumu summu, ko saņem 20% valsts iedzīvotāju ar zemākajiem ekvivalentajiem rīcībā esošajiem ienākumiem (zemākā </a:t>
            </a:r>
            <a:r>
              <a:rPr lang="en-US" sz="3600" dirty="0" err="1">
                <a:latin typeface="Cambria" panose="02040503050406030204" pitchFamily="18" charset="0"/>
                <a:ea typeface="Cambria" panose="02040503050406030204" pitchFamily="18" charset="0"/>
              </a:rPr>
              <a:t>jeb</a:t>
            </a:r>
            <a:r>
              <a:rPr lang="en-US" sz="3600" dirty="0">
                <a:latin typeface="Cambria" panose="02040503050406030204" pitchFamily="18" charset="0"/>
                <a:ea typeface="Cambria" panose="02040503050406030204" pitchFamily="18" charset="0"/>
              </a:rPr>
              <a:t> 1.</a:t>
            </a:r>
            <a:r>
              <a:rPr lang="lv-LV" sz="3600" dirty="0" err="1">
                <a:latin typeface="Cambria" panose="02040503050406030204" pitchFamily="18" charset="0"/>
                <a:ea typeface="Cambria" panose="02040503050406030204" pitchFamily="18" charset="0"/>
              </a:rPr>
              <a:t>kvintile</a:t>
            </a:r>
            <a:r>
              <a:rPr lang="lv-LV" sz="3600" dirty="0">
                <a:latin typeface="Cambria" panose="02040503050406030204" pitchFamily="18" charset="0"/>
                <a:ea typeface="Cambria" panose="02040503050406030204" pitchFamily="18" charset="0"/>
              </a:rPr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2769796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2E54C7A5-CB23-42BD-A7FD-96C536ECDECA}"/>
              </a:ext>
            </a:extLst>
          </p:cNvPr>
          <p:cNvSpPr/>
          <p:nvPr/>
        </p:nvSpPr>
        <p:spPr>
          <a:xfrm>
            <a:off x="3096815" y="482128"/>
            <a:ext cx="657333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lv-LV" sz="2800" b="1" dirty="0">
                <a:latin typeface="Cambria" panose="02040503050406030204" pitchFamily="18" charset="0"/>
                <a:ea typeface="Cambria" panose="02040503050406030204" pitchFamily="18" charset="0"/>
              </a:rPr>
              <a:t>Džini  koeficients Latvijā 2004.-</a:t>
            </a:r>
            <a:r>
              <a:rPr lang="lv-LV" sz="2800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2021.g</a:t>
            </a:r>
            <a:r>
              <a:rPr lang="lv-LV" sz="2800" b="1" dirty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  <a:endParaRPr lang="lv-LV" sz="28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BD8CE46E-C7ED-43CB-B6D5-E4ADCC750705}"/>
              </a:ext>
            </a:extLst>
          </p:cNvPr>
          <p:cNvSpPr/>
          <p:nvPr/>
        </p:nvSpPr>
        <p:spPr>
          <a:xfrm>
            <a:off x="6992298" y="1832094"/>
            <a:ext cx="502631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lv-LV" dirty="0"/>
              <a:t> Latvijas Oficiālās statistikas portālā ienākumu dati </a:t>
            </a:r>
          </a:p>
        </p:txBody>
      </p:sp>
      <p:graphicFrame>
        <p:nvGraphicFramePr>
          <p:cNvPr id="8" name="Chart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36313345"/>
              </p:ext>
            </p:extLst>
          </p:nvPr>
        </p:nvGraphicFramePr>
        <p:xfrm>
          <a:off x="1302327" y="1468581"/>
          <a:ext cx="10520218" cy="520930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844714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hart 5">
            <a:extLst>
              <a:ext uri="{FF2B5EF4-FFF2-40B4-BE49-F238E27FC236}">
                <a16:creationId xmlns="" xmlns:a16="http://schemas.microsoft.com/office/drawing/2014/main" id="{843D8C30-4823-48BB-9E6A-FA6DCEF5F40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39223530"/>
              </p:ext>
            </p:extLst>
          </p:nvPr>
        </p:nvGraphicFramePr>
        <p:xfrm>
          <a:off x="2143760" y="528320"/>
          <a:ext cx="8676640" cy="61366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9928DDF1-B534-4DE8-80EF-FD08DEE59BF8}"/>
              </a:ext>
            </a:extLst>
          </p:cNvPr>
          <p:cNvSpPr/>
          <p:nvPr/>
        </p:nvSpPr>
        <p:spPr>
          <a:xfrm>
            <a:off x="4973898" y="193040"/>
            <a:ext cx="473103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Džini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  </a:t>
            </a:r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koeficients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lv-LV" b="1" dirty="0">
                <a:latin typeface="Cambria" panose="02040503050406030204" pitchFamily="18" charset="0"/>
                <a:ea typeface="Cambria" panose="02040503050406030204" pitchFamily="18" charset="0"/>
              </a:rPr>
              <a:t>ES dalībvalstīs 2021.gadā</a:t>
            </a:r>
            <a:endParaRPr lang="lv-LV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="" xmlns:a16="http://schemas.microsoft.com/office/drawing/2014/main" id="{2D02AD6E-8F56-4C02-B9A9-465895092943}"/>
              </a:ext>
            </a:extLst>
          </p:cNvPr>
          <p:cNvSpPr/>
          <p:nvPr/>
        </p:nvSpPr>
        <p:spPr>
          <a:xfrm>
            <a:off x="9704937" y="5948402"/>
            <a:ext cx="241314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lv-LV" dirty="0"/>
              <a:t> </a:t>
            </a:r>
            <a:r>
              <a:rPr lang="en-US" dirty="0"/>
              <a:t>EUROSTAT </a:t>
            </a:r>
            <a:r>
              <a:rPr lang="lv-LV" dirty="0"/>
              <a:t>dati </a:t>
            </a:r>
          </a:p>
        </p:txBody>
      </p:sp>
      <p:sp>
        <p:nvSpPr>
          <p:cNvPr id="5" name="Oval 4"/>
          <p:cNvSpPr/>
          <p:nvPr/>
        </p:nvSpPr>
        <p:spPr>
          <a:xfrm rot="5400000">
            <a:off x="2612015" y="570781"/>
            <a:ext cx="269092" cy="806075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381843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13B54DD2-64E8-4005-83E1-B5565DDDFF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65591" y="462281"/>
            <a:ext cx="10018713" cy="786740"/>
          </a:xfrm>
        </p:spPr>
        <p:txBody>
          <a:bodyPr>
            <a:normAutofit fontScale="90000"/>
          </a:bodyPr>
          <a:lstStyle/>
          <a:p>
            <a:r>
              <a:rPr lang="lv-LV" sz="2800" b="1" dirty="0">
                <a:latin typeface="Cambria" panose="02040503050406030204" pitchFamily="18" charset="0"/>
                <a:ea typeface="Cambria" panose="02040503050406030204" pitchFamily="18" charset="0"/>
              </a:rPr>
              <a:t>S80/S20 ienākumu </a:t>
            </a:r>
            <a:r>
              <a:rPr lang="lv-LV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kvintiļu</a:t>
            </a:r>
            <a:r>
              <a:rPr lang="lv-LV" sz="2800" b="1" dirty="0">
                <a:latin typeface="Cambria" panose="02040503050406030204" pitchFamily="18" charset="0"/>
                <a:ea typeface="Cambria" panose="02040503050406030204" pitchFamily="18" charset="0"/>
              </a:rPr>
              <a:t> attiecības </a:t>
            </a:r>
            <a:r>
              <a:rPr lang="lv-LV" sz="2800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indekss Latvijā </a:t>
            </a:r>
            <a:r>
              <a:rPr lang="en-US" sz="2800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2004</a:t>
            </a:r>
            <a:r>
              <a:rPr 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.-2020.g.</a:t>
            </a:r>
            <a:endParaRPr lang="lv-LV" sz="2800" b="1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="" xmlns:a16="http://schemas.microsoft.com/office/drawing/2014/main" id="{7209C4D3-F19C-4E71-A8C7-BA063F96A00E}"/>
              </a:ext>
            </a:extLst>
          </p:cNvPr>
          <p:cNvSpPr/>
          <p:nvPr/>
        </p:nvSpPr>
        <p:spPr>
          <a:xfrm>
            <a:off x="6992298" y="1832094"/>
            <a:ext cx="497982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lv-LV" dirty="0"/>
              <a:t> Latvijas Oficiālās statistikas portāl</a:t>
            </a:r>
            <a:r>
              <a:rPr lang="en-US" dirty="0"/>
              <a:t>a </a:t>
            </a:r>
            <a:r>
              <a:rPr lang="lv-LV" dirty="0"/>
              <a:t>ienākumu dati </a:t>
            </a:r>
          </a:p>
        </p:txBody>
      </p:sp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88006966"/>
              </p:ext>
            </p:extLst>
          </p:nvPr>
        </p:nvGraphicFramePr>
        <p:xfrm>
          <a:off x="2052376" y="1951831"/>
          <a:ext cx="9531928" cy="46059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813454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2">
            <a:extLst>
              <a:ext uri="{FF2B5EF4-FFF2-40B4-BE49-F238E27FC236}">
                <a16:creationId xmlns="" xmlns:a16="http://schemas.microsoft.com/office/drawing/2014/main" id="{9A9B6D07-C1F6-4254-B92E-89394C195E6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83498734"/>
              </p:ext>
            </p:extLst>
          </p:nvPr>
        </p:nvGraphicFramePr>
        <p:xfrm>
          <a:off x="1056640" y="2057400"/>
          <a:ext cx="10546080" cy="43535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itle 1">
            <a:extLst>
              <a:ext uri="{FF2B5EF4-FFF2-40B4-BE49-F238E27FC236}">
                <a16:creationId xmlns="" xmlns:a16="http://schemas.microsoft.com/office/drawing/2014/main" id="{D490F8A3-2434-4BEC-8777-E5C99C4ADD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65591" y="462281"/>
            <a:ext cx="10018713" cy="786740"/>
          </a:xfrm>
        </p:spPr>
        <p:txBody>
          <a:bodyPr>
            <a:normAutofit fontScale="90000"/>
          </a:bodyPr>
          <a:lstStyle/>
          <a:p>
            <a:r>
              <a:rPr lang="lv-LV" sz="2800" b="1" dirty="0">
                <a:latin typeface="Cambria" panose="02040503050406030204" pitchFamily="18" charset="0"/>
                <a:ea typeface="Cambria" panose="02040503050406030204" pitchFamily="18" charset="0"/>
              </a:rPr>
              <a:t>S80/S20 ienākumu </a:t>
            </a:r>
            <a:r>
              <a:rPr lang="lv-LV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kvintiļu</a:t>
            </a:r>
            <a:r>
              <a:rPr lang="lv-LV" sz="2800" b="1" dirty="0">
                <a:latin typeface="Cambria" panose="02040503050406030204" pitchFamily="18" charset="0"/>
                <a:ea typeface="Cambria" panose="02040503050406030204" pitchFamily="18" charset="0"/>
              </a:rPr>
              <a:t> attiecības indekss ES dalībvalstīs 2021.gadā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745EC196-DE66-45B7-ACD7-27AA6B6D0D5B}"/>
              </a:ext>
            </a:extLst>
          </p:cNvPr>
          <p:cNvSpPr/>
          <p:nvPr/>
        </p:nvSpPr>
        <p:spPr>
          <a:xfrm>
            <a:off x="9410297" y="6395719"/>
            <a:ext cx="241314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lv-LV" dirty="0"/>
              <a:t> </a:t>
            </a:r>
            <a:r>
              <a:rPr lang="en-US" dirty="0"/>
              <a:t>EUROSTAT </a:t>
            </a:r>
            <a:r>
              <a:rPr lang="lv-LV" dirty="0"/>
              <a:t>dati </a:t>
            </a:r>
          </a:p>
        </p:txBody>
      </p:sp>
    </p:spTree>
    <p:extLst>
      <p:ext uri="{BB962C8B-B14F-4D97-AF65-F5344CB8AC3E}">
        <p14:creationId xmlns:p14="http://schemas.microsoft.com/office/powerpoint/2010/main" val="8756264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DD13C592-F830-417E-B132-BD169D01D5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0631" y="797561"/>
            <a:ext cx="10018713" cy="706120"/>
          </a:xfrm>
        </p:spPr>
        <p:txBody>
          <a:bodyPr>
            <a:noAutofit/>
          </a:bodyPr>
          <a:lstStyle/>
          <a:p>
            <a:r>
              <a:rPr lang="lv-LV" sz="3200" b="1"/>
              <a:t>Risinājumi iedzīvotājiem ar zemākajiem ienākumiem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62B20A27-98D8-4FC8-99AE-6A4280D7DF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2551" y="1960879"/>
            <a:ext cx="10018713" cy="3124201"/>
          </a:xfrm>
        </p:spPr>
        <p:txBody>
          <a:bodyPr/>
          <a:lstStyle/>
          <a:p>
            <a:r>
              <a:rPr lang="lv-LV" dirty="0"/>
              <a:t>Ienākumu palielināšana iedzīvotājiem ar viszemākajiem ienākumiem: garantētā minimālā ienākuma pabalsts, trūcīgo un maznodrošināto mājsaimniecību ienākumu sliekšņi, minimālās pensijas un valsts sociālā nodrošinājuma pabalsts – </a:t>
            </a:r>
            <a:r>
              <a:rPr lang="lv-LV" b="1" dirty="0"/>
              <a:t>minimālo ienākumu reforma</a:t>
            </a:r>
          </a:p>
          <a:p>
            <a:r>
              <a:rPr lang="lv-LV" dirty="0"/>
              <a:t>No 2023.gada plānots visus minimālos ienākumus pārskatīt (palielināt) katru gadu (vēl nav valdības un Saeimas lēmums)</a:t>
            </a:r>
          </a:p>
        </p:txBody>
      </p:sp>
    </p:spTree>
    <p:extLst>
      <p:ext uri="{BB962C8B-B14F-4D97-AF65-F5344CB8AC3E}">
        <p14:creationId xmlns:p14="http://schemas.microsoft.com/office/powerpoint/2010/main" val="1784040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8BB434"/>
      </a:accent1>
      <a:accent2>
        <a:srgbClr val="33A583"/>
      </a:accent2>
      <a:accent3>
        <a:srgbClr val="3594B4"/>
      </a:accent3>
      <a:accent4>
        <a:srgbClr val="6063B4"/>
      </a:accent4>
      <a:accent5>
        <a:srgbClr val="D35731"/>
      </a:accent5>
      <a:accent6>
        <a:srgbClr val="EBAC4B"/>
      </a:accent6>
      <a:hlink>
        <a:srgbClr val="65AD30"/>
      </a:hlink>
      <a:folHlink>
        <a:srgbClr val="8ED25B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1A9F9826-882C-40B9-8F38-5A3B8CFD196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614</TotalTime>
  <Words>333</Words>
  <Application>Microsoft Office PowerPoint</Application>
  <PresentationFormat>Widescreen</PresentationFormat>
  <Paragraphs>43</Paragraphs>
  <Slides>12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Cambria</vt:lpstr>
      <vt:lpstr>Corbel</vt:lpstr>
      <vt:lpstr>Parallax</vt:lpstr>
      <vt:lpstr>Ienākumu nevienlīdzība</vt:lpstr>
      <vt:lpstr>Nevienlīdzības veidi</vt:lpstr>
      <vt:lpstr>Ienākumu nevienlīdzība</vt:lpstr>
      <vt:lpstr>Ienākumu nevienlīdzības pamatrādītāji</vt:lpstr>
      <vt:lpstr>PowerPoint Presentation</vt:lpstr>
      <vt:lpstr>PowerPoint Presentation</vt:lpstr>
      <vt:lpstr>S80/S20 ienākumu kvintiļu attiecības indekss Latvijā 2004.-2020.g.</vt:lpstr>
      <vt:lpstr>S80/S20 ienākumu kvintiļu attiecības indekss ES dalībvalstīs 2021.gadā</vt:lpstr>
      <vt:lpstr>Risinājumi iedzīvotājiem ar zemākajiem ienākumiem</vt:lpstr>
      <vt:lpstr>PowerPoint Presentation</vt:lpstr>
      <vt:lpstr>Finansējuma pārdales iespējas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Ienākumu nevienlīdzība</dc:title>
  <dc:creator>Evija Kūla</dc:creator>
  <cp:lastModifiedBy>Evija Kūla</cp:lastModifiedBy>
  <cp:revision>104</cp:revision>
  <dcterms:created xsi:type="dcterms:W3CDTF">2022-12-09T12:54:04Z</dcterms:created>
  <dcterms:modified xsi:type="dcterms:W3CDTF">2022-12-14T07:01:45Z</dcterms:modified>
</cp:coreProperties>
</file>