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3"/>
  </p:notesMasterIdLst>
  <p:sldIdLst>
    <p:sldId id="256" r:id="rId5"/>
    <p:sldId id="279" r:id="rId6"/>
    <p:sldId id="265" r:id="rId7"/>
    <p:sldId id="275" r:id="rId8"/>
    <p:sldId id="278" r:id="rId9"/>
    <p:sldId id="277" r:id="rId10"/>
    <p:sldId id="280" r:id="rId11"/>
    <p:sldId id="264" r:id="rId12"/>
  </p:sldIdLst>
  <p:sldSz cx="12192000" cy="6858000"/>
  <p:notesSz cx="6858000" cy="91440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0148" autoAdjust="0"/>
  </p:normalViewPr>
  <p:slideViewPr>
    <p:cSldViewPr snapToGrid="0" snapToObjects="1">
      <p:cViewPr varScale="1">
        <p:scale>
          <a:sx n="57" d="100"/>
          <a:sy n="57" d="100"/>
        </p:scale>
        <p:origin x="924" y="3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fk\nad\_NODOKLU%20POLITIKAS%20STRAT&#274;&#290;IJAS%20NODA&#315;A\Fisk&#257;l&#257;%20ietekme,%20DNod%20plaisa\IIN\DNM%20expost%20nov&#275;rt&#275;jums_2018-20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k\nad\_Informat&#299;vie%20zi&#326;ojumi\_Nodok&#316;u%20atvieglojumi_2022\IIN\Inform&#257;cijai%20dati\earn_nt_taxwedge_2021.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fk\nad\_NODOKLU%20POLITIKAS%20STRAT&#274;&#290;IJAS%20NODA&#315;A\Fisk&#257;l&#257;%20ietekme,%20DNod%20plaisa\IIN\Ietekme%20uz%20darba%20algu_2017-2023_JAUN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184264970132582"/>
          <c:y val="5.7502465421743851E-2"/>
          <c:w val="0.87585148851439953"/>
          <c:h val="0.86952503684787152"/>
        </c:manualLayout>
      </c:layout>
      <c:barChart>
        <c:barDir val="col"/>
        <c:grouping val="clustered"/>
        <c:varyColors val="0"/>
        <c:ser>
          <c:idx val="0"/>
          <c:order val="0"/>
          <c:tx>
            <c:strRef>
              <c:f>Kopsavilkums!$A$36</c:f>
              <c:strCache>
                <c:ptCount val="1"/>
                <c:pt idx="0">
                  <c:v>Darbaspēka nodokļu izmaiņu fiskālā ietekme, milj. euro</c:v>
                </c:pt>
              </c:strCache>
            </c:strRef>
          </c:tx>
          <c:spPr>
            <a:solidFill>
              <a:srgbClr val="002060"/>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600" b="1" i="0" u="none" strike="noStrike" kern="1200" baseline="0">
                    <a:solidFill>
                      <a:schemeClr val="bg1"/>
                    </a:solidFill>
                    <a:latin typeface="Verdana" panose="020B0604030504040204" pitchFamily="34" charset="0"/>
                    <a:ea typeface="Verdana" panose="020B0604030504040204" pitchFamily="34" charset="0"/>
                    <a:cs typeface="+mn-cs"/>
                  </a:defRPr>
                </a:pPr>
                <a:endParaRPr lang="lv-LV"/>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Kopsavilkums!$B$35:$F$35</c:f>
              <c:numCache>
                <c:formatCode>General</c:formatCode>
                <c:ptCount val="5"/>
                <c:pt idx="0">
                  <c:v>2018</c:v>
                </c:pt>
                <c:pt idx="1">
                  <c:v>2019</c:v>
                </c:pt>
                <c:pt idx="2">
                  <c:v>2020</c:v>
                </c:pt>
                <c:pt idx="3">
                  <c:v>2021</c:v>
                </c:pt>
                <c:pt idx="4">
                  <c:v>2022</c:v>
                </c:pt>
              </c:numCache>
            </c:numRef>
          </c:cat>
          <c:val>
            <c:numRef>
              <c:f>Kopsavilkums!$B$36:$F$36</c:f>
              <c:numCache>
                <c:formatCode>0.00</c:formatCode>
                <c:ptCount val="5"/>
                <c:pt idx="0">
                  <c:v>-131</c:v>
                </c:pt>
                <c:pt idx="1">
                  <c:v>-56.8</c:v>
                </c:pt>
                <c:pt idx="2">
                  <c:v>-79.2</c:v>
                </c:pt>
                <c:pt idx="3">
                  <c:v>-129</c:v>
                </c:pt>
                <c:pt idx="4">
                  <c:v>-93.800000000000011</c:v>
                </c:pt>
              </c:numCache>
            </c:numRef>
          </c:val>
          <c:extLst>
            <c:ext xmlns:c16="http://schemas.microsoft.com/office/drawing/2014/chart" uri="{C3380CC4-5D6E-409C-BE32-E72D297353CC}">
              <c16:uniqueId val="{00000000-A04D-4AB5-BD80-900B482E30B2}"/>
            </c:ext>
          </c:extLst>
        </c:ser>
        <c:dLbls>
          <c:showLegendKey val="0"/>
          <c:showVal val="0"/>
          <c:showCatName val="0"/>
          <c:showSerName val="0"/>
          <c:showPercent val="0"/>
          <c:showBubbleSize val="0"/>
        </c:dLbls>
        <c:gapWidth val="219"/>
        <c:overlap val="-27"/>
        <c:axId val="562313391"/>
        <c:axId val="562313807"/>
      </c:barChart>
      <c:catAx>
        <c:axId val="562313391"/>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crossAx val="562313807"/>
        <c:crosses val="autoZero"/>
        <c:auto val="1"/>
        <c:lblAlgn val="ctr"/>
        <c:lblOffset val="100"/>
        <c:noMultiLvlLbl val="0"/>
      </c:catAx>
      <c:valAx>
        <c:axId val="56231380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1" u="none" strike="noStrike" kern="1200" baseline="0">
                    <a:solidFill>
                      <a:schemeClr val="tx1"/>
                    </a:solidFill>
                    <a:latin typeface="Verdana" panose="020B0604030504040204" pitchFamily="34" charset="0"/>
                    <a:ea typeface="Verdana" panose="020B0604030504040204" pitchFamily="34" charset="0"/>
                    <a:cs typeface="+mn-cs"/>
                  </a:defRPr>
                </a:pPr>
                <a:r>
                  <a:rPr lang="en-US" sz="1200" b="1" i="1">
                    <a:solidFill>
                      <a:schemeClr val="tx1"/>
                    </a:solidFill>
                  </a:rPr>
                  <a:t>Milj. euro</a:t>
                </a:r>
              </a:p>
            </c:rich>
          </c:tx>
          <c:layout>
            <c:manualLayout>
              <c:xMode val="edge"/>
              <c:yMode val="edge"/>
              <c:x val="1.8603687802439664E-2"/>
              <c:y val="0.37822855959664042"/>
            </c:manualLayout>
          </c:layout>
          <c:overlay val="0"/>
          <c:spPr>
            <a:noFill/>
            <a:ln>
              <a:noFill/>
            </a:ln>
            <a:effectLst/>
          </c:spPr>
          <c:txPr>
            <a:bodyPr rot="-5400000" spcFirstLastPara="1" vertOverflow="ellipsis" vert="horz" wrap="square" anchor="ctr" anchorCtr="1"/>
            <a:lstStyle/>
            <a:p>
              <a:pPr>
                <a:defRPr sz="1200" b="1" i="1"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mn-cs"/>
              </a:defRPr>
            </a:pPr>
            <a:endParaRPr lang="lv-LV"/>
          </a:p>
        </c:txPr>
        <c:crossAx val="562313391"/>
        <c:crossesAt val="1"/>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Verdana" panose="020B0604030504040204" pitchFamily="34" charset="0"/>
          <a:ea typeface="Verdana" panose="020B0604030504040204" pitchFamily="34"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259449561147635E-2"/>
          <c:y val="3.216690830794023E-2"/>
          <c:w val="0.93481100877704726"/>
          <c:h val="0.76276687908691376"/>
        </c:manualLayout>
      </c:layout>
      <c:barChart>
        <c:barDir val="col"/>
        <c:grouping val="clustered"/>
        <c:varyColors val="0"/>
        <c:ser>
          <c:idx val="0"/>
          <c:order val="0"/>
          <c:spPr>
            <a:solidFill>
              <a:srgbClr val="002060"/>
            </a:solidFill>
            <a:ln>
              <a:solidFill>
                <a:srgbClr val="002060"/>
              </a:solidFill>
            </a:ln>
            <a:effectLst/>
          </c:spPr>
          <c:invertIfNegative val="0"/>
          <c:dPt>
            <c:idx val="10"/>
            <c:invertIfNegative val="0"/>
            <c:bubble3D val="0"/>
            <c:spPr>
              <a:solidFill>
                <a:srgbClr val="C00000"/>
              </a:solidFill>
              <a:ln>
                <a:solidFill>
                  <a:srgbClr val="C00000"/>
                </a:solidFill>
              </a:ln>
              <a:effectLst/>
            </c:spPr>
            <c:extLst>
              <c:ext xmlns:c16="http://schemas.microsoft.com/office/drawing/2014/chart" uri="{C3380CC4-5D6E-409C-BE32-E72D297353CC}">
                <c16:uniqueId val="{00000001-3C8F-48A9-A822-4A4612AFBBED}"/>
              </c:ext>
            </c:extLst>
          </c:dPt>
          <c:dPt>
            <c:idx val="11"/>
            <c:invertIfNegative val="0"/>
            <c:bubble3D val="0"/>
            <c:spPr>
              <a:solidFill>
                <a:srgbClr val="C00000"/>
              </a:solidFill>
              <a:ln>
                <a:solidFill>
                  <a:srgbClr val="C00000"/>
                </a:solidFill>
              </a:ln>
              <a:effectLst/>
            </c:spPr>
            <c:extLst>
              <c:ext xmlns:c16="http://schemas.microsoft.com/office/drawing/2014/chart" uri="{C3380CC4-5D6E-409C-BE32-E72D297353CC}">
                <c16:uniqueId val="{00000003-3C8F-48A9-A822-4A4612AFBBED}"/>
              </c:ext>
            </c:extLst>
          </c:dPt>
          <c:dPt>
            <c:idx val="17"/>
            <c:invertIfNegative val="0"/>
            <c:bubble3D val="0"/>
            <c:spPr>
              <a:solidFill>
                <a:srgbClr val="00B050"/>
              </a:solidFill>
              <a:ln>
                <a:solidFill>
                  <a:srgbClr val="00B050"/>
                </a:solidFill>
              </a:ln>
              <a:effectLst/>
            </c:spPr>
            <c:extLst>
              <c:ext xmlns:c16="http://schemas.microsoft.com/office/drawing/2014/chart" uri="{C3380CC4-5D6E-409C-BE32-E72D297353CC}">
                <c16:uniqueId val="{00000005-3C8F-48A9-A822-4A4612AFBBED}"/>
              </c:ext>
            </c:extLst>
          </c:dPt>
          <c:dPt>
            <c:idx val="20"/>
            <c:invertIfNegative val="0"/>
            <c:bubble3D val="0"/>
            <c:spPr>
              <a:solidFill>
                <a:srgbClr val="0070C0"/>
              </a:solidFill>
              <a:ln>
                <a:solidFill>
                  <a:srgbClr val="0070C0"/>
                </a:solidFill>
              </a:ln>
              <a:effectLst/>
            </c:spPr>
            <c:extLst>
              <c:ext xmlns:c16="http://schemas.microsoft.com/office/drawing/2014/chart" uri="{C3380CC4-5D6E-409C-BE32-E72D297353CC}">
                <c16:uniqueId val="{00000007-3C8F-48A9-A822-4A4612AFBBED}"/>
              </c:ext>
            </c:extLst>
          </c:dPt>
          <c:dLbls>
            <c:dLbl>
              <c:idx val="1"/>
              <c:delete val="1"/>
              <c:extLst>
                <c:ext xmlns:c15="http://schemas.microsoft.com/office/drawing/2012/chart" uri="{CE6537A1-D6FC-4f65-9D91-7224C49458BB}"/>
                <c:ext xmlns:c16="http://schemas.microsoft.com/office/drawing/2014/chart" uri="{C3380CC4-5D6E-409C-BE32-E72D297353CC}">
                  <c16:uniqueId val="{00000008-3C8F-48A9-A822-4A4612AFBBED}"/>
                </c:ext>
              </c:extLst>
            </c:dLbl>
            <c:dLbl>
              <c:idx val="2"/>
              <c:delete val="1"/>
              <c:extLst>
                <c:ext xmlns:c15="http://schemas.microsoft.com/office/drawing/2012/chart" uri="{CE6537A1-D6FC-4f65-9D91-7224C49458BB}"/>
                <c:ext xmlns:c16="http://schemas.microsoft.com/office/drawing/2014/chart" uri="{C3380CC4-5D6E-409C-BE32-E72D297353CC}">
                  <c16:uniqueId val="{00000009-3C8F-48A9-A822-4A4612AFBBED}"/>
                </c:ext>
              </c:extLst>
            </c:dLbl>
            <c:dLbl>
              <c:idx val="3"/>
              <c:delete val="1"/>
              <c:extLst>
                <c:ext xmlns:c15="http://schemas.microsoft.com/office/drawing/2012/chart" uri="{CE6537A1-D6FC-4f65-9D91-7224C49458BB}"/>
                <c:ext xmlns:c16="http://schemas.microsoft.com/office/drawing/2014/chart" uri="{C3380CC4-5D6E-409C-BE32-E72D297353CC}">
                  <c16:uniqueId val="{0000000A-3C8F-48A9-A822-4A4612AFBBED}"/>
                </c:ext>
              </c:extLst>
            </c:dLbl>
            <c:dLbl>
              <c:idx val="4"/>
              <c:delete val="1"/>
              <c:extLst>
                <c:ext xmlns:c15="http://schemas.microsoft.com/office/drawing/2012/chart" uri="{CE6537A1-D6FC-4f65-9D91-7224C49458BB}"/>
                <c:ext xmlns:c16="http://schemas.microsoft.com/office/drawing/2014/chart" uri="{C3380CC4-5D6E-409C-BE32-E72D297353CC}">
                  <c16:uniqueId val="{0000000B-3C8F-48A9-A822-4A4612AFBBED}"/>
                </c:ext>
              </c:extLst>
            </c:dLbl>
            <c:dLbl>
              <c:idx val="5"/>
              <c:delete val="1"/>
              <c:extLst>
                <c:ext xmlns:c15="http://schemas.microsoft.com/office/drawing/2012/chart" uri="{CE6537A1-D6FC-4f65-9D91-7224C49458BB}"/>
                <c:ext xmlns:c16="http://schemas.microsoft.com/office/drawing/2014/chart" uri="{C3380CC4-5D6E-409C-BE32-E72D297353CC}">
                  <c16:uniqueId val="{0000000C-3C8F-48A9-A822-4A4612AFBBED}"/>
                </c:ext>
              </c:extLst>
            </c:dLbl>
            <c:dLbl>
              <c:idx val="6"/>
              <c:delete val="1"/>
              <c:extLst>
                <c:ext xmlns:c15="http://schemas.microsoft.com/office/drawing/2012/chart" uri="{CE6537A1-D6FC-4f65-9D91-7224C49458BB}"/>
                <c:ext xmlns:c16="http://schemas.microsoft.com/office/drawing/2014/chart" uri="{C3380CC4-5D6E-409C-BE32-E72D297353CC}">
                  <c16:uniqueId val="{0000000D-3C8F-48A9-A822-4A4612AFBBED}"/>
                </c:ext>
              </c:extLst>
            </c:dLbl>
            <c:dLbl>
              <c:idx val="7"/>
              <c:delete val="1"/>
              <c:extLst>
                <c:ext xmlns:c15="http://schemas.microsoft.com/office/drawing/2012/chart" uri="{CE6537A1-D6FC-4f65-9D91-7224C49458BB}"/>
                <c:ext xmlns:c16="http://schemas.microsoft.com/office/drawing/2014/chart" uri="{C3380CC4-5D6E-409C-BE32-E72D297353CC}">
                  <c16:uniqueId val="{0000000E-3C8F-48A9-A822-4A4612AFBBED}"/>
                </c:ext>
              </c:extLst>
            </c:dLbl>
            <c:dLbl>
              <c:idx val="8"/>
              <c:delete val="1"/>
              <c:extLst>
                <c:ext xmlns:c15="http://schemas.microsoft.com/office/drawing/2012/chart" uri="{CE6537A1-D6FC-4f65-9D91-7224C49458BB}"/>
                <c:ext xmlns:c16="http://schemas.microsoft.com/office/drawing/2014/chart" uri="{C3380CC4-5D6E-409C-BE32-E72D297353CC}">
                  <c16:uniqueId val="{0000000F-3C8F-48A9-A822-4A4612AFBBED}"/>
                </c:ext>
              </c:extLst>
            </c:dLbl>
            <c:dLbl>
              <c:idx val="9"/>
              <c:delete val="1"/>
              <c:extLst>
                <c:ext xmlns:c15="http://schemas.microsoft.com/office/drawing/2012/chart" uri="{CE6537A1-D6FC-4f65-9D91-7224C49458BB}"/>
                <c:ext xmlns:c16="http://schemas.microsoft.com/office/drawing/2014/chart" uri="{C3380CC4-5D6E-409C-BE32-E72D297353CC}">
                  <c16:uniqueId val="{00000010-3C8F-48A9-A822-4A4612AFBBED}"/>
                </c:ext>
              </c:extLst>
            </c:dLbl>
            <c:dLbl>
              <c:idx val="10"/>
              <c:layout>
                <c:manualLayout>
                  <c:x val="-2.9268292682926831E-2"/>
                  <c:y val="3.8573940472982196E-2"/>
                </c:manualLayout>
              </c:layout>
              <c:spPr>
                <a:noFill/>
                <a:ln>
                  <a:noFill/>
                </a:ln>
                <a:effectLst/>
              </c:spPr>
              <c:txPr>
                <a:bodyPr rot="0" spcFirstLastPara="1" vertOverflow="ellipsis" vert="horz" wrap="square" anchor="ctr" anchorCtr="1"/>
                <a:lstStyle/>
                <a:p>
                  <a:pPr>
                    <a:defRPr sz="1000" b="1" i="0" u="none" strike="noStrike" kern="1200" baseline="0">
                      <a:solidFill>
                        <a:srgbClr val="C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C8F-48A9-A822-4A4612AFBBED}"/>
                </c:ext>
              </c:extLst>
            </c:dLbl>
            <c:dLbl>
              <c:idx val="11"/>
              <c:layout>
                <c:manualLayout>
                  <c:x val="-2.2762145083045087E-3"/>
                  <c:y val="-2.9038109202954203E-3"/>
                </c:manualLayout>
              </c:layout>
              <c:spPr>
                <a:noFill/>
                <a:ln>
                  <a:noFill/>
                </a:ln>
                <a:effectLst/>
              </c:spPr>
              <c:txPr>
                <a:bodyPr rot="0" spcFirstLastPara="1" vertOverflow="ellipsis" vert="horz" wrap="square" anchor="ctr" anchorCtr="1"/>
                <a:lstStyle/>
                <a:p>
                  <a:pPr>
                    <a:defRPr sz="1000" b="1" i="0" u="none" strike="noStrike" kern="1200" baseline="0">
                      <a:solidFill>
                        <a:srgbClr val="C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C8F-48A9-A822-4A4612AFBBED}"/>
                </c:ext>
              </c:extLst>
            </c:dLbl>
            <c:dLbl>
              <c:idx val="12"/>
              <c:delete val="1"/>
              <c:extLst>
                <c:ext xmlns:c15="http://schemas.microsoft.com/office/drawing/2012/chart" uri="{CE6537A1-D6FC-4f65-9D91-7224C49458BB}"/>
                <c:ext xmlns:c16="http://schemas.microsoft.com/office/drawing/2014/chart" uri="{C3380CC4-5D6E-409C-BE32-E72D297353CC}">
                  <c16:uniqueId val="{00000011-3C8F-48A9-A822-4A4612AFBBED}"/>
                </c:ext>
              </c:extLst>
            </c:dLbl>
            <c:dLbl>
              <c:idx val="13"/>
              <c:delete val="1"/>
              <c:extLst>
                <c:ext xmlns:c15="http://schemas.microsoft.com/office/drawing/2012/chart" uri="{CE6537A1-D6FC-4f65-9D91-7224C49458BB}"/>
                <c:ext xmlns:c16="http://schemas.microsoft.com/office/drawing/2014/chart" uri="{C3380CC4-5D6E-409C-BE32-E72D297353CC}">
                  <c16:uniqueId val="{00000012-3C8F-48A9-A822-4A4612AFBBED}"/>
                </c:ext>
              </c:extLst>
            </c:dLbl>
            <c:dLbl>
              <c:idx val="14"/>
              <c:delete val="1"/>
              <c:extLst>
                <c:ext xmlns:c15="http://schemas.microsoft.com/office/drawing/2012/chart" uri="{CE6537A1-D6FC-4f65-9D91-7224C49458BB}"/>
                <c:ext xmlns:c16="http://schemas.microsoft.com/office/drawing/2014/chart" uri="{C3380CC4-5D6E-409C-BE32-E72D297353CC}">
                  <c16:uniqueId val="{00000013-3C8F-48A9-A822-4A4612AFBBED}"/>
                </c:ext>
              </c:extLst>
            </c:dLbl>
            <c:dLbl>
              <c:idx val="15"/>
              <c:delete val="1"/>
              <c:extLst>
                <c:ext xmlns:c15="http://schemas.microsoft.com/office/drawing/2012/chart" uri="{CE6537A1-D6FC-4f65-9D91-7224C49458BB}"/>
                <c:ext xmlns:c16="http://schemas.microsoft.com/office/drawing/2014/chart" uri="{C3380CC4-5D6E-409C-BE32-E72D297353CC}">
                  <c16:uniqueId val="{00000014-3C8F-48A9-A822-4A4612AFBBED}"/>
                </c:ext>
              </c:extLst>
            </c:dLbl>
            <c:dLbl>
              <c:idx val="16"/>
              <c:delete val="1"/>
              <c:extLst>
                <c:ext xmlns:c15="http://schemas.microsoft.com/office/drawing/2012/chart" uri="{CE6537A1-D6FC-4f65-9D91-7224C49458BB}"/>
                <c:ext xmlns:c16="http://schemas.microsoft.com/office/drawing/2014/chart" uri="{C3380CC4-5D6E-409C-BE32-E72D297353CC}">
                  <c16:uniqueId val="{00000015-3C8F-48A9-A822-4A4612AFBBED}"/>
                </c:ext>
              </c:extLst>
            </c:dLbl>
            <c:dLbl>
              <c:idx val="17"/>
              <c:spPr>
                <a:noFill/>
                <a:ln>
                  <a:noFill/>
                </a:ln>
                <a:effectLst/>
              </c:spPr>
              <c:txPr>
                <a:bodyPr rot="0" spcFirstLastPara="1" vertOverflow="ellipsis" vert="horz" wrap="square" anchor="ctr" anchorCtr="1"/>
                <a:lstStyle/>
                <a:p>
                  <a:pPr>
                    <a:defRPr sz="1000" b="1" i="0" u="none" strike="noStrike" kern="1200" baseline="0">
                      <a:solidFill>
                        <a:srgbClr val="00B050"/>
                      </a:solidFill>
                      <a:latin typeface="Verdana" panose="020B0604030504040204" pitchFamily="34" charset="0"/>
                      <a:ea typeface="Verdana" panose="020B0604030504040204" pitchFamily="34" charset="0"/>
                      <a:cs typeface="Times New Roman" panose="02020603050405020304" pitchFamily="18" charset="0"/>
                    </a:defRPr>
                  </a:pPr>
                  <a:endParaRPr lang="lv-LV"/>
                </a:p>
              </c:txPr>
              <c:dLblPos val="outEnd"/>
              <c:showLegendKey val="0"/>
              <c:showVal val="1"/>
              <c:showCatName val="0"/>
              <c:showSerName val="0"/>
              <c:showPercent val="0"/>
              <c:showBubbleSize val="0"/>
              <c:extLst>
                <c:ext xmlns:c16="http://schemas.microsoft.com/office/drawing/2014/chart" uri="{C3380CC4-5D6E-409C-BE32-E72D297353CC}">
                  <c16:uniqueId val="{00000005-3C8F-48A9-A822-4A4612AFBBED}"/>
                </c:ext>
              </c:extLst>
            </c:dLbl>
            <c:dLbl>
              <c:idx val="18"/>
              <c:delete val="1"/>
              <c:extLst>
                <c:ext xmlns:c15="http://schemas.microsoft.com/office/drawing/2012/chart" uri="{CE6537A1-D6FC-4f65-9D91-7224C49458BB}"/>
                <c:ext xmlns:c16="http://schemas.microsoft.com/office/drawing/2014/chart" uri="{C3380CC4-5D6E-409C-BE32-E72D297353CC}">
                  <c16:uniqueId val="{00000016-3C8F-48A9-A822-4A4612AFBBED}"/>
                </c:ext>
              </c:extLst>
            </c:dLbl>
            <c:dLbl>
              <c:idx val="19"/>
              <c:delete val="1"/>
              <c:extLst>
                <c:ext xmlns:c15="http://schemas.microsoft.com/office/drawing/2012/chart" uri="{CE6537A1-D6FC-4f65-9D91-7224C49458BB}"/>
                <c:ext xmlns:c16="http://schemas.microsoft.com/office/drawing/2014/chart" uri="{C3380CC4-5D6E-409C-BE32-E72D297353CC}">
                  <c16:uniqueId val="{00000017-3C8F-48A9-A822-4A4612AFBBED}"/>
                </c:ext>
              </c:extLst>
            </c:dLbl>
            <c:dLbl>
              <c:idx val="20"/>
              <c:spPr>
                <a:noFill/>
                <a:ln>
                  <a:noFill/>
                </a:ln>
                <a:effectLst/>
              </c:spPr>
              <c:txPr>
                <a:bodyPr rot="0" spcFirstLastPara="1" vertOverflow="ellipsis" vert="horz" wrap="square" anchor="ctr" anchorCtr="1"/>
                <a:lstStyle/>
                <a:p>
                  <a:pPr>
                    <a:defRPr sz="1000" b="1" i="0" u="none" strike="noStrike" kern="1200" baseline="0">
                      <a:solidFill>
                        <a:srgbClr val="0070C0"/>
                      </a:solidFill>
                      <a:latin typeface="Verdana" panose="020B0604030504040204" pitchFamily="34" charset="0"/>
                      <a:ea typeface="Verdana" panose="020B0604030504040204" pitchFamily="34" charset="0"/>
                      <a:cs typeface="Times New Roman" panose="02020603050405020304" pitchFamily="18" charset="0"/>
                    </a:defRPr>
                  </a:pPr>
                  <a:endParaRPr lang="lv-LV"/>
                </a:p>
              </c:txPr>
              <c:dLblPos val="outEnd"/>
              <c:showLegendKey val="0"/>
              <c:showVal val="1"/>
              <c:showCatName val="0"/>
              <c:showSerName val="0"/>
              <c:showPercent val="0"/>
              <c:showBubbleSize val="0"/>
              <c:extLst>
                <c:ext xmlns:c16="http://schemas.microsoft.com/office/drawing/2014/chart" uri="{C3380CC4-5D6E-409C-BE32-E72D297353CC}">
                  <c16:uniqueId val="{00000007-3C8F-48A9-A822-4A4612AFBBED}"/>
                </c:ext>
              </c:extLst>
            </c:dLbl>
            <c:dLbl>
              <c:idx val="21"/>
              <c:delete val="1"/>
              <c:extLst>
                <c:ext xmlns:c15="http://schemas.microsoft.com/office/drawing/2012/chart" uri="{CE6537A1-D6FC-4f65-9D91-7224C49458BB}"/>
                <c:ext xmlns:c16="http://schemas.microsoft.com/office/drawing/2014/chart" uri="{C3380CC4-5D6E-409C-BE32-E72D297353CC}">
                  <c16:uniqueId val="{00000018-3C8F-48A9-A822-4A4612AFBBED}"/>
                </c:ext>
              </c:extLst>
            </c:dLbl>
            <c:dLbl>
              <c:idx val="22"/>
              <c:delete val="1"/>
              <c:extLst>
                <c:ext xmlns:c15="http://schemas.microsoft.com/office/drawing/2012/chart" uri="{CE6537A1-D6FC-4f65-9D91-7224C49458BB}"/>
                <c:ext xmlns:c16="http://schemas.microsoft.com/office/drawing/2014/chart" uri="{C3380CC4-5D6E-409C-BE32-E72D297353CC}">
                  <c16:uniqueId val="{00000019-3C8F-48A9-A822-4A4612AFBBED}"/>
                </c:ext>
              </c:extLst>
            </c:dLbl>
            <c:dLbl>
              <c:idx val="23"/>
              <c:delete val="1"/>
              <c:extLst>
                <c:ext xmlns:c15="http://schemas.microsoft.com/office/drawing/2012/chart" uri="{CE6537A1-D6FC-4f65-9D91-7224C49458BB}"/>
                <c:ext xmlns:c16="http://schemas.microsoft.com/office/drawing/2014/chart" uri="{C3380CC4-5D6E-409C-BE32-E72D297353CC}">
                  <c16:uniqueId val="{0000001A-3C8F-48A9-A822-4A4612AFBBED}"/>
                </c:ext>
              </c:extLst>
            </c:dLbl>
            <c:dLbl>
              <c:idx val="24"/>
              <c:delete val="1"/>
              <c:extLst>
                <c:ext xmlns:c15="http://schemas.microsoft.com/office/drawing/2012/chart" uri="{CE6537A1-D6FC-4f65-9D91-7224C49458BB}"/>
                <c:ext xmlns:c16="http://schemas.microsoft.com/office/drawing/2014/chart" uri="{C3380CC4-5D6E-409C-BE32-E72D297353CC}">
                  <c16:uniqueId val="{0000001B-3C8F-48A9-A822-4A4612AFBBED}"/>
                </c:ext>
              </c:extLst>
            </c:dLbl>
            <c:dLbl>
              <c:idx val="25"/>
              <c:delete val="1"/>
              <c:extLst>
                <c:ext xmlns:c15="http://schemas.microsoft.com/office/drawing/2012/chart" uri="{CE6537A1-D6FC-4f65-9D91-7224C49458BB}"/>
                <c:ext xmlns:c16="http://schemas.microsoft.com/office/drawing/2014/chart" uri="{C3380CC4-5D6E-409C-BE32-E72D297353CC}">
                  <c16:uniqueId val="{0000001C-3C8F-48A9-A822-4A4612AFBBED}"/>
                </c:ext>
              </c:extLst>
            </c:dLbl>
            <c:dLbl>
              <c:idx val="26"/>
              <c:delete val="1"/>
              <c:extLst>
                <c:ext xmlns:c15="http://schemas.microsoft.com/office/drawing/2012/chart" uri="{CE6537A1-D6FC-4f65-9D91-7224C49458BB}"/>
                <c:ext xmlns:c16="http://schemas.microsoft.com/office/drawing/2014/chart" uri="{C3380CC4-5D6E-409C-BE32-E72D297353CC}">
                  <c16:uniqueId val="{0000001D-3C8F-48A9-A822-4A4612AFBBED}"/>
                </c:ext>
              </c:extLst>
            </c:dLbl>
            <c:spPr>
              <a:noFill/>
              <a:ln>
                <a:noFill/>
              </a:ln>
              <a:effectLst/>
            </c:spPr>
            <c:txPr>
              <a:bodyPr rot="0" spcFirstLastPara="1" vertOverflow="ellipsis" vert="horz" wrap="square" anchor="ctr" anchorCtr="1"/>
              <a:lstStyle/>
              <a:p>
                <a:pPr>
                  <a:defRPr sz="1000" b="1" i="0" u="none" strike="noStrike" kern="1200" baseline="0">
                    <a:solidFill>
                      <a:sysClr val="windowText" lastClr="0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Data!$N$10:$N$37</c:f>
              <c:strCache>
                <c:ptCount val="28"/>
                <c:pt idx="0">
                  <c:v>Beļģija</c:v>
                </c:pt>
                <c:pt idx="1">
                  <c:v>Vācija</c:v>
                </c:pt>
                <c:pt idx="2">
                  <c:v>Austrija</c:v>
                </c:pt>
                <c:pt idx="3">
                  <c:v>Ungārija</c:v>
                </c:pt>
                <c:pt idx="4">
                  <c:v>Itālija</c:v>
                </c:pt>
                <c:pt idx="5">
                  <c:v>Francija</c:v>
                </c:pt>
                <c:pt idx="6">
                  <c:v>Slovēnija</c:v>
                </c:pt>
                <c:pt idx="7">
                  <c:v>Zviedrija</c:v>
                </c:pt>
                <c:pt idx="8">
                  <c:v>Slovākija</c:v>
                </c:pt>
                <c:pt idx="9">
                  <c:v>Rumānija</c:v>
                </c:pt>
                <c:pt idx="10">
                  <c:v>Latvija 2017</c:v>
                </c:pt>
                <c:pt idx="11">
                  <c:v>Latvija 2021</c:v>
                </c:pt>
                <c:pt idx="12">
                  <c:v>Čehija</c:v>
                </c:pt>
                <c:pt idx="13">
                  <c:v>Portugāle</c:v>
                </c:pt>
                <c:pt idx="14">
                  <c:v>Somija</c:v>
                </c:pt>
                <c:pt idx="15">
                  <c:v>Spānija</c:v>
                </c:pt>
                <c:pt idx="16">
                  <c:v>Bulgārija</c:v>
                </c:pt>
                <c:pt idx="17">
                  <c:v>Lietuva</c:v>
                </c:pt>
                <c:pt idx="18">
                  <c:v>Polija</c:v>
                </c:pt>
                <c:pt idx="19">
                  <c:v>Horvātija</c:v>
                </c:pt>
                <c:pt idx="20">
                  <c:v>Igaunija</c:v>
                </c:pt>
                <c:pt idx="21">
                  <c:v>Dānija</c:v>
                </c:pt>
                <c:pt idx="22">
                  <c:v>Luksemburga</c:v>
                </c:pt>
                <c:pt idx="23">
                  <c:v>Grieķija</c:v>
                </c:pt>
                <c:pt idx="24">
                  <c:v>Nīderlande</c:v>
                </c:pt>
                <c:pt idx="25">
                  <c:v>Malta</c:v>
                </c:pt>
                <c:pt idx="26">
                  <c:v>Īrija</c:v>
                </c:pt>
                <c:pt idx="27">
                  <c:v>Kipra</c:v>
                </c:pt>
              </c:strCache>
              <c:extLst/>
            </c:strRef>
          </c:cat>
          <c:val>
            <c:numRef>
              <c:f>Data!$O$10:$O$37</c:f>
              <c:numCache>
                <c:formatCode>#\ ##0.0</c:formatCode>
                <c:ptCount val="28"/>
                <c:pt idx="0">
                  <c:v>46.2</c:v>
                </c:pt>
                <c:pt idx="1">
                  <c:v>44.2</c:v>
                </c:pt>
                <c:pt idx="2">
                  <c:v>43.3</c:v>
                </c:pt>
                <c:pt idx="3">
                  <c:v>43.2</c:v>
                </c:pt>
                <c:pt idx="4">
                  <c:v>41.2</c:v>
                </c:pt>
                <c:pt idx="5">
                  <c:v>41.1</c:v>
                </c:pt>
                <c:pt idx="6">
                  <c:v>40.4</c:v>
                </c:pt>
                <c:pt idx="7">
                  <c:v>39.799999999999997</c:v>
                </c:pt>
                <c:pt idx="8">
                  <c:v>39</c:v>
                </c:pt>
                <c:pt idx="9">
                  <c:v>38.200000000000003</c:v>
                </c:pt>
                <c:pt idx="10">
                  <c:v>41.3</c:v>
                </c:pt>
                <c:pt idx="11">
                  <c:v>37.9</c:v>
                </c:pt>
                <c:pt idx="12">
                  <c:v>37.6</c:v>
                </c:pt>
                <c:pt idx="13">
                  <c:v>37.6</c:v>
                </c:pt>
                <c:pt idx="14">
                  <c:v>36.200000000000003</c:v>
                </c:pt>
                <c:pt idx="15">
                  <c:v>35.700000000000003</c:v>
                </c:pt>
                <c:pt idx="16">
                  <c:v>34.9</c:v>
                </c:pt>
                <c:pt idx="17">
                  <c:v>34.4</c:v>
                </c:pt>
                <c:pt idx="18">
                  <c:v>34.200000000000003</c:v>
                </c:pt>
                <c:pt idx="19">
                  <c:v>34</c:v>
                </c:pt>
                <c:pt idx="20">
                  <c:v>33.9</c:v>
                </c:pt>
                <c:pt idx="21">
                  <c:v>32.700000000000003</c:v>
                </c:pt>
                <c:pt idx="22">
                  <c:v>32.299999999999997</c:v>
                </c:pt>
                <c:pt idx="23">
                  <c:v>31.9</c:v>
                </c:pt>
                <c:pt idx="24">
                  <c:v>27.6</c:v>
                </c:pt>
                <c:pt idx="25">
                  <c:v>25.2</c:v>
                </c:pt>
                <c:pt idx="26">
                  <c:v>25</c:v>
                </c:pt>
                <c:pt idx="27">
                  <c:v>18.100000000000001</c:v>
                </c:pt>
              </c:numCache>
            </c:numRef>
          </c:val>
          <c:extLst>
            <c:ext xmlns:c16="http://schemas.microsoft.com/office/drawing/2014/chart" uri="{C3380CC4-5D6E-409C-BE32-E72D297353CC}">
              <c16:uniqueId val="{0000001E-3C8F-48A9-A822-4A4612AFBBED}"/>
            </c:ext>
          </c:extLst>
        </c:ser>
        <c:dLbls>
          <c:showLegendKey val="0"/>
          <c:showVal val="0"/>
          <c:showCatName val="0"/>
          <c:showSerName val="0"/>
          <c:showPercent val="0"/>
          <c:showBubbleSize val="0"/>
        </c:dLbls>
        <c:gapWidth val="269"/>
        <c:axId val="1778579968"/>
        <c:axId val="1778576224"/>
      </c:barChart>
      <c:lineChart>
        <c:grouping val="standard"/>
        <c:varyColors val="0"/>
        <c:ser>
          <c:idx val="1"/>
          <c:order val="1"/>
          <c:spPr>
            <a:ln w="19050" cap="rnd">
              <a:solidFill>
                <a:schemeClr val="accent2">
                  <a:lumMod val="50000"/>
                </a:schemeClr>
              </a:solidFill>
              <a:prstDash val="dash"/>
              <a:round/>
            </a:ln>
            <a:effectLst/>
          </c:spPr>
          <c:marker>
            <c:symbol val="none"/>
          </c:marker>
          <c:cat>
            <c:strRef>
              <c:f>Data!$N$10:$N$37</c:f>
              <c:strCache>
                <c:ptCount val="28"/>
                <c:pt idx="0">
                  <c:v>Beļģija</c:v>
                </c:pt>
                <c:pt idx="1">
                  <c:v>Vācija</c:v>
                </c:pt>
                <c:pt idx="2">
                  <c:v>Austrija</c:v>
                </c:pt>
                <c:pt idx="3">
                  <c:v>Ungārija</c:v>
                </c:pt>
                <c:pt idx="4">
                  <c:v>Itālija</c:v>
                </c:pt>
                <c:pt idx="5">
                  <c:v>Francija</c:v>
                </c:pt>
                <c:pt idx="6">
                  <c:v>Slovēnija</c:v>
                </c:pt>
                <c:pt idx="7">
                  <c:v>Zviedrija</c:v>
                </c:pt>
                <c:pt idx="8">
                  <c:v>Slovākija</c:v>
                </c:pt>
                <c:pt idx="9">
                  <c:v>Rumānija</c:v>
                </c:pt>
                <c:pt idx="10">
                  <c:v>Latvija 2017</c:v>
                </c:pt>
                <c:pt idx="11">
                  <c:v>Latvija 2021</c:v>
                </c:pt>
                <c:pt idx="12">
                  <c:v>Čehija</c:v>
                </c:pt>
                <c:pt idx="13">
                  <c:v>Portugāle</c:v>
                </c:pt>
                <c:pt idx="14">
                  <c:v>Somija</c:v>
                </c:pt>
                <c:pt idx="15">
                  <c:v>Spānija</c:v>
                </c:pt>
                <c:pt idx="16">
                  <c:v>Bulgārija</c:v>
                </c:pt>
                <c:pt idx="17">
                  <c:v>Lietuva</c:v>
                </c:pt>
                <c:pt idx="18">
                  <c:v>Polija</c:v>
                </c:pt>
                <c:pt idx="19">
                  <c:v>Horvātija</c:v>
                </c:pt>
                <c:pt idx="20">
                  <c:v>Igaunija</c:v>
                </c:pt>
                <c:pt idx="21">
                  <c:v>Dānija</c:v>
                </c:pt>
                <c:pt idx="22">
                  <c:v>Luksemburga</c:v>
                </c:pt>
                <c:pt idx="23">
                  <c:v>Grieķija</c:v>
                </c:pt>
                <c:pt idx="24">
                  <c:v>Nīderlande</c:v>
                </c:pt>
                <c:pt idx="25">
                  <c:v>Malta</c:v>
                </c:pt>
                <c:pt idx="26">
                  <c:v>Īrija</c:v>
                </c:pt>
                <c:pt idx="27">
                  <c:v>Kipra</c:v>
                </c:pt>
              </c:strCache>
              <c:extLst/>
            </c:strRef>
          </c:cat>
          <c:val>
            <c:numRef>
              <c:f>Data!$P$10:$P$37</c:f>
              <c:numCache>
                <c:formatCode>#\ ##0.0</c:formatCode>
                <c:ptCount val="28"/>
                <c:pt idx="0">
                  <c:v>39.200000000000003</c:v>
                </c:pt>
                <c:pt idx="1">
                  <c:v>39.200000000000003</c:v>
                </c:pt>
                <c:pt idx="2">
                  <c:v>39.200000000000003</c:v>
                </c:pt>
                <c:pt idx="3">
                  <c:v>39.200000000000003</c:v>
                </c:pt>
                <c:pt idx="4">
                  <c:v>39.200000000000003</c:v>
                </c:pt>
                <c:pt idx="5">
                  <c:v>39.200000000000003</c:v>
                </c:pt>
                <c:pt idx="6">
                  <c:v>39.200000000000003</c:v>
                </c:pt>
                <c:pt idx="7">
                  <c:v>39.200000000000003</c:v>
                </c:pt>
                <c:pt idx="8">
                  <c:v>39.200000000000003</c:v>
                </c:pt>
                <c:pt idx="9">
                  <c:v>39.200000000000003</c:v>
                </c:pt>
                <c:pt idx="10">
                  <c:v>39.200000000000003</c:v>
                </c:pt>
                <c:pt idx="11">
                  <c:v>39.200000000000003</c:v>
                </c:pt>
                <c:pt idx="12">
                  <c:v>39.200000000000003</c:v>
                </c:pt>
                <c:pt idx="13">
                  <c:v>39.200000000000003</c:v>
                </c:pt>
                <c:pt idx="14">
                  <c:v>39.200000000000003</c:v>
                </c:pt>
                <c:pt idx="15">
                  <c:v>39.200000000000003</c:v>
                </c:pt>
                <c:pt idx="16">
                  <c:v>39.200000000000003</c:v>
                </c:pt>
                <c:pt idx="17">
                  <c:v>39.200000000000003</c:v>
                </c:pt>
                <c:pt idx="18">
                  <c:v>39.200000000000003</c:v>
                </c:pt>
                <c:pt idx="19">
                  <c:v>39.200000000000003</c:v>
                </c:pt>
                <c:pt idx="20">
                  <c:v>39.200000000000003</c:v>
                </c:pt>
                <c:pt idx="21">
                  <c:v>39.200000000000003</c:v>
                </c:pt>
                <c:pt idx="22">
                  <c:v>39.200000000000003</c:v>
                </c:pt>
                <c:pt idx="23">
                  <c:v>39.200000000000003</c:v>
                </c:pt>
                <c:pt idx="24">
                  <c:v>39.200000000000003</c:v>
                </c:pt>
                <c:pt idx="25">
                  <c:v>39.200000000000003</c:v>
                </c:pt>
                <c:pt idx="26">
                  <c:v>39.200000000000003</c:v>
                </c:pt>
                <c:pt idx="27">
                  <c:v>39.200000000000003</c:v>
                </c:pt>
              </c:numCache>
            </c:numRef>
          </c:val>
          <c:smooth val="0"/>
          <c:extLst>
            <c:ext xmlns:c16="http://schemas.microsoft.com/office/drawing/2014/chart" uri="{C3380CC4-5D6E-409C-BE32-E72D297353CC}">
              <c16:uniqueId val="{0000001F-3C8F-48A9-A822-4A4612AFBBED}"/>
            </c:ext>
          </c:extLst>
        </c:ser>
        <c:dLbls>
          <c:showLegendKey val="0"/>
          <c:showVal val="0"/>
          <c:showCatName val="0"/>
          <c:showSerName val="0"/>
          <c:showPercent val="0"/>
          <c:showBubbleSize val="0"/>
        </c:dLbls>
        <c:marker val="1"/>
        <c:smooth val="0"/>
        <c:axId val="118457007"/>
        <c:axId val="118459087"/>
      </c:lineChart>
      <c:catAx>
        <c:axId val="17785799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cap="none" spc="0" normalizeH="0" baseline="0">
                <a:solidFill>
                  <a:sysClr val="windowText" lastClr="0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crossAx val="1778576224"/>
        <c:crosses val="autoZero"/>
        <c:auto val="1"/>
        <c:lblAlgn val="ctr"/>
        <c:lblOffset val="100"/>
        <c:noMultiLvlLbl val="0"/>
      </c:catAx>
      <c:valAx>
        <c:axId val="1778576224"/>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crossAx val="1778579968"/>
        <c:crosses val="autoZero"/>
        <c:crossBetween val="between"/>
      </c:valAx>
      <c:valAx>
        <c:axId val="118459087"/>
        <c:scaling>
          <c:orientation val="minMax"/>
        </c:scaling>
        <c:delete val="0"/>
        <c:axPos val="r"/>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crossAx val="118457007"/>
        <c:crosses val="max"/>
        <c:crossBetween val="between"/>
      </c:valAx>
      <c:catAx>
        <c:axId val="118457007"/>
        <c:scaling>
          <c:orientation val="minMax"/>
        </c:scaling>
        <c:delete val="1"/>
        <c:axPos val="b"/>
        <c:numFmt formatCode="General" sourceLinked="1"/>
        <c:majorTickMark val="out"/>
        <c:minorTickMark val="none"/>
        <c:tickLblPos val="nextTo"/>
        <c:crossAx val="118459087"/>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000">
          <a:solidFill>
            <a:sysClr val="windowText" lastClr="000000"/>
          </a:solidFill>
          <a:latin typeface="Verdana" panose="020B0604030504040204" pitchFamily="34" charset="0"/>
          <a:ea typeface="Verdana" panose="020B0604030504040204" pitchFamily="34" charset="0"/>
          <a:cs typeface="Times New Roman" panose="02020603050405020304" pitchFamily="18" charset="0"/>
        </a:defRPr>
      </a:pPr>
      <a:endParaRPr lang="lv-LV"/>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141294838145226E-2"/>
          <c:y val="5.5555555555555552E-2"/>
          <c:w val="0.88430314960629919"/>
          <c:h val="0.60690871974336547"/>
        </c:manualLayout>
      </c:layout>
      <c:lineChart>
        <c:grouping val="standard"/>
        <c:varyColors val="0"/>
        <c:ser>
          <c:idx val="0"/>
          <c:order val="0"/>
          <c:tx>
            <c:strRef>
              <c:f>KOPĀ!$M$19</c:f>
              <c:strCache>
                <c:ptCount val="1"/>
                <c:pt idx="0">
                  <c:v>Bruto ienākumam 500 euro mēnesī</c:v>
                </c:pt>
              </c:strCache>
            </c:strRef>
          </c:tx>
          <c:spPr>
            <a:ln w="25400" cap="rnd">
              <a:solidFill>
                <a:srgbClr val="C00000"/>
              </a:solidFill>
              <a:round/>
            </a:ln>
            <a:effectLst/>
          </c:spPr>
          <c:marker>
            <c:symbol val="none"/>
          </c:marker>
          <c:dLbls>
            <c:dLbl>
              <c:idx val="1"/>
              <c:delete val="1"/>
              <c:extLst>
                <c:ext xmlns:c15="http://schemas.microsoft.com/office/drawing/2012/chart" uri="{CE6537A1-D6FC-4f65-9D91-7224C49458BB}"/>
                <c:ext xmlns:c16="http://schemas.microsoft.com/office/drawing/2014/chart" uri="{C3380CC4-5D6E-409C-BE32-E72D297353CC}">
                  <c16:uniqueId val="{00000000-3B96-465A-9560-17AB3D8F8D61}"/>
                </c:ext>
              </c:extLst>
            </c:dLbl>
            <c:spPr>
              <a:noFill/>
              <a:ln>
                <a:noFill/>
              </a:ln>
              <a:effectLst/>
            </c:spPr>
            <c:txPr>
              <a:bodyPr rot="0" spcFirstLastPara="1" vertOverflow="ellipsis" vert="horz" wrap="square" anchor="ctr" anchorCtr="1"/>
              <a:lstStyle/>
              <a:p>
                <a:pPr>
                  <a:defRPr sz="1800" b="1" i="0" u="none" strike="noStrike" kern="1200" baseline="0">
                    <a:solidFill>
                      <a:srgbClr val="C00000"/>
                    </a:solidFill>
                    <a:latin typeface="Calibri" panose="020F0502020204030204" pitchFamily="34" charset="0"/>
                    <a:ea typeface="+mn-ea"/>
                    <a:cs typeface="Calibri" panose="020F0502020204030204" pitchFamily="34" charset="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KOPĀ!$N$18:$W$18</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KOPĀ!$N$19:$W$19</c:f>
              <c:numCache>
                <c:formatCode>0%</c:formatCode>
                <c:ptCount val="10"/>
                <c:pt idx="0">
                  <c:v>0.72365000000000002</c:v>
                </c:pt>
                <c:pt idx="1">
                  <c:v>0.72365000000000002</c:v>
                </c:pt>
                <c:pt idx="2">
                  <c:v>0.732924193548387</c:v>
                </c:pt>
                <c:pt idx="3">
                  <c:v>0.73843571428571431</c:v>
                </c:pt>
                <c:pt idx="4">
                  <c:v>0.78342857142857147</c:v>
                </c:pt>
                <c:pt idx="5">
                  <c:v>0.79563636363636359</c:v>
                </c:pt>
                <c:pt idx="6">
                  <c:v>0.83199999999999996</c:v>
                </c:pt>
                <c:pt idx="7">
                  <c:v>0.83599999999999997</c:v>
                </c:pt>
                <c:pt idx="8">
                  <c:v>0.88600000000000001</c:v>
                </c:pt>
                <c:pt idx="9">
                  <c:v>0.89500000000000002</c:v>
                </c:pt>
              </c:numCache>
            </c:numRef>
          </c:val>
          <c:smooth val="0"/>
          <c:extLst>
            <c:ext xmlns:c16="http://schemas.microsoft.com/office/drawing/2014/chart" uri="{C3380CC4-5D6E-409C-BE32-E72D297353CC}">
              <c16:uniqueId val="{00000001-3B96-465A-9560-17AB3D8F8D61}"/>
            </c:ext>
          </c:extLst>
        </c:ser>
        <c:ser>
          <c:idx val="1"/>
          <c:order val="1"/>
          <c:tx>
            <c:strRef>
              <c:f>KOPĀ!$M$20</c:f>
              <c:strCache>
                <c:ptCount val="1"/>
                <c:pt idx="0">
                  <c:v>Bruto ienākumam 1600 euro mēnesī</c:v>
                </c:pt>
              </c:strCache>
            </c:strRef>
          </c:tx>
          <c:spPr>
            <a:ln w="25400" cap="rnd">
              <a:solidFill>
                <a:srgbClr val="002060"/>
              </a:solidFill>
              <a:round/>
            </a:ln>
            <a:effectLst/>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2-3B96-465A-9560-17AB3D8F8D61}"/>
                </c:ext>
              </c:extLst>
            </c:dLbl>
            <c:dLbl>
              <c:idx val="1"/>
              <c:layout>
                <c:manualLayout>
                  <c:x val="-5.6944444444444443E-2"/>
                  <c:y val="3.16087051618547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B96-465A-9560-17AB3D8F8D61}"/>
                </c:ext>
              </c:extLst>
            </c:dLbl>
            <c:dLbl>
              <c:idx val="2"/>
              <c:delete val="1"/>
              <c:extLst>
                <c:ext xmlns:c15="http://schemas.microsoft.com/office/drawing/2012/chart" uri="{CE6537A1-D6FC-4f65-9D91-7224C49458BB}"/>
                <c:ext xmlns:c16="http://schemas.microsoft.com/office/drawing/2014/chart" uri="{C3380CC4-5D6E-409C-BE32-E72D297353CC}">
                  <c16:uniqueId val="{00000004-3B96-465A-9560-17AB3D8F8D61}"/>
                </c:ext>
              </c:extLst>
            </c:dLbl>
            <c:dLbl>
              <c:idx val="3"/>
              <c:delete val="1"/>
              <c:extLst>
                <c:ext xmlns:c15="http://schemas.microsoft.com/office/drawing/2012/chart" uri="{CE6537A1-D6FC-4f65-9D91-7224C49458BB}"/>
                <c:ext xmlns:c16="http://schemas.microsoft.com/office/drawing/2014/chart" uri="{C3380CC4-5D6E-409C-BE32-E72D297353CC}">
                  <c16:uniqueId val="{00000005-3B96-465A-9560-17AB3D8F8D61}"/>
                </c:ext>
              </c:extLst>
            </c:dLbl>
            <c:dLbl>
              <c:idx val="4"/>
              <c:delete val="1"/>
              <c:extLst>
                <c:ext xmlns:c15="http://schemas.microsoft.com/office/drawing/2012/chart" uri="{CE6537A1-D6FC-4f65-9D91-7224C49458BB}"/>
                <c:ext xmlns:c16="http://schemas.microsoft.com/office/drawing/2014/chart" uri="{C3380CC4-5D6E-409C-BE32-E72D297353CC}">
                  <c16:uniqueId val="{00000006-3B96-465A-9560-17AB3D8F8D61}"/>
                </c:ext>
              </c:extLst>
            </c:dLbl>
            <c:dLbl>
              <c:idx val="6"/>
              <c:delete val="1"/>
              <c:extLst>
                <c:ext xmlns:c15="http://schemas.microsoft.com/office/drawing/2012/chart" uri="{CE6537A1-D6FC-4f65-9D91-7224C49458BB}"/>
                <c:ext xmlns:c16="http://schemas.microsoft.com/office/drawing/2014/chart" uri="{C3380CC4-5D6E-409C-BE32-E72D297353CC}">
                  <c16:uniqueId val="{00000007-3B96-465A-9560-17AB3D8F8D61}"/>
                </c:ext>
              </c:extLst>
            </c:dLbl>
            <c:dLbl>
              <c:idx val="8"/>
              <c:delete val="1"/>
              <c:extLst>
                <c:ext xmlns:c15="http://schemas.microsoft.com/office/drawing/2012/chart" uri="{CE6537A1-D6FC-4f65-9D91-7224C49458BB}"/>
                <c:ext xmlns:c16="http://schemas.microsoft.com/office/drawing/2014/chart" uri="{C3380CC4-5D6E-409C-BE32-E72D297353CC}">
                  <c16:uniqueId val="{00000008-3B96-465A-9560-17AB3D8F8D61}"/>
                </c:ext>
              </c:extLst>
            </c:dLbl>
            <c:spPr>
              <a:noFill/>
              <a:ln>
                <a:noFill/>
              </a:ln>
              <a:effectLst/>
            </c:spPr>
            <c:txPr>
              <a:bodyPr rot="0" spcFirstLastPara="1" vertOverflow="ellipsis" vert="horz" wrap="square" anchor="ctr" anchorCtr="1"/>
              <a:lstStyle/>
              <a:p>
                <a:pPr>
                  <a:defRPr sz="1800" b="1" i="0" u="none" strike="noStrike" kern="1200" baseline="0">
                    <a:solidFill>
                      <a:srgbClr val="002060"/>
                    </a:solidFill>
                    <a:latin typeface="Calibri" panose="020F0502020204030204" pitchFamily="34" charset="0"/>
                    <a:ea typeface="+mn-ea"/>
                    <a:cs typeface="Calibri" panose="020F0502020204030204" pitchFamily="34" charset="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KOPĀ!$N$18:$W$18</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KOPĀ!$N$20:$W$20</c:f>
              <c:numCache>
                <c:formatCode>0%</c:formatCode>
                <c:ptCount val="10"/>
                <c:pt idx="0">
                  <c:v>0.69993124999999989</c:v>
                </c:pt>
                <c:pt idx="1">
                  <c:v>0.69993124999999989</c:v>
                </c:pt>
                <c:pt idx="2">
                  <c:v>0.69993124999999989</c:v>
                </c:pt>
                <c:pt idx="3">
                  <c:v>0.69777500000000003</c:v>
                </c:pt>
                <c:pt idx="4">
                  <c:v>0.71200000000000008</c:v>
                </c:pt>
                <c:pt idx="5">
                  <c:v>0.71200000000000008</c:v>
                </c:pt>
                <c:pt idx="6">
                  <c:v>0.71200000000000008</c:v>
                </c:pt>
                <c:pt idx="7">
                  <c:v>0.72176923076923072</c:v>
                </c:pt>
                <c:pt idx="8">
                  <c:v>0.72417307692307686</c:v>
                </c:pt>
                <c:pt idx="9">
                  <c:v>0.72561538461538466</c:v>
                </c:pt>
              </c:numCache>
            </c:numRef>
          </c:val>
          <c:smooth val="0"/>
          <c:extLst>
            <c:ext xmlns:c16="http://schemas.microsoft.com/office/drawing/2014/chart" uri="{C3380CC4-5D6E-409C-BE32-E72D297353CC}">
              <c16:uniqueId val="{00000009-3B96-465A-9560-17AB3D8F8D61}"/>
            </c:ext>
          </c:extLst>
        </c:ser>
        <c:ser>
          <c:idx val="2"/>
          <c:order val="2"/>
          <c:tx>
            <c:strRef>
              <c:f>KOPĀ!$M$21</c:f>
              <c:strCache>
                <c:ptCount val="1"/>
                <c:pt idx="0">
                  <c:v>Bruto ienākumam 10 000 euro mēnesī</c:v>
                </c:pt>
              </c:strCache>
            </c:strRef>
          </c:tx>
          <c:spPr>
            <a:ln w="25400" cap="rnd">
              <a:solidFill>
                <a:schemeClr val="accent3"/>
              </a:solidFill>
              <a:prstDash val="sysDash"/>
              <a:round/>
            </a:ln>
            <a:effectLst/>
          </c:spPr>
          <c:marker>
            <c:symbol val="none"/>
          </c:marker>
          <c:dLbls>
            <c:dLbl>
              <c:idx val="0"/>
              <c:delete val="1"/>
              <c:extLst>
                <c:ext xmlns:c15="http://schemas.microsoft.com/office/drawing/2012/chart" uri="{CE6537A1-D6FC-4f65-9D91-7224C49458BB}"/>
                <c:ext xmlns:c16="http://schemas.microsoft.com/office/drawing/2014/chart" uri="{C3380CC4-5D6E-409C-BE32-E72D297353CC}">
                  <c16:uniqueId val="{0000000A-3B96-465A-9560-17AB3D8F8D61}"/>
                </c:ext>
              </c:extLst>
            </c:dLbl>
            <c:dLbl>
              <c:idx val="1"/>
              <c:layout>
                <c:manualLayout>
                  <c:x val="-4.861111111111114E-2"/>
                  <c:y val="-3.16087051618547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B96-465A-9560-17AB3D8F8D61}"/>
                </c:ext>
              </c:extLst>
            </c:dLbl>
            <c:dLbl>
              <c:idx val="2"/>
              <c:delete val="1"/>
              <c:extLst>
                <c:ext xmlns:c15="http://schemas.microsoft.com/office/drawing/2012/chart" uri="{CE6537A1-D6FC-4f65-9D91-7224C49458BB}"/>
                <c:ext xmlns:c16="http://schemas.microsoft.com/office/drawing/2014/chart" uri="{C3380CC4-5D6E-409C-BE32-E72D297353CC}">
                  <c16:uniqueId val="{0000000C-3B96-465A-9560-17AB3D8F8D61}"/>
                </c:ext>
              </c:extLst>
            </c:dLbl>
            <c:dLbl>
              <c:idx val="3"/>
              <c:delete val="1"/>
              <c:extLst>
                <c:ext xmlns:c15="http://schemas.microsoft.com/office/drawing/2012/chart" uri="{CE6537A1-D6FC-4f65-9D91-7224C49458BB}"/>
                <c:ext xmlns:c16="http://schemas.microsoft.com/office/drawing/2014/chart" uri="{C3380CC4-5D6E-409C-BE32-E72D297353CC}">
                  <c16:uniqueId val="{0000000D-3B96-465A-9560-17AB3D8F8D61}"/>
                </c:ext>
              </c:extLst>
            </c:dLbl>
            <c:dLbl>
              <c:idx val="4"/>
              <c:delete val="1"/>
              <c:extLst>
                <c:ext xmlns:c15="http://schemas.microsoft.com/office/drawing/2012/chart" uri="{CE6537A1-D6FC-4f65-9D91-7224C49458BB}"/>
                <c:ext xmlns:c16="http://schemas.microsoft.com/office/drawing/2014/chart" uri="{C3380CC4-5D6E-409C-BE32-E72D297353CC}">
                  <c16:uniqueId val="{0000000E-3B96-465A-9560-17AB3D8F8D61}"/>
                </c:ext>
              </c:extLst>
            </c:dLbl>
            <c:dLbl>
              <c:idx val="5"/>
              <c:delete val="1"/>
              <c:extLst>
                <c:ext xmlns:c15="http://schemas.microsoft.com/office/drawing/2012/chart" uri="{CE6537A1-D6FC-4f65-9D91-7224C49458BB}"/>
                <c:ext xmlns:c16="http://schemas.microsoft.com/office/drawing/2014/chart" uri="{C3380CC4-5D6E-409C-BE32-E72D297353CC}">
                  <c16:uniqueId val="{0000000F-3B96-465A-9560-17AB3D8F8D61}"/>
                </c:ext>
              </c:extLst>
            </c:dLbl>
            <c:dLbl>
              <c:idx val="6"/>
              <c:layout>
                <c:manualLayout>
                  <c:x val="1.8055555555555554E-2"/>
                  <c:y val="6.56135170603674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3B96-465A-9560-17AB3D8F8D61}"/>
                </c:ext>
              </c:extLst>
            </c:dLbl>
            <c:dLbl>
              <c:idx val="7"/>
              <c:delete val="1"/>
              <c:extLst>
                <c:ext xmlns:c15="http://schemas.microsoft.com/office/drawing/2012/chart" uri="{CE6537A1-D6FC-4f65-9D91-7224C49458BB}"/>
                <c:ext xmlns:c16="http://schemas.microsoft.com/office/drawing/2014/chart" uri="{C3380CC4-5D6E-409C-BE32-E72D297353CC}">
                  <c16:uniqueId val="{00000011-3B96-465A-9560-17AB3D8F8D61}"/>
                </c:ext>
              </c:extLst>
            </c:dLbl>
            <c:dLbl>
              <c:idx val="8"/>
              <c:delete val="1"/>
              <c:extLst>
                <c:ext xmlns:c15="http://schemas.microsoft.com/office/drawing/2012/chart" uri="{CE6537A1-D6FC-4f65-9D91-7224C49458BB}"/>
                <c:ext xmlns:c16="http://schemas.microsoft.com/office/drawing/2014/chart" uri="{C3380CC4-5D6E-409C-BE32-E72D297353CC}">
                  <c16:uniqueId val="{00000012-3B96-465A-9560-17AB3D8F8D61}"/>
                </c:ext>
              </c:extLst>
            </c:dLbl>
            <c:dLbl>
              <c:idx val="9"/>
              <c:delete val="1"/>
              <c:extLst>
                <c:ext xmlns:c15="http://schemas.microsoft.com/office/drawing/2012/chart" uri="{CE6537A1-D6FC-4f65-9D91-7224C49458BB}"/>
                <c:ext xmlns:c16="http://schemas.microsoft.com/office/drawing/2014/chart" uri="{C3380CC4-5D6E-409C-BE32-E72D297353CC}">
                  <c16:uniqueId val="{00000013-3B96-465A-9560-17AB3D8F8D61}"/>
                </c:ext>
              </c:extLst>
            </c:dLbl>
            <c:spPr>
              <a:noFill/>
              <a:ln>
                <a:noFill/>
              </a:ln>
              <a:effectLst/>
            </c:spPr>
            <c:txPr>
              <a:bodyPr rot="0" spcFirstLastPara="1" vertOverflow="ellipsis" vert="horz" wrap="square" anchor="ctr" anchorCtr="1"/>
              <a:lstStyle/>
              <a:p>
                <a:pPr>
                  <a:defRPr sz="1800" b="1" i="0" u="none" strike="noStrike" kern="1200" baseline="0">
                    <a:solidFill>
                      <a:schemeClr val="bg1">
                        <a:lumMod val="50000"/>
                      </a:schemeClr>
                    </a:solidFill>
                    <a:latin typeface="Calibri" panose="020F0502020204030204" pitchFamily="34" charset="0"/>
                    <a:ea typeface="+mn-ea"/>
                    <a:cs typeface="Calibri" panose="020F0502020204030204" pitchFamily="34" charset="0"/>
                  </a:defRPr>
                </a:pPr>
                <a:endParaRPr lang="lv-LV"/>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KOPĀ!$N$18:$W$18</c:f>
              <c:numCache>
                <c:formatCode>General</c:formatCode>
                <c:ptCount val="10"/>
                <c:pt idx="0">
                  <c:v>2014</c:v>
                </c:pt>
                <c:pt idx="1">
                  <c:v>2015</c:v>
                </c:pt>
                <c:pt idx="2">
                  <c:v>2016</c:v>
                </c:pt>
                <c:pt idx="3">
                  <c:v>2017</c:v>
                </c:pt>
                <c:pt idx="4">
                  <c:v>2018</c:v>
                </c:pt>
                <c:pt idx="5">
                  <c:v>2019</c:v>
                </c:pt>
                <c:pt idx="6">
                  <c:v>2020</c:v>
                </c:pt>
                <c:pt idx="7">
                  <c:v>2021</c:v>
                </c:pt>
                <c:pt idx="8">
                  <c:v>2022</c:v>
                </c:pt>
                <c:pt idx="9">
                  <c:v>2023</c:v>
                </c:pt>
              </c:numCache>
            </c:numRef>
          </c:cat>
          <c:val>
            <c:numRef>
              <c:f>KOPĀ!$N$21:$W$21</c:f>
              <c:numCache>
                <c:formatCode>0%</c:formatCode>
                <c:ptCount val="10"/>
                <c:pt idx="0">
                  <c:v>0.74046299999999998</c:v>
                </c:pt>
                <c:pt idx="1">
                  <c:v>0.73898074999999996</c:v>
                </c:pt>
                <c:pt idx="2">
                  <c:v>0.75334999999999996</c:v>
                </c:pt>
                <c:pt idx="3">
                  <c:v>0.74968000000000001</c:v>
                </c:pt>
                <c:pt idx="4">
                  <c:v>0.68700099999999997</c:v>
                </c:pt>
                <c:pt idx="5">
                  <c:v>0.68700099999999997</c:v>
                </c:pt>
                <c:pt idx="6">
                  <c:v>0.68700099999999997</c:v>
                </c:pt>
                <c:pt idx="7">
                  <c:v>0.69100099999999998</c:v>
                </c:pt>
                <c:pt idx="8">
                  <c:v>0.69100099999999998</c:v>
                </c:pt>
                <c:pt idx="9">
                  <c:v>0.69100099999999998</c:v>
                </c:pt>
              </c:numCache>
            </c:numRef>
          </c:val>
          <c:smooth val="0"/>
          <c:extLst>
            <c:ext xmlns:c16="http://schemas.microsoft.com/office/drawing/2014/chart" uri="{C3380CC4-5D6E-409C-BE32-E72D297353CC}">
              <c16:uniqueId val="{00000014-3B96-465A-9560-17AB3D8F8D61}"/>
            </c:ext>
          </c:extLst>
        </c:ser>
        <c:dLbls>
          <c:showLegendKey val="0"/>
          <c:showVal val="0"/>
          <c:showCatName val="0"/>
          <c:showSerName val="0"/>
          <c:showPercent val="0"/>
          <c:showBubbleSize val="0"/>
        </c:dLbls>
        <c:smooth val="0"/>
        <c:axId val="2010064912"/>
        <c:axId val="2010053264"/>
      </c:lineChart>
      <c:catAx>
        <c:axId val="2010064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mn-ea"/>
                <a:cs typeface="Calibri" panose="020F0502020204030204" pitchFamily="34" charset="0"/>
              </a:defRPr>
            </a:pPr>
            <a:endParaRPr lang="lv-LV"/>
          </a:p>
        </c:txPr>
        <c:crossAx val="2010053264"/>
        <c:crosses val="autoZero"/>
        <c:auto val="1"/>
        <c:lblAlgn val="ctr"/>
        <c:lblOffset val="100"/>
        <c:noMultiLvlLbl val="0"/>
      </c:catAx>
      <c:valAx>
        <c:axId val="2010053264"/>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2010064912"/>
        <c:crosses val="autoZero"/>
        <c:crossBetween val="between"/>
      </c:valAx>
      <c:spPr>
        <a:noFill/>
        <a:ln>
          <a:noFill/>
        </a:ln>
        <a:effectLst/>
      </c:spPr>
    </c:plotArea>
    <c:legend>
      <c:legendPos val="b"/>
      <c:layout>
        <c:manualLayout>
          <c:xMode val="edge"/>
          <c:yMode val="edge"/>
          <c:x val="0.12424409756743776"/>
          <c:y val="0.7578072662152554"/>
          <c:w val="0.75151170996956607"/>
          <c:h val="0.20695714084185107"/>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Calibri" panose="020F0502020204030204" pitchFamily="34" charset="0"/>
              <a:ea typeface="+mn-ea"/>
              <a:cs typeface="Calibri" panose="020F0502020204030204" pitchFamily="34"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sz="1800">
          <a:latin typeface="Calibri" panose="020F0502020204030204" pitchFamily="34" charset="0"/>
          <a:cs typeface="Calibri" panose="020F0502020204030204" pitchFamily="34" charset="0"/>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0.60596</cdr:x>
      <cdr:y>0.045</cdr:y>
    </cdr:from>
    <cdr:to>
      <cdr:x>0.90407</cdr:x>
      <cdr:y>0.1239</cdr:y>
    </cdr:to>
    <cdr:sp macro="" textlink="">
      <cdr:nvSpPr>
        <cdr:cNvPr id="2" name="TextBox 1">
          <a:extLst xmlns:a="http://schemas.openxmlformats.org/drawingml/2006/main">
            <a:ext uri="{FF2B5EF4-FFF2-40B4-BE49-F238E27FC236}">
              <a16:creationId xmlns:a16="http://schemas.microsoft.com/office/drawing/2014/main" id="{4F60498F-F1C2-5C85-E3C8-382E6C7D4017}"/>
            </a:ext>
          </a:extLst>
        </cdr:cNvPr>
        <cdr:cNvSpPr txBox="1"/>
      </cdr:nvSpPr>
      <cdr:spPr>
        <a:xfrm xmlns:a="http://schemas.openxmlformats.org/drawingml/2006/main">
          <a:off x="4732867" y="162983"/>
          <a:ext cx="2328333"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lv-LV" sz="1100"/>
        </a:p>
      </cdr:txBody>
    </cdr:sp>
  </cdr:relSizeAnchor>
  <cdr:relSizeAnchor xmlns:cdr="http://schemas.openxmlformats.org/drawingml/2006/chartDrawing">
    <cdr:from>
      <cdr:x>0.74039</cdr:x>
      <cdr:y>0.07245</cdr:y>
    </cdr:from>
    <cdr:to>
      <cdr:x>0.97481</cdr:x>
      <cdr:y>0.18057</cdr:y>
    </cdr:to>
    <cdr:sp macro="" textlink="">
      <cdr:nvSpPr>
        <cdr:cNvPr id="3" name="TextBox 2">
          <a:extLst xmlns:a="http://schemas.openxmlformats.org/drawingml/2006/main">
            <a:ext uri="{FF2B5EF4-FFF2-40B4-BE49-F238E27FC236}">
              <a16:creationId xmlns:a16="http://schemas.microsoft.com/office/drawing/2014/main" id="{C210B047-83BC-2E3A-7CDD-5E39996E8588}"/>
            </a:ext>
          </a:extLst>
        </cdr:cNvPr>
        <cdr:cNvSpPr txBox="1"/>
      </cdr:nvSpPr>
      <cdr:spPr>
        <a:xfrm xmlns:a="http://schemas.openxmlformats.org/drawingml/2006/main">
          <a:off x="8261951" y="316871"/>
          <a:ext cx="2615864" cy="47287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200" b="1" dirty="0">
              <a:latin typeface="Verdana" panose="020B0604030504040204" pitchFamily="34" charset="0"/>
              <a:ea typeface="Verdana" panose="020B0604030504040204" pitchFamily="34" charset="0"/>
              <a:cs typeface="Times New Roman" panose="02020603050405020304" pitchFamily="18" charset="0"/>
            </a:rPr>
            <a:t>ES 27 vidēji 39,2%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C269A99F-EF31-4B9C-A738-C27DFF01580E}" type="datetimeFigureOut">
              <a:rPr lang="lv-LV"/>
              <a:pPr>
                <a:defRPr/>
              </a:pPr>
              <a:t>06.12.2022</a:t>
            </a:fld>
            <a:endParaRPr lang="lv-LV"/>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FACE587-8D14-4055-82B5-6CCDF55621C3}" type="slidenum">
              <a:rPr lang="lv-LV" altLang="lv-LV"/>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appsso.eurostat.ec.europa.eu/nui/show.do?dataset=earn_nt_taxwedge&amp;lang=en"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b="0" i="0" dirty="0">
                <a:solidFill>
                  <a:srgbClr val="000000"/>
                </a:solidFill>
                <a:effectLst/>
                <a:latin typeface="OpenSans"/>
              </a:rPr>
              <a:t>Latvijā 2018. gadā nabadzības riskam bija pakļauti 23% mājsaimniecību jeb vairākums mājsaimniecību no divu zemāko ienākumu decilēm un arī daļa no trešās (5.b attēls). Iedzīvotāju struktūra pa ienākumu decilēm parāda, ka tie pārsvarā ir bezdarbnieki, pensionāri un cilvēki ar invaliditāti; tikai 10% no šiem cilvēkiem strādā algotu darbu (skat. 5.a attēlu). Apzinoties šo faktu, kļūst skaidrs, ka darbaspēka nodokļi – </a:t>
            </a:r>
            <a:r>
              <a:rPr lang="lv-LV" b="1" i="0" dirty="0">
                <a:solidFill>
                  <a:srgbClr val="000000"/>
                </a:solidFill>
                <a:effectLst/>
                <a:latin typeface="OpenSans"/>
              </a:rPr>
              <a:t>neapliekamais minimums, atvieglojumi par apgādājamiem – būtiski neietekmētu ienākumus mājsaimniecībām ar viszemākajiem ienākumiem. Daudz efektīvāki būtu sociālie pabalsti, kas ir tieši mērķēti uz trūcīgo mājsaimniecību atbalstu</a:t>
            </a:r>
            <a:r>
              <a:rPr lang="lv-LV" b="0" i="0" dirty="0">
                <a:solidFill>
                  <a:srgbClr val="000000"/>
                </a:solidFill>
                <a:effectLst/>
                <a:latin typeface="OpenSans"/>
              </a:rPr>
              <a:t>, piemēram, garantētā minimālā ienākuma (GMI) pabalsts.</a:t>
            </a:r>
            <a:endParaRPr lang="lv-LV" dirty="0"/>
          </a:p>
        </p:txBody>
      </p:sp>
      <p:sp>
        <p:nvSpPr>
          <p:cNvPr id="4" name="Slide Number Placeholder 3"/>
          <p:cNvSpPr>
            <a:spLocks noGrp="1"/>
          </p:cNvSpPr>
          <p:nvPr>
            <p:ph type="sldNum" sz="quarter" idx="5"/>
          </p:nvPr>
        </p:nvSpPr>
        <p:spPr/>
        <p:txBody>
          <a:bodyPr/>
          <a:lstStyle/>
          <a:p>
            <a:fld id="{9FACE587-8D14-4055-82B5-6CCDF55621C3}" type="slidenum">
              <a:rPr lang="lv-LV" altLang="lv-LV" smtClean="0"/>
              <a:pPr/>
              <a:t>2</a:t>
            </a:fld>
            <a:endParaRPr lang="lv-LV" altLang="lv-LV"/>
          </a:p>
        </p:txBody>
      </p:sp>
    </p:spTree>
    <p:extLst>
      <p:ext uri="{BB962C8B-B14F-4D97-AF65-F5344CB8AC3E}">
        <p14:creationId xmlns:p14="http://schemas.microsoft.com/office/powerpoint/2010/main" val="2560689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800" b="1" i="1" dirty="0">
                <a:effectLst/>
                <a:latin typeface="Times New Roman" panose="02020603050405020304" pitchFamily="18" charset="0"/>
                <a:ea typeface="Calibri" panose="020F0502020204030204" pitchFamily="34" charset="0"/>
              </a:rPr>
              <a:t>Nodokļa ķīlis</a:t>
            </a:r>
            <a:r>
              <a:rPr lang="lv-LV" sz="1800" i="1" dirty="0">
                <a:effectLst/>
                <a:latin typeface="Times New Roman" panose="02020603050405020304" pitchFamily="18" charset="0"/>
                <a:ea typeface="Calibri" panose="020F0502020204030204" pitchFamily="34" charset="0"/>
              </a:rPr>
              <a:t> </a:t>
            </a:r>
            <a:r>
              <a:rPr lang="lv-LV" sz="1800" b="1" i="1" dirty="0">
                <a:effectLst/>
                <a:latin typeface="Times New Roman" panose="02020603050405020304" pitchFamily="18" charset="0"/>
                <a:ea typeface="Calibri" panose="020F0502020204030204" pitchFamily="34" charset="0"/>
              </a:rPr>
              <a:t>jeb plaisa </a:t>
            </a:r>
            <a:r>
              <a:rPr lang="lv-LV" sz="1800" i="1" dirty="0">
                <a:effectLst/>
                <a:latin typeface="Times New Roman" panose="02020603050405020304" pitchFamily="18" charset="0"/>
                <a:ea typeface="Calibri" panose="020F0502020204030204" pitchFamily="34" charset="0"/>
              </a:rPr>
              <a:t>(tax wedge) – raksturo </a:t>
            </a:r>
            <a:r>
              <a:rPr lang="lv-LV" sz="1800" i="1" dirty="0">
                <a:solidFill>
                  <a:srgbClr val="000000"/>
                </a:solidFill>
                <a:effectLst/>
                <a:latin typeface="Times New Roman" panose="02020603050405020304" pitchFamily="18" charset="0"/>
                <a:ea typeface="Calibri" panose="020F0502020204030204" pitchFamily="34" charset="0"/>
              </a:rPr>
              <a:t>starpību starp darba ņēmēja neto ienākumiem un to, cik šis darbaspēks izmaksā darba devējam.</a:t>
            </a:r>
            <a:r>
              <a:rPr lang="lv-LV" sz="1800" i="1" dirty="0">
                <a:effectLst/>
                <a:latin typeface="Times New Roman" panose="02020603050405020304" pitchFamily="18" charset="0"/>
                <a:ea typeface="Calibri" panose="020F0502020204030204" pitchFamily="34" charset="0"/>
              </a:rPr>
              <a:t> To aprēķina kā darba nodokļu (IIN un darba ņēmēja un darba devēja VSAOI) procentuālo attiecību pret darba algu pirms visu nodokļu nomaksas un darba devēja VSAOI summu.</a:t>
            </a:r>
            <a:endParaRPr lang="lv-LV" sz="1200" i="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sz="1200" i="1" dirty="0">
              <a:effectLst/>
              <a:latin typeface="Times New Roman" panose="02020603050405020304" pitchFamily="18" charset="0"/>
              <a:ea typeface="Calibri" panose="020F0502020204030204" pitchFamily="34" charset="0"/>
              <a:cs typeface="Times New Roman" panose="02020603050405020304" pitchFamily="18" charset="0"/>
            </a:endParaRPr>
          </a:p>
          <a:p>
            <a:r>
              <a:rPr lang="lv-LV" sz="1200" i="1" dirty="0">
                <a:effectLst/>
                <a:latin typeface="Times New Roman" panose="02020603050405020304" pitchFamily="18" charset="0"/>
                <a:ea typeface="Calibri" panose="020F0502020204030204" pitchFamily="34" charset="0"/>
                <a:cs typeface="Times New Roman" panose="02020603050405020304" pitchFamily="18" charset="0"/>
              </a:rPr>
              <a:t>Eurostat dati par nodokļu plaisu rādītājiem Eiropas Savienības dalībvalstīs, zemo algu saņēmējiem. </a:t>
            </a:r>
            <a:r>
              <a:rPr lang="lv-LV" sz="1200" b="1" dirty="0" err="1">
                <a:effectLst/>
                <a:latin typeface="Times New Roman" panose="02020603050405020304" pitchFamily="18" charset="0"/>
                <a:ea typeface="Calibri" panose="020F0502020204030204" pitchFamily="34" charset="0"/>
                <a:cs typeface="Times New Roman" panose="02020603050405020304" pitchFamily="18" charset="0"/>
              </a:rPr>
              <a:t>Saite:</a:t>
            </a:r>
            <a:r>
              <a:rPr lang="lv-LV" sz="12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a:t>
            </a:r>
            <a:r>
              <a:rPr lang="lv-LV" sz="12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://appsso.eurostat.ec.europa.eu/</a:t>
            </a:r>
            <a:r>
              <a:rPr lang="lv-LV" sz="12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nui</a:t>
            </a:r>
            <a:r>
              <a:rPr lang="lv-LV" sz="12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a:t>
            </a:r>
            <a:r>
              <a:rPr lang="lv-LV" sz="12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show.do?dataset</a:t>
            </a:r>
            <a:r>
              <a:rPr lang="lv-LV" sz="12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a:t>
            </a:r>
            <a:r>
              <a:rPr lang="lv-LV" sz="12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earn_nt_taxwedge&amp;lang</a:t>
            </a:r>
            <a:r>
              <a:rPr lang="lv-LV" sz="12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a:t>
            </a:r>
            <a:r>
              <a:rPr lang="lv-LV" sz="12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3"/>
              </a:rPr>
              <a:t>en</a:t>
            </a:r>
            <a:endParaRPr lang="lv-LV" dirty="0"/>
          </a:p>
        </p:txBody>
      </p:sp>
      <p:sp>
        <p:nvSpPr>
          <p:cNvPr id="4" name="Slide Number Placeholder 3"/>
          <p:cNvSpPr>
            <a:spLocks noGrp="1"/>
          </p:cNvSpPr>
          <p:nvPr>
            <p:ph type="sldNum" sz="quarter" idx="5"/>
          </p:nvPr>
        </p:nvSpPr>
        <p:spPr/>
        <p:txBody>
          <a:bodyPr/>
          <a:lstStyle/>
          <a:p>
            <a:fld id="{9FACE587-8D14-4055-82B5-6CCDF55621C3}" type="slidenum">
              <a:rPr lang="lv-LV" altLang="lv-LV" smtClean="0"/>
              <a:pPr/>
              <a:t>5</a:t>
            </a:fld>
            <a:endParaRPr lang="lv-LV" altLang="lv-LV"/>
          </a:p>
        </p:txBody>
      </p:sp>
    </p:spTree>
    <p:extLst>
      <p:ext uri="{BB962C8B-B14F-4D97-AF65-F5344CB8AC3E}">
        <p14:creationId xmlns:p14="http://schemas.microsoft.com/office/powerpoint/2010/main" val="64738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Otrajā Covid-19 pandēmijas gadā vairumā OECD valstu darbaspēka aplikšana ar nodokļiem atjaunojās: nodokļu slogs vidēji strādājošam bez apgādībā esošam personām 2021. gadā palielinājās 2/3 OECD valstu, kompensējot kritumus 2020. gadā.</a:t>
            </a:r>
          </a:p>
        </p:txBody>
      </p:sp>
      <p:sp>
        <p:nvSpPr>
          <p:cNvPr id="4" name="Slide Number Placeholder 3"/>
          <p:cNvSpPr>
            <a:spLocks noGrp="1"/>
          </p:cNvSpPr>
          <p:nvPr>
            <p:ph type="sldNum" sz="quarter" idx="5"/>
          </p:nvPr>
        </p:nvSpPr>
        <p:spPr/>
        <p:txBody>
          <a:bodyPr/>
          <a:lstStyle/>
          <a:p>
            <a:fld id="{9FACE587-8D14-4055-82B5-6CCDF55621C3}" type="slidenum">
              <a:rPr lang="lv-LV" altLang="lv-LV" smtClean="0"/>
              <a:pPr/>
              <a:t>6</a:t>
            </a:fld>
            <a:endParaRPr lang="lv-LV" altLang="lv-LV"/>
          </a:p>
        </p:txBody>
      </p:sp>
    </p:spTree>
    <p:extLst>
      <p:ext uri="{BB962C8B-B14F-4D97-AF65-F5344CB8AC3E}">
        <p14:creationId xmlns:p14="http://schemas.microsoft.com/office/powerpoint/2010/main" val="7683875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9FACE587-8D14-4055-82B5-6CCDF55621C3}" type="slidenum">
              <a:rPr lang="lv-LV" altLang="lv-LV" smtClean="0"/>
              <a:pPr/>
              <a:t>7</a:t>
            </a:fld>
            <a:endParaRPr lang="lv-LV" altLang="lv-LV"/>
          </a:p>
        </p:txBody>
      </p:sp>
    </p:spTree>
    <p:extLst>
      <p:ext uri="{BB962C8B-B14F-4D97-AF65-F5344CB8AC3E}">
        <p14:creationId xmlns:p14="http://schemas.microsoft.com/office/powerpoint/2010/main" val="4274487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06932" y="1"/>
            <a:ext cx="3778135" cy="416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6195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3"/>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2"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223478" y="6324600"/>
            <a:ext cx="562124" cy="304800"/>
          </a:xfrm>
        </p:spPr>
        <p:txBody>
          <a:bodyPr/>
          <a:lstStyle>
            <a:lvl1pPr>
              <a:defRPr sz="1000">
                <a:latin typeface="Verdana" panose="020B0604030504040204" pitchFamily="34" charset="0"/>
              </a:defRPr>
            </a:lvl1pPr>
          </a:lstStyle>
          <a:p>
            <a:fld id="{0B582915-0310-4CDD-9A79-BDC3E59340E8}" type="slidenum">
              <a:rPr lang="en-US" altLang="lv-LV"/>
              <a:pPr/>
              <a:t>‹#›</a:t>
            </a:fld>
            <a:endParaRPr lang="en-US" altLang="lv-LV"/>
          </a:p>
        </p:txBody>
      </p:sp>
    </p:spTree>
    <p:extLst>
      <p:ext uri="{BB962C8B-B14F-4D97-AF65-F5344CB8AC3E}">
        <p14:creationId xmlns:p14="http://schemas.microsoft.com/office/powerpoint/2010/main" val="1552329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3"/>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68689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189293" y="6324600"/>
            <a:ext cx="596307" cy="304800"/>
          </a:xfrm>
        </p:spPr>
        <p:txBody>
          <a:bodyPr/>
          <a:lstStyle>
            <a:lvl1pPr>
              <a:defRPr sz="1000">
                <a:latin typeface="Verdana" panose="020B0604030504040204" pitchFamily="34" charset="0"/>
              </a:defRPr>
            </a:lvl1pPr>
          </a:lstStyle>
          <a:p>
            <a:fld id="{515252D6-3622-483F-A7E8-9E60FEFE5E88}" type="slidenum">
              <a:rPr lang="en-US" altLang="lv-LV"/>
              <a:pPr/>
              <a:t>‹#›</a:t>
            </a:fld>
            <a:endParaRPr lang="en-US" altLang="lv-LV"/>
          </a:p>
        </p:txBody>
      </p:sp>
    </p:spTree>
    <p:extLst>
      <p:ext uri="{BB962C8B-B14F-4D97-AF65-F5344CB8AC3E}">
        <p14:creationId xmlns:p14="http://schemas.microsoft.com/office/powerpoint/2010/main" val="80072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4"/>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3"/>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1" y="6324600"/>
            <a:ext cx="470968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212084" y="6324600"/>
            <a:ext cx="573517" cy="304800"/>
          </a:xfrm>
        </p:spPr>
        <p:txBody>
          <a:bodyPr/>
          <a:lstStyle>
            <a:lvl1pPr>
              <a:defRPr sz="1000">
                <a:latin typeface="Verdana" panose="020B0604030504040204" pitchFamily="34" charset="0"/>
              </a:defRPr>
            </a:lvl1pPr>
          </a:lstStyle>
          <a:p>
            <a:fld id="{D7664841-0D73-44CB-AE22-42FD73D83E02}" type="slidenum">
              <a:rPr lang="en-US" altLang="lv-LV"/>
              <a:pPr/>
              <a:t>‹#›</a:t>
            </a:fld>
            <a:endParaRPr lang="en-US" altLang="lv-LV"/>
          </a:p>
        </p:txBody>
      </p:sp>
    </p:spTree>
    <p:extLst>
      <p:ext uri="{BB962C8B-B14F-4D97-AF65-F5344CB8AC3E}">
        <p14:creationId xmlns:p14="http://schemas.microsoft.com/office/powerpoint/2010/main" val="1573122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4"/>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3"/>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3"/>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6"/>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6"/>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1" y="6324600"/>
            <a:ext cx="470968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212084" y="6324600"/>
            <a:ext cx="573517" cy="304800"/>
          </a:xfrm>
        </p:spPr>
        <p:txBody>
          <a:bodyPr/>
          <a:lstStyle>
            <a:lvl1pPr>
              <a:defRPr sz="1000">
                <a:latin typeface="Verdana" panose="020B0604030504040204" pitchFamily="34" charset="0"/>
              </a:defRPr>
            </a:lvl1pPr>
          </a:lstStyle>
          <a:p>
            <a:fld id="{A4EC0522-D5CF-4FDD-85E3-6E22DB726A47}" type="slidenum">
              <a:rPr lang="en-US" altLang="lv-LV"/>
              <a:pPr/>
              <a:t>‹#›</a:t>
            </a:fld>
            <a:endParaRPr lang="en-US" altLang="lv-LV"/>
          </a:p>
        </p:txBody>
      </p:sp>
    </p:spTree>
    <p:extLst>
      <p:ext uri="{BB962C8B-B14F-4D97-AF65-F5344CB8AC3E}">
        <p14:creationId xmlns:p14="http://schemas.microsoft.com/office/powerpoint/2010/main" val="2954463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4"/>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2"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223478" y="6324600"/>
            <a:ext cx="562124" cy="304800"/>
          </a:xfrm>
        </p:spPr>
        <p:txBody>
          <a:bodyPr/>
          <a:lstStyle>
            <a:lvl1pPr>
              <a:defRPr sz="1000">
                <a:latin typeface="Verdana" panose="020B0604030504040204" pitchFamily="34" charset="0"/>
              </a:defRPr>
            </a:lvl1pPr>
          </a:lstStyle>
          <a:p>
            <a:fld id="{3B50DFDF-96B8-465A-918F-3FF13AAF5E12}" type="slidenum">
              <a:rPr lang="en-US" altLang="lv-LV"/>
              <a:pPr/>
              <a:t>‹#›</a:t>
            </a:fld>
            <a:endParaRPr lang="en-US" altLang="lv-LV"/>
          </a:p>
        </p:txBody>
      </p:sp>
    </p:spTree>
    <p:extLst>
      <p:ext uri="{BB962C8B-B14F-4D97-AF65-F5344CB8AC3E}">
        <p14:creationId xmlns:p14="http://schemas.microsoft.com/office/powerpoint/2010/main" val="2104680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698288"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200690" y="6324600"/>
            <a:ext cx="584911" cy="304800"/>
          </a:xfrm>
        </p:spPr>
        <p:txBody>
          <a:bodyPr/>
          <a:lstStyle>
            <a:lvl1pPr>
              <a:defRPr sz="1000">
                <a:latin typeface="Verdana" panose="020B0604030504040204" pitchFamily="34" charset="0"/>
              </a:defRPr>
            </a:lvl1pPr>
          </a:lstStyle>
          <a:p>
            <a:fld id="{E87027D6-B333-4374-94DC-E94160EB0D4C}" type="slidenum">
              <a:rPr lang="en-US" altLang="lv-LV"/>
              <a:pPr/>
              <a:t>‹#›</a:t>
            </a:fld>
            <a:endParaRPr lang="en-US" altLang="lv-LV" dirty="0"/>
          </a:p>
        </p:txBody>
      </p:sp>
    </p:spTree>
    <p:extLst>
      <p:ext uri="{BB962C8B-B14F-4D97-AF65-F5344CB8AC3E}">
        <p14:creationId xmlns:p14="http://schemas.microsoft.com/office/powerpoint/2010/main" val="1646362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9"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1" y="272978"/>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7"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1" y="1435122"/>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1" y="6324600"/>
            <a:ext cx="470968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212084" y="6324600"/>
            <a:ext cx="573517" cy="304800"/>
          </a:xfrm>
        </p:spPr>
        <p:txBody>
          <a:bodyPr/>
          <a:lstStyle>
            <a:lvl1pPr>
              <a:defRPr sz="1000">
                <a:latin typeface="Verdana" panose="020B0604030504040204" pitchFamily="34" charset="0"/>
              </a:defRPr>
            </a:lvl1pPr>
          </a:lstStyle>
          <a:p>
            <a:fld id="{B6036CB6-F7FF-4F1F-8F32-92EA84D42F97}" type="slidenum">
              <a:rPr lang="en-US" altLang="lv-LV"/>
              <a:pPr/>
              <a:t>‹#›</a:t>
            </a:fld>
            <a:endParaRPr lang="en-US" altLang="lv-LV"/>
          </a:p>
        </p:txBody>
      </p:sp>
    </p:spTree>
    <p:extLst>
      <p:ext uri="{BB962C8B-B14F-4D97-AF65-F5344CB8AC3E}">
        <p14:creationId xmlns:p14="http://schemas.microsoft.com/office/powerpoint/2010/main" val="3301266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06932" y="0"/>
            <a:ext cx="3778135" cy="416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796531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9B55D10C-3E28-49B5-BA9F-F2FF950E44C7}" type="datetime1">
              <a:rPr lang="en-US"/>
              <a:pPr>
                <a:defRPr/>
              </a:pPr>
              <a:t>12/6/2022</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9D893850-4C62-42FA-A22B-349FCBB3BAE1}"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oecd.org/newsroom/labour-taxation-rebounding-as-global-economy-recovers-from-covid-19-pandemic.htm" TargetMode="Externa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583473" y="3505199"/>
            <a:ext cx="9177453" cy="1189463"/>
          </a:xfrm>
        </p:spPr>
        <p:txBody>
          <a:bodyPr>
            <a:normAutofit fontScale="90000"/>
          </a:bodyPr>
          <a:lstStyle/>
          <a:p>
            <a:r>
              <a:rPr lang="lv-LV" sz="4000" dirty="0">
                <a:effectLst/>
                <a:latin typeface="Calibri" panose="020F0502020204030204" pitchFamily="34" charset="0"/>
                <a:ea typeface="Calibri" panose="020F0502020204030204" pitchFamily="34" charset="0"/>
              </a:rPr>
              <a:t>Darbaspēka nodokļi un to saistība ar ienākumu nevienlīdzības mazināšanu</a:t>
            </a:r>
            <a:endParaRPr lang="lv-LV" altLang="lv-LV" sz="4000" dirty="0"/>
          </a:p>
        </p:txBody>
      </p:sp>
      <p:sp>
        <p:nvSpPr>
          <p:cNvPr id="11268" name="Text Placeholder 3"/>
          <p:cNvSpPr>
            <a:spLocks noGrp="1"/>
          </p:cNvSpPr>
          <p:nvPr>
            <p:ph type="body" sz="quarter" idx="11"/>
          </p:nvPr>
        </p:nvSpPr>
        <p:spPr/>
        <p:txBody>
          <a:bodyPr/>
          <a:lstStyle/>
          <a:p>
            <a:r>
              <a:rPr lang="lv-LV" altLang="lv-LV" b="1" dirty="0"/>
              <a:t>2022. gada decembrī</a:t>
            </a:r>
            <a:endParaRPr lang="lv-LV" altLang="lv-LV"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69312" y="480318"/>
            <a:ext cx="9616290" cy="868165"/>
          </a:xfrm>
        </p:spPr>
        <p:txBody>
          <a:bodyPr>
            <a:normAutofit/>
          </a:bodyPr>
          <a:lstStyle/>
          <a:p>
            <a:r>
              <a:rPr lang="lv-LV" altLang="lv-LV" dirty="0"/>
              <a:t>Darbaspēka nodokļi ienākumu nevienlīdzības problēmu nerisina</a:t>
            </a:r>
          </a:p>
        </p:txBody>
      </p:sp>
      <p:sp>
        <p:nvSpPr>
          <p:cNvPr id="6" name="Slide Number Placeholder 5"/>
          <p:cNvSpPr>
            <a:spLocks noGrp="1"/>
          </p:cNvSpPr>
          <p:nvPr>
            <p:ph type="sldNum" sz="quarter" idx="13"/>
          </p:nvPr>
        </p:nvSpPr>
        <p:spPr/>
        <p:txBody>
          <a:bodyPr/>
          <a:lstStyle/>
          <a:p>
            <a:fld id="{BF2F8158-BE4E-49AB-A407-C5120851B918}" type="slidenum">
              <a:rPr lang="en-US" altLang="lv-LV"/>
              <a:pPr/>
              <a:t>2</a:t>
            </a:fld>
            <a:endParaRPr lang="en-US" altLang="lv-LV"/>
          </a:p>
        </p:txBody>
      </p:sp>
      <p:sp>
        <p:nvSpPr>
          <p:cNvPr id="9" name="TextBox 8">
            <a:extLst>
              <a:ext uri="{FF2B5EF4-FFF2-40B4-BE49-F238E27FC236}">
                <a16:creationId xmlns:a16="http://schemas.microsoft.com/office/drawing/2014/main" id="{4BC99C9E-A9CB-60D7-9020-1ADFF0A9D0D4}"/>
              </a:ext>
            </a:extLst>
          </p:cNvPr>
          <p:cNvSpPr txBox="1"/>
          <p:nvPr/>
        </p:nvSpPr>
        <p:spPr>
          <a:xfrm>
            <a:off x="754851" y="6183962"/>
            <a:ext cx="10397781" cy="353943"/>
          </a:xfrm>
          <a:prstGeom prst="rect">
            <a:avLst/>
          </a:prstGeom>
          <a:noFill/>
        </p:spPr>
        <p:txBody>
          <a:bodyPr wrap="square">
            <a:spAutoFit/>
          </a:bodyPr>
          <a:lstStyle/>
          <a:p>
            <a:r>
              <a:rPr lang="fr-FR" b="1" dirty="0" err="1"/>
              <a:t>Datu</a:t>
            </a:r>
            <a:r>
              <a:rPr lang="fr-FR" b="1" dirty="0"/>
              <a:t> </a:t>
            </a:r>
            <a:r>
              <a:rPr lang="fr-FR" b="1" dirty="0" err="1"/>
              <a:t>avots</a:t>
            </a:r>
            <a:r>
              <a:rPr lang="fr-FR" dirty="0"/>
              <a:t>: </a:t>
            </a:r>
            <a:r>
              <a:rPr lang="lv-LV" dirty="0"/>
              <a:t>LB</a:t>
            </a:r>
            <a:r>
              <a:rPr lang="fr-FR" dirty="0"/>
              <a:t> </a:t>
            </a:r>
            <a:r>
              <a:rPr lang="fr-FR" dirty="0" err="1"/>
              <a:t>aprēķini</a:t>
            </a:r>
            <a:r>
              <a:rPr lang="fr-FR" dirty="0"/>
              <a:t>, </a:t>
            </a:r>
            <a:r>
              <a:rPr lang="fr-FR" dirty="0" err="1"/>
              <a:t>izmantojot</a:t>
            </a:r>
            <a:r>
              <a:rPr lang="fr-FR" dirty="0"/>
              <a:t> EU-SILC 2017 un EUROMOD; </a:t>
            </a:r>
            <a:r>
              <a:rPr lang="fr-FR" dirty="0" err="1"/>
              <a:t>nabadzības</a:t>
            </a:r>
            <a:r>
              <a:rPr lang="fr-FR" dirty="0"/>
              <a:t> </a:t>
            </a:r>
            <a:r>
              <a:rPr lang="fr-FR" dirty="0" err="1"/>
              <a:t>risks</a:t>
            </a:r>
            <a:r>
              <a:rPr lang="fr-FR" dirty="0"/>
              <a:t> [ilc_li04], [ilc_li02]</a:t>
            </a:r>
            <a:endParaRPr lang="lv-LV" dirty="0"/>
          </a:p>
        </p:txBody>
      </p:sp>
      <p:pic>
        <p:nvPicPr>
          <p:cNvPr id="11" name="Picture 10">
            <a:extLst>
              <a:ext uri="{FF2B5EF4-FFF2-40B4-BE49-F238E27FC236}">
                <a16:creationId xmlns:a16="http://schemas.microsoft.com/office/drawing/2014/main" id="{53673CA9-3CEB-704C-BD10-A1DF69EF875F}"/>
              </a:ext>
            </a:extLst>
          </p:cNvPr>
          <p:cNvPicPr>
            <a:picLocks noChangeAspect="1"/>
          </p:cNvPicPr>
          <p:nvPr/>
        </p:nvPicPr>
        <p:blipFill>
          <a:blip r:embed="rId3"/>
          <a:stretch>
            <a:fillRect/>
          </a:stretch>
        </p:blipFill>
        <p:spPr>
          <a:xfrm>
            <a:off x="1512626" y="1605594"/>
            <a:ext cx="8453033" cy="4338005"/>
          </a:xfrm>
          <a:prstGeom prst="rect">
            <a:avLst/>
          </a:prstGeom>
        </p:spPr>
      </p:pic>
    </p:spTree>
    <p:extLst>
      <p:ext uri="{BB962C8B-B14F-4D97-AF65-F5344CB8AC3E}">
        <p14:creationId xmlns:p14="http://schemas.microsoft.com/office/powerpoint/2010/main" val="1731019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0978" y="497066"/>
            <a:ext cx="9523562" cy="541370"/>
          </a:xfrm>
        </p:spPr>
        <p:txBody>
          <a:bodyPr/>
          <a:lstStyle/>
          <a:p>
            <a:r>
              <a:rPr lang="lv-LV" altLang="lv-LV" dirty="0"/>
              <a:t>Darbaspēka nodokļa izmaiņas Latvijā pēdējos 5 gados</a:t>
            </a:r>
          </a:p>
        </p:txBody>
      </p:sp>
      <p:sp>
        <p:nvSpPr>
          <p:cNvPr id="6" name="Slide Number Placeholder 5"/>
          <p:cNvSpPr>
            <a:spLocks noGrp="1"/>
          </p:cNvSpPr>
          <p:nvPr>
            <p:ph type="sldNum" sz="quarter" idx="13"/>
          </p:nvPr>
        </p:nvSpPr>
        <p:spPr/>
        <p:txBody>
          <a:bodyPr/>
          <a:lstStyle/>
          <a:p>
            <a:fld id="{BF2F8158-BE4E-49AB-A407-C5120851B918}" type="slidenum">
              <a:rPr lang="en-US" altLang="lv-LV"/>
              <a:pPr/>
              <a:t>3</a:t>
            </a:fld>
            <a:endParaRPr lang="en-US" altLang="lv-LV"/>
          </a:p>
        </p:txBody>
      </p:sp>
      <p:graphicFrame>
        <p:nvGraphicFramePr>
          <p:cNvPr id="4" name="Table 3"/>
          <p:cNvGraphicFramePr>
            <a:graphicFrameLocks noGrp="1"/>
          </p:cNvGraphicFramePr>
          <p:nvPr>
            <p:extLst>
              <p:ext uri="{D42A27DB-BD31-4B8C-83A1-F6EECF244321}">
                <p14:modId xmlns:p14="http://schemas.microsoft.com/office/powerpoint/2010/main" val="2212375506"/>
              </p:ext>
            </p:extLst>
          </p:nvPr>
        </p:nvGraphicFramePr>
        <p:xfrm>
          <a:off x="690113" y="1451685"/>
          <a:ext cx="11095489" cy="4796945"/>
        </p:xfrm>
        <a:graphic>
          <a:graphicData uri="http://schemas.openxmlformats.org/drawingml/2006/table">
            <a:tbl>
              <a:tblPr firstRow="1" firstCol="1" bandRow="1">
                <a:tableStyleId>{5C22544A-7EE6-4342-B048-85BDC9FD1C3A}</a:tableStyleId>
              </a:tblPr>
              <a:tblGrid>
                <a:gridCol w="5544691">
                  <a:extLst>
                    <a:ext uri="{9D8B030D-6E8A-4147-A177-3AD203B41FA5}">
                      <a16:colId xmlns:a16="http://schemas.microsoft.com/office/drawing/2014/main" val="3581802376"/>
                    </a:ext>
                  </a:extLst>
                </a:gridCol>
                <a:gridCol w="1061565">
                  <a:extLst>
                    <a:ext uri="{9D8B030D-6E8A-4147-A177-3AD203B41FA5}">
                      <a16:colId xmlns:a16="http://schemas.microsoft.com/office/drawing/2014/main" val="2405185055"/>
                    </a:ext>
                  </a:extLst>
                </a:gridCol>
                <a:gridCol w="989072">
                  <a:extLst>
                    <a:ext uri="{9D8B030D-6E8A-4147-A177-3AD203B41FA5}">
                      <a16:colId xmlns:a16="http://schemas.microsoft.com/office/drawing/2014/main" val="1198983080"/>
                    </a:ext>
                  </a:extLst>
                </a:gridCol>
                <a:gridCol w="1065155">
                  <a:extLst>
                    <a:ext uri="{9D8B030D-6E8A-4147-A177-3AD203B41FA5}">
                      <a16:colId xmlns:a16="http://schemas.microsoft.com/office/drawing/2014/main" val="3387079499"/>
                    </a:ext>
                  </a:extLst>
                </a:gridCol>
                <a:gridCol w="1046501">
                  <a:extLst>
                    <a:ext uri="{9D8B030D-6E8A-4147-A177-3AD203B41FA5}">
                      <a16:colId xmlns:a16="http://schemas.microsoft.com/office/drawing/2014/main" val="621591691"/>
                    </a:ext>
                  </a:extLst>
                </a:gridCol>
                <a:gridCol w="703763">
                  <a:extLst>
                    <a:ext uri="{9D8B030D-6E8A-4147-A177-3AD203B41FA5}">
                      <a16:colId xmlns:a16="http://schemas.microsoft.com/office/drawing/2014/main" val="1978316689"/>
                    </a:ext>
                  </a:extLst>
                </a:gridCol>
                <a:gridCol w="684742">
                  <a:extLst>
                    <a:ext uri="{9D8B030D-6E8A-4147-A177-3AD203B41FA5}">
                      <a16:colId xmlns:a16="http://schemas.microsoft.com/office/drawing/2014/main" val="3349874899"/>
                    </a:ext>
                  </a:extLst>
                </a:gridCol>
              </a:tblGrid>
              <a:tr h="195943">
                <a:tc>
                  <a:txBody>
                    <a:bodyPr/>
                    <a:lstStyle/>
                    <a:p>
                      <a:pPr algn="ctr">
                        <a:lnSpc>
                          <a:spcPct val="107000"/>
                        </a:lnSpc>
                        <a:spcAft>
                          <a:spcPts val="0"/>
                        </a:spcAft>
                      </a:pPr>
                      <a:r>
                        <a:rPr lang="lv-LV" sz="1100" dirty="0">
                          <a:effectLst/>
                          <a:latin typeface="Verdana" panose="020B0604030504040204" pitchFamily="34" charset="0"/>
                          <a:ea typeface="Verdana" panose="020B0604030504040204" pitchFamily="34" charset="0"/>
                        </a:rPr>
                        <a:t> </a:t>
                      </a:r>
                    </a:p>
                  </a:txBody>
                  <a:tcPr marL="65493" marR="65493" marT="0" marB="0">
                    <a:lnL w="9525" cap="flat" cmpd="sng" algn="ctr">
                      <a:solidFill>
                        <a:schemeClr val="bg1">
                          <a:lumMod val="50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a:lnSpc>
                          <a:spcPct val="107000"/>
                        </a:lnSpc>
                        <a:spcAft>
                          <a:spcPts val="0"/>
                        </a:spcAft>
                      </a:pPr>
                      <a:r>
                        <a:rPr lang="lv-LV" sz="1100" dirty="0">
                          <a:effectLst/>
                          <a:latin typeface="Verdana" panose="020B0604030504040204" pitchFamily="34" charset="0"/>
                          <a:ea typeface="Verdana" panose="020B0604030504040204" pitchFamily="34" charset="0"/>
                        </a:rPr>
                        <a:t>2018</a:t>
                      </a:r>
                    </a:p>
                  </a:txBody>
                  <a:tcPr marL="65493" marR="65493"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a:lnSpc>
                          <a:spcPct val="107000"/>
                        </a:lnSpc>
                        <a:spcAft>
                          <a:spcPts val="0"/>
                        </a:spcAft>
                      </a:pPr>
                      <a:r>
                        <a:rPr lang="lv-LV" sz="1100" dirty="0">
                          <a:effectLst/>
                          <a:latin typeface="Verdana" panose="020B0604030504040204" pitchFamily="34" charset="0"/>
                          <a:ea typeface="Verdana" panose="020B0604030504040204" pitchFamily="34" charset="0"/>
                        </a:rPr>
                        <a:t>2019</a:t>
                      </a:r>
                    </a:p>
                  </a:txBody>
                  <a:tcPr marL="65493" marR="65493"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a:lnSpc>
                          <a:spcPct val="107000"/>
                        </a:lnSpc>
                        <a:spcAft>
                          <a:spcPts val="0"/>
                        </a:spcAft>
                      </a:pPr>
                      <a:r>
                        <a:rPr lang="lv-LV" sz="1100" dirty="0">
                          <a:effectLst/>
                          <a:latin typeface="Verdana" panose="020B0604030504040204" pitchFamily="34" charset="0"/>
                          <a:ea typeface="Verdana" panose="020B0604030504040204" pitchFamily="34" charset="0"/>
                        </a:rPr>
                        <a:t>2020</a:t>
                      </a:r>
                    </a:p>
                  </a:txBody>
                  <a:tcPr marL="65493" marR="65493"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a:lnSpc>
                          <a:spcPct val="107000"/>
                        </a:lnSpc>
                        <a:spcAft>
                          <a:spcPts val="0"/>
                        </a:spcAft>
                      </a:pPr>
                      <a:r>
                        <a:rPr lang="lv-LV" sz="1100" dirty="0">
                          <a:effectLst/>
                          <a:latin typeface="Verdana" panose="020B0604030504040204" pitchFamily="34" charset="0"/>
                          <a:ea typeface="Verdana" panose="020B0604030504040204" pitchFamily="34" charset="0"/>
                        </a:rPr>
                        <a:t>2021</a:t>
                      </a:r>
                    </a:p>
                  </a:txBody>
                  <a:tcPr marL="65493" marR="65493"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gridSpan="2">
                  <a:txBody>
                    <a:bodyPr/>
                    <a:lstStyle/>
                    <a:p>
                      <a:pPr algn="ctr">
                        <a:lnSpc>
                          <a:spcPct val="107000"/>
                        </a:lnSpc>
                        <a:spcAft>
                          <a:spcPts val="0"/>
                        </a:spcAft>
                      </a:pPr>
                      <a:r>
                        <a:rPr lang="lv-LV" sz="1100" dirty="0">
                          <a:effectLst/>
                          <a:latin typeface="Verdana" panose="020B0604030504040204" pitchFamily="34" charset="0"/>
                          <a:ea typeface="Verdana" panose="020B0604030504040204" pitchFamily="34" charset="0"/>
                        </a:rPr>
                        <a:t>2022</a:t>
                      </a:r>
                    </a:p>
                  </a:txBody>
                  <a:tcPr marL="65493" marR="65493" marT="0" marB="0">
                    <a:lnL w="12700" cap="flat" cmpd="sng" algn="ctr">
                      <a:solidFill>
                        <a:schemeClr val="bg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10676943"/>
                  </a:ext>
                </a:extLst>
              </a:tr>
              <a:tr h="186179">
                <a:tc gridSpan="7">
                  <a:txBody>
                    <a:bodyPr/>
                    <a:lstStyle/>
                    <a:p>
                      <a:pPr algn="ctr">
                        <a:lnSpc>
                          <a:spcPct val="107000"/>
                        </a:lnSpc>
                        <a:spcAft>
                          <a:spcPts val="0"/>
                        </a:spcAft>
                      </a:pPr>
                      <a:r>
                        <a:rPr lang="lv-LV" sz="1100" dirty="0">
                          <a:solidFill>
                            <a:schemeClr val="tx1"/>
                          </a:solidFill>
                          <a:effectLst/>
                          <a:latin typeface="Verdana" panose="020B0604030504040204" pitchFamily="34" charset="0"/>
                          <a:ea typeface="Verdana" panose="020B0604030504040204" pitchFamily="34" charset="0"/>
                        </a:rPr>
                        <a:t>Valsts sociālās apdrošināšanas obligātās iemaksas (VSAOI)</a:t>
                      </a:r>
                    </a:p>
                  </a:txBody>
                  <a:tcPr marL="65493" marR="65493"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6">
                        <a:lumMod val="40000"/>
                        <a:lumOff val="60000"/>
                      </a:schemeClr>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01477932"/>
                  </a:ext>
                </a:extLst>
              </a:tr>
              <a:tr h="285571">
                <a:tc>
                  <a:txBody>
                    <a:bodyPr/>
                    <a:lstStyle/>
                    <a:p>
                      <a:pPr>
                        <a:lnSpc>
                          <a:spcPct val="107000"/>
                        </a:lnSpc>
                        <a:spcAft>
                          <a:spcPts val="0"/>
                        </a:spcAft>
                      </a:pPr>
                      <a:r>
                        <a:rPr lang="lv-LV" sz="1100" b="1" dirty="0">
                          <a:solidFill>
                            <a:schemeClr val="tx1"/>
                          </a:solidFill>
                          <a:effectLst/>
                          <a:latin typeface="Verdana" panose="020B0604030504040204" pitchFamily="34" charset="0"/>
                          <a:ea typeface="Verdana" panose="020B0604030504040204" pitchFamily="34" charset="0"/>
                        </a:rPr>
                        <a:t>Vispārējā likme</a:t>
                      </a:r>
                      <a:r>
                        <a:rPr lang="lv-LV" sz="1100" b="0" dirty="0">
                          <a:solidFill>
                            <a:schemeClr val="tx1"/>
                          </a:solidFill>
                          <a:effectLst/>
                          <a:latin typeface="Verdana" panose="020B0604030504040204" pitchFamily="34" charset="0"/>
                          <a:ea typeface="Verdana" panose="020B0604030504040204" pitchFamily="34" charset="0"/>
                        </a:rPr>
                        <a:t>, tai skaitā:</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mn-cs"/>
                        </a:rPr>
                        <a:t>35,09%</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kern="1200">
                          <a:solidFill>
                            <a:schemeClr val="tx1"/>
                          </a:solidFill>
                          <a:effectLst/>
                          <a:latin typeface="Verdana" panose="020B0604030504040204" pitchFamily="34" charset="0"/>
                          <a:ea typeface="Verdana" panose="020B0604030504040204" pitchFamily="34" charset="0"/>
                          <a:cs typeface="+mn-cs"/>
                        </a:rPr>
                        <a:t>35,09%</a:t>
                      </a:r>
                      <a:endParaRPr lang="lv-LV" sz="1100" b="1" kern="1200" dirty="0">
                        <a:solidFill>
                          <a:srgbClr val="FF0000"/>
                        </a:solidFill>
                        <a:effectLst/>
                        <a:latin typeface="Verdana" panose="020B0604030504040204" pitchFamily="34" charset="0"/>
                        <a:ea typeface="Verdana" panose="020B0604030504040204" pitchFamily="34" charset="0"/>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a:solidFill>
                            <a:schemeClr val="tx1"/>
                          </a:solidFill>
                          <a:effectLst/>
                          <a:latin typeface="Verdana" panose="020B0604030504040204" pitchFamily="34" charset="0"/>
                          <a:ea typeface="Verdana" panose="020B0604030504040204" pitchFamily="34" charset="0"/>
                        </a:rPr>
                        <a:t>35,09%</a:t>
                      </a:r>
                      <a:endParaRPr lang="lv-LV" sz="1100" b="1"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a:solidFill>
                            <a:srgbClr val="FF0000"/>
                          </a:solidFill>
                          <a:effectLst/>
                          <a:latin typeface="Verdana" panose="020B0604030504040204" pitchFamily="34" charset="0"/>
                          <a:ea typeface="Verdana" panose="020B0604030504040204" pitchFamily="34" charset="0"/>
                        </a:rPr>
                        <a:t>34,09%</a:t>
                      </a:r>
                      <a:endParaRPr lang="lv-LV" sz="1100" b="1"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
                  <a:txBody>
                    <a:bodyPr/>
                    <a:lstStyle/>
                    <a:p>
                      <a:pPr marL="0" algn="ctr" defTabSz="939575" rtl="0" eaLnBrk="1" latinLnBrk="0" hangingPunct="1">
                        <a:lnSpc>
                          <a:spcPct val="107000"/>
                        </a:lnSpc>
                        <a:spcAft>
                          <a:spcPts val="0"/>
                        </a:spcAft>
                      </a:pPr>
                      <a:r>
                        <a:rPr lang="lv-LV" sz="1100" b="1">
                          <a:solidFill>
                            <a:schemeClr val="tx1"/>
                          </a:solidFill>
                          <a:effectLst/>
                          <a:latin typeface="Verdana" panose="020B0604030504040204" pitchFamily="34" charset="0"/>
                          <a:ea typeface="Verdana" panose="020B0604030504040204" pitchFamily="34" charset="0"/>
                        </a:rPr>
                        <a:t>34,09%</a:t>
                      </a:r>
                      <a:endParaRPr lang="lv-LV" sz="1100" b="1"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14811964"/>
                  </a:ext>
                </a:extLst>
              </a:tr>
              <a:tr h="258792">
                <a:tc>
                  <a:txBody>
                    <a:bodyPr/>
                    <a:lstStyle/>
                    <a:p>
                      <a:pPr marL="534988" lvl="0" indent="-173038">
                        <a:lnSpc>
                          <a:spcPct val="107000"/>
                        </a:lnSpc>
                        <a:spcAft>
                          <a:spcPts val="0"/>
                        </a:spcAft>
                        <a:buClr>
                          <a:srgbClr val="000000"/>
                        </a:buClr>
                        <a:buFont typeface="Times New Roman" panose="02020603050405020304" pitchFamily="18" charset="0"/>
                        <a:buChar char="-"/>
                      </a:pPr>
                      <a:r>
                        <a:rPr lang="lv-LV" sz="1100" b="0" dirty="0">
                          <a:solidFill>
                            <a:schemeClr val="tx1"/>
                          </a:solidFill>
                          <a:effectLst/>
                          <a:latin typeface="Verdana" panose="020B0604030504040204" pitchFamily="34" charset="0"/>
                          <a:ea typeface="Verdana" panose="020B0604030504040204" pitchFamily="34" charset="0"/>
                        </a:rPr>
                        <a:t>darba devēja likme,</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kern="1200" dirty="0">
                          <a:solidFill>
                            <a:srgbClr val="FF0000"/>
                          </a:solidFill>
                          <a:effectLst/>
                          <a:latin typeface="Verdana" panose="020B0604030504040204" pitchFamily="34" charset="0"/>
                          <a:ea typeface="Verdana" panose="020B0604030504040204" pitchFamily="34" charset="0"/>
                          <a:cs typeface="+mn-cs"/>
                        </a:rPr>
                        <a:t>24,09%</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kern="1200">
                          <a:solidFill>
                            <a:schemeClr val="tx1"/>
                          </a:solidFill>
                          <a:effectLst/>
                          <a:latin typeface="Verdana" panose="020B0604030504040204" pitchFamily="34" charset="0"/>
                          <a:ea typeface="Verdana" panose="020B0604030504040204" pitchFamily="34" charset="0"/>
                          <a:cs typeface="+mn-cs"/>
                        </a:rPr>
                        <a:t>24,09%</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a:solidFill>
                            <a:schemeClr val="tx1"/>
                          </a:solidFill>
                          <a:effectLst/>
                          <a:latin typeface="Verdana" panose="020B0604030504040204" pitchFamily="34" charset="0"/>
                          <a:ea typeface="Verdana" panose="020B0604030504040204" pitchFamily="34" charset="0"/>
                        </a:rPr>
                        <a:t>24,09%</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a:solidFill>
                            <a:srgbClr val="FF0000"/>
                          </a:solidFill>
                          <a:effectLst/>
                          <a:latin typeface="Verdana" panose="020B0604030504040204" pitchFamily="34" charset="0"/>
                          <a:ea typeface="Verdana" panose="020B0604030504040204" pitchFamily="34" charset="0"/>
                        </a:rPr>
                        <a:t>23,59%</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
                  <a:txBody>
                    <a:bodyPr/>
                    <a:lstStyle/>
                    <a:p>
                      <a:pPr marL="0" algn="ctr" defTabSz="939575" rtl="0" eaLnBrk="1" latinLnBrk="0" hangingPunct="1">
                        <a:lnSpc>
                          <a:spcPct val="107000"/>
                        </a:lnSpc>
                        <a:spcAft>
                          <a:spcPts val="0"/>
                        </a:spcAft>
                      </a:pPr>
                      <a:r>
                        <a:rPr lang="lv-LV" sz="1100">
                          <a:solidFill>
                            <a:schemeClr val="tx1"/>
                          </a:solidFill>
                          <a:effectLst/>
                          <a:latin typeface="Verdana" panose="020B0604030504040204" pitchFamily="34" charset="0"/>
                          <a:ea typeface="Verdana" panose="020B0604030504040204" pitchFamily="34" charset="0"/>
                        </a:rPr>
                        <a:t>23,59%</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05067923"/>
                  </a:ext>
                </a:extLst>
              </a:tr>
              <a:tr h="215661">
                <a:tc>
                  <a:txBody>
                    <a:bodyPr/>
                    <a:lstStyle/>
                    <a:p>
                      <a:pPr marL="534988" lvl="0" indent="-173038">
                        <a:lnSpc>
                          <a:spcPct val="107000"/>
                        </a:lnSpc>
                        <a:spcAft>
                          <a:spcPts val="0"/>
                        </a:spcAft>
                        <a:buClr>
                          <a:srgbClr val="000000"/>
                        </a:buClr>
                        <a:buFont typeface="Times New Roman" panose="02020603050405020304" pitchFamily="18" charset="0"/>
                        <a:buChar char="-"/>
                        <a:tabLst>
                          <a:tab pos="449263" algn="l"/>
                        </a:tabLst>
                      </a:pPr>
                      <a:r>
                        <a:rPr lang="lv-LV" sz="1100" b="0" dirty="0">
                          <a:solidFill>
                            <a:schemeClr val="tx1"/>
                          </a:solidFill>
                          <a:effectLst/>
                          <a:latin typeface="Verdana" panose="020B0604030504040204" pitchFamily="34" charset="0"/>
                          <a:ea typeface="Verdana" panose="020B0604030504040204" pitchFamily="34" charset="0"/>
                        </a:rPr>
                        <a:t>darba ņēmēja likme</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kern="1200" dirty="0">
                          <a:solidFill>
                            <a:srgbClr val="FF0000"/>
                          </a:solidFill>
                          <a:effectLst/>
                          <a:latin typeface="Verdana" panose="020B0604030504040204" pitchFamily="34" charset="0"/>
                          <a:ea typeface="Verdana" panose="020B0604030504040204" pitchFamily="34" charset="0"/>
                          <a:cs typeface="+mn-cs"/>
                        </a:rPr>
                        <a:t>11%</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kern="1200">
                          <a:solidFill>
                            <a:schemeClr val="tx1"/>
                          </a:solidFill>
                          <a:effectLst/>
                          <a:latin typeface="Verdana" panose="020B0604030504040204" pitchFamily="34" charset="0"/>
                          <a:ea typeface="Verdana" panose="020B0604030504040204" pitchFamily="34" charset="0"/>
                          <a:cs typeface="+mn-cs"/>
                        </a:rPr>
                        <a:t>11%</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a:solidFill>
                            <a:schemeClr val="tx1"/>
                          </a:solidFill>
                          <a:effectLst/>
                          <a:latin typeface="Verdana" panose="020B0604030504040204" pitchFamily="34" charset="0"/>
                          <a:ea typeface="Verdana" panose="020B0604030504040204" pitchFamily="34" charset="0"/>
                        </a:rPr>
                        <a:t>11%</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a:solidFill>
                            <a:srgbClr val="FF0000"/>
                          </a:solidFill>
                          <a:effectLst/>
                          <a:latin typeface="Verdana" panose="020B0604030504040204" pitchFamily="34" charset="0"/>
                          <a:ea typeface="Verdana" panose="020B0604030504040204" pitchFamily="34" charset="0"/>
                        </a:rPr>
                        <a:t>10,5%</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gridSpan="2">
                  <a:txBody>
                    <a:bodyPr/>
                    <a:lstStyle/>
                    <a:p>
                      <a:pPr marL="0" algn="ctr" defTabSz="939575" rtl="0" eaLnBrk="1" latinLnBrk="0" hangingPunct="1">
                        <a:lnSpc>
                          <a:spcPct val="107000"/>
                        </a:lnSpc>
                        <a:spcAft>
                          <a:spcPts val="0"/>
                        </a:spcAft>
                      </a:pPr>
                      <a:r>
                        <a:rPr lang="lv-LV" sz="1100">
                          <a:solidFill>
                            <a:schemeClr val="tx1"/>
                          </a:solidFill>
                          <a:effectLst/>
                          <a:latin typeface="Verdana" panose="020B0604030504040204" pitchFamily="34" charset="0"/>
                          <a:ea typeface="Verdana" panose="020B0604030504040204" pitchFamily="34" charset="0"/>
                        </a:rPr>
                        <a:t>10,5%</a:t>
                      </a:r>
                      <a:endParaRPr lang="lv-LV" sz="1100" kern="1200" dirty="0">
                        <a:solidFill>
                          <a:srgbClr val="FF0000"/>
                        </a:solidFill>
                        <a:effectLst/>
                        <a:latin typeface="Verdana" panose="020B0604030504040204" pitchFamily="34" charset="0"/>
                        <a:ea typeface="Verdana" panose="020B0604030504040204" pitchFamily="34" charset="0"/>
                        <a:cs typeface="+mn-cs"/>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89429845"/>
                  </a:ext>
                </a:extLst>
              </a:tr>
              <a:tr h="267419">
                <a:tc>
                  <a:txBody>
                    <a:bodyPr/>
                    <a:lstStyle/>
                    <a:p>
                      <a:pPr>
                        <a:lnSpc>
                          <a:spcPct val="107000"/>
                        </a:lnSpc>
                        <a:spcAft>
                          <a:spcPts val="0"/>
                        </a:spcAft>
                      </a:pPr>
                      <a:r>
                        <a:rPr lang="lv-LV" sz="1100" b="1" dirty="0">
                          <a:solidFill>
                            <a:schemeClr val="tx1"/>
                          </a:solidFill>
                          <a:effectLst/>
                          <a:latin typeface="Verdana" panose="020B0604030504040204" pitchFamily="34" charset="0"/>
                          <a:ea typeface="Verdana" panose="020B0604030504040204" pitchFamily="34" charset="0"/>
                        </a:rPr>
                        <a:t>VSAOI maksimālais objekts</a:t>
                      </a:r>
                      <a:r>
                        <a:rPr lang="lv-LV" sz="1100" b="0" dirty="0">
                          <a:solidFill>
                            <a:schemeClr val="tx1"/>
                          </a:solidFill>
                          <a:effectLst/>
                          <a:latin typeface="Verdana" panose="020B0604030504040204" pitchFamily="34" charset="0"/>
                          <a:ea typeface="Verdana" panose="020B0604030504040204" pitchFamily="34" charset="0"/>
                        </a:rPr>
                        <a:t>, </a:t>
                      </a:r>
                      <a:r>
                        <a:rPr lang="lv-LV" sz="1100" b="0" i="1" dirty="0">
                          <a:solidFill>
                            <a:schemeClr val="tx1"/>
                          </a:solidFill>
                          <a:effectLst/>
                          <a:latin typeface="Verdana" panose="020B0604030504040204" pitchFamily="34" charset="0"/>
                          <a:ea typeface="Verdana" panose="020B0604030504040204" pitchFamily="34" charset="0"/>
                        </a:rPr>
                        <a:t>euro</a:t>
                      </a:r>
                      <a:r>
                        <a:rPr lang="lv-LV" sz="1100" b="0" dirty="0">
                          <a:solidFill>
                            <a:schemeClr val="tx1"/>
                          </a:solidFill>
                          <a:effectLst/>
                          <a:latin typeface="Verdana" panose="020B0604030504040204" pitchFamily="34" charset="0"/>
                          <a:ea typeface="Verdana" panose="020B0604030504040204" pitchFamily="34" charset="0"/>
                        </a:rPr>
                        <a:t> gadā</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55 000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62 800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62 800 </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62</a:t>
                      </a:r>
                      <a:r>
                        <a:rPr lang="lv-LV" sz="1100" b="1" baseline="0" dirty="0">
                          <a:solidFill>
                            <a:schemeClr val="tx1"/>
                          </a:solidFill>
                          <a:effectLst/>
                          <a:latin typeface="Verdana" panose="020B0604030504040204" pitchFamily="34" charset="0"/>
                          <a:ea typeface="Verdana" panose="020B0604030504040204" pitchFamily="34" charset="0"/>
                        </a:rPr>
                        <a:t> 800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78 100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71673788"/>
                  </a:ext>
                </a:extLst>
              </a:tr>
              <a:tr h="190898">
                <a:tc gridSpan="7">
                  <a:txBody>
                    <a:bodyPr/>
                    <a:lstStyle/>
                    <a:p>
                      <a:pPr algn="ctr">
                        <a:lnSpc>
                          <a:spcPct val="107000"/>
                        </a:lnSpc>
                        <a:spcAft>
                          <a:spcPts val="0"/>
                        </a:spcAft>
                      </a:pPr>
                      <a:r>
                        <a:rPr lang="lv-LV" sz="1100" dirty="0">
                          <a:solidFill>
                            <a:schemeClr val="tx1"/>
                          </a:solidFill>
                          <a:effectLst/>
                          <a:latin typeface="Verdana" panose="020B0604030504040204" pitchFamily="34" charset="0"/>
                          <a:ea typeface="Verdana" panose="020B0604030504040204" pitchFamily="34" charset="0"/>
                        </a:rPr>
                        <a:t>Solidaritātes nodoklis</a:t>
                      </a:r>
                    </a:p>
                  </a:txBody>
                  <a:tcPr marL="65493" marR="65493"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6">
                        <a:lumMod val="40000"/>
                        <a:lumOff val="60000"/>
                      </a:schemeClr>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97109857"/>
                  </a:ext>
                </a:extLst>
              </a:tr>
              <a:tr h="233366">
                <a:tc>
                  <a:txBody>
                    <a:bodyPr/>
                    <a:lstStyle/>
                    <a:p>
                      <a:pPr>
                        <a:lnSpc>
                          <a:spcPct val="107000"/>
                        </a:lnSpc>
                        <a:spcAft>
                          <a:spcPts val="0"/>
                        </a:spcAft>
                      </a:pPr>
                      <a:r>
                        <a:rPr lang="lv-LV" sz="1100" dirty="0">
                          <a:solidFill>
                            <a:schemeClr val="tx1"/>
                          </a:solidFill>
                          <a:effectLst/>
                          <a:latin typeface="Verdana" panose="020B0604030504040204" pitchFamily="34" charset="0"/>
                          <a:ea typeface="Verdana" panose="020B0604030504040204" pitchFamily="34" charset="0"/>
                        </a:rPr>
                        <a:t>Nodokļa likme</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35,09%</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25,5%</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25,5%</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rgbClr val="FF0000"/>
                          </a:solidFill>
                          <a:effectLst/>
                          <a:latin typeface="Verdana" panose="020B0604030504040204" pitchFamily="34" charset="0"/>
                          <a:ea typeface="Verdana" panose="020B0604030504040204" pitchFamily="34" charset="0"/>
                        </a:rPr>
                        <a:t>25%</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25%</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lv-LV"/>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84326272"/>
                  </a:ext>
                </a:extLst>
              </a:tr>
              <a:tr h="258792">
                <a:tc>
                  <a:txBody>
                    <a:bodyPr/>
                    <a:lstStyle/>
                    <a:p>
                      <a:pPr marL="0" lvl="0" indent="0">
                        <a:lnSpc>
                          <a:spcPct val="107000"/>
                        </a:lnSpc>
                        <a:spcAft>
                          <a:spcPts val="0"/>
                        </a:spcAft>
                        <a:buFont typeface="Times New Roman" panose="02020603050405020304" pitchFamily="18" charset="0"/>
                        <a:buNone/>
                      </a:pPr>
                      <a:r>
                        <a:rPr lang="lv-LV" sz="1100" dirty="0">
                          <a:solidFill>
                            <a:schemeClr val="tx1"/>
                          </a:solidFill>
                          <a:effectLst/>
                          <a:latin typeface="Verdana" panose="020B0604030504040204" pitchFamily="34" charset="0"/>
                          <a:ea typeface="Verdana" panose="020B0604030504040204" pitchFamily="34" charset="0"/>
                        </a:rPr>
                        <a:t>Ienākumiem,</a:t>
                      </a:r>
                      <a:r>
                        <a:rPr lang="lv-LV" sz="1100" baseline="0" dirty="0">
                          <a:solidFill>
                            <a:schemeClr val="tx1"/>
                          </a:solidFill>
                          <a:effectLst/>
                          <a:latin typeface="Verdana" panose="020B0604030504040204" pitchFamily="34" charset="0"/>
                          <a:ea typeface="Verdana" panose="020B0604030504040204" pitchFamily="34" charset="0"/>
                        </a:rPr>
                        <a:t> kas pārsniedz </a:t>
                      </a:r>
                      <a:r>
                        <a:rPr lang="lv-LV" sz="1100" b="0" baseline="0" dirty="0">
                          <a:solidFill>
                            <a:schemeClr val="tx1"/>
                          </a:solidFill>
                          <a:effectLst/>
                          <a:latin typeface="Verdana" panose="020B0604030504040204" pitchFamily="34" charset="0"/>
                          <a:ea typeface="Verdana" panose="020B0604030504040204" pitchFamily="34" charset="0"/>
                        </a:rPr>
                        <a:t>(</a:t>
                      </a:r>
                      <a:r>
                        <a:rPr lang="lv-LV" sz="1100" b="0" i="1" baseline="0" dirty="0">
                          <a:solidFill>
                            <a:schemeClr val="tx1"/>
                          </a:solidFill>
                          <a:effectLst/>
                          <a:latin typeface="Verdana" panose="020B0604030504040204" pitchFamily="34" charset="0"/>
                          <a:ea typeface="Verdana" panose="020B0604030504040204" pitchFamily="34" charset="0"/>
                        </a:rPr>
                        <a:t>euro</a:t>
                      </a:r>
                      <a:r>
                        <a:rPr lang="lv-LV" sz="1100" b="0" baseline="0" dirty="0">
                          <a:solidFill>
                            <a:schemeClr val="tx1"/>
                          </a:solidFill>
                          <a:effectLst/>
                          <a:latin typeface="Verdana" panose="020B0604030504040204" pitchFamily="34" charset="0"/>
                          <a:ea typeface="Verdana" panose="020B0604030504040204" pitchFamily="34" charset="0"/>
                        </a:rPr>
                        <a:t> gadā)</a:t>
                      </a:r>
                      <a:endParaRPr lang="lv-LV" sz="1100" b="0" dirty="0">
                        <a:solidFill>
                          <a:schemeClr val="tx1"/>
                        </a:solidFill>
                        <a:effectLst/>
                        <a:latin typeface="Verdana" panose="020B0604030504040204" pitchFamily="34" charset="0"/>
                        <a:ea typeface="Verdana" panose="020B0604030504040204" pitchFamily="34" charset="0"/>
                      </a:endParaRP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55 000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62 800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62 800 </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62</a:t>
                      </a:r>
                      <a:r>
                        <a:rPr lang="lv-LV" sz="1100" b="1" baseline="0" dirty="0">
                          <a:solidFill>
                            <a:schemeClr val="tx1"/>
                          </a:solidFill>
                          <a:effectLst/>
                          <a:latin typeface="Verdana" panose="020B0604030504040204" pitchFamily="34" charset="0"/>
                          <a:ea typeface="Verdana" panose="020B0604030504040204" pitchFamily="34" charset="0"/>
                        </a:rPr>
                        <a:t> 800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gridSpan="2">
                  <a:txBody>
                    <a:bodyPr/>
                    <a:lstStyle/>
                    <a:p>
                      <a:pPr algn="ctr">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78 100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lang="lv-LV"/>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11121016"/>
                  </a:ext>
                </a:extLst>
              </a:tr>
              <a:tr h="216023">
                <a:tc gridSpan="7">
                  <a:txBody>
                    <a:bodyPr/>
                    <a:lstStyle/>
                    <a:p>
                      <a:pPr algn="ctr">
                        <a:lnSpc>
                          <a:spcPct val="107000"/>
                        </a:lnSpc>
                        <a:spcAft>
                          <a:spcPts val="0"/>
                        </a:spcAft>
                      </a:pPr>
                      <a:r>
                        <a:rPr lang="lv-LV" sz="1100" dirty="0">
                          <a:solidFill>
                            <a:schemeClr val="tx1"/>
                          </a:solidFill>
                          <a:effectLst/>
                          <a:latin typeface="Verdana" panose="020B0604030504040204" pitchFamily="34" charset="0"/>
                          <a:ea typeface="Verdana" panose="020B0604030504040204" pitchFamily="34" charset="0"/>
                        </a:rPr>
                        <a:t>Iedzīvotāju ienākuma nodoklis ( IIN)</a:t>
                      </a:r>
                    </a:p>
                  </a:txBody>
                  <a:tcPr marL="65493" marR="65493" marT="0"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accent6">
                        <a:lumMod val="40000"/>
                        <a:lumOff val="60000"/>
                      </a:schemeClr>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42519042"/>
                  </a:ext>
                </a:extLst>
              </a:tr>
              <a:tr h="239837">
                <a:tc>
                  <a:txBody>
                    <a:bodyPr/>
                    <a:lstStyle/>
                    <a:p>
                      <a:pPr marL="0" lvl="0" indent="0">
                        <a:lnSpc>
                          <a:spcPct val="107000"/>
                        </a:lnSpc>
                        <a:spcAft>
                          <a:spcPts val="0"/>
                        </a:spcAft>
                        <a:buFont typeface="Times New Roman" panose="02020603050405020304" pitchFamily="18" charset="0"/>
                        <a:buNone/>
                      </a:pPr>
                      <a:r>
                        <a:rPr lang="lv-LV" sz="1100" dirty="0">
                          <a:solidFill>
                            <a:schemeClr val="tx1"/>
                          </a:solidFill>
                          <a:effectLst/>
                          <a:latin typeface="Verdana" panose="020B0604030504040204" pitchFamily="34" charset="0"/>
                          <a:ea typeface="Verdana" panose="020B0604030504040204" pitchFamily="34" charset="0"/>
                        </a:rPr>
                        <a:t>Nodokļa likme:</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6">
                  <a:txBody>
                    <a:bodyPr/>
                    <a:lstStyle/>
                    <a:p>
                      <a:endParaRPr lang="lv-LV" dirty="0"/>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30925709"/>
                  </a:ext>
                </a:extLst>
              </a:tr>
              <a:tr h="223994">
                <a:tc>
                  <a:txBody>
                    <a:bodyPr/>
                    <a:lstStyle/>
                    <a:p>
                      <a:pPr marL="534988" lvl="0" indent="-173038">
                        <a:lnSpc>
                          <a:spcPct val="107000"/>
                        </a:lnSpc>
                        <a:spcAft>
                          <a:spcPts val="0"/>
                        </a:spcAft>
                        <a:buFont typeface="Times New Roman" panose="02020603050405020304" pitchFamily="18" charset="0"/>
                        <a:buChar char="-"/>
                      </a:pPr>
                      <a:r>
                        <a:rPr lang="lv-LV" sz="1100" b="0" spc="25" dirty="0">
                          <a:solidFill>
                            <a:schemeClr val="tx1"/>
                          </a:solidFill>
                          <a:effectLst/>
                          <a:latin typeface="Verdana" panose="020B0604030504040204" pitchFamily="34" charset="0"/>
                          <a:ea typeface="Verdana" panose="020B0604030504040204" pitchFamily="34" charset="0"/>
                        </a:rPr>
                        <a:t>ienākumiem līdz 20 004 </a:t>
                      </a:r>
                      <a:r>
                        <a:rPr lang="lv-LV" sz="1100" b="0" i="1" spc="25" dirty="0">
                          <a:solidFill>
                            <a:schemeClr val="tx1"/>
                          </a:solidFill>
                          <a:effectLst/>
                          <a:latin typeface="Verdana" panose="020B0604030504040204" pitchFamily="34" charset="0"/>
                          <a:ea typeface="Verdana" panose="020B0604030504040204" pitchFamily="34" charset="0"/>
                        </a:rPr>
                        <a:t>euro</a:t>
                      </a:r>
                      <a:r>
                        <a:rPr lang="lv-LV" sz="1100" b="0" spc="25" dirty="0">
                          <a:solidFill>
                            <a:schemeClr val="tx1"/>
                          </a:solidFill>
                          <a:effectLst/>
                          <a:latin typeface="Verdana" panose="020B0604030504040204" pitchFamily="34" charset="0"/>
                          <a:ea typeface="Verdana" panose="020B0604030504040204" pitchFamily="34" charset="0"/>
                        </a:rPr>
                        <a:t> gadā</a:t>
                      </a:r>
                      <a:endParaRPr lang="lv-LV" sz="1100" b="0" dirty="0">
                        <a:solidFill>
                          <a:schemeClr val="tx1"/>
                        </a:solidFill>
                        <a:effectLst/>
                        <a:latin typeface="Verdana" panose="020B0604030504040204" pitchFamily="34" charset="0"/>
                        <a:ea typeface="Verdana" panose="020B0604030504040204" pitchFamily="34" charset="0"/>
                      </a:endParaRP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a:effectLst/>
                          <a:latin typeface="Verdana" panose="020B0604030504040204" pitchFamily="34" charset="0"/>
                          <a:ea typeface="Verdana" panose="020B0604030504040204" pitchFamily="34" charset="0"/>
                          <a:cs typeface="Times New Roman" panose="02020603050405020304" pitchFamily="18" charset="0"/>
                        </a:rPr>
                        <a:t>20%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20% </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682321499"/>
                  </a:ext>
                </a:extLst>
              </a:tr>
              <a:tr h="193040">
                <a:tc>
                  <a:txBody>
                    <a:bodyPr/>
                    <a:lstStyle/>
                    <a:p>
                      <a:pPr marL="534988" lvl="0" indent="-173038" algn="just">
                        <a:lnSpc>
                          <a:spcPct val="107000"/>
                        </a:lnSpc>
                        <a:spcAft>
                          <a:spcPts val="0"/>
                        </a:spcAft>
                        <a:buFont typeface="Times New Roman" panose="02020603050405020304" pitchFamily="18" charset="0"/>
                        <a:buChar char="-"/>
                        <a:tabLst>
                          <a:tab pos="471805" algn="l"/>
                        </a:tabLst>
                      </a:pPr>
                      <a:r>
                        <a:rPr lang="lv-LV" sz="1100" b="0" spc="25" dirty="0">
                          <a:solidFill>
                            <a:schemeClr val="tx1"/>
                          </a:solidFill>
                          <a:effectLst/>
                          <a:latin typeface="Verdana" panose="020B0604030504040204" pitchFamily="34" charset="0"/>
                          <a:ea typeface="Verdana" panose="020B0604030504040204" pitchFamily="34" charset="0"/>
                        </a:rPr>
                        <a:t>ienākumiem </a:t>
                      </a:r>
                      <a:r>
                        <a:rPr lang="lv-LV" sz="1100" b="0" dirty="0">
                          <a:solidFill>
                            <a:schemeClr val="tx1"/>
                          </a:solidFill>
                          <a:effectLst/>
                          <a:latin typeface="Verdana" panose="020B0604030504040204" pitchFamily="34" charset="0"/>
                          <a:ea typeface="Verdana" panose="020B0604030504040204" pitchFamily="34" charset="0"/>
                        </a:rPr>
                        <a:t>no 20 004 līdz 78 100</a:t>
                      </a:r>
                      <a:r>
                        <a:rPr lang="lv-LV" sz="1100" b="0" spc="25" dirty="0">
                          <a:solidFill>
                            <a:schemeClr val="tx1"/>
                          </a:solidFill>
                          <a:effectLst/>
                          <a:latin typeface="Verdana" panose="020B0604030504040204" pitchFamily="34" charset="0"/>
                          <a:ea typeface="Verdana" panose="020B0604030504040204" pitchFamily="34" charset="0"/>
                        </a:rPr>
                        <a:t> </a:t>
                      </a:r>
                      <a:r>
                        <a:rPr lang="lv-LV" sz="1100" b="0" i="1" spc="25" dirty="0">
                          <a:solidFill>
                            <a:schemeClr val="tx1"/>
                          </a:solidFill>
                          <a:effectLst/>
                          <a:latin typeface="Verdana" panose="020B0604030504040204" pitchFamily="34" charset="0"/>
                          <a:ea typeface="Verdana" panose="020B0604030504040204" pitchFamily="34" charset="0"/>
                        </a:rPr>
                        <a:t>euro</a:t>
                      </a:r>
                      <a:r>
                        <a:rPr lang="lv-LV" sz="1100" b="0" spc="25" dirty="0">
                          <a:solidFill>
                            <a:schemeClr val="tx1"/>
                          </a:solidFill>
                          <a:effectLst/>
                          <a:latin typeface="Verdana" panose="020B0604030504040204" pitchFamily="34" charset="0"/>
                          <a:ea typeface="Verdana" panose="020B0604030504040204" pitchFamily="34" charset="0"/>
                        </a:rPr>
                        <a:t> gadā</a:t>
                      </a:r>
                      <a:endParaRPr lang="lv-LV" sz="1100" b="0" dirty="0">
                        <a:solidFill>
                          <a:schemeClr val="tx1"/>
                        </a:solidFill>
                        <a:effectLst/>
                        <a:latin typeface="Verdana" panose="020B0604030504040204" pitchFamily="34" charset="0"/>
                        <a:ea typeface="Verdana" panose="020B0604030504040204" pitchFamily="34" charset="0"/>
                      </a:endParaRP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23%</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a:effectLst/>
                          <a:latin typeface="Verdana" panose="020B0604030504040204" pitchFamily="34" charset="0"/>
                          <a:ea typeface="Verdana" panose="020B0604030504040204" pitchFamily="34" charset="0"/>
                          <a:cs typeface="Times New Roman" panose="02020603050405020304" pitchFamily="18" charset="0"/>
                        </a:rPr>
                        <a:t>23%</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23%</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23%</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23%</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32590349"/>
                  </a:ext>
                </a:extLst>
              </a:tr>
              <a:tr h="255716">
                <a:tc>
                  <a:txBody>
                    <a:bodyPr/>
                    <a:lstStyle/>
                    <a:p>
                      <a:pPr marL="534988" lvl="0" indent="-173038" algn="just">
                        <a:lnSpc>
                          <a:spcPct val="107000"/>
                        </a:lnSpc>
                        <a:spcAft>
                          <a:spcPts val="0"/>
                        </a:spcAft>
                        <a:buFont typeface="Times New Roman" panose="02020603050405020304" pitchFamily="18" charset="0"/>
                        <a:buChar char="-"/>
                      </a:pPr>
                      <a:r>
                        <a:rPr lang="lv-LV" sz="1100" b="0" spc="25" dirty="0">
                          <a:solidFill>
                            <a:schemeClr val="tx1"/>
                          </a:solidFill>
                          <a:effectLst/>
                          <a:latin typeface="Verdana" panose="020B0604030504040204" pitchFamily="34" charset="0"/>
                          <a:ea typeface="Verdana" panose="020B0604030504040204" pitchFamily="34" charset="0"/>
                        </a:rPr>
                        <a:t>ienākumiem </a:t>
                      </a:r>
                      <a:r>
                        <a:rPr lang="lv-LV" sz="1100" b="0" dirty="0">
                          <a:solidFill>
                            <a:schemeClr val="tx1"/>
                          </a:solidFill>
                          <a:effectLst/>
                          <a:latin typeface="Verdana" panose="020B0604030504040204" pitchFamily="34" charset="0"/>
                          <a:ea typeface="Verdana" panose="020B0604030504040204" pitchFamily="34" charset="0"/>
                        </a:rPr>
                        <a:t>virs 78 100</a:t>
                      </a:r>
                      <a:r>
                        <a:rPr lang="lv-LV" sz="1100" b="0" baseline="30000" dirty="0">
                          <a:solidFill>
                            <a:schemeClr val="tx1"/>
                          </a:solidFill>
                          <a:effectLst/>
                          <a:latin typeface="Verdana" panose="020B0604030504040204" pitchFamily="34" charset="0"/>
                          <a:ea typeface="Verdana" panose="020B0604030504040204" pitchFamily="34" charset="0"/>
                        </a:rPr>
                        <a:t> </a:t>
                      </a:r>
                      <a:r>
                        <a:rPr lang="lv-LV" sz="1100" b="0" i="1" spc="25" dirty="0">
                          <a:solidFill>
                            <a:schemeClr val="tx1"/>
                          </a:solidFill>
                          <a:effectLst/>
                          <a:latin typeface="Verdana" panose="020B0604030504040204" pitchFamily="34" charset="0"/>
                          <a:ea typeface="Verdana" panose="020B0604030504040204" pitchFamily="34" charset="0"/>
                        </a:rPr>
                        <a:t>euro</a:t>
                      </a:r>
                      <a:r>
                        <a:rPr lang="lv-LV" sz="1100" b="0" spc="25" dirty="0">
                          <a:solidFill>
                            <a:schemeClr val="tx1"/>
                          </a:solidFill>
                          <a:effectLst/>
                          <a:latin typeface="Verdana" panose="020B0604030504040204" pitchFamily="34" charset="0"/>
                          <a:ea typeface="Verdana" panose="020B0604030504040204" pitchFamily="34" charset="0"/>
                        </a:rPr>
                        <a:t> gadā </a:t>
                      </a:r>
                      <a:endParaRPr lang="lv-LV" sz="1100" b="0" dirty="0">
                        <a:solidFill>
                          <a:schemeClr val="tx1"/>
                        </a:solidFill>
                        <a:effectLst/>
                        <a:latin typeface="Verdana" panose="020B0604030504040204" pitchFamily="34" charset="0"/>
                        <a:ea typeface="Verdana" panose="020B0604030504040204" pitchFamily="34" charset="0"/>
                      </a:endParaRP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31,4</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effectLst/>
                          <a:latin typeface="Verdana" panose="020B0604030504040204" pitchFamily="34" charset="0"/>
                          <a:ea typeface="Verdana" panose="020B0604030504040204" pitchFamily="34" charset="0"/>
                          <a:cs typeface="Times New Roman" panose="02020603050405020304" pitchFamily="18" charset="0"/>
                        </a:rPr>
                        <a:t>31,4%</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31,4%</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rPr>
                        <a:t>31%</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gridSpan="2">
                  <a:txBody>
                    <a:bodyPr/>
                    <a:lstStyle/>
                    <a:p>
                      <a:pPr algn="ctr">
                        <a:spcAft>
                          <a:spcPts val="0"/>
                        </a:spcAft>
                      </a:pPr>
                      <a:r>
                        <a:rPr lang="lv-LV" sz="1100" b="1" kern="1200" dirty="0">
                          <a:solidFill>
                            <a:schemeClr val="tx1"/>
                          </a:solidFill>
                          <a:effectLst/>
                          <a:latin typeface="Verdana" panose="020B0604030504040204" pitchFamily="34" charset="0"/>
                          <a:ea typeface="Verdana" panose="020B0604030504040204" pitchFamily="34" charset="0"/>
                          <a:cs typeface="+mn-cs"/>
                        </a:rPr>
                        <a:t>31%</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546325566"/>
                  </a:ext>
                </a:extLst>
              </a:tr>
              <a:tr h="204147">
                <a:tc>
                  <a:txBody>
                    <a:bodyPr/>
                    <a:lstStyle/>
                    <a:p>
                      <a:pPr algn="l">
                        <a:lnSpc>
                          <a:spcPct val="107000"/>
                        </a:lnSpc>
                        <a:spcAft>
                          <a:spcPts val="0"/>
                        </a:spcAft>
                      </a:pPr>
                      <a:r>
                        <a:rPr lang="lv-LV" sz="1100" kern="1200" dirty="0">
                          <a:solidFill>
                            <a:schemeClr val="tx1"/>
                          </a:solidFill>
                          <a:effectLst/>
                          <a:latin typeface="Verdana" panose="020B0604030504040204" pitchFamily="34" charset="0"/>
                          <a:ea typeface="Verdana" panose="020B0604030504040204" pitchFamily="34" charset="0"/>
                        </a:rPr>
                        <a:t>Ar IIN neapliekamais minimums (NM):</a:t>
                      </a:r>
                      <a:endParaRPr lang="lv-LV" sz="1100" dirty="0">
                        <a:solidFill>
                          <a:schemeClr val="tx1"/>
                        </a:solidFill>
                        <a:effectLst/>
                        <a:latin typeface="Verdana" panose="020B0604030504040204" pitchFamily="34" charset="0"/>
                        <a:ea typeface="Verdana" panose="020B0604030504040204" pitchFamily="34" charset="0"/>
                      </a:endParaRP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gridSpan="6">
                  <a:txBody>
                    <a:bodyPr/>
                    <a:lstStyle/>
                    <a:p>
                      <a:endParaRPr lang="lv-LV" dirty="0"/>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09134800"/>
                  </a:ext>
                </a:extLst>
              </a:tr>
              <a:tr h="208795">
                <a:tc>
                  <a:txBody>
                    <a:bodyPr/>
                    <a:lstStyle/>
                    <a:p>
                      <a:pPr marL="534988" indent="-173038">
                        <a:lnSpc>
                          <a:spcPct val="107000"/>
                        </a:lnSpc>
                        <a:spcAft>
                          <a:spcPts val="0"/>
                        </a:spcAft>
                      </a:pPr>
                      <a:r>
                        <a:rPr lang="lv-LV" sz="1100" b="0" dirty="0">
                          <a:solidFill>
                            <a:schemeClr val="tx1"/>
                          </a:solidFill>
                          <a:effectLst/>
                          <a:latin typeface="Verdana" panose="020B0604030504040204" pitchFamily="34" charset="0"/>
                          <a:ea typeface="Verdana" panose="020B0604030504040204" pitchFamily="34" charset="0"/>
                        </a:rPr>
                        <a:t>-  maksimālais NM, </a:t>
                      </a:r>
                      <a:r>
                        <a:rPr lang="lv-LV" sz="1100" b="0" i="1" dirty="0">
                          <a:solidFill>
                            <a:schemeClr val="tx1"/>
                          </a:solidFill>
                          <a:effectLst/>
                          <a:latin typeface="Verdana" panose="020B0604030504040204" pitchFamily="34" charset="0"/>
                          <a:ea typeface="Verdana" panose="020B0604030504040204" pitchFamily="34" charset="0"/>
                        </a:rPr>
                        <a:t>euro</a:t>
                      </a:r>
                      <a:r>
                        <a:rPr lang="lv-LV" sz="1100" b="0" dirty="0">
                          <a:solidFill>
                            <a:schemeClr val="tx1"/>
                          </a:solidFill>
                          <a:effectLst/>
                          <a:latin typeface="Verdana" panose="020B0604030504040204" pitchFamily="34" charset="0"/>
                          <a:ea typeface="Verdana" panose="020B0604030504040204" pitchFamily="34" charset="0"/>
                        </a:rPr>
                        <a:t> mēnesī</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230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300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300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algn="ctr" defTabSz="939575" rtl="0" eaLnBrk="1" latinLnBrk="0" hangingPunct="1">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mn-cs"/>
                        </a:rPr>
                        <a:t>350</a:t>
                      </a: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mn-cs"/>
                        </a:rPr>
                        <a:t>500</a:t>
                      </a: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522957189"/>
                  </a:ext>
                </a:extLst>
              </a:tr>
              <a:tr h="0">
                <a:tc>
                  <a:txBody>
                    <a:bodyPr/>
                    <a:lstStyle/>
                    <a:p>
                      <a:pPr marL="534988" lvl="0" indent="-173038">
                        <a:lnSpc>
                          <a:spcPct val="107000"/>
                        </a:lnSpc>
                        <a:spcAft>
                          <a:spcPts val="0"/>
                        </a:spcAft>
                        <a:buFont typeface="Times New Roman" panose="02020603050405020304" pitchFamily="18" charset="0"/>
                        <a:buChar char="-"/>
                      </a:pPr>
                      <a:r>
                        <a:rPr lang="lv-LV" sz="1100" b="0" dirty="0">
                          <a:solidFill>
                            <a:schemeClr val="tx1"/>
                          </a:solidFill>
                          <a:effectLst/>
                          <a:latin typeface="Verdana" panose="020B0604030504040204" pitchFamily="34" charset="0"/>
                          <a:ea typeface="Verdana" panose="020B0604030504040204" pitchFamily="34" charset="0"/>
                        </a:rPr>
                        <a:t>ienākumi, līdz kuriem piemēro maksimālo NM, euro mēnesī</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440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a:effectLst/>
                          <a:latin typeface="Verdana" panose="020B0604030504040204" pitchFamily="34" charset="0"/>
                          <a:ea typeface="Verdana" panose="020B0604030504040204" pitchFamily="34" charset="0"/>
                          <a:cs typeface="Times New Roman" panose="02020603050405020304" pitchFamily="18" charset="0"/>
                        </a:rPr>
                        <a:t>440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a:solidFill>
                            <a:schemeClr val="tx1"/>
                          </a:solidFill>
                          <a:effectLst/>
                          <a:latin typeface="Verdana" panose="020B0604030504040204" pitchFamily="34" charset="0"/>
                          <a:ea typeface="Verdana" panose="020B0604030504040204" pitchFamily="34" charset="0"/>
                        </a:rPr>
                        <a:t>500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a:solidFill>
                            <a:schemeClr val="tx1"/>
                          </a:solidFill>
                          <a:effectLst/>
                          <a:latin typeface="Verdana" panose="020B0604030504040204" pitchFamily="34" charset="0"/>
                          <a:ea typeface="Verdana" panose="020B0604030504040204" pitchFamily="34" charset="0"/>
                        </a:rPr>
                        <a:t>500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spcAft>
                          <a:spcPts val="0"/>
                        </a:spcAft>
                      </a:pPr>
                      <a:r>
                        <a:rPr lang="lv-LV" sz="1100" dirty="0">
                          <a:solidFill>
                            <a:schemeClr val="tx1"/>
                          </a:solidFill>
                          <a:effectLst/>
                          <a:latin typeface="Verdana" panose="020B0604030504040204" pitchFamily="34" charset="0"/>
                          <a:ea typeface="Verdana" panose="020B0604030504040204" pitchFamily="34" charset="0"/>
                        </a:rPr>
                        <a:t>500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kern="1200" dirty="0">
                          <a:solidFill>
                            <a:schemeClr val="dk1"/>
                          </a:solidFill>
                          <a:effectLst/>
                          <a:latin typeface="Verdana" panose="020B0604030504040204" pitchFamily="34" charset="0"/>
                          <a:ea typeface="Verdana" panose="020B0604030504040204" pitchFamily="34" charset="0"/>
                          <a:cs typeface="Times New Roman" panose="02020603050405020304" pitchFamily="18" charset="0"/>
                        </a:rPr>
                        <a:t>500</a:t>
                      </a: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820804143"/>
                  </a:ext>
                </a:extLst>
              </a:tr>
              <a:tr h="198408">
                <a:tc>
                  <a:txBody>
                    <a:bodyPr/>
                    <a:lstStyle/>
                    <a:p>
                      <a:pPr marL="534988" lvl="0" indent="-173038">
                        <a:lnSpc>
                          <a:spcPct val="107000"/>
                        </a:lnSpc>
                        <a:spcAft>
                          <a:spcPts val="0"/>
                        </a:spcAft>
                        <a:buFont typeface="Times New Roman" panose="02020603050405020304" pitchFamily="18" charset="0"/>
                        <a:buChar char="-"/>
                        <a:tabLst>
                          <a:tab pos="630238" algn="l"/>
                        </a:tabLst>
                      </a:pPr>
                      <a:r>
                        <a:rPr lang="lv-LV" sz="1100" b="0" dirty="0">
                          <a:solidFill>
                            <a:schemeClr val="tx1"/>
                          </a:solidFill>
                          <a:effectLst/>
                          <a:latin typeface="Verdana" panose="020B0604030504040204" pitchFamily="34" charset="0"/>
                          <a:ea typeface="Verdana" panose="020B0604030504040204" pitchFamily="34" charset="0"/>
                        </a:rPr>
                        <a:t>ienākumi, virs kuriem nepiemēro NM, euro mēnesī</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1 000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1 100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a:solidFill>
                            <a:schemeClr val="tx1"/>
                          </a:solidFill>
                          <a:effectLst/>
                          <a:latin typeface="Verdana" panose="020B0604030504040204" pitchFamily="34" charset="0"/>
                          <a:ea typeface="Verdana" panose="020B0604030504040204" pitchFamily="34" charset="0"/>
                        </a:rPr>
                        <a:t>1 200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rgbClr val="FF0000"/>
                          </a:solidFill>
                          <a:effectLst/>
                          <a:latin typeface="Verdana" panose="020B0604030504040204" pitchFamily="34" charset="0"/>
                          <a:ea typeface="Verdana" panose="020B0604030504040204" pitchFamily="34" charset="0"/>
                        </a:rPr>
                        <a:t>1 800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rPr>
                        <a:t>1 800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kern="1200" dirty="0">
                          <a:solidFill>
                            <a:schemeClr val="dk1"/>
                          </a:solidFill>
                          <a:effectLst/>
                          <a:latin typeface="Verdana" panose="020B0604030504040204" pitchFamily="34" charset="0"/>
                          <a:ea typeface="Verdana" panose="020B0604030504040204" pitchFamily="34" charset="0"/>
                          <a:cs typeface="Times New Roman" panose="02020603050405020304" pitchFamily="18" charset="0"/>
                        </a:rPr>
                        <a:t>1 800</a:t>
                      </a: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207740397"/>
                  </a:ext>
                </a:extLst>
              </a:tr>
              <a:tr h="255744">
                <a:tc>
                  <a:txBody>
                    <a:bodyPr/>
                    <a:lstStyle/>
                    <a:p>
                      <a:pPr>
                        <a:lnSpc>
                          <a:spcPct val="107000"/>
                        </a:lnSpc>
                        <a:spcAft>
                          <a:spcPts val="0"/>
                        </a:spcAft>
                      </a:pPr>
                      <a:r>
                        <a:rPr lang="lv-LV" sz="1100" kern="1200" dirty="0">
                          <a:solidFill>
                            <a:schemeClr val="tx1"/>
                          </a:solidFill>
                          <a:effectLst/>
                          <a:latin typeface="Verdana" panose="020B0604030504040204" pitchFamily="34" charset="0"/>
                          <a:ea typeface="Verdana" panose="020B0604030504040204" pitchFamily="34" charset="0"/>
                        </a:rPr>
                        <a:t>Atvieglojums par apgādībā esošu personu, </a:t>
                      </a:r>
                      <a:r>
                        <a:rPr lang="lv-LV" sz="1100" b="0" i="1" dirty="0">
                          <a:solidFill>
                            <a:schemeClr val="tx1"/>
                          </a:solidFill>
                          <a:effectLst/>
                          <a:latin typeface="Verdana" panose="020B0604030504040204" pitchFamily="34" charset="0"/>
                          <a:ea typeface="Verdana" panose="020B0604030504040204" pitchFamily="34" charset="0"/>
                        </a:rPr>
                        <a:t>euro</a:t>
                      </a:r>
                      <a:r>
                        <a:rPr lang="lv-LV" sz="1100" b="0" dirty="0">
                          <a:solidFill>
                            <a:schemeClr val="tx1"/>
                          </a:solidFill>
                          <a:effectLst/>
                          <a:latin typeface="Verdana" panose="020B0604030504040204" pitchFamily="34" charset="0"/>
                          <a:ea typeface="Verdana" panose="020B0604030504040204" pitchFamily="34" charset="0"/>
                        </a:rPr>
                        <a:t> mēnesī</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230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250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a:solidFill>
                            <a:schemeClr val="tx1"/>
                          </a:solidFill>
                          <a:effectLst/>
                          <a:latin typeface="Verdana" panose="020B0604030504040204" pitchFamily="34" charset="0"/>
                          <a:ea typeface="Verdana" panose="020B0604030504040204" pitchFamily="34" charset="0"/>
                        </a:rPr>
                        <a:t>250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250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kern="1200" dirty="0">
                          <a:solidFill>
                            <a:schemeClr val="dk1"/>
                          </a:solidFill>
                          <a:effectLst/>
                          <a:latin typeface="Verdana" panose="020B0604030504040204" pitchFamily="34" charset="0"/>
                          <a:ea typeface="Verdana" panose="020B0604030504040204" pitchFamily="34" charset="0"/>
                          <a:cs typeface="Times New Roman" panose="02020603050405020304" pitchFamily="18" charset="0"/>
                        </a:rPr>
                        <a:t>250</a:t>
                      </a: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673209806"/>
                  </a:ext>
                </a:extLst>
              </a:tr>
              <a:tr h="216638">
                <a:tc>
                  <a:txBody>
                    <a:bodyPr/>
                    <a:lstStyle/>
                    <a:p>
                      <a:pPr>
                        <a:lnSpc>
                          <a:spcPct val="107000"/>
                        </a:lnSpc>
                        <a:spcAft>
                          <a:spcPts val="0"/>
                        </a:spcAft>
                      </a:pPr>
                      <a:r>
                        <a:rPr lang="lv-LV" sz="1100" dirty="0">
                          <a:solidFill>
                            <a:schemeClr val="tx1"/>
                          </a:solidFill>
                          <a:effectLst/>
                          <a:latin typeface="Verdana" panose="020B0604030504040204" pitchFamily="34" charset="0"/>
                          <a:ea typeface="Verdana" panose="020B0604030504040204" pitchFamily="34" charset="0"/>
                        </a:rPr>
                        <a:t>Pensionāra neapliekamais minimums, </a:t>
                      </a:r>
                      <a:r>
                        <a:rPr lang="lv-LV" sz="1100" b="0" i="1" dirty="0">
                          <a:solidFill>
                            <a:schemeClr val="tx1"/>
                          </a:solidFill>
                          <a:effectLst/>
                          <a:latin typeface="Verdana" panose="020B0604030504040204" pitchFamily="34" charset="0"/>
                          <a:ea typeface="Verdana" panose="020B0604030504040204" pitchFamily="34" charset="0"/>
                        </a:rPr>
                        <a:t>euro </a:t>
                      </a:r>
                      <a:r>
                        <a:rPr lang="lv-LV" sz="1100" b="0" i="0" dirty="0">
                          <a:solidFill>
                            <a:schemeClr val="tx1"/>
                          </a:solidFill>
                          <a:effectLst/>
                          <a:latin typeface="Verdana" panose="020B0604030504040204" pitchFamily="34" charset="0"/>
                          <a:ea typeface="Verdana" panose="020B0604030504040204" pitchFamily="34" charset="0"/>
                        </a:rPr>
                        <a:t>mēnesī</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250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270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chemeClr val="tx1"/>
                          </a:solidFill>
                          <a:effectLst/>
                          <a:latin typeface="Verdana" panose="020B0604030504040204" pitchFamily="34" charset="0"/>
                          <a:ea typeface="Verdana" panose="020B0604030504040204" pitchFamily="34" charset="0"/>
                        </a:rPr>
                        <a:t>300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dirty="0">
                          <a:solidFill>
                            <a:srgbClr val="FF0000"/>
                          </a:solidFill>
                          <a:effectLst/>
                          <a:latin typeface="Verdana" panose="020B0604030504040204" pitchFamily="34" charset="0"/>
                          <a:ea typeface="Verdana" panose="020B0604030504040204" pitchFamily="34" charset="0"/>
                        </a:rPr>
                        <a:t>330</a:t>
                      </a:r>
                      <a:endParaRPr lang="lv-LV" sz="1100" dirty="0">
                        <a:effectLst/>
                        <a:latin typeface="Verdana" panose="020B0604030504040204" pitchFamily="34" charset="0"/>
                        <a:ea typeface="Verdana" panose="020B0604030504040204" pitchFamily="34" charset="0"/>
                        <a:cs typeface="Times New Roman" panose="02020603050405020304" pitchFamily="18" charset="0"/>
                      </a:endParaRP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mn-cs"/>
                        </a:rPr>
                        <a:t>350</a:t>
                      </a: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chemeClr val="bg1"/>
                    </a:solidFill>
                  </a:tcPr>
                </a:tc>
                <a:tc>
                  <a:txBody>
                    <a:bodyPr/>
                    <a:lstStyle/>
                    <a:p>
                      <a:pPr marL="0" algn="ctr" defTabSz="939575" rtl="0" eaLnBrk="1" latinLnBrk="0" hangingPunct="1">
                        <a:lnSpc>
                          <a:spcPct val="107000"/>
                        </a:lnSpc>
                        <a:spcAft>
                          <a:spcPts val="0"/>
                        </a:spcAft>
                      </a:pPr>
                      <a:r>
                        <a:rPr lang="lv-LV" sz="1100" b="1" kern="1200" dirty="0">
                          <a:solidFill>
                            <a:srgbClr val="FF0000"/>
                          </a:solidFill>
                          <a:effectLst/>
                          <a:latin typeface="Verdana" panose="020B0604030504040204" pitchFamily="34" charset="0"/>
                          <a:ea typeface="Verdana" panose="020B0604030504040204" pitchFamily="34" charset="0"/>
                          <a:cs typeface="+mn-cs"/>
                        </a:rPr>
                        <a:t>500</a:t>
                      </a: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967420636"/>
                  </a:ext>
                </a:extLst>
              </a:tr>
              <a:tr h="250166">
                <a:tc>
                  <a:txBody>
                    <a:bodyPr/>
                    <a:lstStyle/>
                    <a:p>
                      <a:pPr>
                        <a:lnSpc>
                          <a:spcPct val="107000"/>
                        </a:lnSpc>
                        <a:spcAft>
                          <a:spcPts val="0"/>
                        </a:spcAft>
                      </a:pPr>
                      <a:r>
                        <a:rPr lang="lv-LV" sz="1100" dirty="0">
                          <a:solidFill>
                            <a:schemeClr val="tx1"/>
                          </a:solidFill>
                          <a:effectLst/>
                          <a:latin typeface="Verdana" panose="020B0604030504040204" pitchFamily="34" charset="0"/>
                          <a:ea typeface="Verdana" panose="020B0604030504040204" pitchFamily="34" charset="0"/>
                        </a:rPr>
                        <a:t>IIN pārdale, pašvaldību budžetā / valsts pamatbudžetā</a:t>
                      </a:r>
                    </a:p>
                  </a:txBody>
                  <a:tcPr marL="65493" marR="65493" marT="0" marB="0" anchor="ctr">
                    <a:lnL w="9525" cap="flat" cmpd="sng" algn="ctr">
                      <a:solidFill>
                        <a:schemeClr val="bg1">
                          <a:lumMod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gridSpan="3">
                  <a:txBody>
                    <a:bodyPr/>
                    <a:lstStyle/>
                    <a:p>
                      <a:pPr algn="ctr">
                        <a:lnSpc>
                          <a:spcPct val="107000"/>
                        </a:lnSpc>
                        <a:spcAft>
                          <a:spcPts val="0"/>
                        </a:spcAft>
                      </a:pPr>
                      <a:r>
                        <a:rPr lang="lv-LV" sz="1100" b="1" dirty="0">
                          <a:solidFill>
                            <a:schemeClr val="tx1"/>
                          </a:solidFill>
                          <a:effectLst/>
                          <a:latin typeface="Verdana" panose="020B0604030504040204" pitchFamily="34" charset="0"/>
                          <a:ea typeface="Verdana" panose="020B0604030504040204" pitchFamily="34" charset="0"/>
                        </a:rPr>
                        <a:t>80/20%</a:t>
                      </a:r>
                    </a:p>
                  </a:txBody>
                  <a:tcPr marL="65493" marR="65493"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lang="lv-LV"/>
                    </a:p>
                  </a:txBody>
                  <a:tcPr/>
                </a:tc>
                <a:tc hMerge="1">
                  <a:txBody>
                    <a:bodyPr/>
                    <a:lstStyle/>
                    <a:p>
                      <a:endParaRPr lang="lv-LV"/>
                    </a:p>
                  </a:txBody>
                  <a:tcPr/>
                </a:tc>
                <a:tc gridSpan="3">
                  <a:txBody>
                    <a:bodyPr/>
                    <a:lstStyle/>
                    <a:p>
                      <a:pPr algn="ctr">
                        <a:lnSpc>
                          <a:spcPct val="107000"/>
                        </a:lnSpc>
                        <a:spcAft>
                          <a:spcPts val="0"/>
                        </a:spcAft>
                      </a:pPr>
                      <a:r>
                        <a:rPr lang="lv-LV" sz="1100" b="1" dirty="0">
                          <a:solidFill>
                            <a:srgbClr val="FF0000"/>
                          </a:solidFill>
                          <a:effectLst/>
                          <a:latin typeface="Verdana" panose="020B0604030504040204" pitchFamily="34" charset="0"/>
                          <a:ea typeface="Verdana" panose="020B0604030504040204" pitchFamily="34" charset="0"/>
                        </a:rPr>
                        <a:t>75/25%</a:t>
                      </a:r>
                      <a:endParaRPr lang="lv-LV" sz="1100" b="1" dirty="0">
                        <a:solidFill>
                          <a:schemeClr val="tx1"/>
                        </a:solidFill>
                        <a:effectLst/>
                        <a:latin typeface="Verdana" panose="020B0604030504040204" pitchFamily="34" charset="0"/>
                        <a:ea typeface="Verdana" panose="020B0604030504040204" pitchFamily="34" charset="0"/>
                      </a:endParaRPr>
                    </a:p>
                  </a:txBody>
                  <a:tcPr marL="65493" marR="65493" marT="0" marB="0" anchor="ctr">
                    <a:lnL w="6350" cap="flat" cmpd="sng" algn="ctr">
                      <a:solidFill>
                        <a:schemeClr val="tx1"/>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lang="lv-LV"/>
                    </a:p>
                  </a:txBody>
                  <a:tcPr/>
                </a:tc>
                <a:tc hMerge="1">
                  <a:txBody>
                    <a:bodyPr/>
                    <a:lstStyle/>
                    <a:p>
                      <a:endParaRPr lang="lv-LV"/>
                    </a:p>
                  </a:txBody>
                  <a:tcPr>
                    <a:lnL w="6350" cap="flat" cmpd="sng" algn="ctr">
                      <a:solidFill>
                        <a:schemeClr val="tx1"/>
                      </a:solidFill>
                      <a:prstDash val="solid"/>
                      <a:round/>
                      <a:headEnd type="none" w="med" len="med"/>
                      <a:tailEnd type="none" w="med" len="med"/>
                    </a:lnL>
                    <a:lnT w="6350" cap="flat" cmpd="sng" algn="ctr">
                      <a:solidFill>
                        <a:schemeClr val="bg1">
                          <a:lumMod val="50000"/>
                        </a:schemeClr>
                      </a:solidFill>
                      <a:prstDash val="solid"/>
                      <a:round/>
                      <a:headEnd type="none" w="med" len="med"/>
                      <a:tailEnd type="none" w="med" len="med"/>
                    </a:lnT>
                  </a:tcPr>
                </a:tc>
                <a:extLst>
                  <a:ext uri="{0D108BD9-81ED-4DB2-BD59-A6C34878D82A}">
                    <a16:rowId xmlns:a16="http://schemas.microsoft.com/office/drawing/2014/main" val="2684613437"/>
                  </a:ext>
                </a:extLst>
              </a:tr>
            </a:tbl>
          </a:graphicData>
        </a:graphic>
      </p:graphicFrame>
    </p:spTree>
    <p:extLst>
      <p:ext uri="{BB962C8B-B14F-4D97-AF65-F5344CB8AC3E}">
        <p14:creationId xmlns:p14="http://schemas.microsoft.com/office/powerpoint/2010/main" val="920095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0978" y="274864"/>
            <a:ext cx="9523562" cy="965974"/>
          </a:xfrm>
        </p:spPr>
        <p:txBody>
          <a:bodyPr>
            <a:normAutofit/>
          </a:bodyPr>
          <a:lstStyle/>
          <a:p>
            <a:r>
              <a:rPr lang="lv-LV" altLang="lv-LV" dirty="0"/>
              <a:t>Darbaspēka nodokļu izmaiņu kopējā fiskālā ietekme 2018.-2022. gadā, </a:t>
            </a:r>
            <a:r>
              <a:rPr lang="lv-LV" altLang="lv-LV" b="0" i="1" dirty="0"/>
              <a:t>milj. euro</a:t>
            </a:r>
            <a:r>
              <a:rPr lang="lv-LV" altLang="lv-LV" sz="2000" b="0" i="1" dirty="0"/>
              <a:t>*</a:t>
            </a:r>
            <a:endParaRPr lang="lv-LV" altLang="lv-LV" b="0" i="1" dirty="0"/>
          </a:p>
        </p:txBody>
      </p:sp>
      <p:sp>
        <p:nvSpPr>
          <p:cNvPr id="6" name="Slide Number Placeholder 5"/>
          <p:cNvSpPr>
            <a:spLocks noGrp="1"/>
          </p:cNvSpPr>
          <p:nvPr>
            <p:ph type="sldNum" sz="quarter" idx="13"/>
          </p:nvPr>
        </p:nvSpPr>
        <p:spPr/>
        <p:txBody>
          <a:bodyPr/>
          <a:lstStyle/>
          <a:p>
            <a:fld id="{BF2F8158-BE4E-49AB-A407-C5120851B918}" type="slidenum">
              <a:rPr lang="en-US" altLang="lv-LV"/>
              <a:pPr/>
              <a:t>4</a:t>
            </a:fld>
            <a:endParaRPr lang="en-US" altLang="lv-LV"/>
          </a:p>
        </p:txBody>
      </p:sp>
      <p:graphicFrame>
        <p:nvGraphicFramePr>
          <p:cNvPr id="7" name="Chart 6">
            <a:extLst>
              <a:ext uri="{FF2B5EF4-FFF2-40B4-BE49-F238E27FC236}">
                <a16:creationId xmlns:a16="http://schemas.microsoft.com/office/drawing/2014/main" id="{7E74EDAA-4FC7-A787-E163-65EEC26C4F50}"/>
              </a:ext>
            </a:extLst>
          </p:cNvPr>
          <p:cNvGraphicFramePr>
            <a:graphicFrameLocks/>
          </p:cNvGraphicFramePr>
          <p:nvPr>
            <p:extLst>
              <p:ext uri="{D42A27DB-BD31-4B8C-83A1-F6EECF244321}">
                <p14:modId xmlns:p14="http://schemas.microsoft.com/office/powerpoint/2010/main" val="3680708752"/>
              </p:ext>
            </p:extLst>
          </p:nvPr>
        </p:nvGraphicFramePr>
        <p:xfrm>
          <a:off x="699247" y="1461247"/>
          <a:ext cx="10954871" cy="4863353"/>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F249D497-D259-C499-2FAF-E3C99A6E289F}"/>
              </a:ext>
            </a:extLst>
          </p:cNvPr>
          <p:cNvSpPr txBox="1"/>
          <p:nvPr/>
        </p:nvSpPr>
        <p:spPr>
          <a:xfrm>
            <a:off x="920210" y="6452331"/>
            <a:ext cx="7942730" cy="261610"/>
          </a:xfrm>
          <a:prstGeom prst="rect">
            <a:avLst/>
          </a:prstGeom>
          <a:noFill/>
        </p:spPr>
        <p:txBody>
          <a:bodyPr wrap="square" rtlCol="0">
            <a:spAutoFit/>
          </a:bodyPr>
          <a:lstStyle/>
          <a:p>
            <a:r>
              <a:rPr lang="lv-LV" sz="1050" i="1" dirty="0">
                <a:latin typeface="Verdana" panose="020B0604030504040204" pitchFamily="34" charset="0"/>
                <a:ea typeface="Verdana" panose="020B0604030504040204" pitchFamily="34" charset="0"/>
              </a:rPr>
              <a:t>* Fiskālās ietekmes attēlotas vienam gadam</a:t>
            </a:r>
          </a:p>
        </p:txBody>
      </p:sp>
    </p:spTree>
    <p:extLst>
      <p:ext uri="{BB962C8B-B14F-4D97-AF65-F5344CB8AC3E}">
        <p14:creationId xmlns:p14="http://schemas.microsoft.com/office/powerpoint/2010/main" val="1405640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017D639-6CE6-469C-788D-29022690FEF8}"/>
              </a:ext>
            </a:extLst>
          </p:cNvPr>
          <p:cNvSpPr>
            <a:spLocks noGrp="1"/>
          </p:cNvSpPr>
          <p:nvPr>
            <p:ph type="title"/>
          </p:nvPr>
        </p:nvSpPr>
        <p:spPr>
          <a:xfrm>
            <a:off x="2003461" y="228599"/>
            <a:ext cx="9698804"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p>
            <a:r>
              <a:rPr lang="lv-LV" sz="2200" dirty="0">
                <a:solidFill>
                  <a:sysClr val="windowText" lastClr="000000"/>
                </a:solidFill>
              </a:rPr>
              <a:t>Nodokļu ķīlis zemo algu grupās strādājošam </a:t>
            </a:r>
            <a:br>
              <a:rPr lang="lv-LV" sz="2200" dirty="0">
                <a:solidFill>
                  <a:sysClr val="windowText" lastClr="000000"/>
                </a:solidFill>
              </a:rPr>
            </a:br>
            <a:r>
              <a:rPr lang="lv-LV" sz="2200" dirty="0">
                <a:solidFill>
                  <a:sysClr val="windowText" lastClr="000000"/>
                </a:solidFill>
              </a:rPr>
              <a:t>(67% no vidējās darba algas, bez apgādībā esošām personām) ES 2021. gadā un Latvijā 2017. gadā, %   </a:t>
            </a:r>
          </a:p>
        </p:txBody>
      </p:sp>
      <p:sp>
        <p:nvSpPr>
          <p:cNvPr id="7" name="Slide Number Placeholder 6">
            <a:extLst>
              <a:ext uri="{FF2B5EF4-FFF2-40B4-BE49-F238E27FC236}">
                <a16:creationId xmlns:a16="http://schemas.microsoft.com/office/drawing/2014/main" id="{5C9C4F4A-610B-722B-8394-72701CAC5A9C}"/>
              </a:ext>
            </a:extLst>
          </p:cNvPr>
          <p:cNvSpPr>
            <a:spLocks noGrp="1"/>
          </p:cNvSpPr>
          <p:nvPr>
            <p:ph type="sldNum" sz="quarter" idx="13"/>
          </p:nvPr>
        </p:nvSpPr>
        <p:spPr/>
        <p:txBody>
          <a:bodyPr/>
          <a:lstStyle/>
          <a:p>
            <a:fld id="{D7664841-0D73-44CB-AE22-42FD73D83E02}" type="slidenum">
              <a:rPr lang="en-US" altLang="lv-LV" smtClean="0"/>
              <a:pPr/>
              <a:t>5</a:t>
            </a:fld>
            <a:endParaRPr lang="en-US" altLang="lv-LV"/>
          </a:p>
        </p:txBody>
      </p:sp>
      <p:graphicFrame>
        <p:nvGraphicFramePr>
          <p:cNvPr id="12" name="Content Placeholder 11">
            <a:extLst>
              <a:ext uri="{FF2B5EF4-FFF2-40B4-BE49-F238E27FC236}">
                <a16:creationId xmlns:a16="http://schemas.microsoft.com/office/drawing/2014/main" id="{3E422A3A-473C-C196-37E9-9B02DBC14E54}"/>
              </a:ext>
            </a:extLst>
          </p:cNvPr>
          <p:cNvGraphicFramePr>
            <a:graphicFrameLocks noGrp="1"/>
          </p:cNvGraphicFramePr>
          <p:nvPr>
            <p:ph idx="1"/>
            <p:extLst>
              <p:ext uri="{D42A27DB-BD31-4B8C-83A1-F6EECF244321}">
                <p14:modId xmlns:p14="http://schemas.microsoft.com/office/powerpoint/2010/main" val="1445305784"/>
              </p:ext>
            </p:extLst>
          </p:nvPr>
        </p:nvGraphicFramePr>
        <p:xfrm>
          <a:off x="757565" y="1752600"/>
          <a:ext cx="10583225" cy="4373563"/>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 Placeholder 3">
            <a:extLst>
              <a:ext uri="{FF2B5EF4-FFF2-40B4-BE49-F238E27FC236}">
                <a16:creationId xmlns:a16="http://schemas.microsoft.com/office/drawing/2014/main" id="{CD6BD09D-A22B-C318-4A4B-295FE6B259DF}"/>
              </a:ext>
            </a:extLst>
          </p:cNvPr>
          <p:cNvSpPr>
            <a:spLocks noGrp="1"/>
          </p:cNvSpPr>
          <p:nvPr>
            <p:ph type="body" sz="quarter" idx="10"/>
          </p:nvPr>
        </p:nvSpPr>
        <p:spPr>
          <a:xfrm>
            <a:off x="757565" y="6128928"/>
            <a:ext cx="6095298" cy="304801"/>
          </a:xfrm>
        </p:spPr>
        <p:txBody>
          <a:bodyPr>
            <a:noAutofit/>
          </a:bodyPr>
          <a:lstStyle/>
          <a:p>
            <a:pPr marR="572770" algn="just">
              <a:spcBef>
                <a:spcPts val="300"/>
              </a:spcBef>
              <a:spcAft>
                <a:spcPts val="0"/>
              </a:spcAft>
              <a:tabLst>
                <a:tab pos="450215" algn="l"/>
              </a:tabLst>
            </a:pPr>
            <a:r>
              <a:rPr lang="lv-LV" sz="1050" b="1" i="1" dirty="0">
                <a:effectLst/>
                <a:cs typeface="Times New Roman" panose="02020603050405020304" pitchFamily="18" charset="0"/>
              </a:rPr>
              <a:t>Avots: </a:t>
            </a:r>
            <a:r>
              <a:rPr lang="lv-LV" sz="1050" i="1" dirty="0">
                <a:effectLst/>
                <a:cs typeface="Times New Roman" panose="02020603050405020304" pitchFamily="18" charset="0"/>
              </a:rPr>
              <a:t>Eurostat dati</a:t>
            </a:r>
            <a:endParaRPr lang="lv-LV" sz="1400" dirty="0">
              <a:effectLst/>
              <a:cs typeface="Times New Roman" panose="02020603050405020304" pitchFamily="18" charset="0"/>
            </a:endParaRPr>
          </a:p>
        </p:txBody>
      </p:sp>
    </p:spTree>
    <p:extLst>
      <p:ext uri="{BB962C8B-B14F-4D97-AF65-F5344CB8AC3E}">
        <p14:creationId xmlns:p14="http://schemas.microsoft.com/office/powerpoint/2010/main" val="72281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0978" y="274864"/>
            <a:ext cx="9523562" cy="965974"/>
          </a:xfrm>
        </p:spPr>
        <p:txBody>
          <a:bodyPr>
            <a:normAutofit/>
          </a:bodyPr>
          <a:lstStyle/>
          <a:p>
            <a:r>
              <a:rPr lang="lv-LV" altLang="lv-LV" dirty="0"/>
              <a:t>Vidējās nodokļu sloga izmaiņas OECD valstīs no 2019. līdz 2021. gadam, </a:t>
            </a:r>
            <a:r>
              <a:rPr lang="lv-LV" altLang="lv-LV" b="0" i="1" dirty="0"/>
              <a:t>procentpunktos</a:t>
            </a:r>
          </a:p>
        </p:txBody>
      </p:sp>
      <p:sp>
        <p:nvSpPr>
          <p:cNvPr id="6" name="Slide Number Placeholder 5"/>
          <p:cNvSpPr>
            <a:spLocks noGrp="1"/>
          </p:cNvSpPr>
          <p:nvPr>
            <p:ph type="sldNum" sz="quarter" idx="13"/>
          </p:nvPr>
        </p:nvSpPr>
        <p:spPr/>
        <p:txBody>
          <a:bodyPr/>
          <a:lstStyle/>
          <a:p>
            <a:fld id="{BF2F8158-BE4E-49AB-A407-C5120851B918}" type="slidenum">
              <a:rPr lang="en-US" altLang="lv-LV" smtClean="0"/>
              <a:pPr/>
              <a:t>6</a:t>
            </a:fld>
            <a:endParaRPr lang="en-US" altLang="lv-LV"/>
          </a:p>
        </p:txBody>
      </p:sp>
      <p:pic>
        <p:nvPicPr>
          <p:cNvPr id="10" name="Picture 9">
            <a:extLst>
              <a:ext uri="{FF2B5EF4-FFF2-40B4-BE49-F238E27FC236}">
                <a16:creationId xmlns:a16="http://schemas.microsoft.com/office/drawing/2014/main" id="{5245F291-9EE2-A338-1584-B2963E3C80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409" y="1344706"/>
            <a:ext cx="11331558" cy="4840941"/>
          </a:xfrm>
          <a:prstGeom prst="rect">
            <a:avLst/>
          </a:prstGeom>
        </p:spPr>
      </p:pic>
      <p:sp>
        <p:nvSpPr>
          <p:cNvPr id="2" name="Oval 1">
            <a:extLst>
              <a:ext uri="{FF2B5EF4-FFF2-40B4-BE49-F238E27FC236}">
                <a16:creationId xmlns:a16="http://schemas.microsoft.com/office/drawing/2014/main" id="{618123C3-9021-4353-BAC9-E5B1FF00AFAA}"/>
              </a:ext>
            </a:extLst>
          </p:cNvPr>
          <p:cNvSpPr/>
          <p:nvPr/>
        </p:nvSpPr>
        <p:spPr>
          <a:xfrm>
            <a:off x="10775576" y="2545976"/>
            <a:ext cx="367553" cy="3388659"/>
          </a:xfrm>
          <a:prstGeom prst="ellipse">
            <a:avLst/>
          </a:prstGeom>
          <a:noFill/>
          <a:ln w="127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1" name="Text Placeholder 3">
            <a:extLst>
              <a:ext uri="{FF2B5EF4-FFF2-40B4-BE49-F238E27FC236}">
                <a16:creationId xmlns:a16="http://schemas.microsoft.com/office/drawing/2014/main" id="{9F2B5944-5DB1-AB76-7CC7-D21A4EC80836}"/>
              </a:ext>
            </a:extLst>
          </p:cNvPr>
          <p:cNvSpPr>
            <a:spLocks noGrp="1"/>
          </p:cNvSpPr>
          <p:nvPr>
            <p:ph type="body" sz="quarter" idx="10"/>
          </p:nvPr>
        </p:nvSpPr>
        <p:spPr>
          <a:xfrm>
            <a:off x="406398" y="6430736"/>
            <a:ext cx="6711578" cy="304800"/>
          </a:xfrm>
        </p:spPr>
        <p:txBody>
          <a:bodyPr>
            <a:noAutofit/>
          </a:bodyPr>
          <a:lstStyle/>
          <a:p>
            <a:r>
              <a:rPr lang="lv-LV" sz="800" b="1" i="1" dirty="0">
                <a:cs typeface="Calibri" panose="020F0502020204030204" pitchFamily="34" charset="0"/>
              </a:rPr>
              <a:t>Avots</a:t>
            </a:r>
            <a:r>
              <a:rPr lang="lv-LV" sz="800" i="1" dirty="0">
                <a:cs typeface="Calibri" panose="020F0502020204030204" pitchFamily="34" charset="0"/>
              </a:rPr>
              <a:t>: </a:t>
            </a:r>
            <a:r>
              <a:rPr lang="en-US" sz="800" i="1" dirty="0">
                <a:cs typeface="Calibri" panose="020F0502020204030204" pitchFamily="34" charset="0"/>
              </a:rPr>
              <a:t>OECD (2022), Taxing Wages 2022</a:t>
            </a:r>
            <a:endParaRPr lang="lv-LV" sz="800" i="1" dirty="0">
              <a:cs typeface="Calibri" panose="020F0502020204030204" pitchFamily="34" charset="0"/>
            </a:endParaRPr>
          </a:p>
          <a:p>
            <a:r>
              <a:rPr lang="lv-LV" sz="800" i="1" dirty="0">
                <a:hlinkClick r:id="rId4"/>
              </a:rPr>
              <a:t>https://www.oecd.org/newsroom/labour-taxation-rebounding-as-global-economy-recovers-from-covid-19-pandemic.htm</a:t>
            </a:r>
            <a:r>
              <a:rPr lang="lv-LV" sz="800" i="1" dirty="0"/>
              <a:t> </a:t>
            </a:r>
          </a:p>
        </p:txBody>
      </p:sp>
      <p:sp>
        <p:nvSpPr>
          <p:cNvPr id="3" name="Callout: Double Bent Line with Accent Bar 2">
            <a:extLst>
              <a:ext uri="{FF2B5EF4-FFF2-40B4-BE49-F238E27FC236}">
                <a16:creationId xmlns:a16="http://schemas.microsoft.com/office/drawing/2014/main" id="{19477462-A5D5-2EEF-E36B-94D4CF6B4561}"/>
              </a:ext>
            </a:extLst>
          </p:cNvPr>
          <p:cNvSpPr/>
          <p:nvPr/>
        </p:nvSpPr>
        <p:spPr>
          <a:xfrm rot="10800000">
            <a:off x="6141600" y="4237811"/>
            <a:ext cx="3740233" cy="970385"/>
          </a:xfrm>
          <a:prstGeom prst="accentCallout3">
            <a:avLst>
              <a:gd name="adj1" fmla="val 85562"/>
              <a:gd name="adj2" fmla="val -3382"/>
              <a:gd name="adj3" fmla="val 71372"/>
              <a:gd name="adj4" fmla="val -10535"/>
              <a:gd name="adj5" fmla="val 9207"/>
              <a:gd name="adj6" fmla="val -11803"/>
              <a:gd name="adj7" fmla="val 8359"/>
              <a:gd name="adj8" fmla="val -22357"/>
            </a:avLst>
          </a:prstGeom>
          <a:solidFill>
            <a:schemeClr val="bg1">
              <a:lumMod val="85000"/>
            </a:schemeClr>
          </a:solidFill>
          <a:ln w="1270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4" name="TextBox 3">
            <a:extLst>
              <a:ext uri="{FF2B5EF4-FFF2-40B4-BE49-F238E27FC236}">
                <a16:creationId xmlns:a16="http://schemas.microsoft.com/office/drawing/2014/main" id="{CC3813E2-E48A-4599-91F7-F4B5B3BC726A}"/>
              </a:ext>
            </a:extLst>
          </p:cNvPr>
          <p:cNvSpPr txBox="1"/>
          <p:nvPr/>
        </p:nvSpPr>
        <p:spPr>
          <a:xfrm>
            <a:off x="6281188" y="4338283"/>
            <a:ext cx="3436042" cy="769441"/>
          </a:xfrm>
          <a:prstGeom prst="rect">
            <a:avLst/>
          </a:prstGeom>
          <a:noFill/>
        </p:spPr>
        <p:txBody>
          <a:bodyPr wrap="square" rtlCol="0">
            <a:spAutoFit/>
          </a:bodyPr>
          <a:lstStyle/>
          <a:p>
            <a:pPr algn="ctr"/>
            <a:r>
              <a:rPr lang="lv-LV" sz="1100" i="1" dirty="0">
                <a:latin typeface="Verdana" panose="020B0604030504040204" pitchFamily="34" charset="0"/>
                <a:ea typeface="Verdana" panose="020B0604030504040204" pitchFamily="34" charset="0"/>
              </a:rPr>
              <a:t>Latvijai 2021. gadā salīdzinot ar 2019. gadu ir -1,93 procentpunktu samazinājums novērtējot vidējo nodokļa slogu strādājošajiem</a:t>
            </a:r>
          </a:p>
        </p:txBody>
      </p:sp>
    </p:spTree>
    <p:extLst>
      <p:ext uri="{BB962C8B-B14F-4D97-AF65-F5344CB8AC3E}">
        <p14:creationId xmlns:p14="http://schemas.microsoft.com/office/powerpoint/2010/main" val="419597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0978" y="274864"/>
            <a:ext cx="9136788" cy="965974"/>
          </a:xfrm>
        </p:spPr>
        <p:txBody>
          <a:bodyPr>
            <a:normAutofit/>
          </a:bodyPr>
          <a:lstStyle/>
          <a:p>
            <a:r>
              <a:rPr lang="lv-LV" altLang="lv-LV" dirty="0"/>
              <a:t>Ienākums pēc nodokļu maksas</a:t>
            </a:r>
            <a:r>
              <a:rPr lang="lv-LV" altLang="lv-LV" b="0" i="1" dirty="0"/>
              <a:t>, % no bruto ienākuma</a:t>
            </a:r>
          </a:p>
        </p:txBody>
      </p:sp>
      <p:sp>
        <p:nvSpPr>
          <p:cNvPr id="6" name="Slide Number Placeholder 5"/>
          <p:cNvSpPr>
            <a:spLocks noGrp="1"/>
          </p:cNvSpPr>
          <p:nvPr>
            <p:ph type="sldNum" sz="quarter" idx="13"/>
          </p:nvPr>
        </p:nvSpPr>
        <p:spPr/>
        <p:txBody>
          <a:bodyPr/>
          <a:lstStyle/>
          <a:p>
            <a:fld id="{BF2F8158-BE4E-49AB-A407-C5120851B918}" type="slidenum">
              <a:rPr lang="en-US" altLang="lv-LV" smtClean="0"/>
              <a:pPr/>
              <a:t>7</a:t>
            </a:fld>
            <a:endParaRPr lang="en-US" altLang="lv-LV"/>
          </a:p>
        </p:txBody>
      </p:sp>
      <p:sp>
        <p:nvSpPr>
          <p:cNvPr id="11" name="Text Placeholder 3">
            <a:extLst>
              <a:ext uri="{FF2B5EF4-FFF2-40B4-BE49-F238E27FC236}">
                <a16:creationId xmlns:a16="http://schemas.microsoft.com/office/drawing/2014/main" id="{9F2B5944-5DB1-AB76-7CC7-D21A4EC80836}"/>
              </a:ext>
            </a:extLst>
          </p:cNvPr>
          <p:cNvSpPr>
            <a:spLocks noGrp="1"/>
          </p:cNvSpPr>
          <p:nvPr>
            <p:ph type="body" sz="quarter" idx="10"/>
          </p:nvPr>
        </p:nvSpPr>
        <p:spPr>
          <a:xfrm>
            <a:off x="406398" y="6430736"/>
            <a:ext cx="6711578" cy="304800"/>
          </a:xfrm>
        </p:spPr>
        <p:txBody>
          <a:bodyPr>
            <a:noAutofit/>
          </a:bodyPr>
          <a:lstStyle/>
          <a:p>
            <a:r>
              <a:rPr lang="lv-LV" sz="1600" b="1" i="1" dirty="0">
                <a:latin typeface="Calibri" panose="020F0502020204030204" pitchFamily="34" charset="0"/>
                <a:cs typeface="Calibri" panose="020F0502020204030204" pitchFamily="34" charset="0"/>
              </a:rPr>
              <a:t>Avots</a:t>
            </a:r>
            <a:r>
              <a:rPr lang="lv-LV" sz="1600" i="1" dirty="0">
                <a:latin typeface="Calibri" panose="020F0502020204030204" pitchFamily="34" charset="0"/>
                <a:cs typeface="Calibri" panose="020F0502020204030204" pitchFamily="34" charset="0"/>
              </a:rPr>
              <a:t>: FM aprēķini</a:t>
            </a:r>
          </a:p>
        </p:txBody>
      </p:sp>
      <p:graphicFrame>
        <p:nvGraphicFramePr>
          <p:cNvPr id="5" name="Chart 4">
            <a:extLst>
              <a:ext uri="{FF2B5EF4-FFF2-40B4-BE49-F238E27FC236}">
                <a16:creationId xmlns:a16="http://schemas.microsoft.com/office/drawing/2014/main" id="{2A2E4911-21C0-BAAE-E989-CD5E75D02FB6}"/>
              </a:ext>
            </a:extLst>
          </p:cNvPr>
          <p:cNvGraphicFramePr>
            <a:graphicFrameLocks/>
          </p:cNvGraphicFramePr>
          <p:nvPr>
            <p:extLst>
              <p:ext uri="{D42A27DB-BD31-4B8C-83A1-F6EECF244321}">
                <p14:modId xmlns:p14="http://schemas.microsoft.com/office/powerpoint/2010/main" val="218278393"/>
              </p:ext>
            </p:extLst>
          </p:nvPr>
        </p:nvGraphicFramePr>
        <p:xfrm>
          <a:off x="685577" y="1638997"/>
          <a:ext cx="10537901" cy="46856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10688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p:txBody>
          <a:bodyPr/>
          <a:lstStyle/>
          <a:p>
            <a:endParaRPr lang="lv-LV" altLang="lv-LV" dirty="0"/>
          </a:p>
        </p:txBody>
      </p:sp>
      <p:sp>
        <p:nvSpPr>
          <p:cNvPr id="19459" name="Text Placeholder 2"/>
          <p:cNvSpPr>
            <a:spLocks noGrp="1"/>
          </p:cNvSpPr>
          <p:nvPr>
            <p:ph type="body" sz="quarter" idx="11"/>
          </p:nvPr>
        </p:nvSpPr>
        <p:spPr/>
        <p:txBody>
          <a:bodyPr/>
          <a:lstStyle/>
          <a:p>
            <a:r>
              <a:rPr lang="lv-LV" altLang="lv-LV" b="1" dirty="0"/>
              <a:t>2022. </a:t>
            </a:r>
            <a:r>
              <a:rPr lang="lv-LV" altLang="lv-LV" b="1"/>
              <a:t>gada decembris</a:t>
            </a:r>
            <a:endParaRPr lang="lv-LV" altLang="lv-LV" b="1" dirty="0"/>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M-Presentation_LV.pptx" id="{02C5A7C7-E12E-4316-85F3-17B400FB557F}" vid="{558787D4-1F96-4AEC-9C62-B2AAD389BF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A26EAD-C3C4-4422-8263-E718DE20C7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CC1686BC-4040-4C55-B61B-2D61E1828D19}">
  <ds:schemaRefs>
    <ds:schemaRef ds:uri="http://schemas.microsoft.com/sharepoint/v3/contenttype/forms"/>
  </ds:schemaRefs>
</ds:datastoreItem>
</file>

<file path=customXml/itemProps3.xml><?xml version="1.0" encoding="utf-8"?>
<ds:datastoreItem xmlns:ds="http://schemas.openxmlformats.org/officeDocument/2006/customXml" ds:itemID="{080452BC-2159-499B-B2EE-D0DD5767A271}">
  <ds:schemaRefs>
    <ds:schemaRef ds:uri="http://schemas.microsoft.com/office/2006/metadata/properties"/>
    <ds:schemaRef ds:uri="http://purl.org/dc/dcmitype/"/>
    <ds:schemaRef ds:uri="http://schemas.openxmlformats.org/package/2006/metadata/core-properties"/>
    <ds:schemaRef ds:uri="http://purl.org/dc/elements/1.1/"/>
    <ds:schemaRef ds:uri="http://www.w3.org/XML/1998/namespace"/>
    <ds:schemaRef ds:uri="http://schemas.microsoft.com/office/2006/documentManagement/typ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FM-Presentation_LV</Template>
  <TotalTime>1742</TotalTime>
  <Words>716</Words>
  <Application>Microsoft Office PowerPoint</Application>
  <PresentationFormat>Widescreen</PresentationFormat>
  <Paragraphs>143</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OpenSans</vt:lpstr>
      <vt:lpstr>Times New Roman</vt:lpstr>
      <vt:lpstr>Verdana</vt:lpstr>
      <vt:lpstr>89_Prezentacija_templateLV</vt:lpstr>
      <vt:lpstr>Darbaspēka nodokļi un to saistība ar ienākumu nevienlīdzības mazināšanu</vt:lpstr>
      <vt:lpstr>Darbaspēka nodokļi ienākumu nevienlīdzības problēmu nerisina</vt:lpstr>
      <vt:lpstr>Darbaspēka nodokļa izmaiņas Latvijā pēdējos 5 gados</vt:lpstr>
      <vt:lpstr>Darbaspēka nodokļu izmaiņu kopējā fiskālā ietekme 2018.-2022. gadā, milj. euro*</vt:lpstr>
      <vt:lpstr>Nodokļu ķīlis zemo algu grupās strādājošam  (67% no vidējās darba algas, bez apgādībā esošām personām) ES 2021. gadā un Latvijā 2017. gadā, %   </vt:lpstr>
      <vt:lpstr>Vidējās nodokļu sloga izmaiņas OECD valstīs no 2019. līdz 2021. gadam, procentpunktos</vt:lpstr>
      <vt:lpstr>Ienākums pēc nodokļu maksas, % no bruto ienākuma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Madara Jaunzeme</dc:creator>
  <cp:lastModifiedBy>Ieva Kodoliņa-Miglāne</cp:lastModifiedBy>
  <cp:revision>87</cp:revision>
  <cp:lastPrinted>2022-06-15T10:53:46Z</cp:lastPrinted>
  <dcterms:created xsi:type="dcterms:W3CDTF">2022-06-10T08:25:06Z</dcterms:created>
  <dcterms:modified xsi:type="dcterms:W3CDTF">2022-12-06T14:47:49Z</dcterms:modified>
</cp:coreProperties>
</file>