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16"/>
  </p:notesMasterIdLst>
  <p:sldIdLst>
    <p:sldId id="272" r:id="rId3"/>
    <p:sldId id="649" r:id="rId4"/>
    <p:sldId id="664" r:id="rId5"/>
    <p:sldId id="274" r:id="rId6"/>
    <p:sldId id="665" r:id="rId7"/>
    <p:sldId id="666" r:id="rId8"/>
    <p:sldId id="667" r:id="rId9"/>
    <p:sldId id="668" r:id="rId10"/>
    <p:sldId id="669" r:id="rId11"/>
    <p:sldId id="671" r:id="rId12"/>
    <p:sldId id="672" r:id="rId13"/>
    <p:sldId id="673" r:id="rId14"/>
    <p:sldId id="31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3FFF1B-5A41-E6F8-551A-78AD2775F1A9}" name="Inga Birzniece" initials="IB" userId="S::inga.birzniece@vm.gov.lv::66390965-3d9b-4216-ba5e-ea0117847f3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mma Beļikova" initials="RB" lastIdx="0" clrIdx="0">
    <p:extLst>
      <p:ext uri="{19B8F6BF-5375-455C-9EA6-DF929625EA0E}">
        <p15:presenceInfo xmlns:p15="http://schemas.microsoft.com/office/powerpoint/2012/main" userId="S::rimma.belikova@vm.gov.lv::cb9ff73e-334f-4f42-b740-44fa1ebdb11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697" autoAdjust="0"/>
    <p:restoredTop sz="94660"/>
  </p:normalViewPr>
  <p:slideViewPr>
    <p:cSldViewPr snapToGrid="0">
      <p:cViewPr varScale="1">
        <p:scale>
          <a:sx n="67" d="100"/>
          <a:sy n="67" d="100"/>
        </p:scale>
        <p:origin x="11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2B5F3-4E77-4078-8134-6A80897B2303}" type="datetimeFigureOut">
              <a:rPr lang="lv-LV" smtClean="0"/>
              <a:t>17.03.2023</a:t>
            </a:fld>
            <a:endParaRPr lang="lv-LV"/>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F55927-342A-4F37-A2D6-117556481F08}" type="slidenum">
              <a:rPr lang="lv-LV" smtClean="0"/>
              <a:t>‹#›</a:t>
            </a:fld>
            <a:endParaRPr lang="lv-LV"/>
          </a:p>
        </p:txBody>
      </p:sp>
    </p:spTree>
    <p:extLst>
      <p:ext uri="{BB962C8B-B14F-4D97-AF65-F5344CB8AC3E}">
        <p14:creationId xmlns:p14="http://schemas.microsoft.com/office/powerpoint/2010/main" val="409503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2852938"/>
            <a:ext cx="7772400" cy="1190712"/>
          </a:xfrm>
        </p:spPr>
        <p:txBody>
          <a:bodyPr anchor="ctr" anchorCtr="0">
            <a:normAutofit/>
          </a:bodyPr>
          <a:lstStyle>
            <a:lvl1pPr algn="ctr">
              <a:defRPr sz="3200"/>
            </a:lvl1pPr>
          </a:lstStyle>
          <a:p>
            <a:r>
              <a:rPr lang="lv-LV" dirty="0"/>
              <a:t>Prezentācijas nosaukums</a:t>
            </a:r>
            <a:endParaRPr lang="en-US" dirty="0"/>
          </a:p>
        </p:txBody>
      </p:sp>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Datums, vieta - jāaizpilda caur Insert -&gt; Header &amp; Footer</a:t>
            </a:r>
            <a:endParaRPr lang="lv-LV" dirty="0"/>
          </a:p>
        </p:txBody>
      </p:sp>
    </p:spTree>
    <p:extLst>
      <p:ext uri="{BB962C8B-B14F-4D97-AF65-F5344CB8AC3E}">
        <p14:creationId xmlns:p14="http://schemas.microsoft.com/office/powerpoint/2010/main" val="35875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Nobeiguma slaids">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Datums, vieta - jāaizpilda caur Insert -&gt; Header &amp; Footer</a:t>
            </a:r>
            <a:endParaRPr lang="lv-LV" dirty="0"/>
          </a:p>
        </p:txBody>
      </p:sp>
    </p:spTree>
    <p:extLst>
      <p:ext uri="{BB962C8B-B14F-4D97-AF65-F5344CB8AC3E}">
        <p14:creationId xmlns:p14="http://schemas.microsoft.com/office/powerpoint/2010/main" val="99633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2852938"/>
            <a:ext cx="7772400" cy="1190712"/>
          </a:xfrm>
        </p:spPr>
        <p:txBody>
          <a:bodyPr anchor="ctr" anchorCtr="0">
            <a:normAutofit/>
          </a:bodyPr>
          <a:lstStyle>
            <a:lvl1pPr algn="ctr">
              <a:defRPr sz="3200"/>
            </a:lvl1pPr>
          </a:lstStyle>
          <a:p>
            <a:r>
              <a:rPr lang="lv-LV" dirty="0"/>
              <a:t>Prezentācijas nosaukums</a:t>
            </a:r>
            <a:endParaRPr lang="en-US" dirty="0"/>
          </a:p>
        </p:txBody>
      </p:sp>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fld id="{0DFE678B-7154-49D8-A223-BB1337980546}" type="datetime1">
              <a:rPr lang="lv-LV" smtClean="0"/>
              <a:t>17.03.2023</a:t>
            </a:fld>
            <a:endParaRPr lang="lv-LV" dirty="0"/>
          </a:p>
        </p:txBody>
      </p:sp>
    </p:spTree>
    <p:extLst>
      <p:ext uri="{BB962C8B-B14F-4D97-AF65-F5344CB8AC3E}">
        <p14:creationId xmlns:p14="http://schemas.microsoft.com/office/powerpoint/2010/main" val="2675040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vl2pPr>
              <a:defRPr sz="1800"/>
            </a:lvl2pPr>
            <a:lvl3pPr>
              <a:defRPr sz="1600"/>
            </a:lvl3pPr>
            <a:lvl4pPr>
              <a:defRPr sz="1400" baseline="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7" name="Date Placeholder 6"/>
          <p:cNvSpPr>
            <a:spLocks noGrp="1"/>
          </p:cNvSpPr>
          <p:nvPr>
            <p:ph type="dt" sz="half" idx="10"/>
          </p:nvPr>
        </p:nvSpPr>
        <p:spPr/>
        <p:txBody>
          <a:bodyPr/>
          <a:lstStyle/>
          <a:p>
            <a:fld id="{C49E7A85-8549-47E0-A24B-569D5B74C77E}" type="datetime1">
              <a:rPr lang="lv-LV" smtClean="0"/>
              <a:t>17.03.2023</a:t>
            </a:fld>
            <a:endParaRPr lang="lv-LV" dirty="0"/>
          </a:p>
        </p:txBody>
      </p:sp>
      <p:sp>
        <p:nvSpPr>
          <p:cNvPr id="8" name="Footer Placeholder 7"/>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
        <p:nvSpPr>
          <p:cNvPr id="10" name="Title 9"/>
          <p:cNvSpPr>
            <a:spLocks noGrp="1"/>
          </p:cNvSpPr>
          <p:nvPr>
            <p:ph type="title" hasCustomPrompt="1"/>
          </p:nvPr>
        </p:nvSpPr>
        <p:spPr/>
        <p:txBody>
          <a:bodyPr/>
          <a:lstStyle>
            <a:lvl1pPr>
              <a:defRPr/>
            </a:lvl1pPr>
          </a:lstStyle>
          <a:p>
            <a:r>
              <a:rPr lang="lv-LV" dirty="0"/>
              <a:t>Nosaukums</a:t>
            </a:r>
          </a:p>
        </p:txBody>
      </p:sp>
    </p:spTree>
    <p:extLst>
      <p:ext uri="{BB962C8B-B14F-4D97-AF65-F5344CB8AC3E}">
        <p14:creationId xmlns:p14="http://schemas.microsoft.com/office/powerpoint/2010/main" val="3027431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436258"/>
            <a:ext cx="6325200" cy="2852737"/>
          </a:xfrm>
        </p:spPr>
        <p:txBody>
          <a:bodyPr anchor="t" anchorCtr="0">
            <a:normAutofit/>
          </a:bodyPr>
          <a:lstStyle>
            <a:lvl1pPr>
              <a:defRPr sz="2400"/>
            </a:lvl1pPr>
          </a:lstStyle>
          <a:p>
            <a:r>
              <a:rPr lang="lv-LV" dirty="0"/>
              <a:t>Nosaukums</a:t>
            </a:r>
            <a:endParaRPr lang="en-US" dirty="0"/>
          </a:p>
        </p:txBody>
      </p:sp>
      <p:sp>
        <p:nvSpPr>
          <p:cNvPr id="3" name="Text Placeholder 2"/>
          <p:cNvSpPr>
            <a:spLocks noGrp="1"/>
          </p:cNvSpPr>
          <p:nvPr>
            <p:ph type="body" idx="1" hasCustomPrompt="1"/>
          </p:nvPr>
        </p:nvSpPr>
        <p:spPr>
          <a:xfrm>
            <a:off x="2286000" y="381600"/>
            <a:ext cx="6322728" cy="298730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dirty="0"/>
              <a:t>Teksts</a:t>
            </a:r>
            <a:endParaRPr lang="en-US" dirty="0"/>
          </a:p>
        </p:txBody>
      </p:sp>
      <p:sp>
        <p:nvSpPr>
          <p:cNvPr id="7" name="Date Placeholder 6"/>
          <p:cNvSpPr>
            <a:spLocks noGrp="1"/>
          </p:cNvSpPr>
          <p:nvPr>
            <p:ph type="dt" sz="half" idx="10"/>
          </p:nvPr>
        </p:nvSpPr>
        <p:spPr/>
        <p:txBody>
          <a:bodyPr/>
          <a:lstStyle/>
          <a:p>
            <a:fld id="{A5B6A0CE-DA6E-42D9-A910-D8F0DDA7569C}" type="datetime1">
              <a:rPr lang="lv-LV" smtClean="0"/>
              <a:t>17.03.2023</a:t>
            </a:fld>
            <a:endParaRPr lang="lv-LV" dirty="0"/>
          </a:p>
        </p:txBody>
      </p:sp>
      <p:sp>
        <p:nvSpPr>
          <p:cNvPr id="8" name="Footer Placeholder 7"/>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6191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hasCustomPrompt="1"/>
          </p:nvPr>
        </p:nvSpPr>
        <p:spPr>
          <a:xfrm>
            <a:off x="2286000" y="1296785"/>
            <a:ext cx="6322728" cy="4871837"/>
          </a:xfrm>
        </p:spPr>
        <p:txBody>
          <a:bodyPr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dirty="0"/>
              <a:t>Spiediet uz ikonas, lai pievienotu bildi</a:t>
            </a:r>
            <a:endParaRPr lang="en-US" dirty="0"/>
          </a:p>
        </p:txBody>
      </p:sp>
      <p:sp>
        <p:nvSpPr>
          <p:cNvPr id="8" name="Date Placeholder 7"/>
          <p:cNvSpPr>
            <a:spLocks noGrp="1"/>
          </p:cNvSpPr>
          <p:nvPr>
            <p:ph type="dt" sz="half" idx="10"/>
          </p:nvPr>
        </p:nvSpPr>
        <p:spPr/>
        <p:txBody>
          <a:bodyPr/>
          <a:lstStyle/>
          <a:p>
            <a:fld id="{45692C9A-8568-4ABA-8B06-176A3909A7A5}" type="datetime1">
              <a:rPr lang="lv-LV" smtClean="0"/>
              <a:t>17.03.2023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6629765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000"/>
            </a:lvl1pPr>
          </a:lstStyle>
          <a:p>
            <a:r>
              <a:rPr lang="lv-LV" dirty="0"/>
              <a:t>Nosaukums</a:t>
            </a:r>
            <a:endParaRPr lang="en-US" dirty="0"/>
          </a:p>
        </p:txBody>
      </p:sp>
      <p:sp>
        <p:nvSpPr>
          <p:cNvPr id="3" name="Content Placeholder 2"/>
          <p:cNvSpPr>
            <a:spLocks noGrp="1"/>
          </p:cNvSpPr>
          <p:nvPr>
            <p:ph sz="half" idx="1" hasCustomPrompt="1"/>
          </p:nvPr>
        </p:nvSpPr>
        <p:spPr>
          <a:xfrm>
            <a:off x="2285999" y="1825625"/>
            <a:ext cx="3096000" cy="4351338"/>
          </a:xfrm>
        </p:spPr>
        <p:txBody>
          <a:bodyPr/>
          <a:lstStyle>
            <a:lvl1pPr>
              <a:defRPr/>
            </a:lvl1pPr>
            <a:lvl2pPr>
              <a:defRPr sz="1800"/>
            </a:lvl2pPr>
            <a:lvl3pPr>
              <a:defRPr sz="1600"/>
            </a:lvl3pPr>
            <a:lvl4pPr>
              <a:defRPr sz="1400"/>
            </a:lvl4pPr>
            <a:lvl5pPr>
              <a:defRPr sz="1400" baseline="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4" name="Content Placeholder 3"/>
          <p:cNvSpPr>
            <a:spLocks noGrp="1"/>
          </p:cNvSpPr>
          <p:nvPr>
            <p:ph sz="half" idx="2" hasCustomPrompt="1"/>
          </p:nvPr>
        </p:nvSpPr>
        <p:spPr>
          <a:xfrm>
            <a:off x="5512728" y="1825625"/>
            <a:ext cx="3096000" cy="4351338"/>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8" name="Date Placeholder 7"/>
          <p:cNvSpPr>
            <a:spLocks noGrp="1"/>
          </p:cNvSpPr>
          <p:nvPr>
            <p:ph type="dt" sz="half" idx="10"/>
          </p:nvPr>
        </p:nvSpPr>
        <p:spPr/>
        <p:txBody>
          <a:bodyPr/>
          <a:lstStyle/>
          <a:p>
            <a:fld id="{86804C05-0314-4007-BCC4-98C5389243B2}" type="datetime1">
              <a:rPr lang="lv-LV" smtClean="0"/>
              <a:t>17.03.2023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5691227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60913"/>
            <a:ext cx="6314414" cy="1325563"/>
          </a:xfrm>
        </p:spPr>
        <p:txBody>
          <a:bodyPr/>
          <a:lstStyle>
            <a:lvl1pPr>
              <a:defRPr/>
            </a:lvl1pPr>
          </a:lstStyle>
          <a:p>
            <a:r>
              <a:rPr lang="lv-LV" dirty="0"/>
              <a:t>Nosaukums</a:t>
            </a:r>
            <a:endParaRPr lang="en-US" dirty="0"/>
          </a:p>
        </p:txBody>
      </p:sp>
      <p:sp>
        <p:nvSpPr>
          <p:cNvPr id="3" name="Text Placeholder 2"/>
          <p:cNvSpPr>
            <a:spLocks noGrp="1"/>
          </p:cNvSpPr>
          <p:nvPr>
            <p:ph type="body" idx="1" hasCustomPrompt="1"/>
          </p:nvPr>
        </p:nvSpPr>
        <p:spPr>
          <a:xfrm>
            <a:off x="2286000" y="1825200"/>
            <a:ext cx="3096000" cy="82391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4" name="Content Placeholder 3"/>
          <p:cNvSpPr>
            <a:spLocks noGrp="1"/>
          </p:cNvSpPr>
          <p:nvPr>
            <p:ph sz="half" idx="2" hasCustomPrompt="1"/>
          </p:nvPr>
        </p:nvSpPr>
        <p:spPr>
          <a:xfrm>
            <a:off x="2286000" y="2728388"/>
            <a:ext cx="3096000" cy="3540552"/>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Text Placeholder 4"/>
          <p:cNvSpPr>
            <a:spLocks noGrp="1"/>
          </p:cNvSpPr>
          <p:nvPr>
            <p:ph type="body" sz="quarter" idx="3" hasCustomPrompt="1"/>
          </p:nvPr>
        </p:nvSpPr>
        <p:spPr>
          <a:xfrm>
            <a:off x="5504414" y="1825200"/>
            <a:ext cx="3096000"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6" name="Content Placeholder 5"/>
          <p:cNvSpPr>
            <a:spLocks noGrp="1"/>
          </p:cNvSpPr>
          <p:nvPr>
            <p:ph sz="quarter" idx="4" hasCustomPrompt="1"/>
          </p:nvPr>
        </p:nvSpPr>
        <p:spPr>
          <a:xfrm>
            <a:off x="5504414" y="2728388"/>
            <a:ext cx="3096000" cy="3540551"/>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10" name="Date Placeholder 9"/>
          <p:cNvSpPr>
            <a:spLocks noGrp="1"/>
          </p:cNvSpPr>
          <p:nvPr>
            <p:ph type="dt" sz="half" idx="10"/>
          </p:nvPr>
        </p:nvSpPr>
        <p:spPr/>
        <p:txBody>
          <a:bodyPr/>
          <a:lstStyle/>
          <a:p>
            <a:fld id="{8FAE6690-77BB-472E-BBCE-3FA2538E5B2A}" type="datetime1">
              <a:rPr lang="lv-LV" smtClean="0"/>
              <a:t>17.03.2023</a:t>
            </a:fld>
            <a:endParaRPr lang="lv-LV" dirty="0"/>
          </a:p>
        </p:txBody>
      </p:sp>
      <p:sp>
        <p:nvSpPr>
          <p:cNvPr id="11" name="Footer Placeholder 10"/>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2" name="Slide Number Placeholder 11"/>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526979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v-LV" dirty="0"/>
              <a:t>Nosaukums</a:t>
            </a:r>
            <a:endParaRPr lang="en-US" dirty="0"/>
          </a:p>
        </p:txBody>
      </p:sp>
      <p:sp>
        <p:nvSpPr>
          <p:cNvPr id="6" name="Date Placeholder 5"/>
          <p:cNvSpPr>
            <a:spLocks noGrp="1"/>
          </p:cNvSpPr>
          <p:nvPr>
            <p:ph type="dt" sz="half" idx="10"/>
          </p:nvPr>
        </p:nvSpPr>
        <p:spPr/>
        <p:txBody>
          <a:bodyPr/>
          <a:lstStyle/>
          <a:p>
            <a:fld id="{330D18E2-E273-40D5-9B5A-CDF3766E04B1}" type="datetime1">
              <a:rPr lang="lv-LV" smtClean="0"/>
              <a:t>17.03.2023</a:t>
            </a:fld>
            <a:endParaRPr lang="lv-LV" dirty="0"/>
          </a:p>
        </p:txBody>
      </p:sp>
      <p:sp>
        <p:nvSpPr>
          <p:cNvPr id="7" name="Footer Placeholder 6"/>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8" name="Slide Number Placeholder 7"/>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757768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5A044B-DA3D-4E77-BAF4-5828E0B1F919}" type="datetime1">
              <a:rPr lang="lv-LV" smtClean="0"/>
              <a:t>17.03.2023</a:t>
            </a:fld>
            <a:endParaRPr lang="lv-LV" dirty="0"/>
          </a:p>
        </p:txBody>
      </p:sp>
      <p:sp>
        <p:nvSpPr>
          <p:cNvPr id="6" name="Footer Placeholder 5"/>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7" name="Slide Number Placeholder 6"/>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294094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81599"/>
            <a:ext cx="3096000" cy="1272983"/>
          </a:xfrm>
        </p:spPr>
        <p:txBody>
          <a:bodyPr anchor="b"/>
          <a:lstStyle>
            <a:lvl1pPr>
              <a:defRPr sz="2400"/>
            </a:lvl1pPr>
          </a:lstStyle>
          <a:p>
            <a:r>
              <a:rPr lang="lv-LV" dirty="0"/>
              <a:t>Nosaukums</a:t>
            </a:r>
            <a:endParaRPr lang="en-US" dirty="0"/>
          </a:p>
        </p:txBody>
      </p:sp>
      <p:sp>
        <p:nvSpPr>
          <p:cNvPr id="3" name="Content Placeholder 2"/>
          <p:cNvSpPr>
            <a:spLocks noGrp="1"/>
          </p:cNvSpPr>
          <p:nvPr>
            <p:ph idx="1" hasCustomPrompt="1"/>
          </p:nvPr>
        </p:nvSpPr>
        <p:spPr>
          <a:xfrm>
            <a:off x="5512728" y="381599"/>
            <a:ext cx="3096000" cy="5796001"/>
          </a:xfrm>
        </p:spPr>
        <p:txBody>
          <a:bodyPr/>
          <a:lstStyle>
            <a:lvl1pPr>
              <a:defRPr sz="2000"/>
            </a:lvl1pPr>
            <a:lvl2pPr>
              <a:defRPr sz="1800"/>
            </a:lvl2pPr>
            <a:lvl3pPr>
              <a:defRPr sz="1600"/>
            </a:lvl3pPr>
            <a:lvl4pPr>
              <a:defRPr sz="1400" baseline="0"/>
            </a:lvl4pPr>
            <a:lvl5pPr>
              <a:defRPr sz="1400" baseline="0"/>
            </a:lvl5pPr>
            <a:lvl6pPr>
              <a:defRPr sz="2000"/>
            </a:lvl6pPr>
            <a:lvl7pPr>
              <a:defRPr sz="2000"/>
            </a:lvl7pPr>
            <a:lvl8pPr>
              <a:defRPr sz="2000"/>
            </a:lvl8pPr>
            <a:lvl9pPr>
              <a:defRPr sz="2000"/>
            </a:lvl9pPr>
          </a:lstStyle>
          <a:p>
            <a:pPr lvl="0"/>
            <a:r>
              <a:rPr lang="lv-LV" dirty="0"/>
              <a:t>Teksts</a:t>
            </a:r>
            <a:endParaRPr lang="en-US" dirty="0"/>
          </a:p>
          <a:p>
            <a:pPr lvl="1"/>
            <a:r>
              <a:rPr lang="lv-LV" dirty="0"/>
              <a:t>Otrais līmenis</a:t>
            </a:r>
          </a:p>
          <a:p>
            <a:pPr lvl="2"/>
            <a:r>
              <a:rPr lang="lv-LV" dirty="0"/>
              <a:t>Trešais līmenis</a:t>
            </a:r>
          </a:p>
          <a:p>
            <a:pPr lvl="3"/>
            <a:r>
              <a:rPr lang="lv-LV" dirty="0"/>
              <a:t>Ceturtais līmenis</a:t>
            </a:r>
          </a:p>
          <a:p>
            <a:pPr lvl="4"/>
            <a:r>
              <a:rPr lang="lv-LV" dirty="0"/>
              <a:t>Piektais līmenis</a:t>
            </a:r>
            <a:endParaRPr lang="en-US" dirty="0"/>
          </a:p>
        </p:txBody>
      </p:sp>
      <p:sp>
        <p:nvSpPr>
          <p:cNvPr id="4" name="Text Placeholder 3"/>
          <p:cNvSpPr>
            <a:spLocks noGrp="1"/>
          </p:cNvSpPr>
          <p:nvPr>
            <p:ph type="body" sz="half" idx="2" hasCustomPrompt="1"/>
          </p:nvPr>
        </p:nvSpPr>
        <p:spPr>
          <a:xfrm>
            <a:off x="2286000" y="1825200"/>
            <a:ext cx="3096000" cy="4352400"/>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dirty="0"/>
              <a:t>Teksts</a:t>
            </a:r>
            <a:endParaRPr lang="en-US" dirty="0"/>
          </a:p>
        </p:txBody>
      </p:sp>
      <p:sp>
        <p:nvSpPr>
          <p:cNvPr id="8" name="Date Placeholder 7"/>
          <p:cNvSpPr>
            <a:spLocks noGrp="1"/>
          </p:cNvSpPr>
          <p:nvPr>
            <p:ph type="dt" sz="half" idx="10"/>
          </p:nvPr>
        </p:nvSpPr>
        <p:spPr/>
        <p:txBody>
          <a:bodyPr/>
          <a:lstStyle/>
          <a:p>
            <a:fld id="{32B268F4-98D5-44AB-B355-16545D4B558B}" type="datetime1">
              <a:rPr lang="lv-LV" smtClean="0"/>
              <a:t>17.03.2023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618768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vl2pPr>
              <a:defRPr sz="1800"/>
            </a:lvl2pPr>
            <a:lvl3pPr>
              <a:defRPr sz="1600"/>
            </a:lvl3pPr>
            <a:lvl4pPr>
              <a:defRPr sz="1400" baseline="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7" name="Date Placeholder 6"/>
          <p:cNvSpPr>
            <a:spLocks noGrp="1"/>
          </p:cNvSpPr>
          <p:nvPr>
            <p:ph type="dt" sz="half" idx="10"/>
          </p:nvPr>
        </p:nvSpPr>
        <p:spPr/>
        <p:txBody>
          <a:bodyPr/>
          <a:lstStyle/>
          <a:p>
            <a:r>
              <a:rPr lang="lv-LV"/>
              <a:t>Datums, vieta - jāaizpilda caur Insert -&gt; Header &amp; Footer</a:t>
            </a:r>
            <a:endParaRPr lang="lv-LV" dirty="0"/>
          </a:p>
        </p:txBody>
      </p:sp>
      <p:sp>
        <p:nvSpPr>
          <p:cNvPr id="8" name="Footer Placeholder 7"/>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
        <p:nvSpPr>
          <p:cNvPr id="10" name="Title 9"/>
          <p:cNvSpPr>
            <a:spLocks noGrp="1"/>
          </p:cNvSpPr>
          <p:nvPr>
            <p:ph type="title" hasCustomPrompt="1"/>
          </p:nvPr>
        </p:nvSpPr>
        <p:spPr/>
        <p:txBody>
          <a:bodyPr/>
          <a:lstStyle>
            <a:lvl1pPr>
              <a:defRPr/>
            </a:lvl1pPr>
          </a:lstStyle>
          <a:p>
            <a:r>
              <a:rPr lang="lv-LV" dirty="0"/>
              <a:t>Nosaukums</a:t>
            </a:r>
          </a:p>
        </p:txBody>
      </p:sp>
    </p:spTree>
    <p:extLst>
      <p:ext uri="{BB962C8B-B14F-4D97-AF65-F5344CB8AC3E}">
        <p14:creationId xmlns:p14="http://schemas.microsoft.com/office/powerpoint/2010/main" val="51910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Nobeiguma slaids">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fld id="{04B38D7B-789A-4434-B8A3-C593BB21ABB0}" type="datetime1">
              <a:rPr lang="lv-LV" smtClean="0"/>
              <a:t>17.03.2023</a:t>
            </a:fld>
            <a:endParaRPr lang="lv-LV" dirty="0"/>
          </a:p>
        </p:txBody>
      </p:sp>
    </p:spTree>
    <p:extLst>
      <p:ext uri="{BB962C8B-B14F-4D97-AF65-F5344CB8AC3E}">
        <p14:creationId xmlns:p14="http://schemas.microsoft.com/office/powerpoint/2010/main" val="14016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436258"/>
            <a:ext cx="6325200" cy="2852737"/>
          </a:xfrm>
        </p:spPr>
        <p:txBody>
          <a:bodyPr anchor="t" anchorCtr="0">
            <a:normAutofit/>
          </a:bodyPr>
          <a:lstStyle>
            <a:lvl1pPr>
              <a:defRPr sz="2400"/>
            </a:lvl1pPr>
          </a:lstStyle>
          <a:p>
            <a:r>
              <a:rPr lang="lv-LV" dirty="0"/>
              <a:t>Nosaukums</a:t>
            </a:r>
            <a:endParaRPr lang="en-US" dirty="0"/>
          </a:p>
        </p:txBody>
      </p:sp>
      <p:sp>
        <p:nvSpPr>
          <p:cNvPr id="3" name="Text Placeholder 2"/>
          <p:cNvSpPr>
            <a:spLocks noGrp="1"/>
          </p:cNvSpPr>
          <p:nvPr>
            <p:ph type="body" idx="1" hasCustomPrompt="1"/>
          </p:nvPr>
        </p:nvSpPr>
        <p:spPr>
          <a:xfrm>
            <a:off x="2286000" y="381600"/>
            <a:ext cx="6322728" cy="298730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dirty="0"/>
              <a:t>Teksts</a:t>
            </a:r>
            <a:endParaRPr lang="en-US" dirty="0"/>
          </a:p>
        </p:txBody>
      </p:sp>
      <p:sp>
        <p:nvSpPr>
          <p:cNvPr id="7" name="Date Placeholder 6"/>
          <p:cNvSpPr>
            <a:spLocks noGrp="1"/>
          </p:cNvSpPr>
          <p:nvPr>
            <p:ph type="dt" sz="half" idx="10"/>
          </p:nvPr>
        </p:nvSpPr>
        <p:spPr/>
        <p:txBody>
          <a:bodyPr/>
          <a:lstStyle/>
          <a:p>
            <a:r>
              <a:rPr lang="lv-LV"/>
              <a:t>Datums, vieta - jāaizpilda caur Insert -&gt; Header &amp; Footer</a:t>
            </a:r>
            <a:endParaRPr lang="lv-LV" dirty="0"/>
          </a:p>
        </p:txBody>
      </p:sp>
      <p:sp>
        <p:nvSpPr>
          <p:cNvPr id="8" name="Footer Placeholder 7"/>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91872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hasCustomPrompt="1"/>
          </p:nvPr>
        </p:nvSpPr>
        <p:spPr>
          <a:xfrm>
            <a:off x="2286000" y="1296785"/>
            <a:ext cx="6322728" cy="4871837"/>
          </a:xfrm>
        </p:spPr>
        <p:txBody>
          <a:bodyPr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dirty="0"/>
              <a:t>Spiediet uz ikonas, lai pievienotu bildi</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94577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000"/>
            </a:lvl1pPr>
          </a:lstStyle>
          <a:p>
            <a:r>
              <a:rPr lang="lv-LV" dirty="0"/>
              <a:t>Nosaukums</a:t>
            </a:r>
            <a:endParaRPr lang="en-US" dirty="0"/>
          </a:p>
        </p:txBody>
      </p:sp>
      <p:sp>
        <p:nvSpPr>
          <p:cNvPr id="3" name="Content Placeholder 2"/>
          <p:cNvSpPr>
            <a:spLocks noGrp="1"/>
          </p:cNvSpPr>
          <p:nvPr>
            <p:ph sz="half" idx="1" hasCustomPrompt="1"/>
          </p:nvPr>
        </p:nvSpPr>
        <p:spPr>
          <a:xfrm>
            <a:off x="2285999" y="1825625"/>
            <a:ext cx="3096000" cy="4351338"/>
          </a:xfrm>
        </p:spPr>
        <p:txBody>
          <a:bodyPr/>
          <a:lstStyle>
            <a:lvl1pPr>
              <a:defRPr/>
            </a:lvl1pPr>
            <a:lvl2pPr>
              <a:defRPr sz="1800"/>
            </a:lvl2pPr>
            <a:lvl3pPr>
              <a:defRPr sz="1600"/>
            </a:lvl3pPr>
            <a:lvl4pPr>
              <a:defRPr sz="1400"/>
            </a:lvl4pPr>
            <a:lvl5pPr>
              <a:defRPr sz="1400" baseline="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4" name="Content Placeholder 3"/>
          <p:cNvSpPr>
            <a:spLocks noGrp="1"/>
          </p:cNvSpPr>
          <p:nvPr>
            <p:ph sz="half" idx="2" hasCustomPrompt="1"/>
          </p:nvPr>
        </p:nvSpPr>
        <p:spPr>
          <a:xfrm>
            <a:off x="5512728" y="1825625"/>
            <a:ext cx="3096000" cy="4351338"/>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5650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60913"/>
            <a:ext cx="6314414" cy="1325563"/>
          </a:xfrm>
        </p:spPr>
        <p:txBody>
          <a:bodyPr/>
          <a:lstStyle>
            <a:lvl1pPr>
              <a:defRPr/>
            </a:lvl1pPr>
          </a:lstStyle>
          <a:p>
            <a:r>
              <a:rPr lang="lv-LV" dirty="0"/>
              <a:t>Nosaukums</a:t>
            </a:r>
            <a:endParaRPr lang="en-US" dirty="0"/>
          </a:p>
        </p:txBody>
      </p:sp>
      <p:sp>
        <p:nvSpPr>
          <p:cNvPr id="3" name="Text Placeholder 2"/>
          <p:cNvSpPr>
            <a:spLocks noGrp="1"/>
          </p:cNvSpPr>
          <p:nvPr>
            <p:ph type="body" idx="1" hasCustomPrompt="1"/>
          </p:nvPr>
        </p:nvSpPr>
        <p:spPr>
          <a:xfrm>
            <a:off x="2286000" y="1825200"/>
            <a:ext cx="3096000" cy="82391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4" name="Content Placeholder 3"/>
          <p:cNvSpPr>
            <a:spLocks noGrp="1"/>
          </p:cNvSpPr>
          <p:nvPr>
            <p:ph sz="half" idx="2" hasCustomPrompt="1"/>
          </p:nvPr>
        </p:nvSpPr>
        <p:spPr>
          <a:xfrm>
            <a:off x="2286000" y="2728388"/>
            <a:ext cx="3096000" cy="3540552"/>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Text Placeholder 4"/>
          <p:cNvSpPr>
            <a:spLocks noGrp="1"/>
          </p:cNvSpPr>
          <p:nvPr>
            <p:ph type="body" sz="quarter" idx="3" hasCustomPrompt="1"/>
          </p:nvPr>
        </p:nvSpPr>
        <p:spPr>
          <a:xfrm>
            <a:off x="5504414" y="1825200"/>
            <a:ext cx="3096000"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6" name="Content Placeholder 5"/>
          <p:cNvSpPr>
            <a:spLocks noGrp="1"/>
          </p:cNvSpPr>
          <p:nvPr>
            <p:ph sz="quarter" idx="4" hasCustomPrompt="1"/>
          </p:nvPr>
        </p:nvSpPr>
        <p:spPr>
          <a:xfrm>
            <a:off x="5504414" y="2728388"/>
            <a:ext cx="3096000" cy="3540551"/>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10" name="Date Placeholder 9"/>
          <p:cNvSpPr>
            <a:spLocks noGrp="1"/>
          </p:cNvSpPr>
          <p:nvPr>
            <p:ph type="dt" sz="half" idx="10"/>
          </p:nvPr>
        </p:nvSpPr>
        <p:spPr/>
        <p:txBody>
          <a:bodyPr/>
          <a:lstStyle/>
          <a:p>
            <a:r>
              <a:rPr lang="lv-LV"/>
              <a:t>Datums, vieta - jāaizpilda caur Insert -&gt; Header &amp; Footer</a:t>
            </a:r>
            <a:endParaRPr lang="lv-LV" dirty="0"/>
          </a:p>
        </p:txBody>
      </p:sp>
      <p:sp>
        <p:nvSpPr>
          <p:cNvPr id="11" name="Footer Placeholder 10"/>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2" name="Slide Number Placeholder 11"/>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418610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v-LV" dirty="0"/>
              <a:t>Nosaukums</a:t>
            </a:r>
            <a:endParaRPr lang="en-US" dirty="0"/>
          </a:p>
        </p:txBody>
      </p:sp>
      <p:sp>
        <p:nvSpPr>
          <p:cNvPr id="6" name="Date Placeholder 5"/>
          <p:cNvSpPr>
            <a:spLocks noGrp="1"/>
          </p:cNvSpPr>
          <p:nvPr>
            <p:ph type="dt" sz="half" idx="10"/>
          </p:nvPr>
        </p:nvSpPr>
        <p:spPr/>
        <p:txBody>
          <a:bodyPr/>
          <a:lstStyle/>
          <a:p>
            <a:r>
              <a:rPr lang="lv-LV"/>
              <a:t>Datums, vieta - jāaizpilda caur Insert -&gt; Header &amp; Footer</a:t>
            </a:r>
            <a:endParaRPr lang="lv-LV" dirty="0"/>
          </a:p>
        </p:txBody>
      </p:sp>
      <p:sp>
        <p:nvSpPr>
          <p:cNvPr id="7" name="Footer Placeholder 6"/>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8" name="Slide Number Placeholder 7"/>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63646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lv-LV"/>
              <a:t>Datums, vieta - jāaizpilda caur Insert -&gt; Header &amp; Footer</a:t>
            </a:r>
            <a:endParaRPr lang="lv-LV" dirty="0"/>
          </a:p>
        </p:txBody>
      </p:sp>
      <p:sp>
        <p:nvSpPr>
          <p:cNvPr id="6" name="Footer Placeholder 5"/>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7" name="Slide Number Placeholder 6"/>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328271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81599"/>
            <a:ext cx="3096000" cy="1272983"/>
          </a:xfrm>
        </p:spPr>
        <p:txBody>
          <a:bodyPr anchor="b"/>
          <a:lstStyle>
            <a:lvl1pPr>
              <a:defRPr sz="2400"/>
            </a:lvl1pPr>
          </a:lstStyle>
          <a:p>
            <a:r>
              <a:rPr lang="lv-LV" dirty="0"/>
              <a:t>Nosaukums</a:t>
            </a:r>
            <a:endParaRPr lang="en-US" dirty="0"/>
          </a:p>
        </p:txBody>
      </p:sp>
      <p:sp>
        <p:nvSpPr>
          <p:cNvPr id="3" name="Content Placeholder 2"/>
          <p:cNvSpPr>
            <a:spLocks noGrp="1"/>
          </p:cNvSpPr>
          <p:nvPr>
            <p:ph idx="1" hasCustomPrompt="1"/>
          </p:nvPr>
        </p:nvSpPr>
        <p:spPr>
          <a:xfrm>
            <a:off x="5512728" y="381599"/>
            <a:ext cx="3096000" cy="5796001"/>
          </a:xfrm>
        </p:spPr>
        <p:txBody>
          <a:bodyPr/>
          <a:lstStyle>
            <a:lvl1pPr>
              <a:defRPr sz="2000"/>
            </a:lvl1pPr>
            <a:lvl2pPr>
              <a:defRPr sz="1800"/>
            </a:lvl2pPr>
            <a:lvl3pPr>
              <a:defRPr sz="1600"/>
            </a:lvl3pPr>
            <a:lvl4pPr>
              <a:defRPr sz="1400" baseline="0"/>
            </a:lvl4pPr>
            <a:lvl5pPr>
              <a:defRPr sz="1400" baseline="0"/>
            </a:lvl5pPr>
            <a:lvl6pPr>
              <a:defRPr sz="2000"/>
            </a:lvl6pPr>
            <a:lvl7pPr>
              <a:defRPr sz="2000"/>
            </a:lvl7pPr>
            <a:lvl8pPr>
              <a:defRPr sz="2000"/>
            </a:lvl8pPr>
            <a:lvl9pPr>
              <a:defRPr sz="2000"/>
            </a:lvl9pPr>
          </a:lstStyle>
          <a:p>
            <a:pPr lvl="0"/>
            <a:r>
              <a:rPr lang="lv-LV" dirty="0"/>
              <a:t>Teksts</a:t>
            </a:r>
            <a:endParaRPr lang="en-US" dirty="0"/>
          </a:p>
          <a:p>
            <a:pPr lvl="1"/>
            <a:r>
              <a:rPr lang="lv-LV" dirty="0"/>
              <a:t>Otrais līmenis</a:t>
            </a:r>
          </a:p>
          <a:p>
            <a:pPr lvl="2"/>
            <a:r>
              <a:rPr lang="lv-LV" dirty="0"/>
              <a:t>Trešais līmenis</a:t>
            </a:r>
          </a:p>
          <a:p>
            <a:pPr lvl="3"/>
            <a:r>
              <a:rPr lang="lv-LV" dirty="0"/>
              <a:t>Ceturtais līmenis</a:t>
            </a:r>
          </a:p>
          <a:p>
            <a:pPr lvl="4"/>
            <a:r>
              <a:rPr lang="lv-LV" dirty="0"/>
              <a:t>Piektais līmenis</a:t>
            </a:r>
            <a:endParaRPr lang="en-US" dirty="0"/>
          </a:p>
        </p:txBody>
      </p:sp>
      <p:sp>
        <p:nvSpPr>
          <p:cNvPr id="4" name="Text Placeholder 3"/>
          <p:cNvSpPr>
            <a:spLocks noGrp="1"/>
          </p:cNvSpPr>
          <p:nvPr>
            <p:ph type="body" sz="half" idx="2" hasCustomPrompt="1"/>
          </p:nvPr>
        </p:nvSpPr>
        <p:spPr>
          <a:xfrm>
            <a:off x="2286000" y="1825200"/>
            <a:ext cx="3096000" cy="4352400"/>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dirty="0"/>
              <a:t>Teksts</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26944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381600"/>
            <a:ext cx="6325200" cy="954000"/>
          </a:xfrm>
          <a:prstGeom prst="rect">
            <a:avLst/>
          </a:prstGeom>
        </p:spPr>
        <p:txBody>
          <a:bodyPr vert="horz" lIns="91440" tIns="45720" rIns="91440" bIns="45720" rtlCol="0" anchor="t">
            <a:normAutofit/>
          </a:bodyPr>
          <a:lstStyle/>
          <a:p>
            <a:r>
              <a:rPr lang="lv-LV" dirty="0"/>
              <a:t>Nosaukums</a:t>
            </a:r>
            <a:endParaRPr lang="en-US" dirty="0"/>
          </a:p>
        </p:txBody>
      </p:sp>
      <p:sp>
        <p:nvSpPr>
          <p:cNvPr id="3" name="Text Placeholder 2"/>
          <p:cNvSpPr>
            <a:spLocks noGrp="1"/>
          </p:cNvSpPr>
          <p:nvPr>
            <p:ph type="body" idx="1"/>
          </p:nvPr>
        </p:nvSpPr>
        <p:spPr>
          <a:xfrm>
            <a:off x="2286000" y="1842250"/>
            <a:ext cx="6325200" cy="4351338"/>
          </a:xfrm>
          <a:prstGeom prst="rect">
            <a:avLst/>
          </a:prstGeom>
        </p:spPr>
        <p:txBody>
          <a:bodyPr vert="horz" lIns="91440" tIns="45720" rIns="91440" bIns="45720" rtlCol="0">
            <a:normAutofit/>
          </a:body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Footer Placeholder 4"/>
          <p:cNvSpPr>
            <a:spLocks noGrp="1"/>
          </p:cNvSpPr>
          <p:nvPr>
            <p:ph type="ftr" sz="quarter" idx="3"/>
          </p:nvPr>
        </p:nvSpPr>
        <p:spPr>
          <a:xfrm>
            <a:off x="4006734" y="6348217"/>
            <a:ext cx="3682537" cy="365125"/>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r>
              <a:rPr lang="lv-LV"/>
              <a:t>Prezentācijas nosaukums - jāaizpilda caur Insert -&gt; Header &amp; Footer</a:t>
            </a:r>
            <a:endParaRPr lang="lv-LV" dirty="0"/>
          </a:p>
        </p:txBody>
      </p:sp>
      <p:sp>
        <p:nvSpPr>
          <p:cNvPr id="6" name="Slide Number Placeholder 5"/>
          <p:cNvSpPr>
            <a:spLocks noGrp="1"/>
          </p:cNvSpPr>
          <p:nvPr>
            <p:ph type="sldNum" sz="quarter" idx="4"/>
          </p:nvPr>
        </p:nvSpPr>
        <p:spPr>
          <a:xfrm>
            <a:off x="7828117" y="6348217"/>
            <a:ext cx="780611" cy="365125"/>
          </a:xfrm>
          <a:prstGeom prst="rect">
            <a:avLst/>
          </a:prstGeom>
        </p:spPr>
        <p:txBody>
          <a:bodyPr vert="horz" lIns="91440" tIns="45720" rIns="91440" bIns="45720" rtlCol="0" anchor="ctr"/>
          <a:lstStyle>
            <a:lvl1pPr algn="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0423E1-44C6-4E03-9576-413CBCCCE18A}" type="slidenum">
              <a:rPr lang="lv-LV" smtClean="0"/>
              <a:pPr/>
              <a:t>‹#›</a:t>
            </a:fld>
            <a:endParaRPr lang="lv-LV"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9" name="Date Placeholder 8"/>
          <p:cNvSpPr>
            <a:spLocks noGrp="1"/>
          </p:cNvSpPr>
          <p:nvPr>
            <p:ph type="dt" sz="half" idx="2"/>
          </p:nvPr>
        </p:nvSpPr>
        <p:spPr>
          <a:xfrm>
            <a:off x="2286000" y="6348217"/>
            <a:ext cx="1581887" cy="365125"/>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a:t>Datums, vieta - jāaizpilda caur Insert -&gt; Header &amp; Footer</a:t>
            </a:r>
            <a:endParaRPr lang="lv-LV" dirty="0"/>
          </a:p>
        </p:txBody>
      </p:sp>
    </p:spTree>
    <p:extLst>
      <p:ext uri="{BB962C8B-B14F-4D97-AF65-F5344CB8AC3E}">
        <p14:creationId xmlns:p14="http://schemas.microsoft.com/office/powerpoint/2010/main" val="3068160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70" r:id="rId4"/>
    <p:sldLayoutId id="2147483665" r:id="rId5"/>
    <p:sldLayoutId id="2147483666" r:id="rId6"/>
    <p:sldLayoutId id="2147483667" r:id="rId7"/>
    <p:sldLayoutId id="2147483668" r:id="rId8"/>
    <p:sldLayoutId id="2147483669" r:id="rId9"/>
    <p:sldLayoutId id="2147483671" r:id="rId10"/>
  </p:sldLayoutIdLst>
  <p:hf hdr="0" ftr="0" dt="0"/>
  <p:txStyles>
    <p:title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381600"/>
            <a:ext cx="6325200" cy="954000"/>
          </a:xfrm>
          <a:prstGeom prst="rect">
            <a:avLst/>
          </a:prstGeom>
        </p:spPr>
        <p:txBody>
          <a:bodyPr vert="horz" lIns="91440" tIns="45720" rIns="91440" bIns="45720" rtlCol="0" anchor="t">
            <a:normAutofit/>
          </a:bodyPr>
          <a:lstStyle/>
          <a:p>
            <a:r>
              <a:rPr lang="lv-LV" dirty="0"/>
              <a:t>Nosaukums</a:t>
            </a:r>
            <a:endParaRPr lang="en-US" dirty="0"/>
          </a:p>
        </p:txBody>
      </p:sp>
      <p:sp>
        <p:nvSpPr>
          <p:cNvPr id="3" name="Text Placeholder 2"/>
          <p:cNvSpPr>
            <a:spLocks noGrp="1"/>
          </p:cNvSpPr>
          <p:nvPr>
            <p:ph type="body" idx="1"/>
          </p:nvPr>
        </p:nvSpPr>
        <p:spPr>
          <a:xfrm>
            <a:off x="2286000" y="1842250"/>
            <a:ext cx="6325200" cy="4351338"/>
          </a:xfrm>
          <a:prstGeom prst="rect">
            <a:avLst/>
          </a:prstGeom>
        </p:spPr>
        <p:txBody>
          <a:bodyPr vert="horz" lIns="91440" tIns="45720" rIns="91440" bIns="45720" rtlCol="0">
            <a:normAutofit/>
          </a:body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Footer Placeholder 4"/>
          <p:cNvSpPr>
            <a:spLocks noGrp="1"/>
          </p:cNvSpPr>
          <p:nvPr>
            <p:ph type="ftr" sz="quarter" idx="3"/>
          </p:nvPr>
        </p:nvSpPr>
        <p:spPr>
          <a:xfrm>
            <a:off x="4006734" y="6348217"/>
            <a:ext cx="3682537" cy="365125"/>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r>
              <a:rPr lang="lv-LV"/>
              <a:t>Apmaksāto slodžu skaits neatliekamās medicīniskās palīdzības diennakts režīmā strādājošajām ārstniecības personām</a:t>
            </a:r>
            <a:endParaRPr lang="lv-LV" dirty="0"/>
          </a:p>
        </p:txBody>
      </p:sp>
      <p:sp>
        <p:nvSpPr>
          <p:cNvPr id="6" name="Slide Number Placeholder 5"/>
          <p:cNvSpPr>
            <a:spLocks noGrp="1"/>
          </p:cNvSpPr>
          <p:nvPr>
            <p:ph type="sldNum" sz="quarter" idx="4"/>
          </p:nvPr>
        </p:nvSpPr>
        <p:spPr>
          <a:xfrm>
            <a:off x="7828117" y="6348217"/>
            <a:ext cx="780611" cy="365125"/>
          </a:xfrm>
          <a:prstGeom prst="rect">
            <a:avLst/>
          </a:prstGeom>
        </p:spPr>
        <p:txBody>
          <a:bodyPr vert="horz" lIns="91440" tIns="45720" rIns="91440" bIns="45720" rtlCol="0" anchor="ctr"/>
          <a:lstStyle>
            <a:lvl1pPr algn="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0423E1-44C6-4E03-9576-413CBCCCE18A}" type="slidenum">
              <a:rPr lang="lv-LV" smtClean="0"/>
              <a:pPr/>
              <a:t>‹#›</a:t>
            </a:fld>
            <a:endParaRPr lang="lv-LV"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9" name="Date Placeholder 8"/>
          <p:cNvSpPr>
            <a:spLocks noGrp="1"/>
          </p:cNvSpPr>
          <p:nvPr>
            <p:ph type="dt" sz="half" idx="2"/>
          </p:nvPr>
        </p:nvSpPr>
        <p:spPr>
          <a:xfrm>
            <a:off x="2286000" y="6348217"/>
            <a:ext cx="1581887" cy="365125"/>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3ED5CE9E-BAF4-4B56-9C8F-B395C96554E1}" type="datetime1">
              <a:rPr lang="lv-LV" smtClean="0"/>
              <a:t>17.03.2023</a:t>
            </a:fld>
            <a:endParaRPr lang="lv-LV" dirty="0"/>
          </a:p>
        </p:txBody>
      </p:sp>
    </p:spTree>
    <p:extLst>
      <p:ext uri="{BB962C8B-B14F-4D97-AF65-F5344CB8AC3E}">
        <p14:creationId xmlns:p14="http://schemas.microsoft.com/office/powerpoint/2010/main" val="24883848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04FFC8-7410-466B-84E2-30ECAF64CE2C}"/>
              </a:ext>
            </a:extLst>
          </p:cNvPr>
          <p:cNvSpPr>
            <a:spLocks noGrp="1"/>
          </p:cNvSpPr>
          <p:nvPr>
            <p:ph type="ctrTitle"/>
          </p:nvPr>
        </p:nvSpPr>
        <p:spPr>
          <a:xfrm>
            <a:off x="752474" y="3053072"/>
            <a:ext cx="7772400" cy="2185678"/>
          </a:xfrm>
        </p:spPr>
        <p:txBody>
          <a:bodyPr>
            <a:normAutofit fontScale="90000"/>
          </a:bodyPr>
          <a:lstStyle/>
          <a:p>
            <a:pPr algn="ctr"/>
            <a:r>
              <a:rPr lang="lv-LV" dirty="0">
                <a:solidFill>
                  <a:srgbClr val="C00000"/>
                </a:solidFill>
                <a:latin typeface="Times New Roman" panose="02020603050405020304" pitchFamily="18" charset="0"/>
              </a:rPr>
              <a:t>Bērnu un pusaudžu veselības izglītības darba grupas izstrādātie priekšlikumi </a:t>
            </a:r>
            <a:br>
              <a:rPr lang="lv-LV" dirty="0">
                <a:solidFill>
                  <a:srgbClr val="C00000"/>
                </a:solidFill>
                <a:latin typeface="Times New Roman" panose="02020603050405020304" pitchFamily="18" charset="0"/>
              </a:rPr>
            </a:br>
            <a:br>
              <a:rPr lang="lv-LV" dirty="0">
                <a:solidFill>
                  <a:srgbClr val="C00000"/>
                </a:solidFill>
                <a:latin typeface="Times New Roman" panose="02020603050405020304" pitchFamily="18" charset="0"/>
              </a:rPr>
            </a:br>
            <a:br>
              <a:rPr lang="lv-LV" dirty="0">
                <a:solidFill>
                  <a:srgbClr val="C00000"/>
                </a:solidFill>
                <a:latin typeface="Times New Roman" panose="02020603050405020304" pitchFamily="18" charset="0"/>
              </a:rPr>
            </a:br>
            <a:r>
              <a:rPr lang="lv-LV" sz="2000" dirty="0">
                <a:latin typeface="Times New Roman" panose="02020603050405020304" pitchFamily="18" charset="0"/>
              </a:rPr>
              <a:t>Inga Birzniece</a:t>
            </a:r>
            <a:br>
              <a:rPr lang="lv-LV" sz="2000" dirty="0">
                <a:latin typeface="Times New Roman" panose="02020603050405020304" pitchFamily="18" charset="0"/>
              </a:rPr>
            </a:br>
            <a:r>
              <a:rPr lang="lv-LV" sz="2000" dirty="0">
                <a:latin typeface="Times New Roman" panose="02020603050405020304" pitchFamily="18" charset="0"/>
              </a:rPr>
              <a:t>Veselības veicināšanas un atkarību profilakses nodaļas vadītāja</a:t>
            </a:r>
            <a:endParaRPr lang="lv-LV" sz="2000" dirty="0"/>
          </a:p>
        </p:txBody>
      </p:sp>
      <p:sp>
        <p:nvSpPr>
          <p:cNvPr id="2" name="Content Placeholder 1">
            <a:extLst>
              <a:ext uri="{FF2B5EF4-FFF2-40B4-BE49-F238E27FC236}">
                <a16:creationId xmlns:a16="http://schemas.microsoft.com/office/drawing/2014/main" id="{0BDF9871-C158-49D5-948E-F68FC001DC71}"/>
              </a:ext>
            </a:extLst>
          </p:cNvPr>
          <p:cNvSpPr>
            <a:spLocks noGrp="1"/>
          </p:cNvSpPr>
          <p:nvPr>
            <p:ph type="subTitle" idx="1"/>
          </p:nvPr>
        </p:nvSpPr>
        <p:spPr>
          <a:xfrm>
            <a:off x="1142999" y="3857625"/>
            <a:ext cx="6858000" cy="1676400"/>
          </a:xfrm>
        </p:spPr>
        <p:txBody>
          <a:bodyPr>
            <a:normAutofit/>
          </a:bodyPr>
          <a:lstStyle/>
          <a:p>
            <a:pPr algn="just"/>
            <a:br>
              <a:rPr lang="lv-LV" sz="1600" dirty="0"/>
            </a:br>
            <a:endParaRPr lang="lv-LV" sz="1600" baseline="56000" dirty="0"/>
          </a:p>
        </p:txBody>
      </p:sp>
      <p:sp>
        <p:nvSpPr>
          <p:cNvPr id="3" name="Slide Number Placeholder 2">
            <a:extLst>
              <a:ext uri="{FF2B5EF4-FFF2-40B4-BE49-F238E27FC236}">
                <a16:creationId xmlns:a16="http://schemas.microsoft.com/office/drawing/2014/main" id="{22228630-3D6D-4A9C-973C-CF40621CB4E2}"/>
              </a:ext>
            </a:extLst>
          </p:cNvPr>
          <p:cNvSpPr>
            <a:spLocks noGrp="1"/>
          </p:cNvSpPr>
          <p:nvPr>
            <p:ph type="sldNum" sz="quarter" idx="4294967295"/>
          </p:nvPr>
        </p:nvSpPr>
        <p:spPr>
          <a:xfrm>
            <a:off x="8362950" y="6348413"/>
            <a:ext cx="781050" cy="365125"/>
          </a:xfrm>
        </p:spPr>
        <p:txBody>
          <a:bodyPr/>
          <a:lstStyle/>
          <a:p>
            <a:fld id="{200423E1-44C6-4E03-9576-413CBCCCE18A}" type="slidenum">
              <a:rPr lang="lv-LV" smtClean="0"/>
              <a:pPr/>
              <a:t>1</a:t>
            </a:fld>
            <a:endParaRPr lang="lv-LV" dirty="0"/>
          </a:p>
        </p:txBody>
      </p:sp>
      <p:sp>
        <p:nvSpPr>
          <p:cNvPr id="5" name="Footer Placeholder 4">
            <a:extLst>
              <a:ext uri="{FF2B5EF4-FFF2-40B4-BE49-F238E27FC236}">
                <a16:creationId xmlns:a16="http://schemas.microsoft.com/office/drawing/2014/main" id="{1D560109-C5BE-4C11-9AF5-18FA47158E41}"/>
              </a:ext>
            </a:extLst>
          </p:cNvPr>
          <p:cNvSpPr>
            <a:spLocks noGrp="1"/>
          </p:cNvSpPr>
          <p:nvPr>
            <p:ph type="ftr" sz="quarter" idx="4294967295"/>
          </p:nvPr>
        </p:nvSpPr>
        <p:spPr>
          <a:xfrm>
            <a:off x="433388" y="6070600"/>
            <a:ext cx="8710612" cy="365125"/>
          </a:xfrm>
        </p:spPr>
        <p:txBody>
          <a:bodyPr/>
          <a:lstStyle/>
          <a:p>
            <a:r>
              <a:rPr lang="lv-LV" sz="1800" dirty="0">
                <a:latin typeface="Times New Roman" panose="02020603050405020304" pitchFamily="18" charset="0"/>
                <a:cs typeface="Times New Roman" panose="02020603050405020304" pitchFamily="18" charset="0"/>
              </a:rPr>
              <a:t>Rīga 2023</a:t>
            </a:r>
          </a:p>
        </p:txBody>
      </p:sp>
    </p:spTree>
    <p:extLst>
      <p:ext uri="{BB962C8B-B14F-4D97-AF65-F5344CB8AC3E}">
        <p14:creationId xmlns:p14="http://schemas.microsoft.com/office/powerpoint/2010/main" val="237856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38B1170-1C26-4AF8-6753-F93BEE91A301}"/>
              </a:ext>
            </a:extLst>
          </p:cNvPr>
          <p:cNvGraphicFramePr>
            <a:graphicFrameLocks noGrp="1"/>
          </p:cNvGraphicFramePr>
          <p:nvPr>
            <p:ph idx="1"/>
            <p:extLst>
              <p:ext uri="{D42A27DB-BD31-4B8C-83A1-F6EECF244321}">
                <p14:modId xmlns:p14="http://schemas.microsoft.com/office/powerpoint/2010/main" val="3984693635"/>
              </p:ext>
            </p:extLst>
          </p:nvPr>
        </p:nvGraphicFramePr>
        <p:xfrm>
          <a:off x="781051" y="1495425"/>
          <a:ext cx="7991474" cy="4400550"/>
        </p:xfrm>
        <a:graphic>
          <a:graphicData uri="http://schemas.openxmlformats.org/drawingml/2006/table">
            <a:tbl>
              <a:tblPr firstRow="1" firstCol="1" bandRow="1">
                <a:tableStyleId>{BC89EF96-8CEA-46FF-86C4-4CE0E7609802}</a:tableStyleId>
              </a:tblPr>
              <a:tblGrid>
                <a:gridCol w="747048">
                  <a:extLst>
                    <a:ext uri="{9D8B030D-6E8A-4147-A177-3AD203B41FA5}">
                      <a16:colId xmlns:a16="http://schemas.microsoft.com/office/drawing/2014/main" val="3648296463"/>
                    </a:ext>
                  </a:extLst>
                </a:gridCol>
                <a:gridCol w="4788908">
                  <a:extLst>
                    <a:ext uri="{9D8B030D-6E8A-4147-A177-3AD203B41FA5}">
                      <a16:colId xmlns:a16="http://schemas.microsoft.com/office/drawing/2014/main" val="2300540381"/>
                    </a:ext>
                  </a:extLst>
                </a:gridCol>
                <a:gridCol w="2455518">
                  <a:extLst>
                    <a:ext uri="{9D8B030D-6E8A-4147-A177-3AD203B41FA5}">
                      <a16:colId xmlns:a16="http://schemas.microsoft.com/office/drawing/2014/main" val="2855966344"/>
                    </a:ext>
                  </a:extLst>
                </a:gridCol>
              </a:tblGrid>
              <a:tr h="2200275">
                <a:tc>
                  <a:txBody>
                    <a:bodyPr/>
                    <a:lstStyle/>
                    <a:p>
                      <a:pPr marL="0" indent="0" algn="just"/>
                      <a:r>
                        <a:rPr lang="lv-LV" sz="2000" b="0" dirty="0">
                          <a:effectLst/>
                          <a:latin typeface="Times New Roman" panose="02020603050405020304" pitchFamily="18" charset="0"/>
                          <a:cs typeface="Times New Roman" panose="02020603050405020304" pitchFamily="18" charset="0"/>
                        </a:rPr>
                        <a:t>15.</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Izstrādāt starpnozaru algoritmus nepilngadīgo grūtniecību gadījumu vadībai (</a:t>
                      </a:r>
                      <a:r>
                        <a:rPr lang="lv-LV" sz="2000" b="0" dirty="0" err="1">
                          <a:effectLst/>
                          <a:latin typeface="Times New Roman" panose="02020603050405020304" pitchFamily="18" charset="0"/>
                          <a:cs typeface="Times New Roman" panose="02020603050405020304" pitchFamily="18" charset="0"/>
                        </a:rPr>
                        <a:t>t.sk.vadlīnijas</a:t>
                      </a:r>
                      <a:r>
                        <a:rPr lang="lv-LV" sz="2000" b="0" dirty="0">
                          <a:effectLst/>
                          <a:latin typeface="Times New Roman" panose="02020603050405020304" pitchFamily="18" charset="0"/>
                          <a:cs typeface="Times New Roman" panose="02020603050405020304" pitchFamily="18" charset="0"/>
                        </a:rPr>
                        <a:t> izglītības iestādēm).</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LM, IZM, VISC, IKVD, VM, SPKC, NVD, NVO, profesionālās asociācijas  pašvaldības, izglītības iestāžu dibinātāji</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8594345"/>
                  </a:ext>
                </a:extLst>
              </a:tr>
              <a:tr h="2200275">
                <a:tc>
                  <a:txBody>
                    <a:bodyPr/>
                    <a:lstStyle/>
                    <a:p>
                      <a:pPr marL="0" indent="0" algn="just"/>
                      <a:r>
                        <a:rPr lang="lv-LV" sz="2000" b="0" dirty="0">
                          <a:effectLst/>
                          <a:latin typeface="Times New Roman" panose="02020603050405020304" pitchFamily="18" charset="0"/>
                          <a:cs typeface="Times New Roman" panose="02020603050405020304" pitchFamily="18" charset="0"/>
                        </a:rPr>
                        <a:t>16.</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Izveidot </a:t>
                      </a:r>
                      <a:r>
                        <a:rPr lang="lv-LV" sz="2000" b="0" dirty="0" err="1">
                          <a:effectLst/>
                          <a:latin typeface="Times New Roman" panose="02020603050405020304" pitchFamily="18" charset="0"/>
                          <a:cs typeface="Times New Roman" panose="02020603050405020304" pitchFamily="18" charset="0"/>
                        </a:rPr>
                        <a:t>mentoru</a:t>
                      </a:r>
                      <a:r>
                        <a:rPr lang="lv-LV" sz="2000" b="0" dirty="0">
                          <a:effectLst/>
                          <a:latin typeface="Times New Roman" panose="02020603050405020304" pitchFamily="18" charset="0"/>
                          <a:cs typeface="Times New Roman" panose="02020603050405020304" pitchFamily="18" charset="0"/>
                        </a:rPr>
                        <a:t> tīklu  pašvaldībās, vadot nepilngadīgo grūtniecību gadījumus, atbalstot jaunos vecākus bērna aprūpes jautājumos, sniedzot arī praktisko palīdzību.</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LM, IZM, VISC, IKVD, VM, SPKC, NVD, NVO, profesionālās asociācijas  pašvaldības, izglītības iestāžu dibinātāji</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96500938"/>
                  </a:ext>
                </a:extLst>
              </a:tr>
            </a:tbl>
          </a:graphicData>
        </a:graphic>
      </p:graphicFrame>
      <p:sp>
        <p:nvSpPr>
          <p:cNvPr id="3" name="Slide Number Placeholder 2">
            <a:extLst>
              <a:ext uri="{FF2B5EF4-FFF2-40B4-BE49-F238E27FC236}">
                <a16:creationId xmlns:a16="http://schemas.microsoft.com/office/drawing/2014/main" id="{D2017F51-E65D-A4B6-FD4B-D7186CE9ED64}"/>
              </a:ext>
            </a:extLst>
          </p:cNvPr>
          <p:cNvSpPr>
            <a:spLocks noGrp="1"/>
          </p:cNvSpPr>
          <p:nvPr>
            <p:ph type="sldNum" sz="quarter" idx="12"/>
          </p:nvPr>
        </p:nvSpPr>
        <p:spPr/>
        <p:txBody>
          <a:bodyPr/>
          <a:lstStyle/>
          <a:p>
            <a:fld id="{200423E1-44C6-4E03-9576-413CBCCCE18A}" type="slidenum">
              <a:rPr lang="lv-LV" smtClean="0"/>
              <a:pPr/>
              <a:t>10</a:t>
            </a:fld>
            <a:endParaRPr lang="lv-LV" dirty="0"/>
          </a:p>
        </p:txBody>
      </p:sp>
      <p:sp>
        <p:nvSpPr>
          <p:cNvPr id="4" name="Title 3">
            <a:extLst>
              <a:ext uri="{FF2B5EF4-FFF2-40B4-BE49-F238E27FC236}">
                <a16:creationId xmlns:a16="http://schemas.microsoft.com/office/drawing/2014/main" id="{5E8BB3DB-F570-1BAA-9126-D326D988ECC1}"/>
              </a:ext>
            </a:extLst>
          </p:cNvPr>
          <p:cNvSpPr>
            <a:spLocks noGrp="1"/>
          </p:cNvSpPr>
          <p:nvPr>
            <p:ph type="title"/>
          </p:nvPr>
        </p:nvSpPr>
        <p:spPr>
          <a:xfrm>
            <a:off x="2283528" y="590550"/>
            <a:ext cx="6325200" cy="673929"/>
          </a:xfrm>
        </p:spPr>
        <p:txBody>
          <a:bodyPr>
            <a:normAutofit/>
          </a:bodyPr>
          <a:lstStyle/>
          <a:p>
            <a:pPr algn="ctr"/>
            <a:r>
              <a:rPr lang="lv-LV" sz="2800" dirty="0">
                <a:solidFill>
                  <a:srgbClr val="C00000"/>
                </a:solidFill>
                <a:latin typeface="Times New Roman" panose="02020603050405020304" pitchFamily="18" charset="0"/>
                <a:cs typeface="Times New Roman" panose="02020603050405020304" pitchFamily="18" charset="0"/>
              </a:rPr>
              <a:t>Atbalsta pasākumi</a:t>
            </a:r>
          </a:p>
        </p:txBody>
      </p:sp>
    </p:spTree>
    <p:extLst>
      <p:ext uri="{BB962C8B-B14F-4D97-AF65-F5344CB8AC3E}">
        <p14:creationId xmlns:p14="http://schemas.microsoft.com/office/powerpoint/2010/main" val="39413021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512ED354-407B-48BA-69CA-E4B6EAEF079F}"/>
              </a:ext>
            </a:extLst>
          </p:cNvPr>
          <p:cNvGraphicFramePr>
            <a:graphicFrameLocks noGrp="1"/>
          </p:cNvGraphicFramePr>
          <p:nvPr>
            <p:ph idx="1"/>
            <p:extLst>
              <p:ext uri="{D42A27DB-BD31-4B8C-83A1-F6EECF244321}">
                <p14:modId xmlns:p14="http://schemas.microsoft.com/office/powerpoint/2010/main" val="726209619"/>
              </p:ext>
            </p:extLst>
          </p:nvPr>
        </p:nvGraphicFramePr>
        <p:xfrm>
          <a:off x="742950" y="1657350"/>
          <a:ext cx="8058149" cy="4438650"/>
        </p:xfrm>
        <a:graphic>
          <a:graphicData uri="http://schemas.openxmlformats.org/drawingml/2006/table">
            <a:tbl>
              <a:tblPr firstRow="1" firstCol="1" bandRow="1">
                <a:tableStyleId>{ED083AE6-46FA-4A59-8FB0-9F97EB10719F}</a:tableStyleId>
              </a:tblPr>
              <a:tblGrid>
                <a:gridCol w="753282">
                  <a:extLst>
                    <a:ext uri="{9D8B030D-6E8A-4147-A177-3AD203B41FA5}">
                      <a16:colId xmlns:a16="http://schemas.microsoft.com/office/drawing/2014/main" val="1783987538"/>
                    </a:ext>
                  </a:extLst>
                </a:gridCol>
                <a:gridCol w="4828863">
                  <a:extLst>
                    <a:ext uri="{9D8B030D-6E8A-4147-A177-3AD203B41FA5}">
                      <a16:colId xmlns:a16="http://schemas.microsoft.com/office/drawing/2014/main" val="555621977"/>
                    </a:ext>
                  </a:extLst>
                </a:gridCol>
                <a:gridCol w="2476004">
                  <a:extLst>
                    <a:ext uri="{9D8B030D-6E8A-4147-A177-3AD203B41FA5}">
                      <a16:colId xmlns:a16="http://schemas.microsoft.com/office/drawing/2014/main" val="472848840"/>
                    </a:ext>
                  </a:extLst>
                </a:gridCol>
              </a:tblGrid>
              <a:tr h="1847850">
                <a:tc>
                  <a:txBody>
                    <a:bodyPr/>
                    <a:lstStyle/>
                    <a:p>
                      <a:pPr marL="0" indent="0" algn="just"/>
                      <a:r>
                        <a:rPr lang="lv-LV" sz="2000" b="0" dirty="0">
                          <a:effectLst/>
                          <a:latin typeface="Times New Roman" panose="02020603050405020304" pitchFamily="18" charset="0"/>
                          <a:cs typeface="Times New Roman" panose="02020603050405020304" pitchFamily="18" charset="0"/>
                        </a:rPr>
                        <a:t>17.</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Īstenot pilotprojektu, lai nodrošinātu kontracepcijas pakalpojuma pieejamību Rīgas pašvaldības Bērnu un jauniešu centra jaunietēm. Turpmāka ieviešana izvērtējama atbilstoši pilotprojekta rezultātiem un finansējuma iespējām.</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VM, RD, LM, NVD, NVO, profesionālās asociācijas, pašvaldības</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019314"/>
                  </a:ext>
                </a:extLst>
              </a:tr>
              <a:tr h="2590800">
                <a:tc>
                  <a:txBody>
                    <a:bodyPr/>
                    <a:lstStyle/>
                    <a:p>
                      <a:pPr marL="0" indent="0" algn="just"/>
                      <a:r>
                        <a:rPr lang="lv-LV" sz="2000" b="0" dirty="0">
                          <a:effectLst/>
                          <a:latin typeface="Times New Roman" panose="02020603050405020304" pitchFamily="18" charset="0"/>
                          <a:cs typeface="Times New Roman" panose="02020603050405020304" pitchFamily="18" charset="0"/>
                        </a:rPr>
                        <a:t>18.</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Izvērtēt iespēju nodrošināt bezmaksas vai vismaz samazinātas maksas kontracepcijas (prezervatīvi, avārijas kontracepcija) un higiēnas preču pieejamību bērniem un jauniešiem publiskās vietās (jauniešu centros, izklaides vietās u.c.), piemēram, ieviešot  automātus.</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2000" b="0" dirty="0">
                          <a:effectLst/>
                          <a:latin typeface="Times New Roman" panose="02020603050405020304" pitchFamily="18" charset="0"/>
                          <a:cs typeface="Times New Roman" panose="02020603050405020304" pitchFamily="18" charset="0"/>
                        </a:rPr>
                        <a:t>Uzņēmēji, NVO, profesionālās asociācijas, VM, IZM, LM, pašvaldības u.c.</a:t>
                      </a:r>
                    </a:p>
                    <a:p>
                      <a:pPr indent="450215" algn="just"/>
                      <a:r>
                        <a:rPr lang="lv-LV" sz="2000" b="0" dirty="0">
                          <a:effectLst/>
                          <a:latin typeface="Times New Roman" panose="02020603050405020304" pitchFamily="18" charset="0"/>
                          <a:cs typeface="Times New Roman" panose="02020603050405020304" pitchFamily="18" charset="0"/>
                        </a:rPr>
                        <a:t> </a:t>
                      </a:r>
                    </a:p>
                    <a:p>
                      <a:pPr indent="450215" algn="just"/>
                      <a:r>
                        <a:rPr lang="lv-LV" sz="2000" b="0" dirty="0">
                          <a:effectLst/>
                          <a:latin typeface="Times New Roman" panose="02020603050405020304" pitchFamily="18" charset="0"/>
                          <a:cs typeface="Times New Roman" panose="02020603050405020304" pitchFamily="18" charset="0"/>
                        </a:rPr>
                        <a:t> </a:t>
                      </a:r>
                      <a:endParaRPr lang="lv-LV" sz="20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56922500"/>
                  </a:ext>
                </a:extLst>
              </a:tr>
            </a:tbl>
          </a:graphicData>
        </a:graphic>
      </p:graphicFrame>
      <p:sp>
        <p:nvSpPr>
          <p:cNvPr id="3" name="Slide Number Placeholder 2">
            <a:extLst>
              <a:ext uri="{FF2B5EF4-FFF2-40B4-BE49-F238E27FC236}">
                <a16:creationId xmlns:a16="http://schemas.microsoft.com/office/drawing/2014/main" id="{BC14300E-E6FE-7204-CE07-BB9689790086}"/>
              </a:ext>
            </a:extLst>
          </p:cNvPr>
          <p:cNvSpPr>
            <a:spLocks noGrp="1"/>
          </p:cNvSpPr>
          <p:nvPr>
            <p:ph type="sldNum" sz="quarter" idx="12"/>
          </p:nvPr>
        </p:nvSpPr>
        <p:spPr/>
        <p:txBody>
          <a:bodyPr/>
          <a:lstStyle/>
          <a:p>
            <a:fld id="{200423E1-44C6-4E03-9576-413CBCCCE18A}" type="slidenum">
              <a:rPr lang="lv-LV" smtClean="0"/>
              <a:pPr/>
              <a:t>11</a:t>
            </a:fld>
            <a:endParaRPr lang="lv-LV" dirty="0"/>
          </a:p>
        </p:txBody>
      </p:sp>
      <p:sp>
        <p:nvSpPr>
          <p:cNvPr id="4" name="Title 3">
            <a:extLst>
              <a:ext uri="{FF2B5EF4-FFF2-40B4-BE49-F238E27FC236}">
                <a16:creationId xmlns:a16="http://schemas.microsoft.com/office/drawing/2014/main" id="{109E5A87-E610-16A4-5506-3FA0DCD51BCD}"/>
              </a:ext>
            </a:extLst>
          </p:cNvPr>
          <p:cNvSpPr>
            <a:spLocks noGrp="1"/>
          </p:cNvSpPr>
          <p:nvPr>
            <p:ph type="title"/>
          </p:nvPr>
        </p:nvSpPr>
        <p:spPr>
          <a:xfrm>
            <a:off x="2283528" y="571499"/>
            <a:ext cx="6325200" cy="714851"/>
          </a:xfrm>
        </p:spPr>
        <p:txBody>
          <a:bodyPr>
            <a:normAutofit/>
          </a:bodyPr>
          <a:lstStyle/>
          <a:p>
            <a:pPr algn="ctr"/>
            <a:r>
              <a:rPr lang="lv-LV" sz="2800" dirty="0">
                <a:solidFill>
                  <a:srgbClr val="C00000"/>
                </a:solidFill>
                <a:latin typeface="Times New Roman" panose="02020603050405020304" pitchFamily="18" charset="0"/>
                <a:cs typeface="Times New Roman" panose="02020603050405020304" pitchFamily="18" charset="0"/>
              </a:rPr>
              <a:t>Kontracepcijas pieejamība</a:t>
            </a:r>
          </a:p>
        </p:txBody>
      </p:sp>
    </p:spTree>
    <p:extLst>
      <p:ext uri="{BB962C8B-B14F-4D97-AF65-F5344CB8AC3E}">
        <p14:creationId xmlns:p14="http://schemas.microsoft.com/office/powerpoint/2010/main" val="808803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F96D-2457-76AA-2054-B4A41F1E0534}"/>
              </a:ext>
            </a:extLst>
          </p:cNvPr>
          <p:cNvSpPr>
            <a:spLocks noGrp="1"/>
          </p:cNvSpPr>
          <p:nvPr>
            <p:ph idx="1"/>
          </p:nvPr>
        </p:nvSpPr>
        <p:spPr>
          <a:xfrm>
            <a:off x="695325" y="1533525"/>
            <a:ext cx="7915875" cy="4814691"/>
          </a:xfrm>
          <a:solidFill>
            <a:schemeClr val="bg1">
              <a:lumMod val="95000"/>
            </a:schemeClr>
          </a:solidFill>
        </p:spPr>
        <p:txBody>
          <a:bodyPr>
            <a:noAutofit/>
          </a:bodyPr>
          <a:lstStyle/>
          <a:p>
            <a:pPr algn="just"/>
            <a:r>
              <a:rPr lang="lv-LV" sz="2200" b="1" dirty="0">
                <a:latin typeface="Times New Roman" panose="02020603050405020304" pitchFamily="18" charset="0"/>
                <a:cs typeface="Times New Roman" panose="02020603050405020304" pitchFamily="18" charset="0"/>
              </a:rPr>
              <a:t>Daļa priekšlikumu jau ir iekļauti dažādu nozaru politikas plānošanas dokumentos</a:t>
            </a:r>
            <a:r>
              <a:rPr lang="lv-LV" sz="2200" dirty="0">
                <a:latin typeface="Times New Roman" panose="02020603050405020304" pitchFamily="18" charset="0"/>
                <a:cs typeface="Times New Roman" panose="02020603050405020304" pitchFamily="18" charset="0"/>
              </a:rPr>
              <a:t> (piem., </a:t>
            </a:r>
            <a:r>
              <a:rPr lang="lv-LV" sz="2200" dirty="0">
                <a:solidFill>
                  <a:srgbClr val="C00000"/>
                </a:solidFill>
                <a:latin typeface="Times New Roman" panose="02020603050405020304" pitchFamily="18" charset="0"/>
                <a:cs typeface="Times New Roman" panose="02020603050405020304" pitchFamily="18" charset="0"/>
              </a:rPr>
              <a:t>bērnu un jauniešu informēšana un izglītošana par veselības, tai skaitā seksuālās un reproduktīvās, izglītības jautājumiem </a:t>
            </a:r>
            <a:r>
              <a:rPr lang="lv-LV" sz="2200" dirty="0">
                <a:latin typeface="Times New Roman" panose="02020603050405020304" pitchFamily="18" charset="0"/>
                <a:cs typeface="Times New Roman" panose="02020603050405020304" pitchFamily="18" charset="0"/>
              </a:rPr>
              <a:t>– Sabiedrības veselības pamatnostādnes 2021.-2027.g., </a:t>
            </a:r>
            <a:r>
              <a:rPr lang="lv-LV" sz="2200" dirty="0" err="1">
                <a:solidFill>
                  <a:srgbClr val="C00000"/>
                </a:solidFill>
                <a:latin typeface="Times New Roman" panose="02020603050405020304" pitchFamily="18" charset="0"/>
                <a:cs typeface="Times New Roman" panose="02020603050405020304" pitchFamily="18" charset="0"/>
              </a:rPr>
              <a:t>mentoru</a:t>
            </a:r>
            <a:r>
              <a:rPr lang="lv-LV" sz="2200" dirty="0">
                <a:solidFill>
                  <a:srgbClr val="C00000"/>
                </a:solidFill>
                <a:latin typeface="Times New Roman" panose="02020603050405020304" pitchFamily="18" charset="0"/>
                <a:cs typeface="Times New Roman" panose="02020603050405020304" pitchFamily="18" charset="0"/>
              </a:rPr>
              <a:t> tīkls pašvaldībās </a:t>
            </a:r>
            <a:r>
              <a:rPr lang="lv-LV" sz="2200" dirty="0">
                <a:latin typeface="Times New Roman" panose="02020603050405020304" pitchFamily="18" charset="0"/>
                <a:cs typeface="Times New Roman" panose="02020603050405020304" pitchFamily="18" charset="0"/>
              </a:rPr>
              <a:t>- Sociālās aizsardzības un darba tirgus politikas pamatnostādnēs 2021.-2027. gadam jau ir paredzēts veidot ģimenes asistenta/ </a:t>
            </a:r>
            <a:r>
              <a:rPr lang="lv-LV" sz="2200" dirty="0" err="1">
                <a:latin typeface="Times New Roman" panose="02020603050405020304" pitchFamily="18" charset="0"/>
                <a:cs typeface="Times New Roman" panose="02020603050405020304" pitchFamily="18" charset="0"/>
              </a:rPr>
              <a:t>mentora</a:t>
            </a:r>
            <a:r>
              <a:rPr lang="lv-LV" sz="2200" dirty="0">
                <a:latin typeface="Times New Roman" panose="02020603050405020304" pitchFamily="18" charset="0"/>
                <a:cs typeface="Times New Roman" panose="02020603050405020304" pitchFamily="18" charset="0"/>
              </a:rPr>
              <a:t> tīklu pašvaldībās, būtu paplašināma </a:t>
            </a:r>
            <a:r>
              <a:rPr lang="lv-LV" sz="2200" dirty="0" err="1">
                <a:latin typeface="Times New Roman" panose="02020603050405020304" pitchFamily="18" charset="0"/>
                <a:cs typeface="Times New Roman" panose="02020603050405020304" pitchFamily="18" charset="0"/>
              </a:rPr>
              <a:t>mērķgrupa</a:t>
            </a:r>
            <a:r>
              <a:rPr lang="lv-LV" sz="2200" dirty="0">
                <a:latin typeface="Times New Roman" panose="02020603050405020304" pitchFamily="18" charset="0"/>
                <a:cs typeface="Times New Roman" panose="02020603050405020304" pitchFamily="18" charset="0"/>
              </a:rPr>
              <a:t> u.c.);</a:t>
            </a:r>
          </a:p>
          <a:p>
            <a:pPr algn="just"/>
            <a:r>
              <a:rPr lang="lv-LV" sz="2200" b="1" dirty="0">
                <a:latin typeface="Times New Roman" panose="02020603050405020304" pitchFamily="18" charset="0"/>
                <a:cs typeface="Times New Roman" panose="02020603050405020304" pitchFamily="18" charset="0"/>
              </a:rPr>
              <a:t>Daļa priekšlikumiem ir uzsākta īstenošana </a:t>
            </a:r>
            <a:r>
              <a:rPr lang="lv-LV" sz="2200" dirty="0">
                <a:latin typeface="Times New Roman" panose="02020603050405020304" pitchFamily="18" charset="0"/>
                <a:cs typeface="Times New Roman" panose="02020603050405020304" pitchFamily="18" charset="0"/>
              </a:rPr>
              <a:t>(piem., </a:t>
            </a:r>
            <a:r>
              <a:rPr lang="lv-LV" sz="2200" dirty="0">
                <a:solidFill>
                  <a:srgbClr val="C00000"/>
                </a:solidFill>
                <a:latin typeface="Times New Roman" panose="02020603050405020304" pitchFamily="18" charset="0"/>
                <a:cs typeface="Times New Roman" panose="02020603050405020304" pitchFamily="18" charset="0"/>
              </a:rPr>
              <a:t>kontracepcijas pilotprojekts, </a:t>
            </a:r>
            <a:r>
              <a:rPr lang="lv-LV" sz="2200" dirty="0">
                <a:solidFill>
                  <a:srgbClr val="C00000"/>
                </a:solidFill>
                <a:effectLst/>
                <a:latin typeface="Times New Roman" panose="02020603050405020304" pitchFamily="18" charset="0"/>
                <a:ea typeface="Calibri" panose="020F0502020204030204" pitchFamily="34" charset="0"/>
              </a:rPr>
              <a:t>izglītojamo zināšanu un prasmju </a:t>
            </a:r>
            <a:r>
              <a:rPr lang="lv-LV" sz="2200" dirty="0" err="1">
                <a:solidFill>
                  <a:srgbClr val="C00000"/>
                </a:solidFill>
                <a:effectLst/>
                <a:latin typeface="Times New Roman" panose="02020603050405020304" pitchFamily="18" charset="0"/>
                <a:ea typeface="Calibri" panose="020F0502020204030204" pitchFamily="34" charset="0"/>
              </a:rPr>
              <a:t>izvērtējums</a:t>
            </a:r>
            <a:r>
              <a:rPr lang="lv-LV" sz="2200" dirty="0">
                <a:latin typeface="Times New Roman" panose="02020603050405020304" pitchFamily="18" charset="0"/>
                <a:cs typeface="Times New Roman" panose="02020603050405020304" pitchFamily="18" charset="0"/>
              </a:rPr>
              <a:t>);</a:t>
            </a:r>
          </a:p>
          <a:p>
            <a:pPr algn="just"/>
            <a:r>
              <a:rPr lang="lv-LV" sz="2200" b="1" dirty="0">
                <a:latin typeface="Times New Roman" panose="02020603050405020304" pitchFamily="18" charset="0"/>
                <a:cs typeface="Times New Roman" panose="02020603050405020304" pitchFamily="18" charset="0"/>
              </a:rPr>
              <a:t>Citus priekšlikumus ir jāuzsāk īstenot </a:t>
            </a:r>
            <a:r>
              <a:rPr lang="lv-LV" sz="2200" dirty="0">
                <a:latin typeface="Times New Roman" panose="02020603050405020304" pitchFamily="18" charset="0"/>
                <a:cs typeface="Times New Roman" panose="02020603050405020304" pitchFamily="18" charset="0"/>
              </a:rPr>
              <a:t>(piem., </a:t>
            </a:r>
            <a:r>
              <a:rPr lang="lv-LV" sz="2200" dirty="0">
                <a:solidFill>
                  <a:srgbClr val="C00000"/>
                </a:solidFill>
                <a:latin typeface="Times New Roman" panose="02020603050405020304" pitchFamily="18" charset="0"/>
                <a:cs typeface="Times New Roman" panose="02020603050405020304" pitchFamily="18" charset="0"/>
              </a:rPr>
              <a:t>starpnozaru algoritmu izstrāde nepilngadīgo grūtniecību gadījumu vadībai </a:t>
            </a:r>
            <a:r>
              <a:rPr lang="lv-LV" sz="2200" dirty="0">
                <a:latin typeface="Times New Roman" panose="02020603050405020304" pitchFamily="18" charset="0"/>
                <a:cs typeface="Times New Roman" panose="02020603050405020304" pitchFamily="18" charset="0"/>
              </a:rPr>
              <a:t>u.c</a:t>
            </a:r>
            <a:r>
              <a:rPr lang="lv-LV" sz="2200" dirty="0">
                <a:solidFill>
                  <a:srgbClr val="C00000"/>
                </a:solidFill>
                <a:latin typeface="Times New Roman" panose="02020603050405020304" pitchFamily="18" charset="0"/>
                <a:cs typeface="Times New Roman" panose="02020603050405020304" pitchFamily="18" charset="0"/>
              </a:rPr>
              <a:t>.</a:t>
            </a:r>
            <a:r>
              <a:rPr lang="lv-LV" sz="2200" dirty="0">
                <a:latin typeface="Times New Roman" panose="02020603050405020304" pitchFamily="18" charset="0"/>
                <a:cs typeface="Times New Roman" panose="02020603050405020304" pitchFamily="18" charset="0"/>
              </a:rPr>
              <a:t>).</a:t>
            </a:r>
          </a:p>
        </p:txBody>
      </p:sp>
      <p:sp>
        <p:nvSpPr>
          <p:cNvPr id="3" name="Slide Number Placeholder 2">
            <a:extLst>
              <a:ext uri="{FF2B5EF4-FFF2-40B4-BE49-F238E27FC236}">
                <a16:creationId xmlns:a16="http://schemas.microsoft.com/office/drawing/2014/main" id="{46ED079E-A783-FA8C-5E1D-F1BE56B7EAEF}"/>
              </a:ext>
            </a:extLst>
          </p:cNvPr>
          <p:cNvSpPr>
            <a:spLocks noGrp="1"/>
          </p:cNvSpPr>
          <p:nvPr>
            <p:ph type="sldNum" sz="quarter" idx="12"/>
          </p:nvPr>
        </p:nvSpPr>
        <p:spPr/>
        <p:txBody>
          <a:bodyPr/>
          <a:lstStyle/>
          <a:p>
            <a:fld id="{200423E1-44C6-4E03-9576-413CBCCCE18A}" type="slidenum">
              <a:rPr lang="lv-LV" smtClean="0"/>
              <a:pPr/>
              <a:t>12</a:t>
            </a:fld>
            <a:endParaRPr lang="lv-LV" dirty="0"/>
          </a:p>
        </p:txBody>
      </p:sp>
      <p:sp>
        <p:nvSpPr>
          <p:cNvPr id="4" name="Title 3">
            <a:extLst>
              <a:ext uri="{FF2B5EF4-FFF2-40B4-BE49-F238E27FC236}">
                <a16:creationId xmlns:a16="http://schemas.microsoft.com/office/drawing/2014/main" id="{C6CE0E52-7C5A-EE08-7B15-0B9DECC68E65}"/>
              </a:ext>
            </a:extLst>
          </p:cNvPr>
          <p:cNvSpPr>
            <a:spLocks noGrp="1"/>
          </p:cNvSpPr>
          <p:nvPr>
            <p:ph type="title"/>
          </p:nvPr>
        </p:nvSpPr>
        <p:spPr>
          <a:xfrm>
            <a:off x="2283528" y="664412"/>
            <a:ext cx="6325200" cy="954000"/>
          </a:xfrm>
        </p:spPr>
        <p:txBody>
          <a:bodyPr>
            <a:normAutofit/>
          </a:bodyPr>
          <a:lstStyle/>
          <a:p>
            <a:pPr algn="ctr"/>
            <a:r>
              <a:rPr lang="lv-LV" sz="2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Priekšlikumu ieviešana</a:t>
            </a:r>
          </a:p>
        </p:txBody>
      </p:sp>
    </p:spTree>
    <p:extLst>
      <p:ext uri="{BB962C8B-B14F-4D97-AF65-F5344CB8AC3E}">
        <p14:creationId xmlns:p14="http://schemas.microsoft.com/office/powerpoint/2010/main" val="4137596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B49074E-7942-4024-AE5E-989AB9199A42}"/>
              </a:ext>
            </a:extLst>
          </p:cNvPr>
          <p:cNvSpPr>
            <a:spLocks noGrp="1"/>
          </p:cNvSpPr>
          <p:nvPr>
            <p:ph type="title"/>
          </p:nvPr>
        </p:nvSpPr>
        <p:spPr>
          <a:xfrm>
            <a:off x="2265029" y="747357"/>
            <a:ext cx="4874002" cy="2805468"/>
          </a:xfrm>
        </p:spPr>
        <p:txBody>
          <a:bodyPr vert="horz" lIns="91440" tIns="45720" rIns="91440" bIns="45720" rtlCol="0" anchor="b">
            <a:normAutofit/>
          </a:bodyPr>
          <a:lstStyle/>
          <a:p>
            <a:pPr algn="ctr" defTabSz="914400">
              <a:lnSpc>
                <a:spcPct val="90000"/>
              </a:lnSpc>
            </a:pPr>
            <a:r>
              <a:rPr lang="en-US" sz="4800" kern="1200" dirty="0" err="1">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Paldies</a:t>
            </a:r>
            <a:r>
              <a:rPr lang="en-US" sz="4800" kern="1200" dirty="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a:t>
            </a:r>
          </a:p>
        </p:txBody>
      </p:sp>
      <p:pic>
        <p:nvPicPr>
          <p:cNvPr id="3" name="Picture 2">
            <a:extLst>
              <a:ext uri="{FF2B5EF4-FFF2-40B4-BE49-F238E27FC236}">
                <a16:creationId xmlns:a16="http://schemas.microsoft.com/office/drawing/2014/main" id="{FDBA3837-D51D-A01B-C745-F53511859069}"/>
              </a:ext>
            </a:extLst>
          </p:cNvPr>
          <p:cNvPicPr>
            <a:picLocks noChangeAspect="1" noChangeArrowheads="1"/>
          </p:cNvPicPr>
          <p:nvPr/>
        </p:nvPicPr>
        <p:blipFill>
          <a:blip r:embed="rId2" cstate="print"/>
          <a:srcRect/>
          <a:stretch>
            <a:fillRect/>
          </a:stretch>
        </p:blipFill>
        <p:spPr bwMode="auto">
          <a:xfrm>
            <a:off x="5962650" y="3238500"/>
            <a:ext cx="1741642" cy="2711254"/>
          </a:xfrm>
          <a:prstGeom prst="rect">
            <a:avLst/>
          </a:prstGeom>
          <a:noFill/>
          <a:ln w="9525">
            <a:noFill/>
            <a:miter lim="800000"/>
            <a:headEnd/>
            <a:tailEnd/>
          </a:ln>
        </p:spPr>
      </p:pic>
    </p:spTree>
    <p:extLst>
      <p:ext uri="{BB962C8B-B14F-4D97-AF65-F5344CB8AC3E}">
        <p14:creationId xmlns:p14="http://schemas.microsoft.com/office/powerpoint/2010/main" val="62854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E2A4AA-FBE8-A01D-96BE-DFD6F1FC9099}"/>
              </a:ext>
            </a:extLst>
          </p:cNvPr>
          <p:cNvSpPr>
            <a:spLocks noGrp="1"/>
          </p:cNvSpPr>
          <p:nvPr>
            <p:ph idx="1"/>
          </p:nvPr>
        </p:nvSpPr>
        <p:spPr>
          <a:xfrm>
            <a:off x="772815" y="1314450"/>
            <a:ext cx="7838385" cy="3914776"/>
          </a:xfrm>
        </p:spPr>
        <p:txBody>
          <a:bodyPr>
            <a:normAutofit/>
          </a:bodyPr>
          <a:lstStyle/>
          <a:p>
            <a:pPr algn="just">
              <a:lnSpc>
                <a:spcPct val="100000"/>
              </a:lnSpc>
              <a:spcBef>
                <a:spcPts val="500"/>
              </a:spcBef>
              <a:spcAft>
                <a:spcPts val="1000"/>
              </a:spcAft>
            </a:pPr>
            <a:r>
              <a:rPr lang="lv-LV" dirty="0">
                <a:latin typeface="Times New Roman" panose="02020603050405020304" pitchFamily="18" charset="0"/>
                <a:ea typeface="Yu Mincho" panose="02020400000000000000" pitchFamily="18" charset="-128"/>
                <a:cs typeface="Times New Roman" panose="02020603050405020304" pitchFamily="18" charset="0"/>
              </a:rPr>
              <a:t>Pamatojoties uz LM Bērnu lietu sadarbības padomes deleģējumu izveidot Padomes apakšgrupu, VM ar 2022.gada 18.maija rīkojumu Nr.100 </a:t>
            </a:r>
            <a:r>
              <a:rPr lang="lv-LV" i="1" dirty="0">
                <a:latin typeface="Times New Roman" panose="02020603050405020304" pitchFamily="18" charset="0"/>
                <a:ea typeface="Yu Mincho" panose="02020400000000000000" pitchFamily="18" charset="-128"/>
                <a:cs typeface="Times New Roman" panose="02020603050405020304" pitchFamily="18" charset="0"/>
              </a:rPr>
              <a:t>“Par Bērnu un pusaudžu veselības izglītības darba grupas izveidi” </a:t>
            </a:r>
            <a:r>
              <a:rPr lang="lv-LV" dirty="0">
                <a:latin typeface="Times New Roman" panose="02020603050405020304" pitchFamily="18" charset="0"/>
                <a:ea typeface="Yu Mincho" panose="02020400000000000000" pitchFamily="18" charset="-128"/>
                <a:cs typeface="Times New Roman" panose="02020603050405020304" pitchFamily="18" charset="0"/>
              </a:rPr>
              <a:t>izveidoja darba grupu.</a:t>
            </a:r>
          </a:p>
          <a:p>
            <a:pPr algn="just">
              <a:lnSpc>
                <a:spcPct val="100000"/>
              </a:lnSpc>
              <a:spcBef>
                <a:spcPts val="500"/>
              </a:spcBef>
              <a:spcAft>
                <a:spcPts val="1000"/>
              </a:spcAft>
            </a:pP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Darba grupas mērķis </a:t>
            </a:r>
            <a:r>
              <a:rPr lang="lv-LV" dirty="0">
                <a:latin typeface="Times New Roman" panose="02020603050405020304" pitchFamily="18" charset="0"/>
                <a:ea typeface="Yu Mincho" panose="02020400000000000000" pitchFamily="18" charset="-128"/>
                <a:cs typeface="Times New Roman" panose="02020603050405020304" pitchFamily="18" charset="0"/>
              </a:rPr>
              <a:t>– i</a:t>
            </a:r>
            <a:r>
              <a:rPr lang="lv-LV" dirty="0">
                <a:effectLst/>
                <a:latin typeface="Times New Roman" panose="02020603050405020304" pitchFamily="18" charset="0"/>
                <a:ea typeface="Yu Mincho" panose="02020400000000000000" pitchFamily="18" charset="-128"/>
                <a:cs typeface="Times New Roman" panose="02020603050405020304" pitchFamily="18" charset="0"/>
              </a:rPr>
              <a:t>zstrādāt un līdz 2022.gada 1.novembrim Padomei iesniegt priekšlikumus nepilngadīgo grūtniecību novēršanai un pusaudžu izglītošanai par seksuālo un reproduktīvo veselību, kā arī izskatīt iespējas nodrošināt bezmaksas kontracepciju pusaudžiem. </a:t>
            </a:r>
          </a:p>
          <a:p>
            <a:pPr algn="just">
              <a:lnSpc>
                <a:spcPct val="100000"/>
              </a:lnSpc>
              <a:spcBef>
                <a:spcPts val="500"/>
              </a:spcBef>
              <a:spcAft>
                <a:spcPts val="1000"/>
              </a:spcAft>
            </a:pPr>
            <a:r>
              <a:rPr lang="lv-LV" dirty="0">
                <a:latin typeface="Times New Roman" panose="02020603050405020304" pitchFamily="18" charset="0"/>
                <a:ea typeface="Yu Mincho" panose="02020400000000000000" pitchFamily="18" charset="-128"/>
                <a:cs typeface="Times New Roman" panose="02020603050405020304" pitchFamily="18" charset="0"/>
              </a:rPr>
              <a:t>Kopumā 2022.gadā ir notikušas </a:t>
            </a: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7 darba grupas sanāksmes </a:t>
            </a:r>
            <a:r>
              <a:rPr lang="lv-LV" dirty="0">
                <a:latin typeface="Times New Roman" panose="02020603050405020304" pitchFamily="18" charset="0"/>
                <a:ea typeface="Yu Mincho" panose="02020400000000000000" pitchFamily="18" charset="-128"/>
                <a:cs typeface="Times New Roman" panose="02020603050405020304" pitchFamily="18" charset="0"/>
              </a:rPr>
              <a:t>un </a:t>
            </a: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2022.gada 24.oktobrī priekšlikumi tika iesniegti Padomei</a:t>
            </a:r>
            <a:r>
              <a:rPr lang="lv-LV" dirty="0">
                <a:latin typeface="Times New Roman" panose="02020603050405020304" pitchFamily="18" charset="0"/>
                <a:ea typeface="Yu Mincho" panose="02020400000000000000" pitchFamily="18" charset="-128"/>
                <a:cs typeface="Times New Roman" panose="02020603050405020304" pitchFamily="18" charset="0"/>
              </a:rPr>
              <a:t>.</a:t>
            </a:r>
            <a:endParaRPr lang="lv-LV" dirty="0">
              <a:effectLst/>
              <a:latin typeface="Times New Roman" panose="02020603050405020304" pitchFamily="18" charset="0"/>
              <a:ea typeface="Yu Mincho" panose="02020400000000000000" pitchFamily="18" charset="-128"/>
              <a:cs typeface="Times New Roman" panose="02020603050405020304" pitchFamily="18" charset="0"/>
            </a:endParaRPr>
          </a:p>
          <a:p>
            <a:endParaRPr lang="lv-LV" dirty="0"/>
          </a:p>
        </p:txBody>
      </p:sp>
      <p:sp>
        <p:nvSpPr>
          <p:cNvPr id="3" name="Slide Number Placeholder 2">
            <a:extLst>
              <a:ext uri="{FF2B5EF4-FFF2-40B4-BE49-F238E27FC236}">
                <a16:creationId xmlns:a16="http://schemas.microsoft.com/office/drawing/2014/main" id="{016F0CA2-B4D7-7813-FE97-78663C7F2A18}"/>
              </a:ext>
            </a:extLst>
          </p:cNvPr>
          <p:cNvSpPr>
            <a:spLocks noGrp="1"/>
          </p:cNvSpPr>
          <p:nvPr>
            <p:ph type="sldNum" sz="quarter" idx="12"/>
          </p:nvPr>
        </p:nvSpPr>
        <p:spPr/>
        <p:txBody>
          <a:bodyPr/>
          <a:lstStyle/>
          <a:p>
            <a:fld id="{200423E1-44C6-4E03-9576-413CBCCCE18A}" type="slidenum">
              <a:rPr lang="lv-LV" smtClean="0"/>
              <a:pPr/>
              <a:t>2</a:t>
            </a:fld>
            <a:endParaRPr lang="lv-LV" dirty="0"/>
          </a:p>
        </p:txBody>
      </p:sp>
      <p:sp>
        <p:nvSpPr>
          <p:cNvPr id="4" name="Title 3">
            <a:extLst>
              <a:ext uri="{FF2B5EF4-FFF2-40B4-BE49-F238E27FC236}">
                <a16:creationId xmlns:a16="http://schemas.microsoft.com/office/drawing/2014/main" id="{CB7461A5-5D96-35D1-BA39-31658B5E3E35}"/>
              </a:ext>
            </a:extLst>
          </p:cNvPr>
          <p:cNvSpPr>
            <a:spLocks noGrp="1"/>
          </p:cNvSpPr>
          <p:nvPr>
            <p:ph type="title"/>
          </p:nvPr>
        </p:nvSpPr>
        <p:spPr>
          <a:xfrm>
            <a:off x="1971040" y="561975"/>
            <a:ext cx="6325200" cy="832970"/>
          </a:xfrm>
        </p:spPr>
        <p:txBody>
          <a:bodyPr>
            <a:normAutofit/>
          </a:bodyPr>
          <a:lstStyle/>
          <a:p>
            <a:pPr algn="ctr"/>
            <a:r>
              <a:rPr lang="lv-LV" sz="3600" dirty="0">
                <a:solidFill>
                  <a:srgbClr val="C00000"/>
                </a:solidFill>
                <a:latin typeface="Times New Roman" pitchFamily="18" charset="0"/>
                <a:ea typeface="+mn-ea"/>
                <a:cs typeface="Times New Roman" pitchFamily="18" charset="0"/>
              </a:rPr>
              <a:t>Darba grupa</a:t>
            </a:r>
            <a:endParaRPr lang="lv-LV" sz="3600" dirty="0">
              <a:solidFill>
                <a:srgbClr val="C00000"/>
              </a:solidFill>
            </a:endParaRPr>
          </a:p>
        </p:txBody>
      </p:sp>
      <p:pic>
        <p:nvPicPr>
          <p:cNvPr id="6" name="Picture 2" descr="4 Reasons Teamwork Is Hard to Build | Psychology Today">
            <a:extLst>
              <a:ext uri="{FF2B5EF4-FFF2-40B4-BE49-F238E27FC236}">
                <a16:creationId xmlns:a16="http://schemas.microsoft.com/office/drawing/2014/main" id="{956EB265-09BC-E60B-9767-2F5CCD8C53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0625" y="4860926"/>
            <a:ext cx="3048000" cy="1855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430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D3B46B-1CD9-5508-52C2-FA4763030CD7}"/>
              </a:ext>
            </a:extLst>
          </p:cNvPr>
          <p:cNvSpPr>
            <a:spLocks noGrp="1"/>
          </p:cNvSpPr>
          <p:nvPr>
            <p:ph idx="1"/>
          </p:nvPr>
        </p:nvSpPr>
        <p:spPr>
          <a:xfrm>
            <a:off x="695325" y="1476375"/>
            <a:ext cx="7915875" cy="4717213"/>
          </a:xfrm>
        </p:spPr>
        <p:txBody>
          <a:bodyPr>
            <a:normAutofit/>
          </a:bodyPr>
          <a:lstStyle/>
          <a:p>
            <a:pPr algn="just"/>
            <a:r>
              <a:rPr lang="lv-LV" dirty="0">
                <a:latin typeface="Times New Roman" panose="02020603050405020304" pitchFamily="18" charset="0"/>
                <a:cs typeface="Times New Roman" panose="02020603050405020304" pitchFamily="18" charset="0"/>
              </a:rPr>
              <a:t>Atbilstoši Bērnu lietu sadarbības padomes priekšlikumam </a:t>
            </a:r>
            <a:r>
              <a:rPr lang="lv-LV" b="1" dirty="0">
                <a:solidFill>
                  <a:srgbClr val="C00000"/>
                </a:solidFill>
                <a:latin typeface="Times New Roman" panose="02020603050405020304" pitchFamily="18" charset="0"/>
                <a:cs typeface="Times New Roman" panose="02020603050405020304" pitchFamily="18" charset="0"/>
              </a:rPr>
              <a:t>darba grupā tika iekļauti </a:t>
            </a:r>
            <a:r>
              <a:rPr lang="lv-LV" dirty="0">
                <a:latin typeface="Times New Roman" panose="02020603050405020304" pitchFamily="18" charset="0"/>
                <a:cs typeface="Times New Roman" panose="02020603050405020304" pitchFamily="18" charset="0"/>
              </a:rPr>
              <a:t>– VM, LM, IZM/VISC, </a:t>
            </a:r>
            <a:r>
              <a:rPr lang="lv-LV" dirty="0" err="1">
                <a:latin typeface="Times New Roman" panose="02020603050405020304" pitchFamily="18" charset="0"/>
                <a:cs typeface="Times New Roman" panose="02020603050405020304" pitchFamily="18" charset="0"/>
              </a:rPr>
              <a:t>Pārresoru</a:t>
            </a:r>
            <a:r>
              <a:rPr lang="lv-LV" dirty="0">
                <a:latin typeface="Times New Roman" panose="02020603050405020304" pitchFamily="18" charset="0"/>
                <a:cs typeface="Times New Roman" panose="02020603050405020304" pitchFamily="18" charset="0"/>
              </a:rPr>
              <a:t> koordinācijas centra, biedrības «Papardes zieds», vecāku organizācijas «Mammamuntetiem.lv», biedrības «Latvijas Ginekologu un dzemdību speciālistu asociācija»  pārstāvji. Darba grupu vadīja VM.</a:t>
            </a:r>
          </a:p>
          <a:p>
            <a:pPr algn="just"/>
            <a:r>
              <a:rPr lang="lv-LV" b="1" dirty="0">
                <a:solidFill>
                  <a:srgbClr val="C00000"/>
                </a:solidFill>
                <a:latin typeface="Times New Roman" panose="02020603050405020304" pitchFamily="18" charset="0"/>
                <a:cs typeface="Times New Roman" panose="02020603050405020304" pitchFamily="18" charset="0"/>
              </a:rPr>
              <a:t>Papildus dalībai darba grupas sanāksmēs tika uzaicināti dažādu jomu speciālisti </a:t>
            </a:r>
            <a:r>
              <a:rPr lang="lv-LV" dirty="0">
                <a:latin typeface="Times New Roman" panose="02020603050405020304" pitchFamily="18" charset="0"/>
                <a:cs typeface="Times New Roman" panose="02020603050405020304" pitchFamily="18" charset="0"/>
              </a:rPr>
              <a:t>– VISC projekta "Kompetenču pieeja mācību saturā" (Skola 2030), Rīgas Stradiņa universitātes, Latvijas Vecmāšu asociācijas, nodibinājuma “Bērnu slimnīcas fonds”, Slimību profilakses un kontroles centra, Nacionālā veselības dienesta,  Rīgas Austrumu klīniskās universitātes slimnīcas Latvijas Infektoloģijas centra, Pusaudžu resursa centra pārstāvji. </a:t>
            </a:r>
          </a:p>
        </p:txBody>
      </p:sp>
      <p:sp>
        <p:nvSpPr>
          <p:cNvPr id="3" name="Slide Number Placeholder 2">
            <a:extLst>
              <a:ext uri="{FF2B5EF4-FFF2-40B4-BE49-F238E27FC236}">
                <a16:creationId xmlns:a16="http://schemas.microsoft.com/office/drawing/2014/main" id="{77222AAD-A89F-642E-08C5-F45E6736E5EC}"/>
              </a:ext>
            </a:extLst>
          </p:cNvPr>
          <p:cNvSpPr>
            <a:spLocks noGrp="1"/>
          </p:cNvSpPr>
          <p:nvPr>
            <p:ph type="sldNum" sz="quarter" idx="12"/>
          </p:nvPr>
        </p:nvSpPr>
        <p:spPr/>
        <p:txBody>
          <a:bodyPr/>
          <a:lstStyle/>
          <a:p>
            <a:fld id="{200423E1-44C6-4E03-9576-413CBCCCE18A}" type="slidenum">
              <a:rPr lang="lv-LV" smtClean="0"/>
              <a:pPr/>
              <a:t>3</a:t>
            </a:fld>
            <a:endParaRPr lang="lv-LV" dirty="0"/>
          </a:p>
        </p:txBody>
      </p:sp>
      <p:sp>
        <p:nvSpPr>
          <p:cNvPr id="4" name="Title 3">
            <a:extLst>
              <a:ext uri="{FF2B5EF4-FFF2-40B4-BE49-F238E27FC236}">
                <a16:creationId xmlns:a16="http://schemas.microsoft.com/office/drawing/2014/main" id="{3864249E-4971-E393-1397-C731E793B276}"/>
              </a:ext>
            </a:extLst>
          </p:cNvPr>
          <p:cNvSpPr>
            <a:spLocks noGrp="1"/>
          </p:cNvSpPr>
          <p:nvPr>
            <p:ph type="title"/>
          </p:nvPr>
        </p:nvSpPr>
        <p:spPr>
          <a:xfrm>
            <a:off x="2286000" y="590550"/>
            <a:ext cx="6325200" cy="745050"/>
          </a:xfrm>
        </p:spPr>
        <p:txBody>
          <a:bodyPr>
            <a:normAutofit/>
          </a:bodyPr>
          <a:lstStyle/>
          <a:p>
            <a:pPr algn="ctr"/>
            <a:r>
              <a:rPr lang="lv-LV" sz="3200" dirty="0">
                <a:solidFill>
                  <a:srgbClr val="C00000"/>
                </a:solidFill>
                <a:latin typeface="Times New Roman" panose="02020603050405020304" pitchFamily="18" charset="0"/>
                <a:cs typeface="Times New Roman" panose="02020603050405020304" pitchFamily="18" charset="0"/>
              </a:rPr>
              <a:t>Darba grupas sastāvs</a:t>
            </a:r>
          </a:p>
        </p:txBody>
      </p:sp>
      <p:pic>
        <p:nvPicPr>
          <p:cNvPr id="5" name="Picture 4">
            <a:extLst>
              <a:ext uri="{FF2B5EF4-FFF2-40B4-BE49-F238E27FC236}">
                <a16:creationId xmlns:a16="http://schemas.microsoft.com/office/drawing/2014/main" id="{4B98B616-4AAE-45D8-3DE1-FF705353EF6D}"/>
              </a:ext>
            </a:extLst>
          </p:cNvPr>
          <p:cNvPicPr>
            <a:picLocks noChangeAspect="1" noChangeArrowheads="1"/>
          </p:cNvPicPr>
          <p:nvPr/>
        </p:nvPicPr>
        <p:blipFill>
          <a:blip r:embed="rId2" cstate="print"/>
          <a:srcRect/>
          <a:stretch>
            <a:fillRect/>
          </a:stretch>
        </p:blipFill>
        <p:spPr bwMode="auto">
          <a:xfrm>
            <a:off x="6086476" y="4791075"/>
            <a:ext cx="2324100" cy="2066925"/>
          </a:xfrm>
          <a:prstGeom prst="rect">
            <a:avLst/>
          </a:prstGeom>
          <a:noFill/>
        </p:spPr>
      </p:pic>
    </p:spTree>
    <p:extLst>
      <p:ext uri="{BB962C8B-B14F-4D97-AF65-F5344CB8AC3E}">
        <p14:creationId xmlns:p14="http://schemas.microsoft.com/office/powerpoint/2010/main" val="2161178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AB1038-07A4-40FA-94AE-46DCE4222F73}"/>
              </a:ext>
            </a:extLst>
          </p:cNvPr>
          <p:cNvSpPr>
            <a:spLocks noGrp="1"/>
          </p:cNvSpPr>
          <p:nvPr>
            <p:ph type="title"/>
          </p:nvPr>
        </p:nvSpPr>
        <p:spPr>
          <a:xfrm>
            <a:off x="2362201" y="379465"/>
            <a:ext cx="6355080" cy="716558"/>
          </a:xfrm>
        </p:spPr>
        <p:txBody>
          <a:bodyPr anchor="b">
            <a:normAutofit fontScale="90000"/>
          </a:bodyPr>
          <a:lstStyle/>
          <a:p>
            <a:pPr algn="ctr"/>
            <a:br>
              <a:rPr lang="lv-LV" dirty="0"/>
            </a:br>
            <a:r>
              <a:rPr lang="lv-LV" sz="4000" dirty="0">
                <a:solidFill>
                  <a:srgbClr val="C00000"/>
                </a:solidFill>
                <a:latin typeface="Times New Roman" panose="02020603050405020304" pitchFamily="18" charset="0"/>
                <a:cs typeface="Times New Roman" panose="02020603050405020304" pitchFamily="18" charset="0"/>
              </a:rPr>
              <a:t>Esošā situācija </a:t>
            </a:r>
          </a:p>
        </p:txBody>
      </p:sp>
      <p:sp>
        <p:nvSpPr>
          <p:cNvPr id="2" name="Content Placeholder 1">
            <a:extLst>
              <a:ext uri="{FF2B5EF4-FFF2-40B4-BE49-F238E27FC236}">
                <a16:creationId xmlns:a16="http://schemas.microsoft.com/office/drawing/2014/main" id="{D81D6A84-2284-44DB-B44E-7803E45DA8E8}"/>
              </a:ext>
            </a:extLst>
          </p:cNvPr>
          <p:cNvSpPr>
            <a:spLocks noGrp="1"/>
          </p:cNvSpPr>
          <p:nvPr>
            <p:ph type="body" sz="half" idx="2"/>
          </p:nvPr>
        </p:nvSpPr>
        <p:spPr>
          <a:xfrm>
            <a:off x="604007" y="1400175"/>
            <a:ext cx="8004721" cy="5009014"/>
          </a:xfrm>
          <a:solidFill>
            <a:schemeClr val="accent3">
              <a:lumMod val="20000"/>
              <a:lumOff val="80000"/>
            </a:schemeClr>
          </a:solidFill>
          <a:ln>
            <a:solidFill>
              <a:schemeClr val="bg1"/>
            </a:solidFill>
          </a:ln>
        </p:spPr>
        <p:txBody>
          <a:bodyPr>
            <a:normAutofit lnSpcReduction="10000"/>
          </a:bodyPr>
          <a:lstStyle/>
          <a:p>
            <a:pPr marL="457200" indent="-457200">
              <a:buFont typeface="Arial" panose="020B0604020202020204" pitchFamily="34" charset="0"/>
              <a:buChar char="•"/>
            </a:pPr>
            <a:endParaRPr lang="lv-LV" sz="1800" dirty="0">
              <a:highlight>
                <a:srgbClr val="00FF00"/>
              </a:highlight>
              <a:latin typeface="Times New Roman" panose="02020603050405020304" pitchFamily="18" charset="0"/>
              <a:ea typeface="Calibri" panose="020F0502020204030204" pitchFamily="34" charset="0"/>
            </a:endParaRPr>
          </a:p>
          <a:p>
            <a:pPr algn="just"/>
            <a:r>
              <a:rPr lang="lv-LV" dirty="0">
                <a:effectLst/>
                <a:latin typeface="Times New Roman" panose="02020603050405020304" pitchFamily="18" charset="0"/>
                <a:ea typeface="Calibri" panose="020F0502020204030204" pitchFamily="34" charset="0"/>
              </a:rPr>
              <a:t>Viens no rādītājiem, kas raksturo pusaudžu un jauniešu zināšanas par </a:t>
            </a:r>
            <a:r>
              <a:rPr lang="lv-LV" dirty="0">
                <a:latin typeface="Times New Roman" panose="02020603050405020304" pitchFamily="18" charset="0"/>
                <a:ea typeface="Calibri" panose="020F0502020204030204" pitchFamily="34" charset="0"/>
              </a:rPr>
              <a:t>seksuālās un reproduktīvās veselības</a:t>
            </a:r>
            <a:r>
              <a:rPr lang="lv-LV" dirty="0">
                <a:effectLst/>
                <a:latin typeface="Times New Roman" panose="02020603050405020304" pitchFamily="18" charset="0"/>
                <a:ea typeface="Calibri" panose="020F0502020204030204" pitchFamily="34" charset="0"/>
              </a:rPr>
              <a:t> jautājumiem, tai skaitā izpratni par atbildīgām savstarpējām attiecībām, kā arī par spēju šīs zināšanas īstenot, ir </a:t>
            </a:r>
            <a:r>
              <a:rPr lang="lv-LV" b="1" dirty="0">
                <a:effectLst/>
                <a:latin typeface="Times New Roman" panose="02020603050405020304" pitchFamily="18" charset="0"/>
                <a:ea typeface="Calibri" panose="020F0502020204030204" pitchFamily="34" charset="0"/>
              </a:rPr>
              <a:t>nepilngadīgo grūtnieču skaits</a:t>
            </a:r>
            <a:r>
              <a:rPr lang="lv-LV" dirty="0">
                <a:effectLst/>
                <a:latin typeface="Times New Roman" panose="02020603050405020304" pitchFamily="18" charset="0"/>
                <a:ea typeface="Calibri" panose="020F0502020204030204" pitchFamily="34" charset="0"/>
              </a:rPr>
              <a:t> un </a:t>
            </a:r>
            <a:r>
              <a:rPr lang="lv-LV" b="1" dirty="0">
                <a:effectLst/>
                <a:latin typeface="Times New Roman" panose="02020603050405020304" pitchFamily="18" charset="0"/>
                <a:ea typeface="Calibri" panose="020F0502020204030204" pitchFamily="34" charset="0"/>
              </a:rPr>
              <a:t>veikto abortu skaits</a:t>
            </a:r>
            <a:r>
              <a:rPr lang="lv-LV" dirty="0">
                <a:effectLst/>
                <a:latin typeface="Times New Roman" panose="02020603050405020304" pitchFamily="18" charset="0"/>
                <a:ea typeface="Calibri" panose="020F0502020204030204" pitchFamily="34" charset="0"/>
              </a:rPr>
              <a:t> nepilngadīgām jaunietēm.</a:t>
            </a: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Latvijā vērojams </a:t>
            </a:r>
            <a:r>
              <a:rPr lang="lv-LV" b="1" dirty="0">
                <a:solidFill>
                  <a:srgbClr val="C00000"/>
                </a:solidFill>
                <a:effectLst/>
                <a:latin typeface="Times New Roman" panose="02020603050405020304" pitchFamily="18" charset="0"/>
                <a:ea typeface="Calibri" panose="020F0502020204030204" pitchFamily="34" charset="0"/>
              </a:rPr>
              <a:t>dzemdību skaita</a:t>
            </a:r>
            <a:r>
              <a:rPr lang="lv-LV" dirty="0">
                <a:effectLst/>
                <a:latin typeface="Times New Roman" panose="02020603050405020304" pitchFamily="18" charset="0"/>
                <a:ea typeface="Calibri" panose="020F0502020204030204" pitchFamily="34" charset="0"/>
              </a:rPr>
              <a:t> samazinājums nepilngadīgajām mātēm (līdz 17 </a:t>
            </a:r>
            <a:r>
              <a:rPr lang="lv-LV" dirty="0" err="1">
                <a:effectLst/>
                <a:latin typeface="Times New Roman" panose="02020603050405020304" pitchFamily="18" charset="0"/>
                <a:ea typeface="Calibri" panose="020F0502020204030204" pitchFamily="34" charset="0"/>
              </a:rPr>
              <a:t>g.v</a:t>
            </a:r>
            <a:r>
              <a:rPr lang="lv-LV" dirty="0">
                <a:effectLst/>
                <a:latin typeface="Times New Roman" panose="02020603050405020304" pitchFamily="18" charset="0"/>
                <a:ea typeface="Calibri" panose="020F0502020204030204" pitchFamily="34" charset="0"/>
              </a:rPr>
              <a:t>.). 2016.gadā – 180 dzemdības, </a:t>
            </a:r>
            <a:r>
              <a:rPr lang="lv-LV" b="1" dirty="0">
                <a:solidFill>
                  <a:srgbClr val="C00000"/>
                </a:solidFill>
                <a:effectLst/>
                <a:latin typeface="Times New Roman" panose="02020603050405020304" pitchFamily="18" charset="0"/>
                <a:ea typeface="Calibri" panose="020F0502020204030204" pitchFamily="34" charset="0"/>
              </a:rPr>
              <a:t>2021.gadā – 101</a:t>
            </a:r>
            <a:r>
              <a:rPr lang="lv-LV" i="1" dirty="0">
                <a:effectLst/>
                <a:latin typeface="Times New Roman" panose="02020603050405020304" pitchFamily="18" charset="0"/>
                <a:ea typeface="Calibri" panose="020F0502020204030204" pitchFamily="34" charset="0"/>
              </a:rPr>
              <a:t>.</a:t>
            </a: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Pēdējo gadu laikā Latvijā vērojama mainīga tendence </a:t>
            </a:r>
            <a:r>
              <a:rPr lang="lv-LV" b="1" dirty="0">
                <a:solidFill>
                  <a:srgbClr val="C00000"/>
                </a:solidFill>
                <a:effectLst/>
                <a:latin typeface="Times New Roman" panose="02020603050405020304" pitchFamily="18" charset="0"/>
                <a:ea typeface="Calibri" panose="020F0502020204030204" pitchFamily="34" charset="0"/>
              </a:rPr>
              <a:t>kopējam abortu skaita </a:t>
            </a:r>
            <a:r>
              <a:rPr lang="lv-LV" dirty="0">
                <a:effectLst/>
                <a:latin typeface="Times New Roman" panose="02020603050405020304" pitchFamily="18" charset="0"/>
                <a:ea typeface="Calibri" panose="020F0502020204030204" pitchFamily="34" charset="0"/>
              </a:rPr>
              <a:t>rādītājam nepilngadīgajām jaunietēm (līdz 17 </a:t>
            </a:r>
            <a:r>
              <a:rPr lang="lv-LV" dirty="0" err="1">
                <a:effectLst/>
                <a:latin typeface="Times New Roman" panose="02020603050405020304" pitchFamily="18" charset="0"/>
                <a:ea typeface="Calibri" panose="020F0502020204030204" pitchFamily="34" charset="0"/>
              </a:rPr>
              <a:t>g.v</a:t>
            </a:r>
            <a:r>
              <a:rPr lang="lv-LV" dirty="0">
                <a:effectLst/>
                <a:latin typeface="Times New Roman" panose="02020603050405020304" pitchFamily="18" charset="0"/>
                <a:ea typeface="Calibri" panose="020F0502020204030204" pitchFamily="34" charset="0"/>
              </a:rPr>
              <a:t>.). Līdz 2019.gadam abortu skaits mazinājās (2016.gadā – 81, 2019.gadā – 55). Savukārt </a:t>
            </a:r>
            <a:r>
              <a:rPr lang="lv-LV" dirty="0">
                <a:latin typeface="Times New Roman" panose="02020603050405020304" pitchFamily="18" charset="0"/>
                <a:ea typeface="Calibri" panose="020F0502020204030204" pitchFamily="34" charset="0"/>
              </a:rPr>
              <a:t>2020.gadā vērojams abortu skaita pieaugums – 81 un </a:t>
            </a:r>
            <a:r>
              <a:rPr lang="lv-LV" b="1" dirty="0">
                <a:solidFill>
                  <a:srgbClr val="C00000"/>
                </a:solidFill>
                <a:latin typeface="Times New Roman" panose="02020603050405020304" pitchFamily="18" charset="0"/>
                <a:ea typeface="Calibri" panose="020F0502020204030204" pitchFamily="34" charset="0"/>
              </a:rPr>
              <a:t>2021.gadā atkal samazinājums - 48</a:t>
            </a:r>
            <a:r>
              <a:rPr lang="lv-LV" i="1" dirty="0">
                <a:latin typeface="Times New Roman" panose="02020603050405020304" pitchFamily="18" charset="0"/>
                <a:ea typeface="Calibri" panose="020F0502020204030204" pitchFamily="34" charset="0"/>
              </a:rPr>
              <a:t>.</a:t>
            </a: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Saskaņā ar 2018.gada </a:t>
            </a:r>
            <a:r>
              <a:rPr lang="lv-LV" i="1" dirty="0">
                <a:effectLst/>
                <a:latin typeface="Times New Roman" panose="02020603050405020304" pitchFamily="18" charset="0"/>
                <a:ea typeface="Calibri" panose="020F0502020204030204" pitchFamily="34" charset="0"/>
              </a:rPr>
              <a:t>Latvijas skolēnu veselības paraduma pētījuma </a:t>
            </a:r>
            <a:r>
              <a:rPr lang="lv-LV" dirty="0">
                <a:effectLst/>
                <a:latin typeface="Times New Roman" panose="02020603050405020304" pitchFamily="18" charset="0"/>
                <a:ea typeface="Calibri" panose="020F0502020204030204" pitchFamily="34" charset="0"/>
              </a:rPr>
              <a:t>datiem 68,9% pusaudžu, kuriem 15 gadu vecumā ir bijušas dzimumattiecības, apliecina, ka viņi paši vai viņu partneris pēdējā dzimumakta laikā </a:t>
            </a:r>
            <a:r>
              <a:rPr lang="lv-LV" b="1" dirty="0">
                <a:solidFill>
                  <a:srgbClr val="C00000"/>
                </a:solidFill>
                <a:effectLst/>
                <a:latin typeface="Times New Roman" panose="02020603050405020304" pitchFamily="18" charset="0"/>
                <a:ea typeface="Calibri" panose="020F0502020204030204" pitchFamily="34" charset="0"/>
              </a:rPr>
              <a:t>lietojuši prezervatīvu</a:t>
            </a:r>
            <a:r>
              <a:rPr lang="lv-LV" dirty="0">
                <a:effectLst/>
                <a:latin typeface="Times New Roman" panose="02020603050405020304" pitchFamily="18" charset="0"/>
                <a:ea typeface="Calibri" panose="020F0502020204030204" pitchFamily="34" charset="0"/>
              </a:rPr>
              <a:t>, proti, 69,3% zēnu un 68,5% meiteņu.</a:t>
            </a:r>
          </a:p>
          <a:p>
            <a:pPr marL="285750" indent="-28575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Ø"/>
            </a:pPr>
            <a:endParaRPr lang="lv-LV" sz="1800" b="1" dirty="0">
              <a:effectLst/>
              <a:latin typeface="Times New Roman" panose="02020603050405020304" pitchFamily="18" charset="0"/>
              <a:ea typeface="Calibri" panose="020F0502020204030204" pitchFamily="34" charset="0"/>
            </a:endParaRPr>
          </a:p>
          <a:p>
            <a:pPr marL="457200" indent="-45720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p:txBody>
      </p:sp>
      <p:sp>
        <p:nvSpPr>
          <p:cNvPr id="3" name="Slide Number Placeholder 2">
            <a:extLst>
              <a:ext uri="{FF2B5EF4-FFF2-40B4-BE49-F238E27FC236}">
                <a16:creationId xmlns:a16="http://schemas.microsoft.com/office/drawing/2014/main" id="{72D585C8-A56B-4F09-8B29-901032631FAF}"/>
              </a:ext>
            </a:extLst>
          </p:cNvPr>
          <p:cNvSpPr>
            <a:spLocks noGrp="1"/>
          </p:cNvSpPr>
          <p:nvPr>
            <p:ph type="sldNum" sz="quarter" idx="12"/>
          </p:nvPr>
        </p:nvSpPr>
        <p:spPr>
          <a:xfrm>
            <a:off x="7828117" y="6348217"/>
            <a:ext cx="780611" cy="365125"/>
          </a:xfrm>
        </p:spPr>
        <p:txBody>
          <a:bodyPr anchor="ctr">
            <a:normAutofit/>
          </a:bodyPr>
          <a:lstStyle/>
          <a:p>
            <a:pPr>
              <a:spcAft>
                <a:spcPts val="600"/>
              </a:spcAft>
            </a:pPr>
            <a:fld id="{200423E1-44C6-4E03-9576-413CBCCCE18A}" type="slidenum">
              <a:rPr lang="lv-LV" smtClean="0"/>
              <a:pPr>
                <a:spcAft>
                  <a:spcPts val="600"/>
                </a:spcAft>
              </a:pPr>
              <a:t>4</a:t>
            </a:fld>
            <a:endParaRPr lang="lv-LV"/>
          </a:p>
        </p:txBody>
      </p:sp>
    </p:spTree>
    <p:extLst>
      <p:ext uri="{BB962C8B-B14F-4D97-AF65-F5344CB8AC3E}">
        <p14:creationId xmlns:p14="http://schemas.microsoft.com/office/powerpoint/2010/main" val="237256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D59F1A7-9E4A-E7EB-E315-DC195144E9A2}"/>
              </a:ext>
            </a:extLst>
          </p:cNvPr>
          <p:cNvSpPr>
            <a:spLocks noGrp="1"/>
          </p:cNvSpPr>
          <p:nvPr>
            <p:ph type="sldNum" sz="quarter" idx="12"/>
          </p:nvPr>
        </p:nvSpPr>
        <p:spPr/>
        <p:txBody>
          <a:bodyPr/>
          <a:lstStyle/>
          <a:p>
            <a:fld id="{200423E1-44C6-4E03-9576-413CBCCCE18A}" type="slidenum">
              <a:rPr lang="lv-LV" smtClean="0"/>
              <a:pPr/>
              <a:t>5</a:t>
            </a:fld>
            <a:endParaRPr lang="lv-LV" dirty="0"/>
          </a:p>
        </p:txBody>
      </p:sp>
      <p:sp>
        <p:nvSpPr>
          <p:cNvPr id="4" name="Title 3">
            <a:extLst>
              <a:ext uri="{FF2B5EF4-FFF2-40B4-BE49-F238E27FC236}">
                <a16:creationId xmlns:a16="http://schemas.microsoft.com/office/drawing/2014/main" id="{920C2D0B-F267-CCA2-07EB-E4F79EF52A94}"/>
              </a:ext>
            </a:extLst>
          </p:cNvPr>
          <p:cNvSpPr>
            <a:spLocks noGrp="1"/>
          </p:cNvSpPr>
          <p:nvPr>
            <p:ph type="title"/>
          </p:nvPr>
        </p:nvSpPr>
        <p:spPr>
          <a:xfrm>
            <a:off x="1502917" y="2238375"/>
            <a:ext cx="6325200" cy="1474665"/>
          </a:xfrm>
        </p:spPr>
        <p:txBody>
          <a:bodyPr>
            <a:normAutofit/>
          </a:bodyPr>
          <a:lstStyle/>
          <a:p>
            <a:pPr algn="ctr"/>
            <a:r>
              <a:rPr lang="lv-LV" sz="4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Priekšlikumi</a:t>
            </a:r>
          </a:p>
        </p:txBody>
      </p:sp>
      <p:pic>
        <p:nvPicPr>
          <p:cNvPr id="2050" name="Picture 2" descr="Priekšlikumi konkursam „Gada cilvēks 2015” — Baltinavas pagasts">
            <a:extLst>
              <a:ext uri="{FF2B5EF4-FFF2-40B4-BE49-F238E27FC236}">
                <a16:creationId xmlns:a16="http://schemas.microsoft.com/office/drawing/2014/main" id="{5308927E-4BF5-98D0-FCCE-DD44EB8377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0117" y="3429000"/>
            <a:ext cx="2628900" cy="2847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047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6</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0" y="144659"/>
            <a:ext cx="7286625"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bērni un jaunieši</a:t>
            </a:r>
            <a:br>
              <a:rPr lang="lv-LV" sz="2800" dirty="0">
                <a:latin typeface="Times New Roman" panose="02020603050405020304" pitchFamily="18" charset="0"/>
                <a:cs typeface="Times New Roman" panose="02020603050405020304" pitchFamily="18" charset="0"/>
              </a:rPr>
            </a:br>
            <a:br>
              <a:rPr lang="lv-LV" sz="28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2200" dirty="0">
                <a:latin typeface="Times New Roman" panose="02020603050405020304" pitchFamily="18" charset="0"/>
                <a:cs typeface="Times New Roman" panose="02020603050405020304" pitchFamily="18" charset="0"/>
              </a:rPr>
              <a:t>                     </a:t>
            </a:r>
            <a:r>
              <a:rPr lang="lv-LV" sz="2000">
                <a:solidFill>
                  <a:srgbClr val="C00000"/>
                </a:solidFill>
                <a:latin typeface="Times New Roman" panose="02020603050405020304" pitchFamily="18" charset="0"/>
                <a:cs typeface="Times New Roman" panose="02020603050405020304" pitchFamily="18" charset="0"/>
              </a:rPr>
              <a:t>Atbildīgās/iesaistītās </a:t>
            </a:r>
            <a:r>
              <a:rPr lang="lv-LV" sz="2000" dirty="0">
                <a:solidFill>
                  <a:srgbClr val="C00000"/>
                </a:solidFill>
                <a:latin typeface="Times New Roman" panose="02020603050405020304" pitchFamily="18" charset="0"/>
                <a:cs typeface="Times New Roman" panose="02020603050405020304" pitchFamily="18" charset="0"/>
              </a:rPr>
              <a:t>institūcijas </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2135321304"/>
              </p:ext>
            </p:extLst>
          </p:nvPr>
        </p:nvGraphicFramePr>
        <p:xfrm>
          <a:off x="535272" y="1589261"/>
          <a:ext cx="8232808" cy="4758956"/>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2529672">
                  <a:extLst>
                    <a:ext uri="{9D8B030D-6E8A-4147-A177-3AD203B41FA5}">
                      <a16:colId xmlns:a16="http://schemas.microsoft.com/office/drawing/2014/main" val="2533753894"/>
                    </a:ext>
                  </a:extLst>
                </a:gridCol>
              </a:tblGrid>
              <a:tr h="1269681">
                <a:tc>
                  <a:txBody>
                    <a:bodyPr/>
                    <a:lstStyle/>
                    <a:p>
                      <a:pPr indent="450215" algn="l"/>
                      <a:r>
                        <a:rPr lang="lv-LV" sz="1600" b="0" dirty="0">
                          <a:effectLst/>
                          <a:latin typeface="Times New Roman" panose="02020603050405020304" pitchFamily="18" charset="0"/>
                          <a:cs typeface="Times New Roman" panose="02020603050405020304" pitchFamily="18" charset="0"/>
                        </a:rPr>
                        <a:t>1.</a:t>
                      </a: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Izvērtēt izglītojamo (tostarp ņemot vērā dzimumu atšķirības) zināšanas un prasmes (piemēram, diagnosticējošais darbs), kā arī vajadzības veselības, tai skaitā seksuālās un reproduktīvās, izglītības jautājumos.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IZM, VISC, IKVD, VM, SPKC, RSU, LM, NVO, profesionālās asociācijas</a:t>
                      </a:r>
                    </a:p>
                    <a:p>
                      <a:pPr indent="450215" algn="just"/>
                      <a:r>
                        <a:rPr lang="lv-LV" sz="1600" b="0" dirty="0">
                          <a:effectLst/>
                          <a:latin typeface="Times New Roman" panose="02020603050405020304" pitchFamily="18" charset="0"/>
                          <a:cs typeface="Times New Roman" panose="02020603050405020304" pitchFamily="18" charset="0"/>
                        </a:rPr>
                        <a:t> </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1830598042"/>
                  </a:ext>
                </a:extLst>
              </a:tr>
              <a:tr h="973280">
                <a:tc>
                  <a:txBody>
                    <a:bodyPr/>
                    <a:lstStyle/>
                    <a:p>
                      <a:pPr marL="0" indent="0" algn="l"/>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2.</a:t>
                      </a: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Ņemot vērā </a:t>
                      </a:r>
                      <a:r>
                        <a:rPr lang="lv-LV" sz="1600" b="0" dirty="0" err="1">
                          <a:effectLst/>
                          <a:latin typeface="Times New Roman" panose="02020603050405020304" pitchFamily="18" charset="0"/>
                          <a:cs typeface="Times New Roman" panose="02020603050405020304" pitchFamily="18" charset="0"/>
                        </a:rPr>
                        <a:t>izvērtējuma</a:t>
                      </a:r>
                      <a:r>
                        <a:rPr lang="lv-LV" sz="1600" b="0" dirty="0">
                          <a:effectLst/>
                          <a:latin typeface="Times New Roman" panose="02020603050405020304" pitchFamily="18" charset="0"/>
                          <a:cs typeface="Times New Roman" panose="02020603050405020304" pitchFamily="18" charset="0"/>
                        </a:rPr>
                        <a:t> rezultātus, nepieciešamības gadījumā pilnveidot mācību saturu, pārskatot un stiprinot veselības, tai skaitā seksuālās un reproduktīvās, izglītības jautājumus.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IZM, VISC, IKVD, VM, SPKC, RSU, LM, NVO, profesionālās asociācijas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918909996"/>
                  </a:ext>
                </a:extLst>
              </a:tr>
              <a:tr h="1216600">
                <a:tc>
                  <a:txBody>
                    <a:bodyPr/>
                    <a:lstStyle/>
                    <a:p>
                      <a:pPr marL="0" indent="0" algn="l"/>
                      <a:r>
                        <a:rPr lang="lv-LV" sz="1600" b="0" dirty="0">
                          <a:effectLst/>
                          <a:latin typeface="Times New Roman" panose="02020603050405020304" pitchFamily="18" charset="0"/>
                          <a:cs typeface="Times New Roman" panose="02020603050405020304" pitchFamily="18" charset="0"/>
                        </a:rPr>
                        <a:t>3.</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Izvērtēt pieejamību un izstrādāt mācību satura īstenošanai nepieciešamos materiālus seksuālās un reproduktīvās veselības jomā, tai skaitā metodiskos materiālus pedagogiem, atbilstoši izglītojamo dzimumu specifikai.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IZM, VISC, IKVD, VM, SPKC, PSMVM, RSU, LM, NVO, profesionālās asociācijas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1235115543"/>
                  </a:ext>
                </a:extLst>
              </a:tr>
              <a:tr h="1294715">
                <a:tc>
                  <a:txBody>
                    <a:bodyPr/>
                    <a:lstStyle/>
                    <a:p>
                      <a:pPr marL="0" indent="0" algn="l"/>
                      <a:r>
                        <a:rPr lang="lv-LV" sz="1600" b="0" dirty="0">
                          <a:effectLst/>
                          <a:latin typeface="Times New Roman" panose="02020603050405020304" pitchFamily="18" charset="0"/>
                          <a:cs typeface="Times New Roman" panose="02020603050405020304" pitchFamily="18" charset="0"/>
                        </a:rPr>
                        <a:t>4.</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Informēt un izglītot bērnus un jauniešus par veselības, tai skaitā seksuālās un reproduktīvās, izglītības jautājumiem (ārpus formālās izglītības, vispārēji sabiedrības informēšanas un izglītošanas pasākumi)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VM , SPKC, IZM, VISC, PSMVM, LM, VBTAI, NVO, profesionālās asociācijas, 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3581090278"/>
                  </a:ext>
                </a:extLst>
              </a:tr>
            </a:tbl>
          </a:graphicData>
        </a:graphic>
      </p:graphicFrame>
    </p:spTree>
    <p:extLst>
      <p:ext uri="{BB962C8B-B14F-4D97-AF65-F5344CB8AC3E}">
        <p14:creationId xmlns:p14="http://schemas.microsoft.com/office/powerpoint/2010/main" val="1342758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237B4793-CDB0-D2CD-FB33-4B4090D7D05F}"/>
              </a:ext>
            </a:extLst>
          </p:cNvPr>
          <p:cNvGraphicFramePr>
            <a:graphicFrameLocks noGrp="1"/>
          </p:cNvGraphicFramePr>
          <p:nvPr>
            <p:ph idx="1"/>
            <p:extLst>
              <p:ext uri="{D42A27DB-BD31-4B8C-83A1-F6EECF244321}">
                <p14:modId xmlns:p14="http://schemas.microsoft.com/office/powerpoint/2010/main" val="255926819"/>
              </p:ext>
            </p:extLst>
          </p:nvPr>
        </p:nvGraphicFramePr>
        <p:xfrm>
          <a:off x="386080" y="1686560"/>
          <a:ext cx="8575040" cy="4952664"/>
        </p:xfrm>
        <a:graphic>
          <a:graphicData uri="http://schemas.openxmlformats.org/drawingml/2006/table">
            <a:tbl>
              <a:tblPr firstRow="1" firstCol="1" bandRow="1">
                <a:tableStyleId>{5DA37D80-6434-44D0-A028-1B22A696006F}</a:tableStyleId>
              </a:tblPr>
              <a:tblGrid>
                <a:gridCol w="801601">
                  <a:extLst>
                    <a:ext uri="{9D8B030D-6E8A-4147-A177-3AD203B41FA5}">
                      <a16:colId xmlns:a16="http://schemas.microsoft.com/office/drawing/2014/main" val="1878740252"/>
                    </a:ext>
                  </a:extLst>
                </a:gridCol>
                <a:gridCol w="5138613">
                  <a:extLst>
                    <a:ext uri="{9D8B030D-6E8A-4147-A177-3AD203B41FA5}">
                      <a16:colId xmlns:a16="http://schemas.microsoft.com/office/drawing/2014/main" val="3424260508"/>
                    </a:ext>
                  </a:extLst>
                </a:gridCol>
                <a:gridCol w="2634826">
                  <a:extLst>
                    <a:ext uri="{9D8B030D-6E8A-4147-A177-3AD203B41FA5}">
                      <a16:colId xmlns:a16="http://schemas.microsoft.com/office/drawing/2014/main" val="881847076"/>
                    </a:ext>
                  </a:extLst>
                </a:gridCol>
              </a:tblGrid>
              <a:tr h="1051224">
                <a:tc>
                  <a:txBody>
                    <a:bodyPr/>
                    <a:lstStyle/>
                    <a:p>
                      <a:pPr marL="0" indent="0" algn="just"/>
                      <a:r>
                        <a:rPr lang="lv-LV" sz="1600" b="0" dirty="0">
                          <a:effectLst/>
                          <a:latin typeface="Times New Roman" panose="02020603050405020304" pitchFamily="18" charset="0"/>
                          <a:cs typeface="Times New Roman" panose="02020603050405020304" pitchFamily="18" charset="0"/>
                        </a:rPr>
                        <a:t>5.</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Veikt regulāras vecāku aptaujas par zināšanām un komunikācijas prasmēm par veselības jautājumiem, tai skaitā seksuālās un reproduktīvās veselības, jomā.</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NVO (tai skaitā vecāku organizācijas), VM, IZM, LM, SPKC, VISC, pašvaldības, profesionālās asociācijas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extLst>
                  <a:ext uri="{0D108BD9-81ED-4DB2-BD59-A6C34878D82A}">
                    <a16:rowId xmlns:a16="http://schemas.microsoft.com/office/drawing/2014/main" val="3187660669"/>
                  </a:ext>
                </a:extLst>
              </a:tr>
              <a:tr h="1449450">
                <a:tc>
                  <a:txBody>
                    <a:bodyPr/>
                    <a:lstStyle/>
                    <a:p>
                      <a:pPr marL="0" indent="0" algn="just"/>
                      <a:r>
                        <a:rPr lang="lv-LV" sz="1600" b="0" dirty="0">
                          <a:effectLst/>
                          <a:latin typeface="Times New Roman" panose="02020603050405020304" pitchFamily="18" charset="0"/>
                          <a:cs typeface="Times New Roman" panose="02020603050405020304" pitchFamily="18" charset="0"/>
                        </a:rPr>
                        <a:t>6.</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Regulāri un plānveidīgi informēt un izglītot sabiedrību, tostarp vecākus, īpaši tēvus, audžuģimenes, aizbildņus, adoptētājus un cilvēkus, kas pakļauti augstākam riskam veselībai (t.sk. personas ar psihiskās veselības traucējumiem), par jautājumiem saistībā ar seksuālo un reproduktīvo veselību un rīcību krīzes situācijās.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VM, SPKC, IZM, LM, NVO, pašvaldības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extLst>
                  <a:ext uri="{0D108BD9-81ED-4DB2-BD59-A6C34878D82A}">
                    <a16:rowId xmlns:a16="http://schemas.microsoft.com/office/drawing/2014/main" val="2279483379"/>
                  </a:ext>
                </a:extLst>
              </a:tr>
              <a:tr h="1449450">
                <a:tc>
                  <a:txBody>
                    <a:bodyPr/>
                    <a:lstStyle/>
                    <a:p>
                      <a:pPr marL="0" indent="0" algn="just"/>
                      <a:r>
                        <a:rPr lang="lv-LV" sz="1600" b="0" dirty="0">
                          <a:effectLst/>
                          <a:latin typeface="Times New Roman" panose="02020603050405020304" pitchFamily="18" charset="0"/>
                          <a:cs typeface="Times New Roman" panose="02020603050405020304" pitchFamily="18" charset="0"/>
                        </a:rPr>
                        <a:t>7.</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Rast iespēju regulāri izstrādāt jaunus vai pilnveidot esošos informatīvos materiālus par grūtniecības norisi, bērnu aprūpi, seksuālās un reproduktīvās veselības jautājumiem un nodrošināt iespēju  šo materiālu izdalei topošajiem un jaunajiem vecākiem, iesaistot veselības, sociālās un citu jomu speciālistus (piemēram, kopā ar mātes pasi).</a:t>
                      </a:r>
                    </a:p>
                    <a:p>
                      <a:pPr indent="450215" algn="just"/>
                      <a:r>
                        <a:rPr lang="lv-LV" sz="1600" b="0" dirty="0">
                          <a:effectLst/>
                          <a:latin typeface="Times New Roman" panose="02020603050405020304" pitchFamily="18" charset="0"/>
                          <a:cs typeface="Times New Roman" panose="02020603050405020304" pitchFamily="18" charset="0"/>
                        </a:rPr>
                        <a:t> </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VM, LM, SPKC, NVO, pašvaldības, profesionālās asociācijas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extLst>
                  <a:ext uri="{0D108BD9-81ED-4DB2-BD59-A6C34878D82A}">
                    <a16:rowId xmlns:a16="http://schemas.microsoft.com/office/drawing/2014/main" val="2974525107"/>
                  </a:ext>
                </a:extLst>
              </a:tr>
              <a:tr h="658841">
                <a:tc>
                  <a:txBody>
                    <a:bodyPr/>
                    <a:lstStyle/>
                    <a:p>
                      <a:pPr marL="0" indent="0" algn="just"/>
                      <a:r>
                        <a:rPr lang="lv-LV" sz="1600" b="0" dirty="0">
                          <a:effectLst/>
                          <a:latin typeface="Times New Roman" panose="02020603050405020304" pitchFamily="18" charset="0"/>
                          <a:cs typeface="Times New Roman" panose="02020603050405020304" pitchFamily="18" charset="0"/>
                        </a:rPr>
                        <a:t>8.</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Pēc iespējām turpināt  pašvaldībās  īstenot bezmaksas jauno vecāku kursus, iekļaujot tajos dažādas sabiedrības veselības tēmas.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tc>
                <a:extLst>
                  <a:ext uri="{0D108BD9-81ED-4DB2-BD59-A6C34878D82A}">
                    <a16:rowId xmlns:a16="http://schemas.microsoft.com/office/drawing/2014/main" val="706887681"/>
                  </a:ext>
                </a:extLst>
              </a:tr>
            </a:tbl>
          </a:graphicData>
        </a:graphic>
      </p:graphicFrame>
      <p:sp>
        <p:nvSpPr>
          <p:cNvPr id="3" name="Slide Number Placeholder 2">
            <a:extLst>
              <a:ext uri="{FF2B5EF4-FFF2-40B4-BE49-F238E27FC236}">
                <a16:creationId xmlns:a16="http://schemas.microsoft.com/office/drawing/2014/main" id="{9076BCC6-2578-96B2-C4EF-FBE81E29C947}"/>
              </a:ext>
            </a:extLst>
          </p:cNvPr>
          <p:cNvSpPr>
            <a:spLocks noGrp="1"/>
          </p:cNvSpPr>
          <p:nvPr>
            <p:ph type="sldNum" sz="quarter" idx="12"/>
          </p:nvPr>
        </p:nvSpPr>
        <p:spPr/>
        <p:txBody>
          <a:bodyPr/>
          <a:lstStyle/>
          <a:p>
            <a:fld id="{200423E1-44C6-4E03-9576-413CBCCCE18A}" type="slidenum">
              <a:rPr lang="lv-LV" smtClean="0"/>
              <a:pPr/>
              <a:t>7</a:t>
            </a:fld>
            <a:endParaRPr lang="lv-LV" dirty="0"/>
          </a:p>
        </p:txBody>
      </p:sp>
      <p:sp>
        <p:nvSpPr>
          <p:cNvPr id="4" name="Title 3">
            <a:extLst>
              <a:ext uri="{FF2B5EF4-FFF2-40B4-BE49-F238E27FC236}">
                <a16:creationId xmlns:a16="http://schemas.microsoft.com/office/drawing/2014/main" id="{83F00244-A6DB-7838-C63D-7312EE3EEB22}"/>
              </a:ext>
            </a:extLst>
          </p:cNvPr>
          <p:cNvSpPr>
            <a:spLocks noGrp="1"/>
          </p:cNvSpPr>
          <p:nvPr>
            <p:ph type="title"/>
          </p:nvPr>
        </p:nvSpPr>
        <p:spPr>
          <a:xfrm>
            <a:off x="2286000" y="381599"/>
            <a:ext cx="6325200" cy="1132875"/>
          </a:xfrm>
        </p:spPr>
        <p:txBody>
          <a:bodyPr>
            <a:noAutofit/>
          </a:bodyPr>
          <a:lstStyle/>
          <a:p>
            <a:pPr algn="ctr"/>
            <a:r>
              <a:rPr lang="lv-LV" dirty="0">
                <a:solidFill>
                  <a:srgbClr val="C00000"/>
                </a:solidFill>
                <a:latin typeface="Times New Roman" panose="02020603050405020304" pitchFamily="18" charset="0"/>
                <a:cs typeface="Times New Roman" panose="02020603050405020304" pitchFamily="18" charset="0"/>
              </a:rPr>
              <a:t>Izglītošana un informēšana: </a:t>
            </a:r>
            <a:br>
              <a:rPr lang="lv-LV" dirty="0">
                <a:latin typeface="Times New Roman" panose="02020603050405020304" pitchFamily="18" charset="0"/>
                <a:cs typeface="Times New Roman" panose="02020603050405020304" pitchFamily="18" charset="0"/>
              </a:rPr>
            </a:br>
            <a:r>
              <a:rPr lang="lv-LV" dirty="0">
                <a:latin typeface="Times New Roman" panose="02020603050405020304" pitchFamily="18" charset="0"/>
                <a:cs typeface="Times New Roman" panose="02020603050405020304" pitchFamily="18" charset="0"/>
              </a:rPr>
              <a:t>sabiedrība, tai skaitā topošie un jaunie vecāki </a:t>
            </a:r>
          </a:p>
        </p:txBody>
      </p:sp>
    </p:spTree>
    <p:extLst>
      <p:ext uri="{BB962C8B-B14F-4D97-AF65-F5344CB8AC3E}">
        <p14:creationId xmlns:p14="http://schemas.microsoft.com/office/powerpoint/2010/main" val="2354030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1E8D536-34B7-D667-EDC9-EFCCEF16D1AE}"/>
              </a:ext>
            </a:extLst>
          </p:cNvPr>
          <p:cNvGraphicFramePr>
            <a:graphicFrameLocks noGrp="1"/>
          </p:cNvGraphicFramePr>
          <p:nvPr>
            <p:ph idx="1"/>
            <p:extLst>
              <p:ext uri="{D42A27DB-BD31-4B8C-83A1-F6EECF244321}">
                <p14:modId xmlns:p14="http://schemas.microsoft.com/office/powerpoint/2010/main" val="1157062286"/>
              </p:ext>
            </p:extLst>
          </p:nvPr>
        </p:nvGraphicFramePr>
        <p:xfrm>
          <a:off x="561975" y="1485900"/>
          <a:ext cx="8248649" cy="4793731"/>
        </p:xfrm>
        <a:graphic>
          <a:graphicData uri="http://schemas.openxmlformats.org/drawingml/2006/table">
            <a:tbl>
              <a:tblPr firstRow="1" firstCol="1" bandRow="1">
                <a:tableStyleId>{5DA37D80-6434-44D0-A028-1B22A696006F}</a:tableStyleId>
              </a:tblPr>
              <a:tblGrid>
                <a:gridCol w="771088">
                  <a:extLst>
                    <a:ext uri="{9D8B030D-6E8A-4147-A177-3AD203B41FA5}">
                      <a16:colId xmlns:a16="http://schemas.microsoft.com/office/drawing/2014/main" val="2052191217"/>
                    </a:ext>
                  </a:extLst>
                </a:gridCol>
                <a:gridCol w="4943020">
                  <a:extLst>
                    <a:ext uri="{9D8B030D-6E8A-4147-A177-3AD203B41FA5}">
                      <a16:colId xmlns:a16="http://schemas.microsoft.com/office/drawing/2014/main" val="3105678137"/>
                    </a:ext>
                  </a:extLst>
                </a:gridCol>
                <a:gridCol w="2534541">
                  <a:extLst>
                    <a:ext uri="{9D8B030D-6E8A-4147-A177-3AD203B41FA5}">
                      <a16:colId xmlns:a16="http://schemas.microsoft.com/office/drawing/2014/main" val="4078298373"/>
                    </a:ext>
                  </a:extLst>
                </a:gridCol>
              </a:tblGrid>
              <a:tr h="1284944">
                <a:tc>
                  <a:txBody>
                    <a:bodyPr/>
                    <a:lstStyle/>
                    <a:p>
                      <a:pPr marL="0" indent="0" algn="just"/>
                      <a:r>
                        <a:rPr lang="lv-LV" sz="1600" b="0" dirty="0">
                          <a:effectLst/>
                          <a:latin typeface="Times New Roman" panose="02020603050405020304" pitchFamily="18" charset="0"/>
                          <a:cs typeface="Times New Roman" panose="02020603050405020304" pitchFamily="18" charset="0"/>
                        </a:rPr>
                        <a:t>9.</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Nodrošināt sistemātisku izglītības iestādes dibinātāju, pedagogu (tai skaitā izglītības iestāžu vadības komandu), atbalsta personāla izglītošanu par veselības, tai skaitā  par seksuālās un reproduktīvās veselības, jautājumiem.</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IZM, VISC, IKVD, 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extLst>
                  <a:ext uri="{0D108BD9-81ED-4DB2-BD59-A6C34878D82A}">
                    <a16:rowId xmlns:a16="http://schemas.microsoft.com/office/drawing/2014/main" val="2157725588"/>
                  </a:ext>
                </a:extLst>
              </a:tr>
              <a:tr h="1124326">
                <a:tc>
                  <a:txBody>
                    <a:bodyPr/>
                    <a:lstStyle/>
                    <a:p>
                      <a:pPr marL="0" indent="0" algn="just"/>
                      <a:r>
                        <a:rPr lang="lv-LV" sz="1600" b="0" dirty="0">
                          <a:effectLst/>
                          <a:latin typeface="Times New Roman" panose="02020603050405020304" pitchFamily="18" charset="0"/>
                          <a:cs typeface="Times New Roman" panose="02020603050405020304" pitchFamily="18" charset="0"/>
                        </a:rPr>
                        <a:t>10.</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Attīstīt iekļaujošās izglītības koordinatoru tīklu, sniedzot metodisku atbalstu iekļaujošās izglītības koordinatoriem pašvaldībās un Profesionālās izglītības kompetences centros.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IZM, VISC, IKVD, 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extLst>
                  <a:ext uri="{0D108BD9-81ED-4DB2-BD59-A6C34878D82A}">
                    <a16:rowId xmlns:a16="http://schemas.microsoft.com/office/drawing/2014/main" val="3946284359"/>
                  </a:ext>
                </a:extLst>
              </a:tr>
              <a:tr h="803089">
                <a:tc>
                  <a:txBody>
                    <a:bodyPr/>
                    <a:lstStyle/>
                    <a:p>
                      <a:pPr marL="0" indent="0" algn="just"/>
                      <a:r>
                        <a:rPr lang="lv-LV" sz="1600" b="0" dirty="0">
                          <a:effectLst/>
                          <a:latin typeface="Times New Roman" panose="02020603050405020304" pitchFamily="18" charset="0"/>
                          <a:cs typeface="Times New Roman" panose="02020603050405020304" pitchFamily="18" charset="0"/>
                        </a:rPr>
                        <a:t>11.</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Nodrošināt aprūpētāju, sociālo darbinieku un pārējo atbalsta personu izglītošanu par seksuālās un reproduktīvās veselības jautājumiem.</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LM, VM, NVO, pašvaldības</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extLst>
                  <a:ext uri="{0D108BD9-81ED-4DB2-BD59-A6C34878D82A}">
                    <a16:rowId xmlns:a16="http://schemas.microsoft.com/office/drawing/2014/main" val="3323019530"/>
                  </a:ext>
                </a:extLst>
              </a:tr>
              <a:tr h="1581372">
                <a:tc>
                  <a:txBody>
                    <a:bodyPr/>
                    <a:lstStyle/>
                    <a:p>
                      <a:pPr marL="0" indent="0" algn="just"/>
                      <a:r>
                        <a:rPr lang="lv-LV" sz="1600" b="0" dirty="0">
                          <a:effectLst/>
                          <a:latin typeface="Times New Roman" panose="02020603050405020304" pitchFamily="18" charset="0"/>
                          <a:cs typeface="Times New Roman" panose="02020603050405020304" pitchFamily="18" charset="0"/>
                        </a:rPr>
                        <a:t>12.</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a:effectLst/>
                          <a:latin typeface="Times New Roman" panose="02020603050405020304" pitchFamily="18" charset="0"/>
                          <a:cs typeface="Times New Roman" panose="02020603050405020304" pitchFamily="18" charset="0"/>
                        </a:rPr>
                        <a:t>Popularizēt un veicināt vecmāšu iesaisti sabiedrības, jo īpaši bērnu un jauniešu, izglītošanā par seksuālās un reproduktīvās veselības jautājumiem (piemēram, vecmāšu kabinetu darbības veicināšana, sadarbība ar pašvaldībām un izglītības iestādēm u.c.).</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LVA un citas profesionālās asociācijas, NVO, pašvaldības, IZM, izglītības iestāžu dibinātāji, VISC, VM</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tc>
                <a:extLst>
                  <a:ext uri="{0D108BD9-81ED-4DB2-BD59-A6C34878D82A}">
                    <a16:rowId xmlns:a16="http://schemas.microsoft.com/office/drawing/2014/main" val="2640428573"/>
                  </a:ext>
                </a:extLst>
              </a:tr>
            </a:tbl>
          </a:graphicData>
        </a:graphic>
      </p:graphicFrame>
      <p:sp>
        <p:nvSpPr>
          <p:cNvPr id="3" name="Slide Number Placeholder 2">
            <a:extLst>
              <a:ext uri="{FF2B5EF4-FFF2-40B4-BE49-F238E27FC236}">
                <a16:creationId xmlns:a16="http://schemas.microsoft.com/office/drawing/2014/main" id="{C1D9FB22-2820-BCEA-B416-457B60EA3DB2}"/>
              </a:ext>
            </a:extLst>
          </p:cNvPr>
          <p:cNvSpPr>
            <a:spLocks noGrp="1"/>
          </p:cNvSpPr>
          <p:nvPr>
            <p:ph type="sldNum" sz="quarter" idx="12"/>
          </p:nvPr>
        </p:nvSpPr>
        <p:spPr/>
        <p:txBody>
          <a:bodyPr/>
          <a:lstStyle/>
          <a:p>
            <a:fld id="{200423E1-44C6-4E03-9576-413CBCCCE18A}" type="slidenum">
              <a:rPr lang="lv-LV" smtClean="0"/>
              <a:pPr/>
              <a:t>8</a:t>
            </a:fld>
            <a:endParaRPr lang="lv-LV" dirty="0"/>
          </a:p>
        </p:txBody>
      </p:sp>
      <p:sp>
        <p:nvSpPr>
          <p:cNvPr id="4" name="Title 3">
            <a:extLst>
              <a:ext uri="{FF2B5EF4-FFF2-40B4-BE49-F238E27FC236}">
                <a16:creationId xmlns:a16="http://schemas.microsoft.com/office/drawing/2014/main" id="{583068C5-B076-EA8F-BF4B-6A761B54A043}"/>
              </a:ext>
            </a:extLst>
          </p:cNvPr>
          <p:cNvSpPr>
            <a:spLocks noGrp="1"/>
          </p:cNvSpPr>
          <p:nvPr>
            <p:ph type="title"/>
          </p:nvPr>
        </p:nvSpPr>
        <p:spPr/>
        <p:txBody>
          <a:bodyPr>
            <a:normAutofit/>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dažādu jomu speciālisti</a:t>
            </a:r>
          </a:p>
        </p:txBody>
      </p:sp>
    </p:spTree>
    <p:extLst>
      <p:ext uri="{BB962C8B-B14F-4D97-AF65-F5344CB8AC3E}">
        <p14:creationId xmlns:p14="http://schemas.microsoft.com/office/powerpoint/2010/main" val="804950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87A38315-0B79-F615-5857-54F55FE2D72A}"/>
              </a:ext>
            </a:extLst>
          </p:cNvPr>
          <p:cNvGraphicFramePr>
            <a:graphicFrameLocks noGrp="1"/>
          </p:cNvGraphicFramePr>
          <p:nvPr>
            <p:ph idx="1"/>
            <p:extLst>
              <p:ext uri="{D42A27DB-BD31-4B8C-83A1-F6EECF244321}">
                <p14:modId xmlns:p14="http://schemas.microsoft.com/office/powerpoint/2010/main" val="2521538912"/>
              </p:ext>
            </p:extLst>
          </p:nvPr>
        </p:nvGraphicFramePr>
        <p:xfrm>
          <a:off x="819150" y="1619250"/>
          <a:ext cx="7789577" cy="4524374"/>
        </p:xfrm>
        <a:graphic>
          <a:graphicData uri="http://schemas.openxmlformats.org/drawingml/2006/table">
            <a:tbl>
              <a:tblPr firstRow="1" firstCol="1" bandRow="1">
                <a:tableStyleId>{5DA37D80-6434-44D0-A028-1B22A696006F}</a:tableStyleId>
              </a:tblPr>
              <a:tblGrid>
                <a:gridCol w="728176">
                  <a:extLst>
                    <a:ext uri="{9D8B030D-6E8A-4147-A177-3AD203B41FA5}">
                      <a16:colId xmlns:a16="http://schemas.microsoft.com/office/drawing/2014/main" val="3411580581"/>
                    </a:ext>
                  </a:extLst>
                </a:gridCol>
                <a:gridCol w="4667922">
                  <a:extLst>
                    <a:ext uri="{9D8B030D-6E8A-4147-A177-3AD203B41FA5}">
                      <a16:colId xmlns:a16="http://schemas.microsoft.com/office/drawing/2014/main" val="949644385"/>
                    </a:ext>
                  </a:extLst>
                </a:gridCol>
                <a:gridCol w="2393479">
                  <a:extLst>
                    <a:ext uri="{9D8B030D-6E8A-4147-A177-3AD203B41FA5}">
                      <a16:colId xmlns:a16="http://schemas.microsoft.com/office/drawing/2014/main" val="518345829"/>
                    </a:ext>
                  </a:extLst>
                </a:gridCol>
              </a:tblGrid>
              <a:tr h="2714624">
                <a:tc>
                  <a:txBody>
                    <a:bodyPr/>
                    <a:lstStyle/>
                    <a:p>
                      <a:pPr marL="0" indent="0" algn="just"/>
                      <a:r>
                        <a:rPr lang="lv-LV" sz="1600" b="0" dirty="0">
                          <a:effectLst/>
                          <a:latin typeface="Times New Roman" panose="02020603050405020304" pitchFamily="18" charset="0"/>
                          <a:cs typeface="Times New Roman" panose="02020603050405020304" pitchFamily="18" charset="0"/>
                        </a:rPr>
                        <a:t>13.</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1800" b="0" dirty="0">
                          <a:effectLst/>
                          <a:latin typeface="Times New Roman" panose="02020603050405020304" pitchFamily="18" charset="0"/>
                          <a:cs typeface="Times New Roman" panose="02020603050405020304" pitchFamily="18" charset="0"/>
                        </a:rPr>
                        <a:t>Stiprināt nevalstiskā sektora lomu darbam ar bērniem un pusaudžiem un vecākiem sabiedrības veselības, tai skaitā seksuālās un reproduktīvās veselības, jomā. Popularizēt uzticības tālruņu darbību vai izveidot, vai pilnveidot jau esošās platformas, ko ir ierasts apmeklēt konkrētajai mērķauditorijai, nepieciešamības gadījumā pilnveidojot šajā jomā esošo speciālistu zināšanas</a:t>
                      </a:r>
                      <a:endParaRPr lang="lv-LV"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1800" b="0" dirty="0">
                          <a:effectLst/>
                          <a:latin typeface="Times New Roman" panose="02020603050405020304" pitchFamily="18" charset="0"/>
                          <a:cs typeface="Times New Roman" panose="02020603050405020304" pitchFamily="18" charset="0"/>
                        </a:rPr>
                        <a:t>NVO, pašvaldības, profesionālās asociācijas, IZM, VISC, IKVD, VM, SPKC, PSMVM, LM, VBTAI, </a:t>
                      </a:r>
                      <a:endParaRPr lang="lv-LV"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41502294"/>
                  </a:ext>
                </a:extLst>
              </a:tr>
              <a:tr h="1809750">
                <a:tc>
                  <a:txBody>
                    <a:bodyPr/>
                    <a:lstStyle/>
                    <a:p>
                      <a:pPr marL="0" indent="0" algn="just"/>
                      <a:r>
                        <a:rPr lang="lv-LV" sz="1600" b="0" dirty="0">
                          <a:effectLst/>
                          <a:latin typeface="Times New Roman" panose="02020603050405020304" pitchFamily="18" charset="0"/>
                          <a:cs typeface="Times New Roman" panose="02020603050405020304" pitchFamily="18" charset="0"/>
                        </a:rPr>
                        <a:t>14.</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1800" b="0" dirty="0">
                          <a:effectLst/>
                          <a:latin typeface="Times New Roman" panose="02020603050405020304" pitchFamily="18" charset="0"/>
                          <a:cs typeface="Times New Roman" panose="02020603050405020304" pitchFamily="18" charset="0"/>
                        </a:rPr>
                        <a:t>Apzināt un nodrošināt resursus izglītības iestādēm kvalitatīvu pakalpojumu/ partnerību (SRV eksperti/profesionāļi, nevalstiskās organizācijas, augstskolas, komersanti u.c.) piesaistei un sadarbībai.</a:t>
                      </a:r>
                    </a:p>
                    <a:p>
                      <a:pPr indent="450215" algn="just"/>
                      <a:r>
                        <a:rPr lang="lv-LV" sz="1800" b="0" dirty="0">
                          <a:effectLst/>
                          <a:latin typeface="Times New Roman" panose="02020603050405020304" pitchFamily="18" charset="0"/>
                          <a:cs typeface="Times New Roman" panose="02020603050405020304" pitchFamily="18" charset="0"/>
                        </a:rPr>
                        <a:t> </a:t>
                      </a:r>
                      <a:endParaRPr lang="lv-LV"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indent="450215" algn="just"/>
                      <a:r>
                        <a:rPr lang="lv-LV" sz="1800" b="0" dirty="0">
                          <a:effectLst/>
                          <a:latin typeface="Times New Roman" panose="02020603050405020304" pitchFamily="18" charset="0"/>
                          <a:cs typeface="Times New Roman" panose="02020603050405020304" pitchFamily="18" charset="0"/>
                        </a:rPr>
                        <a:t>IZM, VISC, IKVD, VM, SPKC, PSMVM, NVO, pašvaldības</a:t>
                      </a:r>
                      <a:endParaRPr lang="lv-LV" sz="18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1960466"/>
                  </a:ext>
                </a:extLst>
              </a:tr>
            </a:tbl>
          </a:graphicData>
        </a:graphic>
      </p:graphicFrame>
      <p:sp>
        <p:nvSpPr>
          <p:cNvPr id="3" name="Slide Number Placeholder 2">
            <a:extLst>
              <a:ext uri="{FF2B5EF4-FFF2-40B4-BE49-F238E27FC236}">
                <a16:creationId xmlns:a16="http://schemas.microsoft.com/office/drawing/2014/main" id="{2FD144C2-46DE-4406-81F2-B3B578CECCCA}"/>
              </a:ext>
            </a:extLst>
          </p:cNvPr>
          <p:cNvSpPr>
            <a:spLocks noGrp="1"/>
          </p:cNvSpPr>
          <p:nvPr>
            <p:ph type="sldNum" sz="quarter" idx="12"/>
          </p:nvPr>
        </p:nvSpPr>
        <p:spPr/>
        <p:txBody>
          <a:bodyPr/>
          <a:lstStyle/>
          <a:p>
            <a:fld id="{200423E1-44C6-4E03-9576-413CBCCCE18A}" type="slidenum">
              <a:rPr lang="lv-LV" smtClean="0"/>
              <a:pPr/>
              <a:t>9</a:t>
            </a:fld>
            <a:endParaRPr lang="lv-LV" dirty="0"/>
          </a:p>
        </p:txBody>
      </p:sp>
      <p:sp>
        <p:nvSpPr>
          <p:cNvPr id="4" name="Title 3">
            <a:extLst>
              <a:ext uri="{FF2B5EF4-FFF2-40B4-BE49-F238E27FC236}">
                <a16:creationId xmlns:a16="http://schemas.microsoft.com/office/drawing/2014/main" id="{1BD28B74-0FA7-DCE0-B8E9-C5FE2625E845}"/>
              </a:ext>
            </a:extLst>
          </p:cNvPr>
          <p:cNvSpPr>
            <a:spLocks noGrp="1"/>
          </p:cNvSpPr>
          <p:nvPr>
            <p:ph type="title"/>
          </p:nvPr>
        </p:nvSpPr>
        <p:spPr>
          <a:xfrm>
            <a:off x="2286000" y="581024"/>
            <a:ext cx="6325200" cy="683455"/>
          </a:xfrm>
        </p:spPr>
        <p:txBody>
          <a:bodyPr>
            <a:noAutofit/>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NVO</a:t>
            </a:r>
          </a:p>
        </p:txBody>
      </p:sp>
    </p:spTree>
    <p:extLst>
      <p:ext uri="{BB962C8B-B14F-4D97-AF65-F5344CB8AC3E}">
        <p14:creationId xmlns:p14="http://schemas.microsoft.com/office/powerpoint/2010/main" val="3380741459"/>
      </p:ext>
    </p:extLst>
  </p:cSld>
  <p:clrMapOvr>
    <a:masterClrMapping/>
  </p:clrMapOvr>
</p:sld>
</file>

<file path=ppt/theme/theme1.xml><?xml version="1.0" encoding="utf-8"?>
<a:theme xmlns:a="http://schemas.openxmlformats.org/drawingml/2006/main" name="VM identit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B57C698-3AAC-498C-A528-18E56CC2B9F5}" vid="{ED0566A1-2429-4C8D-A927-FBF77DE16FE1}"/>
    </a:ext>
  </a:extLst>
</a:theme>
</file>

<file path=ppt/theme/theme2.xml><?xml version="1.0" encoding="utf-8"?>
<a:theme xmlns:a="http://schemas.openxmlformats.org/drawingml/2006/main" name="1_VM identit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B57C698-3AAC-498C-A528-18E56CC2B9F5}" vid="{ED0566A1-2429-4C8D-A927-FBF77DE16F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VM prezentacijas sagatave LV</Template>
  <TotalTime>19316</TotalTime>
  <Words>1451</Words>
  <Application>Microsoft Office PowerPoint</Application>
  <PresentationFormat>On-screen Show (4:3)</PresentationFormat>
  <Paragraphs>100</Paragraphs>
  <Slides>13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13</vt:i4>
      </vt:variant>
    </vt:vector>
  </HeadingPairs>
  <TitlesOfParts>
    <vt:vector size="20" baseType="lpstr">
      <vt:lpstr>Arial</vt:lpstr>
      <vt:lpstr>Calibri</vt:lpstr>
      <vt:lpstr>Times New Roman</vt:lpstr>
      <vt:lpstr>Verdana</vt:lpstr>
      <vt:lpstr>Wingdings</vt:lpstr>
      <vt:lpstr>VM identitate</vt:lpstr>
      <vt:lpstr>1_VM identitate</vt:lpstr>
      <vt:lpstr>Bērnu un pusaudžu veselības izglītības darba grupas izstrādātie priekšlikumi    Inga Birzniece Veselības veicināšanas un atkarību profilakses nodaļas vadītāja</vt:lpstr>
      <vt:lpstr>Darba grupa</vt:lpstr>
      <vt:lpstr>Darba grupas sastāvs</vt:lpstr>
      <vt:lpstr> Esošā situācija </vt:lpstr>
      <vt:lpstr>Priekšlikumi</vt:lpstr>
      <vt:lpstr>Izglītošana un informēšana:  bērni un jaunieši  Priekšlikumi                      Atbildīgās/iesaistītās institūcijas </vt:lpstr>
      <vt:lpstr>Izglītošana un informēšana:  sabiedrība, tai skaitā topošie un jaunie vecāki </vt:lpstr>
      <vt:lpstr>Izglītošana un informēšana:  dažādu jomu speciālisti</vt:lpstr>
      <vt:lpstr>Izglītošana un informēšana:  NVO</vt:lpstr>
      <vt:lpstr>Atbalsta pasākumi</vt:lpstr>
      <vt:lpstr>Kontracepcijas pieejamība</vt:lpstr>
      <vt:lpstr>Priekšlikumu ieviešana</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Rimma Beļikova</dc:creator>
  <cp:lastModifiedBy>Inga Birzniece</cp:lastModifiedBy>
  <cp:revision>111</cp:revision>
  <dcterms:created xsi:type="dcterms:W3CDTF">2020-01-21T11:16:47Z</dcterms:created>
  <dcterms:modified xsi:type="dcterms:W3CDTF">2023-03-17T06:25:47Z</dcterms:modified>
</cp:coreProperties>
</file>