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67" r:id="rId3"/>
    <p:sldId id="474" r:id="rId4"/>
    <p:sldId id="470" r:id="rId5"/>
    <p:sldId id="471" r:id="rId6"/>
    <p:sldId id="472" r:id="rId7"/>
    <p:sldId id="473" r:id="rId8"/>
    <p:sldId id="459" r:id="rId9"/>
    <p:sldId id="461" r:id="rId10"/>
    <p:sldId id="460" r:id="rId11"/>
    <p:sldId id="273" r:id="rId12"/>
    <p:sldId id="463" r:id="rId13"/>
    <p:sldId id="464" r:id="rId14"/>
    <p:sldId id="465" r:id="rId15"/>
    <p:sldId id="466" r:id="rId16"/>
    <p:sldId id="467" r:id="rId17"/>
    <p:sldId id="468" r:id="rId18"/>
    <p:sldId id="260" r:id="rId19"/>
  </p:sldIdLst>
  <p:sldSz cx="12192000" cy="6858000"/>
  <p:notesSz cx="6858000" cy="9144000"/>
  <p:defaultTextStyle>
    <a:defPPr>
      <a:defRPr lang="en-US"/>
    </a:defPPr>
    <a:lvl1pPr algn="l" defTabSz="938213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68313" indent="-11113" algn="l" defTabSz="938213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38213" indent="-23813" algn="l" defTabSz="938213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408113" indent="-36513" algn="l" defTabSz="938213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78013" indent="-49213" algn="l" defTabSz="938213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3897" autoAdjust="0"/>
  </p:normalViewPr>
  <p:slideViewPr>
    <p:cSldViewPr snapToGrid="0" snapToObjects="1">
      <p:cViewPr varScale="1">
        <p:scale>
          <a:sx n="95" d="100"/>
          <a:sy n="95" d="100"/>
        </p:scale>
        <p:origin x="1158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3134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8FD6938-E3BC-C11F-FB2A-9ADF91A1C1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3957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945635-DB04-26BA-E176-3D758432005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3957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D225486-EEFD-4E35-9122-6FEA881776A5}" type="datetimeFigureOut">
              <a:rPr lang="lv-LV"/>
              <a:pPr>
                <a:defRPr/>
              </a:pPr>
              <a:t>25.04.2023</a:t>
            </a:fld>
            <a:endParaRPr lang="lv-LV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EFBD6FE-C892-E542-0935-3ED8CD9633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v-LV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EAA4543-D0F6-5361-52B0-317C44FF5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lv-LV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5F4CF-B26F-B97B-292E-8CB84C6F34F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3957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90C6C-0B4A-FC1E-2AA3-5E45CBE6F3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01F5E9F-CA7F-4CFA-ADE6-93C286BF8B89}" type="slidenum">
              <a:rPr lang="lv-LV" altLang="lv-LV"/>
              <a:pPr/>
              <a:t>‹#›</a:t>
            </a:fld>
            <a:endParaRPr lang="lv-LV" alt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683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382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081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780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48940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18729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8851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5830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F5E9F-CA7F-4CFA-ADE6-93C286BF8B89}" type="slidenum">
              <a:rPr lang="lv-LV" altLang="lv-LV" smtClean="0"/>
              <a:pPr/>
              <a:t>1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998149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F5E9F-CA7F-4CFA-ADE6-93C286BF8B89}" type="slidenum">
              <a:rPr lang="lv-LV" altLang="lv-LV" smtClean="0"/>
              <a:pPr/>
              <a:t>2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380906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F5E9F-CA7F-4CFA-ADE6-93C286BF8B89}" type="slidenum">
              <a:rPr lang="lv-LV" altLang="lv-LV" smtClean="0"/>
              <a:pPr/>
              <a:t>3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156572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F5E9F-CA7F-4CFA-ADE6-93C286BF8B89}" type="slidenum">
              <a:rPr lang="lv-LV" altLang="lv-LV" smtClean="0"/>
              <a:pPr/>
              <a:t>14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808584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82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lv-LV" altLang="lv-LV" sz="1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F5E9F-CA7F-4CFA-ADE6-93C286BF8B89}" type="slidenum">
              <a:rPr lang="lv-LV" altLang="lv-LV" smtClean="0"/>
              <a:pPr/>
              <a:t>18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030217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1805CFF4-4420-60CE-5C7B-7F4B54A424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3702135-6D48-D65A-99B8-7C40B7B08D9A}"/>
              </a:ext>
            </a:extLst>
          </p:cNvPr>
          <p:cNvSpPr txBox="1">
            <a:spLocks/>
          </p:cNvSpPr>
          <p:nvPr userDrawn="1"/>
        </p:nvSpPr>
        <p:spPr>
          <a:xfrm>
            <a:off x="914400" y="4724400"/>
            <a:ext cx="10363200" cy="1036638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363200" cy="96044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0" y="4724400"/>
            <a:ext cx="103632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914400" y="5761038"/>
            <a:ext cx="103632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33242B8-E40B-89E5-5CEA-140327BF00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599" y="67469"/>
            <a:ext cx="37782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384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0DFFE345-3810-776A-0334-A99DCE4816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014873" cy="168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81000"/>
            <a:ext cx="8128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0" y="1752601"/>
            <a:ext cx="8128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9DC7A1F3-579C-0F88-3947-21FA0DDE45E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0B739E78-8ADB-4075-AC03-AF240ACDFEAB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654567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3ECF6955-B936-1BA0-846F-AB0468332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657601"/>
            <a:ext cx="8128000" cy="1384295"/>
          </a:xfrm>
        </p:spPr>
        <p:txBody>
          <a:bodyPr anchor="t">
            <a:normAutofit/>
          </a:bodyPr>
          <a:lstStyle>
            <a:lvl1pPr algn="l">
              <a:defRPr sz="2400" b="1" cap="non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381000"/>
            <a:ext cx="8128000" cy="3276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39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0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791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48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18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88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583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D29D2E08-BCF7-C022-17C0-6BC19EDA7FB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549E1060-EDDC-4E6F-A831-7BCC58E218C0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80777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54400" y="1752601"/>
            <a:ext cx="3860800" cy="437356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0" y="1752601"/>
            <a:ext cx="3962400" cy="437357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CE99D955-45FB-32FA-5633-8A3C2E941B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D62D6800-AFE4-4958-9F51-F351E49E71D3}" type="slidenum">
              <a:rPr lang="en-US" altLang="lv-LV"/>
              <a:pPr/>
              <a:t>‹#›</a:t>
            </a:fld>
            <a:endParaRPr lang="en-US" altLang="lv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7F4302-CF13-05F0-CE8B-7BFD8BB99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9" y="157942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00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5AB3BA35-5422-95F7-F85A-8DB1AF370B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54400" y="2386941"/>
            <a:ext cx="3860800" cy="373922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7620000" y="2386941"/>
            <a:ext cx="3962400" cy="373923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3454400" y="1852614"/>
            <a:ext cx="38608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7620000" y="1851954"/>
            <a:ext cx="39624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2">
            <a:extLst>
              <a:ext uri="{FF2B5EF4-FFF2-40B4-BE49-F238E27FC236}">
                <a16:creationId xmlns:a16="http://schemas.microsoft.com/office/drawing/2014/main" id="{B20AC8C2-C7F7-8230-097E-A9D65121D82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0429F123-CBB6-47AD-8F14-40532828176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663292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A89D6514-FB18-F0EF-34D7-8950261B97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2">
            <a:extLst>
              <a:ext uri="{FF2B5EF4-FFF2-40B4-BE49-F238E27FC236}">
                <a16:creationId xmlns:a16="http://schemas.microsoft.com/office/drawing/2014/main" id="{2D792AEA-68B9-AD8A-AC6F-6BCE44C6EC4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9E6185D1-B92E-4EC0-B6D1-7BD68441EA5D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725584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539E1C77-BD64-38D1-481D-FC8013A221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2">
            <a:extLst>
              <a:ext uri="{FF2B5EF4-FFF2-40B4-BE49-F238E27FC236}">
                <a16:creationId xmlns:a16="http://schemas.microsoft.com/office/drawing/2014/main" id="{B3E3EDEC-D3BC-1B59-9AD8-7B07A9F3E5D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F900DB04-F377-4915-989F-A934082FAEF1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47207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2D9D499B-A39F-63DE-1014-3880BBD8EE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8" y="0"/>
            <a:ext cx="2347383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272976"/>
            <a:ext cx="3668035" cy="1162051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6036" y="273054"/>
            <a:ext cx="4359563" cy="5853128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54400" y="1435120"/>
            <a:ext cx="3668035" cy="46910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200"/>
            </a:lvl2pPr>
            <a:lvl3pPr marL="939575" indent="0">
              <a:buNone/>
              <a:defRPr sz="1000"/>
            </a:lvl3pPr>
            <a:lvl4pPr marL="1409365" indent="0">
              <a:buNone/>
              <a:defRPr sz="1000"/>
            </a:lvl4pPr>
            <a:lvl5pPr marL="1879152" indent="0">
              <a:buNone/>
              <a:defRPr sz="1000"/>
            </a:lvl5pPr>
            <a:lvl6pPr marL="2348940" indent="0">
              <a:buNone/>
              <a:defRPr sz="1000"/>
            </a:lvl6pPr>
            <a:lvl7pPr marL="2818729" indent="0">
              <a:buNone/>
              <a:defRPr sz="1000"/>
            </a:lvl7pPr>
            <a:lvl8pPr marL="3288515" indent="0">
              <a:buNone/>
              <a:defRPr sz="1000"/>
            </a:lvl8pPr>
            <a:lvl9pPr marL="375830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09E03EAB-8DAB-DCE4-E425-E56A6A59DE9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fld id="{7E37D941-75E0-4F6C-86B8-5A00F0DC325C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98032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DF24FD22-89E2-2828-5322-3991A3151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750DD823-32D4-B4A3-1A4D-15D4630B96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167" y="0"/>
            <a:ext cx="5037667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0" y="4724400"/>
            <a:ext cx="103632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914400" y="5761038"/>
            <a:ext cx="103632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8352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B7ADD44-264A-3ABB-9D3E-B2ACF2AC56E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DA3DE29-9DA5-289D-F18E-A90317F6D5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text styles</a:t>
            </a:r>
          </a:p>
          <a:p>
            <a:pPr lvl="1"/>
            <a:r>
              <a:rPr lang="en-US" altLang="lv-LV"/>
              <a:t>Second level</a:t>
            </a:r>
          </a:p>
          <a:p>
            <a:pPr lvl="2"/>
            <a:r>
              <a:rPr lang="en-US" altLang="lv-LV"/>
              <a:t>Third level</a:t>
            </a:r>
          </a:p>
          <a:p>
            <a:pPr lvl="3"/>
            <a:r>
              <a:rPr lang="en-US" altLang="lv-LV"/>
              <a:t>Fourth level</a:t>
            </a:r>
          </a:p>
          <a:p>
            <a:pPr lvl="4"/>
            <a:r>
              <a:rPr lang="en-US" altLang="lv-LV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1C713-C76B-8E9D-0081-0D15DEA5F4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l" defTabSz="939575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011CF8-4898-4D90-8301-64B833977ECA}" type="datetime1">
              <a:rPr lang="en-US"/>
              <a:pPr>
                <a:defRPr/>
              </a:pPr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2BB31-E887-7518-74FA-085C647DA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ctr" defTabSz="939575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6C113-BAD9-EECB-4AAC-A59ED9754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985D69E-0E71-4C11-96BF-DB84E238E02C}" type="slidenum">
              <a:rPr lang="en-US" altLang="lv-LV"/>
              <a:pPr/>
              <a:t>‹#›</a:t>
            </a:fld>
            <a:endParaRPr lang="en-US" alt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</p:sldLayoutIdLst>
  <p:hf hdr="0" ftr="0" dt="0"/>
  <p:txStyles>
    <p:titleStyle>
      <a:lvl1pPr algn="ctr" defTabSz="938213" rtl="0" eaLnBrk="0" fontAlgn="base" hangingPunct="0"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2pPr>
      <a:lvl3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3pPr>
      <a:lvl4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4pPr>
      <a:lvl5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5pPr>
      <a:lvl6pPr marL="4572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6pPr>
      <a:lvl7pPr marL="9144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7pPr>
      <a:lvl8pPr marL="13716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8pPr>
      <a:lvl9pPr marL="18288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9pPr>
    </p:titleStyle>
    <p:bodyStyle>
      <a:lvl1pPr marL="350838" indent="-350838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00" indent="-292100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731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430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129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83835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5362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41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93197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69788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3957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936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79152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4894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8729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851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5830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A5AA34A3-2C5F-9D47-4721-8BB64F5B6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468" y="3372104"/>
            <a:ext cx="8414426" cy="129279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500" dirty="0" err="1"/>
              <a:t>Vertikālo</a:t>
            </a:r>
            <a:r>
              <a:rPr lang="lv-LV" sz="2500" dirty="0"/>
              <a:t> cēlējplatformu uzraudzības rezultāti</a:t>
            </a:r>
            <a:br>
              <a:rPr lang="lv-LV" sz="2500" dirty="0"/>
            </a:br>
            <a:endParaRPr lang="lv-LV" altLang="lv-LV" sz="2000" dirty="0"/>
          </a:p>
        </p:txBody>
      </p:sp>
      <p:sp>
        <p:nvSpPr>
          <p:cNvPr id="11267" name="Text Placeholder 2">
            <a:extLst>
              <a:ext uri="{FF2B5EF4-FFF2-40B4-BE49-F238E27FC236}">
                <a16:creationId xmlns:a16="http://schemas.microsoft.com/office/drawing/2014/main" id="{9D41ED3E-F706-607D-0032-23D1F09874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5481" y="5045413"/>
            <a:ext cx="7772400" cy="914400"/>
          </a:xfrm>
        </p:spPr>
        <p:txBody>
          <a:bodyPr>
            <a:normAutofit/>
          </a:bodyPr>
          <a:lstStyle/>
          <a:p>
            <a:r>
              <a:rPr lang="lv-LV" altLang="lv-LV" sz="2000" b="1" dirty="0"/>
              <a:t>Nilss Sproģis </a:t>
            </a:r>
          </a:p>
          <a:p>
            <a:r>
              <a:rPr lang="lv-LV" altLang="lv-LV" b="1" dirty="0"/>
              <a:t>Preču un pakalpojumu uzraudzības departamenta</a:t>
            </a:r>
          </a:p>
          <a:p>
            <a:r>
              <a:rPr lang="lv-LV" altLang="lv-LV" b="1" dirty="0"/>
              <a:t>Bīstamo iekārtu un metroloģiskās uzraudzības daļas vadītājs</a:t>
            </a:r>
          </a:p>
          <a:p>
            <a:endParaRPr lang="lv-LV" altLang="lv-LV" b="1" dirty="0"/>
          </a:p>
          <a:p>
            <a:endParaRPr lang="lv-LV" altLang="lv-LV" b="1" dirty="0"/>
          </a:p>
          <a:p>
            <a:endParaRPr lang="lv-LV" altLang="lv-LV" dirty="0"/>
          </a:p>
        </p:txBody>
      </p:sp>
      <p:sp>
        <p:nvSpPr>
          <p:cNvPr id="11268" name="Text Placeholder 3">
            <a:extLst>
              <a:ext uri="{FF2B5EF4-FFF2-40B4-BE49-F238E27FC236}">
                <a16:creationId xmlns:a16="http://schemas.microsoft.com/office/drawing/2014/main" id="{028A20F7-AC7E-0B2F-92C6-C359F44370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2795" y="6169601"/>
            <a:ext cx="7772400" cy="318749"/>
          </a:xfrm>
        </p:spPr>
        <p:txBody>
          <a:bodyPr>
            <a:normAutofit/>
          </a:bodyPr>
          <a:lstStyle/>
          <a:p>
            <a:r>
              <a:rPr lang="lv-LV" altLang="lv-LV" b="1" dirty="0"/>
              <a:t>26.04.2023.</a:t>
            </a:r>
          </a:p>
          <a:p>
            <a:endParaRPr lang="lv-LV" altLang="lv-LV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Placeholder 4">
            <a:extLst>
              <a:ext uri="{FF2B5EF4-FFF2-40B4-BE49-F238E27FC236}">
                <a16:creationId xmlns:a16="http://schemas.microsoft.com/office/drawing/2014/main" id="{C5A63BA0-5EDE-2515-0F33-0A094580CC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14342" name="Text Placeholder 5">
            <a:extLst>
              <a:ext uri="{FF2B5EF4-FFF2-40B4-BE49-F238E27FC236}">
                <a16:creationId xmlns:a16="http://schemas.microsoft.com/office/drawing/2014/main" id="{054CD7FF-6A63-F443-DB4C-0C501F8254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B6672-E8C0-A3F0-BD2A-5E1706D38F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04324" y="6324600"/>
            <a:ext cx="458877" cy="304800"/>
          </a:xfrm>
        </p:spPr>
        <p:txBody>
          <a:bodyPr/>
          <a:lstStyle/>
          <a:p>
            <a:fld id="{47DC079D-CC41-412E-8374-12F03F47623B}" type="slidenum">
              <a:rPr lang="en-US" altLang="lv-LV"/>
              <a:pPr/>
              <a:t>10</a:t>
            </a:fld>
            <a:endParaRPr lang="en-US" altLang="lv-LV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84C72B-E80C-DF2F-2035-33BDBFD68D11}"/>
              </a:ext>
            </a:extLst>
          </p:cNvPr>
          <p:cNvSpPr txBox="1">
            <a:spLocks/>
          </p:cNvSpPr>
          <p:nvPr/>
        </p:nvSpPr>
        <p:spPr bwMode="auto">
          <a:xfrm>
            <a:off x="1840110" y="227349"/>
            <a:ext cx="7577436" cy="1036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>
              <a:buFont typeface="Symbol" panose="05050102010706020507" pitchFamily="18" charset="2"/>
              <a:buChar char="·"/>
            </a:pPr>
            <a:r>
              <a:rPr lang="lv-LV" altLang="lv-LV" sz="2000" dirty="0"/>
              <a:t>Manevrēšanas laukums </a:t>
            </a:r>
          </a:p>
          <a:p>
            <a:r>
              <a:rPr lang="lv-LV" altLang="lv-LV" sz="2000" i="1" dirty="0">
                <a:cs typeface="Calibri" panose="020F0502020204030204" pitchFamily="34" charset="0"/>
              </a:rPr>
              <a:t>      ≥ 1500 x 1500 mm, viena līmeņa</a:t>
            </a:r>
          </a:p>
          <a:p>
            <a:r>
              <a:rPr lang="lv-LV" altLang="lv-LV" sz="2000" dirty="0">
                <a:sym typeface="Symbol" panose="05050102010706020507" pitchFamily="18" charset="2"/>
              </a:rPr>
              <a:t>   </a:t>
            </a:r>
            <a:r>
              <a:rPr lang="lv-LV" altLang="lv-LV" sz="2000" dirty="0">
                <a:cs typeface="Calibri" panose="020F0502020204030204" pitchFamily="34" charset="0"/>
              </a:rPr>
              <a:t>Līmeņu starpība </a:t>
            </a:r>
            <a:r>
              <a:rPr lang="lv-LV" altLang="lv-LV" sz="2000" i="1" dirty="0">
                <a:cs typeface="Calibri" panose="020F0502020204030204" pitchFamily="34" charset="0"/>
              </a:rPr>
              <a:t>≤ 10 mm</a:t>
            </a:r>
            <a:endParaRPr lang="lv-LV" altLang="lv-LV" sz="2000" i="1" dirty="0"/>
          </a:p>
        </p:txBody>
      </p:sp>
      <p:pic>
        <p:nvPicPr>
          <p:cNvPr id="3" name="Picture 12" descr="Diagram&#10;&#10;Description automatically generated">
            <a:extLst>
              <a:ext uri="{FF2B5EF4-FFF2-40B4-BE49-F238E27FC236}">
                <a16:creationId xmlns:a16="http://schemas.microsoft.com/office/drawing/2014/main" id="{331902EE-37D6-3286-8F8E-CFDFCF10E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110" y="1682972"/>
            <a:ext cx="4571998" cy="301978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EB2711D-866F-6471-A75A-7BF0F81E7791}"/>
              </a:ext>
            </a:extLst>
          </p:cNvPr>
          <p:cNvSpPr txBox="1">
            <a:spLocks/>
          </p:cNvSpPr>
          <p:nvPr/>
        </p:nvSpPr>
        <p:spPr bwMode="auto">
          <a:xfrm>
            <a:off x="512466" y="5093546"/>
            <a:ext cx="5899643" cy="1525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1800" dirty="0"/>
              <a:t>Nav viena līmeņa manevrēšanas laukums.</a:t>
            </a:r>
          </a:p>
          <a:p>
            <a:r>
              <a:rPr lang="lv-LV" altLang="lv-LV" sz="1800" dirty="0"/>
              <a:t>Dēļ pamatu izbūves nevarēja nodrošināt prasību </a:t>
            </a:r>
            <a:r>
              <a:rPr lang="lv-LV" altLang="lv-LV" sz="1800" dirty="0">
                <a:cs typeface="Calibri" panose="020F0502020204030204" pitchFamily="34" charset="0"/>
              </a:rPr>
              <a:t>līmeņa starpībai starp platformu un iekāpšanas laukumu. Cēlonis – neatbilstošs iekārtas un inženierbūves savietojums.</a:t>
            </a:r>
            <a:endParaRPr lang="lv-LV" altLang="lv-LV" sz="1800" dirty="0"/>
          </a:p>
          <a:p>
            <a:endParaRPr lang="lv-LV" altLang="lv-LV" sz="1800" dirty="0"/>
          </a:p>
        </p:txBody>
      </p:sp>
      <p:sp>
        <p:nvSpPr>
          <p:cNvPr id="13" name="Oval 15">
            <a:extLst>
              <a:ext uri="{FF2B5EF4-FFF2-40B4-BE49-F238E27FC236}">
                <a16:creationId xmlns:a16="http://schemas.microsoft.com/office/drawing/2014/main" id="{7029A84C-8DA7-4DAE-B561-7CB8A7D85D1F}"/>
              </a:ext>
            </a:extLst>
          </p:cNvPr>
          <p:cNvSpPr/>
          <p:nvPr/>
        </p:nvSpPr>
        <p:spPr>
          <a:xfrm>
            <a:off x="7033225" y="3769282"/>
            <a:ext cx="1783150" cy="126120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 picture containing dirty&#10;&#10;Description automatically generated">
            <a:extLst>
              <a:ext uri="{FF2B5EF4-FFF2-40B4-BE49-F238E27FC236}">
                <a16:creationId xmlns:a16="http://schemas.microsoft.com/office/drawing/2014/main" id="{2FF80F88-DF49-25C8-F811-62E840478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4" r="9469"/>
          <a:stretch/>
        </p:blipFill>
        <p:spPr>
          <a:xfrm>
            <a:off x="6685281" y="1419946"/>
            <a:ext cx="2732265" cy="5170735"/>
          </a:xfrm>
          <a:prstGeom prst="rect">
            <a:avLst/>
          </a:prstGeom>
          <a:ln>
            <a:solidFill>
              <a:srgbClr val="01859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Straight Arrow Connector 17">
            <a:extLst>
              <a:ext uri="{FF2B5EF4-FFF2-40B4-BE49-F238E27FC236}">
                <a16:creationId xmlns:a16="http://schemas.microsoft.com/office/drawing/2014/main" id="{DE573BBD-103C-EF53-8B1A-4800DE565E1B}"/>
              </a:ext>
            </a:extLst>
          </p:cNvPr>
          <p:cNvCxnSpPr>
            <a:cxnSpLocks/>
          </p:cNvCxnSpPr>
          <p:nvPr/>
        </p:nvCxnSpPr>
        <p:spPr>
          <a:xfrm>
            <a:off x="4787992" y="4202694"/>
            <a:ext cx="2099587" cy="16069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16">
            <a:extLst>
              <a:ext uri="{FF2B5EF4-FFF2-40B4-BE49-F238E27FC236}">
                <a16:creationId xmlns:a16="http://schemas.microsoft.com/office/drawing/2014/main" id="{B5EE8CDC-03BB-6B96-F1E1-3F9A091C837B}"/>
              </a:ext>
            </a:extLst>
          </p:cNvPr>
          <p:cNvSpPr/>
          <p:nvPr/>
        </p:nvSpPr>
        <p:spPr>
          <a:xfrm>
            <a:off x="6887578" y="5388053"/>
            <a:ext cx="1633956" cy="1261203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5">
            <a:extLst>
              <a:ext uri="{FF2B5EF4-FFF2-40B4-BE49-F238E27FC236}">
                <a16:creationId xmlns:a16="http://schemas.microsoft.com/office/drawing/2014/main" id="{86071752-98EC-6569-0935-7A4885B1D277}"/>
              </a:ext>
            </a:extLst>
          </p:cNvPr>
          <p:cNvSpPr/>
          <p:nvPr/>
        </p:nvSpPr>
        <p:spPr>
          <a:xfrm rot="622482">
            <a:off x="7176859" y="5099809"/>
            <a:ext cx="1836678" cy="21724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17">
            <a:extLst>
              <a:ext uri="{FF2B5EF4-FFF2-40B4-BE49-F238E27FC236}">
                <a16:creationId xmlns:a16="http://schemas.microsoft.com/office/drawing/2014/main" id="{6D3E80A0-0489-A822-359E-F93E2C26A5FF}"/>
              </a:ext>
            </a:extLst>
          </p:cNvPr>
          <p:cNvCxnSpPr>
            <a:cxnSpLocks/>
          </p:cNvCxnSpPr>
          <p:nvPr/>
        </p:nvCxnSpPr>
        <p:spPr>
          <a:xfrm>
            <a:off x="4114801" y="3687722"/>
            <a:ext cx="3057511" cy="13427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704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Placeholder 4">
            <a:extLst>
              <a:ext uri="{FF2B5EF4-FFF2-40B4-BE49-F238E27FC236}">
                <a16:creationId xmlns:a16="http://schemas.microsoft.com/office/drawing/2014/main" id="{C5A63BA0-5EDE-2515-0F33-0A094580CC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14342" name="Text Placeholder 5">
            <a:extLst>
              <a:ext uri="{FF2B5EF4-FFF2-40B4-BE49-F238E27FC236}">
                <a16:creationId xmlns:a16="http://schemas.microsoft.com/office/drawing/2014/main" id="{054CD7FF-6A63-F443-DB4C-0C501F8254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B6672-E8C0-A3F0-BD2A-5E1706D38F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34576" y="6324600"/>
            <a:ext cx="428625" cy="304800"/>
          </a:xfrm>
        </p:spPr>
        <p:txBody>
          <a:bodyPr/>
          <a:lstStyle/>
          <a:p>
            <a:fld id="{47DC079D-CC41-412E-8374-12F03F47623B}" type="slidenum">
              <a:rPr lang="en-US" altLang="lv-LV"/>
              <a:pPr/>
              <a:t>11</a:t>
            </a:fld>
            <a:endParaRPr lang="en-US" altLang="lv-LV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84C72B-E80C-DF2F-2035-33BDBFD68D11}"/>
              </a:ext>
            </a:extLst>
          </p:cNvPr>
          <p:cNvSpPr txBox="1">
            <a:spLocks/>
          </p:cNvSpPr>
          <p:nvPr/>
        </p:nvSpPr>
        <p:spPr bwMode="auto">
          <a:xfrm>
            <a:off x="3227295" y="301951"/>
            <a:ext cx="6792027" cy="7975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lv-LV" altLang="lv-LV" sz="2000" dirty="0"/>
              <a:t>Manevrēšanas laukums </a:t>
            </a:r>
          </a:p>
          <a:p>
            <a:pPr algn="ctr"/>
            <a:r>
              <a:rPr lang="lv-LV" altLang="lv-LV" sz="2000" i="1" dirty="0">
                <a:latin typeface="Calibri" panose="020F0502020204030204" pitchFamily="34" charset="0"/>
                <a:cs typeface="Calibri" panose="020F0502020204030204" pitchFamily="34" charset="0"/>
              </a:rPr>
              <a:t>≥ 1500 x 1500 mm, viena līmeņa, drošs manevra veikšanai</a:t>
            </a:r>
            <a:endParaRPr lang="lv-LV" altLang="lv-LV" sz="2000" i="1" dirty="0"/>
          </a:p>
        </p:txBody>
      </p:sp>
      <p:pic>
        <p:nvPicPr>
          <p:cNvPr id="3" name="Picture 12" descr="Diagram&#10;&#10;Description automatically generated">
            <a:extLst>
              <a:ext uri="{FF2B5EF4-FFF2-40B4-BE49-F238E27FC236}">
                <a16:creationId xmlns:a16="http://schemas.microsoft.com/office/drawing/2014/main" id="{331902EE-37D6-3286-8F8E-CFDFCF10E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092" y="1682972"/>
            <a:ext cx="3812182" cy="259511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1" descr="A picture containing sky, outdoor, ground, way&#10;&#10;Description automatically generated">
            <a:extLst>
              <a:ext uri="{FF2B5EF4-FFF2-40B4-BE49-F238E27FC236}">
                <a16:creationId xmlns:a16="http://schemas.microsoft.com/office/drawing/2014/main" id="{90CC7D74-59D8-386C-EF40-6202D4D3C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537" y="1263082"/>
            <a:ext cx="3924784" cy="521391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EB2711D-866F-6471-A75A-7BF0F81E7791}"/>
              </a:ext>
            </a:extLst>
          </p:cNvPr>
          <p:cNvSpPr txBox="1">
            <a:spLocks/>
          </p:cNvSpPr>
          <p:nvPr/>
        </p:nvSpPr>
        <p:spPr bwMode="auto">
          <a:xfrm>
            <a:off x="1920702" y="4506655"/>
            <a:ext cx="3867573" cy="709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1600" dirty="0"/>
              <a:t>Laukums izvietots velo, skūteru, gājēju satiksmē</a:t>
            </a:r>
          </a:p>
        </p:txBody>
      </p:sp>
      <p:cxnSp>
        <p:nvCxnSpPr>
          <p:cNvPr id="12" name="Straight Arrow Connector 17">
            <a:extLst>
              <a:ext uri="{FF2B5EF4-FFF2-40B4-BE49-F238E27FC236}">
                <a16:creationId xmlns:a16="http://schemas.microsoft.com/office/drawing/2014/main" id="{DE573BBD-103C-EF53-8B1A-4800DE565E1B}"/>
              </a:ext>
            </a:extLst>
          </p:cNvPr>
          <p:cNvCxnSpPr>
            <a:cxnSpLocks/>
          </p:cNvCxnSpPr>
          <p:nvPr/>
        </p:nvCxnSpPr>
        <p:spPr>
          <a:xfrm>
            <a:off x="4708195" y="3758396"/>
            <a:ext cx="2343963" cy="5082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5">
            <a:extLst>
              <a:ext uri="{FF2B5EF4-FFF2-40B4-BE49-F238E27FC236}">
                <a16:creationId xmlns:a16="http://schemas.microsoft.com/office/drawing/2014/main" id="{7029A84C-8DA7-4DAE-B561-7CB8A7D85D1F}"/>
              </a:ext>
            </a:extLst>
          </p:cNvPr>
          <p:cNvSpPr/>
          <p:nvPr/>
        </p:nvSpPr>
        <p:spPr>
          <a:xfrm>
            <a:off x="7052158" y="3560533"/>
            <a:ext cx="2009543" cy="141231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74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Placeholder 4">
            <a:extLst>
              <a:ext uri="{FF2B5EF4-FFF2-40B4-BE49-F238E27FC236}">
                <a16:creationId xmlns:a16="http://schemas.microsoft.com/office/drawing/2014/main" id="{C5A63BA0-5EDE-2515-0F33-0A094580CC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14342" name="Text Placeholder 5">
            <a:extLst>
              <a:ext uri="{FF2B5EF4-FFF2-40B4-BE49-F238E27FC236}">
                <a16:creationId xmlns:a16="http://schemas.microsoft.com/office/drawing/2014/main" id="{054CD7FF-6A63-F443-DB4C-0C501F8254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B6672-E8C0-A3F0-BD2A-5E1706D38F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DC079D-CC41-412E-8374-12F03F47623B}" type="slidenum">
              <a:rPr lang="en-US" altLang="lv-LV"/>
              <a:pPr/>
              <a:t>12</a:t>
            </a:fld>
            <a:endParaRPr lang="en-US" alt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84C72B-E80C-DF2F-2035-33BDBFD68D11}"/>
              </a:ext>
            </a:extLst>
          </p:cNvPr>
          <p:cNvSpPr txBox="1">
            <a:spLocks/>
          </p:cNvSpPr>
          <p:nvPr/>
        </p:nvSpPr>
        <p:spPr bwMode="auto">
          <a:xfrm>
            <a:off x="3331646" y="313174"/>
            <a:ext cx="5882692" cy="10722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2000" dirty="0"/>
              <a:t>Apgrūtināta </a:t>
            </a:r>
            <a:r>
              <a:rPr lang="lv-LV" altLang="lv-LV" sz="2000" dirty="0" err="1"/>
              <a:t>piekļūstamība</a:t>
            </a:r>
            <a:r>
              <a:rPr lang="lv-LV" altLang="lv-LV" sz="2000" dirty="0"/>
              <a:t> pie: </a:t>
            </a:r>
          </a:p>
          <a:p>
            <a:r>
              <a:rPr lang="lv-LV" altLang="lv-LV" sz="2000" dirty="0">
                <a:sym typeface="Symbol" panose="05050102010706020507" pitchFamily="18" charset="2"/>
              </a:rPr>
              <a:t> </a:t>
            </a:r>
            <a:r>
              <a:rPr lang="lv-LV" altLang="lv-LV" sz="2000" dirty="0"/>
              <a:t>platformas izsaukuma spiedpogām</a:t>
            </a:r>
          </a:p>
          <a:p>
            <a:r>
              <a:rPr lang="lv-LV" altLang="lv-LV" sz="2000" dirty="0">
                <a:sym typeface="Symbol" panose="05050102010706020507" pitchFamily="18" charset="2"/>
              </a:rPr>
              <a:t> </a:t>
            </a:r>
            <a:r>
              <a:rPr lang="lv-LV" altLang="lv-LV" sz="2000" dirty="0"/>
              <a:t>manuāli veramo durvju rokturiem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EB2711D-866F-6471-A75A-7BF0F81E7791}"/>
              </a:ext>
            </a:extLst>
          </p:cNvPr>
          <p:cNvSpPr txBox="1">
            <a:spLocks/>
          </p:cNvSpPr>
          <p:nvPr/>
        </p:nvSpPr>
        <p:spPr bwMode="auto">
          <a:xfrm>
            <a:off x="5836267" y="5217862"/>
            <a:ext cx="2139277" cy="10311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1400" dirty="0"/>
              <a:t>Nepietiekams manevrēšanas laukums </a:t>
            </a:r>
          </a:p>
          <a:p>
            <a:r>
              <a:rPr lang="lv-LV" altLang="lv-LV" sz="1400" dirty="0"/>
              <a:t>&lt; 1500 x 1500 mm</a:t>
            </a:r>
          </a:p>
        </p:txBody>
      </p:sp>
      <p:pic>
        <p:nvPicPr>
          <p:cNvPr id="4" name="Picture 14" descr="Diagram&#10;&#10;Description automatically generated">
            <a:extLst>
              <a:ext uri="{FF2B5EF4-FFF2-40B4-BE49-F238E27FC236}">
                <a16:creationId xmlns:a16="http://schemas.microsoft.com/office/drawing/2014/main" id="{7F522A1D-3217-840C-BE96-04E459FE4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4" r="5816" b="20952"/>
          <a:stretch/>
        </p:blipFill>
        <p:spPr>
          <a:xfrm>
            <a:off x="5402845" y="1504016"/>
            <a:ext cx="4476955" cy="201329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52AC4A61-8792-8148-AF0D-B0ED5BD0E8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3" b="21467"/>
          <a:stretch/>
        </p:blipFill>
        <p:spPr>
          <a:xfrm>
            <a:off x="2056464" y="1564387"/>
            <a:ext cx="3048936" cy="4287765"/>
          </a:xfrm>
          <a:prstGeom prst="rect">
            <a:avLst/>
          </a:prstGeom>
        </p:spPr>
      </p:pic>
      <p:cxnSp>
        <p:nvCxnSpPr>
          <p:cNvPr id="9" name="Straight Arrow Connector 12">
            <a:extLst>
              <a:ext uri="{FF2B5EF4-FFF2-40B4-BE49-F238E27FC236}">
                <a16:creationId xmlns:a16="http://schemas.microsoft.com/office/drawing/2014/main" id="{7E6CD1E1-C223-A7E0-8BDB-E05095B390D7}"/>
              </a:ext>
            </a:extLst>
          </p:cNvPr>
          <p:cNvCxnSpPr>
            <a:cxnSpLocks/>
          </p:cNvCxnSpPr>
          <p:nvPr/>
        </p:nvCxnSpPr>
        <p:spPr>
          <a:xfrm>
            <a:off x="2208037" y="2612353"/>
            <a:ext cx="258073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2">
            <a:extLst>
              <a:ext uri="{FF2B5EF4-FFF2-40B4-BE49-F238E27FC236}">
                <a16:creationId xmlns:a16="http://schemas.microsoft.com/office/drawing/2014/main" id="{28E83B9F-5C69-CD8C-41BE-D6CF4E2EA2CA}"/>
              </a:ext>
            </a:extLst>
          </p:cNvPr>
          <p:cNvCxnSpPr>
            <a:cxnSpLocks/>
          </p:cNvCxnSpPr>
          <p:nvPr/>
        </p:nvCxnSpPr>
        <p:spPr>
          <a:xfrm flipV="1">
            <a:off x="2056464" y="3708268"/>
            <a:ext cx="352072" cy="651296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BBAEE0A-5D59-DBB6-3B52-5E08EB48F855}"/>
              </a:ext>
            </a:extLst>
          </p:cNvPr>
          <p:cNvSpPr txBox="1"/>
          <p:nvPr/>
        </p:nvSpPr>
        <p:spPr>
          <a:xfrm>
            <a:off x="6808418" y="1610175"/>
            <a:ext cx="36142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lv-LV" sz="2400" b="1" dirty="0">
                <a:solidFill>
                  <a:srgbClr val="FF0000"/>
                </a:solidFill>
                <a:latin typeface="Times New Roman"/>
                <a:cs typeface="Arial"/>
              </a:rPr>
              <a:t>A</a:t>
            </a:r>
            <a:endParaRPr lang="en-US" sz="2400" b="1" dirty="0">
              <a:solidFill>
                <a:srgbClr val="FF0000"/>
              </a:solidFill>
              <a:latin typeface="Times New Roman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A4D49D-184A-B550-3A4A-5DAD3209B741}"/>
              </a:ext>
            </a:extLst>
          </p:cNvPr>
          <p:cNvSpPr txBox="1"/>
          <p:nvPr/>
        </p:nvSpPr>
        <p:spPr>
          <a:xfrm>
            <a:off x="6039491" y="1822535"/>
            <a:ext cx="36142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lv-LV" sz="2400" b="1" dirty="0">
                <a:solidFill>
                  <a:srgbClr val="FF0000"/>
                </a:solidFill>
                <a:latin typeface="Times New Roman"/>
                <a:cs typeface="Arial"/>
              </a:rPr>
              <a:t>B</a:t>
            </a:r>
            <a:endParaRPr lang="en-US" sz="2400" b="1" dirty="0">
              <a:solidFill>
                <a:srgbClr val="FF0000"/>
              </a:solidFill>
              <a:latin typeface="Times New Roman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7932F8-F0DE-4CFD-4ED4-17B0D9C948FD}"/>
              </a:ext>
            </a:extLst>
          </p:cNvPr>
          <p:cNvSpPr txBox="1"/>
          <p:nvPr/>
        </p:nvSpPr>
        <p:spPr>
          <a:xfrm>
            <a:off x="2208036" y="2666151"/>
            <a:ext cx="19067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lv-LV" sz="2400" b="1" dirty="0">
                <a:solidFill>
                  <a:srgbClr val="FF0000"/>
                </a:solidFill>
                <a:latin typeface="Times New Roman"/>
                <a:cs typeface="Arial"/>
              </a:rPr>
              <a:t>A &lt; 600 mm</a:t>
            </a:r>
            <a:endParaRPr lang="en-US" sz="2400" b="1" dirty="0">
              <a:solidFill>
                <a:srgbClr val="FF0000"/>
              </a:solidFill>
              <a:latin typeface="Times New Roman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D339A2-0567-AF34-6FFA-2DD286438ADC}"/>
              </a:ext>
            </a:extLst>
          </p:cNvPr>
          <p:cNvSpPr txBox="1"/>
          <p:nvPr/>
        </p:nvSpPr>
        <p:spPr>
          <a:xfrm>
            <a:off x="2233597" y="3916573"/>
            <a:ext cx="1981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lv-LV" sz="2400" b="1" dirty="0">
                <a:solidFill>
                  <a:srgbClr val="FF0000"/>
                </a:solidFill>
                <a:latin typeface="Times New Roman"/>
                <a:cs typeface="Arial"/>
              </a:rPr>
              <a:t>B &gt; 250 mm</a:t>
            </a:r>
            <a:endParaRPr lang="en-US" sz="2400" b="1" dirty="0">
              <a:solidFill>
                <a:srgbClr val="FF0000"/>
              </a:solidFill>
              <a:latin typeface="Times New Roman"/>
              <a:cs typeface="Arial"/>
            </a:endParaRPr>
          </a:p>
        </p:txBody>
      </p:sp>
      <p:pic>
        <p:nvPicPr>
          <p:cNvPr id="28" name="Picture 12" descr="Diagram&#10;&#10;Description automatically generated">
            <a:extLst>
              <a:ext uri="{FF2B5EF4-FFF2-40B4-BE49-F238E27FC236}">
                <a16:creationId xmlns:a16="http://schemas.microsoft.com/office/drawing/2014/main" id="{27EE72C3-9D12-F56D-0A75-0D8E65AE4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327" y="3669970"/>
            <a:ext cx="2101216" cy="1430386"/>
          </a:xfrm>
          <a:prstGeom prst="rect">
            <a:avLst/>
          </a:prstGeom>
          <a:ln w="635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6" name="Straight Arrow Connector 17">
            <a:extLst>
              <a:ext uri="{FF2B5EF4-FFF2-40B4-BE49-F238E27FC236}">
                <a16:creationId xmlns:a16="http://schemas.microsoft.com/office/drawing/2014/main" id="{8D56A2DE-0984-BB66-49A2-70B2CB4E74DA}"/>
              </a:ext>
            </a:extLst>
          </p:cNvPr>
          <p:cNvCxnSpPr>
            <a:cxnSpLocks/>
          </p:cNvCxnSpPr>
          <p:nvPr/>
        </p:nvCxnSpPr>
        <p:spPr>
          <a:xfrm flipH="1">
            <a:off x="4214796" y="4821230"/>
            <a:ext cx="2871807" cy="7062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9" descr="A picture containing outdoor, tree, ground, person&#10;&#10;Description automatically generated">
            <a:extLst>
              <a:ext uri="{FF2B5EF4-FFF2-40B4-BE49-F238E27FC236}">
                <a16:creationId xmlns:a16="http://schemas.microsoft.com/office/drawing/2014/main" id="{FA08A49D-E9DD-2DAA-A17B-8A745B634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4474" y="1485518"/>
            <a:ext cx="1826910" cy="3235648"/>
          </a:xfrm>
          <a:prstGeom prst="rect">
            <a:avLst/>
          </a:prstGeom>
        </p:spPr>
      </p:pic>
      <p:cxnSp>
        <p:nvCxnSpPr>
          <p:cNvPr id="33" name="Straight Arrow Connector 16">
            <a:extLst>
              <a:ext uri="{FF2B5EF4-FFF2-40B4-BE49-F238E27FC236}">
                <a16:creationId xmlns:a16="http://schemas.microsoft.com/office/drawing/2014/main" id="{47458B6B-DB46-EFDA-9386-BD2DAECBE648}"/>
              </a:ext>
            </a:extLst>
          </p:cNvPr>
          <p:cNvCxnSpPr>
            <a:cxnSpLocks/>
          </p:cNvCxnSpPr>
          <p:nvPr/>
        </p:nvCxnSpPr>
        <p:spPr>
          <a:xfrm>
            <a:off x="10504955" y="2877705"/>
            <a:ext cx="750871" cy="0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B192FDB-CE5A-4B48-3062-DA6CCAB7B95C}"/>
              </a:ext>
            </a:extLst>
          </p:cNvPr>
          <p:cNvSpPr txBox="1"/>
          <p:nvPr/>
        </p:nvSpPr>
        <p:spPr>
          <a:xfrm>
            <a:off x="10064090" y="2287787"/>
            <a:ext cx="19067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lv-LV" sz="2400" b="1" dirty="0">
                <a:solidFill>
                  <a:srgbClr val="FF0000"/>
                </a:solidFill>
                <a:latin typeface="Times New Roman"/>
                <a:cs typeface="Arial"/>
              </a:rPr>
              <a:t>A &lt; 600 mm</a:t>
            </a:r>
            <a:endParaRPr lang="en-US" sz="2400" b="1" dirty="0">
              <a:solidFill>
                <a:srgbClr val="FF0000"/>
              </a:solidFill>
              <a:latin typeface="Times New Roman"/>
              <a:cs typeface="Arial"/>
            </a:endParaRPr>
          </a:p>
        </p:txBody>
      </p:sp>
      <p:cxnSp>
        <p:nvCxnSpPr>
          <p:cNvPr id="38" name="Taisns savienotājs 37">
            <a:extLst>
              <a:ext uri="{FF2B5EF4-FFF2-40B4-BE49-F238E27FC236}">
                <a16:creationId xmlns:a16="http://schemas.microsoft.com/office/drawing/2014/main" id="{DF028A7C-FED9-4A7A-C103-BAE7E3802B37}"/>
              </a:ext>
            </a:extLst>
          </p:cNvPr>
          <p:cNvCxnSpPr/>
          <p:nvPr/>
        </p:nvCxnSpPr>
        <p:spPr>
          <a:xfrm>
            <a:off x="4497089" y="4066437"/>
            <a:ext cx="388677" cy="2182567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Taisns bultveida savienotājs 39">
            <a:extLst>
              <a:ext uri="{FF2B5EF4-FFF2-40B4-BE49-F238E27FC236}">
                <a16:creationId xmlns:a16="http://schemas.microsoft.com/office/drawing/2014/main" id="{8CCD6038-B187-6D94-A96F-13BADA1388B8}"/>
              </a:ext>
            </a:extLst>
          </p:cNvPr>
          <p:cNvCxnSpPr>
            <a:cxnSpLocks/>
          </p:cNvCxnSpPr>
          <p:nvPr/>
        </p:nvCxnSpPr>
        <p:spPr>
          <a:xfrm>
            <a:off x="2208037" y="5572805"/>
            <a:ext cx="2554567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802F63A-F30D-C6EA-46AE-11E6B20FD9E2}"/>
              </a:ext>
            </a:extLst>
          </p:cNvPr>
          <p:cNvSpPr txBox="1"/>
          <p:nvPr/>
        </p:nvSpPr>
        <p:spPr>
          <a:xfrm>
            <a:off x="2648647" y="5111141"/>
            <a:ext cx="1981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lv-LV" sz="2400" b="1" dirty="0">
                <a:solidFill>
                  <a:srgbClr val="FF0000"/>
                </a:solidFill>
                <a:latin typeface="Times New Roman"/>
                <a:cs typeface="Arial"/>
              </a:rPr>
              <a:t>1050 mm</a:t>
            </a:r>
            <a:endParaRPr lang="en-US" sz="2400" b="1" dirty="0">
              <a:solidFill>
                <a:srgbClr val="FF0000"/>
              </a:solidFill>
              <a:latin typeface="Times New Roman"/>
              <a:cs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34D028-251A-83DB-03DB-B1D54CADB69A}"/>
              </a:ext>
            </a:extLst>
          </p:cNvPr>
          <p:cNvSpPr txBox="1">
            <a:spLocks/>
          </p:cNvSpPr>
          <p:nvPr/>
        </p:nvSpPr>
        <p:spPr bwMode="auto">
          <a:xfrm>
            <a:off x="9635775" y="4813018"/>
            <a:ext cx="2489229" cy="5056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ctr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73163" indent="-233363" algn="ctr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43063" indent="-233363" algn="ctr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112963" indent="-233363" algn="ctr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457200" indent="-234893" algn="ctr" defTabSz="938213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914400" indent="-234893" algn="ctr" defTabSz="938213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1371600" indent="-234893" algn="ctr" defTabSz="938213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1828800" indent="-234893" algn="ctr" defTabSz="938213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lv-LV" altLang="lv-LV" sz="1400" dirty="0"/>
              <a:t>Nepietiekams brīvais attālums</a:t>
            </a:r>
          </a:p>
        </p:txBody>
      </p:sp>
    </p:spTree>
    <p:extLst>
      <p:ext uri="{BB962C8B-B14F-4D97-AF65-F5344CB8AC3E}">
        <p14:creationId xmlns:p14="http://schemas.microsoft.com/office/powerpoint/2010/main" val="985831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B6672-E8C0-A3F0-BD2A-5E1706D38F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53626" y="6324600"/>
            <a:ext cx="409575" cy="304800"/>
          </a:xfrm>
        </p:spPr>
        <p:txBody>
          <a:bodyPr/>
          <a:lstStyle/>
          <a:p>
            <a:fld id="{47DC079D-CC41-412E-8374-12F03F47623B}" type="slidenum">
              <a:rPr lang="en-US" altLang="lv-LV"/>
              <a:pPr/>
              <a:t>13</a:t>
            </a:fld>
            <a:endParaRPr lang="en-US" altLang="lv-LV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84C72B-E80C-DF2F-2035-33BDBFD68D11}"/>
              </a:ext>
            </a:extLst>
          </p:cNvPr>
          <p:cNvSpPr txBox="1">
            <a:spLocks/>
          </p:cNvSpPr>
          <p:nvPr/>
        </p:nvSpPr>
        <p:spPr bwMode="auto">
          <a:xfrm>
            <a:off x="2924070" y="288542"/>
            <a:ext cx="6226376" cy="10722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2000" dirty="0"/>
              <a:t>Apgrūtināta </a:t>
            </a:r>
            <a:r>
              <a:rPr lang="lv-LV" altLang="lv-LV" sz="2000" dirty="0" err="1"/>
              <a:t>piekļūstamība</a:t>
            </a:r>
            <a:r>
              <a:rPr lang="lv-LV" altLang="lv-LV" sz="2000" dirty="0"/>
              <a:t> pie: </a:t>
            </a:r>
          </a:p>
          <a:p>
            <a:r>
              <a:rPr lang="lv-LV" altLang="lv-LV" sz="2000" dirty="0">
                <a:sym typeface="Symbol" panose="05050102010706020507" pitchFamily="18" charset="2"/>
              </a:rPr>
              <a:t> </a:t>
            </a:r>
            <a:r>
              <a:rPr lang="lv-LV" altLang="lv-LV" sz="2000" dirty="0"/>
              <a:t>platformas izsaukuma spiedpogām</a:t>
            </a:r>
          </a:p>
          <a:p>
            <a:r>
              <a:rPr lang="lv-LV" altLang="lv-LV" sz="2000" dirty="0">
                <a:sym typeface="Symbol" panose="05050102010706020507" pitchFamily="18" charset="2"/>
              </a:rPr>
              <a:t> </a:t>
            </a:r>
            <a:r>
              <a:rPr lang="lv-LV" altLang="lv-LV" sz="2000" dirty="0"/>
              <a:t>manuāli veramo durvju rokturiem</a:t>
            </a:r>
          </a:p>
        </p:txBody>
      </p:sp>
      <p:pic>
        <p:nvPicPr>
          <p:cNvPr id="4" name="Picture 14" descr="Diagram&#10;&#10;Description automatically generated">
            <a:extLst>
              <a:ext uri="{FF2B5EF4-FFF2-40B4-BE49-F238E27FC236}">
                <a16:creationId xmlns:a16="http://schemas.microsoft.com/office/drawing/2014/main" id="{7F522A1D-3217-840C-BE96-04E459FE4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4" r="53218" b="20952"/>
          <a:stretch/>
        </p:blipFill>
        <p:spPr>
          <a:xfrm>
            <a:off x="7971805" y="1622076"/>
            <a:ext cx="2112446" cy="201329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4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DF7E2665-C08D-D3A8-8152-81F654765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182" y="1686902"/>
            <a:ext cx="3119100" cy="4158801"/>
          </a:xfrm>
          <a:prstGeom prst="rect">
            <a:avLst/>
          </a:prstGeom>
        </p:spPr>
      </p:pic>
      <p:pic>
        <p:nvPicPr>
          <p:cNvPr id="10" name="Attēls 9" descr="Attēls, kurā ir ārtelpa&#10;&#10;Apraksts ģenerēts automātiski">
            <a:extLst>
              <a:ext uri="{FF2B5EF4-FFF2-40B4-BE49-F238E27FC236}">
                <a16:creationId xmlns:a16="http://schemas.microsoft.com/office/drawing/2014/main" id="{8DD21F2C-D92A-A2E0-EBD8-B27713F0E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438" y="1686901"/>
            <a:ext cx="2339326" cy="4158801"/>
          </a:xfrm>
          <a:prstGeom prst="rect">
            <a:avLst/>
          </a:prstGeom>
        </p:spPr>
      </p:pic>
      <p:pic>
        <p:nvPicPr>
          <p:cNvPr id="12" name="Picture 14" descr="Diagram&#10;&#10;Description automatically generated">
            <a:extLst>
              <a:ext uri="{FF2B5EF4-FFF2-40B4-BE49-F238E27FC236}">
                <a16:creationId xmlns:a16="http://schemas.microsoft.com/office/drawing/2014/main" id="{1C1CDFF9-CBE7-1852-C4C2-29C624920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45" r="5816" b="20952"/>
          <a:stretch/>
        </p:blipFill>
        <p:spPr>
          <a:xfrm>
            <a:off x="7971806" y="3791334"/>
            <a:ext cx="2086595" cy="205712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val 28">
            <a:extLst>
              <a:ext uri="{FF2B5EF4-FFF2-40B4-BE49-F238E27FC236}">
                <a16:creationId xmlns:a16="http://schemas.microsoft.com/office/drawing/2014/main" id="{43255AC5-B415-2E02-133E-3D7AA205FFFB}"/>
              </a:ext>
            </a:extLst>
          </p:cNvPr>
          <p:cNvSpPr/>
          <p:nvPr/>
        </p:nvSpPr>
        <p:spPr>
          <a:xfrm>
            <a:off x="2576278" y="3635372"/>
            <a:ext cx="755368" cy="190397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28">
            <a:extLst>
              <a:ext uri="{FF2B5EF4-FFF2-40B4-BE49-F238E27FC236}">
                <a16:creationId xmlns:a16="http://schemas.microsoft.com/office/drawing/2014/main" id="{D1AC0EC8-BF11-7A66-C229-C7186CCAF1A8}"/>
              </a:ext>
            </a:extLst>
          </p:cNvPr>
          <p:cNvSpPr/>
          <p:nvPr/>
        </p:nvSpPr>
        <p:spPr>
          <a:xfrm>
            <a:off x="5340632" y="3429000"/>
            <a:ext cx="755368" cy="190397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77DC2C2-4F24-51BE-4037-DD964676879A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 bwMode="auto">
          <a:xfrm>
            <a:off x="2025182" y="6039213"/>
            <a:ext cx="8033218" cy="5056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1400" dirty="0"/>
              <a:t>Neveiksmīgs risinājums ar ierobežotu </a:t>
            </a:r>
            <a:r>
              <a:rPr lang="lv-LV" altLang="lv-LV" sz="1400" dirty="0" err="1"/>
              <a:t>piekļūstamību</a:t>
            </a:r>
            <a:r>
              <a:rPr lang="lv-LV" altLang="lv-LV" sz="1400" dirty="0"/>
              <a:t> – nepietiekams brīvais attālums, asas </a:t>
            </a:r>
            <a:r>
              <a:rPr lang="lv-LV" altLang="lv-LV" sz="1400" dirty="0" err="1"/>
              <a:t>kantes</a:t>
            </a:r>
            <a:r>
              <a:rPr lang="lv-LV" altLang="lv-LV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0314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B6672-E8C0-A3F0-BD2A-5E1706D38F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06000" y="6324600"/>
            <a:ext cx="457200" cy="304800"/>
          </a:xfrm>
        </p:spPr>
        <p:txBody>
          <a:bodyPr/>
          <a:lstStyle/>
          <a:p>
            <a:fld id="{47DC079D-CC41-412E-8374-12F03F47623B}" type="slidenum">
              <a:rPr lang="en-US" altLang="lv-LV"/>
              <a:pPr/>
              <a:t>14</a:t>
            </a:fld>
            <a:endParaRPr lang="en-US" altLang="lv-LV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84C72B-E80C-DF2F-2035-33BDBFD68D11}"/>
              </a:ext>
            </a:extLst>
          </p:cNvPr>
          <p:cNvSpPr txBox="1">
            <a:spLocks/>
          </p:cNvSpPr>
          <p:nvPr/>
        </p:nvSpPr>
        <p:spPr bwMode="auto">
          <a:xfrm>
            <a:off x="2855021" y="388587"/>
            <a:ext cx="6846827" cy="555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2000" dirty="0" err="1"/>
              <a:t>Piekļūstamība</a:t>
            </a:r>
            <a:r>
              <a:rPr lang="lv-LV" altLang="lv-LV" sz="2000" dirty="0"/>
              <a:t> pie iekārtas – režģa iesegums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77DC2C2-4F24-51BE-4037-DD964676879A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 bwMode="auto">
          <a:xfrm>
            <a:off x="1991538" y="5744734"/>
            <a:ext cx="8066863" cy="724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1400" dirty="0"/>
              <a:t>Ieseguma spraugu platums &gt;10-13 mm (režģis 20x20 mm). </a:t>
            </a:r>
          </a:p>
          <a:p>
            <a:r>
              <a:rPr lang="lv-LV" altLang="lv-LV" sz="1400" dirty="0"/>
              <a:t>Nav novērsts kustību palīglīdzekļu iesprūšanas risks.</a:t>
            </a:r>
          </a:p>
          <a:p>
            <a:r>
              <a:rPr lang="lv-LV" altLang="lv-LV" sz="1400" dirty="0"/>
              <a:t>Manevrēšanas laukums nav viena līmeņa, nepietiekama izmēra. </a:t>
            </a:r>
          </a:p>
        </p:txBody>
      </p:sp>
      <p:pic>
        <p:nvPicPr>
          <p:cNvPr id="8" name="Attēls 7" descr="Attēls, kurā ir ēka, būris, flīzēts, netīrs&#10;&#10;Apraksts ģenerēts automātiski">
            <a:extLst>
              <a:ext uri="{FF2B5EF4-FFF2-40B4-BE49-F238E27FC236}">
                <a16:creationId xmlns:a16="http://schemas.microsoft.com/office/drawing/2014/main" id="{C6485749-11E1-DA87-C9E8-EBF403D80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8950" y="980221"/>
            <a:ext cx="3848100" cy="5130800"/>
          </a:xfrm>
          <a:prstGeom prst="rect">
            <a:avLst/>
          </a:prstGeom>
        </p:spPr>
      </p:pic>
      <p:pic>
        <p:nvPicPr>
          <p:cNvPr id="11" name="Attēls 10" descr="Attēls, kurā ir ēka, grīda, flīzēts&#10;&#10;Apraksts ģenerēts automātiski">
            <a:extLst>
              <a:ext uri="{FF2B5EF4-FFF2-40B4-BE49-F238E27FC236}">
                <a16:creationId xmlns:a16="http://schemas.microsoft.com/office/drawing/2014/main" id="{91AE4AAE-B997-C03A-CFB5-B00CAF1EA5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37" y="1646209"/>
            <a:ext cx="2848318" cy="379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69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B6672-E8C0-A3F0-BD2A-5E1706D38F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06000" y="6324600"/>
            <a:ext cx="457200" cy="304800"/>
          </a:xfrm>
        </p:spPr>
        <p:txBody>
          <a:bodyPr/>
          <a:lstStyle/>
          <a:p>
            <a:fld id="{47DC079D-CC41-412E-8374-12F03F47623B}" type="slidenum">
              <a:rPr lang="en-US" altLang="lv-LV"/>
              <a:pPr/>
              <a:t>15</a:t>
            </a:fld>
            <a:endParaRPr lang="en-US" altLang="lv-LV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84C72B-E80C-DF2F-2035-33BDBFD68D11}"/>
              </a:ext>
            </a:extLst>
          </p:cNvPr>
          <p:cNvSpPr txBox="1">
            <a:spLocks/>
          </p:cNvSpPr>
          <p:nvPr/>
        </p:nvSpPr>
        <p:spPr bwMode="auto">
          <a:xfrm>
            <a:off x="3277052" y="450015"/>
            <a:ext cx="6846827" cy="555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2000" dirty="0" err="1"/>
              <a:t>Piekļūstamība</a:t>
            </a:r>
            <a:r>
              <a:rPr lang="lv-LV" altLang="lv-LV" sz="2000" dirty="0"/>
              <a:t>: cīņa ar vēja brāzmām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77DC2C2-4F24-51BE-4037-DD964676879A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 bwMode="auto">
          <a:xfrm>
            <a:off x="4464423" y="1240870"/>
            <a:ext cx="5652148" cy="9243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1400" dirty="0"/>
              <a:t>Prasība iekārtai: durvīm jāaizveras bez pasažiera palīdzības, jo durvju iekšpusei jābūt gludai, izvirzījumi nav pieļauti, tāpēc no iekšpuses nekādus rokturus izvietot nav atļauts.</a:t>
            </a:r>
          </a:p>
        </p:txBody>
      </p:sp>
      <p:pic>
        <p:nvPicPr>
          <p:cNvPr id="9" name="Attēls 8" descr="Attēls, kurā ir ēka, ārtelpa&#10;&#10;Apraksts ģenerēts automātiski">
            <a:extLst>
              <a:ext uri="{FF2B5EF4-FFF2-40B4-BE49-F238E27FC236}">
                <a16:creationId xmlns:a16="http://schemas.microsoft.com/office/drawing/2014/main" id="{84504E2D-BAAF-ECF3-B2DA-E16FDF3EF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6" r="20550"/>
          <a:stretch/>
        </p:blipFill>
        <p:spPr>
          <a:xfrm>
            <a:off x="2216727" y="1667163"/>
            <a:ext cx="1624013" cy="4842690"/>
          </a:xfrm>
          <a:prstGeom prst="rect">
            <a:avLst/>
          </a:prstGeom>
        </p:spPr>
      </p:pic>
      <p:pic>
        <p:nvPicPr>
          <p:cNvPr id="12" name="Attēls 11" descr="Attēls, kurā ir zeme&#10;&#10;Apraksts ģenerēts automātiski">
            <a:extLst>
              <a:ext uri="{FF2B5EF4-FFF2-40B4-BE49-F238E27FC236}">
                <a16:creationId xmlns:a16="http://schemas.microsoft.com/office/drawing/2014/main" id="{67473045-8EFD-1FF3-3C49-3BA85D09D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88"/>
          <a:stretch/>
        </p:blipFill>
        <p:spPr>
          <a:xfrm>
            <a:off x="3908612" y="2874916"/>
            <a:ext cx="2108224" cy="281518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EA94877-D6EE-D370-6BA5-233F53DB67BF}"/>
              </a:ext>
            </a:extLst>
          </p:cNvPr>
          <p:cNvSpPr txBox="1">
            <a:spLocks/>
          </p:cNvSpPr>
          <p:nvPr/>
        </p:nvSpPr>
        <p:spPr bwMode="auto">
          <a:xfrm>
            <a:off x="6077973" y="2868432"/>
            <a:ext cx="4038599" cy="7252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ctr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73163" indent="-233363" algn="ctr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43063" indent="-233363" algn="ctr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112963" indent="-233363" algn="ctr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457200" indent="-234893" algn="ctr" defTabSz="938213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914400" indent="-234893" algn="ctr" defTabSz="938213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1371600" indent="-234893" algn="ctr" defTabSz="938213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1828800" indent="-234893" algn="ctr" defTabSz="938213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lv-LV" altLang="lv-LV" sz="1400" dirty="0" err="1"/>
              <a:t>Ārtelpā</a:t>
            </a:r>
            <a:r>
              <a:rPr lang="lv-LV" altLang="lv-LV" sz="1400" dirty="0"/>
              <a:t>, kur ir vēja brāzmas, ne tikai grūti atvērt durvis, bet durvis pēc tam neaizveras.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EE271AD-BA99-52E6-0377-DC37FB360A2B}"/>
              </a:ext>
            </a:extLst>
          </p:cNvPr>
          <p:cNvSpPr txBox="1">
            <a:spLocks/>
          </p:cNvSpPr>
          <p:nvPr/>
        </p:nvSpPr>
        <p:spPr bwMode="auto">
          <a:xfrm>
            <a:off x="6096001" y="4048052"/>
            <a:ext cx="4020571" cy="555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ctr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73163" indent="-233363" algn="ctr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43063" indent="-233363" algn="ctr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112963" indent="-233363" algn="ctr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457200" indent="-234893" algn="ctr" defTabSz="938213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914400" indent="-234893" algn="ctr" defTabSz="938213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1371600" indent="-234893" algn="ctr" defTabSz="938213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1828800" indent="-234893" algn="ctr" defTabSz="938213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lv-LV" altLang="lv-LV" sz="1400" dirty="0"/>
              <a:t>Personai </a:t>
            </a:r>
            <a:r>
              <a:rPr lang="lv-LV" altLang="lv-LV" sz="1400" dirty="0" err="1"/>
              <a:t>ratiņkrēslā</a:t>
            </a:r>
            <a:r>
              <a:rPr lang="lv-LV" altLang="lv-LV" sz="1400" dirty="0"/>
              <a:t> nav iespējams aiz sevis aizvērt durvis.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DEB5BB2-1D8A-00B7-8EEB-3282A35A2BFF}"/>
              </a:ext>
            </a:extLst>
          </p:cNvPr>
          <p:cNvSpPr txBox="1">
            <a:spLocks/>
          </p:cNvSpPr>
          <p:nvPr/>
        </p:nvSpPr>
        <p:spPr bwMode="auto">
          <a:xfrm>
            <a:off x="6084710" y="5135050"/>
            <a:ext cx="4054341" cy="555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ctr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73163" indent="-233363" algn="ctr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43063" indent="-233363" algn="ctr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112963" indent="-233363" algn="ctr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457200" indent="-234893" algn="ctr" defTabSz="938213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914400" indent="-234893" algn="ctr" defTabSz="938213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1371600" indent="-234893" algn="ctr" defTabSz="938213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1828800" indent="-234893" algn="ctr" defTabSz="938213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lv-LV" altLang="lv-LV" sz="1400" dirty="0"/>
              <a:t>Kamēr durvis nav aizvērtas, platforma neuzsāks kustību.</a:t>
            </a:r>
          </a:p>
        </p:txBody>
      </p:sp>
      <p:sp>
        <p:nvSpPr>
          <p:cNvPr id="21" name="Bultiņa: pa labi 20">
            <a:extLst>
              <a:ext uri="{FF2B5EF4-FFF2-40B4-BE49-F238E27FC236}">
                <a16:creationId xmlns:a16="http://schemas.microsoft.com/office/drawing/2014/main" id="{8BBE92B7-C9DA-8E4A-FF12-FB4A39E29A5B}"/>
              </a:ext>
            </a:extLst>
          </p:cNvPr>
          <p:cNvSpPr/>
          <p:nvPr/>
        </p:nvSpPr>
        <p:spPr>
          <a:xfrm>
            <a:off x="4125640" y="4048052"/>
            <a:ext cx="555811" cy="1848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2" name="Bultiņa: pa labi 21">
            <a:extLst>
              <a:ext uri="{FF2B5EF4-FFF2-40B4-BE49-F238E27FC236}">
                <a16:creationId xmlns:a16="http://schemas.microsoft.com/office/drawing/2014/main" id="{0A1341B7-1EC1-8F7D-3FEC-ADD9FB69A067}"/>
              </a:ext>
            </a:extLst>
          </p:cNvPr>
          <p:cNvSpPr/>
          <p:nvPr/>
        </p:nvSpPr>
        <p:spPr>
          <a:xfrm rot="10800000">
            <a:off x="5222703" y="4127952"/>
            <a:ext cx="555810" cy="173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26470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B6672-E8C0-A3F0-BD2A-5E1706D38F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15526" y="6324600"/>
            <a:ext cx="447675" cy="304800"/>
          </a:xfrm>
        </p:spPr>
        <p:txBody>
          <a:bodyPr/>
          <a:lstStyle/>
          <a:p>
            <a:fld id="{47DC079D-CC41-412E-8374-12F03F47623B}" type="slidenum">
              <a:rPr lang="en-US" altLang="lv-LV"/>
              <a:pPr/>
              <a:t>16</a:t>
            </a:fld>
            <a:endParaRPr lang="en-US" altLang="lv-LV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84C72B-E80C-DF2F-2035-33BDBFD68D11}"/>
              </a:ext>
            </a:extLst>
          </p:cNvPr>
          <p:cNvSpPr txBox="1">
            <a:spLocks/>
          </p:cNvSpPr>
          <p:nvPr/>
        </p:nvSpPr>
        <p:spPr bwMode="auto">
          <a:xfrm>
            <a:off x="3277052" y="401670"/>
            <a:ext cx="6846827" cy="4589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2000" dirty="0"/>
              <a:t>Nojumes funkcionalitāte (lietotājam)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77DC2C2-4F24-51BE-4037-DD964676879A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 bwMode="auto">
          <a:xfrm>
            <a:off x="4909124" y="1089979"/>
            <a:ext cx="5149277" cy="555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1400" dirty="0"/>
              <a:t>Nav vai neatbilstoša ieejas aizsardzība pret nokrišņiem </a:t>
            </a:r>
          </a:p>
        </p:txBody>
      </p:sp>
      <p:pic>
        <p:nvPicPr>
          <p:cNvPr id="5" name="Attēls 4" descr="Attēls, kurā ir debesis, ārtelpa, zeme, veids&#10;&#10;Apraksts ģenerēts automātiski">
            <a:extLst>
              <a:ext uri="{FF2B5EF4-FFF2-40B4-BE49-F238E27FC236}">
                <a16:creationId xmlns:a16="http://schemas.microsoft.com/office/drawing/2014/main" id="{B78F8391-B620-FE12-5FB5-AFC2BAC6C3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3" t="31135" r="9857" b="46225"/>
          <a:stretch/>
        </p:blipFill>
        <p:spPr>
          <a:xfrm>
            <a:off x="2102673" y="1576082"/>
            <a:ext cx="2263140" cy="4986085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76EF68A7-E3EE-6303-C875-23D1662C22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1"/>
          <a:stretch/>
        </p:blipFill>
        <p:spPr>
          <a:xfrm>
            <a:off x="4554070" y="2429436"/>
            <a:ext cx="3142784" cy="4132730"/>
          </a:xfrm>
          <a:prstGeom prst="rect">
            <a:avLst/>
          </a:prstGeom>
        </p:spPr>
      </p:pic>
      <p:cxnSp>
        <p:nvCxnSpPr>
          <p:cNvPr id="9" name="Taisns savienotājs 8">
            <a:extLst>
              <a:ext uri="{FF2B5EF4-FFF2-40B4-BE49-F238E27FC236}">
                <a16:creationId xmlns:a16="http://schemas.microsoft.com/office/drawing/2014/main" id="{C20C265A-6383-4762-249A-B79496CE40DB}"/>
              </a:ext>
            </a:extLst>
          </p:cNvPr>
          <p:cNvCxnSpPr>
            <a:cxnSpLocks/>
          </p:cNvCxnSpPr>
          <p:nvPr/>
        </p:nvCxnSpPr>
        <p:spPr>
          <a:xfrm>
            <a:off x="6890030" y="2026024"/>
            <a:ext cx="0" cy="2684794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aisns savienotājs 10">
            <a:extLst>
              <a:ext uri="{FF2B5EF4-FFF2-40B4-BE49-F238E27FC236}">
                <a16:creationId xmlns:a16="http://schemas.microsoft.com/office/drawing/2014/main" id="{F260426F-CC25-F590-E308-E87DC678C428}"/>
              </a:ext>
            </a:extLst>
          </p:cNvPr>
          <p:cNvCxnSpPr/>
          <p:nvPr/>
        </p:nvCxnSpPr>
        <p:spPr>
          <a:xfrm>
            <a:off x="6696636" y="2026024"/>
            <a:ext cx="0" cy="2424818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aisns savienotājs 12">
            <a:extLst>
              <a:ext uri="{FF2B5EF4-FFF2-40B4-BE49-F238E27FC236}">
                <a16:creationId xmlns:a16="http://schemas.microsoft.com/office/drawing/2014/main" id="{5B95AEDA-44CD-AFFF-C5D6-6B1401A7FB3E}"/>
              </a:ext>
            </a:extLst>
          </p:cNvPr>
          <p:cNvCxnSpPr/>
          <p:nvPr/>
        </p:nvCxnSpPr>
        <p:spPr>
          <a:xfrm>
            <a:off x="6522478" y="2026024"/>
            <a:ext cx="0" cy="2424818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Taisns savienotājs 15">
            <a:extLst>
              <a:ext uri="{FF2B5EF4-FFF2-40B4-BE49-F238E27FC236}">
                <a16:creationId xmlns:a16="http://schemas.microsoft.com/office/drawing/2014/main" id="{EE738C28-0146-69F8-CC37-EFC3DD5AC7B5}"/>
              </a:ext>
            </a:extLst>
          </p:cNvPr>
          <p:cNvCxnSpPr>
            <a:cxnSpLocks/>
          </p:cNvCxnSpPr>
          <p:nvPr/>
        </p:nvCxnSpPr>
        <p:spPr>
          <a:xfrm>
            <a:off x="6429003" y="2873323"/>
            <a:ext cx="0" cy="2146912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Taisns savienotājs 16">
            <a:extLst>
              <a:ext uri="{FF2B5EF4-FFF2-40B4-BE49-F238E27FC236}">
                <a16:creationId xmlns:a16="http://schemas.microsoft.com/office/drawing/2014/main" id="{C15D88FA-E4E0-B0AE-739D-452FFF6284CC}"/>
              </a:ext>
            </a:extLst>
          </p:cNvPr>
          <p:cNvCxnSpPr>
            <a:cxnSpLocks/>
          </p:cNvCxnSpPr>
          <p:nvPr/>
        </p:nvCxnSpPr>
        <p:spPr>
          <a:xfrm>
            <a:off x="5204315" y="2734371"/>
            <a:ext cx="1338964" cy="138953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Taisns savienotājs 22">
            <a:extLst>
              <a:ext uri="{FF2B5EF4-FFF2-40B4-BE49-F238E27FC236}">
                <a16:creationId xmlns:a16="http://schemas.microsoft.com/office/drawing/2014/main" id="{FF54C05D-EB90-AC1B-4157-1E76B9F29064}"/>
              </a:ext>
            </a:extLst>
          </p:cNvPr>
          <p:cNvCxnSpPr>
            <a:cxnSpLocks/>
          </p:cNvCxnSpPr>
          <p:nvPr/>
        </p:nvCxnSpPr>
        <p:spPr>
          <a:xfrm>
            <a:off x="6305556" y="2026024"/>
            <a:ext cx="0" cy="64084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Taisns savienotājs 24">
            <a:extLst>
              <a:ext uri="{FF2B5EF4-FFF2-40B4-BE49-F238E27FC236}">
                <a16:creationId xmlns:a16="http://schemas.microsoft.com/office/drawing/2014/main" id="{2D946C94-11E3-0892-944E-1449A375FAC5}"/>
              </a:ext>
            </a:extLst>
          </p:cNvPr>
          <p:cNvCxnSpPr>
            <a:cxnSpLocks/>
          </p:cNvCxnSpPr>
          <p:nvPr/>
        </p:nvCxnSpPr>
        <p:spPr>
          <a:xfrm>
            <a:off x="5283579" y="1963271"/>
            <a:ext cx="0" cy="64084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Taisns savienotājs 25">
            <a:extLst>
              <a:ext uri="{FF2B5EF4-FFF2-40B4-BE49-F238E27FC236}">
                <a16:creationId xmlns:a16="http://schemas.microsoft.com/office/drawing/2014/main" id="{D3772EDB-7200-364D-F669-6BD0C69B87FD}"/>
              </a:ext>
            </a:extLst>
          </p:cNvPr>
          <p:cNvCxnSpPr>
            <a:cxnSpLocks/>
          </p:cNvCxnSpPr>
          <p:nvPr/>
        </p:nvCxnSpPr>
        <p:spPr>
          <a:xfrm>
            <a:off x="5471838" y="1963271"/>
            <a:ext cx="0" cy="64084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Taisns savienotājs 26">
            <a:extLst>
              <a:ext uri="{FF2B5EF4-FFF2-40B4-BE49-F238E27FC236}">
                <a16:creationId xmlns:a16="http://schemas.microsoft.com/office/drawing/2014/main" id="{5F570450-1AE7-FA32-F268-E3D5C83ECCE0}"/>
              </a:ext>
            </a:extLst>
          </p:cNvPr>
          <p:cNvCxnSpPr>
            <a:cxnSpLocks/>
          </p:cNvCxnSpPr>
          <p:nvPr/>
        </p:nvCxnSpPr>
        <p:spPr>
          <a:xfrm>
            <a:off x="5758709" y="1963271"/>
            <a:ext cx="0" cy="64084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Taisns savienotājs 27">
            <a:extLst>
              <a:ext uri="{FF2B5EF4-FFF2-40B4-BE49-F238E27FC236}">
                <a16:creationId xmlns:a16="http://schemas.microsoft.com/office/drawing/2014/main" id="{A4FC2D0A-46B3-95D9-F964-FA6D1135ECD5}"/>
              </a:ext>
            </a:extLst>
          </p:cNvPr>
          <p:cNvCxnSpPr>
            <a:cxnSpLocks/>
          </p:cNvCxnSpPr>
          <p:nvPr/>
        </p:nvCxnSpPr>
        <p:spPr>
          <a:xfrm>
            <a:off x="6096000" y="1963271"/>
            <a:ext cx="0" cy="64084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20262F5E-53CB-79DD-D604-032BAC69C13C}"/>
              </a:ext>
            </a:extLst>
          </p:cNvPr>
          <p:cNvSpPr txBox="1">
            <a:spLocks/>
          </p:cNvSpPr>
          <p:nvPr/>
        </p:nvSpPr>
        <p:spPr bwMode="auto">
          <a:xfrm>
            <a:off x="7764601" y="3020143"/>
            <a:ext cx="1807186" cy="25279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ctr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73163" indent="-233363" algn="ctr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43063" indent="-233363" algn="ctr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112963" indent="-233363" algn="ctr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457200" indent="-234893" algn="ctr" defTabSz="938213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914400" indent="-234893" algn="ctr" defTabSz="938213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1371600" indent="-234893" algn="ctr" defTabSz="938213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1828800" indent="-234893" algn="ctr" defTabSz="938213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lv-LV" altLang="lv-LV" sz="1200" dirty="0"/>
              <a:t>Platformas ātrums 0,15 m/s</a:t>
            </a:r>
          </a:p>
          <a:p>
            <a:endParaRPr lang="lv-LV" altLang="lv-LV" sz="1200" dirty="0"/>
          </a:p>
          <a:p>
            <a:r>
              <a:rPr lang="lv-LV" altLang="lv-LV" sz="1200" dirty="0"/>
              <a:t>No viena līmeņa līdz otram platforma jāgaida:</a:t>
            </a:r>
          </a:p>
          <a:p>
            <a:endParaRPr lang="lv-LV" altLang="lv-LV" sz="1200" dirty="0"/>
          </a:p>
          <a:p>
            <a:r>
              <a:rPr lang="lv-LV" altLang="lv-LV" sz="1200" dirty="0"/>
              <a:t>3 m celšanas augstums = 20 s</a:t>
            </a:r>
          </a:p>
          <a:p>
            <a:endParaRPr lang="lv-LV" altLang="lv-LV" sz="1200" dirty="0"/>
          </a:p>
          <a:p>
            <a:r>
              <a:rPr lang="lv-LV" altLang="lv-LV" sz="1200" dirty="0"/>
              <a:t>8,6 m celšanas augstums (piem. Vanšu tilts) = 57 s</a:t>
            </a:r>
          </a:p>
        </p:txBody>
      </p:sp>
    </p:spTree>
    <p:extLst>
      <p:ext uri="{BB962C8B-B14F-4D97-AF65-F5344CB8AC3E}">
        <p14:creationId xmlns:p14="http://schemas.microsoft.com/office/powerpoint/2010/main" val="1026848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4C72B-E80C-DF2F-2035-33BDBFD68D11}"/>
              </a:ext>
            </a:extLst>
          </p:cNvPr>
          <p:cNvSpPr txBox="1">
            <a:spLocks/>
          </p:cNvSpPr>
          <p:nvPr/>
        </p:nvSpPr>
        <p:spPr bwMode="auto">
          <a:xfrm>
            <a:off x="2468489" y="266509"/>
            <a:ext cx="6641904" cy="7898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2000" dirty="0"/>
              <a:t>Neatbilstoša uzturēšana, ekspluatācija agresīvos apstākļos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77DC2C2-4F24-51BE-4037-DD964676879A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 bwMode="auto">
          <a:xfrm>
            <a:off x="6619629" y="4866374"/>
            <a:ext cx="2983345" cy="14582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1400" dirty="0"/>
              <a:t>Drošības ierīce izrūsējusi, nenodrošina paredzēto funkciju (malas ieķeras, nenostrādā vai pēc šķēršļa noņemšanas neatgriežas sākotnējā pozīcijā).</a:t>
            </a:r>
          </a:p>
        </p:txBody>
      </p:sp>
      <p:pic>
        <p:nvPicPr>
          <p:cNvPr id="6" name="Attēls 5" descr="Attēls, kurā ir teksts, koka&#10;&#10;Apraksts ģenerēts automātiski">
            <a:extLst>
              <a:ext uri="{FF2B5EF4-FFF2-40B4-BE49-F238E27FC236}">
                <a16:creationId xmlns:a16="http://schemas.microsoft.com/office/drawing/2014/main" id="{8506FAE3-0B0B-68CD-FF4E-3BEAA13905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65" r="63036"/>
          <a:stretch/>
        </p:blipFill>
        <p:spPr>
          <a:xfrm>
            <a:off x="6654631" y="1504640"/>
            <a:ext cx="2913343" cy="3165766"/>
          </a:xfrm>
          <a:prstGeom prst="rect">
            <a:avLst/>
          </a:prstGeom>
        </p:spPr>
      </p:pic>
      <p:pic>
        <p:nvPicPr>
          <p:cNvPr id="9" name="Attēls 8" descr="Attēls, kurā ir sarkans, cements&#10;&#10;Apraksts ģenerēts automātiski">
            <a:extLst>
              <a:ext uri="{FF2B5EF4-FFF2-40B4-BE49-F238E27FC236}">
                <a16:creationId xmlns:a16="http://schemas.microsoft.com/office/drawing/2014/main" id="{BB53943A-C3E1-BF3D-0185-DE32C7C80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4" r="5113"/>
          <a:stretch/>
        </p:blipFill>
        <p:spPr>
          <a:xfrm>
            <a:off x="2133600" y="1504641"/>
            <a:ext cx="4267201" cy="1583085"/>
          </a:xfrm>
          <a:prstGeom prst="rect">
            <a:avLst/>
          </a:prstGeom>
        </p:spPr>
      </p:pic>
      <p:cxnSp>
        <p:nvCxnSpPr>
          <p:cNvPr id="10" name="Straight Arrow Connector 17">
            <a:extLst>
              <a:ext uri="{FF2B5EF4-FFF2-40B4-BE49-F238E27FC236}">
                <a16:creationId xmlns:a16="http://schemas.microsoft.com/office/drawing/2014/main" id="{5107BA04-444B-6531-C259-8CFB7D72E311}"/>
              </a:ext>
            </a:extLst>
          </p:cNvPr>
          <p:cNvCxnSpPr>
            <a:cxnSpLocks/>
          </p:cNvCxnSpPr>
          <p:nvPr/>
        </p:nvCxnSpPr>
        <p:spPr>
          <a:xfrm>
            <a:off x="6096001" y="2629581"/>
            <a:ext cx="1302327" cy="773088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7">
            <a:extLst>
              <a:ext uri="{FF2B5EF4-FFF2-40B4-BE49-F238E27FC236}">
                <a16:creationId xmlns:a16="http://schemas.microsoft.com/office/drawing/2014/main" id="{41E78816-C28F-BCF6-6461-9A30545FA72A}"/>
              </a:ext>
            </a:extLst>
          </p:cNvPr>
          <p:cNvCxnSpPr>
            <a:cxnSpLocks/>
          </p:cNvCxnSpPr>
          <p:nvPr/>
        </p:nvCxnSpPr>
        <p:spPr>
          <a:xfrm>
            <a:off x="6096000" y="2629582"/>
            <a:ext cx="2429164" cy="248335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Taisns savienotājs 17">
            <a:extLst>
              <a:ext uri="{FF2B5EF4-FFF2-40B4-BE49-F238E27FC236}">
                <a16:creationId xmlns:a16="http://schemas.microsoft.com/office/drawing/2014/main" id="{C6072778-283C-D9CE-0A5F-1948962EA5A1}"/>
              </a:ext>
            </a:extLst>
          </p:cNvPr>
          <p:cNvCxnSpPr/>
          <p:nvPr/>
        </p:nvCxnSpPr>
        <p:spPr>
          <a:xfrm flipV="1">
            <a:off x="2789382" y="2629581"/>
            <a:ext cx="0" cy="457942"/>
          </a:xfrm>
          <a:prstGeom prst="line">
            <a:avLst/>
          </a:prstGeom>
          <a:ln w="190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Taisns savienotājs 18">
            <a:extLst>
              <a:ext uri="{FF2B5EF4-FFF2-40B4-BE49-F238E27FC236}">
                <a16:creationId xmlns:a16="http://schemas.microsoft.com/office/drawing/2014/main" id="{7829ADD0-7F51-9086-6C96-B97BFEE9E311}"/>
              </a:ext>
            </a:extLst>
          </p:cNvPr>
          <p:cNvCxnSpPr>
            <a:cxnSpLocks/>
          </p:cNvCxnSpPr>
          <p:nvPr/>
        </p:nvCxnSpPr>
        <p:spPr>
          <a:xfrm flipH="1" flipV="1">
            <a:off x="5789441" y="2094604"/>
            <a:ext cx="364836" cy="1020312"/>
          </a:xfrm>
          <a:prstGeom prst="line">
            <a:avLst/>
          </a:prstGeom>
          <a:ln w="190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Taisns savienotājs 20">
            <a:extLst>
              <a:ext uri="{FF2B5EF4-FFF2-40B4-BE49-F238E27FC236}">
                <a16:creationId xmlns:a16="http://schemas.microsoft.com/office/drawing/2014/main" id="{E2F749F6-83B0-914E-4B06-A94EF4AFAE5E}"/>
              </a:ext>
            </a:extLst>
          </p:cNvPr>
          <p:cNvCxnSpPr>
            <a:cxnSpLocks/>
          </p:cNvCxnSpPr>
          <p:nvPr/>
        </p:nvCxnSpPr>
        <p:spPr>
          <a:xfrm flipH="1">
            <a:off x="2789382" y="2109450"/>
            <a:ext cx="3045380" cy="492940"/>
          </a:xfrm>
          <a:prstGeom prst="line">
            <a:avLst/>
          </a:prstGeom>
          <a:ln w="190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Attēls 24" descr="Attēls, kurā ir teksts, lineāls&#10;&#10;Apraksts ģenerēts automātiski">
            <a:extLst>
              <a:ext uri="{FF2B5EF4-FFF2-40B4-BE49-F238E27FC236}">
                <a16:creationId xmlns:a16="http://schemas.microsoft.com/office/drawing/2014/main" id="{9F8F0776-E101-580D-2397-110C58026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692535"/>
            <a:ext cx="3469571" cy="1951634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B47AB230-A525-C57A-CA0F-CBE92DE6A37B}"/>
              </a:ext>
            </a:extLst>
          </p:cNvPr>
          <p:cNvSpPr txBox="1">
            <a:spLocks/>
          </p:cNvSpPr>
          <p:nvPr/>
        </p:nvSpPr>
        <p:spPr bwMode="auto">
          <a:xfrm>
            <a:off x="2102803" y="5750866"/>
            <a:ext cx="3469571" cy="5737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ctr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73163" indent="-233363" algn="ctr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43063" indent="-233363" algn="ctr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112963" indent="-233363" algn="ctr" defTabSz="938213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457200" indent="-234893" algn="ctr" defTabSz="938213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914400" indent="-234893" algn="ctr" defTabSz="938213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1371600" indent="-234893" algn="ctr" defTabSz="938213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1828800" indent="-234893" algn="ctr" defTabSz="938213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lv-LV" altLang="lv-LV" sz="1400" dirty="0"/>
              <a:t>Asi izvirzījumi šahtas iekšsienā, savainošanās risks.</a:t>
            </a:r>
          </a:p>
        </p:txBody>
      </p:sp>
    </p:spTree>
    <p:extLst>
      <p:ext uri="{BB962C8B-B14F-4D97-AF65-F5344CB8AC3E}">
        <p14:creationId xmlns:p14="http://schemas.microsoft.com/office/powerpoint/2010/main" val="2077437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CFCB59-4AAE-4E71-54B6-701A83207A6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9972676" y="6324600"/>
            <a:ext cx="390525" cy="304800"/>
          </a:xfrm>
        </p:spPr>
        <p:txBody>
          <a:bodyPr/>
          <a:lstStyle/>
          <a:p>
            <a:fld id="{E02A026F-C9FF-4279-AE6D-22DB1E9D7D62}" type="slidenum">
              <a:rPr lang="en-US" altLang="lv-LV"/>
              <a:pPr/>
              <a:t>18</a:t>
            </a:fld>
            <a:endParaRPr lang="en-US" altLang="lv-LV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E4FC845A-C028-1794-EAA0-427216F728E6}"/>
              </a:ext>
            </a:extLst>
          </p:cNvPr>
          <p:cNvSpPr txBox="1">
            <a:spLocks/>
          </p:cNvSpPr>
          <p:nvPr/>
        </p:nvSpPr>
        <p:spPr bwMode="auto">
          <a:xfrm>
            <a:off x="2241365" y="5362298"/>
            <a:ext cx="7926572" cy="56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lv-LV" altLang="lv-LV" sz="1600" b="1" dirty="0"/>
              <a:t>Bīstamo iekārtu un metroloģiskās uzraudzības daļas </a:t>
            </a:r>
          </a:p>
          <a:p>
            <a:pPr algn="ctr">
              <a:spcBef>
                <a:spcPts val="0"/>
              </a:spcBef>
            </a:pPr>
            <a:r>
              <a:rPr lang="lv-LV" altLang="lv-LV" sz="1600" b="1" dirty="0"/>
              <a:t>vadītājs Nilss Sproģis</a:t>
            </a:r>
          </a:p>
          <a:p>
            <a:pPr algn="ctr"/>
            <a:endParaRPr lang="lv-LV" altLang="lv-LV" sz="160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CC79439-321F-9A5D-ACE4-71A46DF20188}"/>
              </a:ext>
            </a:extLst>
          </p:cNvPr>
          <p:cNvSpPr txBox="1">
            <a:spLocks/>
          </p:cNvSpPr>
          <p:nvPr/>
        </p:nvSpPr>
        <p:spPr>
          <a:xfrm>
            <a:off x="2090613" y="6092730"/>
            <a:ext cx="8164945" cy="343711"/>
          </a:xfrm>
          <a:prstGeom prst="rect">
            <a:avLst/>
          </a:prstGeom>
        </p:spPr>
        <p:txBody>
          <a:bodyPr/>
          <a:lstStyle>
            <a:lvl1pPr marL="350838" indent="-350838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altLang="lv-LV" sz="1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 </a:t>
            </a:r>
            <a:r>
              <a:rPr lang="lv-LV" altLang="lv-LV" sz="1600" b="1" dirty="0"/>
              <a:t>Nilss.Sprogis@ptac.gov.lv      </a:t>
            </a:r>
            <a:r>
              <a:rPr lang="lv-LV" altLang="lv-LV" sz="1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 </a:t>
            </a:r>
            <a:r>
              <a:rPr lang="lv-LV" altLang="lv-LV" sz="1600" b="1" dirty="0"/>
              <a:t>68 806 540</a:t>
            </a:r>
          </a:p>
          <a:p>
            <a:pPr algn="ctr"/>
            <a:endParaRPr lang="lv-LV" altLang="lv-LV" sz="1600" b="1" dirty="0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45DAA96-1E53-C31B-B5CE-CCCBAEC9B79E}"/>
              </a:ext>
            </a:extLst>
          </p:cNvPr>
          <p:cNvSpPr txBox="1">
            <a:spLocks/>
          </p:cNvSpPr>
          <p:nvPr/>
        </p:nvSpPr>
        <p:spPr bwMode="auto">
          <a:xfrm>
            <a:off x="2363971" y="2618828"/>
            <a:ext cx="7772400" cy="53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altLang="lv-LV" sz="2800" b="1" dirty="0"/>
              <a:t>Paldies par uzmanību!</a:t>
            </a:r>
          </a:p>
          <a:p>
            <a:endParaRPr lang="lv-LV" altLang="lv-LV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B6672-E8C0-A3F0-BD2A-5E1706D38F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DC079D-CC41-412E-8374-12F03F47623B}" type="slidenum">
              <a:rPr lang="en-US" altLang="lv-LV"/>
              <a:pPr/>
              <a:t>2</a:t>
            </a:fld>
            <a:endParaRPr lang="en-US" alt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3AE2B0-3331-79CD-EFC5-B443AF8CB8DB}"/>
              </a:ext>
            </a:extLst>
          </p:cNvPr>
          <p:cNvSpPr txBox="1">
            <a:spLocks/>
          </p:cNvSpPr>
          <p:nvPr/>
        </p:nvSpPr>
        <p:spPr bwMode="auto">
          <a:xfrm>
            <a:off x="683288" y="1841470"/>
            <a:ext cx="10962752" cy="39883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2000" dirty="0"/>
              <a:t>Piemērojamie normatīvie akti:</a:t>
            </a:r>
          </a:p>
          <a:p>
            <a:endParaRPr lang="lv-LV" altLang="lv-LV" sz="2000" dirty="0"/>
          </a:p>
          <a:p>
            <a:r>
              <a:rPr lang="lv-LV" altLang="lv-LV" sz="2000" dirty="0"/>
              <a:t>Laišana tirgū:	</a:t>
            </a:r>
          </a:p>
          <a:p>
            <a:endParaRPr lang="lv-LV" altLang="lv-LV" sz="2000" dirty="0">
              <a:sym typeface="Symbol" panose="05050102010706020507" pitchFamily="18" charset="2"/>
            </a:endParaRPr>
          </a:p>
          <a:p>
            <a:pPr marL="285750" indent="-285750">
              <a:buFont typeface="Symbol" panose="05050102010706020507" pitchFamily="18" charset="2"/>
              <a:buChar char="·"/>
            </a:pPr>
            <a:r>
              <a:rPr lang="lv-LV" altLang="lv-LV" sz="2000" i="1" dirty="0"/>
              <a:t>Mašīnu direktīva 2006/42/ES</a:t>
            </a:r>
          </a:p>
          <a:p>
            <a:pPr marL="285750" indent="-285750">
              <a:buFont typeface="Symbol" panose="05050102010706020507" pitchFamily="18" charset="2"/>
              <a:buChar char="·"/>
            </a:pPr>
            <a:r>
              <a:rPr lang="lv-LV" altLang="lv-LV" sz="2000" dirty="0"/>
              <a:t>Ministru kabineta 2008. gada 25. marta noteikumi Nr.195 </a:t>
            </a:r>
            <a:r>
              <a:rPr lang="lv-LV" altLang="lv-LV" sz="2000" i="1" dirty="0"/>
              <a:t>"Mašīnu drošības noteikumi"</a:t>
            </a:r>
            <a:br>
              <a:rPr lang="lv-LV" altLang="lv-LV" sz="2000" i="1" dirty="0"/>
            </a:br>
            <a:endParaRPr lang="lv-LV" altLang="lv-LV" sz="2000" i="1" dirty="0"/>
          </a:p>
          <a:p>
            <a:r>
              <a:rPr lang="lv-LV" altLang="lv-LV" sz="2000" dirty="0"/>
              <a:t>Lietošana:</a:t>
            </a:r>
          </a:p>
          <a:p>
            <a:r>
              <a:rPr lang="lv-LV" altLang="lv-LV" sz="2000" dirty="0"/>
              <a:t>	</a:t>
            </a:r>
          </a:p>
          <a:p>
            <a:pPr marL="285750" indent="-285750">
              <a:buFont typeface="Symbol" panose="05050102010706020507" pitchFamily="18" charset="2"/>
              <a:buChar char="·"/>
            </a:pPr>
            <a:r>
              <a:rPr lang="lv-LV" altLang="lv-LV" sz="2000" dirty="0"/>
              <a:t>Likums «</a:t>
            </a:r>
            <a:r>
              <a:rPr lang="lv-LV" altLang="lv-LV" sz="2000" i="1" dirty="0"/>
              <a:t>Par Bīstamo iekārtu tehnisko uzraudzību»</a:t>
            </a:r>
          </a:p>
          <a:p>
            <a:pPr marL="285750" indent="-285750">
              <a:buFont typeface="Symbol" panose="05050102010706020507" pitchFamily="18" charset="2"/>
              <a:buChar char="·"/>
            </a:pPr>
            <a:r>
              <a:rPr lang="lv-LV" altLang="lv-LV" sz="2000" dirty="0"/>
              <a:t>Ministru kabineta 2020. gada 17. novembra noteikumi Nr.679 </a:t>
            </a:r>
            <a:r>
              <a:rPr lang="lv-LV" altLang="lv-LV" sz="2000" i="1" dirty="0"/>
              <a:t>"Liftu un vertikālo </a:t>
            </a:r>
            <a:r>
              <a:rPr lang="lv-LV" altLang="lv-LV" sz="2000" i="1" dirty="0" err="1"/>
              <a:t>cēlējplatformu</a:t>
            </a:r>
            <a:r>
              <a:rPr lang="lv-LV" altLang="lv-LV" sz="2000" i="1" dirty="0"/>
              <a:t> drošības un tehniskās uzraudzības noteikumi"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C741CD-5FF0-3CA7-66CB-EC9D70C8F3AF}"/>
              </a:ext>
            </a:extLst>
          </p:cNvPr>
          <p:cNvSpPr txBox="1">
            <a:spLocks/>
          </p:cNvSpPr>
          <p:nvPr/>
        </p:nvSpPr>
        <p:spPr bwMode="auto">
          <a:xfrm>
            <a:off x="3137242" y="121304"/>
            <a:ext cx="6115224" cy="108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2635380979">
                  <a:custGeom>
                    <a:avLst/>
                    <a:gdLst>
                      <a:gd name="connsiteX0" fmla="*/ 0 w 6825574"/>
                      <a:gd name="connsiteY0" fmla="*/ 0 h 1731523"/>
                      <a:gd name="connsiteX1" fmla="*/ 432286 w 6825574"/>
                      <a:gd name="connsiteY1" fmla="*/ 0 h 1731523"/>
                      <a:gd name="connsiteX2" fmla="*/ 1069340 w 6825574"/>
                      <a:gd name="connsiteY2" fmla="*/ 0 h 1731523"/>
                      <a:gd name="connsiteX3" fmla="*/ 1638138 w 6825574"/>
                      <a:gd name="connsiteY3" fmla="*/ 0 h 1731523"/>
                      <a:gd name="connsiteX4" fmla="*/ 2206936 w 6825574"/>
                      <a:gd name="connsiteY4" fmla="*/ 0 h 1731523"/>
                      <a:gd name="connsiteX5" fmla="*/ 2639222 w 6825574"/>
                      <a:gd name="connsiteY5" fmla="*/ 0 h 1731523"/>
                      <a:gd name="connsiteX6" fmla="*/ 3071508 w 6825574"/>
                      <a:gd name="connsiteY6" fmla="*/ 0 h 1731523"/>
                      <a:gd name="connsiteX7" fmla="*/ 3435539 w 6825574"/>
                      <a:gd name="connsiteY7" fmla="*/ 0 h 1731523"/>
                      <a:gd name="connsiteX8" fmla="*/ 4072592 w 6825574"/>
                      <a:gd name="connsiteY8" fmla="*/ 0 h 1731523"/>
                      <a:gd name="connsiteX9" fmla="*/ 4573135 w 6825574"/>
                      <a:gd name="connsiteY9" fmla="*/ 0 h 1731523"/>
                      <a:gd name="connsiteX10" fmla="*/ 5141932 w 6825574"/>
                      <a:gd name="connsiteY10" fmla="*/ 0 h 1731523"/>
                      <a:gd name="connsiteX11" fmla="*/ 5847242 w 6825574"/>
                      <a:gd name="connsiteY11" fmla="*/ 0 h 1731523"/>
                      <a:gd name="connsiteX12" fmla="*/ 6825574 w 6825574"/>
                      <a:gd name="connsiteY12" fmla="*/ 0 h 1731523"/>
                      <a:gd name="connsiteX13" fmla="*/ 6825574 w 6825574"/>
                      <a:gd name="connsiteY13" fmla="*/ 594490 h 1731523"/>
                      <a:gd name="connsiteX14" fmla="*/ 6825574 w 6825574"/>
                      <a:gd name="connsiteY14" fmla="*/ 1119718 h 1731523"/>
                      <a:gd name="connsiteX15" fmla="*/ 6825574 w 6825574"/>
                      <a:gd name="connsiteY15" fmla="*/ 1731523 h 1731523"/>
                      <a:gd name="connsiteX16" fmla="*/ 6256776 w 6825574"/>
                      <a:gd name="connsiteY16" fmla="*/ 1731523 h 1731523"/>
                      <a:gd name="connsiteX17" fmla="*/ 5892746 w 6825574"/>
                      <a:gd name="connsiteY17" fmla="*/ 1731523 h 1731523"/>
                      <a:gd name="connsiteX18" fmla="*/ 5187436 w 6825574"/>
                      <a:gd name="connsiteY18" fmla="*/ 1731523 h 1731523"/>
                      <a:gd name="connsiteX19" fmla="*/ 4823406 w 6825574"/>
                      <a:gd name="connsiteY19" fmla="*/ 1731523 h 1731523"/>
                      <a:gd name="connsiteX20" fmla="*/ 4391119 w 6825574"/>
                      <a:gd name="connsiteY20" fmla="*/ 1731523 h 1731523"/>
                      <a:gd name="connsiteX21" fmla="*/ 3685810 w 6825574"/>
                      <a:gd name="connsiteY21" fmla="*/ 1731523 h 1731523"/>
                      <a:gd name="connsiteX22" fmla="*/ 2980501 w 6825574"/>
                      <a:gd name="connsiteY22" fmla="*/ 1731523 h 1731523"/>
                      <a:gd name="connsiteX23" fmla="*/ 2479959 w 6825574"/>
                      <a:gd name="connsiteY23" fmla="*/ 1731523 h 1731523"/>
                      <a:gd name="connsiteX24" fmla="*/ 2047672 w 6825574"/>
                      <a:gd name="connsiteY24" fmla="*/ 1731523 h 1731523"/>
                      <a:gd name="connsiteX25" fmla="*/ 1342363 w 6825574"/>
                      <a:gd name="connsiteY25" fmla="*/ 1731523 h 1731523"/>
                      <a:gd name="connsiteX26" fmla="*/ 637054 w 6825574"/>
                      <a:gd name="connsiteY26" fmla="*/ 1731523 h 1731523"/>
                      <a:gd name="connsiteX27" fmla="*/ 0 w 6825574"/>
                      <a:gd name="connsiteY27" fmla="*/ 1731523 h 1731523"/>
                      <a:gd name="connsiteX28" fmla="*/ 0 w 6825574"/>
                      <a:gd name="connsiteY28" fmla="*/ 1119718 h 1731523"/>
                      <a:gd name="connsiteX29" fmla="*/ 0 w 6825574"/>
                      <a:gd name="connsiteY29" fmla="*/ 525229 h 1731523"/>
                      <a:gd name="connsiteX30" fmla="*/ 0 w 6825574"/>
                      <a:gd name="connsiteY30" fmla="*/ 0 h 1731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6825574" h="1731523" fill="none" extrusionOk="0">
                        <a:moveTo>
                          <a:pt x="0" y="0"/>
                        </a:moveTo>
                        <a:cubicBezTo>
                          <a:pt x="131451" y="-24986"/>
                          <a:pt x="235224" y="23405"/>
                          <a:pt x="432286" y="0"/>
                        </a:cubicBezTo>
                        <a:cubicBezTo>
                          <a:pt x="629348" y="-23405"/>
                          <a:pt x="914150" y="18595"/>
                          <a:pt x="1069340" y="0"/>
                        </a:cubicBezTo>
                        <a:cubicBezTo>
                          <a:pt x="1224530" y="-18595"/>
                          <a:pt x="1508590" y="45100"/>
                          <a:pt x="1638138" y="0"/>
                        </a:cubicBezTo>
                        <a:cubicBezTo>
                          <a:pt x="1767686" y="-45100"/>
                          <a:pt x="2082165" y="58162"/>
                          <a:pt x="2206936" y="0"/>
                        </a:cubicBezTo>
                        <a:cubicBezTo>
                          <a:pt x="2331707" y="-58162"/>
                          <a:pt x="2444062" y="22576"/>
                          <a:pt x="2639222" y="0"/>
                        </a:cubicBezTo>
                        <a:cubicBezTo>
                          <a:pt x="2834382" y="-22576"/>
                          <a:pt x="2876755" y="32469"/>
                          <a:pt x="3071508" y="0"/>
                        </a:cubicBezTo>
                        <a:cubicBezTo>
                          <a:pt x="3266261" y="-32469"/>
                          <a:pt x="3354675" y="3927"/>
                          <a:pt x="3435539" y="0"/>
                        </a:cubicBezTo>
                        <a:cubicBezTo>
                          <a:pt x="3516403" y="-3927"/>
                          <a:pt x="3903499" y="53027"/>
                          <a:pt x="4072592" y="0"/>
                        </a:cubicBezTo>
                        <a:cubicBezTo>
                          <a:pt x="4241685" y="-53027"/>
                          <a:pt x="4464790" y="58070"/>
                          <a:pt x="4573135" y="0"/>
                        </a:cubicBezTo>
                        <a:cubicBezTo>
                          <a:pt x="4681480" y="-58070"/>
                          <a:pt x="4882783" y="46503"/>
                          <a:pt x="5141932" y="0"/>
                        </a:cubicBezTo>
                        <a:cubicBezTo>
                          <a:pt x="5401081" y="-46503"/>
                          <a:pt x="5561500" y="56646"/>
                          <a:pt x="5847242" y="0"/>
                        </a:cubicBezTo>
                        <a:cubicBezTo>
                          <a:pt x="6132984" y="-56646"/>
                          <a:pt x="6536848" y="73535"/>
                          <a:pt x="6825574" y="0"/>
                        </a:cubicBezTo>
                        <a:cubicBezTo>
                          <a:pt x="6866493" y="190229"/>
                          <a:pt x="6821666" y="343394"/>
                          <a:pt x="6825574" y="594490"/>
                        </a:cubicBezTo>
                        <a:cubicBezTo>
                          <a:pt x="6829482" y="845586"/>
                          <a:pt x="6815574" y="884458"/>
                          <a:pt x="6825574" y="1119718"/>
                        </a:cubicBezTo>
                        <a:cubicBezTo>
                          <a:pt x="6835574" y="1354978"/>
                          <a:pt x="6813902" y="1539940"/>
                          <a:pt x="6825574" y="1731523"/>
                        </a:cubicBezTo>
                        <a:cubicBezTo>
                          <a:pt x="6579338" y="1782529"/>
                          <a:pt x="6509406" y="1729077"/>
                          <a:pt x="6256776" y="1731523"/>
                        </a:cubicBezTo>
                        <a:cubicBezTo>
                          <a:pt x="6004146" y="1733969"/>
                          <a:pt x="6040238" y="1710584"/>
                          <a:pt x="5892746" y="1731523"/>
                        </a:cubicBezTo>
                        <a:cubicBezTo>
                          <a:pt x="5745254" y="1752462"/>
                          <a:pt x="5520565" y="1656370"/>
                          <a:pt x="5187436" y="1731523"/>
                        </a:cubicBezTo>
                        <a:cubicBezTo>
                          <a:pt x="4854307" y="1806676"/>
                          <a:pt x="4995911" y="1718326"/>
                          <a:pt x="4823406" y="1731523"/>
                        </a:cubicBezTo>
                        <a:cubicBezTo>
                          <a:pt x="4650901" y="1744720"/>
                          <a:pt x="4548685" y="1690327"/>
                          <a:pt x="4391119" y="1731523"/>
                        </a:cubicBezTo>
                        <a:cubicBezTo>
                          <a:pt x="4233553" y="1772719"/>
                          <a:pt x="3838733" y="1648484"/>
                          <a:pt x="3685810" y="1731523"/>
                        </a:cubicBezTo>
                        <a:cubicBezTo>
                          <a:pt x="3532887" y="1814562"/>
                          <a:pt x="3222183" y="1656684"/>
                          <a:pt x="2980501" y="1731523"/>
                        </a:cubicBezTo>
                        <a:cubicBezTo>
                          <a:pt x="2738819" y="1806362"/>
                          <a:pt x="2725412" y="1706812"/>
                          <a:pt x="2479959" y="1731523"/>
                        </a:cubicBezTo>
                        <a:cubicBezTo>
                          <a:pt x="2234506" y="1756234"/>
                          <a:pt x="2217306" y="1722552"/>
                          <a:pt x="2047672" y="1731523"/>
                        </a:cubicBezTo>
                        <a:cubicBezTo>
                          <a:pt x="1878038" y="1740494"/>
                          <a:pt x="1646249" y="1665787"/>
                          <a:pt x="1342363" y="1731523"/>
                        </a:cubicBezTo>
                        <a:cubicBezTo>
                          <a:pt x="1038477" y="1797259"/>
                          <a:pt x="878250" y="1728536"/>
                          <a:pt x="637054" y="1731523"/>
                        </a:cubicBezTo>
                        <a:cubicBezTo>
                          <a:pt x="395858" y="1734510"/>
                          <a:pt x="303707" y="1731105"/>
                          <a:pt x="0" y="1731523"/>
                        </a:cubicBezTo>
                        <a:cubicBezTo>
                          <a:pt x="-3477" y="1596636"/>
                          <a:pt x="34039" y="1271210"/>
                          <a:pt x="0" y="1119718"/>
                        </a:cubicBezTo>
                        <a:cubicBezTo>
                          <a:pt x="-34039" y="968226"/>
                          <a:pt x="39291" y="687063"/>
                          <a:pt x="0" y="525229"/>
                        </a:cubicBezTo>
                        <a:cubicBezTo>
                          <a:pt x="-39291" y="363395"/>
                          <a:pt x="14794" y="225789"/>
                          <a:pt x="0" y="0"/>
                        </a:cubicBezTo>
                        <a:close/>
                      </a:path>
                      <a:path w="6825574" h="1731523" stroke="0" extrusionOk="0">
                        <a:moveTo>
                          <a:pt x="0" y="0"/>
                        </a:moveTo>
                        <a:cubicBezTo>
                          <a:pt x="243976" y="-57832"/>
                          <a:pt x="506901" y="36922"/>
                          <a:pt x="637054" y="0"/>
                        </a:cubicBezTo>
                        <a:cubicBezTo>
                          <a:pt x="767207" y="-36922"/>
                          <a:pt x="850501" y="24768"/>
                          <a:pt x="1001084" y="0"/>
                        </a:cubicBezTo>
                        <a:cubicBezTo>
                          <a:pt x="1151667" y="-24768"/>
                          <a:pt x="1373817" y="14118"/>
                          <a:pt x="1638138" y="0"/>
                        </a:cubicBezTo>
                        <a:cubicBezTo>
                          <a:pt x="1902459" y="-14118"/>
                          <a:pt x="2058652" y="20365"/>
                          <a:pt x="2343447" y="0"/>
                        </a:cubicBezTo>
                        <a:cubicBezTo>
                          <a:pt x="2628242" y="-20365"/>
                          <a:pt x="2642457" y="56604"/>
                          <a:pt x="2912245" y="0"/>
                        </a:cubicBezTo>
                        <a:cubicBezTo>
                          <a:pt x="3182033" y="-56604"/>
                          <a:pt x="3230537" y="2750"/>
                          <a:pt x="3412787" y="0"/>
                        </a:cubicBezTo>
                        <a:cubicBezTo>
                          <a:pt x="3595037" y="-2750"/>
                          <a:pt x="3796241" y="16804"/>
                          <a:pt x="4118096" y="0"/>
                        </a:cubicBezTo>
                        <a:cubicBezTo>
                          <a:pt x="4439951" y="-16804"/>
                          <a:pt x="4565127" y="84133"/>
                          <a:pt x="4823406" y="0"/>
                        </a:cubicBezTo>
                        <a:cubicBezTo>
                          <a:pt x="5081685" y="-84133"/>
                          <a:pt x="5146808" y="27718"/>
                          <a:pt x="5323948" y="0"/>
                        </a:cubicBezTo>
                        <a:cubicBezTo>
                          <a:pt x="5501088" y="-27718"/>
                          <a:pt x="5735438" y="75635"/>
                          <a:pt x="6029257" y="0"/>
                        </a:cubicBezTo>
                        <a:cubicBezTo>
                          <a:pt x="6323076" y="-75635"/>
                          <a:pt x="6567446" y="79717"/>
                          <a:pt x="6825574" y="0"/>
                        </a:cubicBezTo>
                        <a:cubicBezTo>
                          <a:pt x="6882068" y="177028"/>
                          <a:pt x="6788301" y="406144"/>
                          <a:pt x="6825574" y="525229"/>
                        </a:cubicBezTo>
                        <a:cubicBezTo>
                          <a:pt x="6862847" y="644314"/>
                          <a:pt x="6782651" y="987876"/>
                          <a:pt x="6825574" y="1119718"/>
                        </a:cubicBezTo>
                        <a:cubicBezTo>
                          <a:pt x="6868497" y="1251560"/>
                          <a:pt x="6758598" y="1558486"/>
                          <a:pt x="6825574" y="1731523"/>
                        </a:cubicBezTo>
                        <a:cubicBezTo>
                          <a:pt x="6666827" y="1757029"/>
                          <a:pt x="6595060" y="1688940"/>
                          <a:pt x="6461543" y="1731523"/>
                        </a:cubicBezTo>
                        <a:cubicBezTo>
                          <a:pt x="6328026" y="1774106"/>
                          <a:pt x="6056549" y="1676247"/>
                          <a:pt x="5892746" y="1731523"/>
                        </a:cubicBezTo>
                        <a:cubicBezTo>
                          <a:pt x="5728943" y="1786799"/>
                          <a:pt x="5565927" y="1683709"/>
                          <a:pt x="5392203" y="1731523"/>
                        </a:cubicBezTo>
                        <a:cubicBezTo>
                          <a:pt x="5218479" y="1779337"/>
                          <a:pt x="5026113" y="1699312"/>
                          <a:pt x="4891661" y="1731523"/>
                        </a:cubicBezTo>
                        <a:cubicBezTo>
                          <a:pt x="4757209" y="1763734"/>
                          <a:pt x="4387305" y="1691008"/>
                          <a:pt x="4186352" y="1731523"/>
                        </a:cubicBezTo>
                        <a:cubicBezTo>
                          <a:pt x="3985399" y="1772038"/>
                          <a:pt x="3852186" y="1687451"/>
                          <a:pt x="3617554" y="1731523"/>
                        </a:cubicBezTo>
                        <a:cubicBezTo>
                          <a:pt x="3382922" y="1775595"/>
                          <a:pt x="3302058" y="1697412"/>
                          <a:pt x="3048756" y="1731523"/>
                        </a:cubicBezTo>
                        <a:cubicBezTo>
                          <a:pt x="2795454" y="1765634"/>
                          <a:pt x="2684466" y="1667209"/>
                          <a:pt x="2411703" y="1731523"/>
                        </a:cubicBezTo>
                        <a:cubicBezTo>
                          <a:pt x="2138940" y="1795837"/>
                          <a:pt x="2186873" y="1698243"/>
                          <a:pt x="1979416" y="1731523"/>
                        </a:cubicBezTo>
                        <a:cubicBezTo>
                          <a:pt x="1771959" y="1764803"/>
                          <a:pt x="1622013" y="1682888"/>
                          <a:pt x="1274107" y="1731523"/>
                        </a:cubicBezTo>
                        <a:cubicBezTo>
                          <a:pt x="926201" y="1780158"/>
                          <a:pt x="1058156" y="1689763"/>
                          <a:pt x="910077" y="1731523"/>
                        </a:cubicBezTo>
                        <a:cubicBezTo>
                          <a:pt x="761998" y="1773283"/>
                          <a:pt x="675763" y="1724765"/>
                          <a:pt x="546046" y="1731523"/>
                        </a:cubicBezTo>
                        <a:cubicBezTo>
                          <a:pt x="416329" y="1738281"/>
                          <a:pt x="181181" y="1668888"/>
                          <a:pt x="0" y="1731523"/>
                        </a:cubicBezTo>
                        <a:cubicBezTo>
                          <a:pt x="-26962" y="1510498"/>
                          <a:pt x="22781" y="1297215"/>
                          <a:pt x="0" y="1154349"/>
                        </a:cubicBezTo>
                        <a:cubicBezTo>
                          <a:pt x="-22781" y="1011483"/>
                          <a:pt x="9604" y="706154"/>
                          <a:pt x="0" y="542544"/>
                        </a:cubicBezTo>
                        <a:cubicBezTo>
                          <a:pt x="-9604" y="378934"/>
                          <a:pt x="17908" y="11260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12700"/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br>
              <a:rPr lang="lv-LV" altLang="lv-LV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lv-LV" altLang="lv-LV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VERTIKĀLĀS CĒLĒJPLATFORMAS</a:t>
            </a:r>
            <a:br>
              <a:rPr lang="lv-LV" altLang="lv-LV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lv-LV" altLang="lv-LV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2546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5C4EF69B-67E3-3792-458B-764CB431A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242" y="121304"/>
            <a:ext cx="6115224" cy="1081216"/>
          </a:xfr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2635380979">
                  <a:custGeom>
                    <a:avLst/>
                    <a:gdLst>
                      <a:gd name="connsiteX0" fmla="*/ 0 w 6825574"/>
                      <a:gd name="connsiteY0" fmla="*/ 0 h 1731523"/>
                      <a:gd name="connsiteX1" fmla="*/ 432286 w 6825574"/>
                      <a:gd name="connsiteY1" fmla="*/ 0 h 1731523"/>
                      <a:gd name="connsiteX2" fmla="*/ 1069340 w 6825574"/>
                      <a:gd name="connsiteY2" fmla="*/ 0 h 1731523"/>
                      <a:gd name="connsiteX3" fmla="*/ 1638138 w 6825574"/>
                      <a:gd name="connsiteY3" fmla="*/ 0 h 1731523"/>
                      <a:gd name="connsiteX4" fmla="*/ 2206936 w 6825574"/>
                      <a:gd name="connsiteY4" fmla="*/ 0 h 1731523"/>
                      <a:gd name="connsiteX5" fmla="*/ 2639222 w 6825574"/>
                      <a:gd name="connsiteY5" fmla="*/ 0 h 1731523"/>
                      <a:gd name="connsiteX6" fmla="*/ 3071508 w 6825574"/>
                      <a:gd name="connsiteY6" fmla="*/ 0 h 1731523"/>
                      <a:gd name="connsiteX7" fmla="*/ 3435539 w 6825574"/>
                      <a:gd name="connsiteY7" fmla="*/ 0 h 1731523"/>
                      <a:gd name="connsiteX8" fmla="*/ 4072592 w 6825574"/>
                      <a:gd name="connsiteY8" fmla="*/ 0 h 1731523"/>
                      <a:gd name="connsiteX9" fmla="*/ 4573135 w 6825574"/>
                      <a:gd name="connsiteY9" fmla="*/ 0 h 1731523"/>
                      <a:gd name="connsiteX10" fmla="*/ 5141932 w 6825574"/>
                      <a:gd name="connsiteY10" fmla="*/ 0 h 1731523"/>
                      <a:gd name="connsiteX11" fmla="*/ 5847242 w 6825574"/>
                      <a:gd name="connsiteY11" fmla="*/ 0 h 1731523"/>
                      <a:gd name="connsiteX12" fmla="*/ 6825574 w 6825574"/>
                      <a:gd name="connsiteY12" fmla="*/ 0 h 1731523"/>
                      <a:gd name="connsiteX13" fmla="*/ 6825574 w 6825574"/>
                      <a:gd name="connsiteY13" fmla="*/ 594490 h 1731523"/>
                      <a:gd name="connsiteX14" fmla="*/ 6825574 w 6825574"/>
                      <a:gd name="connsiteY14" fmla="*/ 1119718 h 1731523"/>
                      <a:gd name="connsiteX15" fmla="*/ 6825574 w 6825574"/>
                      <a:gd name="connsiteY15" fmla="*/ 1731523 h 1731523"/>
                      <a:gd name="connsiteX16" fmla="*/ 6256776 w 6825574"/>
                      <a:gd name="connsiteY16" fmla="*/ 1731523 h 1731523"/>
                      <a:gd name="connsiteX17" fmla="*/ 5892746 w 6825574"/>
                      <a:gd name="connsiteY17" fmla="*/ 1731523 h 1731523"/>
                      <a:gd name="connsiteX18" fmla="*/ 5187436 w 6825574"/>
                      <a:gd name="connsiteY18" fmla="*/ 1731523 h 1731523"/>
                      <a:gd name="connsiteX19" fmla="*/ 4823406 w 6825574"/>
                      <a:gd name="connsiteY19" fmla="*/ 1731523 h 1731523"/>
                      <a:gd name="connsiteX20" fmla="*/ 4391119 w 6825574"/>
                      <a:gd name="connsiteY20" fmla="*/ 1731523 h 1731523"/>
                      <a:gd name="connsiteX21" fmla="*/ 3685810 w 6825574"/>
                      <a:gd name="connsiteY21" fmla="*/ 1731523 h 1731523"/>
                      <a:gd name="connsiteX22" fmla="*/ 2980501 w 6825574"/>
                      <a:gd name="connsiteY22" fmla="*/ 1731523 h 1731523"/>
                      <a:gd name="connsiteX23" fmla="*/ 2479959 w 6825574"/>
                      <a:gd name="connsiteY23" fmla="*/ 1731523 h 1731523"/>
                      <a:gd name="connsiteX24" fmla="*/ 2047672 w 6825574"/>
                      <a:gd name="connsiteY24" fmla="*/ 1731523 h 1731523"/>
                      <a:gd name="connsiteX25" fmla="*/ 1342363 w 6825574"/>
                      <a:gd name="connsiteY25" fmla="*/ 1731523 h 1731523"/>
                      <a:gd name="connsiteX26" fmla="*/ 637054 w 6825574"/>
                      <a:gd name="connsiteY26" fmla="*/ 1731523 h 1731523"/>
                      <a:gd name="connsiteX27" fmla="*/ 0 w 6825574"/>
                      <a:gd name="connsiteY27" fmla="*/ 1731523 h 1731523"/>
                      <a:gd name="connsiteX28" fmla="*/ 0 w 6825574"/>
                      <a:gd name="connsiteY28" fmla="*/ 1119718 h 1731523"/>
                      <a:gd name="connsiteX29" fmla="*/ 0 w 6825574"/>
                      <a:gd name="connsiteY29" fmla="*/ 525229 h 1731523"/>
                      <a:gd name="connsiteX30" fmla="*/ 0 w 6825574"/>
                      <a:gd name="connsiteY30" fmla="*/ 0 h 1731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6825574" h="1731523" fill="none" extrusionOk="0">
                        <a:moveTo>
                          <a:pt x="0" y="0"/>
                        </a:moveTo>
                        <a:cubicBezTo>
                          <a:pt x="131451" y="-24986"/>
                          <a:pt x="235224" y="23405"/>
                          <a:pt x="432286" y="0"/>
                        </a:cubicBezTo>
                        <a:cubicBezTo>
                          <a:pt x="629348" y="-23405"/>
                          <a:pt x="914150" y="18595"/>
                          <a:pt x="1069340" y="0"/>
                        </a:cubicBezTo>
                        <a:cubicBezTo>
                          <a:pt x="1224530" y="-18595"/>
                          <a:pt x="1508590" y="45100"/>
                          <a:pt x="1638138" y="0"/>
                        </a:cubicBezTo>
                        <a:cubicBezTo>
                          <a:pt x="1767686" y="-45100"/>
                          <a:pt x="2082165" y="58162"/>
                          <a:pt x="2206936" y="0"/>
                        </a:cubicBezTo>
                        <a:cubicBezTo>
                          <a:pt x="2331707" y="-58162"/>
                          <a:pt x="2444062" y="22576"/>
                          <a:pt x="2639222" y="0"/>
                        </a:cubicBezTo>
                        <a:cubicBezTo>
                          <a:pt x="2834382" y="-22576"/>
                          <a:pt x="2876755" y="32469"/>
                          <a:pt x="3071508" y="0"/>
                        </a:cubicBezTo>
                        <a:cubicBezTo>
                          <a:pt x="3266261" y="-32469"/>
                          <a:pt x="3354675" y="3927"/>
                          <a:pt x="3435539" y="0"/>
                        </a:cubicBezTo>
                        <a:cubicBezTo>
                          <a:pt x="3516403" y="-3927"/>
                          <a:pt x="3903499" y="53027"/>
                          <a:pt x="4072592" y="0"/>
                        </a:cubicBezTo>
                        <a:cubicBezTo>
                          <a:pt x="4241685" y="-53027"/>
                          <a:pt x="4464790" y="58070"/>
                          <a:pt x="4573135" y="0"/>
                        </a:cubicBezTo>
                        <a:cubicBezTo>
                          <a:pt x="4681480" y="-58070"/>
                          <a:pt x="4882783" y="46503"/>
                          <a:pt x="5141932" y="0"/>
                        </a:cubicBezTo>
                        <a:cubicBezTo>
                          <a:pt x="5401081" y="-46503"/>
                          <a:pt x="5561500" y="56646"/>
                          <a:pt x="5847242" y="0"/>
                        </a:cubicBezTo>
                        <a:cubicBezTo>
                          <a:pt x="6132984" y="-56646"/>
                          <a:pt x="6536848" y="73535"/>
                          <a:pt x="6825574" y="0"/>
                        </a:cubicBezTo>
                        <a:cubicBezTo>
                          <a:pt x="6866493" y="190229"/>
                          <a:pt x="6821666" y="343394"/>
                          <a:pt x="6825574" y="594490"/>
                        </a:cubicBezTo>
                        <a:cubicBezTo>
                          <a:pt x="6829482" y="845586"/>
                          <a:pt x="6815574" y="884458"/>
                          <a:pt x="6825574" y="1119718"/>
                        </a:cubicBezTo>
                        <a:cubicBezTo>
                          <a:pt x="6835574" y="1354978"/>
                          <a:pt x="6813902" y="1539940"/>
                          <a:pt x="6825574" y="1731523"/>
                        </a:cubicBezTo>
                        <a:cubicBezTo>
                          <a:pt x="6579338" y="1782529"/>
                          <a:pt x="6509406" y="1729077"/>
                          <a:pt x="6256776" y="1731523"/>
                        </a:cubicBezTo>
                        <a:cubicBezTo>
                          <a:pt x="6004146" y="1733969"/>
                          <a:pt x="6040238" y="1710584"/>
                          <a:pt x="5892746" y="1731523"/>
                        </a:cubicBezTo>
                        <a:cubicBezTo>
                          <a:pt x="5745254" y="1752462"/>
                          <a:pt x="5520565" y="1656370"/>
                          <a:pt x="5187436" y="1731523"/>
                        </a:cubicBezTo>
                        <a:cubicBezTo>
                          <a:pt x="4854307" y="1806676"/>
                          <a:pt x="4995911" y="1718326"/>
                          <a:pt x="4823406" y="1731523"/>
                        </a:cubicBezTo>
                        <a:cubicBezTo>
                          <a:pt x="4650901" y="1744720"/>
                          <a:pt x="4548685" y="1690327"/>
                          <a:pt x="4391119" y="1731523"/>
                        </a:cubicBezTo>
                        <a:cubicBezTo>
                          <a:pt x="4233553" y="1772719"/>
                          <a:pt x="3838733" y="1648484"/>
                          <a:pt x="3685810" y="1731523"/>
                        </a:cubicBezTo>
                        <a:cubicBezTo>
                          <a:pt x="3532887" y="1814562"/>
                          <a:pt x="3222183" y="1656684"/>
                          <a:pt x="2980501" y="1731523"/>
                        </a:cubicBezTo>
                        <a:cubicBezTo>
                          <a:pt x="2738819" y="1806362"/>
                          <a:pt x="2725412" y="1706812"/>
                          <a:pt x="2479959" y="1731523"/>
                        </a:cubicBezTo>
                        <a:cubicBezTo>
                          <a:pt x="2234506" y="1756234"/>
                          <a:pt x="2217306" y="1722552"/>
                          <a:pt x="2047672" y="1731523"/>
                        </a:cubicBezTo>
                        <a:cubicBezTo>
                          <a:pt x="1878038" y="1740494"/>
                          <a:pt x="1646249" y="1665787"/>
                          <a:pt x="1342363" y="1731523"/>
                        </a:cubicBezTo>
                        <a:cubicBezTo>
                          <a:pt x="1038477" y="1797259"/>
                          <a:pt x="878250" y="1728536"/>
                          <a:pt x="637054" y="1731523"/>
                        </a:cubicBezTo>
                        <a:cubicBezTo>
                          <a:pt x="395858" y="1734510"/>
                          <a:pt x="303707" y="1731105"/>
                          <a:pt x="0" y="1731523"/>
                        </a:cubicBezTo>
                        <a:cubicBezTo>
                          <a:pt x="-3477" y="1596636"/>
                          <a:pt x="34039" y="1271210"/>
                          <a:pt x="0" y="1119718"/>
                        </a:cubicBezTo>
                        <a:cubicBezTo>
                          <a:pt x="-34039" y="968226"/>
                          <a:pt x="39291" y="687063"/>
                          <a:pt x="0" y="525229"/>
                        </a:cubicBezTo>
                        <a:cubicBezTo>
                          <a:pt x="-39291" y="363395"/>
                          <a:pt x="14794" y="225789"/>
                          <a:pt x="0" y="0"/>
                        </a:cubicBezTo>
                        <a:close/>
                      </a:path>
                      <a:path w="6825574" h="1731523" stroke="0" extrusionOk="0">
                        <a:moveTo>
                          <a:pt x="0" y="0"/>
                        </a:moveTo>
                        <a:cubicBezTo>
                          <a:pt x="243976" y="-57832"/>
                          <a:pt x="506901" y="36922"/>
                          <a:pt x="637054" y="0"/>
                        </a:cubicBezTo>
                        <a:cubicBezTo>
                          <a:pt x="767207" y="-36922"/>
                          <a:pt x="850501" y="24768"/>
                          <a:pt x="1001084" y="0"/>
                        </a:cubicBezTo>
                        <a:cubicBezTo>
                          <a:pt x="1151667" y="-24768"/>
                          <a:pt x="1373817" y="14118"/>
                          <a:pt x="1638138" y="0"/>
                        </a:cubicBezTo>
                        <a:cubicBezTo>
                          <a:pt x="1902459" y="-14118"/>
                          <a:pt x="2058652" y="20365"/>
                          <a:pt x="2343447" y="0"/>
                        </a:cubicBezTo>
                        <a:cubicBezTo>
                          <a:pt x="2628242" y="-20365"/>
                          <a:pt x="2642457" y="56604"/>
                          <a:pt x="2912245" y="0"/>
                        </a:cubicBezTo>
                        <a:cubicBezTo>
                          <a:pt x="3182033" y="-56604"/>
                          <a:pt x="3230537" y="2750"/>
                          <a:pt x="3412787" y="0"/>
                        </a:cubicBezTo>
                        <a:cubicBezTo>
                          <a:pt x="3595037" y="-2750"/>
                          <a:pt x="3796241" y="16804"/>
                          <a:pt x="4118096" y="0"/>
                        </a:cubicBezTo>
                        <a:cubicBezTo>
                          <a:pt x="4439951" y="-16804"/>
                          <a:pt x="4565127" y="84133"/>
                          <a:pt x="4823406" y="0"/>
                        </a:cubicBezTo>
                        <a:cubicBezTo>
                          <a:pt x="5081685" y="-84133"/>
                          <a:pt x="5146808" y="27718"/>
                          <a:pt x="5323948" y="0"/>
                        </a:cubicBezTo>
                        <a:cubicBezTo>
                          <a:pt x="5501088" y="-27718"/>
                          <a:pt x="5735438" y="75635"/>
                          <a:pt x="6029257" y="0"/>
                        </a:cubicBezTo>
                        <a:cubicBezTo>
                          <a:pt x="6323076" y="-75635"/>
                          <a:pt x="6567446" y="79717"/>
                          <a:pt x="6825574" y="0"/>
                        </a:cubicBezTo>
                        <a:cubicBezTo>
                          <a:pt x="6882068" y="177028"/>
                          <a:pt x="6788301" y="406144"/>
                          <a:pt x="6825574" y="525229"/>
                        </a:cubicBezTo>
                        <a:cubicBezTo>
                          <a:pt x="6862847" y="644314"/>
                          <a:pt x="6782651" y="987876"/>
                          <a:pt x="6825574" y="1119718"/>
                        </a:cubicBezTo>
                        <a:cubicBezTo>
                          <a:pt x="6868497" y="1251560"/>
                          <a:pt x="6758598" y="1558486"/>
                          <a:pt x="6825574" y="1731523"/>
                        </a:cubicBezTo>
                        <a:cubicBezTo>
                          <a:pt x="6666827" y="1757029"/>
                          <a:pt x="6595060" y="1688940"/>
                          <a:pt x="6461543" y="1731523"/>
                        </a:cubicBezTo>
                        <a:cubicBezTo>
                          <a:pt x="6328026" y="1774106"/>
                          <a:pt x="6056549" y="1676247"/>
                          <a:pt x="5892746" y="1731523"/>
                        </a:cubicBezTo>
                        <a:cubicBezTo>
                          <a:pt x="5728943" y="1786799"/>
                          <a:pt x="5565927" y="1683709"/>
                          <a:pt x="5392203" y="1731523"/>
                        </a:cubicBezTo>
                        <a:cubicBezTo>
                          <a:pt x="5218479" y="1779337"/>
                          <a:pt x="5026113" y="1699312"/>
                          <a:pt x="4891661" y="1731523"/>
                        </a:cubicBezTo>
                        <a:cubicBezTo>
                          <a:pt x="4757209" y="1763734"/>
                          <a:pt x="4387305" y="1691008"/>
                          <a:pt x="4186352" y="1731523"/>
                        </a:cubicBezTo>
                        <a:cubicBezTo>
                          <a:pt x="3985399" y="1772038"/>
                          <a:pt x="3852186" y="1687451"/>
                          <a:pt x="3617554" y="1731523"/>
                        </a:cubicBezTo>
                        <a:cubicBezTo>
                          <a:pt x="3382922" y="1775595"/>
                          <a:pt x="3302058" y="1697412"/>
                          <a:pt x="3048756" y="1731523"/>
                        </a:cubicBezTo>
                        <a:cubicBezTo>
                          <a:pt x="2795454" y="1765634"/>
                          <a:pt x="2684466" y="1667209"/>
                          <a:pt x="2411703" y="1731523"/>
                        </a:cubicBezTo>
                        <a:cubicBezTo>
                          <a:pt x="2138940" y="1795837"/>
                          <a:pt x="2186873" y="1698243"/>
                          <a:pt x="1979416" y="1731523"/>
                        </a:cubicBezTo>
                        <a:cubicBezTo>
                          <a:pt x="1771959" y="1764803"/>
                          <a:pt x="1622013" y="1682888"/>
                          <a:pt x="1274107" y="1731523"/>
                        </a:cubicBezTo>
                        <a:cubicBezTo>
                          <a:pt x="926201" y="1780158"/>
                          <a:pt x="1058156" y="1689763"/>
                          <a:pt x="910077" y="1731523"/>
                        </a:cubicBezTo>
                        <a:cubicBezTo>
                          <a:pt x="761998" y="1773283"/>
                          <a:pt x="675763" y="1724765"/>
                          <a:pt x="546046" y="1731523"/>
                        </a:cubicBezTo>
                        <a:cubicBezTo>
                          <a:pt x="416329" y="1738281"/>
                          <a:pt x="181181" y="1668888"/>
                          <a:pt x="0" y="1731523"/>
                        </a:cubicBezTo>
                        <a:cubicBezTo>
                          <a:pt x="-26962" y="1510498"/>
                          <a:pt x="22781" y="1297215"/>
                          <a:pt x="0" y="1154349"/>
                        </a:cubicBezTo>
                        <a:cubicBezTo>
                          <a:pt x="-22781" y="1011483"/>
                          <a:pt x="9604" y="706154"/>
                          <a:pt x="0" y="542544"/>
                        </a:cubicBezTo>
                        <a:cubicBezTo>
                          <a:pt x="-9604" y="378934"/>
                          <a:pt x="17908" y="11260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12700"/>
          </a:effectLst>
        </p:spPr>
        <p:txBody>
          <a:bodyPr>
            <a:noAutofit/>
          </a:bodyPr>
          <a:lstStyle/>
          <a:p>
            <a:pPr algn="ctr"/>
            <a:br>
              <a:rPr lang="lv-LV" altLang="lv-LV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lv-LV" altLang="lv-LV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VERTIKĀLĀS CĒLĒJPLATFORMAS</a:t>
            </a:r>
            <a:br>
              <a:rPr lang="lv-LV" altLang="lv-LV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lv-LV" altLang="lv-LV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B6672-E8C0-A3F0-BD2A-5E1706D38F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DC079D-CC41-412E-8374-12F03F47623B}" type="slidenum">
              <a:rPr lang="en-US" altLang="lv-LV"/>
              <a:pPr/>
              <a:t>3</a:t>
            </a:fld>
            <a:endParaRPr lang="en-US" altLang="lv-LV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1071A2D-B727-20C6-4C32-6F794509751A}"/>
              </a:ext>
            </a:extLst>
          </p:cNvPr>
          <p:cNvSpPr txBox="1">
            <a:spLocks/>
          </p:cNvSpPr>
          <p:nvPr/>
        </p:nvSpPr>
        <p:spPr bwMode="auto">
          <a:xfrm>
            <a:off x="715666" y="2111562"/>
            <a:ext cx="10866734" cy="2634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lv-LV" sz="2000" dirty="0" err="1"/>
              <a:t>Attiecībā</a:t>
            </a:r>
            <a:r>
              <a:rPr lang="en-US" altLang="lv-LV" sz="2000" dirty="0"/>
              <a:t> </a:t>
            </a:r>
            <a:r>
              <a:rPr lang="en-US" altLang="lv-LV" sz="2000" dirty="0" err="1"/>
              <a:t>uz</a:t>
            </a:r>
            <a:r>
              <a:rPr lang="en-US" altLang="lv-LV" sz="2000" dirty="0"/>
              <a:t> </a:t>
            </a:r>
            <a:r>
              <a:rPr lang="lv-LV" altLang="lv-LV" sz="2000" dirty="0" err="1"/>
              <a:t>piekļūstamības</a:t>
            </a:r>
            <a:r>
              <a:rPr lang="lv-LV" altLang="lv-LV" sz="2000" dirty="0"/>
              <a:t> prasībām </a:t>
            </a:r>
            <a:r>
              <a:rPr lang="en-US" altLang="lv-LV" sz="2000" dirty="0"/>
              <a:t>tika </a:t>
            </a:r>
            <a:r>
              <a:rPr lang="en-US" altLang="lv-LV" sz="2000" dirty="0" err="1"/>
              <a:t>ņemts</a:t>
            </a:r>
            <a:r>
              <a:rPr lang="en-US" altLang="lv-LV" sz="2000" dirty="0"/>
              <a:t> </a:t>
            </a:r>
            <a:r>
              <a:rPr lang="en-US" altLang="lv-LV" sz="2000" dirty="0" err="1"/>
              <a:t>vērā</a:t>
            </a:r>
            <a:r>
              <a:rPr lang="en-US" altLang="lv-LV" sz="2000" dirty="0"/>
              <a:t>:</a:t>
            </a:r>
            <a:endParaRPr lang="lv-LV" altLang="lv-LV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altLang="lv-LV" sz="2000" dirty="0"/>
              <a:t>LVS EN 17210:2021 Apbūvētas vides pieejamība un </a:t>
            </a:r>
            <a:r>
              <a:rPr lang="lv-LV" altLang="lv-LV" sz="2000" dirty="0" err="1"/>
              <a:t>izmantojamība</a:t>
            </a:r>
            <a:r>
              <a:rPr lang="lv-LV" altLang="lv-LV" sz="2000" dirty="0"/>
              <a:t>. Funkcionālās prasības </a:t>
            </a:r>
          </a:p>
          <a:p>
            <a:r>
              <a:rPr lang="lv-LV" altLang="lv-LV" sz="2000" i="1" dirty="0"/>
              <a:t>[piemērojamais Būvju vispārīgo prasību būvnormatīvam LBN 200-21]</a:t>
            </a:r>
          </a:p>
          <a:p>
            <a:endParaRPr lang="lv-LV" altLang="lv-LV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altLang="lv-LV" sz="2000" dirty="0"/>
              <a:t>LVS CEN/TR 17621:2021 Apbūvētas vides pieejamība un </a:t>
            </a:r>
            <a:r>
              <a:rPr lang="lv-LV" altLang="lv-LV" sz="2000" dirty="0" err="1"/>
              <a:t>izmantojamība</a:t>
            </a:r>
            <a:r>
              <a:rPr lang="lv-LV" altLang="lv-LV" sz="2000" dirty="0"/>
              <a:t>. Tehnisko raksturlielumu kritēriji un specifikācijas </a:t>
            </a:r>
          </a:p>
          <a:p>
            <a:r>
              <a:rPr lang="lv-LV" altLang="lv-LV" sz="2000" i="1" dirty="0"/>
              <a:t>[tehniskais ziņojums satur informāciju par kvantitatīvajiem rādītājiem]</a:t>
            </a:r>
          </a:p>
        </p:txBody>
      </p:sp>
    </p:spTree>
    <p:extLst>
      <p:ext uri="{BB962C8B-B14F-4D97-AF65-F5344CB8AC3E}">
        <p14:creationId xmlns:p14="http://schemas.microsoft.com/office/powerpoint/2010/main" val="1732569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Placeholder 4">
            <a:extLst>
              <a:ext uri="{FF2B5EF4-FFF2-40B4-BE49-F238E27FC236}">
                <a16:creationId xmlns:a16="http://schemas.microsoft.com/office/drawing/2014/main" id="{C5A63BA0-5EDE-2515-0F33-0A094580CC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14342" name="Text Placeholder 5">
            <a:extLst>
              <a:ext uri="{FF2B5EF4-FFF2-40B4-BE49-F238E27FC236}">
                <a16:creationId xmlns:a16="http://schemas.microsoft.com/office/drawing/2014/main" id="{054CD7FF-6A63-F443-DB4C-0C501F8254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B6672-E8C0-A3F0-BD2A-5E1706D38F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DC079D-CC41-412E-8374-12F03F47623B}" type="slidenum">
              <a:rPr lang="en-US" altLang="lv-LV"/>
              <a:pPr/>
              <a:t>4</a:t>
            </a:fld>
            <a:endParaRPr lang="en-US" altLang="lv-LV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CD7B68F-24D5-DBC7-7CAF-42C09AAB6511}"/>
              </a:ext>
            </a:extLst>
          </p:cNvPr>
          <p:cNvSpPr txBox="1">
            <a:spLocks/>
          </p:cNvSpPr>
          <p:nvPr/>
        </p:nvSpPr>
        <p:spPr bwMode="auto">
          <a:xfrm>
            <a:off x="103265" y="2024436"/>
            <a:ext cx="6692145" cy="620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1600" dirty="0"/>
              <a:t>Neatbilstības </a:t>
            </a:r>
            <a:r>
              <a:rPr lang="lv-LV" altLang="lv-LV" sz="1600" dirty="0" err="1"/>
              <a:t>piekļūstamības</a:t>
            </a:r>
            <a:r>
              <a:rPr lang="lv-LV" altLang="lv-LV" sz="1600" dirty="0"/>
              <a:t> prasībām konstatētas visām iekārtām.</a:t>
            </a:r>
          </a:p>
        </p:txBody>
      </p:sp>
      <p:pic>
        <p:nvPicPr>
          <p:cNvPr id="8" name="Picture 9" descr="Chart, pie chart&#10;&#10;Description automatically generated">
            <a:extLst>
              <a:ext uri="{FF2B5EF4-FFF2-40B4-BE49-F238E27FC236}">
                <a16:creationId xmlns:a16="http://schemas.microsoft.com/office/drawing/2014/main" id="{5416090C-3937-586C-BF56-DF3FC510B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2" t="2529" r="13560" b="5034"/>
          <a:stretch/>
        </p:blipFill>
        <p:spPr>
          <a:xfrm>
            <a:off x="7074698" y="2037864"/>
            <a:ext cx="4710902" cy="344148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49DF45F-C71A-6D1A-4E32-560FCF08C449}"/>
              </a:ext>
            </a:extLst>
          </p:cNvPr>
          <p:cNvSpPr txBox="1">
            <a:spLocks/>
          </p:cNvSpPr>
          <p:nvPr/>
        </p:nvSpPr>
        <p:spPr bwMode="auto">
          <a:xfrm>
            <a:off x="1567543" y="307208"/>
            <a:ext cx="10069564" cy="14728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1800" dirty="0"/>
              <a:t>Pieejami pirmie rezultāti, pārbaudot 10 iekārtas, kas uzstādītas laikā no 2009.-2016.g un kopš 2021.gada 1.aprīļa klasificējas kā bīstamās iekārtas (iekārtas uzstādītas pie Vanšu tilta, Zunda kanāla pārvada, Slāvu ielas pārvada un Rīgas dzelzceļa stacijas gājēju tuneļiem). Iekārtas marķētas ar </a:t>
            </a:r>
            <a:r>
              <a:rPr lang="lv-LV" altLang="lv-LV" sz="1800" dirty="0" err="1"/>
              <a:t>piekļūstamības</a:t>
            </a:r>
            <a:r>
              <a:rPr lang="lv-LV" altLang="lv-LV" sz="1800" dirty="0"/>
              <a:t> zīmi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E86C637-614F-B8DE-3A5B-81CD5BF0AF64}"/>
              </a:ext>
            </a:extLst>
          </p:cNvPr>
          <p:cNvSpPr txBox="1">
            <a:spLocks/>
          </p:cNvSpPr>
          <p:nvPr/>
        </p:nvSpPr>
        <p:spPr bwMode="auto">
          <a:xfrm>
            <a:off x="108327" y="2916427"/>
            <a:ext cx="6692145" cy="620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1600" dirty="0"/>
              <a:t>Neatbilstību radītajam riskam pamatā pakļauti pasažieri.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B02741B7-3ECC-DA66-4089-9F1BC0ACA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37" y="1472470"/>
            <a:ext cx="277495" cy="277495"/>
          </a:xfrm>
          <a:prstGeom prst="rect">
            <a:avLst/>
          </a:prstGeom>
        </p:spPr>
      </p:pic>
      <p:pic>
        <p:nvPicPr>
          <p:cNvPr id="2" name="Picture 10" descr="Chart&#10;&#10;Description automatically generated">
            <a:extLst>
              <a:ext uri="{FF2B5EF4-FFF2-40B4-BE49-F238E27FC236}">
                <a16:creationId xmlns:a16="http://schemas.microsoft.com/office/drawing/2014/main" id="{E37D0673-2E7F-FFAC-D7AC-F0BA3A6A85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251" r="7913" b="48389"/>
          <a:stretch/>
        </p:blipFill>
        <p:spPr>
          <a:xfrm>
            <a:off x="519165" y="4300108"/>
            <a:ext cx="5080002" cy="55411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0" descr="Chart&#10;&#10;Description automatically generated">
            <a:extLst>
              <a:ext uri="{FF2B5EF4-FFF2-40B4-BE49-F238E27FC236}">
                <a16:creationId xmlns:a16="http://schemas.microsoft.com/office/drawing/2014/main" id="{4B02BA9B-9EB9-33E9-9775-053C5C1094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555" r="7913" b="19618"/>
          <a:stretch/>
        </p:blipFill>
        <p:spPr>
          <a:xfrm>
            <a:off x="537028" y="4974172"/>
            <a:ext cx="5080001" cy="67156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0" descr="Chart&#10;&#10;Description automatically generated">
            <a:extLst>
              <a:ext uri="{FF2B5EF4-FFF2-40B4-BE49-F238E27FC236}">
                <a16:creationId xmlns:a16="http://schemas.microsoft.com/office/drawing/2014/main" id="{42013ADF-43B6-E5F6-E4B9-59DC7CA335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95" r="7913" b="76298"/>
          <a:stretch/>
        </p:blipFill>
        <p:spPr>
          <a:xfrm>
            <a:off x="537029" y="5812007"/>
            <a:ext cx="5080000" cy="52185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215A801-CFD6-3493-C7A8-87F8D7EB88B1}"/>
              </a:ext>
            </a:extLst>
          </p:cNvPr>
          <p:cNvSpPr txBox="1">
            <a:spLocks/>
          </p:cNvSpPr>
          <p:nvPr/>
        </p:nvSpPr>
        <p:spPr bwMode="auto">
          <a:xfrm>
            <a:off x="74679" y="3768439"/>
            <a:ext cx="6725793" cy="2804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1600" dirty="0"/>
              <a:t>Neatbilstību īpatsvars pēc cēloņiem un lietotāju grupām:</a:t>
            </a:r>
          </a:p>
        </p:txBody>
      </p:sp>
    </p:spTree>
    <p:extLst>
      <p:ext uri="{BB962C8B-B14F-4D97-AF65-F5344CB8AC3E}">
        <p14:creationId xmlns:p14="http://schemas.microsoft.com/office/powerpoint/2010/main" val="162445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Placeholder 4">
            <a:extLst>
              <a:ext uri="{FF2B5EF4-FFF2-40B4-BE49-F238E27FC236}">
                <a16:creationId xmlns:a16="http://schemas.microsoft.com/office/drawing/2014/main" id="{C5A63BA0-5EDE-2515-0F33-0A094580CC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14342" name="Text Placeholder 5">
            <a:extLst>
              <a:ext uri="{FF2B5EF4-FFF2-40B4-BE49-F238E27FC236}">
                <a16:creationId xmlns:a16="http://schemas.microsoft.com/office/drawing/2014/main" id="{054CD7FF-6A63-F443-DB4C-0C501F8254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B6672-E8C0-A3F0-BD2A-5E1706D38F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DC079D-CC41-412E-8374-12F03F47623B}" type="slidenum">
              <a:rPr lang="en-US" altLang="lv-LV"/>
              <a:pPr/>
              <a:t>5</a:t>
            </a:fld>
            <a:endParaRPr lang="en-US" altLang="lv-LV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4C60CD-4F39-0A19-AB33-F0E6671619A7}"/>
              </a:ext>
            </a:extLst>
          </p:cNvPr>
          <p:cNvSpPr txBox="1">
            <a:spLocks/>
          </p:cNvSpPr>
          <p:nvPr/>
        </p:nvSpPr>
        <p:spPr bwMode="auto">
          <a:xfrm>
            <a:off x="1680118" y="254927"/>
            <a:ext cx="8880700" cy="7901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2000" dirty="0"/>
              <a:t>Būtiskākās neatbilstības saistībā ar neatbilstošu iekārtu uzturēšanu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23CA61D-1D4D-4142-AD74-66725E73BA83}"/>
              </a:ext>
            </a:extLst>
          </p:cNvPr>
          <p:cNvSpPr txBox="1">
            <a:spLocks/>
          </p:cNvSpPr>
          <p:nvPr/>
        </p:nvSpPr>
        <p:spPr bwMode="auto">
          <a:xfrm>
            <a:off x="1655650" y="1184149"/>
            <a:ext cx="8880700" cy="54189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altLang="lv-LV" sz="1800" b="0" dirty="0"/>
              <a:t>Nav veikta reģistrācija Bīstamo iekārtu reģistrā un pirmreizējā tehniskā pārbaude (10 iekārtas)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v-LV" altLang="lv-LV" sz="16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altLang="lv-LV" sz="1800" b="0" dirty="0"/>
              <a:t>Neatbilstoša apstāšanās precizitāte līmeņu starpība starp platformu un slieksni &gt;10 mm (4 iekārtas)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v-LV" altLang="lv-LV" sz="16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altLang="lv-LV" sz="1800" b="0" dirty="0"/>
              <a:t>Darbības traucējumi- troksnis, vibrācijas (2 iekārtas)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v-LV" altLang="lv-LV" sz="18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altLang="lv-LV" sz="1800" b="0" dirty="0"/>
              <a:t>Nav darba kārtībā drošības ierīce, kas nodrošina brīvo telpu šahtā zem platformas (2 iekārtas)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v-LV" altLang="lv-LV" sz="16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altLang="lv-LV" sz="1800" b="0" dirty="0"/>
              <a:t>Šahtas iekšsienās asi izvirzījumi (1 iekārta)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v-LV" altLang="lv-LV" sz="16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altLang="lv-LV" sz="1800" b="0" dirty="0"/>
              <a:t>Neatbilstošs horizontālais attālums starp platformas grīdas drošības malām un šahtu (1 iekārta)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v-LV" altLang="lv-LV" sz="16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altLang="lv-LV" sz="1800" b="0" dirty="0"/>
              <a:t>Platformas grīdas drošības malu neatbilstoša darbība (1 iekārta)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v-LV" altLang="lv-LV" sz="16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altLang="lv-LV" sz="1800" b="0" dirty="0"/>
              <a:t>Bojāts (sasists) šahtas sienas stiklojums (1 iekārta)</a:t>
            </a:r>
          </a:p>
        </p:txBody>
      </p:sp>
    </p:spTree>
    <p:extLst>
      <p:ext uri="{BB962C8B-B14F-4D97-AF65-F5344CB8AC3E}">
        <p14:creationId xmlns:p14="http://schemas.microsoft.com/office/powerpoint/2010/main" val="3706257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Placeholder 4">
            <a:extLst>
              <a:ext uri="{FF2B5EF4-FFF2-40B4-BE49-F238E27FC236}">
                <a16:creationId xmlns:a16="http://schemas.microsoft.com/office/drawing/2014/main" id="{C5A63BA0-5EDE-2515-0F33-0A094580CC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14342" name="Text Placeholder 5">
            <a:extLst>
              <a:ext uri="{FF2B5EF4-FFF2-40B4-BE49-F238E27FC236}">
                <a16:creationId xmlns:a16="http://schemas.microsoft.com/office/drawing/2014/main" id="{054CD7FF-6A63-F443-DB4C-0C501F8254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B6672-E8C0-A3F0-BD2A-5E1706D38F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DC079D-CC41-412E-8374-12F03F47623B}" type="slidenum">
              <a:rPr lang="en-US" altLang="lv-LV"/>
              <a:pPr/>
              <a:t>6</a:t>
            </a:fld>
            <a:endParaRPr lang="en-US" altLang="lv-LV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4C60CD-4F39-0A19-AB33-F0E6671619A7}"/>
              </a:ext>
            </a:extLst>
          </p:cNvPr>
          <p:cNvSpPr txBox="1">
            <a:spLocks/>
          </p:cNvSpPr>
          <p:nvPr/>
        </p:nvSpPr>
        <p:spPr bwMode="auto">
          <a:xfrm>
            <a:off x="2130251" y="330681"/>
            <a:ext cx="8792307" cy="6715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2000" dirty="0"/>
              <a:t>Būtiskākās neatbilstības saistībā ar neatbilstošu iekārtu tehnisko izpildījumu no ražotāja puses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4C2FC26-42F5-A7A4-8D2E-76DBA42AFAB6}"/>
              </a:ext>
            </a:extLst>
          </p:cNvPr>
          <p:cNvSpPr txBox="1">
            <a:spLocks/>
          </p:cNvSpPr>
          <p:nvPr/>
        </p:nvSpPr>
        <p:spPr bwMode="auto">
          <a:xfrm>
            <a:off x="2130251" y="1213196"/>
            <a:ext cx="8792307" cy="48359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altLang="lv-LV" sz="1800" b="0" dirty="0"/>
              <a:t>Nav abpusējie saziņas līdzekļi (10 iekārtas)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v-LV" altLang="lv-LV" sz="18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altLang="lv-LV" sz="1800" b="0" dirty="0"/>
              <a:t>Neatbilstošs izpildījums ekspluatācijai āra apstākļos-rūsējošs metāls, nepietiekama </a:t>
            </a:r>
            <a:r>
              <a:rPr lang="lv-LV" altLang="lv-LV" sz="1800" b="0" dirty="0" err="1"/>
              <a:t>elektroaprīkojuma</a:t>
            </a:r>
            <a:r>
              <a:rPr lang="lv-LV" altLang="lv-LV" sz="1800" b="0" dirty="0"/>
              <a:t> aizsardzības klase (10 iekārtas)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v-LV" altLang="lv-LV" sz="18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altLang="lv-LV" sz="1800" b="0" dirty="0"/>
              <a:t>Nav ieejas jumtiņš vai neatbilstošs jumtiņa dziļums (10 iekārtas)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v-LV" altLang="lv-LV" sz="18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altLang="lv-LV" sz="1800" b="0" dirty="0"/>
              <a:t>Platformas vadības paneļa ārkārtas apturēšanas STOP spiedpogas neatbilstoša darbība (9 iekārtas)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v-LV" altLang="lv-LV" sz="18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altLang="lv-LV" sz="1800" b="0" dirty="0"/>
              <a:t>Vadības un avārijas trauksmes spiedpogu simboli nav </a:t>
            </a:r>
            <a:r>
              <a:rPr lang="lv-LV" altLang="lv-LV" sz="1800" b="0" dirty="0" err="1"/>
              <a:t>taktilā</a:t>
            </a:r>
            <a:r>
              <a:rPr lang="lv-LV" altLang="lv-LV" sz="1800" b="0" dirty="0"/>
              <a:t> vai nepietiekams izvirzījuma augstums (9 iekārtas)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v-LV" altLang="lv-LV" sz="18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altLang="lv-LV" sz="1800" b="0" dirty="0"/>
              <a:t>Platformas vadības ierīces nav prioritāras pret ārējo vadību (2 iekārtas)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v-LV" altLang="lv-LV" sz="18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altLang="lv-LV" sz="1800" b="0" dirty="0"/>
              <a:t>Platformas vadības ierīces neatgriežas neitrālā stāvoklī, tās atlaižot (2 iekārtas)</a:t>
            </a:r>
          </a:p>
        </p:txBody>
      </p:sp>
    </p:spTree>
    <p:extLst>
      <p:ext uri="{BB962C8B-B14F-4D97-AF65-F5344CB8AC3E}">
        <p14:creationId xmlns:p14="http://schemas.microsoft.com/office/powerpoint/2010/main" val="1899704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Placeholder 4">
            <a:extLst>
              <a:ext uri="{FF2B5EF4-FFF2-40B4-BE49-F238E27FC236}">
                <a16:creationId xmlns:a16="http://schemas.microsoft.com/office/drawing/2014/main" id="{C5A63BA0-5EDE-2515-0F33-0A094580CC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14342" name="Text Placeholder 5">
            <a:extLst>
              <a:ext uri="{FF2B5EF4-FFF2-40B4-BE49-F238E27FC236}">
                <a16:creationId xmlns:a16="http://schemas.microsoft.com/office/drawing/2014/main" id="{054CD7FF-6A63-F443-DB4C-0C501F8254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B6672-E8C0-A3F0-BD2A-5E1706D38F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DC079D-CC41-412E-8374-12F03F47623B}" type="slidenum">
              <a:rPr lang="en-US" altLang="lv-LV"/>
              <a:pPr/>
              <a:t>7</a:t>
            </a:fld>
            <a:endParaRPr lang="en-US" altLang="lv-LV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4C60CD-4F39-0A19-AB33-F0E6671619A7}"/>
              </a:ext>
            </a:extLst>
          </p:cNvPr>
          <p:cNvSpPr txBox="1">
            <a:spLocks/>
          </p:cNvSpPr>
          <p:nvPr/>
        </p:nvSpPr>
        <p:spPr bwMode="auto">
          <a:xfrm>
            <a:off x="1746181" y="151705"/>
            <a:ext cx="9143999" cy="7821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2000" dirty="0"/>
              <a:t>Būtiskākās neatbilstības saistībā ar neatbilstošu projektēšanu un būvdarbiem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FA44E82-D5BA-6745-D53D-08A26FB3FD6B}"/>
              </a:ext>
            </a:extLst>
          </p:cNvPr>
          <p:cNvSpPr txBox="1">
            <a:spLocks/>
          </p:cNvSpPr>
          <p:nvPr/>
        </p:nvSpPr>
        <p:spPr bwMode="auto">
          <a:xfrm>
            <a:off x="1746181" y="1260651"/>
            <a:ext cx="9144000" cy="49432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1800" dirty="0"/>
              <a:t>Neatbilstoša piekļūšana un izkļūšana: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altLang="lv-LV" sz="1800" b="0" dirty="0"/>
              <a:t>Apgrūtināta durvju roktura, stāva spiedpogu aizsniegšana (7 iekārtas)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v-LV" altLang="lv-LV" sz="18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altLang="lv-LV" sz="1800" b="0" dirty="0"/>
              <a:t>Nepietiekams manevrēšanas laukums vai manevrēšanas laukums atrodas gāj</a:t>
            </a:r>
            <a:r>
              <a:rPr lang="en-US" altLang="lv-LV" sz="1800" b="0" dirty="0"/>
              <a:t>ē</a:t>
            </a:r>
            <a:r>
              <a:rPr lang="lv-LV" altLang="lv-LV" sz="1800" b="0" dirty="0" err="1"/>
              <a:t>ju</a:t>
            </a:r>
            <a:r>
              <a:rPr lang="lv-LV" altLang="lv-LV" sz="1800" b="0" dirty="0"/>
              <a:t>, velosipēdistu, u.c. satiksmes zonā (6 iekārtas)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v-LV" altLang="lv-LV" sz="18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altLang="lv-LV" sz="1800" b="0" dirty="0"/>
              <a:t>Neatbilstošs sliekšņa augstums, nelīdzens </a:t>
            </a:r>
            <a:r>
              <a:rPr lang="lv-LV" altLang="lv-LV" sz="1800" b="0" dirty="0" err="1"/>
              <a:t>priekšlaukums</a:t>
            </a:r>
            <a:r>
              <a:rPr lang="lv-LV" altLang="lv-LV" sz="1800" b="0" dirty="0"/>
              <a:t>, neatbilstoša platformas apstāšanās precizitāte (3 iekārtas)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v-LV" altLang="lv-LV" sz="18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altLang="lv-LV" sz="1800" b="0" dirty="0"/>
              <a:t>Dēļ vēja pretspēka durvju </a:t>
            </a:r>
            <a:r>
              <a:rPr lang="lv-LV" altLang="lv-LV" sz="1800" b="0" dirty="0" err="1"/>
              <a:t>aizvērējs</a:t>
            </a:r>
            <a:r>
              <a:rPr lang="lv-LV" altLang="lv-LV" sz="1800" b="0" dirty="0"/>
              <a:t> nespēj nodrošināt drošu durvju aizvēršanu-durvis pašas neaizveras (3 iekārtas)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v-LV" altLang="lv-LV" sz="18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altLang="lv-LV" sz="1800" b="0" dirty="0"/>
              <a:t>pieejas laukuma režģa acu izmēra platums pārsniedz 10-13 mm (1 iekārta)</a:t>
            </a:r>
          </a:p>
          <a:p>
            <a:endParaRPr lang="lv-LV" altLang="lv-LV" sz="1800" b="0" dirty="0"/>
          </a:p>
          <a:p>
            <a:r>
              <a:rPr lang="lv-LV" altLang="lv-LV" sz="1800" dirty="0"/>
              <a:t>Ekspluatācija nepiemērotos apstākļos: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altLang="lv-LV" sz="1800" b="0" dirty="0"/>
              <a:t>iekārtu vadības ierīces, platforma, šahta pakļautas sālsūdens iedarbībai (2 iekārtas)</a:t>
            </a:r>
          </a:p>
        </p:txBody>
      </p:sp>
    </p:spTree>
    <p:extLst>
      <p:ext uri="{BB962C8B-B14F-4D97-AF65-F5344CB8AC3E}">
        <p14:creationId xmlns:p14="http://schemas.microsoft.com/office/powerpoint/2010/main" val="691407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Diagram&#10;&#10;Description automatically generated">
            <a:extLst>
              <a:ext uri="{FF2B5EF4-FFF2-40B4-BE49-F238E27FC236}">
                <a16:creationId xmlns:a16="http://schemas.microsoft.com/office/drawing/2014/main" id="{331902EE-37D6-3286-8F8E-CFDFCF10E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431" y="1564569"/>
            <a:ext cx="3933619" cy="253958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1" name="Text Placeholder 4">
            <a:extLst>
              <a:ext uri="{FF2B5EF4-FFF2-40B4-BE49-F238E27FC236}">
                <a16:creationId xmlns:a16="http://schemas.microsoft.com/office/drawing/2014/main" id="{C5A63BA0-5EDE-2515-0F33-0A094580CC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14342" name="Text Placeholder 5">
            <a:extLst>
              <a:ext uri="{FF2B5EF4-FFF2-40B4-BE49-F238E27FC236}">
                <a16:creationId xmlns:a16="http://schemas.microsoft.com/office/drawing/2014/main" id="{054CD7FF-6A63-F443-DB4C-0C501F8254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B6672-E8C0-A3F0-BD2A-5E1706D38F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DC079D-CC41-412E-8374-12F03F47623B}" type="slidenum">
              <a:rPr lang="en-US" altLang="lv-LV"/>
              <a:pPr/>
              <a:t>8</a:t>
            </a:fld>
            <a:endParaRPr lang="en-US" alt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84C72B-E80C-DF2F-2035-33BDBFD68D11}"/>
              </a:ext>
            </a:extLst>
          </p:cNvPr>
          <p:cNvSpPr txBox="1">
            <a:spLocks/>
          </p:cNvSpPr>
          <p:nvPr/>
        </p:nvSpPr>
        <p:spPr bwMode="auto">
          <a:xfrm>
            <a:off x="3233336" y="291114"/>
            <a:ext cx="6953562" cy="524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1800" dirty="0">
                <a:cs typeface="Calibri" panose="020F0502020204030204" pitchFamily="34" charset="0"/>
              </a:rPr>
              <a:t>Līmeņu starpība [prasība ≤ 10 mm] </a:t>
            </a:r>
            <a:endParaRPr lang="lv-LV" altLang="lv-LV" sz="1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EB2711D-866F-6471-A75A-7BF0F81E7791}"/>
              </a:ext>
            </a:extLst>
          </p:cNvPr>
          <p:cNvSpPr txBox="1">
            <a:spLocks/>
          </p:cNvSpPr>
          <p:nvPr/>
        </p:nvSpPr>
        <p:spPr bwMode="auto">
          <a:xfrm>
            <a:off x="1538431" y="4360986"/>
            <a:ext cx="3905883" cy="1110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1600" dirty="0"/>
              <a:t>Līmeņu starpība </a:t>
            </a:r>
          </a:p>
          <a:p>
            <a:r>
              <a:rPr lang="lv-LV" altLang="lv-LV" sz="1600" dirty="0">
                <a:cs typeface="Calibri" panose="020F0502020204030204" pitchFamily="34" charset="0"/>
              </a:rPr>
              <a:t>platforma-iekāpšanas laukums pārsniedz 10 mm.</a:t>
            </a:r>
          </a:p>
          <a:p>
            <a:r>
              <a:rPr lang="lv-LV" altLang="lv-LV" sz="1600" dirty="0">
                <a:cs typeface="Calibri" panose="020F0502020204030204" pitchFamily="34" charset="0"/>
              </a:rPr>
              <a:t>Cēloņi neatbilstoša uzturēšana.</a:t>
            </a:r>
            <a:endParaRPr lang="lv-LV" altLang="lv-LV" sz="1600" dirty="0"/>
          </a:p>
        </p:txBody>
      </p:sp>
      <p:sp>
        <p:nvSpPr>
          <p:cNvPr id="41" name="Rectangle: Rounded Corners 5">
            <a:extLst>
              <a:ext uri="{FF2B5EF4-FFF2-40B4-BE49-F238E27FC236}">
                <a16:creationId xmlns:a16="http://schemas.microsoft.com/office/drawing/2014/main" id="{E721F697-7C21-5A16-45AE-1B94C2E1F9E5}"/>
              </a:ext>
            </a:extLst>
          </p:cNvPr>
          <p:cNvSpPr/>
          <p:nvPr/>
        </p:nvSpPr>
        <p:spPr>
          <a:xfrm rot="20079455">
            <a:off x="3270587" y="3200377"/>
            <a:ext cx="672310" cy="32521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Attēls 48" descr="Attēls, kurā ir teksts, lineāls&#10;&#10;Apraksts ģenerēts automātiski">
            <a:extLst>
              <a:ext uri="{FF2B5EF4-FFF2-40B4-BE49-F238E27FC236}">
                <a16:creationId xmlns:a16="http://schemas.microsoft.com/office/drawing/2014/main" id="{17EFF545-4632-BCF6-7E81-C938D13C4C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81"/>
          <a:stretch/>
        </p:blipFill>
        <p:spPr>
          <a:xfrm>
            <a:off x="5729366" y="1609453"/>
            <a:ext cx="2358684" cy="2453808"/>
          </a:xfrm>
          <a:prstGeom prst="rect">
            <a:avLst/>
          </a:prstGeom>
        </p:spPr>
      </p:pic>
      <p:pic>
        <p:nvPicPr>
          <p:cNvPr id="51" name="Attēls 50" descr="Attēls, kurā ir teksts, koka&#10;&#10;Apraksts ģenerēts automātiski">
            <a:extLst>
              <a:ext uri="{FF2B5EF4-FFF2-40B4-BE49-F238E27FC236}">
                <a16:creationId xmlns:a16="http://schemas.microsoft.com/office/drawing/2014/main" id="{052291C1-121A-32A5-71DA-9C1F1AD47D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2" b="27509"/>
          <a:stretch/>
        </p:blipFill>
        <p:spPr>
          <a:xfrm>
            <a:off x="5645119" y="4360985"/>
            <a:ext cx="4848801" cy="2175165"/>
          </a:xfrm>
          <a:prstGeom prst="rect">
            <a:avLst/>
          </a:prstGeom>
        </p:spPr>
      </p:pic>
      <p:pic>
        <p:nvPicPr>
          <p:cNvPr id="53" name="Attēls 52" descr="Attēls, kurā ir teksts, lineāls&#10;&#10;Apraksts ģenerēts automātiski">
            <a:extLst>
              <a:ext uri="{FF2B5EF4-FFF2-40B4-BE49-F238E27FC236}">
                <a16:creationId xmlns:a16="http://schemas.microsoft.com/office/drawing/2014/main" id="{AEF23DED-FFF0-827D-A033-E5205B1C51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03"/>
          <a:stretch/>
        </p:blipFill>
        <p:spPr>
          <a:xfrm>
            <a:off x="8170099" y="1604703"/>
            <a:ext cx="2323822" cy="2453808"/>
          </a:xfrm>
          <a:prstGeom prst="rect">
            <a:avLst/>
          </a:prstGeom>
        </p:spPr>
      </p:pic>
      <p:cxnSp>
        <p:nvCxnSpPr>
          <p:cNvPr id="55" name="Taisns savienotājs 54">
            <a:extLst>
              <a:ext uri="{FF2B5EF4-FFF2-40B4-BE49-F238E27FC236}">
                <a16:creationId xmlns:a16="http://schemas.microsoft.com/office/drawing/2014/main" id="{2844E66D-5419-47B1-DFB2-0247ECB0B5AC}"/>
              </a:ext>
            </a:extLst>
          </p:cNvPr>
          <p:cNvCxnSpPr>
            <a:cxnSpLocks/>
          </p:cNvCxnSpPr>
          <p:nvPr/>
        </p:nvCxnSpPr>
        <p:spPr>
          <a:xfrm>
            <a:off x="5855855" y="2759811"/>
            <a:ext cx="938201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Taisns savienotājs 58">
            <a:extLst>
              <a:ext uri="{FF2B5EF4-FFF2-40B4-BE49-F238E27FC236}">
                <a16:creationId xmlns:a16="http://schemas.microsoft.com/office/drawing/2014/main" id="{928CC481-B09D-DCA9-3F48-65D15196A6B4}"/>
              </a:ext>
            </a:extLst>
          </p:cNvPr>
          <p:cNvCxnSpPr>
            <a:cxnSpLocks/>
          </p:cNvCxnSpPr>
          <p:nvPr/>
        </p:nvCxnSpPr>
        <p:spPr>
          <a:xfrm>
            <a:off x="8677564" y="2834363"/>
            <a:ext cx="938201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Taisns savienotājs 59">
            <a:extLst>
              <a:ext uri="{FF2B5EF4-FFF2-40B4-BE49-F238E27FC236}">
                <a16:creationId xmlns:a16="http://schemas.microsoft.com/office/drawing/2014/main" id="{BCE86675-D627-AAC0-CC9B-B989B20AC4F9}"/>
              </a:ext>
            </a:extLst>
          </p:cNvPr>
          <p:cNvCxnSpPr>
            <a:cxnSpLocks/>
          </p:cNvCxnSpPr>
          <p:nvPr/>
        </p:nvCxnSpPr>
        <p:spPr>
          <a:xfrm>
            <a:off x="6493072" y="5471345"/>
            <a:ext cx="938201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92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Diagram&#10;&#10;Description automatically generated">
            <a:extLst>
              <a:ext uri="{FF2B5EF4-FFF2-40B4-BE49-F238E27FC236}">
                <a16:creationId xmlns:a16="http://schemas.microsoft.com/office/drawing/2014/main" id="{331902EE-37D6-3286-8F8E-CFDFCF10E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666" y="1604704"/>
            <a:ext cx="3921937" cy="257177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1" name="Text Placeholder 4">
            <a:extLst>
              <a:ext uri="{FF2B5EF4-FFF2-40B4-BE49-F238E27FC236}">
                <a16:creationId xmlns:a16="http://schemas.microsoft.com/office/drawing/2014/main" id="{C5A63BA0-5EDE-2515-0F33-0A094580CC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14342" name="Text Placeholder 5">
            <a:extLst>
              <a:ext uri="{FF2B5EF4-FFF2-40B4-BE49-F238E27FC236}">
                <a16:creationId xmlns:a16="http://schemas.microsoft.com/office/drawing/2014/main" id="{054CD7FF-6A63-F443-DB4C-0C501F8254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B6672-E8C0-A3F0-BD2A-5E1706D38F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7DC079D-CC41-412E-8374-12F03F47623B}" type="slidenum">
              <a:rPr lang="en-US" altLang="lv-LV"/>
              <a:pPr/>
              <a:t>9</a:t>
            </a:fld>
            <a:endParaRPr lang="en-US" alt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84C72B-E80C-DF2F-2035-33BDBFD68D11}"/>
              </a:ext>
            </a:extLst>
          </p:cNvPr>
          <p:cNvSpPr txBox="1">
            <a:spLocks/>
          </p:cNvSpPr>
          <p:nvPr/>
        </p:nvSpPr>
        <p:spPr bwMode="auto">
          <a:xfrm>
            <a:off x="3317274" y="227350"/>
            <a:ext cx="6741126" cy="4945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2000" dirty="0">
                <a:cs typeface="Calibri" panose="020F0502020204030204" pitchFamily="34" charset="0"/>
              </a:rPr>
              <a:t>Līmeņu starpība [prasība ≤ 10 mm] </a:t>
            </a:r>
            <a:endParaRPr lang="lv-LV" altLang="lv-LV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EB2711D-866F-6471-A75A-7BF0F81E7791}"/>
              </a:ext>
            </a:extLst>
          </p:cNvPr>
          <p:cNvSpPr txBox="1">
            <a:spLocks/>
          </p:cNvSpPr>
          <p:nvPr/>
        </p:nvSpPr>
        <p:spPr bwMode="auto">
          <a:xfrm>
            <a:off x="1772666" y="4507031"/>
            <a:ext cx="3921937" cy="17672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l" defTabSz="938213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altLang="lv-LV" sz="1800" dirty="0"/>
              <a:t>Šķēršļu josla:</a:t>
            </a:r>
          </a:p>
          <a:p>
            <a:r>
              <a:rPr lang="lv-LV" altLang="lv-LV" sz="1800" dirty="0"/>
              <a:t>2x &gt;10 mm augsta līmeņu starpība.</a:t>
            </a:r>
          </a:p>
          <a:p>
            <a:r>
              <a:rPr lang="lv-LV" altLang="lv-LV" sz="1800" dirty="0">
                <a:cs typeface="Calibri" panose="020F0502020204030204" pitchFamily="34" charset="0"/>
              </a:rPr>
              <a:t>Cēlonis – neatbilstošs iekārtas un inženierbūves savietojums.</a:t>
            </a:r>
            <a:endParaRPr lang="lv-LV" altLang="lv-LV" sz="1800" dirty="0"/>
          </a:p>
        </p:txBody>
      </p:sp>
      <p:cxnSp>
        <p:nvCxnSpPr>
          <p:cNvPr id="25" name="Straight Arrow Connector 17">
            <a:extLst>
              <a:ext uri="{FF2B5EF4-FFF2-40B4-BE49-F238E27FC236}">
                <a16:creationId xmlns:a16="http://schemas.microsoft.com/office/drawing/2014/main" id="{6D3E80A0-0489-A822-359E-F93E2C26A5FF}"/>
              </a:ext>
            </a:extLst>
          </p:cNvPr>
          <p:cNvCxnSpPr>
            <a:cxnSpLocks/>
          </p:cNvCxnSpPr>
          <p:nvPr/>
        </p:nvCxnSpPr>
        <p:spPr>
          <a:xfrm>
            <a:off x="3863202" y="3357339"/>
            <a:ext cx="2305098" cy="3354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5" descr="A picture containing open, door, opened&#10;&#10;Description automatically generated">
            <a:extLst>
              <a:ext uri="{FF2B5EF4-FFF2-40B4-BE49-F238E27FC236}">
                <a16:creationId xmlns:a16="http://schemas.microsoft.com/office/drawing/2014/main" id="{5622CD24-3550-14D1-24D4-CB2ACC2073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" t="41667" r="-369"/>
          <a:stretch/>
        </p:blipFill>
        <p:spPr>
          <a:xfrm>
            <a:off x="6096000" y="1644038"/>
            <a:ext cx="2450301" cy="2534185"/>
          </a:xfrm>
          <a:prstGeom prst="rect">
            <a:avLst/>
          </a:prstGeom>
        </p:spPr>
      </p:pic>
      <p:pic>
        <p:nvPicPr>
          <p:cNvPr id="31" name="Picture 9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A03FADE5-66BD-1060-A20A-41E3A05AE1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400" b="24800"/>
          <a:stretch/>
        </p:blipFill>
        <p:spPr>
          <a:xfrm>
            <a:off x="6118282" y="4315120"/>
            <a:ext cx="2530592" cy="1860894"/>
          </a:xfrm>
          <a:prstGeom prst="rect">
            <a:avLst/>
          </a:prstGeom>
        </p:spPr>
      </p:pic>
      <p:pic>
        <p:nvPicPr>
          <p:cNvPr id="32" name="Picture 7" descr="A picture containing text, ground, measuring stick&#10;&#10;Description automatically generated">
            <a:extLst>
              <a:ext uri="{FF2B5EF4-FFF2-40B4-BE49-F238E27FC236}">
                <a16:creationId xmlns:a16="http://schemas.microsoft.com/office/drawing/2014/main" id="{705CF3C2-9AFE-B88D-50BF-CC88C2A13B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71" r="1807" b="30435"/>
          <a:stretch/>
        </p:blipFill>
        <p:spPr>
          <a:xfrm>
            <a:off x="9006297" y="2740870"/>
            <a:ext cx="2193461" cy="2330674"/>
          </a:xfrm>
          <a:prstGeom prst="rect">
            <a:avLst/>
          </a:prstGeom>
        </p:spPr>
      </p:pic>
      <p:sp>
        <p:nvSpPr>
          <p:cNvPr id="33" name="Rectangle: Rounded Corners 5">
            <a:extLst>
              <a:ext uri="{FF2B5EF4-FFF2-40B4-BE49-F238E27FC236}">
                <a16:creationId xmlns:a16="http://schemas.microsoft.com/office/drawing/2014/main" id="{D45BEE22-54E0-F852-AD43-65CA96267A7A}"/>
              </a:ext>
            </a:extLst>
          </p:cNvPr>
          <p:cNvSpPr/>
          <p:nvPr/>
        </p:nvSpPr>
        <p:spPr>
          <a:xfrm rot="1080000">
            <a:off x="6223938" y="3576617"/>
            <a:ext cx="1833907" cy="650559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9">
            <a:extLst>
              <a:ext uri="{FF2B5EF4-FFF2-40B4-BE49-F238E27FC236}">
                <a16:creationId xmlns:a16="http://schemas.microsoft.com/office/drawing/2014/main" id="{9980A52C-DF1C-D846-95CB-985F3FC65CB7}"/>
              </a:ext>
            </a:extLst>
          </p:cNvPr>
          <p:cNvCxnSpPr>
            <a:cxnSpLocks/>
          </p:cNvCxnSpPr>
          <p:nvPr/>
        </p:nvCxnSpPr>
        <p:spPr>
          <a:xfrm>
            <a:off x="6878289" y="5109217"/>
            <a:ext cx="10843" cy="504434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12">
            <a:extLst>
              <a:ext uri="{FF2B5EF4-FFF2-40B4-BE49-F238E27FC236}">
                <a16:creationId xmlns:a16="http://schemas.microsoft.com/office/drawing/2014/main" id="{E94CE9B5-B419-E864-74FB-0C97ED87FAB0}"/>
              </a:ext>
            </a:extLst>
          </p:cNvPr>
          <p:cNvCxnSpPr>
            <a:cxnSpLocks/>
          </p:cNvCxnSpPr>
          <p:nvPr/>
        </p:nvCxnSpPr>
        <p:spPr>
          <a:xfrm>
            <a:off x="9437544" y="3281806"/>
            <a:ext cx="28914" cy="1078305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009411F-1E41-8682-736F-BE3BD74B355E}"/>
              </a:ext>
            </a:extLst>
          </p:cNvPr>
          <p:cNvSpPr txBox="1"/>
          <p:nvPr/>
        </p:nvSpPr>
        <p:spPr>
          <a:xfrm>
            <a:off x="6475705" y="3260011"/>
            <a:ext cx="36142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Times New Roman"/>
                <a:cs typeface="Arial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656AC4-204B-A4CA-D483-31A48EA67E72}"/>
              </a:ext>
            </a:extLst>
          </p:cNvPr>
          <p:cNvSpPr txBox="1"/>
          <p:nvPr/>
        </p:nvSpPr>
        <p:spPr>
          <a:xfrm>
            <a:off x="6779468" y="3714133"/>
            <a:ext cx="36142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Times New Roman"/>
                <a:cs typeface="Arial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F461C7-4DCE-94EA-39DA-00340143CEE9}"/>
              </a:ext>
            </a:extLst>
          </p:cNvPr>
          <p:cNvSpPr txBox="1"/>
          <p:nvPr/>
        </p:nvSpPr>
        <p:spPr>
          <a:xfrm>
            <a:off x="6475705" y="4875984"/>
            <a:ext cx="36142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Times New Roman"/>
                <a:cs typeface="Arial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7217B7-6953-3519-F5D3-45B2E1A4273D}"/>
              </a:ext>
            </a:extLst>
          </p:cNvPr>
          <p:cNvSpPr txBox="1"/>
          <p:nvPr/>
        </p:nvSpPr>
        <p:spPr>
          <a:xfrm>
            <a:off x="8115048" y="5124834"/>
            <a:ext cx="36142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Times New Roman"/>
                <a:cs typeface="Arial"/>
              </a:rPr>
              <a:t>2</a:t>
            </a:r>
          </a:p>
        </p:txBody>
      </p:sp>
      <p:sp>
        <p:nvSpPr>
          <p:cNvPr id="41" name="Rectangle: Rounded Corners 5">
            <a:extLst>
              <a:ext uri="{FF2B5EF4-FFF2-40B4-BE49-F238E27FC236}">
                <a16:creationId xmlns:a16="http://schemas.microsoft.com/office/drawing/2014/main" id="{E721F697-7C21-5A16-45AE-1B94C2E1F9E5}"/>
              </a:ext>
            </a:extLst>
          </p:cNvPr>
          <p:cNvSpPr/>
          <p:nvPr/>
        </p:nvSpPr>
        <p:spPr>
          <a:xfrm rot="20079455">
            <a:off x="3317937" y="3184310"/>
            <a:ext cx="672310" cy="45844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93633"/>
      </p:ext>
    </p:extLst>
  </p:cSld>
  <p:clrMapOvr>
    <a:masterClrMapping/>
  </p:clrMapOvr>
</p:sld>
</file>

<file path=ppt/theme/theme1.xml><?xml version="1.0" encoding="utf-8"?>
<a:theme xmlns:a="http://schemas.openxmlformats.org/drawingml/2006/main" name="89_Prezentacija_templateL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ullapa_kontaktinformacij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89_Prezentacija_templateLV</Template>
  <TotalTime>5838</TotalTime>
  <Words>954</Words>
  <Application>Microsoft Office PowerPoint</Application>
  <PresentationFormat>Platekrāna</PresentationFormat>
  <Paragraphs>154</Paragraphs>
  <Slides>18</Slides>
  <Notes>5</Notes>
  <HiddenSlides>0</HiddenSlides>
  <MMClips>0</MMClips>
  <ScaleCrop>false</ScaleCrop>
  <HeadingPairs>
    <vt:vector size="6" baseType="variant">
      <vt:variant>
        <vt:lpstr>Lietotie fonti</vt:lpstr>
      </vt:variant>
      <vt:variant>
        <vt:i4>5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18</vt:i4>
      </vt:variant>
    </vt:vector>
  </HeadingPairs>
  <TitlesOfParts>
    <vt:vector size="24" baseType="lpstr">
      <vt:lpstr>Arial</vt:lpstr>
      <vt:lpstr>Calibri</vt:lpstr>
      <vt:lpstr>Symbol</vt:lpstr>
      <vt:lpstr>Times New Roman</vt:lpstr>
      <vt:lpstr>Verdana</vt:lpstr>
      <vt:lpstr>89_Prezentacija_templateLV</vt:lpstr>
      <vt:lpstr>Vertikālo cēlējplatformu uzraudzības rezultāti </vt:lpstr>
      <vt:lpstr>PowerPoint prezentācija</vt:lpstr>
      <vt:lpstr> VERTIKĀLĀS CĒLĒJPLATFORMAS 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Dagnija</dc:creator>
  <cp:lastModifiedBy>Nilss Sproģis</cp:lastModifiedBy>
  <cp:revision>102</cp:revision>
  <dcterms:created xsi:type="dcterms:W3CDTF">2014-11-20T14:46:47Z</dcterms:created>
  <dcterms:modified xsi:type="dcterms:W3CDTF">2023-04-26T05:06:34Z</dcterms:modified>
</cp:coreProperties>
</file>