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3"/>
  </p:notesMasterIdLst>
  <p:handoutMasterIdLst>
    <p:handoutMasterId r:id="rId14"/>
  </p:handoutMasterIdLst>
  <p:sldIdLst>
    <p:sldId id="411" r:id="rId2"/>
    <p:sldId id="414" r:id="rId3"/>
    <p:sldId id="490" r:id="rId4"/>
    <p:sldId id="447" r:id="rId5"/>
    <p:sldId id="446" r:id="rId6"/>
    <p:sldId id="445" r:id="rId7"/>
    <p:sldId id="533" r:id="rId8"/>
    <p:sldId id="534" r:id="rId9"/>
    <p:sldId id="531" r:id="rId10"/>
    <p:sldId id="532" r:id="rId11"/>
    <p:sldId id="321" r:id="rId12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s.Kleins" initials="M" lastIdx="1" clrIdx="0"/>
  <p:cmAuthor id="2" name="Egita Dorozkina" initials="ED" lastIdx="1" clrIdx="1">
    <p:extLst>
      <p:ext uri="{19B8F6BF-5375-455C-9EA6-DF929625EA0E}">
        <p15:presenceInfo xmlns:p15="http://schemas.microsoft.com/office/powerpoint/2012/main" userId="S-1-5-21-738795142-1242532775-405837587-58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443" autoAdjust="0"/>
  </p:normalViewPr>
  <p:slideViewPr>
    <p:cSldViewPr snapToGrid="0">
      <p:cViewPr varScale="1">
        <p:scale>
          <a:sx n="63" d="100"/>
          <a:sy n="63" d="100"/>
        </p:scale>
        <p:origin x="13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08490602425573E-2"/>
          <c:y val="3.8061286913548056E-2"/>
          <c:w val="0.91804728266559399"/>
          <c:h val="0.90540159340430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'Vietu skaits VSAC'!$W$12</c:f>
              <c:strCache>
                <c:ptCount val="1"/>
                <c:pt idx="0">
                  <c:v>Vietu skaits cilvēkiem ar GRT valsts finansētajās institūcijās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10-4576-85DC-4B2B0CFEC3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'Vietu skaits VSAC'!$V$13:$V$21</c:f>
              <c:numCache>
                <c:formatCode>General</c:formatCode>
                <c:ptCount val="9"/>
                <c:pt idx="0">
                  <c:v>2012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'Vietu skaits VSAC'!$W$13:$W$21</c:f>
              <c:numCache>
                <c:formatCode>[$-10409]0</c:formatCode>
                <c:ptCount val="9"/>
                <c:pt idx="0" formatCode="General">
                  <c:v>4916</c:v>
                </c:pt>
                <c:pt idx="1">
                  <c:v>4657</c:v>
                </c:pt>
                <c:pt idx="2" formatCode="General">
                  <c:v>4667</c:v>
                </c:pt>
                <c:pt idx="3">
                  <c:v>4587</c:v>
                </c:pt>
                <c:pt idx="4">
                  <c:v>4445</c:v>
                </c:pt>
                <c:pt idx="5">
                  <c:v>4382</c:v>
                </c:pt>
                <c:pt idx="6" formatCode="General">
                  <c:v>4186</c:v>
                </c:pt>
                <c:pt idx="7" formatCode="General">
                  <c:v>4135</c:v>
                </c:pt>
                <c:pt idx="8">
                  <c:v>3916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10-4576-85DC-4B2B0CFEC3D4}"/>
            </c:ext>
          </c:extLst>
        </c:ser>
        <c:ser>
          <c:idx val="1"/>
          <c:order val="1"/>
          <c:tx>
            <c:strRef>
              <c:f>'Vietu skaits VSAC'!$X$12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210-4576-85DC-4B2B0CFEC3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'Vietu skaits VSAC'!$V$13:$V$21</c:f>
              <c:numCache>
                <c:formatCode>General</c:formatCode>
                <c:ptCount val="9"/>
                <c:pt idx="0">
                  <c:v>2012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'Vietu skaits VSAC'!$X$13:$X$21</c:f>
              <c:numCache>
                <c:formatCode>[$-10409]0</c:formatCode>
                <c:ptCount val="9"/>
                <c:pt idx="1">
                  <c:v>-259</c:v>
                </c:pt>
                <c:pt idx="2" formatCode="General">
                  <c:v>-249</c:v>
                </c:pt>
                <c:pt idx="3">
                  <c:v>-329</c:v>
                </c:pt>
                <c:pt idx="4">
                  <c:v>-471</c:v>
                </c:pt>
                <c:pt idx="5">
                  <c:v>-534</c:v>
                </c:pt>
                <c:pt idx="6" formatCode="General">
                  <c:v>-730</c:v>
                </c:pt>
                <c:pt idx="7" formatCode="General">
                  <c:v>-781</c:v>
                </c:pt>
                <c:pt idx="8">
                  <c:v>-1000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210-4576-85DC-4B2B0CFEC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8405528"/>
        <c:axId val="608406512"/>
      </c:barChart>
      <c:catAx>
        <c:axId val="60840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08406512"/>
        <c:crosses val="autoZero"/>
        <c:auto val="0"/>
        <c:lblAlgn val="ctr"/>
        <c:lblOffset val="100"/>
        <c:tickLblSkip val="1"/>
        <c:noMultiLvlLbl val="0"/>
      </c:catAx>
      <c:valAx>
        <c:axId val="60840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08405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'Vietu skaits VSAC'!$W$48</c:f>
              <c:strCache>
                <c:ptCount val="1"/>
                <c:pt idx="0">
                  <c:v>SBSP cilvēkiem ar GRT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0D-447E-96BC-C4BE9AEFCC71}"/>
              </c:ext>
            </c:extLst>
          </c:dPt>
          <c:dLbls>
            <c:delete val="1"/>
          </c:dLbls>
          <c:cat>
            <c:strRef>
              <c:f>'Vietu skaits VSAC'!$V$49:$V$56</c:f>
              <c:strCache>
                <c:ptCount val="8"/>
                <c:pt idx="0">
                  <c:v>2012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2023</c:v>
                </c:pt>
              </c:strCache>
            </c:strRef>
          </c:cat>
          <c:val>
            <c:numRef>
              <c:f>'Vietu skaits VSAC'!$W$49:$W$56</c:f>
              <c:numCache>
                <c:formatCode>0</c:formatCode>
                <c:ptCount val="8"/>
                <c:pt idx="0">
                  <c:v>1261</c:v>
                </c:pt>
                <c:pt idx="1">
                  <c:v>1446</c:v>
                </c:pt>
                <c:pt idx="2">
                  <c:v>1416</c:v>
                </c:pt>
                <c:pt idx="3">
                  <c:v>1428</c:v>
                </c:pt>
                <c:pt idx="4">
                  <c:v>1548</c:v>
                </c:pt>
                <c:pt idx="5">
                  <c:v>1758</c:v>
                </c:pt>
                <c:pt idx="6">
                  <c:v>1997</c:v>
                </c:pt>
                <c:pt idx="7">
                  <c:v>3361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0D-447E-96BC-C4BE9AEFCC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71759600"/>
        <c:axId val="1662384832"/>
      </c:barChart>
      <c:lineChart>
        <c:grouping val="standard"/>
        <c:varyColors val="0"/>
        <c:ser>
          <c:idx val="1"/>
          <c:order val="1"/>
          <c:tx>
            <c:strRef>
              <c:f>'Vietu skaits VSAC'!$X$48</c:f>
              <c:strCache>
                <c:ptCount val="1"/>
                <c:pt idx="0">
                  <c:v>Cilcēku ar GRT īpatsvars, kas saņem SBSP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5377189851373623E-2"/>
                  <c:y val="3.8348082595870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0D-447E-96BC-C4BE9AEFCC71}"/>
                </c:ext>
              </c:extLst>
            </c:dLbl>
            <c:dLbl>
              <c:idx val="1"/>
              <c:layout>
                <c:manualLayout>
                  <c:x val="-4.7646049343942308E-2"/>
                  <c:y val="3.5398230088495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0D-447E-96BC-C4BE9AEFCC71}"/>
                </c:ext>
              </c:extLst>
            </c:dLbl>
            <c:dLbl>
              <c:idx val="2"/>
              <c:layout>
                <c:manualLayout>
                  <c:x val="-4.7646049343942308E-2"/>
                  <c:y val="2.9498525073746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0D-447E-96BC-C4BE9AEFCC71}"/>
                </c:ext>
              </c:extLst>
            </c:dLbl>
            <c:dLbl>
              <c:idx val="3"/>
              <c:layout>
                <c:manualLayout>
                  <c:x val="-4.9914908836510986E-2"/>
                  <c:y val="4.1297935103244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30D-447E-96BC-C4BE9AEFCC71}"/>
                </c:ext>
              </c:extLst>
            </c:dLbl>
            <c:dLbl>
              <c:idx val="4"/>
              <c:layout>
                <c:manualLayout>
                  <c:x val="-4.7646049343942308E-2"/>
                  <c:y val="4.7197640117994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0D-447E-96BC-C4BE9AEFCC71}"/>
                </c:ext>
              </c:extLst>
            </c:dLbl>
            <c:dLbl>
              <c:idx val="5"/>
              <c:layout>
                <c:manualLayout>
                  <c:x val="-4.7646049343942391E-2"/>
                  <c:y val="5.6047197640118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30D-447E-96BC-C4BE9AEFCC71}"/>
                </c:ext>
              </c:extLst>
            </c:dLbl>
            <c:dLbl>
              <c:idx val="6"/>
              <c:layout>
                <c:manualLayout>
                  <c:x val="-4.5377189851373623E-2"/>
                  <c:y val="5.0147492625368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30D-447E-96BC-C4BE9AEFCC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'Vietu skaits VSAC'!$V$49:$V$56</c:f>
              <c:strCache>
                <c:ptCount val="8"/>
                <c:pt idx="0">
                  <c:v>2012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2023</c:v>
                </c:pt>
              </c:strCache>
            </c:strRef>
          </c:cat>
          <c:val>
            <c:numRef>
              <c:f>'Vietu skaits VSAC'!$X$49:$X$56</c:f>
              <c:numCache>
                <c:formatCode>0%</c:formatCode>
                <c:ptCount val="8"/>
                <c:pt idx="0">
                  <c:v>0.2</c:v>
                </c:pt>
                <c:pt idx="1">
                  <c:v>0.23</c:v>
                </c:pt>
                <c:pt idx="2">
                  <c:v>0.23</c:v>
                </c:pt>
                <c:pt idx="3">
                  <c:v>0.24</c:v>
                </c:pt>
                <c:pt idx="4">
                  <c:v>0.26</c:v>
                </c:pt>
                <c:pt idx="5">
                  <c:v>0.28999999999999998</c:v>
                </c:pt>
                <c:pt idx="6">
                  <c:v>0.32</c:v>
                </c:pt>
                <c:pt idx="7">
                  <c:v>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30D-447E-96BC-C4BE9AEFCC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71761200"/>
        <c:axId val="1662386496"/>
      </c:lineChart>
      <c:catAx>
        <c:axId val="177175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662384832"/>
        <c:crosses val="autoZero"/>
        <c:auto val="1"/>
        <c:lblAlgn val="ctr"/>
        <c:lblOffset val="100"/>
        <c:noMultiLvlLbl val="0"/>
      </c:catAx>
      <c:valAx>
        <c:axId val="166238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71759600"/>
        <c:crosses val="autoZero"/>
        <c:crossBetween val="between"/>
      </c:valAx>
      <c:valAx>
        <c:axId val="1662386496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71761200"/>
        <c:crosses val="max"/>
        <c:crossBetween val="between"/>
      </c:valAx>
      <c:catAx>
        <c:axId val="1771761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623864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85024AD2-225A-48A7-92A0-50332F3741F8}" type="datetimeFigureOut">
              <a:rPr lang="lv-LV" smtClean="0"/>
              <a:t>26.04.2023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626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CA2CAC86-EDB0-4773-9391-E814DDE39B5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12551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EAABB00-E8D6-4390-A090-088820D00A17}" type="datetimeFigureOut">
              <a:rPr lang="lv-LV" smtClean="0"/>
              <a:t>26.04.2023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9F88DAC3-0362-44E1-8451-91AAF674F96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77709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88DAC3-0362-44E1-8451-91AAF674F966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92811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8DAC3-0362-44E1-8451-91AAF674F966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76339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8DAC3-0362-44E1-8451-91AAF674F966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37334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8DAC3-0362-44E1-8451-91AAF674F966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9955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D451-D9A6-48FC-B3FC-83574538273F}" type="datetimeFigureOut">
              <a:rPr lang="lv-LV" smtClean="0"/>
              <a:t>26.04.2023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5FE5-1B80-4E2F-9512-7322B02EF24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3758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D451-D9A6-48FC-B3FC-83574538273F}" type="datetimeFigureOut">
              <a:rPr lang="lv-LV" smtClean="0"/>
              <a:t>26.04.2023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5FE5-1B80-4E2F-9512-7322B02EF24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4026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D451-D9A6-48FC-B3FC-83574538273F}" type="datetimeFigureOut">
              <a:rPr lang="lv-LV" smtClean="0"/>
              <a:t>26.04.2023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5FE5-1B80-4E2F-9512-7322B02EF24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532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7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0326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5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4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6C04082-70D1-4D29-8323-48C92517F1E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882174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7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2496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5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4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6C04082-70D1-4D29-8323-48C92517F1E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149152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5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4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6C04082-70D1-4D29-8323-48C92517F1E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929087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5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4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6C04082-70D1-4D29-8323-48C92517F1E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38089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5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4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6C04082-70D1-4D29-8323-48C92517F1E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295775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5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4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6C04082-70D1-4D29-8323-48C92517F1E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0049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D451-D9A6-48FC-B3FC-83574538273F}" type="datetimeFigureOut">
              <a:rPr lang="lv-LV" smtClean="0"/>
              <a:t>26.04.2023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5FE5-1B80-4E2F-9512-7322B02EF24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599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5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4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6C04082-70D1-4D29-8323-48C92517F1E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54080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5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4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6C04082-70D1-4D29-8323-48C92517F1E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197120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5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4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6C04082-70D1-4D29-8323-48C92517F1E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578361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5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4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6C04082-70D1-4D29-8323-48C92517F1E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617633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5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4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6C04082-70D1-4D29-8323-48C92517F1E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555455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5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4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6C04082-70D1-4D29-8323-48C92517F1E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139643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5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4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6C04082-70D1-4D29-8323-48C92517F1E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198459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5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4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6C04082-70D1-4D29-8323-48C92517F1E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373634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5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4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6C04082-70D1-4D29-8323-48C92517F1E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68779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5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4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6C04082-70D1-4D29-8323-48C92517F1E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63320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D451-D9A6-48FC-B3FC-83574538273F}" type="datetimeFigureOut">
              <a:rPr lang="lv-LV" smtClean="0"/>
              <a:t>26.04.2023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5FE5-1B80-4E2F-9512-7322B02EF24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425442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5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4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6C04082-70D1-4D29-8323-48C92517F1E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235357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5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4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6C04082-70D1-4D29-8323-48C92517F1E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44737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5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4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6C04082-70D1-4D29-8323-48C92517F1E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491870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7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675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5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4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6C04082-70D1-4D29-8323-48C92517F1E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63230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5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4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6C04082-70D1-4D29-8323-48C92517F1E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9382788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5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4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6C04082-70D1-4D29-8323-48C92517F1E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113226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5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4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6C04082-70D1-4D29-8323-48C92517F1E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858361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5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4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6C04082-70D1-4D29-8323-48C92517F1E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596463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5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4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6C04082-70D1-4D29-8323-48C92517F1E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15163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D451-D9A6-48FC-B3FC-83574538273F}" type="datetimeFigureOut">
              <a:rPr lang="lv-LV" smtClean="0"/>
              <a:t>26.04.2023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5FE5-1B80-4E2F-9512-7322B02EF24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7420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7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1287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6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270636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27433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686800" y="6270625"/>
            <a:ext cx="304800" cy="304800"/>
          </a:xfrm>
        </p:spPr>
        <p:txBody>
          <a:bodyPr/>
          <a:lstStyle>
            <a:lvl1pPr>
              <a:defRPr sz="750">
                <a:latin typeface="Verdana" pitchFamily="34" charset="0"/>
              </a:defRPr>
            </a:lvl1pPr>
          </a:lstStyle>
          <a:p>
            <a:fld id="{83D67B47-D6F2-4445-95C8-6401D53D56C2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70893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D451-D9A6-48FC-B3FC-83574538273F}" type="datetimeFigureOut">
              <a:rPr lang="lv-LV" smtClean="0"/>
              <a:t>26.04.2023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5FE5-1B80-4E2F-9512-7322B02EF24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5719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D451-D9A6-48FC-B3FC-83574538273F}" type="datetimeFigureOut">
              <a:rPr lang="lv-LV" smtClean="0"/>
              <a:t>26.04.2023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5FE5-1B80-4E2F-9512-7322B02EF24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84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D451-D9A6-48FC-B3FC-83574538273F}" type="datetimeFigureOut">
              <a:rPr lang="lv-LV" smtClean="0"/>
              <a:t>26.04.2023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5FE5-1B80-4E2F-9512-7322B02EF24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049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D451-D9A6-48FC-B3FC-83574538273F}" type="datetimeFigureOut">
              <a:rPr lang="lv-LV" smtClean="0"/>
              <a:t>26.04.2023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5FE5-1B80-4E2F-9512-7322B02EF24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3001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D451-D9A6-48FC-B3FC-83574538273F}" type="datetimeFigureOut">
              <a:rPr lang="lv-LV" smtClean="0"/>
              <a:t>26.04.2023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5FE5-1B80-4E2F-9512-7322B02EF24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2099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ED451-D9A6-48FC-B3FC-83574538273F}" type="datetimeFigureOut">
              <a:rPr lang="lv-LV" smtClean="0"/>
              <a:t>26.04.2023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05FE5-1B80-4E2F-9512-7322B02EF24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6360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660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704" r:id="rId40"/>
    <p:sldLayoutId id="2147483708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m.gov.lv/" TargetMode="Externa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67871" y="2366128"/>
            <a:ext cx="8414657" cy="27431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br>
              <a:rPr lang="lv-LV" dirty="0"/>
            </a:br>
            <a:br>
              <a:rPr lang="en-US" dirty="0"/>
            </a:br>
            <a:r>
              <a:rPr lang="lv-LV" sz="2800" dirty="0"/>
              <a:t>Deinstitucionalizācijas procesa</a:t>
            </a:r>
            <a:br>
              <a:rPr lang="en-US" sz="2800" dirty="0"/>
            </a:br>
            <a:r>
              <a:rPr lang="lv-LV" sz="2800" dirty="0"/>
              <a:t>ilgtspēja</a:t>
            </a:r>
            <a:endParaRPr lang="lv-LV" altLang="lv-LV" sz="28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70078" y="5318622"/>
            <a:ext cx="7145432" cy="1149290"/>
          </a:xfrm>
        </p:spPr>
        <p:txBody>
          <a:bodyPr>
            <a:normAutofit fontScale="47500" lnSpcReduction="20000"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endParaRPr lang="lv-LV" altLang="lv-LV" sz="1600" dirty="0">
              <a:solidFill>
                <a:srgbClr val="38572C"/>
              </a:solidFill>
              <a:latin typeface="+mn-lt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endParaRPr lang="lv-LV" altLang="lv-LV" sz="1600" dirty="0">
              <a:solidFill>
                <a:srgbClr val="38572C"/>
              </a:solidFill>
              <a:latin typeface="+mn-lt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  <a:defRPr/>
            </a:pPr>
            <a:r>
              <a:rPr lang="en-US" altLang="lv-LV" sz="3400" b="1" dirty="0">
                <a:latin typeface="Tahoma" panose="020B0604030504040204" pitchFamily="34" charset="0"/>
                <a:ea typeface="MS PGothic" panose="020B0600070205080204" pitchFamily="34" charset="-128"/>
              </a:rPr>
              <a:t>Kristīne Lasmane</a:t>
            </a:r>
            <a:endParaRPr lang="lv-LV" altLang="lv-LV" sz="3400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r">
              <a:lnSpc>
                <a:spcPct val="80000"/>
              </a:lnSpc>
              <a:defRPr/>
            </a:pPr>
            <a:r>
              <a:rPr lang="lv-LV" altLang="lv-LV" sz="3400" dirty="0">
                <a:latin typeface="Tahoma" panose="020B0604030504040204" pitchFamily="34" charset="0"/>
                <a:ea typeface="MS PGothic" panose="020B0600070205080204" pitchFamily="34" charset="-128"/>
              </a:rPr>
              <a:t>Labklājības ministrija</a:t>
            </a:r>
            <a:endParaRPr lang="en-US" altLang="lv-LV" sz="3400" dirty="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r">
              <a:lnSpc>
                <a:spcPct val="80000"/>
              </a:lnSpc>
              <a:defRPr/>
            </a:pPr>
            <a:r>
              <a:rPr lang="en-US" altLang="lv-LV" sz="3400" dirty="0">
                <a:latin typeface="Tahoma" panose="020B0604030504040204" pitchFamily="34" charset="0"/>
                <a:ea typeface="MS PGothic" panose="020B0600070205080204" pitchFamily="34" charset="-128"/>
              </a:rPr>
              <a:t>26.04.202</a:t>
            </a:r>
            <a:r>
              <a:rPr lang="lv-LV" altLang="lv-LV" sz="3400" dirty="0">
                <a:latin typeface="Tahoma" panose="020B0604030504040204" pitchFamily="34" charset="0"/>
                <a:ea typeface="MS PGothic" panose="020B0600070205080204" pitchFamily="34" charset="-128"/>
              </a:rPr>
              <a:t>3</a:t>
            </a:r>
            <a:r>
              <a:rPr lang="en-US" altLang="lv-LV" sz="3400" dirty="0">
                <a:latin typeface="Tahoma" panose="020B0604030504040204" pitchFamily="34" charset="0"/>
                <a:ea typeface="MS PGothic" panose="020B0600070205080204" pitchFamily="34" charset="-128"/>
              </a:rPr>
              <a:t>.</a:t>
            </a:r>
            <a:endParaRPr lang="lv-LV" altLang="lv-LV" sz="34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3583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CDCD1-DA55-4DA3-AFE3-ACC6A1F3E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Plānotais ES fondu atbalsts turpmākai sabiedrībā balstītu sociālo pakalpojumu (SBSP) attīstībai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12270-34DA-451A-8FF0-0006B30AD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1238250"/>
            <a:ext cx="6096000" cy="5238749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altLang="lv-LV" sz="1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v-LV" altLang="lv-LV" sz="1700" b="1" dirty="0"/>
              <a:t>SBSP </a:t>
            </a:r>
            <a:r>
              <a:rPr lang="en-US" altLang="lv-LV" sz="1700" b="1" dirty="0" err="1"/>
              <a:t>attīstība</a:t>
            </a:r>
            <a:r>
              <a:rPr lang="en-US" altLang="lv-LV" sz="1700" b="1" dirty="0"/>
              <a:t> un </a:t>
            </a:r>
            <a:r>
              <a:rPr lang="lv-LV" altLang="lv-LV" sz="1700" b="1" dirty="0"/>
              <a:t>sniegšana  </a:t>
            </a:r>
            <a:r>
              <a:rPr lang="lv-LV" altLang="lv-LV" sz="1700" dirty="0"/>
              <a:t>cilvēkiem ar funkcionāliem traucējumiem, t.sk. pilngadīgajiem ar garīga rakstura traucējumiem un bērniem ar funkcionāliem traucējumiem un cilvēkiem pensijas vecumā (</a:t>
            </a:r>
            <a:r>
              <a:rPr lang="lv-LV" sz="1700" dirty="0"/>
              <a:t>4.3.1.5. 1.kārta - ESF ar ERAF </a:t>
            </a:r>
            <a:r>
              <a:rPr lang="lv-LV" sz="1700" dirty="0" err="1"/>
              <a:t>šķērsfinansējumu</a:t>
            </a:r>
            <a:r>
              <a:rPr lang="lv-LV" sz="1700" dirty="0"/>
              <a:t>, 2.kārta – ESF) – </a:t>
            </a:r>
            <a:r>
              <a:rPr lang="lv-LV" sz="1700" b="1" dirty="0"/>
              <a:t>minimālajā sociālo pakalpojumu grozā noteikto pakalpojumu attīstībai pašvaldībās, kur tie nav izveidoti vai ir nepietiekamā apjomā</a:t>
            </a:r>
            <a:r>
              <a:rPr lang="lv-LV" altLang="lv-LV" sz="1700" b="1" dirty="0"/>
              <a:t> 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v-LV" altLang="lv-LV" sz="1700" b="1" dirty="0"/>
              <a:t>SBSP attīstība cilvēkiem ar ļoti smagiem garīga rakstura vai multipliem traucējumiem</a:t>
            </a:r>
            <a:r>
              <a:rPr lang="lv-LV" altLang="lv-LV" sz="1700" dirty="0"/>
              <a:t> (4.3.1.5.- ERAF, </a:t>
            </a:r>
            <a:r>
              <a:rPr lang="lv-LV" sz="1700" dirty="0"/>
              <a:t>4.3.1.5. 3.kārta - ESF)</a:t>
            </a:r>
            <a:r>
              <a:rPr lang="lv-LV" altLang="lv-LV" sz="1700" dirty="0"/>
              <a:t> – pašvaldībās ar lielu mērķa grupas koncentrāciju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v-LV" altLang="lv-LV" sz="1700" b="1" dirty="0"/>
              <a:t>Atbalsts jaunām pieejām SBSP sniegšanā</a:t>
            </a:r>
            <a:r>
              <a:rPr lang="lv-LV" altLang="lv-LV" sz="1700" dirty="0"/>
              <a:t> (4.4.1.1. – ESF) - inovācijas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v-LV" altLang="lv-LV" sz="1700" b="1" dirty="0"/>
              <a:t>Paliatīvās aprūpes pakalpojumu attīstība</a:t>
            </a:r>
            <a:r>
              <a:rPr lang="lv-LV" altLang="lv-LV" sz="1700" dirty="0"/>
              <a:t> (4.3.5.2.- ESF)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v-LV" altLang="lv-LV" sz="1700" b="1" dirty="0"/>
              <a:t>Ģimeniskai videi pietuvinātu aprūpes pakalpojumu sniedzēju attīstība bērniem ar ļoti smagiem funkcionāliem traucējumiem </a:t>
            </a:r>
            <a:r>
              <a:rPr lang="lv-LV" altLang="lv-LV" sz="1700" dirty="0"/>
              <a:t>(4.3.1.2. – ERAF)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v-LV" altLang="lv-LV" sz="1700" b="1" dirty="0"/>
              <a:t>Atbalsts bērniem ar smagu diagnozi vai funkcionāliem traucējumiem, iespējamu vai esošu invaliditāti un viņu ģimenes locekļiem </a:t>
            </a:r>
            <a:r>
              <a:rPr lang="lv-LV" altLang="lv-LV" sz="1700" dirty="0"/>
              <a:t>(4.3.6.3. – ESF) - BKUS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v-LV" altLang="lv-LV" sz="1700" b="1" dirty="0"/>
              <a:t>Ģimeniskai videi pietuvinātu aprūpes pakalpojumu sniedzēju attīstība pensijas vecuma personām</a:t>
            </a:r>
            <a:r>
              <a:rPr lang="lv-LV" altLang="lv-LV" sz="1700" dirty="0"/>
              <a:t> (3.1.2.1.i. ANM)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lv-LV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lv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AA3845-A64E-4A3B-8F64-99CFC5CFA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21" y="3998294"/>
            <a:ext cx="2312780" cy="15082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DF8432-A017-43CD-B477-BD0D4C594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21" y="2087570"/>
            <a:ext cx="2312779" cy="191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24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2381254" y="4391027"/>
            <a:ext cx="460851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lv-LV" altLang="lv-LV" sz="1600">
                <a:solidFill>
                  <a:srgbClr val="005927"/>
                </a:solidFill>
                <a:latin typeface="Tahoma" panose="020B0604030504040204" pitchFamily="34" charset="0"/>
                <a:cs typeface="Tahoma" panose="020B0604030504040204" pitchFamily="34" charset="0"/>
                <a:hlinkClick r:id="rId2"/>
              </a:rPr>
              <a:t>www.lm.gov.lv</a:t>
            </a:r>
            <a:endParaRPr lang="lv-LV" altLang="lv-LV" sz="1600">
              <a:solidFill>
                <a:srgbClr val="005927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lv-LV" altLang="lv-LV" sz="800">
              <a:solidFill>
                <a:srgbClr val="005927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lv-LV" altLang="lv-LV" sz="1600">
                <a:solidFill>
                  <a:srgbClr val="00592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Twitter:@Lab_min</a:t>
            </a:r>
          </a:p>
          <a:p>
            <a:pPr algn="ctr"/>
            <a:endParaRPr lang="lv-LV" altLang="lv-LV" sz="800">
              <a:solidFill>
                <a:srgbClr val="005927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lv-LV" altLang="lv-LV" sz="1600">
                <a:solidFill>
                  <a:srgbClr val="00592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Flickr.com:Labklajibas_ministrija</a:t>
            </a:r>
          </a:p>
          <a:p>
            <a:pPr algn="ctr"/>
            <a:endParaRPr lang="lv-LV" altLang="lv-LV" sz="800">
              <a:solidFill>
                <a:srgbClr val="005927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lv-LV" altLang="lv-LV" sz="1600">
                <a:solidFill>
                  <a:srgbClr val="00592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Youtube.com/labklajibasministrija</a:t>
            </a:r>
          </a:p>
          <a:p>
            <a:pPr algn="ctr"/>
            <a:endParaRPr lang="lv-LV" altLang="lv-LV" sz="800">
              <a:solidFill>
                <a:srgbClr val="005927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lv-LV" altLang="lv-LV" sz="1600">
                <a:solidFill>
                  <a:srgbClr val="00592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Draugiem.lv/labklajiba</a:t>
            </a:r>
          </a:p>
        </p:txBody>
      </p:sp>
      <p:sp>
        <p:nvSpPr>
          <p:cNvPr id="44035" name="Virsraksts 4"/>
          <p:cNvSpPr txBox="1">
            <a:spLocks/>
          </p:cNvSpPr>
          <p:nvPr/>
        </p:nvSpPr>
        <p:spPr bwMode="auto">
          <a:xfrm>
            <a:off x="827091" y="2606678"/>
            <a:ext cx="74898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lv-LV" altLang="lv-LV" sz="2800" b="1" dirty="0">
                <a:solidFill>
                  <a:schemeClr val="accent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Uzzini:</a:t>
            </a:r>
          </a:p>
        </p:txBody>
      </p:sp>
      <p:sp>
        <p:nvSpPr>
          <p:cNvPr id="6" name="Virsraksts 4"/>
          <p:cNvSpPr txBox="1">
            <a:spLocks/>
          </p:cNvSpPr>
          <p:nvPr/>
        </p:nvSpPr>
        <p:spPr>
          <a:xfrm>
            <a:off x="2879727" y="3436941"/>
            <a:ext cx="3384551" cy="6191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lv-LV" sz="2000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37" name="Virsraksts 4"/>
          <p:cNvSpPr txBox="1">
            <a:spLocks/>
          </p:cNvSpPr>
          <p:nvPr/>
        </p:nvSpPr>
        <p:spPr bwMode="auto">
          <a:xfrm>
            <a:off x="2879727" y="3655221"/>
            <a:ext cx="3095625" cy="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lv-LV" altLang="lv-LV" sz="1800" b="1" dirty="0">
              <a:solidFill>
                <a:schemeClr val="accent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07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1369D4A4-328E-4047-AD50-C401EDF0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713" y="228601"/>
            <a:ext cx="6770687" cy="14525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lv-LV" altLang="lv-LV" dirty="0">
                <a:solidFill>
                  <a:schemeClr val="accent5">
                    <a:lumMod val="50000"/>
                  </a:schemeClr>
                </a:solidFill>
                <a:ea typeface="MS PGothic" panose="020B0600070205080204" pitchFamily="34" charset="-128"/>
              </a:rPr>
              <a:t>Sociālās aizsardzības un darba tirgus politikas pamatnostādnes 2021–2027. </a:t>
            </a:r>
            <a:br>
              <a:rPr lang="en-GB" altLang="lv-LV" dirty="0">
                <a:solidFill>
                  <a:schemeClr val="accent5">
                    <a:lumMod val="50000"/>
                  </a:schemeClr>
                </a:solidFill>
                <a:ea typeface="MS PGothic" panose="020B0600070205080204" pitchFamily="34" charset="-128"/>
              </a:rPr>
            </a:br>
            <a:br>
              <a:rPr lang="en-GB" altLang="lv-LV" dirty="0">
                <a:solidFill>
                  <a:schemeClr val="accent5">
                    <a:lumMod val="50000"/>
                  </a:schemeClr>
                </a:solidFill>
                <a:ea typeface="MS PGothic" panose="020B0600070205080204" pitchFamily="34" charset="-128"/>
              </a:rPr>
            </a:br>
            <a:r>
              <a:rPr lang="lv-LV" altLang="lv-LV" dirty="0">
                <a:solidFill>
                  <a:schemeClr val="accent6"/>
                </a:solidFill>
                <a:ea typeface="MS PGothic" panose="020B0600070205080204" pitchFamily="34" charset="-128"/>
              </a:rPr>
              <a:t>Rīcības virzieni 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906D6574-AB14-4E3C-8203-C444F9F81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075" y="1943100"/>
            <a:ext cx="3695700" cy="37512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altLang="lv-LV" sz="1600" b="1" dirty="0">
                <a:ea typeface="MS PGothic" panose="020B0600070205080204" pitchFamily="34" charset="-128"/>
              </a:rPr>
              <a:t>I</a:t>
            </a:r>
            <a:r>
              <a:rPr lang="lv-LV" altLang="lv-LV" sz="1600" b="1" dirty="0">
                <a:ea typeface="MS PGothic" panose="020B0600070205080204" pitchFamily="34" charset="-128"/>
              </a:rPr>
              <a:t>LGTSPĒJĪGA, STABILA UN ADEKVĀTA SOCIĀLĀ AIZSARDZĪBA</a:t>
            </a:r>
            <a:endParaRPr lang="en-GB" altLang="lv-LV" sz="1600" b="1" dirty="0">
              <a:ea typeface="MS PGothic" panose="020B0600070205080204" pitchFamily="34" charset="-128"/>
            </a:endParaRPr>
          </a:p>
          <a:p>
            <a:endParaRPr lang="lv-LV" altLang="lv-LV" sz="1600" dirty="0">
              <a:ea typeface="MS PGothic" panose="020B0600070205080204" pitchFamily="34" charset="-128"/>
            </a:endParaRPr>
          </a:p>
          <a:p>
            <a:endParaRPr lang="lv-LV" altLang="lv-LV" sz="1600" dirty="0">
              <a:ea typeface="MS PGothic" panose="020B0600070205080204" pitchFamily="34" charset="-128"/>
            </a:endParaRPr>
          </a:p>
          <a:p>
            <a:endParaRPr lang="lv-LV" altLang="lv-LV" sz="1600" dirty="0">
              <a:ea typeface="MS PGothic" panose="020B0600070205080204" pitchFamily="34" charset="-128"/>
            </a:endParaRPr>
          </a:p>
          <a:p>
            <a:r>
              <a:rPr lang="lv-LV" altLang="lv-LV" sz="1600" b="1" u="sng" dirty="0">
                <a:ea typeface="MS PGothic" panose="020B0600070205080204" pitchFamily="34" charset="-128"/>
              </a:rPr>
              <a:t>MODERNA UN PIEEJAMA SOCIĀLO PAKALPOJUMU SISTĒMA</a:t>
            </a:r>
            <a:endParaRPr lang="en-GB" altLang="lv-LV" sz="1600" b="1" u="sng" dirty="0">
              <a:ea typeface="MS PGothic" panose="020B0600070205080204" pitchFamily="34" charset="-128"/>
            </a:endParaRPr>
          </a:p>
        </p:txBody>
      </p:sp>
      <p:sp>
        <p:nvSpPr>
          <p:cNvPr id="16388" name="Slide Number Placeholder 5">
            <a:extLst>
              <a:ext uri="{FF2B5EF4-FFF2-40B4-BE49-F238E27FC236}">
                <a16:creationId xmlns:a16="http://schemas.microsoft.com/office/drawing/2014/main" id="{A25C96C0-BE16-40F9-A6FF-518BE04558C0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CFC7594-0C6E-4DA0-89D3-3DA1D01A5F10}" type="slidenum">
              <a:rPr lang="en-US" altLang="lv-LV"/>
              <a:pPr/>
              <a:t>2</a:t>
            </a:fld>
            <a:endParaRPr lang="en-US" altLang="lv-LV"/>
          </a:p>
        </p:txBody>
      </p:sp>
      <p:sp>
        <p:nvSpPr>
          <p:cNvPr id="16389" name="Content Placeholder 2">
            <a:extLst>
              <a:ext uri="{FF2B5EF4-FFF2-40B4-BE49-F238E27FC236}">
                <a16:creationId xmlns:a16="http://schemas.microsoft.com/office/drawing/2014/main" id="{A3F3D805-3643-4A96-A822-457573DDC93E}"/>
              </a:ext>
            </a:extLst>
          </p:cNvPr>
          <p:cNvSpPr txBox="1">
            <a:spLocks/>
          </p:cNvSpPr>
          <p:nvPr/>
        </p:nvSpPr>
        <p:spPr bwMode="auto">
          <a:xfrm>
            <a:off x="5287963" y="1943100"/>
            <a:ext cx="3911600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7" tIns="46979" rIns="93957" bIns="46979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62000" indent="-2921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73163" indent="-2333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43063" indent="-2333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12963" indent="-2333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lv-LV" altLang="lv-LV" sz="1600" b="1" dirty="0">
                <a:latin typeface="Verdana" panose="020B0604030504040204" pitchFamily="34" charset="0"/>
              </a:rPr>
              <a:t>IEKĻAUJOŠS DARBA TIRGUS IKVIENAM UN KVALITATĪVAS DARBA VIETAS</a:t>
            </a:r>
          </a:p>
          <a:p>
            <a:pPr>
              <a:buFont typeface="Arial" panose="020B0604020202020204" pitchFamily="34" charset="0"/>
              <a:buNone/>
            </a:pPr>
            <a:endParaRPr lang="lv-LV" altLang="lv-LV" sz="1600" b="1" dirty="0"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lv-LV" altLang="lv-LV" sz="1600" b="1" dirty="0"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lv-LV" altLang="lv-LV" sz="1600" dirty="0"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lv-LV" altLang="lv-LV" sz="1600" b="1" dirty="0">
                <a:latin typeface="Verdana" panose="020B0604030504040204" pitchFamily="34" charset="0"/>
              </a:rPr>
              <a:t>ATTĪSTĪTA VALSTS NODROŠINĀTĀ JURIDISKĀ ATBALSTA SISTĒM</a:t>
            </a:r>
            <a:r>
              <a:rPr lang="en-GB" altLang="lv-LV" sz="1600" b="1" dirty="0">
                <a:latin typeface="Verdana" panose="020B0604030504040204" pitchFamily="34" charset="0"/>
              </a:rPr>
              <a:t>A</a:t>
            </a:r>
          </a:p>
          <a:p>
            <a:pPr>
              <a:buFont typeface="Arial" panose="020B0604020202020204" pitchFamily="34" charset="0"/>
              <a:buNone/>
            </a:pPr>
            <a:endParaRPr lang="lv-LV" altLang="lv-LV" sz="1600" dirty="0">
              <a:latin typeface="Verdana" panose="020B0604030504040204" pitchFamily="34" charset="0"/>
            </a:endParaRPr>
          </a:p>
        </p:txBody>
      </p:sp>
      <p:sp>
        <p:nvSpPr>
          <p:cNvPr id="16390" name="Content Placeholder 2">
            <a:extLst>
              <a:ext uri="{FF2B5EF4-FFF2-40B4-BE49-F238E27FC236}">
                <a16:creationId xmlns:a16="http://schemas.microsoft.com/office/drawing/2014/main" id="{8BA970F8-01E7-442E-97D2-94420753E14C}"/>
              </a:ext>
            </a:extLst>
          </p:cNvPr>
          <p:cNvSpPr txBox="1">
            <a:spLocks/>
          </p:cNvSpPr>
          <p:nvPr/>
        </p:nvSpPr>
        <p:spPr bwMode="auto">
          <a:xfrm>
            <a:off x="1519238" y="5341938"/>
            <a:ext cx="6770687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7" tIns="46979" rIns="93957" bIns="46979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62000" indent="-2921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73163" indent="-2333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43063" indent="-2333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12963" indent="-2333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lv-LV" altLang="lv-LV" sz="1600" b="1" dirty="0">
                <a:latin typeface="Verdana" panose="020B0604030504040204" pitchFamily="34" charset="0"/>
              </a:rPr>
              <a:t>HORIZOTĀLIE SOCIĀLĀS AIZSARDZĪBAS UN DARBA TIRGUS POLITIKAS JAUTĀJUMI</a:t>
            </a:r>
            <a:endParaRPr lang="en-GB" altLang="lv-LV" sz="1600" b="1" dirty="0"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lv-LV" altLang="lv-LV" sz="1400" dirty="0"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lv-LV" altLang="lv-LV" sz="1600" dirty="0">
              <a:latin typeface="Verdana" panose="020B0604030504040204" pitchFamily="34" charset="0"/>
            </a:endParaRPr>
          </a:p>
        </p:txBody>
      </p:sp>
      <p:sp>
        <p:nvSpPr>
          <p:cNvPr id="9" name="Heptagon 8">
            <a:extLst>
              <a:ext uri="{FF2B5EF4-FFF2-40B4-BE49-F238E27FC236}">
                <a16:creationId xmlns:a16="http://schemas.microsoft.com/office/drawing/2014/main" id="{7906A469-417B-43B4-BC6A-E641268A77EB}"/>
              </a:ext>
            </a:extLst>
          </p:cNvPr>
          <p:cNvSpPr/>
          <p:nvPr/>
        </p:nvSpPr>
        <p:spPr>
          <a:xfrm>
            <a:off x="4706938" y="1978025"/>
            <a:ext cx="508000" cy="5032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lv-LV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Heptagon 9">
            <a:extLst>
              <a:ext uri="{FF2B5EF4-FFF2-40B4-BE49-F238E27FC236}">
                <a16:creationId xmlns:a16="http://schemas.microsoft.com/office/drawing/2014/main" id="{86ECE579-8211-4363-8194-9365CA686146}"/>
              </a:ext>
            </a:extLst>
          </p:cNvPr>
          <p:cNvSpPr/>
          <p:nvPr/>
        </p:nvSpPr>
        <p:spPr>
          <a:xfrm>
            <a:off x="4706938" y="3584575"/>
            <a:ext cx="508000" cy="5032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lv-LV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DD3E1809-D561-49F1-82D9-CD0605D2376D}"/>
              </a:ext>
            </a:extLst>
          </p:cNvPr>
          <p:cNvSpPr/>
          <p:nvPr/>
        </p:nvSpPr>
        <p:spPr>
          <a:xfrm>
            <a:off x="280988" y="1943100"/>
            <a:ext cx="508000" cy="504825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lv-LV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Heptagon 11">
            <a:extLst>
              <a:ext uri="{FF2B5EF4-FFF2-40B4-BE49-F238E27FC236}">
                <a16:creationId xmlns:a16="http://schemas.microsoft.com/office/drawing/2014/main" id="{CEE02105-4CD5-428C-9366-D3770238DF2B}"/>
              </a:ext>
            </a:extLst>
          </p:cNvPr>
          <p:cNvSpPr/>
          <p:nvPr/>
        </p:nvSpPr>
        <p:spPr>
          <a:xfrm>
            <a:off x="280988" y="3584575"/>
            <a:ext cx="508000" cy="503238"/>
          </a:xfrm>
          <a:prstGeom prst="hep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lv-LV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9825" y="121920"/>
            <a:ext cx="6096000" cy="1036642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chemeClr val="accent5">
                    <a:lumMod val="50000"/>
                  </a:schemeClr>
                </a:solidFill>
                <a:cs typeface="Tahoma" panose="020B0604030504040204" pitchFamily="34" charset="0"/>
              </a:rPr>
              <a:t>Plānotie SBSP sadalījumā pa mērķa grupām (DI ERAF)</a:t>
            </a:r>
            <a:endParaRPr lang="lv-LV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175279" y="6324600"/>
            <a:ext cx="600546" cy="304800"/>
          </a:xfrm>
        </p:spPr>
        <p:txBody>
          <a:bodyPr/>
          <a:lstStyle/>
          <a:p>
            <a:pPr>
              <a:defRPr/>
            </a:pPr>
            <a:fld id="{E6C04082-70D1-4D29-8323-48C92517F1EA}" type="slidenum">
              <a:rPr lang="en-US" altLang="lv-LV" smtClean="0"/>
              <a:pPr>
                <a:defRPr/>
              </a:pPr>
              <a:t>3</a:t>
            </a:fld>
            <a:endParaRPr lang="en-US" altLang="lv-LV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592BE5-D55A-4F52-8E05-03E5F533C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360" y="1608111"/>
            <a:ext cx="7036610" cy="471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00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057CB2-C1A8-4DBD-85D8-BC9CC2401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52" y="1201153"/>
            <a:ext cx="8567695" cy="5224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903" y="432426"/>
            <a:ext cx="7069747" cy="815607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Plānotā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un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izveidotā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sociālo pakalpojumu infrastruktūra personām ar GRT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065D3AAC-31FD-429C-A645-91578AD35F41}"/>
              </a:ext>
            </a:extLst>
          </p:cNvPr>
          <p:cNvSpPr txBox="1"/>
          <p:nvPr/>
        </p:nvSpPr>
        <p:spPr>
          <a:xfrm>
            <a:off x="4105275" y="5849719"/>
            <a:ext cx="4500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lv-LV" dirty="0"/>
              <a:t> </a:t>
            </a:r>
            <a:r>
              <a:rPr lang="en-US" dirty="0" err="1"/>
              <a:t>Uz</a:t>
            </a:r>
            <a:r>
              <a:rPr lang="en-US" dirty="0"/>
              <a:t> 01.04.2023. </a:t>
            </a:r>
            <a:r>
              <a:rPr lang="en-US" dirty="0" err="1"/>
              <a:t>izveidoti</a:t>
            </a:r>
            <a:r>
              <a:rPr lang="en-US" dirty="0"/>
              <a:t> </a:t>
            </a:r>
            <a:r>
              <a:rPr lang="en-US" b="1" dirty="0"/>
              <a:t>89 no 146 (61%)</a:t>
            </a:r>
          </a:p>
          <a:p>
            <a:pPr algn="r"/>
            <a:r>
              <a:rPr lang="en-US" dirty="0"/>
              <a:t> </a:t>
            </a:r>
            <a:r>
              <a:rPr lang="en-US" dirty="0" err="1"/>
              <a:t>plānotajiem</a:t>
            </a:r>
            <a:r>
              <a:rPr lang="en-US" dirty="0"/>
              <a:t> </a:t>
            </a:r>
            <a:r>
              <a:rPr lang="en-US" dirty="0" err="1"/>
              <a:t>sociālo</a:t>
            </a:r>
            <a:r>
              <a:rPr lang="en-US" dirty="0"/>
              <a:t> </a:t>
            </a:r>
            <a:r>
              <a:rPr lang="en-US" dirty="0" err="1"/>
              <a:t>pakalpojumu</a:t>
            </a:r>
            <a:r>
              <a:rPr lang="en-US" dirty="0"/>
              <a:t> </a:t>
            </a:r>
            <a:r>
              <a:rPr lang="en-US" dirty="0" err="1"/>
              <a:t>sniedzējiem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9828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C52C10-8FFF-4353-AA5A-2E63C9033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0" y="1217746"/>
            <a:ext cx="8658194" cy="527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903" y="184298"/>
            <a:ext cx="7069747" cy="864781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Plānotā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un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izveidotā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sociālo pakalpojumu infrastruktūra bērniem ar FT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AF47177C-84F4-43A3-B884-2EF8BD5D7978}"/>
              </a:ext>
            </a:extLst>
          </p:cNvPr>
          <p:cNvSpPr txBox="1"/>
          <p:nvPr/>
        </p:nvSpPr>
        <p:spPr>
          <a:xfrm>
            <a:off x="4105275" y="5849719"/>
            <a:ext cx="4500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lv-LV" dirty="0"/>
              <a:t> </a:t>
            </a:r>
            <a:r>
              <a:rPr lang="en-US" dirty="0" err="1"/>
              <a:t>Uz</a:t>
            </a:r>
            <a:r>
              <a:rPr lang="en-US" dirty="0"/>
              <a:t> 01.01.2023. </a:t>
            </a:r>
            <a:r>
              <a:rPr lang="en-US" dirty="0" err="1"/>
              <a:t>izveidoti</a:t>
            </a:r>
            <a:r>
              <a:rPr lang="en-US" dirty="0"/>
              <a:t> </a:t>
            </a:r>
            <a:r>
              <a:rPr lang="en-US" b="1" dirty="0"/>
              <a:t>45 no 69 (65%)</a:t>
            </a:r>
          </a:p>
          <a:p>
            <a:pPr algn="r"/>
            <a:r>
              <a:rPr lang="en-US" dirty="0"/>
              <a:t> </a:t>
            </a:r>
            <a:r>
              <a:rPr lang="en-US" dirty="0" err="1"/>
              <a:t>plānotajiem</a:t>
            </a:r>
            <a:r>
              <a:rPr lang="en-US" dirty="0"/>
              <a:t> </a:t>
            </a:r>
            <a:r>
              <a:rPr lang="en-US" dirty="0" err="1"/>
              <a:t>sociālo</a:t>
            </a:r>
            <a:r>
              <a:rPr lang="en-US" dirty="0"/>
              <a:t> </a:t>
            </a:r>
            <a:r>
              <a:rPr lang="en-US" dirty="0" err="1"/>
              <a:t>pakalpojumu</a:t>
            </a:r>
            <a:r>
              <a:rPr lang="en-US" dirty="0"/>
              <a:t> </a:t>
            </a:r>
            <a:r>
              <a:rPr lang="en-US" dirty="0" err="1"/>
              <a:t>sniedzējiem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34126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C9FF37-DEA1-42D6-9B0E-A84B83517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40" y="1657259"/>
            <a:ext cx="8075150" cy="4560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660" y="178750"/>
            <a:ext cx="7069747" cy="1147014"/>
          </a:xfrm>
        </p:spPr>
        <p:txBody>
          <a:bodyPr>
            <a:noAutofit/>
          </a:bodyPr>
          <a:lstStyle/>
          <a:p>
            <a:pPr algn="ctr">
              <a:tabLst>
                <a:tab pos="1609725" algn="l"/>
              </a:tabLst>
            </a:pP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Plānotā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un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izveidotā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sociālo pakalpojumu infrastruktūra ārpusģimenes aprūpē esošiem bērniem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E5F92787-6F15-1458-B6A9-7CD8FB6D0E68}"/>
              </a:ext>
            </a:extLst>
          </p:cNvPr>
          <p:cNvSpPr txBox="1"/>
          <p:nvPr/>
        </p:nvSpPr>
        <p:spPr>
          <a:xfrm>
            <a:off x="4105275" y="5849719"/>
            <a:ext cx="4500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lv-LV" dirty="0"/>
              <a:t> </a:t>
            </a:r>
            <a:r>
              <a:rPr lang="en-US" dirty="0" err="1"/>
              <a:t>Uz</a:t>
            </a:r>
            <a:r>
              <a:rPr lang="en-US" dirty="0"/>
              <a:t> 01.01.2023. </a:t>
            </a:r>
            <a:r>
              <a:rPr lang="en-US" dirty="0" err="1"/>
              <a:t>izveidoti</a:t>
            </a:r>
            <a:r>
              <a:rPr lang="en-US" dirty="0"/>
              <a:t> </a:t>
            </a:r>
            <a:r>
              <a:rPr lang="en-US" b="1" dirty="0"/>
              <a:t>12 no 15 (80%)</a:t>
            </a:r>
          </a:p>
          <a:p>
            <a:pPr algn="r"/>
            <a:r>
              <a:rPr lang="en-US" dirty="0"/>
              <a:t> </a:t>
            </a:r>
            <a:r>
              <a:rPr lang="en-US" dirty="0" err="1"/>
              <a:t>plānotajiem</a:t>
            </a:r>
            <a:r>
              <a:rPr lang="en-US" dirty="0"/>
              <a:t> </a:t>
            </a:r>
            <a:r>
              <a:rPr lang="en-US" dirty="0" err="1"/>
              <a:t>sociālo</a:t>
            </a:r>
            <a:r>
              <a:rPr lang="en-US" dirty="0"/>
              <a:t> </a:t>
            </a:r>
            <a:r>
              <a:rPr lang="en-US" dirty="0" err="1"/>
              <a:t>pakalpojumu</a:t>
            </a:r>
            <a:r>
              <a:rPr lang="en-US" dirty="0"/>
              <a:t> </a:t>
            </a:r>
            <a:r>
              <a:rPr lang="en-US" dirty="0" err="1"/>
              <a:t>sniedzējiem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09483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7CCA1-D10C-428E-9739-C7B9A329D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>
                <a:solidFill>
                  <a:srgbClr val="002060"/>
                </a:solidFill>
              </a:rPr>
              <a:t>Vietu skaita izmaiņas valsts finansētajās institūcijās cilvēkiem ar GRT </a:t>
            </a:r>
            <a:br>
              <a:rPr lang="lv-LV" dirty="0">
                <a:solidFill>
                  <a:srgbClr val="002060"/>
                </a:solidFill>
              </a:rPr>
            </a:br>
            <a:endParaRPr lang="lv-LV" dirty="0">
              <a:solidFill>
                <a:srgbClr val="002060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21F091-5278-4444-966F-BDB194570F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83331"/>
              </p:ext>
            </p:extLst>
          </p:nvPr>
        </p:nvGraphicFramePr>
        <p:xfrm>
          <a:off x="1122680" y="1417642"/>
          <a:ext cx="7259320" cy="5338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8037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CDAB0-82E5-4ADB-810F-335F6F8C7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>
                <a:solidFill>
                  <a:srgbClr val="002060"/>
                </a:solidFill>
              </a:rPr>
              <a:t>Cilvēku ar GRT īpatsvars, kas saņem SBSP</a:t>
            </a:r>
            <a:br>
              <a:rPr lang="lv-LV" dirty="0">
                <a:solidFill>
                  <a:srgbClr val="002060"/>
                </a:solidFill>
              </a:rPr>
            </a:br>
            <a:endParaRPr lang="lv-LV" dirty="0">
              <a:solidFill>
                <a:srgbClr val="002060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A433398-455D-4D86-98DA-828C52151A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20935"/>
              </p:ext>
            </p:extLst>
          </p:nvPr>
        </p:nvGraphicFramePr>
        <p:xfrm>
          <a:off x="792480" y="1595120"/>
          <a:ext cx="7894320" cy="4638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3388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7FBE9-6CF7-466D-9071-676490683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Plānotā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valsts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politika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turpmākam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sabiedrībā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balstītu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sociālo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pakalpojumu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atbalstam</a:t>
            </a:r>
            <a:endParaRPr lang="lv-LV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26EF2-B2C9-46EA-A09C-3B19E0270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499" y="1590675"/>
            <a:ext cx="6667501" cy="501014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b="1" dirty="0"/>
              <a:t>Grozījumi Sociālo pakalpojumu un sociālās palīdzības likumā:</a:t>
            </a:r>
          </a:p>
          <a:p>
            <a:pPr marL="971550" lvl="1" indent="-285750"/>
            <a:r>
              <a:rPr lang="lv-LV" dirty="0"/>
              <a:t>pašvaldību pienākums nodrošināt minimālajā sociālo pakalpojumu grozā iekļautos pakalpojumus (nosakot konkrētus pakalpojumu veidus);</a:t>
            </a:r>
          </a:p>
          <a:p>
            <a:pPr marL="971550" lvl="1" indent="-285750"/>
            <a:r>
              <a:rPr lang="lv-LV" dirty="0"/>
              <a:t>valsts budžeta mērķdotācija pašvaldībām noteiktu minimālajā sociālo pakalpojumu grozā iekļauto sociālo pakalpojumu nodrošināšanai.</a:t>
            </a:r>
            <a:endParaRPr lang="lv-LV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1400" b="1" dirty="0"/>
              <a:t>Principa «nauda seko klientam» piemērošanas pārskatīšana:</a:t>
            </a:r>
          </a:p>
          <a:p>
            <a:pPr marL="971550" lvl="1" indent="-285750"/>
            <a:r>
              <a:rPr lang="lv-LV" dirty="0"/>
              <a:t>apmēra pārskatīšana;</a:t>
            </a:r>
          </a:p>
          <a:p>
            <a:pPr marL="971550" lvl="1" indent="-285750"/>
            <a:r>
              <a:rPr lang="lv-LV" sz="1400" dirty="0"/>
              <a:t>pakāpeniska individuālā budžeta modeļa ieviešana sabiedrībā balstītu sociālo pakalpojumu finansēšanā.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1400" b="1" dirty="0"/>
              <a:t>Valsts finansētu sociālo pakalpojumu klāsta paplašināšana:</a:t>
            </a:r>
          </a:p>
          <a:p>
            <a:pPr marL="971550" lvl="1" indent="-285750"/>
            <a:r>
              <a:rPr lang="lv-LV" dirty="0"/>
              <a:t>atbalsta personas lēmumu pieņemšanā; </a:t>
            </a:r>
          </a:p>
          <a:p>
            <a:pPr marL="971550" lvl="1" indent="-285750"/>
            <a:r>
              <a:rPr lang="lv-LV" dirty="0"/>
              <a:t>starpdisciplināra paliatīvā aprūpe;</a:t>
            </a:r>
          </a:p>
          <a:p>
            <a:pPr marL="971550" lvl="1" indent="-285750"/>
            <a:r>
              <a:rPr lang="lv-LV" sz="1400" dirty="0"/>
              <a:t>aprūpe mājās bērniem un pilngadīgām personām, kam nepieciešama īpaša kopšana.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1400" b="1" dirty="0"/>
              <a:t>Fundamentāla sociālo pakalpojumu </a:t>
            </a:r>
            <a:r>
              <a:rPr lang="lv-LV" sz="1400" b="1" dirty="0" err="1"/>
              <a:t>fina</a:t>
            </a:r>
            <a:r>
              <a:rPr lang="en-US" sz="1400" b="1" dirty="0"/>
              <a:t>n</a:t>
            </a:r>
            <a:r>
              <a:rPr lang="lv-LV" sz="1400" b="1" dirty="0"/>
              <a:t>sēšanas modeļa pārskatīšana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2D728A-BC6B-4501-818E-83D277D61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33" y="1752606"/>
            <a:ext cx="2267067" cy="26163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2C5BE-2F13-47A3-A942-1963B0EB6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32" y="4368940"/>
            <a:ext cx="2267067" cy="152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93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9500</TotalTime>
  <Words>515</Words>
  <Application>Microsoft Office PowerPoint</Application>
  <PresentationFormat>On-screen Show (4:3)</PresentationFormat>
  <Paragraphs>78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MS PGothic</vt:lpstr>
      <vt:lpstr>Arial</vt:lpstr>
      <vt:lpstr>Calibri</vt:lpstr>
      <vt:lpstr>Calibri Light</vt:lpstr>
      <vt:lpstr>Tahoma</vt:lpstr>
      <vt:lpstr>Times New Roman</vt:lpstr>
      <vt:lpstr>Verdana</vt:lpstr>
      <vt:lpstr>Wingdings</vt:lpstr>
      <vt:lpstr>Office Theme</vt:lpstr>
      <vt:lpstr>  Deinstitucionalizācijas procesa ilgtspēja</vt:lpstr>
      <vt:lpstr>Sociālās aizsardzības un darba tirgus politikas pamatnostādnes 2021–2027.   Rīcības virzieni </vt:lpstr>
      <vt:lpstr>Plānotie SBSP sadalījumā pa mērķa grupām (DI ERAF)</vt:lpstr>
      <vt:lpstr>Plānotā un izveidotā sociālo pakalpojumu infrastruktūra personām ar GRT</vt:lpstr>
      <vt:lpstr>Plānotā un izveidotā sociālo pakalpojumu infrastruktūra bērniem ar FT</vt:lpstr>
      <vt:lpstr>Plānotā un izveidotā sociālo pakalpojumu infrastruktūra ārpusģimenes aprūpē esošiem bērniem</vt:lpstr>
      <vt:lpstr>Vietu skaita izmaiņas valsts finansētajās institūcijās cilvēkiem ar GRT  </vt:lpstr>
      <vt:lpstr>Cilvēku ar GRT īpatsvars, kas saņem SBSP </vt:lpstr>
      <vt:lpstr>Plānotā valsts politika turpmākam sabiedrībā balstītu sociālo pakalpojumu atbalstam</vt:lpstr>
      <vt:lpstr>Plānotais ES fondu atbalsts turpmākai sabiedrībā balstītu sociālo pakalpojumu (SBSP) attīstībai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Pārejas no institucionālās aprūpes uz sabiedrībā balstītiem pakalpojumiem ilgtspēja</dc:title>
  <dc:creator>Maksims Ivanovs</dc:creator>
  <cp:lastModifiedBy>Kristīne Lasmane</cp:lastModifiedBy>
  <cp:revision>547</cp:revision>
  <cp:lastPrinted>2022-06-29T09:40:56Z</cp:lastPrinted>
  <dcterms:created xsi:type="dcterms:W3CDTF">2016-10-05T08:29:55Z</dcterms:created>
  <dcterms:modified xsi:type="dcterms:W3CDTF">2023-04-26T06:12:05Z</dcterms:modified>
</cp:coreProperties>
</file>