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295" r:id="rId5"/>
    <p:sldId id="291" r:id="rId6"/>
    <p:sldId id="294" r:id="rId7"/>
    <p:sldId id="292" r:id="rId8"/>
    <p:sldId id="300" r:id="rId9"/>
    <p:sldId id="296" r:id="rId10"/>
    <p:sldId id="297" r:id="rId11"/>
    <p:sldId id="298" r:id="rId12"/>
    <p:sldId id="299" r:id="rId13"/>
    <p:sldId id="287" r:id="rId14"/>
    <p:sldId id="301" r:id="rId15"/>
    <p:sldId id="264" r:id="rId16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2D3D2-F7BF-8848-8DDC-CAB3FDC1FCDF}" v="38" dt="2023-05-23T01:18:53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4"/>
    <p:restoredTop sz="91463"/>
  </p:normalViewPr>
  <p:slideViewPr>
    <p:cSldViewPr snapToGrid="0">
      <p:cViewPr varScale="1">
        <p:scale>
          <a:sx n="62" d="100"/>
          <a:sy n="62" d="100"/>
        </p:scale>
        <p:origin x="12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ECB6D0-A193-427D-923E-77E2DECC8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54708-FF3F-436B-A26F-73628C1DD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A65538-F925-E14A-AAED-14184CCA21BA}" type="datetimeFigureOut">
              <a:rPr lang="lv-LV"/>
              <a:pPr>
                <a:defRPr/>
              </a:pPr>
              <a:t>24.05.2023</a:t>
            </a:fld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D24E5-2DB8-45A1-BEF4-E4AD080781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CBADD-F0D9-4E73-8226-56FE9181DB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669E7A-156C-734D-BC9C-A05D0B0392BB}" type="slidenum">
              <a:rPr lang="lv-LV" altLang="en-LV"/>
              <a:pPr/>
              <a:t>‹#›</a:t>
            </a:fld>
            <a:endParaRPr lang="lv-LV" altLang="en-LV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490C19-A7BE-4C6D-A8F0-5B5FA3D1B6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C4435-1935-49AC-AE2A-A5943ED6AF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384F74-DA22-8A48-8653-2AC9743ED8AD}" type="datetimeFigureOut">
              <a:rPr lang="lv-LV" altLang="lv-LV"/>
              <a:pPr>
                <a:defRPr/>
              </a:pPr>
              <a:t>24.05.2023</a:t>
            </a:fld>
            <a:endParaRPr lang="lv-LV" altLang="lv-LV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51C7E7-1F59-4F91-A8DE-04E16DC454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475B53-F7FC-4037-81F8-C3D675A5B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B70E6-ECFB-419E-A514-405B9CE01E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4676B-F366-41AF-9415-B854A429F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3A0E2A2-43E5-D14F-8BD7-B4E937D593B2}" type="slidenum">
              <a:rPr lang="lv-LV" altLang="lv-LV"/>
              <a:pPr/>
              <a:t>‹#›</a:t>
            </a:fld>
            <a:endParaRPr lang="lv-LV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F9EDCA-C297-BD0F-C85D-32373BB33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B3C79393-D8E4-B383-4412-3D9F69E506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518E1E-5628-3A1E-A1C6-45ED2FD72167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6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475161C-F7E3-E6E8-9A5A-FC1905744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33216F9-9879-B272-6A15-9F776D820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270636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27433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DC0A875-C400-15B5-7B61-668B5F5C05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2706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8483237-85D5-C74E-B346-73EE0251D6F4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874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2BE5655-E04F-8B35-D208-E0AEAFC6B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8B09528-9A9A-4A0C-A763-212B99724A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4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A4B1F53-6219-DCF5-B238-90A0812014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1690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D6348B2E-E5C5-3742-8802-2BE2CBE4D92B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13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9B56AA4-193B-BCE4-CF95-C348006B3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CA631FF-7C6A-6D0B-7E83-C20FF1A8E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5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1"/>
            <a:ext cx="2895600" cy="426720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4"/>
            <a:ext cx="2971800" cy="428307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9E1D645-10CA-BDFF-E424-CB4AD9770B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1690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F18F7623-3091-4D43-8488-55E8F1A8EBF8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1675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83DAB75-DD95-1221-9366-13BAE55B0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D8B224DA-2BBE-6FDA-0F33-35B42F9B36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5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4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4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516065"/>
            <a:ext cx="2895600" cy="87153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516065"/>
            <a:ext cx="2971800" cy="87087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68EAF3E-9088-BC83-6A6F-FE0CE18287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86800" y="61690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9D6353B-25CD-804F-A8C6-C7F5547BD39F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0283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A08984B-109C-D715-6811-507D238D4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A311733-CC7D-8DFB-FE82-32F309B0B2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5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C02088F-B737-EBDD-1B18-F11BDB66CA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1690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A88CEB-91F1-B546-A729-4B968FB6CF34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7786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FC647F8-0818-7579-5738-A62028002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5608BEE-9DAE-1700-CF08-DCDDF602F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E139406-FEEA-4148-BDD2-B654953C57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1690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EE22D730-872E-E04D-B8F6-F6486DBAD4F4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8438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9D5538C-6DCE-698A-C132-70C73E630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83EDC9F-AE09-F1B2-A931-1578962D6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79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3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A48200A-5B85-4D45-6269-3E0BF7D543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169025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CB21267-3856-7748-83C7-82B414E86703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72603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EFAB332-E687-853E-E4F6-BE0F18C5F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66BE5A86-E8F7-9FC1-862C-CEB5FBEAB4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6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3E92EE-CAFA-6545-9FBB-E09A93F177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B6DD40-F0E5-452D-6336-625062AD4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8DAE-C8FB-4D65-B4D9-C27781926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E1C162-21C8-844E-8A63-E74ED446C6EA}" type="datetime1">
              <a:rPr lang="en-US" altLang="lv-LV"/>
              <a:pPr>
                <a:defRPr/>
              </a:pPr>
              <a:t>5/24/2023</a:t>
            </a:fld>
            <a:endParaRPr lang="en-US" alt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547A7-5144-40A2-9DB5-C9A4CFBFE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A9A05-C42C-471D-9EE0-8CFFC39C6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0B4904-AC8D-EC4F-8EBF-1263F0BD9089}" type="slidenum">
              <a:rPr lang="en-US" altLang="lv-LV"/>
              <a:pPr/>
              <a:t>‹#›</a:t>
            </a:fld>
            <a:endParaRPr lang="en-US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34875CC-424C-B105-D390-64C0F54F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14749"/>
            <a:ext cx="7772400" cy="1866653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īcības plāns </a:t>
            </a:r>
            <a:b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Eiropas </a:t>
            </a:r>
            <a:r>
              <a:rPr lang="lv-LV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Garantij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bērniem īstenošanai</a:t>
            </a:r>
            <a:r>
              <a:rPr lang="lv-LV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lv-LV" alt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Placeholder 3">
            <a:extLst>
              <a:ext uri="{FF2B5EF4-FFF2-40B4-BE49-F238E27FC236}">
                <a16:creationId xmlns:a16="http://schemas.microsoft.com/office/drawing/2014/main" id="{5DFC5821-2345-F40E-0B52-F49B5F9E74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 dirty="0">
                <a:ea typeface="MS PGothic" panose="020B0600070205080204" pitchFamily="34" charset="-128"/>
              </a:rPr>
              <a:t>24.05.2023.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8A99-1499-42E9-8589-C8E3CC9F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1036642"/>
          </a:xfrm>
        </p:spPr>
        <p:txBody>
          <a:bodyPr>
            <a:normAutofit fontScale="90000"/>
          </a:bodyPr>
          <a:lstStyle/>
          <a:p>
            <a:r>
              <a:rPr lang="en-LV" dirty="0"/>
              <a:t>Rīcības plāna virzien</a:t>
            </a:r>
            <a:r>
              <a:rPr lang="en-GB" dirty="0"/>
              <a:t>s</a:t>
            </a:r>
            <a:r>
              <a:rPr lang="en-LV" dirty="0"/>
              <a:t> “</a:t>
            </a:r>
            <a:r>
              <a:rPr lang="en-GB" dirty="0" err="1"/>
              <a:t>Veselīgs</a:t>
            </a:r>
            <a:r>
              <a:rPr lang="en-GB" dirty="0"/>
              <a:t> </a:t>
            </a:r>
            <a:r>
              <a:rPr lang="en-GB" dirty="0" err="1"/>
              <a:t>uzturs</a:t>
            </a:r>
            <a:r>
              <a:rPr lang="en-GB" dirty="0"/>
              <a:t> un </a:t>
            </a:r>
            <a:r>
              <a:rPr lang="en-GB" dirty="0" err="1"/>
              <a:t>veselīga</a:t>
            </a:r>
            <a:r>
              <a:rPr lang="en-GB" dirty="0"/>
              <a:t> </a:t>
            </a:r>
            <a:r>
              <a:rPr lang="en-GB" dirty="0" err="1"/>
              <a:t>maltīte</a:t>
            </a:r>
            <a:r>
              <a:rPr lang="en-GB" dirty="0"/>
              <a:t> </a:t>
            </a:r>
            <a:r>
              <a:rPr lang="en-GB" dirty="0" err="1"/>
              <a:t>katru</a:t>
            </a:r>
            <a:r>
              <a:rPr lang="en-GB" dirty="0"/>
              <a:t> </a:t>
            </a:r>
            <a:r>
              <a:rPr lang="en-GB" dirty="0" err="1"/>
              <a:t>skolas</a:t>
            </a:r>
            <a:r>
              <a:rPr lang="en-GB" dirty="0"/>
              <a:t> </a:t>
            </a:r>
            <a:r>
              <a:rPr lang="en-GB" dirty="0" err="1"/>
              <a:t>dienu</a:t>
            </a:r>
            <a:r>
              <a:rPr lang="en-LV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3803-474A-07D8-5417-D49805ED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4"/>
            <a:ext cx="8001000" cy="43735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v</a:t>
            </a:r>
            <a:r>
              <a:rPr lang="en-LV" sz="1800" dirty="0"/>
              <a:t>alsts finansējums skolēnu ēdināšanai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p</a:t>
            </a:r>
            <a:r>
              <a:rPr lang="en-LV" sz="1800" dirty="0"/>
              <a:t>ārtikas komplektu nodrošināšana personām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</a:rPr>
              <a:t>veselības veicināšanas un slimību profilakses pasākumi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/>
              <a:t>s</a:t>
            </a:r>
            <a:r>
              <a:rPr lang="lv-LV" sz="1800" dirty="0">
                <a:effectLst/>
              </a:rPr>
              <a:t>peciālistu izglītošana par veselīga uztura jautājumiem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</a:rPr>
              <a:t>pārtikas produktu sastāva uzlabošana jeb </a:t>
            </a:r>
            <a:r>
              <a:rPr lang="lv-LV" sz="1800" dirty="0" err="1">
                <a:effectLst/>
              </a:rPr>
              <a:t>reformulācija</a:t>
            </a:r>
            <a:endParaRPr lang="lv-LV" sz="1800" dirty="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</a:rPr>
              <a:t>harmonizēts ES uzturvielu profilēšanas modelis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/>
              <a:t>v</a:t>
            </a:r>
            <a:r>
              <a:rPr lang="lv-LV" sz="1800" dirty="0">
                <a:effectLst/>
              </a:rPr>
              <a:t>eicināts dzeramā ūdens patēriņa pieaugums sabiedrībā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</a:rPr>
              <a:t>veselīga uztura ieteikumi dažādām sabiedrības grupām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5CF19-9CF6-E831-02CC-41764C946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BF266-FC35-AE24-1EDD-A0CDA3816C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31BDD-2B0E-12D8-CF55-FC3329394B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10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29266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24C5-F422-C0BC-341B-13CD29A5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6553200" cy="1036642"/>
          </a:xfrm>
        </p:spPr>
        <p:txBody>
          <a:bodyPr>
            <a:normAutofit/>
          </a:bodyPr>
          <a:lstStyle/>
          <a:p>
            <a:r>
              <a:rPr lang="en-LV" dirty="0"/>
              <a:t>Rīcības plāna virzien</a:t>
            </a:r>
            <a:r>
              <a:rPr lang="en-GB" dirty="0"/>
              <a:t>s</a:t>
            </a:r>
            <a:r>
              <a:rPr lang="en-LV" dirty="0"/>
              <a:t> “</a:t>
            </a:r>
            <a:r>
              <a:rPr lang="en-GB" dirty="0" err="1"/>
              <a:t>Veselības</a:t>
            </a:r>
            <a:r>
              <a:rPr lang="en-GB" dirty="0"/>
              <a:t> </a:t>
            </a:r>
            <a:r>
              <a:rPr lang="en-GB" dirty="0" err="1"/>
              <a:t>aprūpe</a:t>
            </a:r>
            <a:r>
              <a:rPr lang="en-LV" dirty="0"/>
              <a:t>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73BB-AF95-E8FB-F901-2BA4099D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7642"/>
            <a:ext cx="8001000" cy="437357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valsts apmaksāto zobārstniecības pakalpojumu </a:t>
            </a:r>
            <a:r>
              <a:rPr lang="lv-LV" sz="1400" dirty="0" err="1">
                <a:effectLst/>
              </a:rPr>
              <a:t>pieejamīb</a:t>
            </a:r>
            <a:r>
              <a:rPr lang="en-GB" sz="1400" dirty="0">
                <a:effectLst/>
              </a:rPr>
              <a:t>a</a:t>
            </a:r>
            <a:endParaRPr lang="lv-LV" sz="1400" dirty="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jaundzimušo </a:t>
            </a:r>
            <a:r>
              <a:rPr lang="lv-LV" sz="1400" dirty="0" err="1"/>
              <a:t>skrīninga</a:t>
            </a:r>
            <a:r>
              <a:rPr lang="lv-LV" sz="1400" dirty="0"/>
              <a:t> pilnveide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augsta riska grūtnieču un jaundzimušo atbilstoša aprūpe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bērnu </a:t>
            </a:r>
            <a:r>
              <a:rPr lang="lv-LV" sz="1400" dirty="0" err="1">
                <a:effectLst/>
              </a:rPr>
              <a:t>hematoonkoloģisko</a:t>
            </a:r>
            <a:r>
              <a:rPr lang="lv-LV" sz="1400" dirty="0">
                <a:effectLst/>
              </a:rPr>
              <a:t> pakalpojumu attīstīšana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bērnu un pusaudžu psihiskās veselības pakalpojumu pieejamības uzlabošana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/>
              <a:t>atbalsts</a:t>
            </a:r>
            <a:r>
              <a:rPr lang="en-GB" sz="1400" dirty="0"/>
              <a:t> </a:t>
            </a:r>
            <a:r>
              <a:rPr lang="en-GB" sz="1400" dirty="0" err="1"/>
              <a:t>bērniem</a:t>
            </a:r>
            <a:r>
              <a:rPr lang="en-GB" sz="1400" dirty="0"/>
              <a:t> un </a:t>
            </a:r>
            <a:r>
              <a:rPr lang="en-GB" sz="1400" dirty="0" err="1"/>
              <a:t>jauniešiem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autiska</a:t>
            </a:r>
            <a:r>
              <a:rPr lang="en-GB" sz="1400" dirty="0"/>
              <a:t> </a:t>
            </a:r>
            <a:r>
              <a:rPr lang="en-GB" sz="1400" dirty="0" err="1"/>
              <a:t>spektra</a:t>
            </a:r>
            <a:r>
              <a:rPr lang="en-GB" sz="1400" dirty="0"/>
              <a:t> </a:t>
            </a:r>
            <a:r>
              <a:rPr lang="en-GB" sz="1400" dirty="0" err="1"/>
              <a:t>vai</a:t>
            </a:r>
            <a:r>
              <a:rPr lang="en-GB" sz="1400" dirty="0"/>
              <a:t> </a:t>
            </a:r>
            <a:r>
              <a:rPr lang="en-GB" sz="1400" dirty="0" err="1"/>
              <a:t>citiem</a:t>
            </a:r>
            <a:r>
              <a:rPr lang="en-GB" sz="1400" dirty="0"/>
              <a:t> </a:t>
            </a:r>
            <a:r>
              <a:rPr lang="en-GB" sz="1400" dirty="0" err="1"/>
              <a:t>uzvedības</a:t>
            </a:r>
            <a:r>
              <a:rPr lang="en-GB" sz="1400" dirty="0"/>
              <a:t> un </a:t>
            </a:r>
            <a:r>
              <a:rPr lang="en-GB" sz="1400" dirty="0" err="1"/>
              <a:t>sociālās</a:t>
            </a:r>
            <a:r>
              <a:rPr lang="en-GB" sz="1400" dirty="0"/>
              <a:t> </a:t>
            </a:r>
            <a:r>
              <a:rPr lang="en-GB" sz="1400" dirty="0" err="1"/>
              <a:t>komunikācijas</a:t>
            </a:r>
            <a:r>
              <a:rPr lang="en-GB" sz="1400" dirty="0"/>
              <a:t> </a:t>
            </a:r>
            <a:r>
              <a:rPr lang="en-GB" sz="1400" dirty="0" err="1"/>
              <a:t>traucējumiem</a:t>
            </a:r>
            <a:endParaRPr lang="en-GB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agrīnās attīstības izvērtējums bērniem no 1,5 līdz 3 gadu vecumam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veselības aprūpes pilnveide bērniem ar 1. tipa cukura diabētu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dinamiskās novērošanas kārtība bērniem un pieaugušajiem ar  hroniskām un iedzimtām  slimībām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kompensējamo medikamentu un medicīnisko ierīču saraksta paplašināšana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</a:rPr>
              <a:t>medicīniskās rehabilitācijas pakalpojumu bērniem pilnveide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400" dirty="0"/>
              <a:t>narkoloģiskās ārstēšanas pakalpojumu pieejamības bērniem pilnveide</a:t>
            </a:r>
            <a:endParaRPr lang="en-LV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76165-52F2-66E0-3438-C088C75B11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11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01908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404E-9856-DBFF-98D1-2386019C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5" y="381000"/>
            <a:ext cx="6276975" cy="1036642"/>
          </a:xfrm>
        </p:spPr>
        <p:txBody>
          <a:bodyPr>
            <a:normAutofit/>
          </a:bodyPr>
          <a:lstStyle/>
          <a:p>
            <a:r>
              <a:rPr lang="en-LV" dirty="0"/>
              <a:t>Rīcības plāna virzien</a:t>
            </a:r>
            <a:r>
              <a:rPr lang="en-GB" dirty="0"/>
              <a:t>s</a:t>
            </a:r>
            <a:r>
              <a:rPr lang="en-LV" dirty="0"/>
              <a:t> “</a:t>
            </a:r>
            <a:r>
              <a:rPr lang="lv-LV" dirty="0"/>
              <a:t>Pienācīga mājokļa pieejamība</a:t>
            </a:r>
            <a:r>
              <a:rPr lang="en-LV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383E-C964-153B-B6D3-FF35CB67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52604"/>
            <a:ext cx="7724775" cy="43735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/>
              <a:t>a</a:t>
            </a:r>
            <a:r>
              <a:rPr lang="lv-LV" sz="1800" dirty="0">
                <a:effectLst/>
              </a:rPr>
              <a:t>tbalsts pašvaldības īres un sociālo mājokļu būvniecībai un atjaunošanai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srgbClr val="000000"/>
                </a:solidFill>
                <a:effectLst/>
              </a:rPr>
              <a:t>veicināta romu izpratne par komunālo pakalpojumu maksāšanas nepieciešamību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5952F-9AFC-2466-A338-0E15EDC25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53928-F473-1519-B19A-D3E15B0388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81A8-9BA4-62FF-14F9-EEF8B1F57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12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74147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81B2-59FC-10FA-4FE1-52204A30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effectLst/>
                <a:latin typeface="Helvetica Neue" panose="02000503000000020004" pitchFamily="2" charset="0"/>
              </a:rPr>
              <a:t>Rīcības plāna ieviešanas uzraudzība, novērtēšana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40D0-19CC-924E-ED2F-93A4C522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752604"/>
            <a:ext cx="7953375" cy="4373573"/>
          </a:xfrm>
        </p:spPr>
        <p:txBody>
          <a:bodyPr/>
          <a:lstStyle/>
          <a:p>
            <a:r>
              <a:rPr lang="lv-LV" u="sng" dirty="0">
                <a:latin typeface="Helvetica Neue" panose="02000503000000020004" pitchFamily="2" charset="0"/>
              </a:rPr>
              <a:t>Ieviešanas uzraudzības funkcija:</a:t>
            </a:r>
          </a:p>
          <a:p>
            <a:r>
              <a:rPr lang="lv-LV" dirty="0">
                <a:latin typeface="Helvetica Neue" panose="02000503000000020004" pitchFamily="2" charset="0"/>
              </a:rPr>
              <a:t>Bērnu lietu sadarbības padomes apakšgrupa, kura atbildīga par rīcības plāna izstrādi, [aktualizēšanu un ieviešanu];</a:t>
            </a:r>
          </a:p>
          <a:p>
            <a:endParaRPr lang="lv-LV" dirty="0">
              <a:effectLst/>
              <a:latin typeface="Helvetica Neue" panose="02000503000000020004" pitchFamily="2" charset="0"/>
            </a:endParaRPr>
          </a:p>
          <a:p>
            <a:r>
              <a:rPr lang="lv-LV" u="sng" dirty="0">
                <a:latin typeface="Helvetica Neue" panose="02000503000000020004" pitchFamily="2" charset="0"/>
              </a:rPr>
              <a:t>Atskaitīšanās par rīcības plāna ieviešanu</a:t>
            </a:r>
            <a:r>
              <a:rPr lang="lv-LV" dirty="0">
                <a:latin typeface="Helvetica Neue" panose="02000503000000020004" pitchFamily="2" charset="0"/>
              </a:rPr>
              <a:t>:</a:t>
            </a:r>
          </a:p>
          <a:p>
            <a:r>
              <a:rPr lang="lv-LV" dirty="0">
                <a:latin typeface="Helvetica Neue" panose="02000503000000020004" pitchFamily="2" charset="0"/>
              </a:rPr>
              <a:t>iekļaujama ikgadējā ziņojumā par bērnu stāvokli Latvijā.</a:t>
            </a:r>
            <a:endParaRPr lang="lv-LV" dirty="0">
              <a:effectLst/>
              <a:latin typeface="Helvetica Neue" panose="02000503000000020004" pitchFamily="2" charset="0"/>
            </a:endParaRPr>
          </a:p>
          <a:p>
            <a:endParaRPr lang="lv-LV" dirty="0">
              <a:effectLst/>
              <a:latin typeface="Helvetica Neue" panose="02000503000000020004" pitchFamily="2" charset="0"/>
            </a:endParaRPr>
          </a:p>
          <a:p>
            <a:endParaRPr lang="en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8D4F8-C226-E8FB-1324-AF5C30D0F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F74E9-4E5C-02DA-750F-5F042512E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5204-3A75-6EB4-015E-9382655D30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13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691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BACF-7F00-4EC5-AC5A-37CAB58B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Bērnu </a:t>
            </a:r>
            <a:r>
              <a:rPr lang="en-GB" dirty="0" err="1"/>
              <a:t>lietu</a:t>
            </a:r>
            <a:r>
              <a:rPr lang="en-GB" dirty="0"/>
              <a:t> </a:t>
            </a:r>
            <a:r>
              <a:rPr lang="en-GB" dirty="0" err="1"/>
              <a:t>sadarbības</a:t>
            </a:r>
            <a:r>
              <a:rPr lang="en-GB" dirty="0"/>
              <a:t> </a:t>
            </a:r>
            <a:r>
              <a:rPr lang="en-GB" dirty="0" err="1"/>
              <a:t>padomes</a:t>
            </a:r>
            <a:r>
              <a:rPr lang="en-GB" dirty="0"/>
              <a:t> </a:t>
            </a:r>
            <a:r>
              <a:rPr lang="en-GB" dirty="0" err="1"/>
              <a:t>lēmumi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8303-BF25-409E-8504-CC641539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752604"/>
            <a:ext cx="7810500" cy="437357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lv-LV" dirty="0"/>
              <a:t>Konceptuāli atbalstīt</a:t>
            </a:r>
            <a:r>
              <a:rPr lang="en-GB" dirty="0"/>
              <a:t> LM </a:t>
            </a:r>
            <a:r>
              <a:rPr lang="en-GB" dirty="0" err="1"/>
              <a:t>sniegto</a:t>
            </a:r>
            <a:r>
              <a:rPr lang="en-GB" dirty="0"/>
              <a:t> </a:t>
            </a:r>
            <a:r>
              <a:rPr lang="en-GB" dirty="0" err="1"/>
              <a:t>informāciju</a:t>
            </a:r>
            <a:r>
              <a:rPr lang="en-GB" dirty="0"/>
              <a:t>.</a:t>
            </a:r>
            <a:endParaRPr lang="lv-LV" dirty="0"/>
          </a:p>
          <a:p>
            <a:pPr marL="457200" indent="-457200">
              <a:buFont typeface="+mj-lt"/>
              <a:buAutoNum type="arabicParenR"/>
            </a:pPr>
            <a:r>
              <a:rPr lang="en-GB" dirty="0" err="1"/>
              <a:t>Iesaistītajām</a:t>
            </a:r>
            <a:r>
              <a:rPr lang="en-GB" dirty="0"/>
              <a:t> </a:t>
            </a:r>
            <a:r>
              <a:rPr lang="en-GB" dirty="0" err="1"/>
              <a:t>institūcijām</a:t>
            </a:r>
            <a:r>
              <a:rPr lang="en-GB" dirty="0"/>
              <a:t> </a:t>
            </a:r>
            <a:r>
              <a:rPr lang="en-GB" dirty="0" err="1"/>
              <a:t>operatīvi</a:t>
            </a:r>
            <a:r>
              <a:rPr lang="en-GB" dirty="0"/>
              <a:t> </a:t>
            </a:r>
            <a:r>
              <a:rPr lang="en-GB" dirty="0" err="1"/>
              <a:t>saska</a:t>
            </a:r>
            <a:r>
              <a:rPr lang="lv-LV" dirty="0"/>
              <a:t>ņ</a:t>
            </a:r>
            <a:r>
              <a:rPr lang="en-GB" dirty="0" err="1"/>
              <a:t>ot</a:t>
            </a:r>
            <a:r>
              <a:rPr lang="en-GB" dirty="0"/>
              <a:t> </a:t>
            </a:r>
            <a:r>
              <a:rPr lang="en-GB" dirty="0" err="1"/>
              <a:t>kopīgi</a:t>
            </a:r>
            <a:r>
              <a:rPr lang="en-GB" dirty="0"/>
              <a:t> </a:t>
            </a:r>
            <a:r>
              <a:rPr lang="en-GB" dirty="0" err="1"/>
              <a:t>izstrādāto</a:t>
            </a:r>
            <a:r>
              <a:rPr lang="en-GB" dirty="0"/>
              <a:t> </a:t>
            </a:r>
            <a:r>
              <a:rPr lang="en-GB" dirty="0" err="1"/>
              <a:t>rīcības</a:t>
            </a:r>
            <a:r>
              <a:rPr lang="en-GB" dirty="0"/>
              <a:t> </a:t>
            </a:r>
            <a:r>
              <a:rPr lang="en-GB" dirty="0" err="1"/>
              <a:t>plānu</a:t>
            </a:r>
            <a:endParaRPr lang="en-GB" dirty="0"/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Labklājības </a:t>
            </a:r>
            <a:r>
              <a:rPr lang="en-GB" dirty="0" err="1"/>
              <a:t>ministrijai</a:t>
            </a:r>
            <a:r>
              <a:rPr lang="en-GB" dirty="0"/>
              <a:t> </a:t>
            </a:r>
            <a:r>
              <a:rPr lang="en-GB" dirty="0" err="1"/>
              <a:t>precizēt</a:t>
            </a:r>
            <a:r>
              <a:rPr lang="en-GB" dirty="0"/>
              <a:t> </a:t>
            </a:r>
            <a:r>
              <a:rPr lang="en-GB" dirty="0" err="1"/>
              <a:t>plānu</a:t>
            </a:r>
            <a:r>
              <a:rPr lang="en-GB" dirty="0"/>
              <a:t> un </a:t>
            </a:r>
            <a:r>
              <a:rPr lang="lv-LV" dirty="0"/>
              <a:t>iesnieg</a:t>
            </a:r>
            <a:r>
              <a:rPr lang="en-GB" dirty="0"/>
              <a:t>t to</a:t>
            </a:r>
            <a:r>
              <a:rPr lang="lv-LV" dirty="0"/>
              <a:t> Eiropas Komisijai līdz š.g. 1.jūnijam.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BLSP a</a:t>
            </a:r>
            <a:r>
              <a:rPr lang="lv-LV" dirty="0" err="1"/>
              <a:t>pakšgrupa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nodrošināt</a:t>
            </a:r>
            <a:r>
              <a:rPr lang="lv-LV" dirty="0"/>
              <a:t> Rīcības</a:t>
            </a:r>
            <a:r>
              <a:rPr lang="lv-LV" i="1" dirty="0"/>
              <a:t> </a:t>
            </a:r>
            <a:r>
              <a:rPr lang="lv-LV" dirty="0"/>
              <a:t>Plāna ieviešanas uzraudzību  </a:t>
            </a:r>
            <a:endParaRPr lang="en-GB" dirty="0"/>
          </a:p>
          <a:p>
            <a:pPr marL="447675"/>
            <a:r>
              <a:rPr lang="en-GB" sz="1600" dirty="0"/>
              <a:t>(</a:t>
            </a:r>
            <a:r>
              <a:rPr lang="lv-LV" sz="1600" dirty="0"/>
              <a:t>“Par Rīcības plāna izstrādi par to, kā laikposmā līdz 2030.gadam īstenot Padomes ieteikumu (ES) 2021/1004 (2021.gada 14.jūnijs), ar ko izveido Eiropas Garantiju bērniem””</a:t>
            </a:r>
            <a:r>
              <a:rPr lang="en-GB" sz="1600" dirty="0"/>
              <a:t>)</a:t>
            </a:r>
            <a:endParaRPr lang="lv-LV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46FDF-4380-474F-9E5C-330FB85CD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FE0E0-F47D-4838-9556-1035788CE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70AB-0427-408E-A0B4-2496433482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14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33066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>
            <a:extLst>
              <a:ext uri="{FF2B5EF4-FFF2-40B4-BE49-F238E27FC236}">
                <a16:creationId xmlns:a16="http://schemas.microsoft.com/office/drawing/2014/main" id="{103AA943-AFF1-FF73-E4C4-ADB676C31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450" y="2857500"/>
            <a:ext cx="7772400" cy="914400"/>
          </a:xfrm>
        </p:spPr>
        <p:txBody>
          <a:bodyPr/>
          <a:lstStyle/>
          <a:p>
            <a:r>
              <a:rPr lang="lv-LV" altLang="lv-LV" sz="2800" b="1" dirty="0">
                <a:ea typeface="MS PGothic" panose="020B0600070205080204" pitchFamily="34" charset="-128"/>
              </a:rPr>
              <a:t>Paldies par uzmanību!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C2E1B128-4D15-83B5-12A4-3C6751404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450" y="3757613"/>
            <a:ext cx="7772400" cy="639762"/>
          </a:xfrm>
        </p:spPr>
        <p:txBody>
          <a:bodyPr/>
          <a:lstStyle/>
          <a:p>
            <a:r>
              <a:rPr lang="lv-LV" altLang="lv-LV" sz="2800" dirty="0">
                <a:ea typeface="MS PGothic" panose="020B0600070205080204" pitchFamily="34" charset="-128"/>
              </a:rPr>
              <a:t>Jautājumi?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F5C5-B905-A839-8642-A62BAE1D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Eiropas Garantija bērniem</a:t>
            </a:r>
            <a:br>
              <a:rPr lang="lv-LV" dirty="0"/>
            </a:b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EE8A-CF17-37EF-80EB-E837DB23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752604"/>
            <a:ext cx="7734300" cy="4373573"/>
          </a:xfrm>
        </p:spPr>
        <p:txBody>
          <a:bodyPr>
            <a:normAutofit fontScale="85000" lnSpcReduction="20000"/>
          </a:bodyPr>
          <a:lstStyle/>
          <a:p>
            <a:r>
              <a:rPr lang="lv-LV" sz="2400" u="sng" dirty="0">
                <a:latin typeface="Arial" panose="020B0604020202020204" pitchFamily="34" charset="0"/>
                <a:cs typeface="Arial" panose="020B0604020202020204" pitchFamily="34" charset="0"/>
              </a:rPr>
              <a:t>Pieņemšanas datums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: 2021.gada 14.jūnijs</a:t>
            </a:r>
          </a:p>
          <a:p>
            <a:endParaRPr lang="lv-LV" sz="24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Uzdevums dalībvalstīm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342900" indent="-342900">
              <a:buFontTx/>
              <a:buChar char="-"/>
            </a:pP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zstrādāt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nacionālos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rīcības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plānus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reizi divos gados </a:t>
            </a:r>
            <a:r>
              <a:rPr lang="lv-LV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ziņot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lv-LV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progresu</a:t>
            </a:r>
          </a:p>
          <a:p>
            <a:endParaRPr lang="lv-LV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u="sng" dirty="0">
                <a:latin typeface="Arial" panose="020B0604020202020204" pitchFamily="34" charset="0"/>
                <a:cs typeface="Arial" panose="020B0604020202020204" pitchFamily="34" charset="0"/>
              </a:rPr>
              <a:t>Ieviešanas periods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: 2021.-2030.gads</a:t>
            </a:r>
          </a:p>
          <a:p>
            <a:endParaRPr lang="lv-LV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u="sng" dirty="0">
                <a:latin typeface="Arial" panose="020B0604020202020204" pitchFamily="34" charset="0"/>
                <a:cs typeface="Arial" panose="020B0604020202020204" pitchFamily="34" charset="0"/>
              </a:rPr>
              <a:t>Pārraugošā institūcija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ES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: Eiropas Komisija </a:t>
            </a: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u="sng" dirty="0">
                <a:latin typeface="Arial" panose="020B0604020202020204" pitchFamily="34" charset="0"/>
                <a:cs typeface="Arial" panose="020B0604020202020204" pitchFamily="34" charset="0"/>
              </a:rPr>
              <a:t>Uzdevums EK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ziņot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progresu Padomei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vēlāk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kā piecus gadus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pēc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pieņemšanas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u="sng" dirty="0">
                <a:latin typeface="Arial" panose="020B0604020202020204" pitchFamily="34" charset="0"/>
                <a:cs typeface="Arial" panose="020B0604020202020204" pitchFamily="34" charset="0"/>
              </a:rPr>
              <a:t>Koordinējošā iestāde LV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: Labklājības ministrija. </a:t>
            </a: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62CBA-3911-C451-A1D0-C6BE167465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1A52D-0E55-7040-E7B6-292A2335C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93FE-A664-FF93-968A-D3E3AD132B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7837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A626-F12F-01AA-478B-935EC1BD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16" y="2373426"/>
            <a:ext cx="3269673" cy="375275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LV" sz="3600" dirty="0"/>
              <a:t>Bērnu nabadzības dažādās dimensijas</a:t>
            </a:r>
            <a:br>
              <a:rPr lang="en-LV" sz="3600" dirty="0"/>
            </a:br>
            <a:br>
              <a:rPr lang="en-LV" sz="3600" dirty="0"/>
            </a:br>
            <a:endParaRPr lang="en-LV" sz="3600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3725949-89B1-525A-907F-803044510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0" y="6172200"/>
            <a:ext cx="19812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4429410-C595-E601-8AA4-DAC997D13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6168232"/>
            <a:ext cx="3657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00402-4892-4FFA-2366-17A58C2B7F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86800" y="6169025"/>
            <a:ext cx="3048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68483237-85D5-C74E-B346-73EE0251D6F4}" type="slidenum">
              <a:rPr lang="en-US" altLang="lv-LV" smtClean="0"/>
              <a:pPr>
                <a:spcAft>
                  <a:spcPts val="600"/>
                </a:spcAft>
              </a:pPr>
              <a:t>3</a:t>
            </a:fld>
            <a:endParaRPr lang="en-US" altLang="lv-LV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1FEC5-695A-0158-FAFC-B397B8F3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5" y="1103314"/>
            <a:ext cx="5276850" cy="465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Piekļuves</a:t>
            </a:r>
            <a:r>
              <a:rPr lang="en-GB" sz="2400" dirty="0"/>
              <a:t> </a:t>
            </a:r>
            <a:r>
              <a:rPr lang="en-GB" sz="2400" dirty="0" err="1"/>
              <a:t>neesamība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 err="1"/>
              <a:t>bērnu</a:t>
            </a:r>
            <a:r>
              <a:rPr lang="en-GB" sz="2400" dirty="0"/>
              <a:t> </a:t>
            </a:r>
            <a:r>
              <a:rPr lang="en-GB" sz="2400" dirty="0" err="1"/>
              <a:t>aprūpes</a:t>
            </a:r>
            <a:r>
              <a:rPr lang="en-GB" sz="2400" dirty="0"/>
              <a:t> </a:t>
            </a:r>
            <a:r>
              <a:rPr lang="en-GB" sz="2400" dirty="0" err="1"/>
              <a:t>pakalpojumiem</a:t>
            </a:r>
            <a:endParaRPr lang="en-GB" sz="2400" dirty="0"/>
          </a:p>
          <a:p>
            <a:pPr>
              <a:buFontTx/>
              <a:buChar char="-"/>
            </a:pPr>
            <a:r>
              <a:rPr lang="en-GB" sz="2400" dirty="0" err="1"/>
              <a:t>i</a:t>
            </a:r>
            <a:r>
              <a:rPr lang="en-LV" sz="2400" dirty="0"/>
              <a:t>zglītībai</a:t>
            </a:r>
          </a:p>
          <a:p>
            <a:pPr>
              <a:buFontTx/>
              <a:buChar char="-"/>
            </a:pPr>
            <a:r>
              <a:rPr lang="en-GB" sz="2400" dirty="0" err="1"/>
              <a:t>brīvā</a:t>
            </a:r>
            <a:r>
              <a:rPr lang="en-GB" sz="2400" dirty="0"/>
              <a:t> </a:t>
            </a:r>
            <a:r>
              <a:rPr lang="en-GB" sz="2400" dirty="0" err="1"/>
              <a:t>laika</a:t>
            </a:r>
            <a:r>
              <a:rPr lang="en-GB" sz="2400" dirty="0"/>
              <a:t> </a:t>
            </a:r>
            <a:r>
              <a:rPr lang="en-GB" sz="2400" dirty="0" err="1"/>
              <a:t>aktivitātēm</a:t>
            </a:r>
            <a:endParaRPr lang="en-LV" sz="2400" dirty="0"/>
          </a:p>
          <a:p>
            <a:pPr>
              <a:buFontTx/>
              <a:buChar char="-"/>
            </a:pPr>
            <a:r>
              <a:rPr lang="en-GB" sz="2400" dirty="0"/>
              <a:t>v</a:t>
            </a:r>
            <a:r>
              <a:rPr lang="en-LV" sz="2400" dirty="0">
                <a:latin typeface="Arial" panose="020B0604020202020204" pitchFamily="34" charset="0"/>
                <a:cs typeface="Arial" panose="020B0604020202020204" pitchFamily="34" charset="0"/>
              </a:rPr>
              <a:t>eselības</a:t>
            </a:r>
            <a:r>
              <a:rPr lang="en-LV" sz="2400" dirty="0"/>
              <a:t> pakalpojumie</a:t>
            </a:r>
            <a:r>
              <a:rPr lang="en-GB" sz="2400" dirty="0"/>
              <a:t>m</a:t>
            </a:r>
            <a:endParaRPr lang="en-LV" sz="2400" dirty="0"/>
          </a:p>
          <a:p>
            <a:pPr>
              <a:buFontTx/>
              <a:buChar char="-"/>
            </a:pPr>
            <a:r>
              <a:rPr lang="en-GB" sz="2400" dirty="0"/>
              <a:t>m</a:t>
            </a:r>
            <a:r>
              <a:rPr lang="en-LV" sz="2400" dirty="0"/>
              <a:t>ājoklim</a:t>
            </a:r>
          </a:p>
          <a:p>
            <a:pPr>
              <a:buFontTx/>
              <a:buChar char="-"/>
            </a:pPr>
            <a:r>
              <a:rPr lang="en-GB" sz="2400" dirty="0"/>
              <a:t>v</a:t>
            </a:r>
            <a:r>
              <a:rPr lang="en-LV" sz="2400" dirty="0"/>
              <a:t>eselīgam uzturam</a:t>
            </a:r>
          </a:p>
          <a:p>
            <a:pPr>
              <a:buFontTx/>
              <a:buChar char="-"/>
            </a:pPr>
            <a:r>
              <a:rPr lang="en-GB" sz="2400" dirty="0"/>
              <a:t>u</a:t>
            </a:r>
            <a:r>
              <a:rPr lang="en-LV" sz="2400" dirty="0"/>
              <a:t>.c.</a:t>
            </a:r>
          </a:p>
          <a:p>
            <a:pPr>
              <a:buFontTx/>
              <a:buChar char="-"/>
            </a:pPr>
            <a:endParaRPr lang="en-LV" sz="2400" dirty="0"/>
          </a:p>
          <a:p>
            <a:endParaRPr lang="en-LV" sz="2400" dirty="0"/>
          </a:p>
          <a:p>
            <a:endParaRPr lang="en-LV" sz="2400" dirty="0"/>
          </a:p>
        </p:txBody>
      </p:sp>
    </p:spTree>
    <p:extLst>
      <p:ext uri="{BB962C8B-B14F-4D97-AF65-F5344CB8AC3E}">
        <p14:creationId xmlns:p14="http://schemas.microsoft.com/office/powerpoint/2010/main" val="33297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05548-47F6-BE95-802B-94BA0C8739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B21267-3856-7748-83C7-82B414E86703}" type="slidenum">
              <a:rPr lang="en-US" altLang="lv-LV" smtClean="0"/>
              <a:pPr/>
              <a:t>4</a:t>
            </a:fld>
            <a:endParaRPr lang="en-US" alt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EA20E-96B5-8459-2B06-5352074953C6}"/>
              </a:ext>
            </a:extLst>
          </p:cNvPr>
          <p:cNvSpPr txBox="1"/>
          <p:nvPr/>
        </p:nvSpPr>
        <p:spPr>
          <a:xfrm>
            <a:off x="2286000" y="361229"/>
            <a:ext cx="5733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2400" b="1" dirty="0">
                <a:latin typeface="Arial" panose="020B0604020202020204" pitchFamily="34" charset="0"/>
                <a:cs typeface="Arial" panose="020B0604020202020204" pitchFamily="34" charset="0"/>
              </a:rPr>
              <a:t>Eiropas Garantijas bērniem definētās darbības jomas </a:t>
            </a:r>
          </a:p>
        </p:txBody>
      </p:sp>
      <p:pic>
        <p:nvPicPr>
          <p:cNvPr id="9" name="Content Placeholder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BDBA4D6-3E8B-79C7-4628-B4E992AAD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666875"/>
            <a:ext cx="8048625" cy="4105795"/>
          </a:xfrm>
        </p:spPr>
      </p:pic>
    </p:spTree>
    <p:extLst>
      <p:ext uri="{BB962C8B-B14F-4D97-AF65-F5344CB8AC3E}">
        <p14:creationId xmlns:p14="http://schemas.microsoft.com/office/powerpoint/2010/main" val="39723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D760-28E4-A20A-BB92-F14B517C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036642"/>
          </a:xfrm>
        </p:spPr>
        <p:txBody>
          <a:bodyPr>
            <a:normAutofit/>
          </a:bodyPr>
          <a:lstStyle/>
          <a:p>
            <a:r>
              <a:rPr lang="lv-LV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Eiropas Garantijas bērniem mērķa grupas </a:t>
            </a:r>
            <a:endParaRPr lang="en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2727E-C1D7-25D1-89A5-1030F9542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77EE9-F827-3F81-609E-3FEB99EE0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81FED-C575-5C87-2C1C-736AB214C5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5</a:t>
            </a:fld>
            <a:endParaRPr lang="en-US" altLang="lv-LV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49D32FEA-F236-2605-7AE6-D36050E4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50" y="1839795"/>
            <a:ext cx="8934450" cy="43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0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EA4E6-CF08-715F-375D-92E3607B7F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B21267-3856-7748-83C7-82B414E86703}" type="slidenum">
              <a:rPr lang="en-US" altLang="lv-LV" smtClean="0"/>
              <a:pPr/>
              <a:t>6</a:t>
            </a:fld>
            <a:endParaRPr lang="en-US" alt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53771-B807-EA3E-6009-2D3092B7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4175"/>
            <a:ext cx="8839200" cy="623123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1D5EC9A-813B-41FA-8A59-34296C4E0116}"/>
              </a:ext>
            </a:extLst>
          </p:cNvPr>
          <p:cNvSpPr/>
          <p:nvPr/>
        </p:nvSpPr>
        <p:spPr>
          <a:xfrm>
            <a:off x="4152900" y="1762124"/>
            <a:ext cx="266700" cy="2657475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813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E6B4-D2CF-F468-7D50-50E7B41E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Organizētās domnīcas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5979-C252-F5A3-0C4E-0197A3DB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4"/>
            <a:ext cx="7848600" cy="43735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LV" dirty="0"/>
              <a:t>Rīgā – valsts un pašvaldības institūcij</a:t>
            </a:r>
            <a:r>
              <a:rPr lang="en-GB" dirty="0"/>
              <a:t>as un NVO</a:t>
            </a:r>
            <a:endParaRPr lang="en-LV" dirty="0"/>
          </a:p>
          <a:p>
            <a:pPr marL="457200" indent="-457200">
              <a:buAutoNum type="arabicPeriod"/>
            </a:pPr>
            <a:r>
              <a:rPr lang="en-LV" dirty="0"/>
              <a:t>Rēzeknē – pašvaldīb</a:t>
            </a:r>
            <a:r>
              <a:rPr lang="en-GB" dirty="0"/>
              <a:t>as</a:t>
            </a:r>
            <a:r>
              <a:rPr lang="en-LV" dirty="0"/>
              <a:t>, </a:t>
            </a:r>
            <a:r>
              <a:rPr lang="en-GB" dirty="0"/>
              <a:t>NVO </a:t>
            </a:r>
            <a:r>
              <a:rPr lang="en-LV" dirty="0"/>
              <a:t>un jauniešu pārs</a:t>
            </a:r>
            <a:r>
              <a:rPr lang="lv-LV"/>
              <a:t>t</a:t>
            </a:r>
            <a:r>
              <a:rPr lang="en-LV"/>
              <a:t>āvji</a:t>
            </a:r>
            <a:endParaRPr lang="en-LV" dirty="0"/>
          </a:p>
          <a:p>
            <a:endParaRPr lang="en-LV" dirty="0"/>
          </a:p>
          <a:p>
            <a:endParaRPr lang="en-LV" dirty="0"/>
          </a:p>
          <a:p>
            <a:r>
              <a:rPr lang="en-LV" dirty="0"/>
              <a:t>Domnīcās pārrunātas: </a:t>
            </a:r>
          </a:p>
          <a:p>
            <a:pPr marL="342900" indent="-342900">
              <a:buFontTx/>
              <a:buChar char="-"/>
            </a:pPr>
            <a:r>
              <a:rPr lang="en-GB" dirty="0"/>
              <a:t>r</a:t>
            </a:r>
            <a:r>
              <a:rPr lang="en-LV" dirty="0"/>
              <a:t>īcības plāna mērķa grupas</a:t>
            </a:r>
          </a:p>
          <a:p>
            <a:pPr marL="342900" indent="-342900">
              <a:buFontTx/>
              <a:buChar char="-"/>
            </a:pPr>
            <a:r>
              <a:rPr lang="en-LV" dirty="0"/>
              <a:t>Eiropas Garantijas bērniem definēto jomu attiecināmība uz attiecīgu mērķa grupu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konstatētās</a:t>
            </a:r>
            <a:r>
              <a:rPr lang="en-GB" dirty="0"/>
              <a:t> </a:t>
            </a:r>
            <a:r>
              <a:rPr lang="en-GB" dirty="0" err="1"/>
              <a:t>problēmas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n</a:t>
            </a:r>
            <a:r>
              <a:rPr lang="en-LV" dirty="0"/>
              <a:t>epieciešamie risinājumi </a:t>
            </a:r>
          </a:p>
          <a:p>
            <a:endParaRPr lang="en-LV" dirty="0"/>
          </a:p>
          <a:p>
            <a:endParaRPr lang="en-LV" dirty="0"/>
          </a:p>
          <a:p>
            <a:endParaRPr lang="en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81153-6335-687B-DD02-AF495CE6C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67E77-9484-338B-DA00-37D807BC8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12DB8-FABC-308D-49EF-8E84CC80DA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7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69738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8D40-000A-F21F-D4F0-C467FEB9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Rīcības plāna pasākumi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5981-45FA-A2F1-D476-5F015932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52604"/>
            <a:ext cx="7991475" cy="4373573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Pasākumi</a:t>
            </a: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mērķēti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pieejamāk</a:t>
            </a:r>
            <a:r>
              <a:rPr lang="en-GB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iem</a:t>
            </a: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pakalpojum</a:t>
            </a:r>
            <a:r>
              <a:rPr lang="en-GB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iem</a:t>
            </a:r>
            <a:r>
              <a:rPr lang="en-GB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b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visiem</a:t>
            </a:r>
            <a:r>
              <a:rPr lang="lv-LV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bērniem </a:t>
            </a:r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(piemēram, zobārstniecības pakalpojumu pieejamība bērniem, psihiskās veselības pakalpojumu pieejamības veicināšana u.c.)</a:t>
            </a:r>
            <a:endParaRPr lang="en-GB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lv-LV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lv-LV" sz="1800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asākumi </a:t>
            </a:r>
            <a:r>
              <a:rPr lang="lv-LV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konkrētām</a:t>
            </a:r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mērķa grupām</a:t>
            </a:r>
            <a:endParaRPr lang="en-GB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1950" algn="just"/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(atbalsts romu bērniem un bērniem, kuri bēg no kara Ukrainā, ārpusģimenes aprūpē esoši bērni, bērni, kuri dzīvo daudzbērnu vai viena vecāka ģimenē u.c.).   </a:t>
            </a:r>
            <a:r>
              <a:rPr lang="en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lv-LV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LV" sz="18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D2E4-4D93-84D8-D928-3E3E847366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DDA5C-E88E-4795-4695-46EE0EE4F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3259-34CB-2A99-D9E3-B5EA9DEF1A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8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71792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85A7-8A6E-42A8-9F84-29555678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LV" dirty="0"/>
              <a:t>Rīcības plāna virzien</a:t>
            </a:r>
            <a:r>
              <a:rPr lang="en-GB" dirty="0"/>
              <a:t>s</a:t>
            </a:r>
            <a:r>
              <a:rPr lang="en-LV" dirty="0"/>
              <a:t> “</a:t>
            </a:r>
            <a:r>
              <a:rPr lang="en-GB" dirty="0" err="1"/>
              <a:t>Izglītības</a:t>
            </a:r>
            <a:r>
              <a:rPr lang="en-GB" dirty="0"/>
              <a:t> un </a:t>
            </a:r>
            <a:r>
              <a:rPr lang="en-GB" dirty="0" err="1"/>
              <a:t>ārpusklases</a:t>
            </a:r>
            <a:r>
              <a:rPr lang="en-GB" dirty="0"/>
              <a:t> </a:t>
            </a:r>
            <a:r>
              <a:rPr lang="en-GB" dirty="0" err="1"/>
              <a:t>nodarbību</a:t>
            </a:r>
            <a:r>
              <a:rPr lang="en-GB" dirty="0"/>
              <a:t> </a:t>
            </a:r>
            <a:r>
              <a:rPr lang="en-GB" dirty="0" err="1"/>
              <a:t>pieejamība</a:t>
            </a:r>
            <a:r>
              <a:rPr lang="en-LV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2665-9386-A666-4F6D-2C2CF0678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752604"/>
            <a:ext cx="8353425" cy="437357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/>
              <a:t>pirmsskolas</a:t>
            </a:r>
            <a:r>
              <a:rPr lang="en-GB" sz="1800" dirty="0"/>
              <a:t> </a:t>
            </a:r>
            <a:r>
              <a:rPr lang="en-GB" sz="1800" dirty="0" err="1"/>
              <a:t>izglītības</a:t>
            </a:r>
            <a:r>
              <a:rPr lang="en-GB" sz="1800" dirty="0"/>
              <a:t> </a:t>
            </a:r>
            <a:r>
              <a:rPr lang="en-GB" sz="1800" dirty="0" err="1"/>
              <a:t>pieejamības</a:t>
            </a:r>
            <a:r>
              <a:rPr lang="en-GB" sz="1800" dirty="0"/>
              <a:t> </a:t>
            </a:r>
            <a:r>
              <a:rPr lang="en-GB" sz="1800" dirty="0" err="1"/>
              <a:t>uzlabošana</a:t>
            </a:r>
            <a:r>
              <a:rPr lang="en-GB" sz="18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/>
              <a:t>priekšlaicīgas</a:t>
            </a:r>
            <a:r>
              <a:rPr lang="en-GB" sz="1800" dirty="0"/>
              <a:t> </a:t>
            </a:r>
            <a:r>
              <a:rPr lang="en-GB" sz="1800" dirty="0" err="1"/>
              <a:t>mācību</a:t>
            </a:r>
            <a:r>
              <a:rPr lang="en-GB" sz="1800" dirty="0"/>
              <a:t> </a:t>
            </a:r>
            <a:r>
              <a:rPr lang="en-GB" sz="1800" dirty="0" err="1"/>
              <a:t>pārtraukšanas</a:t>
            </a:r>
            <a:r>
              <a:rPr lang="en-GB" sz="1800" dirty="0"/>
              <a:t> </a:t>
            </a:r>
            <a:r>
              <a:rPr lang="en-GB" sz="1800" dirty="0" err="1"/>
              <a:t>samazināšana</a:t>
            </a:r>
            <a:endParaRPr lang="en-GB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/>
              <a:t>atbalsts</a:t>
            </a:r>
            <a:r>
              <a:rPr lang="en-GB" sz="1800" dirty="0"/>
              <a:t> </a:t>
            </a:r>
            <a:r>
              <a:rPr lang="en-GB" sz="1800" dirty="0" err="1"/>
              <a:t>mācību</a:t>
            </a:r>
            <a:r>
              <a:rPr lang="en-GB" sz="1800" dirty="0"/>
              <a:t> </a:t>
            </a:r>
            <a:r>
              <a:rPr lang="en-GB" sz="1800" dirty="0" err="1"/>
              <a:t>līdzekļiem</a:t>
            </a:r>
            <a:endParaRPr lang="en-GB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/>
              <a:t>ārpusskolas</a:t>
            </a:r>
            <a:r>
              <a:rPr lang="en-GB" sz="1800" dirty="0"/>
              <a:t> </a:t>
            </a:r>
            <a:r>
              <a:rPr lang="en-GB" sz="1800" dirty="0" err="1"/>
              <a:t>izglītības</a:t>
            </a:r>
            <a:r>
              <a:rPr lang="en-GB" sz="1800" dirty="0"/>
              <a:t> </a:t>
            </a:r>
            <a:r>
              <a:rPr lang="en-GB" sz="1800" dirty="0" err="1"/>
              <a:t>programmu</a:t>
            </a:r>
            <a:r>
              <a:rPr lang="en-GB" sz="1800" dirty="0"/>
              <a:t> un </a:t>
            </a:r>
            <a:r>
              <a:rPr lang="en-GB" sz="1800" dirty="0" err="1"/>
              <a:t>aktivitāšu</a:t>
            </a:r>
            <a:r>
              <a:rPr lang="en-GB" sz="1800" dirty="0"/>
              <a:t> </a:t>
            </a:r>
            <a:r>
              <a:rPr lang="en-GB" sz="1800" dirty="0" err="1"/>
              <a:t>pieejamības</a:t>
            </a:r>
            <a:r>
              <a:rPr lang="en-GB" sz="1800" dirty="0"/>
              <a:t> </a:t>
            </a:r>
            <a:r>
              <a:rPr lang="en-GB" sz="1800" dirty="0" err="1"/>
              <a:t>veicināšana</a:t>
            </a:r>
            <a:endParaRPr lang="en-GB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/>
              <a:t>braukšanas</a:t>
            </a:r>
            <a:r>
              <a:rPr lang="en-GB" sz="1800" dirty="0"/>
              <a:t> </a:t>
            </a:r>
            <a:r>
              <a:rPr lang="en-GB" sz="1800" dirty="0" err="1"/>
              <a:t>maksas</a:t>
            </a:r>
            <a:r>
              <a:rPr lang="en-GB" sz="1800" dirty="0"/>
              <a:t> </a:t>
            </a:r>
            <a:r>
              <a:rPr lang="en-GB" sz="1800" dirty="0" err="1"/>
              <a:t>atvieglojumi</a:t>
            </a:r>
            <a:r>
              <a:rPr lang="en-GB" sz="1800" dirty="0"/>
              <a:t> un </a:t>
            </a:r>
            <a:r>
              <a:rPr lang="en-GB" sz="1800" dirty="0" err="1"/>
              <a:t>nodokļu</a:t>
            </a:r>
            <a:r>
              <a:rPr lang="en-GB" sz="1800" dirty="0"/>
              <a:t> </a:t>
            </a:r>
            <a:r>
              <a:rPr lang="en-GB" sz="1800" dirty="0" err="1"/>
              <a:t>atlaides</a:t>
            </a:r>
            <a:endParaRPr lang="en-GB" sz="18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800" b="0" i="0" u="none" strike="noStrike" dirty="0">
                <a:effectLst/>
              </a:rPr>
              <a:t>valsts atbalsta programma «Latvijas Goda ģimenes apliecības programma»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9918F-932A-D2EC-D2B2-14BAA175C8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483237-85D5-C74E-B346-73EE0251D6F4}" type="slidenum">
              <a:rPr lang="en-US" altLang="lv-LV" smtClean="0"/>
              <a:pPr/>
              <a:t>9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396046877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25</TotalTime>
  <Words>629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Helvetica Neue</vt:lpstr>
      <vt:lpstr>Times New Roman</vt:lpstr>
      <vt:lpstr>Verdana</vt:lpstr>
      <vt:lpstr>89_Prezentacija_templateLV</vt:lpstr>
      <vt:lpstr>Rīcības plāns   Eiropas Garantijas bērniem īstenošanai  </vt:lpstr>
      <vt:lpstr>Eiropas Garantija bērniem </vt:lpstr>
      <vt:lpstr>Bērnu nabadzības dažādās dimensijas  </vt:lpstr>
      <vt:lpstr>PowerPoint Presentation</vt:lpstr>
      <vt:lpstr>Eiropas Garantijas bērniem mērķa grupas </vt:lpstr>
      <vt:lpstr>PowerPoint Presentation</vt:lpstr>
      <vt:lpstr>Organizētās domnīcas</vt:lpstr>
      <vt:lpstr>Rīcības plāna pasākumi</vt:lpstr>
      <vt:lpstr>Rīcības plāna virziens “Izglītības un ārpusklases nodarbību pieejamība”</vt:lpstr>
      <vt:lpstr>Rīcības plāna virziens “Veselīgs uzturs un veselīga maltīte katru skolas dienu”</vt:lpstr>
      <vt:lpstr>Rīcības plāna virziens “Veselības aprūpe” </vt:lpstr>
      <vt:lpstr>Rīcības plāna virziens “Pienācīga mājokļa pieejamība”</vt:lpstr>
      <vt:lpstr>Rīcības plāna ieviešanas uzraudzība, novērtēšana</vt:lpstr>
      <vt:lpstr>Bērnu lietu sadarbības padomes lēmumi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Kristīne Venta-Kittele</cp:lastModifiedBy>
  <cp:revision>12</cp:revision>
  <dcterms:created xsi:type="dcterms:W3CDTF">2014-11-20T14:46:47Z</dcterms:created>
  <dcterms:modified xsi:type="dcterms:W3CDTF">2023-05-24T13:15:58Z</dcterms:modified>
</cp:coreProperties>
</file>