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81A5A9-16EF-40B7-958D-A3083C575CCD}" v="9" dt="2023-06-21T06:19:27.661"/>
    <p1510:client id="{C76FB040-7015-4604-8D63-9A73A52B7497}" v="520" dt="2023-06-20T14:27:21.780"/>
  </p1510:revLst>
</p1510:revInfo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5274" autoAdjust="0"/>
  </p:normalViewPr>
  <p:slideViewPr>
    <p:cSldViewPr>
      <p:cViewPr varScale="1">
        <p:scale>
          <a:sx n="68" d="100"/>
          <a:sy n="68" d="100"/>
        </p:scale>
        <p:origin x="540" y="4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6/21/2023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6/21/2023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271" y="0"/>
            <a:ext cx="7932282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39552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128" y="3428999"/>
            <a:ext cx="5516629" cy="2268559"/>
          </a:xfrm>
        </p:spPr>
        <p:txBody>
          <a:bodyPr anchor="t">
            <a:normAutofit/>
          </a:bodyPr>
          <a:lstStyle>
            <a:lvl1pPr algn="r">
              <a:defRPr sz="1066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552" y="2268787"/>
            <a:ext cx="5356205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3199" b="0">
                <a:solidFill>
                  <a:schemeClr val="tx1"/>
                </a:solidFill>
              </a:defRPr>
            </a:lvl1pPr>
            <a:lvl2pPr marL="812582" indent="0" algn="ctr">
              <a:buNone/>
              <a:defRPr sz="3199"/>
            </a:lvl2pPr>
            <a:lvl3pPr marL="1625163" indent="0" algn="ctr">
              <a:buNone/>
              <a:defRPr sz="3199"/>
            </a:lvl3pPr>
            <a:lvl4pPr marL="2437745" indent="0" algn="ctr">
              <a:buNone/>
              <a:defRPr sz="2844"/>
            </a:lvl4pPr>
            <a:lvl5pPr marL="3250326" indent="0" algn="ctr">
              <a:buNone/>
              <a:defRPr sz="2844"/>
            </a:lvl5pPr>
            <a:lvl6pPr marL="4062908" indent="0" algn="ctr">
              <a:buNone/>
              <a:defRPr sz="2844"/>
            </a:lvl6pPr>
            <a:lvl7pPr marL="4875489" indent="0" algn="ctr">
              <a:buNone/>
              <a:defRPr sz="2844"/>
            </a:lvl7pPr>
            <a:lvl8pPr marL="5688071" indent="0" algn="ctr">
              <a:buNone/>
              <a:defRPr sz="2844"/>
            </a:lvl8pPr>
            <a:lvl9pPr marL="6500652" indent="0" algn="ctr">
              <a:buNone/>
              <a:defRPr sz="2844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0711" y="3262853"/>
            <a:ext cx="415528" cy="7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266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4266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90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3664" y="641225"/>
            <a:ext cx="415528" cy="584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199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777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128" y="808057"/>
            <a:ext cx="7952020" cy="107722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647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199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777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6974" y="805818"/>
            <a:ext cx="1326174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072" y="970410"/>
            <a:ext cx="6465219" cy="5079534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2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371" y="641225"/>
            <a:ext cx="415528" cy="584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199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777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694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272" y="2962586"/>
            <a:ext cx="415528" cy="584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199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777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193" y="3147254"/>
            <a:ext cx="7954488" cy="1424746"/>
          </a:xfrm>
        </p:spPr>
        <p:txBody>
          <a:bodyPr anchor="t">
            <a:normAutofit/>
          </a:bodyPr>
          <a:lstStyle>
            <a:lvl1pPr algn="r">
              <a:defRPr sz="568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246" y="2268786"/>
            <a:ext cx="7789902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3199">
                <a:solidFill>
                  <a:schemeClr val="tx1"/>
                </a:solidFill>
              </a:defRPr>
            </a:lvl1pPr>
            <a:lvl2pPr marL="812582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2pPr>
            <a:lvl3pPr marL="1625163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3pPr>
            <a:lvl4pPr marL="2437745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0326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2908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5489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80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065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62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194" y="805818"/>
            <a:ext cx="7948913" cy="10817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4696" y="2052116"/>
            <a:ext cx="3890946" cy="399782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4900" y="2052115"/>
            <a:ext cx="3893208" cy="399782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5600" y="641223"/>
            <a:ext cx="415528" cy="584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199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777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47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079" y="636424"/>
            <a:ext cx="415528" cy="584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199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777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193" y="805818"/>
            <a:ext cx="7954488" cy="10783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8606" y="2052115"/>
            <a:ext cx="3895452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3910" b="0" cap="none" baseline="0">
                <a:solidFill>
                  <a:schemeClr val="accent6"/>
                </a:solidFill>
              </a:defRPr>
            </a:lvl1pPr>
            <a:lvl2pPr marL="812582" indent="0">
              <a:buNone/>
              <a:defRPr sz="3555" b="1"/>
            </a:lvl2pPr>
            <a:lvl3pPr marL="1625163" indent="0">
              <a:buNone/>
              <a:defRPr sz="3199" b="1"/>
            </a:lvl3pPr>
            <a:lvl4pPr marL="2437745" indent="0">
              <a:buNone/>
              <a:defRPr sz="2844" b="1"/>
            </a:lvl4pPr>
            <a:lvl5pPr marL="3250326" indent="0">
              <a:buNone/>
              <a:defRPr sz="2844" b="1"/>
            </a:lvl5pPr>
            <a:lvl6pPr marL="4062908" indent="0">
              <a:buNone/>
              <a:defRPr sz="2844" b="1"/>
            </a:lvl6pPr>
            <a:lvl7pPr marL="4875489" indent="0">
              <a:buNone/>
              <a:defRPr sz="2844" b="1"/>
            </a:lvl7pPr>
            <a:lvl8pPr marL="5688071" indent="0">
              <a:buNone/>
              <a:defRPr sz="2844" b="1"/>
            </a:lvl8pPr>
            <a:lvl9pPr marL="6500652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8606" y="2851331"/>
            <a:ext cx="3892609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4898" y="2052115"/>
            <a:ext cx="3898782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3910" b="0" cap="none" baseline="0">
                <a:solidFill>
                  <a:schemeClr val="accent6"/>
                </a:solidFill>
              </a:defRPr>
            </a:lvl1pPr>
            <a:lvl2pPr marL="812582" indent="0">
              <a:buNone/>
              <a:defRPr sz="3555" b="1"/>
            </a:lvl2pPr>
            <a:lvl3pPr marL="1625163" indent="0">
              <a:buNone/>
              <a:defRPr sz="3199" b="1"/>
            </a:lvl3pPr>
            <a:lvl4pPr marL="2437745" indent="0">
              <a:buNone/>
              <a:defRPr sz="2844" b="1"/>
            </a:lvl4pPr>
            <a:lvl5pPr marL="3250326" indent="0">
              <a:buNone/>
              <a:defRPr sz="2844" b="1"/>
            </a:lvl5pPr>
            <a:lvl6pPr marL="4062908" indent="0">
              <a:buNone/>
              <a:defRPr sz="2844" b="1"/>
            </a:lvl6pPr>
            <a:lvl7pPr marL="4875489" indent="0">
              <a:buNone/>
              <a:defRPr sz="2844" b="1"/>
            </a:lvl7pPr>
            <a:lvl8pPr marL="5688071" indent="0">
              <a:buNone/>
              <a:defRPr sz="2844" b="1"/>
            </a:lvl8pPr>
            <a:lvl9pPr marL="6500652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4899" y="2851331"/>
            <a:ext cx="3898782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73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5600" y="641226"/>
            <a:ext cx="415528" cy="584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199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777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47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86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3749" y="1127550"/>
            <a:ext cx="415528" cy="584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199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777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9810" y="1282452"/>
            <a:ext cx="2663667" cy="1903241"/>
          </a:xfrm>
        </p:spPr>
        <p:txBody>
          <a:bodyPr anchor="b">
            <a:normAutofit/>
          </a:bodyPr>
          <a:lstStyle>
            <a:lvl1pPr algn="l">
              <a:defRPr sz="4266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820" y="805818"/>
            <a:ext cx="5444860" cy="5244126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69809" y="3186155"/>
            <a:ext cx="2663667" cy="2386397"/>
          </a:xfrm>
        </p:spPr>
        <p:txBody>
          <a:bodyPr/>
          <a:lstStyle>
            <a:lvl1pPr marL="0" indent="0" algn="l">
              <a:buNone/>
              <a:defRPr sz="2844"/>
            </a:lvl1pPr>
            <a:lvl2pPr marL="812582" indent="0">
              <a:buNone/>
              <a:defRPr sz="2488"/>
            </a:lvl2pPr>
            <a:lvl3pPr marL="1625163" indent="0">
              <a:buNone/>
              <a:defRPr sz="2133"/>
            </a:lvl3pPr>
            <a:lvl4pPr marL="2437745" indent="0">
              <a:buNone/>
              <a:defRPr sz="1777"/>
            </a:lvl4pPr>
            <a:lvl5pPr marL="3250326" indent="0">
              <a:buNone/>
              <a:defRPr sz="1777"/>
            </a:lvl5pPr>
            <a:lvl6pPr marL="4062908" indent="0">
              <a:buNone/>
              <a:defRPr sz="1777"/>
            </a:lvl6pPr>
            <a:lvl7pPr marL="4875489" indent="0">
              <a:buNone/>
              <a:defRPr sz="1777"/>
            </a:lvl7pPr>
            <a:lvl8pPr marL="5688071" indent="0">
              <a:buNone/>
              <a:defRPr sz="1777"/>
            </a:lvl8pPr>
            <a:lvl9pPr marL="6500652" indent="0">
              <a:buNone/>
              <a:defRPr sz="1777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40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217" y="0"/>
            <a:ext cx="1036961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4365" y="0"/>
            <a:ext cx="27425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5305" y="3229"/>
            <a:ext cx="4628528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4976"/>
            </a:lvl1pPr>
            <a:lvl2pPr marL="812582" indent="0">
              <a:buNone/>
              <a:defRPr sz="4976"/>
            </a:lvl2pPr>
            <a:lvl3pPr marL="1625163" indent="0">
              <a:buNone/>
              <a:defRPr sz="4266"/>
            </a:lvl3pPr>
            <a:lvl4pPr marL="2437745" indent="0">
              <a:buNone/>
              <a:defRPr sz="3555"/>
            </a:lvl4pPr>
            <a:lvl5pPr marL="3250326" indent="0">
              <a:buNone/>
              <a:defRPr sz="3555"/>
            </a:lvl5pPr>
            <a:lvl6pPr marL="4062908" indent="0">
              <a:buNone/>
              <a:defRPr sz="3555"/>
            </a:lvl6pPr>
            <a:lvl7pPr marL="4875489" indent="0">
              <a:buNone/>
              <a:defRPr sz="3555"/>
            </a:lvl7pPr>
            <a:lvl8pPr marL="5688071" indent="0">
              <a:buNone/>
              <a:defRPr sz="3555"/>
            </a:lvl8pPr>
            <a:lvl9pPr marL="6500652" indent="0">
              <a:buNone/>
              <a:defRPr sz="3555"/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281" y="1127550"/>
            <a:ext cx="415528" cy="584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199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777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728" y="1282453"/>
            <a:ext cx="3969952" cy="1900473"/>
          </a:xfrm>
        </p:spPr>
        <p:txBody>
          <a:bodyPr anchor="b">
            <a:normAutofit/>
          </a:bodyPr>
          <a:lstStyle>
            <a:lvl1pPr algn="l">
              <a:defRPr sz="568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69809" y="3182928"/>
            <a:ext cx="3970840" cy="2386394"/>
          </a:xfrm>
        </p:spPr>
        <p:txBody>
          <a:bodyPr>
            <a:normAutofit/>
          </a:bodyPr>
          <a:lstStyle>
            <a:lvl1pPr marL="0" indent="0" algn="l">
              <a:buNone/>
              <a:defRPr sz="3555"/>
            </a:lvl1pPr>
            <a:lvl2pPr marL="812582" indent="0">
              <a:buNone/>
              <a:defRPr sz="2488"/>
            </a:lvl2pPr>
            <a:lvl3pPr marL="1625163" indent="0">
              <a:buNone/>
              <a:defRPr sz="2133"/>
            </a:lvl3pPr>
            <a:lvl4pPr marL="2437745" indent="0">
              <a:buNone/>
              <a:defRPr sz="1777"/>
            </a:lvl4pPr>
            <a:lvl5pPr marL="3250326" indent="0">
              <a:buNone/>
              <a:defRPr sz="1777"/>
            </a:lvl5pPr>
            <a:lvl6pPr marL="4062908" indent="0">
              <a:buNone/>
              <a:defRPr sz="1777"/>
            </a:lvl6pPr>
            <a:lvl7pPr marL="4875489" indent="0">
              <a:buNone/>
              <a:defRPr sz="1777"/>
            </a:lvl7pPr>
            <a:lvl8pPr marL="5688071" indent="0">
              <a:buNone/>
              <a:defRPr sz="1777"/>
            </a:lvl8pPr>
            <a:lvl9pPr marL="6500652" indent="0">
              <a:buNone/>
              <a:defRPr sz="1777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6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057" y="2105202"/>
            <a:ext cx="9357767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6693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3923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128" y="808057"/>
            <a:ext cx="7956259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2877" y="2052116"/>
            <a:ext cx="779451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200" y="5270628"/>
            <a:ext cx="2662729" cy="182832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1422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314" y="3661168"/>
            <a:ext cx="5885352" cy="179129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14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366" y="164593"/>
            <a:ext cx="636561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3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1792" y="0"/>
            <a:ext cx="45707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3607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5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704" y="487443"/>
            <a:ext cx="5840027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2" y="0"/>
            <a:ext cx="1218669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8256" y="2568817"/>
            <a:ext cx="7153735" cy="3133968"/>
          </a:xfrm>
        </p:spPr>
        <p:txBody>
          <a:bodyPr>
            <a:normAutofit/>
          </a:bodyPr>
          <a:lstStyle/>
          <a:p>
            <a:pPr algn="l"/>
            <a:r>
              <a:rPr lang="en-US" sz="6500">
                <a:solidFill>
                  <a:srgbClr val="1F2D29"/>
                </a:solidFill>
              </a:rPr>
              <a:t>Jaunie pakalpojumi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8256" y="1325691"/>
            <a:ext cx="4354044" cy="1138426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endParaRPr lang="en-US" sz="1600" dirty="0">
              <a:solidFill>
                <a:srgbClr val="1F2D29"/>
              </a:solidFill>
              <a:cs typeface="Arial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39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ight Triangle 15">
            <a:extLst>
              <a:ext uri="{FF2B5EF4-FFF2-40B4-BE49-F238E27FC236}">
                <a16:creationId xmlns:a16="http://schemas.microsoft.com/office/drawing/2014/main" id="{2663C086-1480-4E81-BD6F-3E43A4C38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84594" y="2747943"/>
            <a:ext cx="353147" cy="353055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5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39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9647" y="985292"/>
            <a:ext cx="1344968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2" y="0"/>
            <a:ext cx="12186693" cy="6858000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611127" y="1022548"/>
            <a:ext cx="7956259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>
                <a:solidFill>
                  <a:srgbClr val="1F2D29"/>
                </a:solidFill>
              </a:rPr>
              <a:t>Uzsāktie pakalpojumi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302333" y="2641604"/>
            <a:ext cx="7619621" cy="34431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600">
                <a:solidFill>
                  <a:srgbClr val="1F2D29"/>
                </a:solidFill>
              </a:rPr>
              <a:t>Sociālā mentora pakalpojums bērniem ar apreibinošo vielu un procesu atkarību vai tās risku – 2023. gadā tiks apmācīti 10 sociālie mentori un pakalpojumu saņems 25 bērni</a:t>
            </a:r>
          </a:p>
          <a:p>
            <a:r>
              <a:rPr lang="en-US" sz="1600">
                <a:solidFill>
                  <a:srgbClr val="1F2D29"/>
                </a:solidFill>
              </a:rPr>
              <a:t>Sociālās rehabilitācijas pakalpojums bērniem dzīvesvietā, kuri ir atkarīgi no apreibinošām vielām un procesiem, tiek papildināts ar jaunu, kompleksu pieeju pusaudžiem ar zemāku motivāciju - pakalpojuma ilgums 6 mēneši, pakalpojumu 2023. gadā saņems 30 bērni. </a:t>
            </a:r>
          </a:p>
          <a:p>
            <a:r>
              <a:rPr lang="en-US" sz="1600">
                <a:solidFill>
                  <a:srgbClr val="1F2D29"/>
                </a:solidFill>
              </a:rPr>
              <a:t>Abus pakalpojumus plānots turpināt 2024. gadā.</a:t>
            </a:r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5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39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9647" y="985292"/>
            <a:ext cx="1344968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2" y="0"/>
            <a:ext cx="1218669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4477B0-D948-7953-6C0F-1EC7C328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127" y="1022548"/>
            <a:ext cx="7956259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>
                <a:solidFill>
                  <a:srgbClr val="1F2D29"/>
                </a:solidFill>
              </a:rPr>
              <a:t>Pakalpojums bērniem, kuri ir cietuši no vardarbības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2DBD1-122F-E31F-A62C-285BDBFF6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333" y="2641604"/>
            <a:ext cx="7619621" cy="34431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4170" indent="-344170"/>
            <a:r>
              <a:rPr lang="en-US" sz="1600" dirty="0">
                <a:solidFill>
                  <a:srgbClr val="1F2D29"/>
                </a:solidFill>
              </a:rPr>
              <a:t>5 </a:t>
            </a:r>
            <a:r>
              <a:rPr lang="en-US" sz="1600" dirty="0" err="1">
                <a:solidFill>
                  <a:srgbClr val="1F2D29"/>
                </a:solidFill>
              </a:rPr>
              <a:t>līdz</a:t>
            </a:r>
            <a:r>
              <a:rPr lang="en-US" sz="1600" dirty="0">
                <a:solidFill>
                  <a:srgbClr val="1F2D29"/>
                </a:solidFill>
              </a:rPr>
              <a:t> 12 </a:t>
            </a:r>
            <a:r>
              <a:rPr lang="en-US" sz="1600" dirty="0" err="1">
                <a:solidFill>
                  <a:srgbClr val="1F2D29"/>
                </a:solidFill>
              </a:rPr>
              <a:t>gadus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veciem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bērniem</a:t>
            </a:r>
            <a:r>
              <a:rPr lang="en-US" sz="1600" dirty="0">
                <a:solidFill>
                  <a:srgbClr val="1F2D29"/>
                </a:solidFill>
              </a:rPr>
              <a:t>, </a:t>
            </a:r>
            <a:r>
              <a:rPr lang="en-US" sz="1600" dirty="0" err="1">
                <a:solidFill>
                  <a:srgbClr val="1F2D29"/>
                </a:solidFill>
              </a:rPr>
              <a:t>kuri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pret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sevi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pārciestās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vardarbības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rezultātā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ir</a:t>
            </a:r>
            <a:r>
              <a:rPr lang="en-US" sz="1600" dirty="0">
                <a:solidFill>
                  <a:srgbClr val="1F2D29"/>
                </a:solidFill>
              </a:rPr>
              <a:t> </a:t>
            </a:r>
            <a:r>
              <a:rPr lang="en-US" sz="1600" dirty="0" err="1">
                <a:solidFill>
                  <a:srgbClr val="1F2D29"/>
                </a:solidFill>
              </a:rPr>
              <a:t>kļuvuši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vardarbīgi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vai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kuriem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ir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uzvedības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traucējumi</a:t>
            </a:r>
            <a:r>
              <a:rPr lang="en-US" sz="1600" dirty="0">
                <a:solidFill>
                  <a:srgbClr val="1F2D29"/>
                </a:solidFill>
              </a:rPr>
              <a:t>;</a:t>
            </a:r>
            <a:endParaRPr lang="en-US" dirty="0"/>
          </a:p>
          <a:p>
            <a:pPr marL="344170" indent="-344170"/>
            <a:r>
              <a:rPr lang="en-US" sz="1600" dirty="0" err="1">
                <a:solidFill>
                  <a:srgbClr val="1F2D29"/>
                </a:solidFill>
              </a:rPr>
              <a:t>Plānotais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pilotprojekta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partneris</a:t>
            </a:r>
            <a:r>
              <a:rPr lang="en-US" sz="1600" dirty="0">
                <a:solidFill>
                  <a:srgbClr val="1F2D29"/>
                </a:solidFill>
              </a:rPr>
              <a:t> - </a:t>
            </a:r>
            <a:r>
              <a:rPr lang="en-US" sz="1600" dirty="0" err="1">
                <a:solidFill>
                  <a:srgbClr val="1F2D29"/>
                </a:solidFill>
              </a:rPr>
              <a:t>krīzes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centrs</a:t>
            </a:r>
            <a:r>
              <a:rPr lang="en-US" sz="1600" dirty="0">
                <a:solidFill>
                  <a:srgbClr val="1F2D29"/>
                </a:solidFill>
              </a:rPr>
              <a:t> "</a:t>
            </a:r>
            <a:r>
              <a:rPr lang="en-US" sz="1600" dirty="0" err="1">
                <a:solidFill>
                  <a:srgbClr val="1F2D29"/>
                </a:solidFill>
              </a:rPr>
              <a:t>Allaži</a:t>
            </a:r>
            <a:r>
              <a:rPr lang="en-US" sz="1600" dirty="0">
                <a:solidFill>
                  <a:srgbClr val="1F2D29"/>
                </a:solidFill>
              </a:rPr>
              <a:t>";</a:t>
            </a:r>
            <a:endParaRPr lang="en-US" sz="1600" dirty="0">
              <a:solidFill>
                <a:srgbClr val="1F2D29"/>
              </a:solidFill>
              <a:cs typeface="Arial"/>
            </a:endParaRPr>
          </a:p>
          <a:p>
            <a:pPr marL="344170" indent="-344170"/>
            <a:r>
              <a:rPr lang="en-US" sz="1600" dirty="0">
                <a:solidFill>
                  <a:srgbClr val="1F2D29"/>
                </a:solidFill>
              </a:rPr>
              <a:t>2023. gada </a:t>
            </a:r>
            <a:r>
              <a:rPr lang="en-US" sz="1600" dirty="0" err="1">
                <a:solidFill>
                  <a:srgbClr val="1F2D29"/>
                </a:solidFill>
              </a:rPr>
              <a:t>nogalē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tiek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izveidota</a:t>
            </a:r>
            <a:r>
              <a:rPr lang="en-US" sz="1600" dirty="0">
                <a:solidFill>
                  <a:srgbClr val="1F2D29"/>
                </a:solidFill>
              </a:rPr>
              <a:t> un </a:t>
            </a:r>
            <a:r>
              <a:rPr lang="en-US" sz="1600" dirty="0" err="1">
                <a:solidFill>
                  <a:srgbClr val="1F2D29"/>
                </a:solidFill>
              </a:rPr>
              <a:t>apmācīta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pakalpojuma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sniedzēja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komanda</a:t>
            </a:r>
            <a:r>
              <a:rPr lang="en-US" sz="1600" dirty="0">
                <a:solidFill>
                  <a:srgbClr val="1F2D29"/>
                </a:solidFill>
              </a:rPr>
              <a:t>;</a:t>
            </a:r>
            <a:endParaRPr lang="en-US" sz="1600" dirty="0">
              <a:solidFill>
                <a:srgbClr val="1F2D29"/>
              </a:solidFill>
              <a:cs typeface="Arial"/>
            </a:endParaRPr>
          </a:p>
          <a:p>
            <a:pPr marL="344170" indent="-344170"/>
            <a:r>
              <a:rPr lang="en-US" sz="1600" dirty="0">
                <a:solidFill>
                  <a:srgbClr val="1F2D29"/>
                </a:solidFill>
              </a:rPr>
              <a:t>2024. gada </a:t>
            </a:r>
            <a:r>
              <a:rPr lang="en-US" sz="1600" dirty="0" err="1">
                <a:solidFill>
                  <a:srgbClr val="1F2D29"/>
                </a:solidFill>
              </a:rPr>
              <a:t>pirmajos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mēnešos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tiek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uzsākts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pakalpojums</a:t>
            </a:r>
            <a:r>
              <a:rPr lang="en-US" sz="1600" dirty="0">
                <a:solidFill>
                  <a:srgbClr val="1F2D29"/>
                </a:solidFill>
              </a:rPr>
              <a:t>, </a:t>
            </a:r>
            <a:r>
              <a:rPr lang="en-US" sz="1600" dirty="0" err="1">
                <a:solidFill>
                  <a:srgbClr val="1F2D29"/>
                </a:solidFill>
              </a:rPr>
              <a:t>plāns</a:t>
            </a:r>
            <a:r>
              <a:rPr lang="en-US" sz="1600" dirty="0">
                <a:solidFill>
                  <a:srgbClr val="1F2D29"/>
                </a:solidFill>
              </a:rPr>
              <a:t> </a:t>
            </a:r>
            <a:r>
              <a:rPr lang="en-US" sz="1600" dirty="0" err="1">
                <a:solidFill>
                  <a:srgbClr val="1F2D29"/>
                </a:solidFill>
              </a:rPr>
              <a:t>sākotnēji</a:t>
            </a:r>
            <a:r>
              <a:rPr lang="en-US" sz="1600" dirty="0">
                <a:solidFill>
                  <a:srgbClr val="1F2D29"/>
                </a:solidFill>
              </a:rPr>
              <a:t> - 8 </a:t>
            </a:r>
            <a:r>
              <a:rPr lang="en-US" sz="1600" dirty="0" err="1">
                <a:solidFill>
                  <a:srgbClr val="1F2D29"/>
                </a:solidFill>
              </a:rPr>
              <a:t>bērni</a:t>
            </a:r>
            <a:endParaRPr lang="en-US" sz="1600" dirty="0" err="1">
              <a:solidFill>
                <a:srgbClr val="1F2D29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49762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150</Words>
  <Application>Microsoft Office PowerPoint</Application>
  <PresentationFormat>Custom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Corbel</vt:lpstr>
      <vt:lpstr>MS Shell Dlg 2</vt:lpstr>
      <vt:lpstr>Wingdings</vt:lpstr>
      <vt:lpstr>Wingdings 3</vt:lpstr>
      <vt:lpstr>Madison</vt:lpstr>
      <vt:lpstr>Jaunie pakalpojumi</vt:lpstr>
      <vt:lpstr>Uzsāktie pakalpojumi</vt:lpstr>
      <vt:lpstr>Pakalpojums bērniem, kuri ir cietuši no vardarbības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Kristīne Venta-Kittele</dc:creator>
  <cp:lastModifiedBy>Kristīne Venta-Kittele</cp:lastModifiedBy>
  <cp:revision>61</cp:revision>
  <dcterms:created xsi:type="dcterms:W3CDTF">2023-06-20T14:20:50Z</dcterms:created>
  <dcterms:modified xsi:type="dcterms:W3CDTF">2023-06-21T06:22:38Z</dcterms:modified>
</cp:coreProperties>
</file>