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10"/>
  </p:notesMasterIdLst>
  <p:sldIdLst>
    <p:sldId id="256" r:id="rId2"/>
    <p:sldId id="257" r:id="rId3"/>
    <p:sldId id="266" r:id="rId4"/>
    <p:sldId id="270" r:id="rId5"/>
    <p:sldId id="274" r:id="rId6"/>
    <p:sldId id="261" r:id="rId7"/>
    <p:sldId id="279" r:id="rId8"/>
    <p:sldId id="27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4660"/>
  </p:normalViewPr>
  <p:slideViewPr>
    <p:cSldViewPr snapToGrid="0">
      <p:cViewPr varScale="1">
        <p:scale>
          <a:sx n="59" d="100"/>
          <a:sy n="59" d="100"/>
        </p:scale>
        <p:origin x="9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5D83F-7B2D-4952-84E0-A4A48B68AB2F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073D5-B250-4C7A-8998-475ADF67107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8590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7426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5752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068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9459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2002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9828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0170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15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030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596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3509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727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1550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9086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496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592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240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F9F75C6-9FE8-4AF1-AB7A-3175743958A8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DE2E5-B8F3-4671-B909-E80B764384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7259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  <p:sldLayoutId id="2147483867" r:id="rId14"/>
    <p:sldLayoutId id="2147483868" r:id="rId15"/>
    <p:sldLayoutId id="2147483869" r:id="rId16"/>
    <p:sldLayoutId id="214748387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fi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3F4807A-5068-4492-8025-D75F320E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BF842-3422-E9F5-DFF9-70BACA54C5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837" y="1325880"/>
            <a:ext cx="3543464" cy="3066507"/>
          </a:xfrm>
        </p:spPr>
        <p:txBody>
          <a:bodyPr>
            <a:normAutofit/>
          </a:bodyPr>
          <a:lstStyle/>
          <a:p>
            <a:r>
              <a:rPr lang="lv-LV" sz="4400">
                <a:solidFill>
                  <a:srgbClr val="EBEBEB"/>
                </a:solidFill>
              </a:rPr>
              <a:t>Terapeitiskā iestāde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338199-0BF9-AD87-91EB-C61ED80BF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3137" y="4588329"/>
            <a:ext cx="3571163" cy="1621508"/>
          </a:xfrm>
        </p:spPr>
        <p:txBody>
          <a:bodyPr>
            <a:normAutofit/>
          </a:bodyPr>
          <a:lstStyle/>
          <a:p>
            <a:r>
              <a:rPr lang="lv-LV" sz="1800">
                <a:solidFill>
                  <a:schemeClr val="tx2">
                    <a:lumMod val="40000"/>
                    <a:lumOff val="60000"/>
                  </a:schemeClr>
                </a:solidFill>
              </a:rPr>
              <a:t>Tieslietu ministrija</a:t>
            </a:r>
          </a:p>
          <a:p>
            <a:r>
              <a:rPr lang="lv-LV" sz="1800">
                <a:solidFill>
                  <a:schemeClr val="tx2">
                    <a:lumMod val="40000"/>
                    <a:lumOff val="60000"/>
                  </a:schemeClr>
                </a:solidFill>
              </a:rPr>
              <a:t>2023</a:t>
            </a:r>
          </a:p>
        </p:txBody>
      </p:sp>
      <p:sp>
        <p:nvSpPr>
          <p:cNvPr id="26" name="Freeform 36">
            <a:extLst>
              <a:ext uri="{FF2B5EF4-FFF2-40B4-BE49-F238E27FC236}">
                <a16:creationId xmlns:a16="http://schemas.microsoft.com/office/drawing/2014/main" id="{B24996F8-180C-4DCB-8A26-DFA336CDE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13666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rawing of a house&#10;&#10;Description automatically generated with medium confidence">
            <a:extLst>
              <a:ext uri="{FF2B5EF4-FFF2-40B4-BE49-F238E27FC236}">
                <a16:creationId xmlns:a16="http://schemas.microsoft.com/office/drawing/2014/main" id="{8B34B919-9448-66B8-51EC-92CF9E6F47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 r="2" b="12476"/>
          <a:stretch/>
        </p:blipFill>
        <p:spPr>
          <a:xfrm>
            <a:off x="20" y="10"/>
            <a:ext cx="7759920" cy="6857991"/>
          </a:xfrm>
          <a:custGeom>
            <a:avLst/>
            <a:gdLst/>
            <a:ahLst/>
            <a:cxnLst/>
            <a:rect l="l" t="t" r="r" b="b"/>
            <a:pathLst>
              <a:path w="7759940" h="6858001">
                <a:moveTo>
                  <a:pt x="0" y="0"/>
                </a:moveTo>
                <a:lnTo>
                  <a:pt x="1296537" y="0"/>
                </a:lnTo>
                <a:lnTo>
                  <a:pt x="1296537" y="1"/>
                </a:lnTo>
                <a:lnTo>
                  <a:pt x="6415225" y="1"/>
                </a:lnTo>
                <a:lnTo>
                  <a:pt x="6415225" y="0"/>
                </a:lnTo>
                <a:lnTo>
                  <a:pt x="7758763" y="0"/>
                </a:lnTo>
                <a:lnTo>
                  <a:pt x="7733718" y="155677"/>
                </a:lnTo>
                <a:lnTo>
                  <a:pt x="7709849" y="310668"/>
                </a:lnTo>
                <a:lnTo>
                  <a:pt x="7686485" y="466344"/>
                </a:lnTo>
                <a:lnTo>
                  <a:pt x="7666482" y="622707"/>
                </a:lnTo>
                <a:lnTo>
                  <a:pt x="7646311" y="778383"/>
                </a:lnTo>
                <a:lnTo>
                  <a:pt x="7627485" y="934746"/>
                </a:lnTo>
                <a:lnTo>
                  <a:pt x="7611349" y="1089051"/>
                </a:lnTo>
                <a:lnTo>
                  <a:pt x="7596053" y="1245413"/>
                </a:lnTo>
                <a:lnTo>
                  <a:pt x="7582101" y="1401090"/>
                </a:lnTo>
                <a:lnTo>
                  <a:pt x="7569999" y="1554023"/>
                </a:lnTo>
                <a:lnTo>
                  <a:pt x="7557896" y="1709014"/>
                </a:lnTo>
                <a:lnTo>
                  <a:pt x="7547811" y="1861947"/>
                </a:lnTo>
                <a:lnTo>
                  <a:pt x="7539911" y="2014881"/>
                </a:lnTo>
                <a:lnTo>
                  <a:pt x="7531674" y="2167128"/>
                </a:lnTo>
                <a:lnTo>
                  <a:pt x="7524783" y="2318004"/>
                </a:lnTo>
                <a:lnTo>
                  <a:pt x="7519908" y="2467509"/>
                </a:lnTo>
                <a:lnTo>
                  <a:pt x="7515706" y="2617013"/>
                </a:lnTo>
                <a:lnTo>
                  <a:pt x="7511672" y="2765146"/>
                </a:lnTo>
                <a:lnTo>
                  <a:pt x="7509823" y="2911221"/>
                </a:lnTo>
                <a:lnTo>
                  <a:pt x="7507806" y="3057297"/>
                </a:lnTo>
                <a:lnTo>
                  <a:pt x="7506797" y="3201315"/>
                </a:lnTo>
                <a:lnTo>
                  <a:pt x="7507806" y="3343961"/>
                </a:lnTo>
                <a:lnTo>
                  <a:pt x="7507806" y="3485236"/>
                </a:lnTo>
                <a:lnTo>
                  <a:pt x="7509823" y="3625139"/>
                </a:lnTo>
                <a:lnTo>
                  <a:pt x="7512848" y="3762299"/>
                </a:lnTo>
                <a:lnTo>
                  <a:pt x="7515706" y="3898087"/>
                </a:lnTo>
                <a:lnTo>
                  <a:pt x="7518900" y="4031133"/>
                </a:lnTo>
                <a:lnTo>
                  <a:pt x="7523774" y="4163492"/>
                </a:lnTo>
                <a:lnTo>
                  <a:pt x="7528985" y="4293793"/>
                </a:lnTo>
                <a:lnTo>
                  <a:pt x="7533691" y="4421352"/>
                </a:lnTo>
                <a:lnTo>
                  <a:pt x="7546971" y="4670298"/>
                </a:lnTo>
                <a:lnTo>
                  <a:pt x="7561090" y="4908956"/>
                </a:lnTo>
                <a:lnTo>
                  <a:pt x="7575882" y="5138013"/>
                </a:lnTo>
                <a:lnTo>
                  <a:pt x="7592187" y="5354726"/>
                </a:lnTo>
                <a:lnTo>
                  <a:pt x="7609164" y="5561838"/>
                </a:lnTo>
                <a:lnTo>
                  <a:pt x="7627485" y="5753862"/>
                </a:lnTo>
                <a:lnTo>
                  <a:pt x="7645471" y="5934227"/>
                </a:lnTo>
                <a:lnTo>
                  <a:pt x="7663456" y="6100191"/>
                </a:lnTo>
                <a:lnTo>
                  <a:pt x="7680433" y="6252438"/>
                </a:lnTo>
                <a:lnTo>
                  <a:pt x="7696570" y="6387541"/>
                </a:lnTo>
                <a:lnTo>
                  <a:pt x="7711866" y="6509613"/>
                </a:lnTo>
                <a:lnTo>
                  <a:pt x="7724641" y="6612483"/>
                </a:lnTo>
                <a:lnTo>
                  <a:pt x="7736743" y="6698894"/>
                </a:lnTo>
                <a:lnTo>
                  <a:pt x="7754057" y="6817538"/>
                </a:lnTo>
                <a:lnTo>
                  <a:pt x="7759940" y="6858000"/>
                </a:lnTo>
                <a:lnTo>
                  <a:pt x="6854586" y="6858000"/>
                </a:lnTo>
                <a:lnTo>
                  <a:pt x="6854586" y="6858001"/>
                </a:lnTo>
                <a:lnTo>
                  <a:pt x="764022" y="6858001"/>
                </a:lnTo>
                <a:lnTo>
                  <a:pt x="76402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30182B0-3559-41D5-9EBC-0BD86BEDA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254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ign on a brick wall&#10;&#10;Description automatically generated">
            <a:extLst>
              <a:ext uri="{FF2B5EF4-FFF2-40B4-BE49-F238E27FC236}">
                <a16:creationId xmlns:a16="http://schemas.microsoft.com/office/drawing/2014/main" id="{0A4C5FC3-4125-2175-8973-6ADBB3022B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5" r="22849" b="-1"/>
          <a:stretch/>
        </p:blipFill>
        <p:spPr>
          <a:xfrm>
            <a:off x="6491740" y="609602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1988-9F17-09CD-62AE-944724D27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1" y="391886"/>
            <a:ext cx="5660572" cy="58565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lv-LV" dirty="0">
                <a:cs typeface="Times New Roman" panose="02020603050405020304" pitchFamily="18" charset="0"/>
              </a:rPr>
              <a:t>MK ar 2022. gada 14. jūlija rīkojumu Nr.528 «Par sociālās korekcijas izglītības iestādes «Naukšēni» likvidāciju» likvidē SKII «Naukšēni».</a:t>
            </a:r>
          </a:p>
          <a:p>
            <a:pPr algn="just">
              <a:lnSpc>
                <a:spcPct val="90000"/>
              </a:lnSpc>
            </a:pPr>
            <a:endParaRPr lang="lv-LV" dirty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lv-LV" dirty="0">
                <a:cs typeface="Times New Roman" panose="02020603050405020304" pitchFamily="18" charset="0"/>
              </a:rPr>
              <a:t>MK uzdod TM izstrādāt grozījumus likumā «Par audzinoša rakstura piespiedu līdzekļu piemērošanu bērniem» par audzinoša rakstura piespiedu līdzekļa – ievietošana sociālās korekcijas izglītības iestādē – piemērošanu un izpildi.</a:t>
            </a:r>
          </a:p>
          <a:p>
            <a:pPr algn="just">
              <a:lnSpc>
                <a:spcPct val="90000"/>
              </a:lnSpc>
            </a:pPr>
            <a:endParaRPr lang="lv-LV" dirty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lv-LV" sz="2000" dirty="0"/>
              <a:t>2022. gada 29. septembrī ar Tieslietu ministra rīkojumu Nr. 1-1/267 tika izveidota darba grupa «Par darba grupas izveidi audzinoša rakstura piespiedu līdzekļu piemērošanas pilnveidošanai».</a:t>
            </a:r>
          </a:p>
          <a:p>
            <a:pPr algn="just">
              <a:lnSpc>
                <a:spcPct val="90000"/>
              </a:lnSpc>
            </a:pPr>
            <a:endParaRPr lang="lv-LV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339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60B2B-DA94-7602-10E4-9F632E927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18" y="571500"/>
            <a:ext cx="6249784" cy="1641986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Risinājums</a:t>
            </a:r>
          </a:p>
        </p:txBody>
      </p:sp>
      <p:pic>
        <p:nvPicPr>
          <p:cNvPr id="9" name="Picture 8" descr="A person with glasses and light bulb above his head&#10;&#10;Description automatically generated with low confidence">
            <a:extLst>
              <a:ext uri="{FF2B5EF4-FFF2-40B4-BE49-F238E27FC236}">
                <a16:creationId xmlns:a16="http://schemas.microsoft.com/office/drawing/2014/main" id="{EC8FDDAC-55F1-13AC-61BA-C443FA9713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29044" b="-1"/>
          <a:stretch/>
        </p:blipFill>
        <p:spPr>
          <a:xfrm>
            <a:off x="7548152" y="10"/>
            <a:ext cx="4646658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554089D-779D-46F6-81CB-EA9C12693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FE58C-DEBF-141C-FFBF-B00958FE5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271253"/>
            <a:ext cx="6249784" cy="21374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400" dirty="0"/>
              <a:t>Tieslietu ministrija piedāvā veidot Terapeitisko iestādi augsta riska pusaudžiem.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27966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18E3D-BB76-5BEE-B469-1624E8FD4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256423" cy="1641987"/>
          </a:xfrm>
        </p:spPr>
        <p:txBody>
          <a:bodyPr>
            <a:normAutofit/>
          </a:bodyPr>
          <a:lstStyle/>
          <a:p>
            <a:r>
              <a:rPr lang="lv-LV" dirty="0"/>
              <a:t>Mērķgrupa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8CDB5-500D-635E-3F20-2456EAFE5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724297"/>
            <a:ext cx="6258737" cy="452410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lv-LV" dirty="0"/>
              <a:t>Bērni, kuri: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/>
              <a:t>veikuši noziedzīgus nodarījumus;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/>
              <a:t>apdraud savu vai citu cilvēku veselību vai dzīvību, atrašanās sabiedrībā var radīt kaitējumu;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/>
              <a:t>ir izsmelti visi zemākas intensitātes ietekmēšanas līdzekļi.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/>
              <a:t>sasnieguši 11 g.v.</a:t>
            </a:r>
          </a:p>
          <a:p>
            <a:pPr algn="just"/>
            <a:r>
              <a:rPr lang="lv-LV" b="1" u="sng" dirty="0"/>
              <a:t>Pilotprojektā:</a:t>
            </a:r>
            <a:r>
              <a:rPr lang="lv-LV" dirty="0"/>
              <a:t> ievietošana TI tiks piemērota VPD klientiem, kuriem piemērots audzinoša rakstura piespiedu līdzeklis – </a:t>
            </a:r>
            <a:r>
              <a:rPr lang="lv-LV" u="sng" dirty="0"/>
              <a:t>probācijas novērošana</a:t>
            </a:r>
            <a:r>
              <a:rPr lang="lv-LV" dirty="0"/>
              <a:t>. TI kā probācijas novērošanas pastiprinošs līdzeklis.</a:t>
            </a:r>
          </a:p>
          <a:p>
            <a:pPr algn="just"/>
            <a:r>
              <a:rPr lang="lv-LV" b="1" u="sng" dirty="0"/>
              <a:t>Nākotnē</a:t>
            </a:r>
            <a:r>
              <a:rPr lang="lv-LV" dirty="0"/>
              <a:t> varētu attīstīt kā pastāvīgu audzinoša rakstura piespiedu līdzekli.</a:t>
            </a:r>
          </a:p>
          <a:p>
            <a:endParaRPr lang="lv-LV" dirty="0"/>
          </a:p>
        </p:txBody>
      </p:sp>
      <p:pic>
        <p:nvPicPr>
          <p:cNvPr id="5" name="Picture 4" descr="A person drawing a group of people&#10;&#10;Description automatically generated with low confidence">
            <a:extLst>
              <a:ext uri="{FF2B5EF4-FFF2-40B4-BE49-F238E27FC236}">
                <a16:creationId xmlns:a16="http://schemas.microsoft.com/office/drawing/2014/main" id="{949BA6F3-933B-A805-016E-4011838685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0" r="7836"/>
          <a:stretch/>
        </p:blipFill>
        <p:spPr>
          <a:xfrm>
            <a:off x="7554139" y="544286"/>
            <a:ext cx="3990160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2624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64CDF-6DBF-A222-397B-8EA846834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lv-LV" dirty="0"/>
              <a:t>Iestādes profils</a:t>
            </a:r>
          </a:p>
        </p:txBody>
      </p:sp>
      <p:pic>
        <p:nvPicPr>
          <p:cNvPr id="5" name="Picture 4" descr="A drawing of a house&#10;&#10;Description automatically generated with medium confidence">
            <a:extLst>
              <a:ext uri="{FF2B5EF4-FFF2-40B4-BE49-F238E27FC236}">
                <a16:creationId xmlns:a16="http://schemas.microsoft.com/office/drawing/2014/main" id="{54391796-F63C-7932-7FD4-ABF4A750FB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4" r="-1" b="5947"/>
          <a:stretch/>
        </p:blipFill>
        <p:spPr>
          <a:xfrm>
            <a:off x="6475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A047838-7F9E-43CF-A116-26E7AAA8F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30FD8-A21A-69EA-A6E6-E848422DB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1436914"/>
            <a:ext cx="5622470" cy="4811485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lv-LV" sz="1600" dirty="0"/>
              <a:t>Iestāde būs TM resorā.</a:t>
            </a:r>
          </a:p>
          <a:p>
            <a:pPr algn="just">
              <a:lnSpc>
                <a:spcPct val="90000"/>
              </a:lnSpc>
            </a:pPr>
            <a:r>
              <a:rPr lang="lv-LV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Attiecību terapija – iestādes galvenais balsts</a:t>
            </a:r>
            <a:r>
              <a:rPr lang="lv-LV" sz="16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lv-LV" sz="1600" dirty="0"/>
              <a:t>Iestādē vienlaikus uzturas neliels skaits bērnu (</a:t>
            </a:r>
            <a:r>
              <a:rPr lang="lv-LV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dzīvos dalīti pa 6).</a:t>
            </a:r>
            <a:endParaRPr lang="lv-LV" sz="1600" dirty="0"/>
          </a:p>
          <a:p>
            <a:pPr algn="just">
              <a:lnSpc>
                <a:spcPct val="90000"/>
              </a:lnSpc>
            </a:pPr>
            <a:r>
              <a:rPr lang="lv-LV" sz="1600" dirty="0"/>
              <a:t>Bērniem būs pieejami ārstniecības, izglītības, un sociālās rehabilitācijas pakalpojumi, kuru galvenais mērķis ir sagatavot bērnu tam, lai viņš varētu atgriezties sabiedrībā.</a:t>
            </a:r>
          </a:p>
          <a:p>
            <a:pPr algn="just">
              <a:lnSpc>
                <a:spcPct val="90000"/>
              </a:lnSpc>
            </a:pPr>
            <a:r>
              <a:rPr lang="lv-LV" sz="1600" dirty="0"/>
              <a:t>Iestādē augsta riska pusaudži – jānodrošina augsta līmeņa drošības prasības gan pusaudžiem, gan personālam.</a:t>
            </a:r>
          </a:p>
          <a:p>
            <a:pPr algn="just">
              <a:lnSpc>
                <a:spcPct val="90000"/>
              </a:lnSpc>
            </a:pPr>
            <a:r>
              <a:rPr lang="lv-LV" sz="1600" dirty="0"/>
              <a:t>Personāla apmācības, terapija, zināšanu pēctecība.</a:t>
            </a:r>
          </a:p>
          <a:p>
            <a:pPr algn="just">
              <a:lnSpc>
                <a:spcPct val="90000"/>
              </a:lnSpc>
            </a:pPr>
            <a:r>
              <a:rPr lang="lv-LV" sz="1600" dirty="0"/>
              <a:t>Latvijā sākotnēji būtu izveidojama viena šāda iestāde (perspektīvā tai varētu tikt veidotas filiāles). Iestāde atrastos sasniedzamā attālumā no Rīgas, lai varētu nodrošināt personāla un ekspertu pieejamību.</a:t>
            </a:r>
          </a:p>
          <a:p>
            <a:pPr>
              <a:lnSpc>
                <a:spcPct val="90000"/>
              </a:lnSpc>
            </a:pP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2614390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rawing of a house&#10;&#10;Description automatically generated with medium confidence">
            <a:extLst>
              <a:ext uri="{FF2B5EF4-FFF2-40B4-BE49-F238E27FC236}">
                <a16:creationId xmlns:a16="http://schemas.microsoft.com/office/drawing/2014/main" id="{4FC639E9-98F4-3FDD-13EA-56B966EFD7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5" b="2636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B9968F-E549-6402-9671-BCCAC02E7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lv-LV"/>
              <a:t>Personāls iestādē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61285-6AB4-0955-2C97-7580A62AC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 anchor="ctr">
            <a:normAutofit/>
          </a:bodyPr>
          <a:lstStyle/>
          <a:p>
            <a:pPr algn="just"/>
            <a:r>
              <a:rPr lang="lv-LV" dirty="0"/>
              <a:t>Iestādē būtu jābūt:</a:t>
            </a:r>
          </a:p>
          <a:p>
            <a:pPr algn="just"/>
            <a:r>
              <a:rPr lang="lv-LV" dirty="0"/>
              <a:t>1) Terapijas speciālistiem;</a:t>
            </a:r>
          </a:p>
          <a:p>
            <a:pPr algn="just"/>
            <a:r>
              <a:rPr lang="lv-LV" dirty="0"/>
              <a:t>2) Sociālajiem darbiniekiem;</a:t>
            </a:r>
          </a:p>
          <a:p>
            <a:pPr algn="just"/>
            <a:r>
              <a:rPr lang="lv-LV" dirty="0"/>
              <a:t>3) Mentoriem;</a:t>
            </a:r>
          </a:p>
          <a:p>
            <a:pPr algn="just"/>
            <a:r>
              <a:rPr lang="lv-LV" dirty="0"/>
              <a:t>4) Sporta treneriem;</a:t>
            </a:r>
          </a:p>
          <a:p>
            <a:pPr algn="just"/>
            <a:r>
              <a:rPr lang="lv-LV" dirty="0"/>
              <a:t>5) Administratīvajam aparātam (direktors, direkotora vietnieks, jurists, lietvedis, grāmatvedis, apkopēja, saimniecības speciālists). </a:t>
            </a:r>
          </a:p>
          <a:p>
            <a:pPr algn="just"/>
            <a:r>
              <a:rPr lang="lv-LV" dirty="0"/>
              <a:t>No citu valstu pieredzes izriet, ka šādiem bērniem proporcijas pieaugušais pret bērnu ir </a:t>
            </a:r>
            <a:r>
              <a:rPr lang="lv-LV" b="1" dirty="0"/>
              <a:t>vismaz 2:1 vai optimālākā gadījumā 3:1.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243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DBAE-9381-0CA0-6FE4-272B5D15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3322912" cy="1641987"/>
          </a:xfrm>
        </p:spPr>
        <p:txBody>
          <a:bodyPr>
            <a:normAutofit/>
          </a:bodyPr>
          <a:lstStyle/>
          <a:p>
            <a:r>
              <a:rPr lang="lv-LV" dirty="0"/>
              <a:t>Ietekme uz budžetu</a:t>
            </a:r>
          </a:p>
        </p:txBody>
      </p:sp>
      <p:pic>
        <p:nvPicPr>
          <p:cNvPr id="5" name="Picture 4" descr="A picture containing text, banknote, cash, money handling&#10;&#10;Description automatically generated">
            <a:extLst>
              <a:ext uri="{FF2B5EF4-FFF2-40B4-BE49-F238E27FC236}">
                <a16:creationId xmlns:a16="http://schemas.microsoft.com/office/drawing/2014/main" id="{AB9F6390-8BB4-DB7D-CBAF-01A5E76A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r="11294" b="-1"/>
          <a:stretch/>
        </p:blipFill>
        <p:spPr>
          <a:xfrm>
            <a:off x="4619544" y="609601"/>
            <a:ext cx="6924756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11A23-64D9-D3E6-6D4A-36F03AD95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3717470" cy="3809998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Vienreizējie izdevumi iestādes izveidošanai</a:t>
            </a:r>
          </a:p>
          <a:p>
            <a:pPr marL="0" indent="0" algn="just">
              <a:buNone/>
            </a:pPr>
            <a:r>
              <a:rPr lang="lv-LV" dirty="0"/>
              <a:t> </a:t>
            </a:r>
            <a:r>
              <a:rPr lang="lv-LV" i="1" dirty="0"/>
              <a:t>*atkarīgas no izvēlētā risinājuma (jaunas ēkas būvniecība vai esošās ēkas </a:t>
            </a:r>
            <a:r>
              <a:rPr lang="lv-LV" i="1"/>
              <a:t>pielāgošana).</a:t>
            </a:r>
            <a:endParaRPr lang="lv-LV" i="1" dirty="0"/>
          </a:p>
          <a:p>
            <a:pPr algn="just"/>
            <a:r>
              <a:rPr lang="lv-LV" dirty="0"/>
              <a:t>Gada uzturēšanas izdevumi ~ </a:t>
            </a:r>
            <a:r>
              <a:rPr lang="lv-LV" b="1" dirty="0"/>
              <a:t>2 500 000 </a:t>
            </a:r>
            <a:r>
              <a:rPr lang="lv-LV" b="1" i="1" dirty="0" err="1"/>
              <a:t>euro</a:t>
            </a:r>
            <a:r>
              <a:rPr lang="lv-LV" dirty="0"/>
              <a:t>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5473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9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1" name="Picture 11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2" name="Oval 13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3" name="Picture 15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4" name="Picture 17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5" name="Rectangle 19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6" name="Rectangle 21">
            <a:extLst>
              <a:ext uri="{FF2B5EF4-FFF2-40B4-BE49-F238E27FC236}">
                <a16:creationId xmlns:a16="http://schemas.microsoft.com/office/drawing/2014/main" id="{D27CF008-4B18-436D-B2D5-C1346C12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CE22DAD8-5F67-4B73-ADA9-06EF381F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A pair of hands making a heart shape&#10;&#10;Description automatically generated with medium confidence">
            <a:extLst>
              <a:ext uri="{FF2B5EF4-FFF2-40B4-BE49-F238E27FC236}">
                <a16:creationId xmlns:a16="http://schemas.microsoft.com/office/drawing/2014/main" id="{736A19DB-CF5A-7419-5EBE-3AE444B71B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58" y="640081"/>
            <a:ext cx="6709490" cy="3291844"/>
          </a:xfrm>
          <a:prstGeom prst="rect">
            <a:avLst/>
          </a:prstGeom>
          <a:effectLst/>
        </p:spPr>
      </p:pic>
      <p:sp>
        <p:nvSpPr>
          <p:cNvPr id="39" name="Freeform: Shape 27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64016B-648A-998E-28E7-9B3DD06EE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9149350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564687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2558</TotalTime>
  <Words>386</Words>
  <Application>Microsoft Office PowerPoint</Application>
  <PresentationFormat>Platekrāna</PresentationFormat>
  <Paragraphs>40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Ion</vt:lpstr>
      <vt:lpstr>Terapeitiskā iestāde</vt:lpstr>
      <vt:lpstr>PowerPoint prezentācija</vt:lpstr>
      <vt:lpstr>Risinājums</vt:lpstr>
      <vt:lpstr>Mērķgrupa</vt:lpstr>
      <vt:lpstr>Iestādes profils</vt:lpstr>
      <vt:lpstr>Personāls iestādē</vt:lpstr>
      <vt:lpstr>Ietekme uz budžetu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Terapeitiskā iest</dc:title>
  <dc:creator>Sintija Peņkovska</dc:creator>
  <cp:lastModifiedBy>Jolanta Laura</cp:lastModifiedBy>
  <cp:revision>45</cp:revision>
  <dcterms:created xsi:type="dcterms:W3CDTF">2023-05-15T07:04:59Z</dcterms:created>
  <dcterms:modified xsi:type="dcterms:W3CDTF">2023-06-19T12:21:43Z</dcterms:modified>
</cp:coreProperties>
</file>