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1"/>
  </p:sldMasterIdLst>
  <p:notesMasterIdLst>
    <p:notesMasterId r:id="rId12"/>
  </p:notesMasterIdLst>
  <p:sldIdLst>
    <p:sldId id="256" r:id="rId2"/>
    <p:sldId id="333" r:id="rId3"/>
    <p:sldId id="335" r:id="rId4"/>
    <p:sldId id="299" r:id="rId5"/>
    <p:sldId id="334" r:id="rId6"/>
    <p:sldId id="269" r:id="rId7"/>
    <p:sldId id="268" r:id="rId8"/>
    <p:sldId id="264" r:id="rId9"/>
    <p:sldId id="285" r:id="rId10"/>
    <p:sldId id="300"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88" d="100"/>
          <a:sy n="88" d="100"/>
        </p:scale>
        <p:origin x="44" y="-7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Sheet1!$A$5</c:f>
              <c:strCache>
                <c:ptCount val="1"/>
                <c:pt idx="0">
                  <c:v>Pirmsskolas izglītībā</c:v>
                </c:pt>
              </c:strCache>
            </c:strRef>
          </c:tx>
          <c:spPr>
            <a:solidFill>
              <a:srgbClr val="BDB5CB"/>
            </a:solidFill>
            <a:ln>
              <a:noFill/>
            </a:ln>
            <a:effectLst/>
          </c:spPr>
          <c:invertIfNegative val="0"/>
          <c:dLbls>
            <c:dLbl>
              <c:idx val="0"/>
              <c:tx>
                <c:rich>
                  <a:bodyPr/>
                  <a:lstStyle/>
                  <a:p>
                    <a:r>
                      <a:rPr lang="en-US"/>
                      <a:t>1453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B5F-477C-9114-F5206566FE9C}"/>
                </c:ext>
              </c:extLst>
            </c:dLbl>
            <c:spPr>
              <a:noFill/>
              <a:ln>
                <a:noFill/>
              </a:ln>
              <a:effectLst/>
            </c:spPr>
            <c:txPr>
              <a:bodyPr rot="0" spcFirstLastPara="1" vertOverflow="ellipsis" vert="horz" wrap="square" lIns="38100" tIns="19050" rIns="38100" bIns="19050" anchor="ctr" anchorCtr="1">
                <a:spAutoFit/>
              </a:bodyPr>
              <a:lstStyle/>
              <a:p>
                <a:pPr>
                  <a:defRPr sz="898" b="1"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Sheet1!$B$4:$C$4</c:f>
              <c:strCache>
                <c:ptCount val="2"/>
                <c:pt idx="0">
                  <c:v>Pašvaldību iestādēs</c:v>
                </c:pt>
                <c:pt idx="1">
                  <c:v>Privātajās iestādēs</c:v>
                </c:pt>
              </c:strCache>
            </c:strRef>
          </c:cat>
          <c:val>
            <c:numRef>
              <c:f>Sheet1!$B$5:$C$5</c:f>
              <c:numCache>
                <c:formatCode>General</c:formatCode>
                <c:ptCount val="2"/>
                <c:pt idx="0">
                  <c:v>884</c:v>
                </c:pt>
                <c:pt idx="1">
                  <c:v>604</c:v>
                </c:pt>
              </c:numCache>
            </c:numRef>
          </c:val>
          <c:extLst>
            <c:ext xmlns:c16="http://schemas.microsoft.com/office/drawing/2014/chart" uri="{C3380CC4-5D6E-409C-BE32-E72D297353CC}">
              <c16:uniqueId val="{00000001-CB5F-477C-9114-F5206566FE9C}"/>
            </c:ext>
          </c:extLst>
        </c:ser>
        <c:ser>
          <c:idx val="1"/>
          <c:order val="1"/>
          <c:tx>
            <c:strRef>
              <c:f>Sheet1!$A$6</c:f>
              <c:strCache>
                <c:ptCount val="1"/>
                <c:pt idx="0">
                  <c:v>1.-12. klasē</c:v>
                </c:pt>
              </c:strCache>
            </c:strRef>
          </c:tx>
          <c:spPr>
            <a:solidFill>
              <a:srgbClr val="68478D"/>
            </a:solidFill>
            <a:ln>
              <a:noFill/>
            </a:ln>
            <a:effectLst/>
          </c:spPr>
          <c:invertIfNegative val="0"/>
          <c:dLbls>
            <c:dLbl>
              <c:idx val="0"/>
              <c:tx>
                <c:rich>
                  <a:bodyPr/>
                  <a:lstStyle/>
                  <a:p>
                    <a:r>
                      <a:rPr lang="en-US"/>
                      <a:t>2156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B5F-477C-9114-F5206566FE9C}"/>
                </c:ext>
              </c:extLst>
            </c:dLbl>
            <c:spPr>
              <a:noFill/>
              <a:ln>
                <a:noFill/>
              </a:ln>
              <a:effectLst/>
            </c:spPr>
            <c:txPr>
              <a:bodyPr rot="0" spcFirstLastPara="1" vertOverflow="ellipsis" vert="horz" wrap="square" lIns="38100" tIns="19050" rIns="38100" bIns="19050" anchor="ctr" anchorCtr="1">
                <a:spAutoFit/>
              </a:bodyPr>
              <a:lstStyle/>
              <a:p>
                <a:pPr>
                  <a:defRPr sz="898" b="1"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Sheet1!$B$4:$C$4</c:f>
              <c:strCache>
                <c:ptCount val="2"/>
                <c:pt idx="0">
                  <c:v>Pašvaldību iestādēs</c:v>
                </c:pt>
                <c:pt idx="1">
                  <c:v>Privātajās iestādēs</c:v>
                </c:pt>
              </c:strCache>
            </c:strRef>
          </c:cat>
          <c:val>
            <c:numRef>
              <c:f>Sheet1!$B$6:$C$6</c:f>
              <c:numCache>
                <c:formatCode>General</c:formatCode>
                <c:ptCount val="2"/>
                <c:pt idx="0">
                  <c:v>2775</c:v>
                </c:pt>
                <c:pt idx="1">
                  <c:v>46</c:v>
                </c:pt>
              </c:numCache>
            </c:numRef>
          </c:val>
          <c:extLst>
            <c:ext xmlns:c16="http://schemas.microsoft.com/office/drawing/2014/chart" uri="{C3380CC4-5D6E-409C-BE32-E72D297353CC}">
              <c16:uniqueId val="{00000003-CB5F-477C-9114-F5206566FE9C}"/>
            </c:ext>
          </c:extLst>
        </c:ser>
        <c:dLbls>
          <c:showLegendKey val="0"/>
          <c:showVal val="0"/>
          <c:showCatName val="0"/>
          <c:showSerName val="0"/>
          <c:showPercent val="0"/>
          <c:showBubbleSize val="0"/>
        </c:dLbls>
        <c:gapWidth val="219"/>
        <c:overlap val="-27"/>
        <c:axId val="341921968"/>
        <c:axId val="1"/>
      </c:barChart>
      <c:catAx>
        <c:axId val="341921968"/>
        <c:scaling>
          <c:orientation val="minMax"/>
        </c:scaling>
        <c:delete val="0"/>
        <c:axPos val="b"/>
        <c:numFmt formatCode="General" sourceLinked="1"/>
        <c:majorTickMark val="none"/>
        <c:minorTickMark val="none"/>
        <c:tickLblPos val="nextTo"/>
        <c:spPr>
          <a:noFill/>
          <a:ln w="9503" cap="flat" cmpd="sng" algn="ctr">
            <a:solidFill>
              <a:schemeClr val="tx1">
                <a:lumMod val="15000"/>
                <a:lumOff val="85000"/>
              </a:schemeClr>
            </a:solidFill>
            <a:round/>
          </a:ln>
          <a:effectLst/>
        </c:spPr>
        <c:txPr>
          <a:bodyPr rot="-60000000" spcFirstLastPara="1" vertOverflow="ellipsis" vert="horz" wrap="square" anchor="ctr" anchorCtr="1"/>
          <a:lstStyle/>
          <a:p>
            <a:pPr>
              <a:defRPr sz="898" b="0"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crossAx val="1"/>
        <c:crosses val="autoZero"/>
        <c:auto val="1"/>
        <c:lblAlgn val="ctr"/>
        <c:lblOffset val="100"/>
        <c:noMultiLvlLbl val="0"/>
      </c:catAx>
      <c:valAx>
        <c:axId val="1"/>
        <c:scaling>
          <c:orientation val="minMax"/>
        </c:scaling>
        <c:delete val="1"/>
        <c:axPos val="l"/>
        <c:majorGridlines>
          <c:spPr>
            <a:ln w="9503" cap="flat" cmpd="sng" algn="ctr">
              <a:solidFill>
                <a:schemeClr val="tx1">
                  <a:lumMod val="15000"/>
                  <a:lumOff val="85000"/>
                </a:schemeClr>
              </a:solidFill>
              <a:round/>
            </a:ln>
            <a:effectLst/>
          </c:spPr>
        </c:majorGridlines>
        <c:numFmt formatCode="General" sourceLinked="1"/>
        <c:majorTickMark val="out"/>
        <c:minorTickMark val="none"/>
        <c:tickLblPos val="nextTo"/>
        <c:crossAx val="341921968"/>
        <c:crosses val="autoZero"/>
        <c:crossBetween val="between"/>
      </c:valAx>
      <c:spPr>
        <a:noFill/>
        <a:ln w="25341">
          <a:noFill/>
        </a:ln>
      </c:spPr>
    </c:plotArea>
    <c:legend>
      <c:legendPos val="b"/>
      <c:overlay val="0"/>
      <c:spPr>
        <a:noFill/>
        <a:ln>
          <a:noFill/>
        </a:ln>
        <a:effectLst/>
      </c:spPr>
      <c:txPr>
        <a:bodyPr rot="0" spcFirstLastPara="1" vertOverflow="ellipsis" vert="horz" wrap="square" anchor="ctr" anchorCtr="1"/>
        <a:lstStyle/>
        <a:p>
          <a:pPr>
            <a:defRPr sz="898" b="0"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Sheet1!$A$23</c:f>
              <c:strCache>
                <c:ptCount val="1"/>
                <c:pt idx="0">
                  <c:v>Pašvaldība </c:v>
                </c:pt>
              </c:strCache>
            </c:strRef>
          </c:tx>
          <c:spPr>
            <a:solidFill>
              <a:srgbClr val="BDB5CB"/>
            </a:solidFill>
            <a:ln>
              <a:noFill/>
            </a:ln>
            <a:effectLst/>
          </c:spPr>
          <c:invertIfNegative val="0"/>
          <c:dLbls>
            <c:dLbl>
              <c:idx val="2"/>
              <c:tx>
                <c:rich>
                  <a:bodyPr/>
                  <a:lstStyle/>
                  <a:p>
                    <a:r>
                      <a:rPr lang="en-US"/>
                      <a:t>249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E56-4DE9-9CC3-895490EF2C56}"/>
                </c:ext>
              </c:extLst>
            </c:dLbl>
            <c:dLbl>
              <c:idx val="3"/>
              <c:tx>
                <c:rich>
                  <a:bodyPr/>
                  <a:lstStyle/>
                  <a:p>
                    <a:r>
                      <a:rPr lang="en-US"/>
                      <a:t>271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E56-4DE9-9CC3-895490EF2C56}"/>
                </c:ext>
              </c:extLst>
            </c:dLbl>
            <c:dLbl>
              <c:idx val="4"/>
              <c:tx>
                <c:rich>
                  <a:bodyPr/>
                  <a:lstStyle/>
                  <a:p>
                    <a:r>
                      <a:rPr lang="en-US"/>
                      <a:t>272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BE56-4DE9-9CC3-895490EF2C56}"/>
                </c:ext>
              </c:extLst>
            </c:dLbl>
            <c:dLbl>
              <c:idx val="5"/>
              <c:tx>
                <c:rich>
                  <a:bodyPr/>
                  <a:lstStyle/>
                  <a:p>
                    <a:r>
                      <a:rPr lang="en-US"/>
                      <a:t>216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E56-4DE9-9CC3-895490EF2C56}"/>
                </c:ext>
              </c:extLst>
            </c:dLbl>
            <c:dLbl>
              <c:idx val="6"/>
              <c:tx>
                <c:rich>
                  <a:bodyPr/>
                  <a:lstStyle/>
                  <a:p>
                    <a:r>
                      <a:rPr lang="en-US"/>
                      <a:t>254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BE56-4DE9-9CC3-895490EF2C56}"/>
                </c:ext>
              </c:extLst>
            </c:dLbl>
            <c:dLbl>
              <c:idx val="7"/>
              <c:tx>
                <c:rich>
                  <a:bodyPr/>
                  <a:lstStyle/>
                  <a:p>
                    <a:r>
                      <a:rPr lang="en-US"/>
                      <a:t>232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BE56-4DE9-9CC3-895490EF2C56}"/>
                </c:ext>
              </c:extLst>
            </c:dLbl>
            <c:dLbl>
              <c:idx val="8"/>
              <c:tx>
                <c:rich>
                  <a:bodyPr/>
                  <a:lstStyle/>
                  <a:p>
                    <a:r>
                      <a:rPr lang="en-US"/>
                      <a:t>42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BE56-4DE9-9CC3-895490EF2C56}"/>
                </c:ext>
              </c:extLst>
            </c:dLbl>
            <c:dLbl>
              <c:idx val="9"/>
              <c:tx>
                <c:rich>
                  <a:bodyPr/>
                  <a:lstStyle/>
                  <a:p>
                    <a:r>
                      <a:rPr lang="en-US"/>
                      <a:t>80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BE56-4DE9-9CC3-895490EF2C56}"/>
                </c:ext>
              </c:extLst>
            </c:dLbl>
            <c:dLbl>
              <c:idx val="10"/>
              <c:tx>
                <c:rich>
                  <a:bodyPr/>
                  <a:lstStyle/>
                  <a:p>
                    <a:r>
                      <a:rPr lang="en-US"/>
                      <a:t>46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BE56-4DE9-9CC3-895490EF2C56}"/>
                </c:ext>
              </c:extLst>
            </c:dLbl>
            <c:dLbl>
              <c:idx val="11"/>
              <c:tx>
                <c:rich>
                  <a:bodyPr/>
                  <a:lstStyle/>
                  <a:p>
                    <a:r>
                      <a:rPr lang="en-US"/>
                      <a:t>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BE56-4DE9-9CC3-895490EF2C5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95000"/>
                        <a:lumOff val="5000"/>
                      </a:schemeClr>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Sheet1!$B$22:$M$22</c:f>
              <c:strCache>
                <c:ptCount val="12"/>
                <c:pt idx="0">
                  <c:v>1. klase</c:v>
                </c:pt>
                <c:pt idx="1">
                  <c:v>2. klase</c:v>
                </c:pt>
                <c:pt idx="2">
                  <c:v>3. klase</c:v>
                </c:pt>
                <c:pt idx="3">
                  <c:v>4. klase</c:v>
                </c:pt>
                <c:pt idx="4">
                  <c:v>5. klase</c:v>
                </c:pt>
                <c:pt idx="5">
                  <c:v>6. klase</c:v>
                </c:pt>
                <c:pt idx="6">
                  <c:v>7. klase</c:v>
                </c:pt>
                <c:pt idx="7">
                  <c:v>8. klase</c:v>
                </c:pt>
                <c:pt idx="8">
                  <c:v>9. klase</c:v>
                </c:pt>
                <c:pt idx="9">
                  <c:v>10. klase</c:v>
                </c:pt>
                <c:pt idx="10">
                  <c:v>11. klase</c:v>
                </c:pt>
                <c:pt idx="11">
                  <c:v>12. klase</c:v>
                </c:pt>
              </c:strCache>
            </c:strRef>
          </c:cat>
          <c:val>
            <c:numRef>
              <c:f>Sheet1!$B$23:$M$23</c:f>
              <c:numCache>
                <c:formatCode>General</c:formatCode>
                <c:ptCount val="12"/>
                <c:pt idx="0">
                  <c:v>237</c:v>
                </c:pt>
                <c:pt idx="1">
                  <c:v>305</c:v>
                </c:pt>
                <c:pt idx="2">
                  <c:v>308</c:v>
                </c:pt>
                <c:pt idx="3">
                  <c:v>327</c:v>
                </c:pt>
                <c:pt idx="4">
                  <c:v>315</c:v>
                </c:pt>
                <c:pt idx="5">
                  <c:v>301</c:v>
                </c:pt>
                <c:pt idx="6">
                  <c:v>305</c:v>
                </c:pt>
                <c:pt idx="7">
                  <c:v>302</c:v>
                </c:pt>
                <c:pt idx="8">
                  <c:v>191</c:v>
                </c:pt>
                <c:pt idx="9">
                  <c:v>115</c:v>
                </c:pt>
                <c:pt idx="10">
                  <c:v>79</c:v>
                </c:pt>
                <c:pt idx="11">
                  <c:v>8</c:v>
                </c:pt>
              </c:numCache>
            </c:numRef>
          </c:val>
          <c:extLst>
            <c:ext xmlns:c16="http://schemas.microsoft.com/office/drawing/2014/chart" uri="{C3380CC4-5D6E-409C-BE32-E72D297353CC}">
              <c16:uniqueId val="{0000000A-BE56-4DE9-9CC3-895490EF2C56}"/>
            </c:ext>
          </c:extLst>
        </c:ser>
        <c:ser>
          <c:idx val="1"/>
          <c:order val="1"/>
          <c:tx>
            <c:strRef>
              <c:f>Sheet1!$A$24</c:f>
              <c:strCache>
                <c:ptCount val="1"/>
                <c:pt idx="0">
                  <c:v>Juridiska vai fiziska persona</c:v>
                </c:pt>
              </c:strCache>
            </c:strRef>
          </c:tx>
          <c:spPr>
            <a:solidFill>
              <a:srgbClr val="68478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95000"/>
                        <a:lumOff val="5000"/>
                      </a:schemeClr>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Sheet1!$B$22:$M$22</c:f>
              <c:strCache>
                <c:ptCount val="12"/>
                <c:pt idx="0">
                  <c:v>1. klase</c:v>
                </c:pt>
                <c:pt idx="1">
                  <c:v>2. klase</c:v>
                </c:pt>
                <c:pt idx="2">
                  <c:v>3. klase</c:v>
                </c:pt>
                <c:pt idx="3">
                  <c:v>4. klase</c:v>
                </c:pt>
                <c:pt idx="4">
                  <c:v>5. klase</c:v>
                </c:pt>
                <c:pt idx="5">
                  <c:v>6. klase</c:v>
                </c:pt>
                <c:pt idx="6">
                  <c:v>7. klase</c:v>
                </c:pt>
                <c:pt idx="7">
                  <c:v>8. klase</c:v>
                </c:pt>
                <c:pt idx="8">
                  <c:v>9. klase</c:v>
                </c:pt>
                <c:pt idx="9">
                  <c:v>10. klase</c:v>
                </c:pt>
                <c:pt idx="10">
                  <c:v>11. klase</c:v>
                </c:pt>
                <c:pt idx="11">
                  <c:v>12. klase</c:v>
                </c:pt>
              </c:strCache>
            </c:strRef>
          </c:cat>
          <c:val>
            <c:numRef>
              <c:f>Sheet1!$B$24:$M$24</c:f>
              <c:numCache>
                <c:formatCode>General</c:formatCode>
                <c:ptCount val="12"/>
                <c:pt idx="0">
                  <c:v>4</c:v>
                </c:pt>
                <c:pt idx="1">
                  <c:v>5</c:v>
                </c:pt>
                <c:pt idx="2">
                  <c:v>5</c:v>
                </c:pt>
                <c:pt idx="3">
                  <c:v>0</c:v>
                </c:pt>
                <c:pt idx="4">
                  <c:v>5</c:v>
                </c:pt>
                <c:pt idx="5">
                  <c:v>4</c:v>
                </c:pt>
                <c:pt idx="6">
                  <c:v>4</c:v>
                </c:pt>
                <c:pt idx="7">
                  <c:v>1</c:v>
                </c:pt>
                <c:pt idx="8">
                  <c:v>7</c:v>
                </c:pt>
                <c:pt idx="9">
                  <c:v>5</c:v>
                </c:pt>
                <c:pt idx="10">
                  <c:v>5</c:v>
                </c:pt>
                <c:pt idx="11">
                  <c:v>1</c:v>
                </c:pt>
              </c:numCache>
            </c:numRef>
          </c:val>
          <c:extLst>
            <c:ext xmlns:c16="http://schemas.microsoft.com/office/drawing/2014/chart" uri="{C3380CC4-5D6E-409C-BE32-E72D297353CC}">
              <c16:uniqueId val="{0000000B-BE56-4DE9-9CC3-895490EF2C56}"/>
            </c:ext>
          </c:extLst>
        </c:ser>
        <c:dLbls>
          <c:showLegendKey val="0"/>
          <c:showVal val="0"/>
          <c:showCatName val="0"/>
          <c:showSerName val="0"/>
          <c:showPercent val="0"/>
          <c:showBubbleSize val="0"/>
        </c:dLbls>
        <c:gapWidth val="219"/>
        <c:overlap val="-27"/>
        <c:axId val="185085120"/>
        <c:axId val="189952576"/>
      </c:barChart>
      <c:catAx>
        <c:axId val="185085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crossAx val="189952576"/>
        <c:crosses val="autoZero"/>
        <c:auto val="1"/>
        <c:lblAlgn val="ctr"/>
        <c:lblOffset val="100"/>
        <c:noMultiLvlLbl val="0"/>
      </c:catAx>
      <c:valAx>
        <c:axId val="189952576"/>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50851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lv-LV"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5303660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94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4" name="Google Shape;1004;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4223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2" name="Google Shape;48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4402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2" name="Google Shape;48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7896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71" name="Google Shape;47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6315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4" name="Google Shape;41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7405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6" name="Google Shape;756;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7180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9"/>
        <p:cNvGrpSpPr/>
        <p:nvPr/>
      </p:nvGrpSpPr>
      <p:grpSpPr>
        <a:xfrm>
          <a:off x="0" y="0"/>
          <a:ext cx="0" cy="0"/>
          <a:chOff x="0" y="0"/>
          <a:chExt cx="0" cy="0"/>
        </a:xfrm>
      </p:grpSpPr>
      <p:sp>
        <p:nvSpPr>
          <p:cNvPr id="1010" name="Google Shape;1010;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1" name="Google Shape;1011;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916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chemeClr val="lt1"/>
        </a:solidFill>
        <a:effectLst/>
      </p:bgPr>
    </p:bg>
    <p:spTree>
      <p:nvGrpSpPr>
        <p:cNvPr id="1" name="Shape 13"/>
        <p:cNvGrpSpPr/>
        <p:nvPr/>
      </p:nvGrpSpPr>
      <p:grpSpPr>
        <a:xfrm>
          <a:off x="0" y="0"/>
          <a:ext cx="0" cy="0"/>
          <a:chOff x="0" y="0"/>
          <a:chExt cx="0" cy="0"/>
        </a:xfrm>
      </p:grpSpPr>
      <p:sp>
        <p:nvSpPr>
          <p:cNvPr id="14" name="Google Shape;14;p2"/>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15" name="Google Shape;15;p2"/>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8" name="Google Shape;18;p2"/>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random 1">
  <p:cSld name="random 1">
    <p:bg>
      <p:bgPr>
        <a:solidFill>
          <a:schemeClr val="lt1"/>
        </a:solidFill>
        <a:effectLst/>
      </p:bgPr>
    </p:bg>
    <p:spTree>
      <p:nvGrpSpPr>
        <p:cNvPr id="1" name="Shape 193"/>
        <p:cNvGrpSpPr/>
        <p:nvPr/>
      </p:nvGrpSpPr>
      <p:grpSpPr>
        <a:xfrm>
          <a:off x="0" y="0"/>
          <a:ext cx="0" cy="0"/>
          <a:chOff x="0" y="0"/>
          <a:chExt cx="0" cy="0"/>
        </a:xfrm>
      </p:grpSpPr>
      <p:sp>
        <p:nvSpPr>
          <p:cNvPr id="194" name="Google Shape;194;p27"/>
          <p:cNvSpPr txBox="1">
            <a:spLocks noGrp="1"/>
          </p:cNvSpPr>
          <p:nvPr>
            <p:ph type="ctrTitle"/>
          </p:nvPr>
        </p:nvSpPr>
        <p:spPr>
          <a:xfrm>
            <a:off x="914400" y="2235200"/>
            <a:ext cx="8337176"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5" name="Google Shape;195;p27"/>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6" name="Google Shape;196;p27"/>
          <p:cNvSpPr/>
          <p:nvPr/>
        </p:nvSpPr>
        <p:spPr>
          <a:xfrm>
            <a:off x="0" y="2235200"/>
            <a:ext cx="645459" cy="2142864"/>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random 2">
  <p:cSld name="random 2">
    <p:bg>
      <p:bgPr>
        <a:solidFill>
          <a:srgbClr val="CBC7D8"/>
        </a:solidFill>
        <a:effectLst/>
      </p:bgPr>
    </p:bg>
    <p:spTree>
      <p:nvGrpSpPr>
        <p:cNvPr id="1" name="Shape 197"/>
        <p:cNvGrpSpPr/>
        <p:nvPr/>
      </p:nvGrpSpPr>
      <p:grpSpPr>
        <a:xfrm>
          <a:off x="0" y="0"/>
          <a:ext cx="0" cy="0"/>
          <a:chOff x="0" y="0"/>
          <a:chExt cx="0" cy="0"/>
        </a:xfrm>
      </p:grpSpPr>
      <p:sp>
        <p:nvSpPr>
          <p:cNvPr id="198" name="Google Shape;198;p28"/>
          <p:cNvSpPr txBox="1">
            <a:spLocks noGrp="1"/>
          </p:cNvSpPr>
          <p:nvPr>
            <p:ph type="ctrTitle"/>
          </p:nvPr>
        </p:nvSpPr>
        <p:spPr>
          <a:xfrm>
            <a:off x="914400" y="2235200"/>
            <a:ext cx="10363200"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rgbClr val="664790"/>
              </a:buClr>
              <a:buSzPts val="5400"/>
              <a:buFont typeface="Verdana"/>
              <a:buNone/>
              <a:defRPr sz="5400" b="1">
                <a:solidFill>
                  <a:srgbClr val="66479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28"/>
          <p:cNvSpPr txBox="1">
            <a:spLocks noGrp="1"/>
          </p:cNvSpPr>
          <p:nvPr>
            <p:ph type="subTitle" idx="1"/>
          </p:nvPr>
        </p:nvSpPr>
        <p:spPr>
          <a:xfrm>
            <a:off x="838200" y="4861249"/>
            <a:ext cx="7296539" cy="1170992"/>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2400"/>
              <a:buNone/>
              <a:defRPr sz="2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0" name="Google Shape;200;p28"/>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2">
  <p:cSld name="blank 2">
    <p:bg>
      <p:bgPr>
        <a:solidFill>
          <a:srgbClr val="CBC7D8"/>
        </a:solidFill>
        <a:effectLst/>
      </p:bgPr>
    </p:bg>
    <p:spTree>
      <p:nvGrpSpPr>
        <p:cNvPr id="1" name="Shape 201"/>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2" name="Picture 6">
            <a:extLst>
              <a:ext uri="{FF2B5EF4-FFF2-40B4-BE49-F238E27FC236}">
                <a16:creationId xmlns:a16="http://schemas.microsoft.com/office/drawing/2014/main" id="{3A01DC0E-09A7-5B1F-D247-C39D850D2A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975" y="0"/>
            <a:ext cx="99853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3" name="Slide Number Placeholder 22">
            <a:extLst>
              <a:ext uri="{FF2B5EF4-FFF2-40B4-BE49-F238E27FC236}">
                <a16:creationId xmlns:a16="http://schemas.microsoft.com/office/drawing/2014/main" id="{847DEACD-729A-13EB-1C64-4280D1DC8F50}"/>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D375DFCB-CEC6-4236-944C-E84B0C63F61A}" type="slidenum">
              <a:rPr lang="en-US" altLang="lv-LV"/>
              <a:pPr>
                <a:defRPr/>
              </a:pPr>
              <a:t>‹#›</a:t>
            </a:fld>
            <a:endParaRPr lang="en-US" altLang="lv-LV"/>
          </a:p>
        </p:txBody>
      </p:sp>
    </p:spTree>
    <p:extLst>
      <p:ext uri="{BB962C8B-B14F-4D97-AF65-F5344CB8AC3E}">
        <p14:creationId xmlns:p14="http://schemas.microsoft.com/office/powerpoint/2010/main" val="423765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p:cSld name="text">
    <p:spTree>
      <p:nvGrpSpPr>
        <p:cNvPr id="1" name="Shape 19"/>
        <p:cNvGrpSpPr/>
        <p:nvPr/>
      </p:nvGrpSpPr>
      <p:grpSpPr>
        <a:xfrm>
          <a:off x="0" y="0"/>
          <a:ext cx="0" cy="0"/>
          <a:chOff x="0" y="0"/>
          <a:chExt cx="0" cy="0"/>
        </a:xfrm>
      </p:grpSpPr>
      <p:sp>
        <p:nvSpPr>
          <p:cNvPr id="20" name="Google Shape;20;p3"/>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1" name="Google Shape;21;p3"/>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16775" y="2243979"/>
            <a:ext cx="10929767" cy="393298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24" name="Google Shape;24;p3"/>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latin typeface="Verdana"/>
                <a:ea typeface="Verdana"/>
                <a:cs typeface="Verdana"/>
                <a:sym typeface="Verdan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b="0" i="0" u="none" strike="noStrike" cap="none">
                <a:solidFill>
                  <a:schemeClr val="lt1"/>
                </a:solidFill>
                <a:latin typeface="Verdana"/>
                <a:ea typeface="Verdana"/>
                <a:cs typeface="Verdana"/>
                <a:sym typeface="Verdana"/>
              </a:defRPr>
            </a:lvl1pPr>
            <a:lvl2pPr marL="0" marR="0" lvl="1" indent="0" algn="ctr" rtl="0">
              <a:spcBef>
                <a:spcPts val="0"/>
              </a:spcBef>
              <a:buNone/>
              <a:defRPr sz="800" b="0" i="0" u="none" strike="noStrike" cap="none">
                <a:solidFill>
                  <a:schemeClr val="lt1"/>
                </a:solidFill>
                <a:latin typeface="Verdana"/>
                <a:ea typeface="Verdana"/>
                <a:cs typeface="Verdana"/>
                <a:sym typeface="Verdana"/>
              </a:defRPr>
            </a:lvl2pPr>
            <a:lvl3pPr marL="0" marR="0" lvl="2" indent="0" algn="ctr" rtl="0">
              <a:spcBef>
                <a:spcPts val="0"/>
              </a:spcBef>
              <a:buNone/>
              <a:defRPr sz="800" b="0" i="0" u="none" strike="noStrike" cap="none">
                <a:solidFill>
                  <a:schemeClr val="lt1"/>
                </a:solidFill>
                <a:latin typeface="Verdana"/>
                <a:ea typeface="Verdana"/>
                <a:cs typeface="Verdana"/>
                <a:sym typeface="Verdana"/>
              </a:defRPr>
            </a:lvl3pPr>
            <a:lvl4pPr marL="0" marR="0" lvl="3" indent="0" algn="ctr" rtl="0">
              <a:spcBef>
                <a:spcPts val="0"/>
              </a:spcBef>
              <a:buNone/>
              <a:defRPr sz="800" b="0" i="0" u="none" strike="noStrike" cap="none">
                <a:solidFill>
                  <a:schemeClr val="lt1"/>
                </a:solidFill>
                <a:latin typeface="Verdana"/>
                <a:ea typeface="Verdana"/>
                <a:cs typeface="Verdana"/>
                <a:sym typeface="Verdana"/>
              </a:defRPr>
            </a:lvl4pPr>
            <a:lvl5pPr marL="0" marR="0" lvl="4" indent="0" algn="ctr" rtl="0">
              <a:spcBef>
                <a:spcPts val="0"/>
              </a:spcBef>
              <a:buNone/>
              <a:defRPr sz="800" b="0" i="0" u="none" strike="noStrike" cap="none">
                <a:solidFill>
                  <a:schemeClr val="lt1"/>
                </a:solidFill>
                <a:latin typeface="Verdana"/>
                <a:ea typeface="Verdana"/>
                <a:cs typeface="Verdana"/>
                <a:sym typeface="Verdana"/>
              </a:defRPr>
            </a:lvl5pPr>
            <a:lvl6pPr marL="0" marR="0" lvl="5" indent="0" algn="ctr" rtl="0">
              <a:spcBef>
                <a:spcPts val="0"/>
              </a:spcBef>
              <a:buNone/>
              <a:defRPr sz="800" b="0" i="0" u="none" strike="noStrike" cap="none">
                <a:solidFill>
                  <a:schemeClr val="lt1"/>
                </a:solidFill>
                <a:latin typeface="Verdana"/>
                <a:ea typeface="Verdana"/>
                <a:cs typeface="Verdana"/>
                <a:sym typeface="Verdana"/>
              </a:defRPr>
            </a:lvl6pPr>
            <a:lvl7pPr marL="0" marR="0" lvl="6" indent="0" algn="ctr" rtl="0">
              <a:spcBef>
                <a:spcPts val="0"/>
              </a:spcBef>
              <a:buNone/>
              <a:defRPr sz="800" b="0" i="0" u="none" strike="noStrike" cap="none">
                <a:solidFill>
                  <a:schemeClr val="lt1"/>
                </a:solidFill>
                <a:latin typeface="Verdana"/>
                <a:ea typeface="Verdana"/>
                <a:cs typeface="Verdana"/>
                <a:sym typeface="Verdana"/>
              </a:defRPr>
            </a:lvl7pPr>
            <a:lvl8pPr marL="0" marR="0" lvl="7" indent="0" algn="ctr" rtl="0">
              <a:spcBef>
                <a:spcPts val="0"/>
              </a:spcBef>
              <a:buNone/>
              <a:defRPr sz="800" b="0" i="0" u="none" strike="noStrike" cap="none">
                <a:solidFill>
                  <a:schemeClr val="lt1"/>
                </a:solidFill>
                <a:latin typeface="Verdana"/>
                <a:ea typeface="Verdana"/>
                <a:cs typeface="Verdana"/>
                <a:sym typeface="Verdana"/>
              </a:defRPr>
            </a:lvl8pPr>
            <a:lvl9pPr marL="0" marR="0" lvl="8" indent="0" algn="ctr" rtl="0">
              <a:spcBef>
                <a:spcPts val="0"/>
              </a:spcBef>
              <a:buNone/>
              <a:defRPr sz="800" b="0" i="0" u="none" strike="noStrike" cap="none">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image 5">
  <p:cSld name="text image 5">
    <p:spTree>
      <p:nvGrpSpPr>
        <p:cNvPr id="1" name="Shape 30"/>
        <p:cNvGrpSpPr/>
        <p:nvPr/>
      </p:nvGrpSpPr>
      <p:grpSpPr>
        <a:xfrm>
          <a:off x="0" y="0"/>
          <a:ext cx="0" cy="0"/>
          <a:chOff x="0" y="0"/>
          <a:chExt cx="0" cy="0"/>
        </a:xfrm>
      </p:grpSpPr>
      <p:sp>
        <p:nvSpPr>
          <p:cNvPr id="31" name="Google Shape;31;p5"/>
          <p:cNvSpPr>
            <a:spLocks noGrp="1"/>
          </p:cNvSpPr>
          <p:nvPr>
            <p:ph type="pic" idx="2"/>
          </p:nvPr>
        </p:nvSpPr>
        <p:spPr>
          <a:xfrm>
            <a:off x="1" y="1658472"/>
            <a:ext cx="3708400" cy="5199108"/>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32" name="Google Shape;32;p5"/>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3" name="Google Shape;33;p5"/>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35" name="Google Shape;35;p5"/>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36" name="Google Shape;36;p5"/>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ext 2">
  <p:cSld name="text 2">
    <p:spTree>
      <p:nvGrpSpPr>
        <p:cNvPr id="1" name="Shape 45"/>
        <p:cNvGrpSpPr/>
        <p:nvPr/>
      </p:nvGrpSpPr>
      <p:grpSpPr>
        <a:xfrm>
          <a:off x="0" y="0"/>
          <a:ext cx="0" cy="0"/>
          <a:chOff x="0" y="0"/>
          <a:chExt cx="0" cy="0"/>
        </a:xfrm>
      </p:grpSpPr>
      <p:sp>
        <p:nvSpPr>
          <p:cNvPr id="46" name="Google Shape;46;p7"/>
          <p:cNvSpPr/>
          <p:nvPr/>
        </p:nvSpPr>
        <p:spPr>
          <a:xfrm>
            <a:off x="0" y="-1"/>
            <a:ext cx="6096000" cy="6857579"/>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47" name="Google Shape;47;p7"/>
          <p:cNvSpPr txBox="1">
            <a:spLocks noGrp="1"/>
          </p:cNvSpPr>
          <p:nvPr>
            <p:ph type="title"/>
          </p:nvPr>
        </p:nvSpPr>
        <p:spPr>
          <a:xfrm>
            <a:off x="616775" y="645459"/>
            <a:ext cx="4403463" cy="1957892"/>
          </a:xfrm>
          <a:prstGeom prst="rect">
            <a:avLst/>
          </a:prstGeom>
          <a:noFill/>
          <a:ln>
            <a:noFill/>
          </a:ln>
        </p:spPr>
        <p:txBody>
          <a:bodyPr spcFirstLastPara="1" wrap="square" lIns="0" tIns="45700" rIns="0" bIns="45700" anchor="t" anchorCtr="0"/>
          <a:lstStyle>
            <a:lvl1pPr lvl="0" algn="l">
              <a:lnSpc>
                <a:spcPct val="100000"/>
              </a:lnSpc>
              <a:spcBef>
                <a:spcPts val="0"/>
              </a:spcBef>
              <a:spcAft>
                <a:spcPts val="0"/>
              </a:spcAft>
              <a:buClr>
                <a:srgbClr val="664790"/>
              </a:buClr>
              <a:buSzPts val="2000"/>
              <a:buFont typeface="Verdana"/>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7"/>
          <p:cNvSpPr txBox="1">
            <a:spLocks noGrp="1"/>
          </p:cNvSpPr>
          <p:nvPr>
            <p:ph type="body" idx="1"/>
          </p:nvPr>
        </p:nvSpPr>
        <p:spPr>
          <a:xfrm>
            <a:off x="6641056" y="645459"/>
            <a:ext cx="5005891" cy="5531504"/>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1800"/>
              <a:buNone/>
              <a:defRPr sz="1800">
                <a:solidFill>
                  <a:srgbClr val="664790"/>
                </a:solidFill>
              </a:defRPr>
            </a:lvl1pPr>
            <a:lvl2pPr marL="914400" lvl="1" indent="-228600" algn="l">
              <a:lnSpc>
                <a:spcPct val="100000"/>
              </a:lnSpc>
              <a:spcBef>
                <a:spcPts val="500"/>
              </a:spcBef>
              <a:spcAft>
                <a:spcPts val="0"/>
              </a:spcAft>
              <a:buClr>
                <a:srgbClr val="664790"/>
              </a:buClr>
              <a:buSzPts val="1600"/>
              <a:buNone/>
              <a:defRPr sz="1600">
                <a:solidFill>
                  <a:srgbClr val="664790"/>
                </a:solidFill>
              </a:defRPr>
            </a:lvl2pPr>
            <a:lvl3pPr marL="1371600" lvl="2" indent="-228600" algn="l">
              <a:lnSpc>
                <a:spcPct val="100000"/>
              </a:lnSpc>
              <a:spcBef>
                <a:spcPts val="500"/>
              </a:spcBef>
              <a:spcAft>
                <a:spcPts val="0"/>
              </a:spcAft>
              <a:buClr>
                <a:srgbClr val="664790"/>
              </a:buClr>
              <a:buSzPts val="1400"/>
              <a:buNone/>
              <a:defRPr sz="1400">
                <a:solidFill>
                  <a:srgbClr val="664790"/>
                </a:solidFill>
              </a:defRPr>
            </a:lvl3pPr>
            <a:lvl4pPr marL="1828800" lvl="3" indent="-228600" algn="l">
              <a:lnSpc>
                <a:spcPct val="100000"/>
              </a:lnSpc>
              <a:spcBef>
                <a:spcPts val="500"/>
              </a:spcBef>
              <a:spcAft>
                <a:spcPts val="0"/>
              </a:spcAft>
              <a:buClr>
                <a:srgbClr val="664790"/>
              </a:buClr>
              <a:buSzPts val="1200"/>
              <a:buNone/>
              <a:defRPr sz="1200">
                <a:solidFill>
                  <a:srgbClr val="664790"/>
                </a:solidFill>
              </a:defRPr>
            </a:lvl4pPr>
            <a:lvl5pPr marL="2286000" lvl="4" indent="-228600" algn="l">
              <a:lnSpc>
                <a:spcPct val="100000"/>
              </a:lnSpc>
              <a:spcBef>
                <a:spcPts val="500"/>
              </a:spcBef>
              <a:spcAft>
                <a:spcPts val="0"/>
              </a:spcAft>
              <a:buClr>
                <a:srgbClr val="664790"/>
              </a:buClr>
              <a:buSzPts val="1000"/>
              <a:buNone/>
              <a:defRPr sz="1000">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7"/>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50" name="Google Shape;50;p7"/>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new topic image">
  <p:cSld name="new topic image">
    <p:bg>
      <p:bgPr>
        <a:solidFill>
          <a:schemeClr val="lt1"/>
        </a:solidFill>
        <a:effectLst/>
      </p:bgPr>
    </p:bg>
    <p:spTree>
      <p:nvGrpSpPr>
        <p:cNvPr id="1" name="Shape 162"/>
        <p:cNvGrpSpPr/>
        <p:nvPr/>
      </p:nvGrpSpPr>
      <p:grpSpPr>
        <a:xfrm>
          <a:off x="0" y="0"/>
          <a:ext cx="0" cy="0"/>
          <a:chOff x="0" y="0"/>
          <a:chExt cx="0" cy="0"/>
        </a:xfrm>
      </p:grpSpPr>
      <p:sp>
        <p:nvSpPr>
          <p:cNvPr id="163" name="Google Shape;163;p22"/>
          <p:cNvSpPr txBox="1">
            <a:spLocks noGrp="1"/>
          </p:cNvSpPr>
          <p:nvPr>
            <p:ph type="ctrTitle"/>
          </p:nvPr>
        </p:nvSpPr>
        <p:spPr>
          <a:xfrm>
            <a:off x="895574" y="2235200"/>
            <a:ext cx="4698401"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600"/>
              <a:buFont typeface="Verdana"/>
              <a:buNone/>
              <a:defRPr sz="3600" b="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4" name="Google Shape;164;p22"/>
          <p:cNvSpPr txBox="1">
            <a:spLocks noGrp="1"/>
          </p:cNvSpPr>
          <p:nvPr>
            <p:ph type="subTitle" idx="1"/>
          </p:nvPr>
        </p:nvSpPr>
        <p:spPr>
          <a:xfrm>
            <a:off x="1039009" y="5518673"/>
            <a:ext cx="4405827" cy="892885"/>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rgbClr val="664790"/>
              </a:buClr>
              <a:buSzPts val="1400"/>
              <a:buNone/>
              <a:defRPr sz="1400">
                <a:solidFill>
                  <a:srgbClr val="664790"/>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5" name="Google Shape;165;p22"/>
          <p:cNvSpPr/>
          <p:nvPr/>
        </p:nvSpPr>
        <p:spPr>
          <a:xfrm>
            <a:off x="0" y="2235200"/>
            <a:ext cx="645459" cy="2142864"/>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6" name="Google Shape;166;p22"/>
          <p:cNvSpPr>
            <a:spLocks noGrp="1"/>
          </p:cNvSpPr>
          <p:nvPr>
            <p:ph type="pic" idx="2"/>
          </p:nvPr>
        </p:nvSpPr>
        <p:spPr>
          <a:xfrm>
            <a:off x="6096001" y="0"/>
            <a:ext cx="6096001" cy="6858000"/>
          </a:xfrm>
          <a:prstGeom prst="rect">
            <a:avLst/>
          </a:prstGeom>
          <a:solidFill>
            <a:srgbClr val="F2F2F2"/>
          </a:solidFill>
          <a:ln>
            <a:noFill/>
          </a:ln>
        </p:spPr>
        <p:txBody>
          <a:bodyPr spcFirstLastPara="1" wrap="square" lIns="0" tIns="45700" rIns="91425" bIns="45700" anchor="ctr" anchorCtr="0"/>
          <a:lstStyle>
            <a:lvl1pPr marR="0" lvl="0" algn="ctr" rtl="0">
              <a:lnSpc>
                <a:spcPct val="100000"/>
              </a:lnSpc>
              <a:spcBef>
                <a:spcPts val="1000"/>
              </a:spcBef>
              <a:spcAft>
                <a:spcPts val="0"/>
              </a:spcAft>
              <a:buClr>
                <a:srgbClr val="664790"/>
              </a:buClr>
              <a:buSzPts val="1000"/>
              <a:buFont typeface="Arial"/>
              <a:buNone/>
              <a:defRPr sz="1000" b="0" i="0" u="none" strike="noStrike" cap="none">
                <a:solidFill>
                  <a:srgbClr val="664790"/>
                </a:solidFill>
                <a:latin typeface="Verdana"/>
                <a:ea typeface="Verdana"/>
                <a:cs typeface="Verdana"/>
                <a:sym typeface="Verdana"/>
              </a:defRPr>
            </a:lvl1pPr>
            <a:lvl2pPr marR="0" lvl="1"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R="0" lvl="2"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R="0" lvl="3"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R="0" lvl="4"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with social icons">
  <p:cSld name="Title Slide with social icons">
    <p:bg>
      <p:bgPr>
        <a:solidFill>
          <a:schemeClr val="lt1"/>
        </a:solidFill>
        <a:effectLst/>
      </p:bgPr>
    </p:bg>
    <p:spTree>
      <p:nvGrpSpPr>
        <p:cNvPr id="1" name="Shape 167"/>
        <p:cNvGrpSpPr/>
        <p:nvPr/>
      </p:nvGrpSpPr>
      <p:grpSpPr>
        <a:xfrm>
          <a:off x="0" y="0"/>
          <a:ext cx="0" cy="0"/>
          <a:chOff x="0" y="0"/>
          <a:chExt cx="0" cy="0"/>
        </a:xfrm>
      </p:grpSpPr>
      <p:sp>
        <p:nvSpPr>
          <p:cNvPr id="168" name="Google Shape;168;p23"/>
          <p:cNvSpPr/>
          <p:nvPr/>
        </p:nvSpPr>
        <p:spPr>
          <a:xfrm>
            <a:off x="0" y="2097742"/>
            <a:ext cx="12192000" cy="4760258"/>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69" name="Google Shape;169;p23"/>
          <p:cNvSpPr txBox="1">
            <a:spLocks noGrp="1"/>
          </p:cNvSpPr>
          <p:nvPr>
            <p:ph type="ctrTitle"/>
          </p:nvPr>
        </p:nvSpPr>
        <p:spPr>
          <a:xfrm>
            <a:off x="1202554" y="2880220"/>
            <a:ext cx="7821917" cy="2387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4800"/>
              <a:buFont typeface="Verdana"/>
              <a:buNone/>
              <a:defRPr sz="48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3"/>
          <p:cNvSpPr txBox="1">
            <a:spLocks noGrp="1"/>
          </p:cNvSpPr>
          <p:nvPr>
            <p:ph type="subTitle" idx="1"/>
          </p:nvPr>
        </p:nvSpPr>
        <p:spPr>
          <a:xfrm>
            <a:off x="1202554" y="5823631"/>
            <a:ext cx="6879772" cy="478558"/>
          </a:xfrm>
          <a:prstGeom prst="rect">
            <a:avLst/>
          </a:prstGeom>
          <a:noFill/>
          <a:ln>
            <a:noFill/>
          </a:ln>
        </p:spPr>
        <p:txBody>
          <a:bodyPr spcFirstLastPara="1" wrap="square" lIns="0" tIns="45700" rIns="91425" bIns="45700" anchor="t" anchorCtr="0"/>
          <a:lstStyle>
            <a:lvl1pPr lvl="0" algn="l">
              <a:lnSpc>
                <a:spcPct val="100000"/>
              </a:lnSpc>
              <a:spcBef>
                <a:spcPts val="1000"/>
              </a:spcBef>
              <a:spcAft>
                <a:spcPts val="0"/>
              </a:spcAft>
              <a:buClr>
                <a:schemeClr val="lt1"/>
              </a:buClr>
              <a:buSzPts val="1800"/>
              <a:buNone/>
              <a:defRPr sz="1800">
                <a:solidFill>
                  <a:schemeClr val="lt1"/>
                </a:solidFill>
              </a:defRPr>
            </a:lvl1pPr>
            <a:lvl2pPr lvl="1" algn="ctr">
              <a:lnSpc>
                <a:spcPct val="100000"/>
              </a:lnSpc>
              <a:spcBef>
                <a:spcPts val="500"/>
              </a:spcBef>
              <a:spcAft>
                <a:spcPts val="0"/>
              </a:spcAft>
              <a:buClr>
                <a:srgbClr val="664790"/>
              </a:buClr>
              <a:buSzPts val="2000"/>
              <a:buNone/>
              <a:defRPr sz="2000"/>
            </a:lvl2pPr>
            <a:lvl3pPr lvl="2" algn="ctr">
              <a:lnSpc>
                <a:spcPct val="100000"/>
              </a:lnSpc>
              <a:spcBef>
                <a:spcPts val="500"/>
              </a:spcBef>
              <a:spcAft>
                <a:spcPts val="0"/>
              </a:spcAft>
              <a:buClr>
                <a:srgbClr val="664790"/>
              </a:buClr>
              <a:buSzPts val="1800"/>
              <a:buNone/>
              <a:defRPr sz="1800"/>
            </a:lvl3pPr>
            <a:lvl4pPr lvl="3" algn="ctr">
              <a:lnSpc>
                <a:spcPct val="100000"/>
              </a:lnSpc>
              <a:spcBef>
                <a:spcPts val="500"/>
              </a:spcBef>
              <a:spcAft>
                <a:spcPts val="0"/>
              </a:spcAft>
              <a:buClr>
                <a:srgbClr val="664790"/>
              </a:buClr>
              <a:buSzPts val="1600"/>
              <a:buNone/>
              <a:defRPr sz="1600"/>
            </a:lvl4pPr>
            <a:lvl5pPr lvl="4" algn="ctr">
              <a:lnSpc>
                <a:spcPct val="100000"/>
              </a:lnSpc>
              <a:spcBef>
                <a:spcPts val="500"/>
              </a:spcBef>
              <a:spcAft>
                <a:spcPts val="0"/>
              </a:spcAft>
              <a:buClr>
                <a:srgbClr val="664790"/>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1" name="Google Shape;171;p23"/>
          <p:cNvPicPr preferRelativeResize="0"/>
          <p:nvPr/>
        </p:nvPicPr>
        <p:blipFill rotWithShape="1">
          <a:blip r:embed="rId2">
            <a:alphaModFix/>
          </a:blip>
          <a:srcRect/>
          <a:stretch/>
        </p:blipFill>
        <p:spPr>
          <a:xfrm>
            <a:off x="775705" y="0"/>
            <a:ext cx="2393859" cy="1810872"/>
          </a:xfrm>
          <a:prstGeom prst="rect">
            <a:avLst/>
          </a:prstGeom>
          <a:noFill/>
          <a:ln>
            <a:noFill/>
          </a:ln>
        </p:spPr>
      </p:pic>
      <p:sp>
        <p:nvSpPr>
          <p:cNvPr id="172" name="Google Shape;172;p23"/>
          <p:cNvSpPr txBox="1">
            <a:spLocks noGrp="1"/>
          </p:cNvSpPr>
          <p:nvPr>
            <p:ph type="body" idx="2"/>
          </p:nvPr>
        </p:nvSpPr>
        <p:spPr>
          <a:xfrm rot="5400000">
            <a:off x="10671036" y="3683760"/>
            <a:ext cx="2062163" cy="455084"/>
          </a:xfrm>
          <a:prstGeom prst="rect">
            <a:avLst/>
          </a:prstGeom>
          <a:noFill/>
          <a:ln>
            <a:noFill/>
          </a:ln>
        </p:spPr>
        <p:txBody>
          <a:bodyPr spcFirstLastPara="1" wrap="square" lIns="0" tIns="45700" rIns="91425" bIns="45700" anchor="ctr" anchorCtr="0"/>
          <a:lstStyle>
            <a:lvl1pPr marL="457200" lvl="0" indent="-228600" algn="l">
              <a:lnSpc>
                <a:spcPct val="100000"/>
              </a:lnSpc>
              <a:spcBef>
                <a:spcPts val="1000"/>
              </a:spcBef>
              <a:spcAft>
                <a:spcPts val="0"/>
              </a:spcAft>
              <a:buClr>
                <a:schemeClr val="lt1"/>
              </a:buClr>
              <a:buSzPts val="1200"/>
              <a:buNone/>
              <a:defRPr sz="1200">
                <a:solidFill>
                  <a:schemeClr val="lt1"/>
                </a:solidFill>
              </a:defRPr>
            </a:lvl1pPr>
            <a:lvl2pPr marL="914400" lvl="1" indent="-342900" algn="l">
              <a:lnSpc>
                <a:spcPct val="100000"/>
              </a:lnSpc>
              <a:spcBef>
                <a:spcPts val="500"/>
              </a:spcBef>
              <a:spcAft>
                <a:spcPts val="0"/>
              </a:spcAft>
              <a:buClr>
                <a:srgbClr val="664790"/>
              </a:buClr>
              <a:buSzPts val="1800"/>
              <a:buChar char="•"/>
              <a:defRPr/>
            </a:lvl2pPr>
            <a:lvl3pPr marL="1371600" lvl="2" indent="-342900" algn="l">
              <a:lnSpc>
                <a:spcPct val="100000"/>
              </a:lnSpc>
              <a:spcBef>
                <a:spcPts val="500"/>
              </a:spcBef>
              <a:spcAft>
                <a:spcPts val="0"/>
              </a:spcAft>
              <a:buClr>
                <a:srgbClr val="664790"/>
              </a:buClr>
              <a:buSzPts val="1800"/>
              <a:buChar char="•"/>
              <a:defRPr/>
            </a:lvl3pPr>
            <a:lvl4pPr marL="1828800" lvl="3" indent="-342900" algn="l">
              <a:lnSpc>
                <a:spcPct val="100000"/>
              </a:lnSpc>
              <a:spcBef>
                <a:spcPts val="500"/>
              </a:spcBef>
              <a:spcAft>
                <a:spcPts val="0"/>
              </a:spcAft>
              <a:buClr>
                <a:srgbClr val="664790"/>
              </a:buClr>
              <a:buSzPts val="1800"/>
              <a:buChar char="•"/>
              <a:defRPr/>
            </a:lvl4pPr>
            <a:lvl5pPr marL="2286000" lvl="4" indent="-342900" algn="l">
              <a:lnSpc>
                <a:spcPct val="100000"/>
              </a:lnSpc>
              <a:spcBef>
                <a:spcPts val="500"/>
              </a:spcBef>
              <a:spcAft>
                <a:spcPts val="0"/>
              </a:spcAft>
              <a:buClr>
                <a:srgbClr val="664790"/>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3"/>
          <p:cNvSpPr txBox="1"/>
          <p:nvPr/>
        </p:nvSpPr>
        <p:spPr>
          <a:xfrm>
            <a:off x="1730716" y="5309366"/>
            <a:ext cx="12104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IZM_gov_lv</a:t>
            </a:r>
            <a:endParaRPr sz="1200">
              <a:solidFill>
                <a:srgbClr val="664690"/>
              </a:solidFill>
              <a:latin typeface="Verdana"/>
              <a:ea typeface="Verdana"/>
              <a:cs typeface="Verdana"/>
              <a:sym typeface="Verdana"/>
            </a:endParaRPr>
          </a:p>
        </p:txBody>
      </p:sp>
      <p:sp>
        <p:nvSpPr>
          <p:cNvPr id="174" name="Google Shape;174;p23"/>
          <p:cNvSpPr txBox="1"/>
          <p:nvPr/>
        </p:nvSpPr>
        <p:spPr>
          <a:xfrm>
            <a:off x="4063573" y="5309366"/>
            <a:ext cx="1967600" cy="1848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lv-LV" sz="1200">
                <a:solidFill>
                  <a:srgbClr val="FFFFFF"/>
                </a:solidFill>
                <a:latin typeface="Verdana"/>
                <a:ea typeface="Verdana"/>
                <a:cs typeface="Verdana"/>
                <a:sym typeface="Verdana"/>
              </a:rPr>
              <a:t>Izglitibas.ministrija</a:t>
            </a:r>
            <a:endParaRPr sz="1200">
              <a:solidFill>
                <a:srgbClr val="664690"/>
              </a:solidFill>
              <a:latin typeface="Verdana"/>
              <a:ea typeface="Verdana"/>
              <a:cs typeface="Verdana"/>
              <a:sym typeface="Verdana"/>
            </a:endParaRPr>
          </a:p>
        </p:txBody>
      </p:sp>
      <p:pic>
        <p:nvPicPr>
          <p:cNvPr id="175" name="Google Shape;175;p23"/>
          <p:cNvPicPr preferRelativeResize="0"/>
          <p:nvPr/>
        </p:nvPicPr>
        <p:blipFill>
          <a:blip r:embed="rId3">
            <a:alphaModFix/>
          </a:blip>
          <a:stretch>
            <a:fillRect/>
          </a:stretch>
        </p:blipFill>
        <p:spPr>
          <a:xfrm>
            <a:off x="3553034" y="5261489"/>
            <a:ext cx="373900" cy="280425"/>
          </a:xfrm>
          <a:prstGeom prst="rect">
            <a:avLst/>
          </a:prstGeom>
          <a:noFill/>
          <a:ln>
            <a:noFill/>
          </a:ln>
        </p:spPr>
      </p:pic>
      <p:pic>
        <p:nvPicPr>
          <p:cNvPr id="176" name="Google Shape;176;p23"/>
          <p:cNvPicPr preferRelativeResize="0"/>
          <p:nvPr/>
        </p:nvPicPr>
        <p:blipFill>
          <a:blip r:embed="rId4">
            <a:alphaModFix/>
          </a:blip>
          <a:stretch>
            <a:fillRect/>
          </a:stretch>
        </p:blipFill>
        <p:spPr>
          <a:xfrm>
            <a:off x="1202566" y="5261501"/>
            <a:ext cx="373900" cy="2804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header">
  <p:cSld name="header">
    <p:spTree>
      <p:nvGrpSpPr>
        <p:cNvPr id="1" name="Shape 177"/>
        <p:cNvGrpSpPr/>
        <p:nvPr/>
      </p:nvGrpSpPr>
      <p:grpSpPr>
        <a:xfrm>
          <a:off x="0" y="0"/>
          <a:ext cx="0" cy="0"/>
          <a:chOff x="0" y="0"/>
          <a:chExt cx="0" cy="0"/>
        </a:xfrm>
      </p:grpSpPr>
      <p:sp>
        <p:nvSpPr>
          <p:cNvPr id="178" name="Google Shape;178;p24"/>
          <p:cNvSpPr/>
          <p:nvPr/>
        </p:nvSpPr>
        <p:spPr>
          <a:xfrm>
            <a:off x="616775"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79" name="Google Shape;179;p24"/>
          <p:cNvSpPr txBox="1">
            <a:spLocks noGrp="1"/>
          </p:cNvSpPr>
          <p:nvPr>
            <p:ph type="ftr" idx="11"/>
          </p:nvPr>
        </p:nvSpPr>
        <p:spPr>
          <a:xfrm>
            <a:off x="1008071"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4"/>
          <p:cNvSpPr txBox="1">
            <a:spLocks noGrp="1"/>
          </p:cNvSpPr>
          <p:nvPr>
            <p:ph type="sldNum" idx="12"/>
          </p:nvPr>
        </p:nvSpPr>
        <p:spPr>
          <a:xfrm>
            <a:off x="616775"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1" name="Google Shape;181;p24"/>
          <p:cNvSpPr/>
          <p:nvPr/>
        </p:nvSpPr>
        <p:spPr>
          <a:xfrm>
            <a:off x="0" y="1"/>
            <a:ext cx="12192000" cy="1658471"/>
          </a:xfrm>
          <a:prstGeom prst="rect">
            <a:avLst/>
          </a:prstGeom>
          <a:solidFill>
            <a:srgbClr val="CBC7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2" name="Google Shape;182;p24"/>
          <p:cNvSpPr txBox="1">
            <a:spLocks noGrp="1"/>
          </p:cNvSpPr>
          <p:nvPr>
            <p:ph type="title"/>
          </p:nvPr>
        </p:nvSpPr>
        <p:spPr>
          <a:xfrm>
            <a:off x="616775" y="257547"/>
            <a:ext cx="5723068" cy="1142815"/>
          </a:xfrm>
          <a:prstGeom prst="rect">
            <a:avLst/>
          </a:prstGeom>
          <a:noFill/>
          <a:ln>
            <a:noFill/>
          </a:ln>
        </p:spPr>
        <p:txBody>
          <a:bodyPr spcFirstLastPara="1" wrap="square" lIns="0" tIns="45700" rIns="91425" bIns="45700" anchor="ctr" anchorCtr="0"/>
          <a:lstStyle>
            <a:lvl1pPr lvl="0" algn="l">
              <a:lnSpc>
                <a:spcPct val="100000"/>
              </a:lnSpc>
              <a:spcBef>
                <a:spcPts val="0"/>
              </a:spcBef>
              <a:spcAft>
                <a:spcPts val="0"/>
              </a:spcAft>
              <a:buClr>
                <a:srgbClr val="664790"/>
              </a:buClr>
              <a:buSzPts val="2200"/>
              <a:buFont typeface="Verdana"/>
              <a:buNone/>
              <a:defRPr sz="2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3">
  <p:cSld name="text 3">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616774" y="681038"/>
            <a:ext cx="5938219" cy="755482"/>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rgbClr val="664790"/>
              </a:buClr>
              <a:buSzPts val="2400"/>
              <a:buFont typeface="Verdana"/>
              <a:buNone/>
              <a:defRPr sz="2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25"/>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86" name="Google Shape;186;p25"/>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5"/>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Verdana"/>
                <a:ea typeface="Verdana"/>
                <a:cs typeface="Verdana"/>
                <a:sym typeface="Verdana"/>
              </a:defRPr>
            </a:lvl1pPr>
            <a:lvl2pPr marL="0" marR="0" lvl="1" indent="0" algn="ctr" rtl="0">
              <a:spcBef>
                <a:spcPts val="0"/>
              </a:spcBef>
              <a:buNone/>
              <a:defRPr sz="800">
                <a:solidFill>
                  <a:schemeClr val="lt1"/>
                </a:solidFill>
                <a:latin typeface="Verdana"/>
                <a:ea typeface="Verdana"/>
                <a:cs typeface="Verdana"/>
                <a:sym typeface="Verdana"/>
              </a:defRPr>
            </a:lvl2pPr>
            <a:lvl3pPr marL="0" marR="0" lvl="2" indent="0" algn="ctr" rtl="0">
              <a:spcBef>
                <a:spcPts val="0"/>
              </a:spcBef>
              <a:buNone/>
              <a:defRPr sz="800">
                <a:solidFill>
                  <a:schemeClr val="lt1"/>
                </a:solidFill>
                <a:latin typeface="Verdana"/>
                <a:ea typeface="Verdana"/>
                <a:cs typeface="Verdana"/>
                <a:sym typeface="Verdana"/>
              </a:defRPr>
            </a:lvl3pPr>
            <a:lvl4pPr marL="0" marR="0" lvl="3" indent="0" algn="ctr" rtl="0">
              <a:spcBef>
                <a:spcPts val="0"/>
              </a:spcBef>
              <a:buNone/>
              <a:defRPr sz="800">
                <a:solidFill>
                  <a:schemeClr val="lt1"/>
                </a:solidFill>
                <a:latin typeface="Verdana"/>
                <a:ea typeface="Verdana"/>
                <a:cs typeface="Verdana"/>
                <a:sym typeface="Verdana"/>
              </a:defRPr>
            </a:lvl4pPr>
            <a:lvl5pPr marL="0" marR="0" lvl="4" indent="0" algn="ctr" rtl="0">
              <a:spcBef>
                <a:spcPts val="0"/>
              </a:spcBef>
              <a:buNone/>
              <a:defRPr sz="800">
                <a:solidFill>
                  <a:schemeClr val="lt1"/>
                </a:solidFill>
                <a:latin typeface="Verdana"/>
                <a:ea typeface="Verdana"/>
                <a:cs typeface="Verdana"/>
                <a:sym typeface="Verdana"/>
              </a:defRPr>
            </a:lvl5pPr>
            <a:lvl6pPr marL="0" marR="0" lvl="5" indent="0" algn="ctr" rtl="0">
              <a:spcBef>
                <a:spcPts val="0"/>
              </a:spcBef>
              <a:buNone/>
              <a:defRPr sz="800">
                <a:solidFill>
                  <a:schemeClr val="lt1"/>
                </a:solidFill>
                <a:latin typeface="Verdana"/>
                <a:ea typeface="Verdana"/>
                <a:cs typeface="Verdana"/>
                <a:sym typeface="Verdana"/>
              </a:defRPr>
            </a:lvl6pPr>
            <a:lvl7pPr marL="0" marR="0" lvl="6" indent="0" algn="ctr" rtl="0">
              <a:spcBef>
                <a:spcPts val="0"/>
              </a:spcBef>
              <a:buNone/>
              <a:defRPr sz="800">
                <a:solidFill>
                  <a:schemeClr val="lt1"/>
                </a:solidFill>
                <a:latin typeface="Verdana"/>
                <a:ea typeface="Verdana"/>
                <a:cs typeface="Verdana"/>
                <a:sym typeface="Verdana"/>
              </a:defRPr>
            </a:lvl7pPr>
            <a:lvl8pPr marL="0" marR="0" lvl="7" indent="0" algn="ctr" rtl="0">
              <a:spcBef>
                <a:spcPts val="0"/>
              </a:spcBef>
              <a:buNone/>
              <a:defRPr sz="800">
                <a:solidFill>
                  <a:schemeClr val="lt1"/>
                </a:solidFill>
                <a:latin typeface="Verdana"/>
                <a:ea typeface="Verdana"/>
                <a:cs typeface="Verdana"/>
                <a:sym typeface="Verdana"/>
              </a:defRPr>
            </a:lvl8pPr>
            <a:lvl9pPr marL="0" marR="0" lvl="8" indent="0" algn="ctr" rtl="0">
              <a:spcBef>
                <a:spcPts val="0"/>
              </a:spcBef>
              <a:buNone/>
              <a:defRPr sz="800">
                <a:solidFill>
                  <a:schemeClr val="lt1"/>
                </a:solidFill>
                <a:latin typeface="Verdana"/>
                <a:ea typeface="Verdana"/>
                <a:cs typeface="Verdana"/>
                <a:sym typeface="Verdana"/>
              </a:defRPr>
            </a:lvl9pPr>
          </a:lstStyle>
          <a:p>
            <a:fld id="{00000000-1234-1234-1234-123412341234}" type="slidenum">
              <a:rPr lang="lv-LV" smtClean="0"/>
              <a:pPr/>
              <a:t>‹#›</a:t>
            </a:fld>
            <a:endParaRPr lang="lv-LV"/>
          </a:p>
        </p:txBody>
      </p:sp>
      <p:sp>
        <p:nvSpPr>
          <p:cNvPr id="188" name="Google Shape;188;p25"/>
          <p:cNvSpPr txBox="1">
            <a:spLocks noGrp="1"/>
          </p:cNvSpPr>
          <p:nvPr>
            <p:ph type="body" idx="1"/>
          </p:nvPr>
        </p:nvSpPr>
        <p:spPr>
          <a:xfrm>
            <a:off x="616775" y="1845946"/>
            <a:ext cx="10929767" cy="4199852"/>
          </a:xfrm>
          <a:prstGeom prst="rect">
            <a:avLst/>
          </a:prstGeom>
          <a:noFill/>
          <a:ln>
            <a:noFill/>
          </a:ln>
        </p:spPr>
        <p:txBody>
          <a:bodyPr spcFirstLastPara="1" wrap="square" lIns="0" tIns="45700" rIns="91425" bIns="45700" anchor="t" anchorCtr="0"/>
          <a:lstStyle>
            <a:lvl1pPr marL="457200" lvl="0" indent="-228600" algn="l">
              <a:lnSpc>
                <a:spcPct val="100000"/>
              </a:lnSpc>
              <a:spcBef>
                <a:spcPts val="1000"/>
              </a:spcBef>
              <a:spcAft>
                <a:spcPts val="0"/>
              </a:spcAft>
              <a:buClr>
                <a:srgbClr val="664790"/>
              </a:buClr>
              <a:buSzPts val="2400"/>
              <a:buNone/>
              <a:defRPr>
                <a:solidFill>
                  <a:srgbClr val="664790"/>
                </a:solidFill>
              </a:defRPr>
            </a:lvl1pPr>
            <a:lvl2pPr marL="914400" lvl="1" indent="-228600" algn="l">
              <a:lnSpc>
                <a:spcPct val="100000"/>
              </a:lnSpc>
              <a:spcBef>
                <a:spcPts val="500"/>
              </a:spcBef>
              <a:spcAft>
                <a:spcPts val="0"/>
              </a:spcAft>
              <a:buClr>
                <a:srgbClr val="664790"/>
              </a:buClr>
              <a:buSzPts val="2000"/>
              <a:buNone/>
              <a:defRPr>
                <a:solidFill>
                  <a:srgbClr val="664790"/>
                </a:solidFill>
              </a:defRPr>
            </a:lvl2pPr>
            <a:lvl3pPr marL="1371600" lvl="2" indent="-228600" algn="l">
              <a:lnSpc>
                <a:spcPct val="100000"/>
              </a:lnSpc>
              <a:spcBef>
                <a:spcPts val="500"/>
              </a:spcBef>
              <a:spcAft>
                <a:spcPts val="0"/>
              </a:spcAft>
              <a:buClr>
                <a:srgbClr val="664790"/>
              </a:buClr>
              <a:buSzPts val="1800"/>
              <a:buNone/>
              <a:defRPr>
                <a:solidFill>
                  <a:srgbClr val="664790"/>
                </a:solidFill>
              </a:defRPr>
            </a:lvl3pPr>
            <a:lvl4pPr marL="1828800" lvl="3" indent="-228600" algn="l">
              <a:lnSpc>
                <a:spcPct val="100000"/>
              </a:lnSpc>
              <a:spcBef>
                <a:spcPts val="500"/>
              </a:spcBef>
              <a:spcAft>
                <a:spcPts val="0"/>
              </a:spcAft>
              <a:buClr>
                <a:srgbClr val="664790"/>
              </a:buClr>
              <a:buSzPts val="1400"/>
              <a:buNone/>
              <a:defRPr>
                <a:solidFill>
                  <a:srgbClr val="664790"/>
                </a:solidFill>
              </a:defRPr>
            </a:lvl4pPr>
            <a:lvl5pPr marL="2286000" lvl="4" indent="-228600" algn="l">
              <a:lnSpc>
                <a:spcPct val="100000"/>
              </a:lnSpc>
              <a:spcBef>
                <a:spcPts val="500"/>
              </a:spcBef>
              <a:spcAft>
                <a:spcPts val="0"/>
              </a:spcAft>
              <a:buClr>
                <a:srgbClr val="664790"/>
              </a:buClr>
              <a:buSzPts val="1200"/>
              <a:buNone/>
              <a:defRPr>
                <a:solidFill>
                  <a:srgbClr val="66479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89"/>
        <p:cNvGrpSpPr/>
        <p:nvPr/>
      </p:nvGrpSpPr>
      <p:grpSpPr>
        <a:xfrm>
          <a:off x="0" y="0"/>
          <a:ext cx="0" cy="0"/>
          <a:chOff x="0" y="0"/>
          <a:chExt cx="0" cy="0"/>
        </a:xfrm>
      </p:grpSpPr>
      <p:sp>
        <p:nvSpPr>
          <p:cNvPr id="190" name="Google Shape;190;p26"/>
          <p:cNvSpPr/>
          <p:nvPr/>
        </p:nvSpPr>
        <p:spPr>
          <a:xfrm>
            <a:off x="631117" y="6566070"/>
            <a:ext cx="391296" cy="291533"/>
          </a:xfrm>
          <a:prstGeom prst="rect">
            <a:avLst/>
          </a:prstGeom>
          <a:solidFill>
            <a:srgbClr val="6647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Trebuchet MS"/>
              <a:ea typeface="Trebuchet MS"/>
              <a:cs typeface="Trebuchet MS"/>
              <a:sym typeface="Trebuchet MS"/>
            </a:endParaRPr>
          </a:p>
        </p:txBody>
      </p:sp>
      <p:sp>
        <p:nvSpPr>
          <p:cNvPr id="191" name="Google Shape;191;p26"/>
          <p:cNvSpPr txBox="1">
            <a:spLocks noGrp="1"/>
          </p:cNvSpPr>
          <p:nvPr>
            <p:ph type="ftr" idx="11"/>
          </p:nvPr>
        </p:nvSpPr>
        <p:spPr>
          <a:xfrm>
            <a:off x="1022413" y="6566069"/>
            <a:ext cx="4114800" cy="291510"/>
          </a:xfrm>
          <a:prstGeom prst="rect">
            <a:avLst/>
          </a:prstGeom>
          <a:noFill/>
          <a:ln>
            <a:noFill/>
          </a:ln>
        </p:spPr>
        <p:txBody>
          <a:bodyPr spcFirstLastPara="1" wrap="square" lIns="108000" tIns="36000" rIns="36000" bIns="36000" anchor="ctr" anchorCtr="0"/>
          <a:lstStyle>
            <a:lvl1pPr lvl="0" algn="l">
              <a:spcBef>
                <a:spcPts val="0"/>
              </a:spcBef>
              <a:spcAft>
                <a:spcPts val="0"/>
              </a:spcAft>
              <a:buSzPts val="1400"/>
              <a:buNone/>
              <a:defRPr sz="800">
                <a:solidFill>
                  <a:srgbClr val="664790"/>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26"/>
          <p:cNvSpPr txBox="1">
            <a:spLocks noGrp="1"/>
          </p:cNvSpPr>
          <p:nvPr>
            <p:ph type="sldNum" idx="12"/>
          </p:nvPr>
        </p:nvSpPr>
        <p:spPr>
          <a:xfrm>
            <a:off x="631117" y="6566070"/>
            <a:ext cx="391296" cy="291513"/>
          </a:xfrm>
          <a:prstGeom prst="rect">
            <a:avLst/>
          </a:prstGeom>
          <a:noFill/>
          <a:ln>
            <a:noFill/>
          </a:ln>
        </p:spPr>
        <p:txBody>
          <a:bodyPr spcFirstLastPara="1" wrap="square" lIns="36000" tIns="36000" rIns="36000" bIns="36000" anchor="ctr" anchorCtr="0">
            <a:noAutofit/>
          </a:bodyPr>
          <a:lstStyle>
            <a:lvl1pPr marL="0" marR="0" lvl="0" indent="0" algn="ctr" rtl="0">
              <a:spcBef>
                <a:spcPts val="0"/>
              </a:spcBef>
              <a:buNone/>
              <a:defRPr sz="800">
                <a:solidFill>
                  <a:schemeClr val="lt1"/>
                </a:solidFill>
                <a:latin typeface="Trebuchet MS"/>
                <a:ea typeface="Trebuchet MS"/>
                <a:cs typeface="Trebuchet MS"/>
                <a:sym typeface="Trebuchet MS"/>
              </a:defRPr>
            </a:lvl1pPr>
            <a:lvl2pPr marL="0" marR="0" lvl="1" indent="0" algn="ctr" rtl="0">
              <a:spcBef>
                <a:spcPts val="0"/>
              </a:spcBef>
              <a:buNone/>
              <a:defRPr sz="800">
                <a:solidFill>
                  <a:schemeClr val="lt1"/>
                </a:solidFill>
                <a:latin typeface="Trebuchet MS"/>
                <a:ea typeface="Trebuchet MS"/>
                <a:cs typeface="Trebuchet MS"/>
                <a:sym typeface="Trebuchet MS"/>
              </a:defRPr>
            </a:lvl2pPr>
            <a:lvl3pPr marL="0" marR="0" lvl="2" indent="0" algn="ctr" rtl="0">
              <a:spcBef>
                <a:spcPts val="0"/>
              </a:spcBef>
              <a:buNone/>
              <a:defRPr sz="800">
                <a:solidFill>
                  <a:schemeClr val="lt1"/>
                </a:solidFill>
                <a:latin typeface="Trebuchet MS"/>
                <a:ea typeface="Trebuchet MS"/>
                <a:cs typeface="Trebuchet MS"/>
                <a:sym typeface="Trebuchet MS"/>
              </a:defRPr>
            </a:lvl3pPr>
            <a:lvl4pPr marL="0" marR="0" lvl="3" indent="0" algn="ctr" rtl="0">
              <a:spcBef>
                <a:spcPts val="0"/>
              </a:spcBef>
              <a:buNone/>
              <a:defRPr sz="800">
                <a:solidFill>
                  <a:schemeClr val="lt1"/>
                </a:solidFill>
                <a:latin typeface="Trebuchet MS"/>
                <a:ea typeface="Trebuchet MS"/>
                <a:cs typeface="Trebuchet MS"/>
                <a:sym typeface="Trebuchet MS"/>
              </a:defRPr>
            </a:lvl4pPr>
            <a:lvl5pPr marL="0" marR="0" lvl="4" indent="0" algn="ctr" rtl="0">
              <a:spcBef>
                <a:spcPts val="0"/>
              </a:spcBef>
              <a:buNone/>
              <a:defRPr sz="800">
                <a:solidFill>
                  <a:schemeClr val="lt1"/>
                </a:solidFill>
                <a:latin typeface="Trebuchet MS"/>
                <a:ea typeface="Trebuchet MS"/>
                <a:cs typeface="Trebuchet MS"/>
                <a:sym typeface="Trebuchet MS"/>
              </a:defRPr>
            </a:lvl5pPr>
            <a:lvl6pPr marL="0" marR="0" lvl="5" indent="0" algn="ctr" rtl="0">
              <a:spcBef>
                <a:spcPts val="0"/>
              </a:spcBef>
              <a:buNone/>
              <a:defRPr sz="800">
                <a:solidFill>
                  <a:schemeClr val="lt1"/>
                </a:solidFill>
                <a:latin typeface="Trebuchet MS"/>
                <a:ea typeface="Trebuchet MS"/>
                <a:cs typeface="Trebuchet MS"/>
                <a:sym typeface="Trebuchet MS"/>
              </a:defRPr>
            </a:lvl6pPr>
            <a:lvl7pPr marL="0" marR="0" lvl="6" indent="0" algn="ctr" rtl="0">
              <a:spcBef>
                <a:spcPts val="0"/>
              </a:spcBef>
              <a:buNone/>
              <a:defRPr sz="800">
                <a:solidFill>
                  <a:schemeClr val="lt1"/>
                </a:solidFill>
                <a:latin typeface="Trebuchet MS"/>
                <a:ea typeface="Trebuchet MS"/>
                <a:cs typeface="Trebuchet MS"/>
                <a:sym typeface="Trebuchet MS"/>
              </a:defRPr>
            </a:lvl7pPr>
            <a:lvl8pPr marL="0" marR="0" lvl="7" indent="0" algn="ctr" rtl="0">
              <a:spcBef>
                <a:spcPts val="0"/>
              </a:spcBef>
              <a:buNone/>
              <a:defRPr sz="800">
                <a:solidFill>
                  <a:schemeClr val="lt1"/>
                </a:solidFill>
                <a:latin typeface="Trebuchet MS"/>
                <a:ea typeface="Trebuchet MS"/>
                <a:cs typeface="Trebuchet MS"/>
                <a:sym typeface="Trebuchet MS"/>
              </a:defRPr>
            </a:lvl8pPr>
            <a:lvl9pPr marL="0" marR="0" lvl="8" indent="0" algn="ctr" rtl="0">
              <a:spcBef>
                <a:spcPts val="0"/>
              </a:spcBef>
              <a:buNone/>
              <a:defRPr sz="800">
                <a:solidFill>
                  <a:schemeClr val="lt1"/>
                </a:solidFill>
                <a:latin typeface="Trebuchet MS"/>
                <a:ea typeface="Trebuchet MS"/>
                <a:cs typeface="Trebuchet MS"/>
                <a:sym typeface="Trebuchet MS"/>
              </a:defRPr>
            </a:lvl9pPr>
          </a:lstStyle>
          <a:p>
            <a:fld id="{00000000-1234-1234-1234-123412341234}"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45461" y="320302"/>
            <a:ext cx="6554992" cy="1325563"/>
          </a:xfrm>
          <a:prstGeom prst="rect">
            <a:avLst/>
          </a:prstGeom>
          <a:noFill/>
          <a:ln>
            <a:noFill/>
          </a:ln>
        </p:spPr>
        <p:txBody>
          <a:bodyPr spcFirstLastPara="1" wrap="square" lIns="0" tIns="45700" rIns="91425" bIns="45700" anchor="ctr" anchorCtr="0"/>
          <a:lstStyle>
            <a:lvl1pPr marR="0" lvl="0" algn="l" rtl="0">
              <a:lnSpc>
                <a:spcPct val="90000"/>
              </a:lnSpc>
              <a:spcBef>
                <a:spcPts val="0"/>
              </a:spcBef>
              <a:spcAft>
                <a:spcPts val="0"/>
              </a:spcAft>
              <a:buClr>
                <a:srgbClr val="664790"/>
              </a:buClr>
              <a:buSzPts val="2400"/>
              <a:buFont typeface="Verdana"/>
              <a:buNone/>
              <a:defRPr sz="2400" b="1" i="0" u="none" strike="noStrike" cap="none">
                <a:solidFill>
                  <a:srgbClr val="664790"/>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45462" y="1825625"/>
            <a:ext cx="10843705" cy="4351338"/>
          </a:xfrm>
          <a:prstGeom prst="rect">
            <a:avLst/>
          </a:prstGeom>
          <a:noFill/>
          <a:ln>
            <a:noFill/>
          </a:ln>
        </p:spPr>
        <p:txBody>
          <a:bodyPr spcFirstLastPara="1" wrap="square" lIns="0" tIns="45700" rIns="91425" bIns="45700" anchor="t" anchorCtr="0"/>
          <a:lstStyle>
            <a:lvl1pPr marL="457200" marR="0" lvl="0" indent="-381000" algn="l" rtl="0">
              <a:lnSpc>
                <a:spcPct val="100000"/>
              </a:lnSpc>
              <a:spcBef>
                <a:spcPts val="1000"/>
              </a:spcBef>
              <a:spcAft>
                <a:spcPts val="0"/>
              </a:spcAft>
              <a:buClr>
                <a:srgbClr val="664790"/>
              </a:buClr>
              <a:buSzPts val="2400"/>
              <a:buFont typeface="Arial"/>
              <a:buChar char="•"/>
              <a:defRPr sz="2400" b="0" i="0" u="none" strike="noStrike" cap="none">
                <a:solidFill>
                  <a:srgbClr val="664790"/>
                </a:solidFill>
                <a:latin typeface="Verdana"/>
                <a:ea typeface="Verdana"/>
                <a:cs typeface="Verdana"/>
                <a:sym typeface="Verdana"/>
              </a:defRPr>
            </a:lvl1pPr>
            <a:lvl2pPr marL="914400" marR="0" lvl="1" indent="-355600" algn="l" rtl="0">
              <a:lnSpc>
                <a:spcPct val="100000"/>
              </a:lnSpc>
              <a:spcBef>
                <a:spcPts val="500"/>
              </a:spcBef>
              <a:spcAft>
                <a:spcPts val="0"/>
              </a:spcAft>
              <a:buClr>
                <a:srgbClr val="664790"/>
              </a:buClr>
              <a:buSzPts val="2000"/>
              <a:buFont typeface="Arial"/>
              <a:buChar char="•"/>
              <a:defRPr sz="2000" b="0" i="0" u="none" strike="noStrike" cap="none">
                <a:solidFill>
                  <a:srgbClr val="664790"/>
                </a:solidFill>
                <a:latin typeface="Verdana"/>
                <a:ea typeface="Verdana"/>
                <a:cs typeface="Verdana"/>
                <a:sym typeface="Verdana"/>
              </a:defRPr>
            </a:lvl2pPr>
            <a:lvl3pPr marL="1371600" marR="0" lvl="2" indent="-342900" algn="l" rtl="0">
              <a:lnSpc>
                <a:spcPct val="100000"/>
              </a:lnSpc>
              <a:spcBef>
                <a:spcPts val="500"/>
              </a:spcBef>
              <a:spcAft>
                <a:spcPts val="0"/>
              </a:spcAft>
              <a:buClr>
                <a:srgbClr val="664790"/>
              </a:buClr>
              <a:buSzPts val="1800"/>
              <a:buFont typeface="Arial"/>
              <a:buChar char="•"/>
              <a:defRPr sz="1800" b="0" i="0" u="none" strike="noStrike" cap="none">
                <a:solidFill>
                  <a:srgbClr val="664790"/>
                </a:solidFill>
                <a:latin typeface="Verdana"/>
                <a:ea typeface="Verdana"/>
                <a:cs typeface="Verdana"/>
                <a:sym typeface="Verdana"/>
              </a:defRPr>
            </a:lvl3pPr>
            <a:lvl4pPr marL="1828800" marR="0" lvl="3" indent="-317500" algn="l" rtl="0">
              <a:lnSpc>
                <a:spcPct val="100000"/>
              </a:lnSpc>
              <a:spcBef>
                <a:spcPts val="500"/>
              </a:spcBef>
              <a:spcAft>
                <a:spcPts val="0"/>
              </a:spcAft>
              <a:buClr>
                <a:srgbClr val="664790"/>
              </a:buClr>
              <a:buSzPts val="1400"/>
              <a:buFont typeface="Arial"/>
              <a:buChar char="•"/>
              <a:defRPr sz="1400" b="0" i="0" u="none" strike="noStrike" cap="none">
                <a:solidFill>
                  <a:srgbClr val="664790"/>
                </a:solidFill>
                <a:latin typeface="Verdana"/>
                <a:ea typeface="Verdana"/>
                <a:cs typeface="Verdana"/>
                <a:sym typeface="Verdana"/>
              </a:defRPr>
            </a:lvl4pPr>
            <a:lvl5pPr marL="2286000" marR="0" lvl="4" indent="-304800" algn="l" rtl="0">
              <a:lnSpc>
                <a:spcPct val="100000"/>
              </a:lnSpc>
              <a:spcBef>
                <a:spcPts val="500"/>
              </a:spcBef>
              <a:spcAft>
                <a:spcPts val="0"/>
              </a:spcAft>
              <a:buClr>
                <a:srgbClr val="664790"/>
              </a:buClr>
              <a:buSzPts val="1200"/>
              <a:buFont typeface="Arial"/>
              <a:buChar char="•"/>
              <a:defRPr sz="1200" b="0" i="0" u="none" strike="noStrike" cap="none">
                <a:solidFill>
                  <a:srgbClr val="664790"/>
                </a:solidFill>
                <a:latin typeface="Verdana"/>
                <a:ea typeface="Verdana"/>
                <a:cs typeface="Verdana"/>
                <a:sym typeface="Verdana"/>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rebuchet MS"/>
                <a:ea typeface="Trebuchet MS"/>
                <a:cs typeface="Trebuchet MS"/>
                <a:sym typeface="Trebuchet MS"/>
              </a:defRPr>
            </a:lvl9pPr>
          </a:lstStyle>
          <a:p>
            <a:endParaRPr/>
          </a:p>
        </p:txBody>
      </p:sp>
      <p:sp>
        <p:nvSpPr>
          <p:cNvPr id="12" name="Google Shape;12;p1"/>
          <p:cNvSpPr txBox="1">
            <a:spLocks noGrp="1"/>
          </p:cNvSpPr>
          <p:nvPr>
            <p:ph type="ftr" idx="11"/>
          </p:nvPr>
        </p:nvSpPr>
        <p:spPr>
          <a:xfrm>
            <a:off x="1008071" y="6566069"/>
            <a:ext cx="4114800" cy="291510"/>
          </a:xfrm>
          <a:prstGeom prst="rect">
            <a:avLst/>
          </a:prstGeom>
          <a:noFill/>
          <a:ln>
            <a:noFill/>
          </a:ln>
        </p:spPr>
        <p:txBody>
          <a:bodyPr spcFirstLastPara="1" wrap="square" lIns="108000" tIns="0" rIns="36000" bIns="0" anchor="ctr" anchorCtr="0"/>
          <a:lstStyle>
            <a:lvl1pPr marR="0" lvl="0" algn="l" rtl="0">
              <a:spcBef>
                <a:spcPts val="0"/>
              </a:spcBef>
              <a:spcAft>
                <a:spcPts val="0"/>
              </a:spcAft>
              <a:buSzPts val="1400"/>
              <a:buNone/>
              <a:defRPr sz="800" b="0" i="0" u="none" strike="noStrike" cap="none">
                <a:solidFill>
                  <a:srgbClr val="66479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7"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0"/>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t" anchorCtr="0">
            <a:noAutofit/>
          </a:bodyPr>
          <a:lstStyle/>
          <a:p>
            <a:pPr algn="ctr"/>
            <a:r>
              <a:rPr lang="lv-LV" dirty="0"/>
              <a:t>Ukrainas civiliedzīvotāju izglītības ieguves iespējas </a:t>
            </a:r>
            <a:endParaRPr dirty="0"/>
          </a:p>
        </p:txBody>
      </p:sp>
      <p:sp>
        <p:nvSpPr>
          <p:cNvPr id="207" name="Google Shape;207;p30"/>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lgn="ctr">
              <a:spcBef>
                <a:spcPts val="0"/>
              </a:spcBef>
            </a:pPr>
            <a:r>
              <a:rPr lang="lv-LV" dirty="0"/>
              <a:t>Bērnu lietu sadarbības padomes sēde </a:t>
            </a:r>
          </a:p>
          <a:p>
            <a:pPr marL="0" indent="0">
              <a:spcBef>
                <a:spcPts val="0"/>
              </a:spcBef>
            </a:pPr>
            <a:endParaRPr dirty="0"/>
          </a:p>
        </p:txBody>
      </p:sp>
      <p:sp>
        <p:nvSpPr>
          <p:cNvPr id="208" name="Google Shape;208;p30"/>
          <p:cNvSpPr txBox="1">
            <a:spLocks noGrp="1"/>
          </p:cNvSpPr>
          <p:nvPr>
            <p:ph type="body" idx="2"/>
          </p:nvPr>
        </p:nvSpPr>
        <p:spPr>
          <a:xfrm rot="5400000">
            <a:off x="9269507" y="3740646"/>
            <a:ext cx="2062163" cy="341313"/>
          </a:xfrm>
          <a:prstGeom prst="rect">
            <a:avLst/>
          </a:prstGeom>
          <a:noFill/>
          <a:ln>
            <a:noFill/>
          </a:ln>
        </p:spPr>
        <p:txBody>
          <a:bodyPr spcFirstLastPara="1" wrap="square" lIns="0" tIns="45700" rIns="91425" bIns="45700" anchor="ctr" anchorCtr="0">
            <a:noAutofit/>
          </a:bodyPr>
          <a:lstStyle/>
          <a:p>
            <a:pPr marL="0" indent="0">
              <a:spcBef>
                <a:spcPts val="0"/>
              </a:spcBef>
            </a:pPr>
            <a:endParaRPr dirty="0"/>
          </a:p>
          <a:p>
            <a:pPr marL="0" indent="0"/>
            <a:r>
              <a:rPr lang="lv-LV" dirty="0"/>
              <a:t>17/08/2023</a:t>
            </a:r>
            <a:endParaRPr dirty="0"/>
          </a:p>
          <a:p>
            <a:pPr marL="0" indent="0"/>
            <a:endParaRPr dirty="0"/>
          </a:p>
        </p:txBody>
      </p:sp>
      <p:pic>
        <p:nvPicPr>
          <p:cNvPr id="4" name="Picture 3"/>
          <p:cNvPicPr>
            <a:picLocks noChangeAspect="1"/>
          </p:cNvPicPr>
          <p:nvPr/>
        </p:nvPicPr>
        <p:blipFill>
          <a:blip r:embed="rId3"/>
          <a:stretch>
            <a:fillRect/>
          </a:stretch>
        </p:blipFill>
        <p:spPr>
          <a:xfrm>
            <a:off x="1057744" y="0"/>
            <a:ext cx="1992429" cy="20116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2"/>
        <p:cNvGrpSpPr/>
        <p:nvPr/>
      </p:nvGrpSpPr>
      <p:grpSpPr>
        <a:xfrm>
          <a:off x="0" y="0"/>
          <a:ext cx="0" cy="0"/>
          <a:chOff x="0" y="0"/>
          <a:chExt cx="0" cy="0"/>
        </a:xfrm>
      </p:grpSpPr>
      <p:sp>
        <p:nvSpPr>
          <p:cNvPr id="1013" name="Google Shape;1013;p74"/>
          <p:cNvSpPr txBox="1">
            <a:spLocks noGrp="1"/>
          </p:cNvSpPr>
          <p:nvPr>
            <p:ph type="ctrTitle"/>
          </p:nvPr>
        </p:nvSpPr>
        <p:spPr>
          <a:xfrm>
            <a:off x="2425915" y="2880220"/>
            <a:ext cx="5866438" cy="2387600"/>
          </a:xfrm>
          <a:prstGeom prst="rect">
            <a:avLst/>
          </a:prstGeom>
          <a:noFill/>
          <a:ln>
            <a:noFill/>
          </a:ln>
        </p:spPr>
        <p:txBody>
          <a:bodyPr spcFirstLastPara="1" wrap="square" lIns="0" tIns="0" rIns="0" bIns="0" anchor="ctr" anchorCtr="0">
            <a:noAutofit/>
          </a:bodyPr>
          <a:lstStyle/>
          <a:p>
            <a:r>
              <a:rPr lang="lv-LV">
                <a:solidFill>
                  <a:schemeClr val="lt1"/>
                </a:solidFill>
              </a:rPr>
              <a:t>PALDIES</a:t>
            </a:r>
            <a:endParaRPr>
              <a:solidFill>
                <a:schemeClr val="lt1"/>
              </a:solidFill>
            </a:endParaRPr>
          </a:p>
        </p:txBody>
      </p:sp>
      <p:sp>
        <p:nvSpPr>
          <p:cNvPr id="1014" name="Google Shape;1014;p74"/>
          <p:cNvSpPr txBox="1">
            <a:spLocks noGrp="1"/>
          </p:cNvSpPr>
          <p:nvPr>
            <p:ph type="subTitle" idx="1"/>
          </p:nvPr>
        </p:nvSpPr>
        <p:spPr>
          <a:xfrm>
            <a:off x="2425916" y="5823631"/>
            <a:ext cx="5159829" cy="478558"/>
          </a:xfrm>
          <a:prstGeom prst="rect">
            <a:avLst/>
          </a:prstGeom>
          <a:noFill/>
          <a:ln>
            <a:noFill/>
          </a:ln>
        </p:spPr>
        <p:txBody>
          <a:bodyPr spcFirstLastPara="1" wrap="square" lIns="0" tIns="45700" rIns="91425" bIns="45700" anchor="t" anchorCtr="0">
            <a:noAutofit/>
          </a:bodyPr>
          <a:lstStyle/>
          <a:p>
            <a:pPr marL="0" indent="0">
              <a:spcBef>
                <a:spcPts val="0"/>
              </a:spcBef>
            </a:pPr>
            <a:endParaRPr dirty="0"/>
          </a:p>
        </p:txBody>
      </p:sp>
      <p:sp>
        <p:nvSpPr>
          <p:cNvPr id="1015" name="Google Shape;1015;p74"/>
          <p:cNvSpPr txBox="1">
            <a:spLocks noGrp="1"/>
          </p:cNvSpPr>
          <p:nvPr>
            <p:ph type="body" idx="2"/>
          </p:nvPr>
        </p:nvSpPr>
        <p:spPr>
          <a:xfrm rot="5400000">
            <a:off x="9269507" y="3740646"/>
            <a:ext cx="2062163" cy="341313"/>
          </a:xfrm>
          <a:prstGeom prst="rect">
            <a:avLst/>
          </a:prstGeom>
          <a:noFill/>
          <a:ln>
            <a:noFill/>
          </a:ln>
        </p:spPr>
        <p:txBody>
          <a:bodyPr spcFirstLastPara="1" wrap="square" lIns="0" tIns="45700" rIns="91425" bIns="45700" anchor="ctr" anchorCtr="0">
            <a:noAutofit/>
          </a:bodyPr>
          <a:lstStyle/>
          <a:p>
            <a:pPr marL="0" indent="0">
              <a:spcBef>
                <a:spcPts val="0"/>
              </a:spcBef>
            </a:pPr>
            <a:endParaRPr/>
          </a:p>
        </p:txBody>
      </p:sp>
      <p:pic>
        <p:nvPicPr>
          <p:cNvPr id="2" name="Picture 1"/>
          <p:cNvPicPr>
            <a:picLocks noChangeAspect="1"/>
          </p:cNvPicPr>
          <p:nvPr/>
        </p:nvPicPr>
        <p:blipFill>
          <a:blip r:embed="rId3"/>
          <a:stretch>
            <a:fillRect/>
          </a:stretch>
        </p:blipFill>
        <p:spPr>
          <a:xfrm>
            <a:off x="878205" y="0"/>
            <a:ext cx="2057019" cy="207689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4BE10F2F-D9FF-A1DC-3294-EBA83E44176F}"/>
              </a:ext>
            </a:extLst>
          </p:cNvPr>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96A4BE0-4304-4B5E-82DD-5B0D12FA15D2}" type="slidenum">
              <a:rPr lang="en-US" altLang="lv-LV" smtClean="0"/>
              <a:pPr/>
              <a:t>2</a:t>
            </a:fld>
            <a:endParaRPr lang="en-US" altLang="lv-LV"/>
          </a:p>
        </p:txBody>
      </p:sp>
      <p:pic>
        <p:nvPicPr>
          <p:cNvPr id="12291" name="Picture 20">
            <a:extLst>
              <a:ext uri="{FF2B5EF4-FFF2-40B4-BE49-F238E27FC236}">
                <a16:creationId xmlns:a16="http://schemas.microsoft.com/office/drawing/2014/main" id="{817BF7F1-CCA8-9A4C-48BE-D263300EAC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5175" y="0"/>
            <a:ext cx="18637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Box 3">
            <a:extLst>
              <a:ext uri="{FF2B5EF4-FFF2-40B4-BE49-F238E27FC236}">
                <a16:creationId xmlns:a16="http://schemas.microsoft.com/office/drawing/2014/main" id="{F6D7FAFF-4CFA-0DB5-57F9-E40DCBCCBB4F}"/>
              </a:ext>
            </a:extLst>
          </p:cNvPr>
          <p:cNvSpPr txBox="1">
            <a:spLocks noChangeArrowheads="1"/>
          </p:cNvSpPr>
          <p:nvPr/>
        </p:nvSpPr>
        <p:spPr bwMode="auto">
          <a:xfrm>
            <a:off x="3087688" y="360363"/>
            <a:ext cx="78263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lv-LV" altLang="lv-LV" sz="2400" b="1" dirty="0">
                <a:solidFill>
                  <a:srgbClr val="0D0D0D"/>
                </a:solidFill>
                <a:latin typeface="Verdana" panose="020B0604030504040204" pitchFamily="34" charset="0"/>
              </a:rPr>
              <a:t>Izglītības sektora dati ar </a:t>
            </a:r>
            <a:r>
              <a:rPr lang="en-US" altLang="lv-LV" sz="2400" b="1" dirty="0" err="1">
                <a:solidFill>
                  <a:srgbClr val="0D0D0D"/>
                </a:solidFill>
                <a:latin typeface="Verdana" panose="020B0604030504040204" pitchFamily="34" charset="0"/>
              </a:rPr>
              <a:t>reģistrētu</a:t>
            </a:r>
            <a:r>
              <a:rPr lang="en-US" altLang="lv-LV" sz="2400" b="1" dirty="0">
                <a:solidFill>
                  <a:srgbClr val="0D0D0D"/>
                </a:solidFill>
                <a:latin typeface="Verdana" panose="020B0604030504040204" pitchFamily="34" charset="0"/>
              </a:rPr>
              <a:t> </a:t>
            </a:r>
            <a:r>
              <a:rPr lang="lv-LV" altLang="lv-LV" sz="2400" b="1" dirty="0" err="1">
                <a:solidFill>
                  <a:srgbClr val="0D0D0D"/>
                </a:solidFill>
                <a:latin typeface="Verdana" panose="020B0604030504040204" pitchFamily="34" charset="0"/>
              </a:rPr>
              <a:t>apakšstatusu</a:t>
            </a:r>
            <a:r>
              <a:rPr lang="lv-LV" altLang="lv-LV" sz="2400" b="1" dirty="0">
                <a:solidFill>
                  <a:srgbClr val="0D0D0D"/>
                </a:solidFill>
                <a:latin typeface="Verdana" panose="020B0604030504040204" pitchFamily="34" charset="0"/>
              </a:rPr>
              <a:t> </a:t>
            </a:r>
            <a:r>
              <a:rPr lang="lv-LV" altLang="lv-LV" sz="2400" b="1" i="1" dirty="0">
                <a:solidFill>
                  <a:srgbClr val="0D0D0D"/>
                </a:solidFill>
                <a:latin typeface="Verdana" panose="020B0604030504040204" pitchFamily="34" charset="0"/>
              </a:rPr>
              <a:t>Ukrainas civiliedzīvotājs</a:t>
            </a:r>
          </a:p>
        </p:txBody>
      </p:sp>
      <p:sp>
        <p:nvSpPr>
          <p:cNvPr id="2" name="Rectangle 1">
            <a:extLst>
              <a:ext uri="{FF2B5EF4-FFF2-40B4-BE49-F238E27FC236}">
                <a16:creationId xmlns:a16="http://schemas.microsoft.com/office/drawing/2014/main" id="{C4E817C9-ED44-DAF2-881D-DB9458FFE0B3}"/>
              </a:ext>
            </a:extLst>
          </p:cNvPr>
          <p:cNvSpPr/>
          <p:nvPr/>
        </p:nvSpPr>
        <p:spPr>
          <a:xfrm>
            <a:off x="3087688" y="1322388"/>
            <a:ext cx="6096000" cy="307975"/>
          </a:xfrm>
          <a:prstGeom prst="rect">
            <a:avLst/>
          </a:prstGeom>
        </p:spPr>
        <p:txBody>
          <a:bodyPr>
            <a:spAutoFit/>
          </a:bodyPr>
          <a:lstStyle/>
          <a:p>
            <a:pPr>
              <a:defRPr/>
            </a:pPr>
            <a:r>
              <a:rPr lang="en-US" sz="1400" b="1" dirty="0">
                <a:solidFill>
                  <a:schemeClr val="tx1">
                    <a:lumMod val="95000"/>
                    <a:lumOff val="5000"/>
                  </a:schemeClr>
                </a:solidFill>
                <a:latin typeface="Verdana" panose="020B0604030504040204" pitchFamily="34" charset="0"/>
                <a:ea typeface="Verdana" panose="020B0604030504040204" pitchFamily="34" charset="0"/>
              </a:rPr>
              <a:t>14.08.2023</a:t>
            </a:r>
            <a:r>
              <a:rPr lang="lv-LV" sz="1400" b="1" dirty="0">
                <a:solidFill>
                  <a:schemeClr val="tx1">
                    <a:lumMod val="95000"/>
                    <a:lumOff val="5000"/>
                  </a:schemeClr>
                </a:solidFill>
                <a:latin typeface="Verdana" panose="020B0604030504040204" pitchFamily="34" charset="0"/>
                <a:ea typeface="Verdana" panose="020B0604030504040204" pitchFamily="34" charset="0"/>
              </a:rPr>
              <a:t>. </a:t>
            </a:r>
          </a:p>
        </p:txBody>
      </p:sp>
      <p:sp>
        <p:nvSpPr>
          <p:cNvPr id="12294" name="Google Shape;193;p14">
            <a:extLst>
              <a:ext uri="{FF2B5EF4-FFF2-40B4-BE49-F238E27FC236}">
                <a16:creationId xmlns:a16="http://schemas.microsoft.com/office/drawing/2014/main" id="{2A473B78-48F7-E08E-266E-FF487E14F3BE}"/>
              </a:ext>
            </a:extLst>
          </p:cNvPr>
          <p:cNvSpPr>
            <a:spLocks noGrp="1"/>
          </p:cNvSpPr>
          <p:nvPr>
            <p:ph type="body" idx="4294967295"/>
          </p:nvPr>
        </p:nvSpPr>
        <p:spPr>
          <a:xfrm>
            <a:off x="2320925" y="1882775"/>
            <a:ext cx="3238500"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pPr>
            <a:r>
              <a:rPr lang="lv-LV" altLang="en-US" sz="1700" dirty="0">
                <a:latin typeface="Verdana" panose="020B0604030504040204" pitchFamily="34" charset="0"/>
                <a:ea typeface="Verdana" panose="020B0604030504040204" pitchFamily="34" charset="0"/>
                <a:cs typeface="Arial" panose="020B0604020202020204" pitchFamily="34" charset="0"/>
              </a:rPr>
              <a:t>Pirmsskolās: </a:t>
            </a:r>
            <a:r>
              <a:rPr lang="lv-LV" altLang="en-US" sz="1700" b="1" dirty="0">
                <a:latin typeface="Verdana" panose="020B0604030504040204" pitchFamily="34" charset="0"/>
                <a:ea typeface="Verdana" panose="020B0604030504040204" pitchFamily="34" charset="0"/>
                <a:cs typeface="Arial" panose="020B0604020202020204" pitchFamily="34" charset="0"/>
              </a:rPr>
              <a:t>1 </a:t>
            </a:r>
            <a:r>
              <a:rPr lang="en-GB" altLang="en-US" sz="1700" b="1" dirty="0">
                <a:latin typeface="Verdana" panose="020B0604030504040204" pitchFamily="34" charset="0"/>
                <a:ea typeface="Verdana" panose="020B0604030504040204" pitchFamily="34" charset="0"/>
                <a:cs typeface="Arial" panose="020B0604020202020204" pitchFamily="34" charset="0"/>
              </a:rPr>
              <a:t>453</a:t>
            </a:r>
            <a:r>
              <a:rPr lang="lv-LV" altLang="en-US" sz="1700" b="1" dirty="0">
                <a:latin typeface="Verdana" panose="020B0604030504040204" pitchFamily="34" charset="0"/>
                <a:ea typeface="Verdana" panose="020B0604030504040204" pitchFamily="34" charset="0"/>
                <a:cs typeface="Arial" panose="020B0604020202020204" pitchFamily="34" charset="0"/>
              </a:rPr>
              <a:t> </a:t>
            </a:r>
            <a:r>
              <a:rPr lang="lv-LV" altLang="en-US" sz="1400" i="1" dirty="0">
                <a:latin typeface="Verdana" panose="020B0604030504040204" pitchFamily="34" charset="0"/>
                <a:ea typeface="Verdana" panose="020B0604030504040204" pitchFamily="34" charset="0"/>
                <a:cs typeface="Arial" panose="020B0604020202020204" pitchFamily="34" charset="0"/>
              </a:rPr>
              <a:t>Samazinājums no </a:t>
            </a:r>
            <a:r>
              <a:rPr lang="en-US" altLang="en-US" sz="1400" i="1" dirty="0">
                <a:latin typeface="Verdana" panose="020B0604030504040204" pitchFamily="34" charset="0"/>
                <a:ea typeface="Verdana" panose="020B0604030504040204" pitchFamily="34" charset="0"/>
                <a:cs typeface="Arial" panose="020B0604020202020204" pitchFamily="34" charset="0"/>
              </a:rPr>
              <a:t>07</a:t>
            </a:r>
            <a:r>
              <a:rPr lang="lv-LV" altLang="en-US" sz="1400" i="1" dirty="0">
                <a:latin typeface="Verdana" panose="020B0604030504040204" pitchFamily="34" charset="0"/>
                <a:ea typeface="Verdana" panose="020B0604030504040204" pitchFamily="34" charset="0"/>
                <a:cs typeface="Arial" panose="020B0604020202020204" pitchFamily="34" charset="0"/>
              </a:rPr>
              <a:t>.</a:t>
            </a:r>
            <a:r>
              <a:rPr lang="en-US" altLang="en-US" sz="1400" i="1" dirty="0">
                <a:latin typeface="Verdana" panose="020B0604030504040204" pitchFamily="34" charset="0"/>
                <a:ea typeface="Verdana" panose="020B0604030504040204" pitchFamily="34" charset="0"/>
                <a:cs typeface="Arial" panose="020B0604020202020204" pitchFamily="34" charset="0"/>
              </a:rPr>
              <a:t>08</a:t>
            </a:r>
            <a:r>
              <a:rPr lang="lv-LV" altLang="en-US" sz="1400" i="1" dirty="0">
                <a:latin typeface="Verdana" panose="020B0604030504040204" pitchFamily="34" charset="0"/>
                <a:ea typeface="Verdana" panose="020B0604030504040204" pitchFamily="34" charset="0"/>
                <a:cs typeface="Arial" panose="020B0604020202020204" pitchFamily="34" charset="0"/>
              </a:rPr>
              <a:t>. </a:t>
            </a:r>
            <a:r>
              <a:rPr lang="en-GB" altLang="en-US" sz="1400" i="1" dirty="0">
                <a:latin typeface="Verdana" panose="020B0604030504040204" pitchFamily="34" charset="0"/>
                <a:ea typeface="Verdana" panose="020B0604030504040204" pitchFamily="34" charset="0"/>
                <a:cs typeface="Arial" panose="020B0604020202020204" pitchFamily="34" charset="0"/>
              </a:rPr>
              <a:t>-</a:t>
            </a:r>
            <a:r>
              <a:rPr lang="en-US" altLang="en-US" sz="1400" i="1" dirty="0">
                <a:latin typeface="Verdana" panose="020B0604030504040204" pitchFamily="34" charset="0"/>
                <a:ea typeface="Verdana" panose="020B0604030504040204" pitchFamily="34" charset="0"/>
                <a:cs typeface="Arial" panose="020B0604020202020204" pitchFamily="34" charset="0"/>
              </a:rPr>
              <a:t>2</a:t>
            </a:r>
            <a:endParaRPr lang="en-US" altLang="en-US" sz="2800" i="1" dirty="0">
              <a:latin typeface="Verdana" panose="020B0604030504040204" pitchFamily="34" charset="0"/>
              <a:ea typeface="Verdana" panose="020B0604030504040204" pitchFamily="34" charset="0"/>
              <a:cs typeface="Arial" panose="020B0604020202020204" pitchFamily="34" charset="0"/>
            </a:endParaRPr>
          </a:p>
        </p:txBody>
      </p:sp>
      <p:sp>
        <p:nvSpPr>
          <p:cNvPr id="12295" name="Google Shape;194;p14">
            <a:extLst>
              <a:ext uri="{FF2B5EF4-FFF2-40B4-BE49-F238E27FC236}">
                <a16:creationId xmlns:a16="http://schemas.microsoft.com/office/drawing/2014/main" id="{055D6511-6682-0AA3-54CB-EE2882E4FAF8}"/>
              </a:ext>
            </a:extLst>
          </p:cNvPr>
          <p:cNvSpPr>
            <a:spLocks noGrp="1"/>
          </p:cNvSpPr>
          <p:nvPr>
            <p:ph type="body" idx="4294967295"/>
          </p:nvPr>
        </p:nvSpPr>
        <p:spPr>
          <a:xfrm>
            <a:off x="2320925" y="2990850"/>
            <a:ext cx="3238500"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pPr>
            <a:r>
              <a:rPr lang="lv-LV" altLang="en-US" sz="1700" dirty="0">
                <a:latin typeface="Verdana" panose="020B0604030504040204" pitchFamily="34" charset="0"/>
                <a:ea typeface="Verdana" panose="020B0604030504040204" pitchFamily="34" charset="0"/>
                <a:cs typeface="Arial" panose="020B0604020202020204" pitchFamily="34" charset="0"/>
              </a:rPr>
              <a:t>Vispārējā izglītībā: </a:t>
            </a:r>
            <a:r>
              <a:rPr lang="lv-LV" altLang="en-US" sz="1700" b="1" dirty="0">
                <a:latin typeface="Verdana" panose="020B0604030504040204" pitchFamily="34" charset="0"/>
                <a:ea typeface="Verdana" panose="020B0604030504040204" pitchFamily="34" charset="0"/>
                <a:cs typeface="Arial" panose="020B0604020202020204" pitchFamily="34" charset="0"/>
              </a:rPr>
              <a:t>2 </a:t>
            </a:r>
            <a:r>
              <a:rPr lang="en-GB" altLang="en-US" sz="1700" b="1" dirty="0">
                <a:latin typeface="Verdana" panose="020B0604030504040204" pitchFamily="34" charset="0"/>
                <a:ea typeface="Verdana" panose="020B0604030504040204" pitchFamily="34" charset="0"/>
                <a:cs typeface="Arial" panose="020B0604020202020204" pitchFamily="34" charset="0"/>
              </a:rPr>
              <a:t>156</a:t>
            </a:r>
            <a:br>
              <a:rPr lang="lv-LV" altLang="en-US" sz="1700" dirty="0">
                <a:latin typeface="Verdana" panose="020B0604030504040204" pitchFamily="34" charset="0"/>
                <a:ea typeface="Verdana" panose="020B0604030504040204" pitchFamily="34" charset="0"/>
                <a:cs typeface="Arial" panose="020B0604020202020204" pitchFamily="34" charset="0"/>
              </a:rPr>
            </a:br>
            <a:r>
              <a:rPr lang="lv-LV" altLang="en-US" sz="1400" i="1" dirty="0">
                <a:latin typeface="Verdana" panose="020B0604030504040204" pitchFamily="34" charset="0"/>
                <a:ea typeface="Verdana" panose="020B0604030504040204" pitchFamily="34" charset="0"/>
                <a:cs typeface="Arial" panose="020B0604020202020204" pitchFamily="34" charset="0"/>
              </a:rPr>
              <a:t>Samazinājums no</a:t>
            </a:r>
            <a:r>
              <a:rPr lang="en-GB" altLang="en-US" sz="1400" i="1" dirty="0">
                <a:latin typeface="Verdana" panose="020B0604030504040204" pitchFamily="34" charset="0"/>
                <a:ea typeface="Verdana" panose="020B0604030504040204" pitchFamily="34" charset="0"/>
                <a:cs typeface="Arial" panose="020B0604020202020204" pitchFamily="34" charset="0"/>
              </a:rPr>
              <a:t> 07</a:t>
            </a:r>
            <a:r>
              <a:rPr lang="lv-LV" altLang="en-US" sz="1400" i="1" dirty="0">
                <a:latin typeface="Verdana" panose="020B0604030504040204" pitchFamily="34" charset="0"/>
                <a:ea typeface="Verdana" panose="020B0604030504040204" pitchFamily="34" charset="0"/>
                <a:cs typeface="Arial" panose="020B0604020202020204" pitchFamily="34" charset="0"/>
              </a:rPr>
              <a:t>.</a:t>
            </a:r>
            <a:r>
              <a:rPr lang="en-US" altLang="en-US" sz="1400" i="1" dirty="0">
                <a:latin typeface="Verdana" panose="020B0604030504040204" pitchFamily="34" charset="0"/>
                <a:ea typeface="Verdana" panose="020B0604030504040204" pitchFamily="34" charset="0"/>
                <a:cs typeface="Arial" panose="020B0604020202020204" pitchFamily="34" charset="0"/>
              </a:rPr>
              <a:t>08</a:t>
            </a:r>
            <a:r>
              <a:rPr lang="lv-LV" altLang="en-US" sz="1400" i="1" dirty="0">
                <a:latin typeface="Verdana" panose="020B0604030504040204" pitchFamily="34" charset="0"/>
                <a:ea typeface="Verdana" panose="020B0604030504040204" pitchFamily="34" charset="0"/>
                <a:cs typeface="Arial" panose="020B0604020202020204" pitchFamily="34" charset="0"/>
              </a:rPr>
              <a:t>. </a:t>
            </a:r>
            <a:r>
              <a:rPr lang="en-US" altLang="en-US" sz="1400" i="1" dirty="0">
                <a:latin typeface="Verdana" panose="020B0604030504040204" pitchFamily="34" charset="0"/>
                <a:ea typeface="Verdana" panose="020B0604030504040204" pitchFamily="34" charset="0"/>
                <a:cs typeface="Arial" panose="020B0604020202020204" pitchFamily="34" charset="0"/>
              </a:rPr>
              <a:t>-38</a:t>
            </a:r>
          </a:p>
        </p:txBody>
      </p:sp>
      <p:sp>
        <p:nvSpPr>
          <p:cNvPr id="12296" name="Google Shape;225;p17">
            <a:extLst>
              <a:ext uri="{FF2B5EF4-FFF2-40B4-BE49-F238E27FC236}">
                <a16:creationId xmlns:a16="http://schemas.microsoft.com/office/drawing/2014/main" id="{932E06E6-C1D9-4E73-F75F-F2DBBB32AE80}"/>
              </a:ext>
            </a:extLst>
          </p:cNvPr>
          <p:cNvSpPr>
            <a:spLocks noGrp="1"/>
          </p:cNvSpPr>
          <p:nvPr>
            <p:ph type="body" idx="4294967295"/>
          </p:nvPr>
        </p:nvSpPr>
        <p:spPr>
          <a:xfrm>
            <a:off x="6618288" y="1892300"/>
            <a:ext cx="3357562"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defRPr/>
            </a:pPr>
            <a:r>
              <a:rPr lang="lv-LV"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Profesionālajā izglītībā</a:t>
            </a:r>
            <a:r>
              <a:rPr lang="en-US"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a:t>
            </a:r>
            <a:r>
              <a:rPr lang="en-US" altLang="en-US" sz="1700" b="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78</a:t>
            </a:r>
            <a:endParaRPr lang="lv-LV" altLang="en-US" sz="1700" b="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endParaRPr>
          </a:p>
          <a:p>
            <a:pPr marL="0" indent="0" algn="ctr">
              <a:spcBef>
                <a:spcPct val="0"/>
              </a:spcBef>
              <a:buClr>
                <a:srgbClr val="000000"/>
              </a:buClr>
              <a:buSzPts val="1700"/>
              <a:buFont typeface="Arial" panose="020B0604020202020204" pitchFamily="34" charset="0"/>
              <a:buNone/>
              <a:defRPr/>
            </a:pPr>
            <a:r>
              <a:rPr lang="lv-LV" altLang="en-US" sz="1400" i="1" dirty="0">
                <a:latin typeface="Verdana" panose="020B0604030504040204" pitchFamily="34" charset="0"/>
                <a:ea typeface="Verdana" panose="020B0604030504040204" pitchFamily="34" charset="0"/>
                <a:cs typeface="Arial" panose="020B0604020202020204" pitchFamily="34" charset="0"/>
              </a:rPr>
              <a:t>Samazinājums </a:t>
            </a:r>
            <a:r>
              <a:rPr lang="lv-LV"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no</a:t>
            </a:r>
            <a:r>
              <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07.08</a:t>
            </a:r>
            <a:r>
              <a:rPr lang="lv-LV"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a:t>
            </a:r>
            <a:r>
              <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-5</a:t>
            </a:r>
          </a:p>
        </p:txBody>
      </p:sp>
      <p:sp>
        <p:nvSpPr>
          <p:cNvPr id="12297" name="Google Shape;225;p17">
            <a:extLst>
              <a:ext uri="{FF2B5EF4-FFF2-40B4-BE49-F238E27FC236}">
                <a16:creationId xmlns:a16="http://schemas.microsoft.com/office/drawing/2014/main" id="{1FDA60AB-BA19-43A6-CE80-60A998E169CD}"/>
              </a:ext>
            </a:extLst>
          </p:cNvPr>
          <p:cNvSpPr>
            <a:spLocks noGrp="1"/>
          </p:cNvSpPr>
          <p:nvPr>
            <p:ph type="body" idx="4294967295"/>
          </p:nvPr>
        </p:nvSpPr>
        <p:spPr>
          <a:xfrm>
            <a:off x="2320925" y="4089400"/>
            <a:ext cx="3238500"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defRPr/>
            </a:pPr>
            <a:r>
              <a:rPr lang="lv-LV"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Sporta skolās</a:t>
            </a:r>
            <a:r>
              <a:rPr lang="en-US"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a:t>
            </a:r>
            <a:r>
              <a:rPr lang="en-US" altLang="en-US" sz="1700" b="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373</a:t>
            </a:r>
            <a:endParaRPr lang="lv-LV" altLang="en-US" sz="1700" b="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endParaRPr>
          </a:p>
          <a:p>
            <a:pPr marL="0" indent="0" algn="ctr">
              <a:spcBef>
                <a:spcPct val="0"/>
              </a:spcBef>
              <a:buClr>
                <a:srgbClr val="000000"/>
              </a:buClr>
              <a:buSzPts val="1700"/>
              <a:buFont typeface="Arial" panose="020B0604020202020204" pitchFamily="34" charset="0"/>
              <a:buNone/>
              <a:defRPr/>
            </a:pPr>
            <a:r>
              <a:rPr lang="lv-LV"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Pieaugums no </a:t>
            </a:r>
            <a:r>
              <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07.08</a:t>
            </a:r>
            <a:r>
              <a:rPr lang="lv-LV"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a:t>
            </a:r>
            <a:r>
              <a:rPr lang="en-GB"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0</a:t>
            </a:r>
            <a:endPar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endParaRPr>
          </a:p>
        </p:txBody>
      </p:sp>
      <p:sp>
        <p:nvSpPr>
          <p:cNvPr id="12298" name="Google Shape;225;p17">
            <a:extLst>
              <a:ext uri="{FF2B5EF4-FFF2-40B4-BE49-F238E27FC236}">
                <a16:creationId xmlns:a16="http://schemas.microsoft.com/office/drawing/2014/main" id="{C217D1F2-648A-4EB7-470E-071D1B5919A7}"/>
              </a:ext>
            </a:extLst>
          </p:cNvPr>
          <p:cNvSpPr>
            <a:spLocks noGrp="1"/>
          </p:cNvSpPr>
          <p:nvPr>
            <p:ph type="body" idx="4294967295"/>
          </p:nvPr>
        </p:nvSpPr>
        <p:spPr>
          <a:xfrm>
            <a:off x="6618288" y="2990850"/>
            <a:ext cx="3357562"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defRPr/>
            </a:pPr>
            <a:r>
              <a:rPr lang="lv-LV"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Studējošie</a:t>
            </a:r>
            <a:r>
              <a:rPr lang="en-US" altLang="en-US" sz="1700"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 </a:t>
            </a:r>
            <a:r>
              <a:rPr lang="en-US" altLang="en-US" sz="1700" b="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271</a:t>
            </a:r>
          </a:p>
          <a:p>
            <a:pPr marL="0" indent="0" algn="ctr">
              <a:spcBef>
                <a:spcPct val="0"/>
              </a:spcBef>
              <a:buClr>
                <a:srgbClr val="000000"/>
              </a:buClr>
              <a:buSzPts val="1700"/>
              <a:buFont typeface="Arial" panose="020B0604020202020204" pitchFamily="34" charset="0"/>
              <a:buNone/>
              <a:defRPr/>
            </a:pPr>
            <a:r>
              <a:rPr lang="lv-LV" altLang="en-US" sz="1400" i="1" dirty="0">
                <a:latin typeface="Verdana" panose="020B0604030504040204" pitchFamily="34" charset="0"/>
                <a:ea typeface="Verdana" panose="020B0604030504040204" pitchFamily="34" charset="0"/>
                <a:cs typeface="Arial" panose="020B0604020202020204" pitchFamily="34" charset="0"/>
              </a:rPr>
              <a:t>Samazinājums </a:t>
            </a:r>
            <a:r>
              <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no 07.08. -</a:t>
            </a:r>
            <a:r>
              <a:rPr lang="en-GB"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rPr>
              <a:t>1</a:t>
            </a:r>
            <a:endParaRPr lang="en-US" altLang="en-US" sz="1400" i="1" dirty="0">
              <a:solidFill>
                <a:schemeClr val="tx1">
                  <a:lumMod val="95000"/>
                  <a:lumOff val="5000"/>
                </a:schemeClr>
              </a:solidFill>
              <a:latin typeface="Verdana" panose="020B0604030504040204" pitchFamily="34" charset="0"/>
              <a:ea typeface="Verdana" panose="020B0604030504040204" pitchFamily="34" charset="0"/>
              <a:cs typeface="Arial" panose="020B0604020202020204" pitchFamily="34" charset="0"/>
            </a:endParaRPr>
          </a:p>
        </p:txBody>
      </p:sp>
      <p:sp>
        <p:nvSpPr>
          <p:cNvPr id="12299" name="Google Shape;225;p17">
            <a:extLst>
              <a:ext uri="{FF2B5EF4-FFF2-40B4-BE49-F238E27FC236}">
                <a16:creationId xmlns:a16="http://schemas.microsoft.com/office/drawing/2014/main" id="{312263FF-8426-0AEE-01D8-55D57FED2348}"/>
              </a:ext>
            </a:extLst>
          </p:cNvPr>
          <p:cNvSpPr>
            <a:spLocks noGrp="1"/>
          </p:cNvSpPr>
          <p:nvPr>
            <p:ph type="body" idx="4294967295"/>
          </p:nvPr>
        </p:nvSpPr>
        <p:spPr>
          <a:xfrm>
            <a:off x="6618288" y="4090988"/>
            <a:ext cx="3357562" cy="758825"/>
          </a:xfrm>
          <a:solidFill>
            <a:srgbClr val="DCE6F2"/>
          </a:solidFill>
        </p:spPr>
        <p:txBody>
          <a:bodyPr lIns="93950" tIns="46975" rIns="93950" bIns="46975" anchor="ctr"/>
          <a:lstStyle/>
          <a:p>
            <a:pPr marL="0" indent="0" algn="ctr">
              <a:spcBef>
                <a:spcPct val="0"/>
              </a:spcBef>
              <a:buClr>
                <a:srgbClr val="000000"/>
              </a:buClr>
              <a:buSzPts val="1700"/>
              <a:buFont typeface="Arial" panose="020B0604020202020204" pitchFamily="34" charset="0"/>
              <a:buNone/>
            </a:pPr>
            <a:r>
              <a:rPr lang="lv-LV" altLang="en-US" sz="1700" dirty="0">
                <a:latin typeface="Verdana" panose="020B0604030504040204" pitchFamily="34" charset="0"/>
                <a:ea typeface="Verdana" panose="020B0604030504040204" pitchFamily="34" charset="0"/>
                <a:cs typeface="Arial" panose="020B0604020202020204" pitchFamily="34" charset="0"/>
              </a:rPr>
              <a:t>Pedagogi</a:t>
            </a:r>
            <a:r>
              <a:rPr lang="en-US" altLang="en-US" sz="1700" dirty="0">
                <a:latin typeface="Verdana" panose="020B0604030504040204" pitchFamily="34" charset="0"/>
                <a:ea typeface="Verdana" panose="020B0604030504040204" pitchFamily="34" charset="0"/>
                <a:cs typeface="Arial" panose="020B0604020202020204" pitchFamily="34" charset="0"/>
              </a:rPr>
              <a:t>: </a:t>
            </a:r>
            <a:r>
              <a:rPr lang="en-US" altLang="en-US" sz="1700" b="1" dirty="0">
                <a:latin typeface="Verdana" panose="020B0604030504040204" pitchFamily="34" charset="0"/>
                <a:ea typeface="Verdana" panose="020B0604030504040204" pitchFamily="34" charset="0"/>
                <a:cs typeface="Arial" panose="020B0604020202020204" pitchFamily="34" charset="0"/>
              </a:rPr>
              <a:t>50</a:t>
            </a:r>
          </a:p>
          <a:p>
            <a:pPr marL="0" indent="0" algn="ctr">
              <a:spcBef>
                <a:spcPct val="0"/>
              </a:spcBef>
              <a:buClr>
                <a:srgbClr val="000000"/>
              </a:buClr>
              <a:buSzPts val="1700"/>
              <a:buFont typeface="Arial" panose="020B0604020202020204" pitchFamily="34" charset="0"/>
              <a:buNone/>
            </a:pPr>
            <a:r>
              <a:rPr lang="lv-LV" altLang="en-US" sz="1400" i="1" dirty="0">
                <a:latin typeface="Verdana" panose="020B0604030504040204" pitchFamily="34" charset="0"/>
                <a:ea typeface="Verdana" panose="020B0604030504040204" pitchFamily="34" charset="0"/>
                <a:cs typeface="Arial" panose="020B0604020202020204" pitchFamily="34" charset="0"/>
              </a:rPr>
              <a:t>Samazinājums no </a:t>
            </a:r>
            <a:r>
              <a:rPr lang="en-US" altLang="en-US" sz="1400" i="1" dirty="0">
                <a:latin typeface="Verdana" panose="020B0604030504040204" pitchFamily="34" charset="0"/>
                <a:ea typeface="Verdana" panose="020B0604030504040204" pitchFamily="34" charset="0"/>
                <a:cs typeface="Arial" panose="020B0604020202020204" pitchFamily="34" charset="0"/>
              </a:rPr>
              <a:t>07.08</a:t>
            </a:r>
            <a:r>
              <a:rPr lang="lv-LV" altLang="en-US" sz="1400" i="1" dirty="0">
                <a:latin typeface="Verdana" panose="020B0604030504040204" pitchFamily="34" charset="0"/>
                <a:ea typeface="Verdana" panose="020B0604030504040204" pitchFamily="34" charset="0"/>
                <a:cs typeface="Arial" panose="020B0604020202020204" pitchFamily="34" charset="0"/>
              </a:rPr>
              <a:t>. </a:t>
            </a:r>
            <a:r>
              <a:rPr lang="en-GB" altLang="en-US" sz="1400" i="1" dirty="0">
                <a:latin typeface="Verdana" panose="020B0604030504040204" pitchFamily="34" charset="0"/>
                <a:ea typeface="Verdana" panose="020B0604030504040204" pitchFamily="34" charset="0"/>
                <a:cs typeface="Arial" panose="020B0604020202020204" pitchFamily="34" charset="0"/>
              </a:rPr>
              <a:t>-1</a:t>
            </a:r>
            <a:endParaRPr lang="en-US" altLang="en-US" sz="1400" i="1" dirty="0">
              <a:latin typeface="Verdana" panose="020B0604030504040204" pitchFamily="34" charset="0"/>
              <a:ea typeface="Verdana" panose="020B060403050404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84C24F3-2986-C57C-CE82-244AA6F27764}"/>
              </a:ext>
            </a:extLst>
          </p:cNvPr>
          <p:cNvSpPr>
            <a:spLocks noGrp="1"/>
          </p:cNvSpPr>
          <p:nvPr>
            <p:ph type="sldNum" idx="12"/>
          </p:nvPr>
        </p:nvSpPr>
        <p:spPr/>
        <p:txBody>
          <a:bodyPr/>
          <a:lstStyle/>
          <a:p>
            <a:fld id="{00000000-1234-1234-1234-123412341234}" type="slidenum">
              <a:rPr lang="lv-LV" smtClean="0"/>
              <a:pPr/>
              <a:t>3</a:t>
            </a:fld>
            <a:endParaRPr lang="lv-LV"/>
          </a:p>
        </p:txBody>
      </p:sp>
      <p:sp>
        <p:nvSpPr>
          <p:cNvPr id="3" name="Title 2">
            <a:extLst>
              <a:ext uri="{FF2B5EF4-FFF2-40B4-BE49-F238E27FC236}">
                <a16:creationId xmlns:a16="http://schemas.microsoft.com/office/drawing/2014/main" id="{1F27E600-B691-F565-EF60-3A55449AF24F}"/>
              </a:ext>
            </a:extLst>
          </p:cNvPr>
          <p:cNvSpPr>
            <a:spLocks noGrp="1"/>
          </p:cNvSpPr>
          <p:nvPr>
            <p:ph type="title"/>
          </p:nvPr>
        </p:nvSpPr>
        <p:spPr>
          <a:xfrm>
            <a:off x="616774" y="257547"/>
            <a:ext cx="10684799" cy="1142815"/>
          </a:xfrm>
        </p:spPr>
        <p:txBody>
          <a:bodyPr/>
          <a:lstStyle/>
          <a:p>
            <a:pPr algn="ctr"/>
            <a:r>
              <a:rPr lang="lv-LV" altLang="lv-LV" sz="2400" b="1" dirty="0">
                <a:solidFill>
                  <a:srgbClr val="0D0D0D"/>
                </a:solidFill>
                <a:latin typeface="Verdana" panose="020B0604030504040204" pitchFamily="34" charset="0"/>
              </a:rPr>
              <a:t>Izglītojamo skaits ar statusu </a:t>
            </a:r>
            <a:r>
              <a:rPr lang="lv-LV" altLang="lv-LV" sz="2400" b="1" i="1" dirty="0">
                <a:solidFill>
                  <a:srgbClr val="0D0D0D"/>
                </a:solidFill>
                <a:latin typeface="Verdana" panose="020B0604030504040204" pitchFamily="34" charset="0"/>
              </a:rPr>
              <a:t>Ukrainas civiliedzīvotājs</a:t>
            </a:r>
            <a:r>
              <a:rPr lang="lv-LV" altLang="lv-LV" sz="2400" b="1" dirty="0">
                <a:solidFill>
                  <a:srgbClr val="0D0D0D"/>
                </a:solidFill>
                <a:latin typeface="Verdana" panose="020B0604030504040204" pitchFamily="34" charset="0"/>
              </a:rPr>
              <a:t> vispārējās izglītības programmās</a:t>
            </a:r>
            <a:br>
              <a:rPr lang="lv-LV" altLang="lv-LV" sz="2400" b="1" dirty="0">
                <a:solidFill>
                  <a:srgbClr val="0D0D0D"/>
                </a:solidFill>
                <a:latin typeface="Verdana" panose="020B0604030504040204" pitchFamily="34" charset="0"/>
              </a:rPr>
            </a:br>
            <a:r>
              <a:rPr lang="lv-LV" dirty="0"/>
              <a:t>(uz 14.08.2023.) </a:t>
            </a:r>
          </a:p>
        </p:txBody>
      </p:sp>
      <p:graphicFrame>
        <p:nvGraphicFramePr>
          <p:cNvPr id="4" name="Chart 11">
            <a:extLst>
              <a:ext uri="{FF2B5EF4-FFF2-40B4-BE49-F238E27FC236}">
                <a16:creationId xmlns:a16="http://schemas.microsoft.com/office/drawing/2014/main" id="{06392643-D3AC-8759-7789-AF69D4F31019}"/>
              </a:ext>
            </a:extLst>
          </p:cNvPr>
          <p:cNvGraphicFramePr>
            <a:graphicFrameLocks/>
          </p:cNvGraphicFramePr>
          <p:nvPr>
            <p:extLst>
              <p:ext uri="{D42A27DB-BD31-4B8C-83A1-F6EECF244321}">
                <p14:modId xmlns:p14="http://schemas.microsoft.com/office/powerpoint/2010/main" val="2203936156"/>
              </p:ext>
            </p:extLst>
          </p:nvPr>
        </p:nvGraphicFramePr>
        <p:xfrm>
          <a:off x="365125" y="1963737"/>
          <a:ext cx="4311650" cy="368704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FC43AD47-2A0D-2188-8442-2A42BF2E4ED0}"/>
              </a:ext>
            </a:extLst>
          </p:cNvPr>
          <p:cNvGraphicFramePr>
            <a:graphicFrameLocks/>
          </p:cNvGraphicFramePr>
          <p:nvPr>
            <p:extLst>
              <p:ext uri="{D42A27DB-BD31-4B8C-83A1-F6EECF244321}">
                <p14:modId xmlns:p14="http://schemas.microsoft.com/office/powerpoint/2010/main" val="3488594796"/>
              </p:ext>
            </p:extLst>
          </p:nvPr>
        </p:nvGraphicFramePr>
        <p:xfrm>
          <a:off x="4586287" y="1963738"/>
          <a:ext cx="7434263" cy="39233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9781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05"/>
        <p:cNvGrpSpPr/>
        <p:nvPr/>
      </p:nvGrpSpPr>
      <p:grpSpPr>
        <a:xfrm>
          <a:off x="0" y="0"/>
          <a:ext cx="0" cy="0"/>
          <a:chOff x="0" y="0"/>
          <a:chExt cx="0" cy="0"/>
        </a:xfrm>
      </p:grpSpPr>
      <p:pic>
        <p:nvPicPr>
          <p:cNvPr id="1006" name="Google Shape;1006;p73"/>
          <p:cNvPicPr preferRelativeResize="0"/>
          <p:nvPr/>
        </p:nvPicPr>
        <p:blipFill rotWithShape="1">
          <a:blip r:embed="rId3">
            <a:alphaModFix/>
          </a:blip>
          <a:srcRect l="15793" t="2198" r="20471" b="2198"/>
          <a:stretch/>
        </p:blipFill>
        <p:spPr>
          <a:xfrm>
            <a:off x="6096000" y="0"/>
            <a:ext cx="4572000" cy="6858000"/>
          </a:xfrm>
          <a:prstGeom prst="rect">
            <a:avLst/>
          </a:prstGeom>
          <a:noFill/>
          <a:ln>
            <a:noFill/>
          </a:ln>
        </p:spPr>
      </p:pic>
      <p:sp>
        <p:nvSpPr>
          <p:cNvPr id="1007" name="Google Shape;1007;p73"/>
          <p:cNvSpPr txBox="1">
            <a:spLocks noGrp="1"/>
          </p:cNvSpPr>
          <p:nvPr>
            <p:ph type="ctrTitle"/>
          </p:nvPr>
        </p:nvSpPr>
        <p:spPr>
          <a:xfrm>
            <a:off x="2195681" y="2235200"/>
            <a:ext cx="3523801" cy="2387600"/>
          </a:xfrm>
          <a:prstGeom prst="rect">
            <a:avLst/>
          </a:prstGeom>
          <a:noFill/>
          <a:ln>
            <a:noFill/>
          </a:ln>
        </p:spPr>
        <p:txBody>
          <a:bodyPr spcFirstLastPara="1" wrap="square" lIns="0" tIns="0" rIns="0" bIns="0" anchor="t" anchorCtr="0">
            <a:noAutofit/>
          </a:bodyPr>
          <a:lstStyle/>
          <a:p>
            <a:pPr>
              <a:lnSpc>
                <a:spcPct val="100000"/>
              </a:lnSpc>
              <a:buClr>
                <a:schemeClr val="lt1"/>
              </a:buClr>
              <a:buSzPts val="2800"/>
            </a:pPr>
            <a:r>
              <a:rPr lang="lv-LV" sz="2000" dirty="0">
                <a:latin typeface="Times New Roman" panose="02020603050405020304" pitchFamily="18" charset="0"/>
                <a:ea typeface="Calibri" panose="020F0502020204030204" pitchFamily="34" charset="0"/>
                <a:cs typeface="Times New Roman" panose="02020603050405020304" pitchFamily="18" charset="0"/>
              </a:rPr>
              <a:t>A</a:t>
            </a:r>
            <a:r>
              <a:rPr lang="lv-LV" sz="2000" dirty="0">
                <a:effectLst/>
                <a:latin typeface="Times New Roman" panose="02020603050405020304" pitchFamily="18" charset="0"/>
                <a:ea typeface="Calibri" panose="020F0502020204030204" pitchFamily="34" charset="0"/>
                <a:cs typeface="Times New Roman" panose="02020603050405020304" pitchFamily="18" charset="0"/>
              </a:rPr>
              <a:t>tbildes uz biedrības  «Gribu palīdzēt bēgļiem» uzdotajiem jautājumiem</a:t>
            </a:r>
            <a:r>
              <a:rPr lang="lv-LV" sz="2000" dirty="0">
                <a:latin typeface="Times New Roman" panose="02020603050405020304" pitchFamily="18" charset="0"/>
                <a:ea typeface="Calibri" panose="020F0502020204030204" pitchFamily="34" charset="0"/>
                <a:cs typeface="Times New Roman" panose="02020603050405020304" pitchFamily="18" charset="0"/>
              </a:rPr>
              <a:t> </a:t>
            </a:r>
            <a:r>
              <a:rPr lang="lv-LV" sz="2000" dirty="0">
                <a:effectLst/>
                <a:latin typeface="Times New Roman" panose="02020603050405020304" pitchFamily="18" charset="0"/>
                <a:ea typeface="Calibri" panose="020F0502020204030204" pitchFamily="34" charset="0"/>
                <a:cs typeface="Times New Roman" panose="02020603050405020304" pitchFamily="18" charset="0"/>
              </a:rPr>
              <a:t>par Ukrainas bērnu izglītības iespējām Latvijā</a:t>
            </a:r>
            <a:endParaRPr sz="2000" dirty="0">
              <a:latin typeface="Times New Roman" panose="02020603050405020304" pitchFamily="18" charset="0"/>
              <a:cs typeface="Times New Roman" panose="02020603050405020304" pitchFamily="18" charset="0"/>
            </a:endParaRPr>
          </a:p>
        </p:txBody>
      </p:sp>
      <p:sp>
        <p:nvSpPr>
          <p:cNvPr id="1008" name="Google Shape;1008;p73"/>
          <p:cNvSpPr txBox="1">
            <a:spLocks noGrp="1"/>
          </p:cNvSpPr>
          <p:nvPr>
            <p:ph type="subTitle" idx="1"/>
          </p:nvPr>
        </p:nvSpPr>
        <p:spPr>
          <a:xfrm>
            <a:off x="2303257" y="5518673"/>
            <a:ext cx="3304370" cy="892885"/>
          </a:xfrm>
          <a:prstGeom prst="rect">
            <a:avLst/>
          </a:prstGeom>
          <a:noFill/>
          <a:ln>
            <a:noFill/>
          </a:ln>
        </p:spPr>
        <p:txBody>
          <a:bodyPr spcFirstLastPara="1" wrap="square" lIns="0" tIns="45700" rIns="91425" bIns="45700" anchor="t" anchorCtr="0">
            <a:noAutofit/>
          </a:bodyPr>
          <a:lstStyle/>
          <a:p>
            <a:pPr marL="0" indent="0">
              <a:spcBef>
                <a:spcPts val="0"/>
              </a:spcBef>
            </a:pPr>
            <a:endParaRPr/>
          </a:p>
        </p:txBody>
      </p:sp>
      <p:pic>
        <p:nvPicPr>
          <p:cNvPr id="2" name="Picture 20">
            <a:extLst>
              <a:ext uri="{FF2B5EF4-FFF2-40B4-BE49-F238E27FC236}">
                <a16:creationId xmlns:a16="http://schemas.microsoft.com/office/drawing/2014/main" id="{5A55A347-66A9-841D-492F-D98F6F19052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5175" y="0"/>
            <a:ext cx="18637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3"/>
        <p:cNvGrpSpPr/>
        <p:nvPr/>
      </p:nvGrpSpPr>
      <p:grpSpPr>
        <a:xfrm>
          <a:off x="0" y="0"/>
          <a:ext cx="0" cy="0"/>
          <a:chOff x="0" y="0"/>
          <a:chExt cx="0" cy="0"/>
        </a:xfrm>
      </p:grpSpPr>
      <p:sp>
        <p:nvSpPr>
          <p:cNvPr id="484" name="Google Shape;484;p43"/>
          <p:cNvSpPr txBox="1">
            <a:spLocks noGrp="1"/>
          </p:cNvSpPr>
          <p:nvPr>
            <p:ph type="title"/>
          </p:nvPr>
        </p:nvSpPr>
        <p:spPr>
          <a:xfrm>
            <a:off x="1300295" y="645459"/>
            <a:ext cx="4386914" cy="6711686"/>
          </a:xfrm>
          <a:prstGeom prst="rect">
            <a:avLst/>
          </a:prstGeom>
          <a:noFill/>
          <a:ln>
            <a:noFill/>
          </a:ln>
        </p:spPr>
        <p:txBody>
          <a:bodyPr spcFirstLastPara="1" wrap="square" lIns="0" tIns="45700" rIns="0" bIns="45700" anchor="t" anchorCtr="0">
            <a:noAutofit/>
          </a:bodyPr>
          <a:lstStyle/>
          <a:p>
            <a:pPr algn="just">
              <a:buSzPts val="1800"/>
            </a:pP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v-LV" sz="1600" i="1" dirty="0">
                <a:effectLst/>
                <a:latin typeface="Times New Roman" panose="02020603050405020304" pitchFamily="18" charset="0"/>
                <a:ea typeface="Calibri" panose="020F0502020204030204" pitchFamily="34" charset="0"/>
              </a:rPr>
              <a:t>Ministru kabineta 2023.gada 23.maija rīkojums Nr.296 - atbalsts </a:t>
            </a:r>
            <a:r>
              <a:rPr lang="lv-LV" sz="1600" i="1" u="sng" dirty="0">
                <a:effectLst/>
                <a:latin typeface="Times New Roman" panose="02020603050405020304" pitchFamily="18" charset="0"/>
                <a:ea typeface="Calibri" panose="020F0502020204030204" pitchFamily="34" charset="0"/>
              </a:rPr>
              <a:t>1 800 000 </a:t>
            </a:r>
            <a:r>
              <a:rPr lang="lv-LV" sz="1600" i="1" u="sng" dirty="0" err="1">
                <a:effectLst/>
                <a:latin typeface="Times New Roman" panose="02020603050405020304" pitchFamily="18" charset="0"/>
                <a:ea typeface="Calibri" panose="020F0502020204030204" pitchFamily="34" charset="0"/>
              </a:rPr>
              <a:t>euro</a:t>
            </a:r>
            <a:r>
              <a:rPr lang="lv-LV" sz="1600" i="1" u="sng" dirty="0">
                <a:effectLst/>
                <a:latin typeface="Times New Roman" panose="02020603050405020304" pitchFamily="18" charset="0"/>
                <a:ea typeface="Calibri" panose="020F0502020204030204" pitchFamily="34" charset="0"/>
              </a:rPr>
              <a:t> </a:t>
            </a:r>
            <a:r>
              <a:rPr lang="lv-LV" sz="1600" i="1" dirty="0">
                <a:effectLst/>
                <a:latin typeface="Times New Roman" panose="02020603050405020304" pitchFamily="18" charset="0"/>
                <a:ea typeface="Calibri" panose="020F0502020204030204" pitchFamily="34" charset="0"/>
              </a:rPr>
              <a:t>apmērā </a:t>
            </a:r>
            <a:r>
              <a:rPr lang="lv-LV" sz="1600" i="1" u="sng" dirty="0">
                <a:effectLst/>
                <a:latin typeface="Times New Roman" panose="02020603050405020304" pitchFamily="18" charset="0"/>
                <a:ea typeface="Calibri" panose="020F0502020204030204" pitchFamily="34" charset="0"/>
              </a:rPr>
              <a:t>nometņu organizēšanai</a:t>
            </a:r>
            <a:br>
              <a:rPr lang="lv-LV" sz="1800" u="sng" dirty="0">
                <a:effectLst/>
                <a:latin typeface="Calibri" panose="020F0502020204030204" pitchFamily="34" charset="0"/>
                <a:ea typeface="Calibri" panose="020F0502020204030204" pitchFamily="34" charset="0"/>
              </a:rPr>
            </a:br>
            <a:br>
              <a:rPr lang="lv-LV" sz="1800" dirty="0">
                <a:effectLst/>
                <a:latin typeface="Calibri" panose="020F0502020204030204" pitchFamily="34" charset="0"/>
                <a:ea typeface="Calibri" panose="020F0502020204030204" pitchFamily="34" charset="0"/>
              </a:rPr>
            </a:b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v-LV" sz="1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lv-LV" sz="1600" dirty="0">
                <a:latin typeface="Times New Roman" panose="02020603050405020304" pitchFamily="18" charset="0"/>
                <a:cs typeface="Times New Roman" panose="02020603050405020304" pitchFamily="18" charset="0"/>
              </a:rPr>
              <a:t>ES fondu līdzfinansējums </a:t>
            </a:r>
            <a:r>
              <a:rPr lang="lv-LV" sz="1600" i="1" dirty="0">
                <a:latin typeface="Times New Roman" panose="02020603050405020304" pitchFamily="18" charset="0"/>
                <a:cs typeface="Times New Roman" panose="02020603050405020304" pitchFamily="18" charset="0"/>
              </a:rPr>
              <a:t>pasākuma "Atbalsts izglītojamo individuālo kompetenču attīstībai" īstenošanas noteikumi’’ – adaptācijas nometnēm, pedagogu palīgiem, atbalsts profesionālās kompetences pilnveidei pedagogiem, dažādu mācību materiālu un metodisko ieteikumu izstrāde</a:t>
            </a:r>
            <a:br>
              <a:rPr lang="lv-LV" sz="1600" i="1" dirty="0">
                <a:latin typeface="Times New Roman" panose="02020603050405020304" pitchFamily="18" charset="0"/>
                <a:cs typeface="Times New Roman" panose="02020603050405020304" pitchFamily="18" charset="0"/>
              </a:rPr>
            </a:br>
            <a:br>
              <a:rPr lang="lv-LV" sz="1600" i="1" dirty="0">
                <a:latin typeface="Times New Roman" panose="02020603050405020304" pitchFamily="18" charset="0"/>
                <a:cs typeface="Times New Roman" panose="02020603050405020304" pitchFamily="18" charset="0"/>
              </a:rPr>
            </a:br>
            <a:br>
              <a:rPr lang="lv-LV" sz="1600" i="1" dirty="0">
                <a:latin typeface="Times New Roman" panose="02020603050405020304" pitchFamily="18" charset="0"/>
                <a:cs typeface="Times New Roman" panose="02020603050405020304" pitchFamily="18" charset="0"/>
              </a:rPr>
            </a:br>
            <a:endParaRPr dirty="0"/>
          </a:p>
        </p:txBody>
      </p:sp>
      <p:sp>
        <p:nvSpPr>
          <p:cNvPr id="485" name="Google Shape;485;p43"/>
          <p:cNvSpPr txBox="1">
            <a:spLocks noGrp="1"/>
          </p:cNvSpPr>
          <p:nvPr>
            <p:ph type="body" idx="1"/>
          </p:nvPr>
        </p:nvSpPr>
        <p:spPr>
          <a:xfrm>
            <a:off x="6801009" y="681039"/>
            <a:ext cx="3754418" cy="5531504"/>
          </a:xfrm>
          <a:prstGeom prst="rect">
            <a:avLst/>
          </a:prstGeom>
          <a:noFill/>
          <a:ln>
            <a:noFill/>
          </a:ln>
        </p:spPr>
        <p:txBody>
          <a:bodyPr spcFirstLastPara="1" wrap="square" lIns="0" tIns="45700" rIns="91425" bIns="45700" anchor="t" anchorCtr="0">
            <a:noAutofit/>
          </a:bodyPr>
          <a:lstStyle/>
          <a:p>
            <a:pPr marL="0" indent="0" algn="just">
              <a:spcBef>
                <a:spcPts val="0"/>
              </a:spcBef>
              <a:buSzPts val="1100"/>
            </a:pPr>
            <a:r>
              <a:rPr lang="lv-LV" sz="1600" b="1" dirty="0">
                <a:latin typeface="Times New Roman" panose="02020603050405020304" pitchFamily="18" charset="0"/>
                <a:cs typeface="Times New Roman" panose="02020603050405020304" pitchFamily="18" charset="0"/>
              </a:rPr>
              <a:t>Adaptācijas nometnes </a:t>
            </a:r>
            <a:r>
              <a:rPr lang="lv-LV" sz="1600" dirty="0">
                <a:latin typeface="Times New Roman" panose="02020603050405020304" pitchFamily="18" charset="0"/>
                <a:cs typeface="Times New Roman" panose="02020603050405020304" pitchFamily="18" charset="0"/>
              </a:rPr>
              <a:t>ir atbalsta pasākums, kas ir īstenojamas skolas vidē, nodrošinot iespēju izglītojamajiem ar nepietiekamām latviešu valodas zināšanām apgūt valodas prasmes, izmantojot formālās un neformālās izglītības elementus. Nometnes tiek organizētas 1. līdz 12. klases skolēniem, aicinot piedalīties 50% Ukrainas un 50% Latvijas skolēnu.</a:t>
            </a:r>
          </a:p>
          <a:p>
            <a:pPr marL="0" indent="0" algn="just">
              <a:spcBef>
                <a:spcPts val="0"/>
              </a:spcBef>
              <a:buSzPts val="1100"/>
            </a:pPr>
            <a:endParaRPr sz="1600" dirty="0">
              <a:latin typeface="Times New Roman" panose="02020603050405020304" pitchFamily="18" charset="0"/>
              <a:cs typeface="Times New Roman" panose="02020603050405020304" pitchFamily="18" charset="0"/>
            </a:endParaRPr>
          </a:p>
          <a:p>
            <a:pPr marL="0" indent="0" algn="just">
              <a:spcBef>
                <a:spcPts val="0"/>
              </a:spcBef>
              <a:buSzPts val="1100"/>
            </a:pPr>
            <a:r>
              <a:rPr lang="lv-LV" sz="1600" dirty="0">
                <a:latin typeface="Times New Roman" panose="02020603050405020304" pitchFamily="18" charset="0"/>
                <a:cs typeface="Times New Roman" panose="02020603050405020304" pitchFamily="18" charset="0"/>
              </a:rPr>
              <a:t>Dienas nometnes (3 dienas) 5000 personām (ietver izglītojošus pasākumus) un socializēšanās diennakts nometnes (5 dienas) 3000 personām (ietver </a:t>
            </a:r>
            <a:r>
              <a:rPr lang="lv-LV" sz="1600" dirty="0" err="1">
                <a:latin typeface="Times New Roman" panose="02020603050405020304" pitchFamily="18" charset="0"/>
                <a:cs typeface="Times New Roman" panose="02020603050405020304" pitchFamily="18" charset="0"/>
              </a:rPr>
              <a:t>kultūrorientāciju</a:t>
            </a:r>
            <a:r>
              <a:rPr lang="lv-LV" sz="1600" dirty="0">
                <a:latin typeface="Times New Roman" panose="02020603050405020304" pitchFamily="18" charset="0"/>
                <a:cs typeface="Times New Roman" panose="02020603050405020304" pitchFamily="18" charset="0"/>
              </a:rPr>
              <a:t>, izglītojošos pasākumus, sporta un tehnikas (piemēram, robotika) nodarbības).</a:t>
            </a:r>
          </a:p>
          <a:p>
            <a:pPr marL="0" indent="0">
              <a:buSzPts val="1100"/>
            </a:pPr>
            <a:r>
              <a:rPr lang="lv-LV" sz="1600" dirty="0">
                <a:latin typeface="Times New Roman" panose="02020603050405020304" pitchFamily="18" charset="0"/>
                <a:cs typeface="Times New Roman" panose="02020603050405020304" pitchFamily="18" charset="0"/>
              </a:rPr>
              <a:t>Atbalsta apjoms paredzēts 4326 bērnu dalībai nometnēs. Līdz 2023.gada 1.novembrim ir reģistrētas 38 plānotās nometnes.</a:t>
            </a:r>
          </a:p>
          <a:p>
            <a:pPr marL="0" indent="0">
              <a:lnSpc>
                <a:spcPct val="120000"/>
              </a:lnSpc>
              <a:buSzPts val="1100"/>
            </a:pPr>
            <a:endParaRPr sz="1100" dirty="0"/>
          </a:p>
        </p:txBody>
      </p:sp>
      <p:sp>
        <p:nvSpPr>
          <p:cNvPr id="486" name="Google Shape;486;p43"/>
          <p:cNvSpPr txBox="1">
            <a:spLocks noGrp="1"/>
          </p:cNvSpPr>
          <p:nvPr>
            <p:ph type="ftr" idx="11"/>
          </p:nvPr>
        </p:nvSpPr>
        <p:spPr>
          <a:xfrm>
            <a:off x="1481760" y="6566070"/>
            <a:ext cx="3086100" cy="291510"/>
          </a:xfrm>
          <a:prstGeom prst="rect">
            <a:avLst/>
          </a:prstGeom>
          <a:noFill/>
          <a:ln>
            <a:noFill/>
          </a:ln>
        </p:spPr>
        <p:txBody>
          <a:bodyPr spcFirstLastPara="1" wrap="square" lIns="108000" tIns="36000" rIns="36000" bIns="36000" anchor="ctr" anchorCtr="0">
            <a:noAutofit/>
          </a:bodyPr>
          <a:lstStyle/>
          <a:p>
            <a:endParaRPr dirty="0"/>
          </a:p>
        </p:txBody>
      </p:sp>
      <p:sp>
        <p:nvSpPr>
          <p:cNvPr id="487" name="Google Shape;487;p43"/>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latin typeface="Verdana"/>
                <a:ea typeface="Verdana"/>
                <a:cs typeface="Verdana"/>
                <a:sym typeface="Verdana"/>
              </a:rPr>
              <a:pPr/>
              <a:t>5</a:t>
            </a:fld>
            <a:endParaRPr dirty="0">
              <a:latin typeface="Verdana"/>
              <a:ea typeface="Verdana"/>
              <a:cs typeface="Verdana"/>
              <a:sym typeface="Verdana"/>
            </a:endParaRPr>
          </a:p>
        </p:txBody>
      </p:sp>
      <p:cxnSp>
        <p:nvCxnSpPr>
          <p:cNvPr id="488" name="Google Shape;488;p43"/>
          <p:cNvCxnSpPr/>
          <p:nvPr/>
        </p:nvCxnSpPr>
        <p:spPr>
          <a:xfrm rot="10800000">
            <a:off x="5452534" y="786676"/>
            <a:ext cx="847863" cy="0"/>
          </a:xfrm>
          <a:prstGeom prst="straightConnector1">
            <a:avLst/>
          </a:prstGeom>
          <a:noFill/>
          <a:ln w="19050" cap="flat" cmpd="sng">
            <a:solidFill>
              <a:srgbClr val="664790"/>
            </a:solidFill>
            <a:prstDash val="solid"/>
            <a:miter lim="800000"/>
            <a:headEnd type="none" w="sm" len="sm"/>
            <a:tailEnd type="none" w="sm" len="sm"/>
          </a:ln>
        </p:spPr>
      </p:cxnSp>
      <p:pic>
        <p:nvPicPr>
          <p:cNvPr id="489" name="Google Shape;489;p43"/>
          <p:cNvPicPr preferRelativeResize="0"/>
          <p:nvPr/>
        </p:nvPicPr>
        <p:blipFill rotWithShape="1">
          <a:blip r:embed="rId3">
            <a:alphaModFix/>
          </a:blip>
          <a:srcRect/>
          <a:stretch/>
        </p:blipFill>
        <p:spPr>
          <a:xfrm>
            <a:off x="1863217" y="5050950"/>
            <a:ext cx="1161593" cy="1161593"/>
          </a:xfrm>
          <a:prstGeom prst="rect">
            <a:avLst/>
          </a:prstGeom>
          <a:noFill/>
          <a:ln>
            <a:noFill/>
          </a:ln>
        </p:spPr>
      </p:pic>
    </p:spTree>
    <p:extLst>
      <p:ext uri="{BB962C8B-B14F-4D97-AF65-F5344CB8AC3E}">
        <p14:creationId xmlns:p14="http://schemas.microsoft.com/office/powerpoint/2010/main" val="3824883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83"/>
        <p:cNvGrpSpPr/>
        <p:nvPr/>
      </p:nvGrpSpPr>
      <p:grpSpPr>
        <a:xfrm>
          <a:off x="0" y="0"/>
          <a:ext cx="0" cy="0"/>
          <a:chOff x="0" y="0"/>
          <a:chExt cx="0" cy="0"/>
        </a:xfrm>
      </p:grpSpPr>
      <p:sp>
        <p:nvSpPr>
          <p:cNvPr id="484" name="Google Shape;484;p43"/>
          <p:cNvSpPr txBox="1">
            <a:spLocks noGrp="1"/>
          </p:cNvSpPr>
          <p:nvPr>
            <p:ph type="title"/>
          </p:nvPr>
        </p:nvSpPr>
        <p:spPr>
          <a:xfrm>
            <a:off x="1307072" y="645457"/>
            <a:ext cx="3754417" cy="6711686"/>
          </a:xfrm>
          <a:prstGeom prst="rect">
            <a:avLst/>
          </a:prstGeom>
          <a:noFill/>
          <a:ln>
            <a:noFill/>
          </a:ln>
        </p:spPr>
        <p:txBody>
          <a:bodyPr spcFirstLastPara="1" wrap="square" lIns="0" tIns="45700" rIns="0" bIns="45700" anchor="t" anchorCtr="0">
            <a:noAutofit/>
          </a:bodyPr>
          <a:lstStyle/>
          <a:p>
            <a:pPr algn="just">
              <a:buSzPts val="1800"/>
            </a:pPr>
            <a:br>
              <a:rPr lang="lv-LV"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br>
              <a:rPr lang="lv-LV" sz="1600" i="1" dirty="0">
                <a:latin typeface="Times New Roman" panose="02020603050405020304" pitchFamily="18" charset="0"/>
                <a:cs typeface="Times New Roman" panose="02020603050405020304" pitchFamily="18" charset="0"/>
              </a:rPr>
            </a:br>
            <a:r>
              <a:rPr lang="lv-LV" sz="1600" i="1" kern="0" dirty="0">
                <a:effectLst/>
                <a:latin typeface="Times New Roman" panose="02020603050405020304" pitchFamily="18" charset="0"/>
                <a:ea typeface="Calibri" panose="020F0502020204030204" pitchFamily="34" charset="0"/>
                <a:cs typeface="Times New Roman" panose="02020603050405020304" pitchFamily="18" charset="0"/>
              </a:rPr>
              <a:t>Ministru kabineta 2023.gada 25.aprīļa rīkojums Nr. 232 atbalsts </a:t>
            </a:r>
            <a:r>
              <a:rPr lang="lv-LV" sz="1600" i="1" u="sng" kern="0" dirty="0">
                <a:effectLst/>
                <a:latin typeface="Times New Roman" panose="02020603050405020304" pitchFamily="18" charset="0"/>
                <a:ea typeface="Calibri" panose="020F0502020204030204" pitchFamily="34" charset="0"/>
                <a:cs typeface="Times New Roman" panose="02020603050405020304" pitchFamily="18" charset="0"/>
              </a:rPr>
              <a:t>1 050 000 </a:t>
            </a:r>
            <a:r>
              <a:rPr lang="lv-LV" sz="1600" i="1" u="sng" kern="0" dirty="0" err="1">
                <a:effectLst/>
                <a:latin typeface="Times New Roman" panose="02020603050405020304" pitchFamily="18" charset="0"/>
                <a:ea typeface="Calibri" panose="020F0502020204030204" pitchFamily="34" charset="0"/>
                <a:cs typeface="Times New Roman" panose="02020603050405020304" pitchFamily="18" charset="0"/>
              </a:rPr>
              <a:t>euro</a:t>
            </a:r>
            <a:r>
              <a:rPr lang="lv-LV" sz="1600" i="1" u="sng" kern="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600" i="1" kern="0" dirty="0">
                <a:effectLst/>
                <a:latin typeface="Times New Roman" panose="02020603050405020304" pitchFamily="18" charset="0"/>
                <a:ea typeface="Calibri" panose="020F0502020204030204" pitchFamily="34" charset="0"/>
                <a:cs typeface="Times New Roman" panose="02020603050405020304" pitchFamily="18" charset="0"/>
              </a:rPr>
              <a:t>apmērā </a:t>
            </a:r>
            <a:r>
              <a:rPr lang="lv-LV" sz="1600" i="1" u="sng" kern="0" dirty="0">
                <a:effectLst/>
                <a:latin typeface="Times New Roman" panose="02020603050405020304" pitchFamily="18" charset="0"/>
                <a:ea typeface="Calibri" panose="020F0502020204030204" pitchFamily="34" charset="0"/>
                <a:cs typeface="Times New Roman" panose="02020603050405020304" pitchFamily="18" charset="0"/>
              </a:rPr>
              <a:t>neformālās izglītības pasākumiem</a:t>
            </a:r>
            <a:br>
              <a:rPr lang="lv-LV" sz="1600" i="1" dirty="0">
                <a:effectLst/>
                <a:latin typeface="Times New Roman" panose="02020603050405020304" pitchFamily="18" charset="0"/>
                <a:ea typeface="Calibri" panose="020F0502020204030204" pitchFamily="34" charset="0"/>
                <a:cs typeface="Times New Roman" panose="02020603050405020304" pitchFamily="18" charset="0"/>
              </a:rPr>
            </a:br>
            <a:br>
              <a:rPr lang="lv-LV" sz="1600" i="1" dirty="0">
                <a:latin typeface="Times New Roman" panose="02020603050405020304" pitchFamily="18" charset="0"/>
                <a:cs typeface="Times New Roman" panose="02020603050405020304" pitchFamily="18" charset="0"/>
              </a:rPr>
            </a:br>
            <a:br>
              <a:rPr lang="lv-LV" sz="1800" dirty="0">
                <a:effectLst/>
                <a:latin typeface="Calibri" panose="020F0502020204030204" pitchFamily="34" charset="0"/>
                <a:ea typeface="Calibri" panose="020F0502020204030204" pitchFamily="34" charset="0"/>
              </a:rPr>
            </a:br>
            <a:r>
              <a:rPr lang="lv-LV" sz="1600" dirty="0">
                <a:latin typeface="Times New Roman" panose="02020603050405020304" pitchFamily="18" charset="0"/>
                <a:cs typeface="Times New Roman" panose="02020603050405020304" pitchFamily="18" charset="0"/>
              </a:rPr>
              <a:t>ES fondu līdzfinansējums </a:t>
            </a:r>
            <a:r>
              <a:rPr lang="lv-LV" sz="1600" i="1" dirty="0">
                <a:latin typeface="Times New Roman" panose="02020603050405020304" pitchFamily="18" charset="0"/>
                <a:cs typeface="Times New Roman" panose="02020603050405020304" pitchFamily="18" charset="0"/>
              </a:rPr>
              <a:t>pasākuma "Atbalsts izglītojamo individuālo kompetenču attīstībai" īstenošanas noteikumi’’ – adaptācijas nometnēm, pedagogu palīgiem, atbalsts profesionālās kompetences pilnveidei pedagogiem, dažādu mācību materiālu un metodisko ieteikumu izstrāde</a:t>
            </a:r>
            <a:br>
              <a:rPr lang="lv-LV" sz="2000" i="1" dirty="0">
                <a:latin typeface="Times New Roman" panose="02020603050405020304" pitchFamily="18" charset="0"/>
                <a:cs typeface="Times New Roman" panose="02020603050405020304" pitchFamily="18" charset="0"/>
              </a:rPr>
            </a:br>
            <a:endParaRPr dirty="0"/>
          </a:p>
        </p:txBody>
      </p:sp>
      <p:sp>
        <p:nvSpPr>
          <p:cNvPr id="485" name="Google Shape;485;p43"/>
          <p:cNvSpPr txBox="1">
            <a:spLocks noGrp="1"/>
          </p:cNvSpPr>
          <p:nvPr>
            <p:ph type="body" idx="1"/>
          </p:nvPr>
        </p:nvSpPr>
        <p:spPr>
          <a:xfrm>
            <a:off x="6504792" y="645459"/>
            <a:ext cx="3754418" cy="5531504"/>
          </a:xfrm>
          <a:prstGeom prst="rect">
            <a:avLst/>
          </a:prstGeom>
          <a:noFill/>
          <a:ln>
            <a:noFill/>
          </a:ln>
        </p:spPr>
        <p:txBody>
          <a:bodyPr spcFirstLastPara="1" wrap="square" lIns="0" tIns="45700" rIns="91425" bIns="45700" anchor="t" anchorCtr="0">
            <a:noAutofit/>
          </a:bodyPr>
          <a:lstStyle/>
          <a:p>
            <a:pPr marL="0" indent="0" algn="just">
              <a:spcBef>
                <a:spcPts val="0"/>
              </a:spcBef>
              <a:buSzPts val="1100"/>
            </a:pPr>
            <a:r>
              <a:rPr lang="lv-LV" sz="1600" b="1" dirty="0">
                <a:latin typeface="Times New Roman" panose="02020603050405020304" pitchFamily="18" charset="0"/>
                <a:cs typeface="Times New Roman" panose="02020603050405020304" pitchFamily="18" charset="0"/>
              </a:rPr>
              <a:t>Neformālās izglītības pasākumu </a:t>
            </a:r>
            <a:r>
              <a:rPr lang="lv-LV" sz="1600" dirty="0">
                <a:latin typeface="Times New Roman" panose="02020603050405020304" pitchFamily="18" charset="0"/>
                <a:cs typeface="Times New Roman" panose="02020603050405020304" pitchFamily="18" charset="0"/>
              </a:rPr>
              <a:t>programmas īstenošanas vadlīnijās kā viena no prioritātēm ir norādīta Ukrainas bērnu </a:t>
            </a:r>
            <a:r>
              <a:rPr lang="lv-LV" sz="1600" dirty="0" err="1">
                <a:latin typeface="Times New Roman" panose="02020603050405020304" pitchFamily="18" charset="0"/>
                <a:cs typeface="Times New Roman" panose="02020603050405020304" pitchFamily="18" charset="0"/>
              </a:rPr>
              <a:t>labbūtības</a:t>
            </a:r>
            <a:r>
              <a:rPr lang="lv-LV" sz="1600" dirty="0">
                <a:latin typeface="Times New Roman" panose="02020603050405020304" pitchFamily="18" charset="0"/>
                <a:cs typeface="Times New Roman" panose="02020603050405020304" pitchFamily="18" charset="0"/>
              </a:rPr>
              <a:t> sekmēšana, pilnveidojot  ukraiņu valodas un tradīciju zināšanas un prasmes, </a:t>
            </a:r>
            <a:r>
              <a:rPr lang="lv-LV" sz="1800" dirty="0">
                <a:solidFill>
                  <a:srgbClr val="333333"/>
                </a:solidFill>
                <a:effectLst/>
                <a:latin typeface="Times New Roman" panose="02020603050405020304" pitchFamily="18" charset="0"/>
                <a:ea typeface="Calibri" panose="020F0502020204030204" pitchFamily="34" charset="0"/>
              </a:rPr>
              <a:t>t</a:t>
            </a:r>
            <a:r>
              <a:rPr lang="lv-LV" sz="1600" dirty="0">
                <a:latin typeface="Times New Roman" panose="02020603050405020304" pitchFamily="18" charset="0"/>
                <a:cs typeface="Times New Roman" panose="02020603050405020304" pitchFamily="18" charset="0"/>
              </a:rPr>
              <a:t>.sk. latviešu valodas apguve.</a:t>
            </a:r>
          </a:p>
          <a:p>
            <a:pPr marL="0" indent="0" algn="just">
              <a:spcBef>
                <a:spcPts val="0"/>
              </a:spcBef>
              <a:buSzPts val="1100"/>
            </a:pPr>
            <a:endParaRPr lang="lv-LV" sz="1600" dirty="0">
              <a:latin typeface="Times New Roman" panose="02020603050405020304" pitchFamily="18" charset="0"/>
              <a:cs typeface="Times New Roman" panose="02020603050405020304" pitchFamily="18" charset="0"/>
            </a:endParaRPr>
          </a:p>
          <a:p>
            <a:pPr marL="0" indent="0" algn="just">
              <a:spcBef>
                <a:spcPts val="0"/>
              </a:spcBef>
              <a:buSzPts val="1100"/>
            </a:pPr>
            <a:r>
              <a:rPr lang="lv-LV" sz="1600" dirty="0">
                <a:latin typeface="Times New Roman" panose="02020603050405020304" pitchFamily="18" charset="0"/>
                <a:cs typeface="Times New Roman" panose="02020603050405020304" pitchFamily="18" charset="0"/>
              </a:rPr>
              <a:t>Programmā iekļauti daudzveidīgi pasākumi bērniem dažādās vecuma grupās. Daļa pašvaldību programmas īstenošanu uzsāks rudenī, bet daļā pašvaldību, piemēram, Jelgavas, Ludzas, Rēzeknes, Bauskas novadu pašvaldībās, Liepājas </a:t>
            </a:r>
            <a:r>
              <a:rPr lang="lv-LV" sz="1600" dirty="0" err="1">
                <a:latin typeface="Times New Roman" panose="02020603050405020304" pitchFamily="18" charset="0"/>
                <a:cs typeface="Times New Roman" panose="02020603050405020304" pitchFamily="18" charset="0"/>
              </a:rPr>
              <a:t>valstspilsētā</a:t>
            </a:r>
            <a:r>
              <a:rPr lang="lv-LV" sz="1600" dirty="0">
                <a:latin typeface="Times New Roman" panose="02020603050405020304" pitchFamily="18" charset="0"/>
                <a:cs typeface="Times New Roman" panose="02020603050405020304" pitchFamily="18" charset="0"/>
              </a:rPr>
              <a:t> u.c., pasākumi Ukrainas bērniem notiek visu vasaru. Liepājas </a:t>
            </a:r>
            <a:r>
              <a:rPr lang="lv-LV" sz="1600" dirty="0" err="1">
                <a:latin typeface="Times New Roman" panose="02020603050405020304" pitchFamily="18" charset="0"/>
                <a:cs typeface="Times New Roman" panose="02020603050405020304" pitchFamily="18" charset="0"/>
              </a:rPr>
              <a:t>valstspilsētā</a:t>
            </a:r>
            <a:r>
              <a:rPr lang="lv-LV" sz="1600" dirty="0">
                <a:latin typeface="Times New Roman" panose="02020603050405020304" pitchFamily="18" charset="0"/>
                <a:cs typeface="Times New Roman" panose="02020603050405020304" pitchFamily="18" charset="0"/>
              </a:rPr>
              <a:t> augustā sākusies latviešu valodas vasaras skola, Jau no 1.septembra Liepājā dzīvojošie Ukrainas bērni un jaunieši pasākumā "Prologs" gatavosies dalībai Trešajā Liepāja jauniešu forumā "Mana sapņu bibliotēka". </a:t>
            </a:r>
          </a:p>
          <a:p>
            <a:pPr marL="0" indent="0" algn="just">
              <a:spcBef>
                <a:spcPts val="0"/>
              </a:spcBef>
              <a:buSzPts val="1100"/>
            </a:pPr>
            <a:endParaRPr lang="lv-LV" sz="1600" dirty="0">
              <a:latin typeface="Times New Roman" panose="02020603050405020304" pitchFamily="18" charset="0"/>
              <a:cs typeface="Times New Roman" panose="02020603050405020304" pitchFamily="18" charset="0"/>
            </a:endParaRPr>
          </a:p>
          <a:p>
            <a:pPr marL="0" indent="0" algn="just">
              <a:spcBef>
                <a:spcPts val="0"/>
              </a:spcBef>
              <a:buSzPts val="1100"/>
            </a:pPr>
            <a:r>
              <a:rPr lang="lv-LV" sz="1600" dirty="0">
                <a:latin typeface="Times New Roman" panose="02020603050405020304" pitchFamily="18" charset="0"/>
                <a:cs typeface="Times New Roman" panose="02020603050405020304" pitchFamily="18" charset="0"/>
              </a:rPr>
              <a:t>Programmā iesaistījušās 35 pašvaldības.</a:t>
            </a:r>
          </a:p>
          <a:p>
            <a:pPr marL="0" indent="0" algn="just">
              <a:spcBef>
                <a:spcPts val="0"/>
              </a:spcBef>
              <a:buSzPts val="1100"/>
            </a:pPr>
            <a:endParaRPr lang="lv-LV" sz="1600" dirty="0">
              <a:latin typeface="Times New Roman" panose="02020603050405020304" pitchFamily="18" charset="0"/>
              <a:cs typeface="Times New Roman" panose="02020603050405020304" pitchFamily="18" charset="0"/>
            </a:endParaRPr>
          </a:p>
          <a:p>
            <a:pPr marL="0" indent="0" algn="just">
              <a:spcBef>
                <a:spcPts val="0"/>
              </a:spcBef>
              <a:buSzPts val="1100"/>
            </a:pPr>
            <a:endParaRPr lang="lv-LV" sz="1600" dirty="0">
              <a:latin typeface="Times New Roman" panose="02020603050405020304" pitchFamily="18" charset="0"/>
              <a:cs typeface="Times New Roman" panose="02020603050405020304" pitchFamily="18" charset="0"/>
            </a:endParaRPr>
          </a:p>
          <a:p>
            <a:pPr marL="0" indent="0" algn="just">
              <a:spcBef>
                <a:spcPts val="0"/>
              </a:spcBef>
              <a:buSzPts val="1100"/>
            </a:pPr>
            <a:endParaRPr lang="lv-LV" sz="1600" dirty="0">
              <a:latin typeface="Times New Roman" panose="02020603050405020304" pitchFamily="18" charset="0"/>
              <a:cs typeface="Times New Roman" panose="02020603050405020304" pitchFamily="18" charset="0"/>
            </a:endParaRPr>
          </a:p>
          <a:p>
            <a:pPr marL="0" indent="0">
              <a:lnSpc>
                <a:spcPct val="120000"/>
              </a:lnSpc>
              <a:buSzPts val="1100"/>
            </a:pP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20000"/>
              </a:lnSpc>
              <a:buSzPts val="1100"/>
            </a:pPr>
            <a:endParaRPr sz="1100" dirty="0"/>
          </a:p>
        </p:txBody>
      </p:sp>
      <p:sp>
        <p:nvSpPr>
          <p:cNvPr id="486" name="Google Shape;486;p43"/>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endParaRPr dirty="0"/>
          </a:p>
        </p:txBody>
      </p:sp>
      <p:sp>
        <p:nvSpPr>
          <p:cNvPr id="487" name="Google Shape;487;p43"/>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latin typeface="Verdana"/>
                <a:ea typeface="Verdana"/>
                <a:cs typeface="Verdana"/>
                <a:sym typeface="Verdana"/>
              </a:rPr>
              <a:pPr/>
              <a:t>6</a:t>
            </a:fld>
            <a:endParaRPr dirty="0">
              <a:latin typeface="Verdana"/>
              <a:ea typeface="Verdana"/>
              <a:cs typeface="Verdana"/>
              <a:sym typeface="Verdana"/>
            </a:endParaRPr>
          </a:p>
        </p:txBody>
      </p:sp>
      <p:cxnSp>
        <p:nvCxnSpPr>
          <p:cNvPr id="488" name="Google Shape;488;p43"/>
          <p:cNvCxnSpPr/>
          <p:nvPr/>
        </p:nvCxnSpPr>
        <p:spPr>
          <a:xfrm rot="10800000">
            <a:off x="5452534" y="786676"/>
            <a:ext cx="847863" cy="0"/>
          </a:xfrm>
          <a:prstGeom prst="straightConnector1">
            <a:avLst/>
          </a:prstGeom>
          <a:noFill/>
          <a:ln w="19050" cap="flat" cmpd="sng">
            <a:solidFill>
              <a:srgbClr val="664790"/>
            </a:solidFill>
            <a:prstDash val="solid"/>
            <a:miter lim="800000"/>
            <a:headEnd type="none" w="sm" len="sm"/>
            <a:tailEnd type="none" w="sm" len="sm"/>
          </a:ln>
        </p:spPr>
      </p:cxnSp>
      <p:pic>
        <p:nvPicPr>
          <p:cNvPr id="489" name="Google Shape;489;p43"/>
          <p:cNvPicPr preferRelativeResize="0"/>
          <p:nvPr/>
        </p:nvPicPr>
        <p:blipFill rotWithShape="1">
          <a:blip r:embed="rId3">
            <a:alphaModFix/>
          </a:blip>
          <a:srcRect/>
          <a:stretch/>
        </p:blipFill>
        <p:spPr>
          <a:xfrm>
            <a:off x="1863217" y="5050950"/>
            <a:ext cx="1161593" cy="116159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42"/>
          <p:cNvSpPr txBox="1">
            <a:spLocks noGrp="1"/>
          </p:cNvSpPr>
          <p:nvPr>
            <p:ph type="title"/>
          </p:nvPr>
        </p:nvSpPr>
        <p:spPr>
          <a:xfrm>
            <a:off x="1932790" y="773106"/>
            <a:ext cx="3302597" cy="1830241"/>
          </a:xfrm>
          <a:prstGeom prst="rect">
            <a:avLst/>
          </a:prstGeom>
          <a:noFill/>
          <a:ln>
            <a:noFill/>
          </a:ln>
        </p:spPr>
        <p:txBody>
          <a:bodyPr spcFirstLastPara="1" wrap="square" lIns="0" tIns="45700" rIns="0" bIns="45700" anchor="t" anchorCtr="0">
            <a:noAutofit/>
          </a:bodyPr>
          <a:lstStyle/>
          <a:p>
            <a:pPr algn="just"/>
            <a:r>
              <a:rPr lang="lv-LV" sz="1600" dirty="0">
                <a:latin typeface="Times New Roman" panose="02020603050405020304" pitchFamily="18" charset="0"/>
                <a:cs typeface="Times New Roman" panose="02020603050405020304" pitchFamily="18" charset="0"/>
              </a:rPr>
              <a:t>Grozījumi Ministru kabineta 2018. gada 27. novembra noteikumos Nr. 747 "Noteikumi par valsts pamatizglītības standartu un pamatizglītības programmu paraugiem«. Plānotais finansējums </a:t>
            </a:r>
            <a:br>
              <a:rPr lang="lv-LV" sz="1600" dirty="0">
                <a:latin typeface="Times New Roman" panose="02020603050405020304" pitchFamily="18" charset="0"/>
                <a:cs typeface="Times New Roman" panose="02020603050405020304" pitchFamily="18" charset="0"/>
              </a:rPr>
            </a:br>
            <a:r>
              <a:rPr lang="lv-LV" sz="1600" dirty="0">
                <a:latin typeface="Times New Roman" panose="02020603050405020304" pitchFamily="18" charset="0"/>
                <a:cs typeface="Times New Roman" panose="02020603050405020304" pitchFamily="18" charset="0"/>
              </a:rPr>
              <a:t>3 823 200  </a:t>
            </a:r>
            <a:r>
              <a:rPr lang="lv-LV" sz="1600" dirty="0" err="1">
                <a:latin typeface="Times New Roman" panose="02020603050405020304" pitchFamily="18" charset="0"/>
                <a:cs typeface="Times New Roman" panose="02020603050405020304" pitchFamily="18" charset="0"/>
              </a:rPr>
              <a:t>euro</a:t>
            </a:r>
            <a:r>
              <a:rPr lang="lv-LV" sz="1600" dirty="0">
                <a:latin typeface="Times New Roman" panose="02020603050405020304" pitchFamily="18" charset="0"/>
                <a:cs typeface="Times New Roman" panose="02020603050405020304" pitchFamily="18" charset="0"/>
              </a:rPr>
              <a:t>.</a:t>
            </a:r>
            <a:endParaRPr sz="1600" dirty="0">
              <a:latin typeface="Times New Roman" panose="02020603050405020304" pitchFamily="18" charset="0"/>
              <a:cs typeface="Times New Roman" panose="02020603050405020304" pitchFamily="18" charset="0"/>
            </a:endParaRPr>
          </a:p>
        </p:txBody>
      </p:sp>
      <p:sp>
        <p:nvSpPr>
          <p:cNvPr id="474" name="Google Shape;474;p42"/>
          <p:cNvSpPr txBox="1">
            <a:spLocks noGrp="1"/>
          </p:cNvSpPr>
          <p:nvPr>
            <p:ph type="body" idx="1"/>
          </p:nvPr>
        </p:nvSpPr>
        <p:spPr>
          <a:xfrm>
            <a:off x="6504792" y="645459"/>
            <a:ext cx="3754418" cy="5531504"/>
          </a:xfrm>
          <a:prstGeom prst="rect">
            <a:avLst/>
          </a:prstGeom>
          <a:noFill/>
          <a:ln>
            <a:noFill/>
          </a:ln>
        </p:spPr>
        <p:txBody>
          <a:bodyPr spcFirstLastPara="1" wrap="square" lIns="0" tIns="45700" rIns="91425" bIns="45700" anchor="t" anchorCtr="0">
            <a:noAutofit/>
          </a:bodyPr>
          <a:lstStyle/>
          <a:p>
            <a:pPr marL="0" indent="0">
              <a:spcBef>
                <a:spcPts val="0"/>
              </a:spcBef>
              <a:buSzPts val="2000"/>
            </a:pPr>
            <a:r>
              <a:rPr lang="lv-LV" sz="1600" b="1" dirty="0">
                <a:latin typeface="Times New Roman" panose="02020603050405020304" pitchFamily="18" charset="0"/>
                <a:cs typeface="Times New Roman" panose="02020603050405020304" pitchFamily="18" charset="0"/>
              </a:rPr>
              <a:t>Vispārējās  izglītības iestādes piedāvātā  izvēle – kāds no modeļiem:</a:t>
            </a:r>
            <a:endParaRPr sz="1600" b="1" dirty="0">
              <a:latin typeface="Times New Roman" panose="02020603050405020304" pitchFamily="18" charset="0"/>
              <a:cs typeface="Times New Roman" panose="02020603050405020304" pitchFamily="18" charset="0"/>
            </a:endParaRPr>
          </a:p>
          <a:p>
            <a:pPr marL="0" indent="0">
              <a:buSzPts val="1600"/>
            </a:pPr>
            <a:r>
              <a:rPr lang="lv-LV" sz="1600" b="1" dirty="0">
                <a:solidFill>
                  <a:srgbClr val="000000"/>
                </a:solidFill>
                <a:latin typeface="Times New Roman" panose="02020603050405020304" pitchFamily="18" charset="0"/>
                <a:cs typeface="Times New Roman" panose="02020603050405020304" pitchFamily="18" charset="0"/>
              </a:rPr>
              <a:t>1.</a:t>
            </a:r>
            <a:r>
              <a:rPr lang="lv-LV" sz="1600" b="1" dirty="0">
                <a:latin typeface="Times New Roman" panose="02020603050405020304" pitchFamily="18" charset="0"/>
                <a:cs typeface="Times New Roman" panose="02020603050405020304" pitchFamily="18" charset="0"/>
              </a:rPr>
              <a:t> modelis </a:t>
            </a:r>
            <a:r>
              <a:rPr lang="lv-LV" sz="1600" dirty="0">
                <a:latin typeface="Times New Roman" panose="02020603050405020304" pitchFamily="18" charset="0"/>
                <a:cs typeface="Times New Roman" panose="02020603050405020304" pitchFamily="18" charset="0"/>
              </a:rPr>
              <a:t>paredz </a:t>
            </a:r>
            <a:r>
              <a:rPr lang="lv-LV" sz="1600" dirty="0" err="1">
                <a:latin typeface="Times New Roman" panose="02020603050405020304" pitchFamily="18" charset="0"/>
                <a:cs typeface="Times New Roman" panose="02020603050405020304" pitchFamily="18" charset="0"/>
              </a:rPr>
              <a:t>prioritizētu</a:t>
            </a:r>
            <a:r>
              <a:rPr lang="lv-LV" sz="1600" dirty="0">
                <a:latin typeface="Times New Roman" panose="02020603050405020304" pitchFamily="18" charset="0"/>
                <a:cs typeface="Times New Roman" panose="02020603050405020304" pitchFamily="18" charset="0"/>
              </a:rPr>
              <a:t> latviešu valodas apguvi grupā vai individuāli, nosakot mācību priekšmetu stundu skaitu individuālai izglītības programmas apguvei, </a:t>
            </a:r>
            <a:r>
              <a:rPr lang="lv-LV" sz="1600" b="1" dirty="0">
                <a:latin typeface="Times New Roman" panose="02020603050405020304" pitchFamily="18" charset="0"/>
                <a:cs typeface="Times New Roman" panose="02020603050405020304" pitchFamily="18" charset="0"/>
              </a:rPr>
              <a:t>apgūstot visus plānotos skolēnam sasniedzamos rezultātus.</a:t>
            </a:r>
          </a:p>
          <a:p>
            <a:pPr marL="0" indent="0">
              <a:buSzPts val="1600"/>
            </a:pPr>
            <a:r>
              <a:rPr lang="lv-LV" sz="1600" b="1" dirty="0">
                <a:latin typeface="Times New Roman" panose="02020603050405020304" pitchFamily="18" charset="0"/>
                <a:cs typeface="Times New Roman" panose="02020603050405020304" pitchFamily="18" charset="0"/>
              </a:rPr>
              <a:t>2. modelis </a:t>
            </a:r>
            <a:r>
              <a:rPr lang="lv-LV" sz="1600" dirty="0">
                <a:latin typeface="Times New Roman" panose="02020603050405020304" pitchFamily="18" charset="0"/>
                <a:cs typeface="Times New Roman" panose="02020603050405020304" pitchFamily="18" charset="0"/>
              </a:rPr>
              <a:t>paredz pielāgotu stundu plānu intensīvai latviešu valodas apguvei grupā vai individuāli un to mācību priekšmetu apguvei, kuros izglītības posma noslēgumā (matemātika, latviešu valoda, svešvaloda) </a:t>
            </a:r>
            <a:r>
              <a:rPr lang="lv-LV" sz="1600" b="1" dirty="0">
                <a:latin typeface="Times New Roman" panose="02020603050405020304" pitchFamily="18" charset="0"/>
                <a:cs typeface="Times New Roman" panose="02020603050405020304" pitchFamily="18" charset="0"/>
              </a:rPr>
              <a:t>noteikti valsts pārbaudes darbi.</a:t>
            </a:r>
            <a:endParaRPr sz="1600" b="1" dirty="0">
              <a:latin typeface="Times New Roman" panose="02020603050405020304" pitchFamily="18" charset="0"/>
              <a:cs typeface="Times New Roman" panose="02020603050405020304" pitchFamily="18" charset="0"/>
            </a:endParaRPr>
          </a:p>
          <a:p>
            <a:pPr marL="0" indent="0">
              <a:buSzPts val="1600"/>
            </a:pPr>
            <a:r>
              <a:rPr lang="lv-LV" sz="1600" b="1" dirty="0">
                <a:latin typeface="Times New Roman" panose="02020603050405020304" pitchFamily="18" charset="0"/>
                <a:cs typeface="Times New Roman" panose="02020603050405020304" pitchFamily="18" charset="0"/>
              </a:rPr>
              <a:t>3.modelis </a:t>
            </a:r>
            <a:r>
              <a:rPr lang="lv-LV" sz="1600" dirty="0">
                <a:latin typeface="Times New Roman" panose="02020603050405020304" pitchFamily="18" charset="0"/>
                <a:cs typeface="Times New Roman" panose="02020603050405020304" pitchFamily="18" charset="0"/>
              </a:rPr>
              <a:t>prioritāri nodrošina intensīvu latviešu valodas apguvi individuāli vai grupā. Šādu atbalsta pasākumu īsteno ne ilgāk kā vienu mācību gadu. Citu mācību priekšmetu apguve var tikt īstenota daļēji.</a:t>
            </a:r>
            <a:endParaRPr sz="1600" dirty="0">
              <a:latin typeface="Times New Roman" panose="02020603050405020304" pitchFamily="18" charset="0"/>
              <a:cs typeface="Times New Roman" panose="02020603050405020304" pitchFamily="18" charset="0"/>
            </a:endParaRPr>
          </a:p>
        </p:txBody>
      </p:sp>
      <p:sp>
        <p:nvSpPr>
          <p:cNvPr id="475" name="Google Shape;475;p42"/>
          <p:cNvSpPr txBox="1">
            <a:spLocks noGrp="1"/>
          </p:cNvSpPr>
          <p:nvPr>
            <p:ph type="ftr" idx="11"/>
          </p:nvPr>
        </p:nvSpPr>
        <p:spPr>
          <a:xfrm>
            <a:off x="2280053" y="6566069"/>
            <a:ext cx="3086100" cy="291510"/>
          </a:xfrm>
          <a:prstGeom prst="rect">
            <a:avLst/>
          </a:prstGeom>
          <a:noFill/>
          <a:ln>
            <a:noFill/>
          </a:ln>
        </p:spPr>
        <p:txBody>
          <a:bodyPr spcFirstLastPara="1" wrap="square" lIns="108000" tIns="36000" rIns="36000" bIns="36000" anchor="ctr" anchorCtr="0">
            <a:noAutofit/>
          </a:bodyPr>
          <a:lstStyle/>
          <a:p>
            <a:endParaRPr dirty="0"/>
          </a:p>
        </p:txBody>
      </p:sp>
      <p:sp>
        <p:nvSpPr>
          <p:cNvPr id="476" name="Google Shape;476;p42"/>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latin typeface="Verdana"/>
                <a:ea typeface="Verdana"/>
                <a:cs typeface="Verdana"/>
                <a:sym typeface="Verdana"/>
              </a:rPr>
              <a:pPr/>
              <a:t>7</a:t>
            </a:fld>
            <a:endParaRPr>
              <a:latin typeface="Verdana"/>
              <a:ea typeface="Verdana"/>
              <a:cs typeface="Verdana"/>
              <a:sym typeface="Verdana"/>
            </a:endParaRPr>
          </a:p>
        </p:txBody>
      </p:sp>
      <p:sp>
        <p:nvSpPr>
          <p:cNvPr id="477" name="Google Shape;477;p42"/>
          <p:cNvSpPr txBox="1"/>
          <p:nvPr/>
        </p:nvSpPr>
        <p:spPr>
          <a:xfrm>
            <a:off x="1674612" y="2603352"/>
            <a:ext cx="3614567" cy="2018982"/>
          </a:xfrm>
          <a:prstGeom prst="rect">
            <a:avLst/>
          </a:prstGeom>
          <a:noFill/>
          <a:ln>
            <a:noFill/>
          </a:ln>
        </p:spPr>
        <p:txBody>
          <a:bodyPr spcFirstLastPara="1" wrap="square" lIns="0" tIns="45700" rIns="91425" bIns="45700" anchor="t" anchorCtr="0">
            <a:noAutofit/>
          </a:bodyPr>
          <a:lstStyle/>
          <a:p>
            <a:pPr algn="ctr"/>
            <a:r>
              <a:rPr lang="lv-LV" sz="1600" b="1" u="sng" dirty="0">
                <a:solidFill>
                  <a:srgbClr val="664790"/>
                </a:solidFill>
                <a:latin typeface="Times New Roman" panose="02020603050405020304" pitchFamily="18" charset="0"/>
                <a:ea typeface="Verdana"/>
                <a:cs typeface="Times New Roman" panose="02020603050405020304" pitchFamily="18" charset="0"/>
                <a:sym typeface="Verdana"/>
              </a:rPr>
              <a:t>Iekļaujošais mācību  gads </a:t>
            </a:r>
            <a:r>
              <a:rPr lang="lv-LV" sz="1600" b="1" dirty="0">
                <a:solidFill>
                  <a:srgbClr val="664790"/>
                </a:solidFill>
                <a:latin typeface="Times New Roman" panose="02020603050405020304" pitchFamily="18" charset="0"/>
                <a:ea typeface="Verdana"/>
                <a:cs typeface="Times New Roman" panose="02020603050405020304" pitchFamily="18" charset="0"/>
                <a:sym typeface="Verdana"/>
              </a:rPr>
              <a:t>skolēniem, kuri izglītību ieguvuši citā valstī un kas atbilst nepilngadīgā patvēruma meklētāju statusam, bēgļa vai personai ar alternatīvo statusu,  piedāvājot  pielāgotu mācību priekšmetu un stundu plānu</a:t>
            </a:r>
            <a:endParaRPr sz="1600" b="1" dirty="0">
              <a:solidFill>
                <a:srgbClr val="664790"/>
              </a:solidFill>
              <a:latin typeface="Times New Roman" panose="02020603050405020304" pitchFamily="18" charset="0"/>
              <a:ea typeface="Verdana"/>
              <a:cs typeface="Times New Roman" panose="02020603050405020304" pitchFamily="18" charset="0"/>
              <a:sym typeface="Verdana"/>
            </a:endParaRPr>
          </a:p>
          <a:p>
            <a:endParaRPr sz="1200" dirty="0">
              <a:solidFill>
                <a:srgbClr val="664790"/>
              </a:solidFill>
              <a:latin typeface="Verdana"/>
              <a:ea typeface="Verdana"/>
              <a:cs typeface="Verdana"/>
              <a:sym typeface="Verdana"/>
            </a:endParaRPr>
          </a:p>
        </p:txBody>
      </p:sp>
      <p:cxnSp>
        <p:nvCxnSpPr>
          <p:cNvPr id="478" name="Google Shape;478;p42"/>
          <p:cNvCxnSpPr/>
          <p:nvPr/>
        </p:nvCxnSpPr>
        <p:spPr>
          <a:xfrm rot="10800000">
            <a:off x="5366153" y="853818"/>
            <a:ext cx="966516" cy="0"/>
          </a:xfrm>
          <a:prstGeom prst="straightConnector1">
            <a:avLst/>
          </a:prstGeom>
          <a:noFill/>
          <a:ln w="19050" cap="flat" cmpd="sng">
            <a:solidFill>
              <a:srgbClr val="664790"/>
            </a:solidFill>
            <a:prstDash val="solid"/>
            <a:miter lim="800000"/>
            <a:headEnd type="none" w="sm" len="sm"/>
            <a:tailEnd type="none" w="sm" len="sm"/>
          </a:ln>
        </p:spPr>
      </p:cxnSp>
      <p:pic>
        <p:nvPicPr>
          <p:cNvPr id="479" name="Google Shape;479;p42"/>
          <p:cNvPicPr preferRelativeResize="0"/>
          <p:nvPr/>
        </p:nvPicPr>
        <p:blipFill rotWithShape="1">
          <a:blip r:embed="rId3">
            <a:alphaModFix/>
          </a:blip>
          <a:srcRect/>
          <a:stretch/>
        </p:blipFill>
        <p:spPr>
          <a:xfrm>
            <a:off x="1552520" y="4823679"/>
            <a:ext cx="1161593" cy="116159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pic>
        <p:nvPicPr>
          <p:cNvPr id="416" name="Google Shape;416;p38"/>
          <p:cNvPicPr preferRelativeResize="0"/>
          <p:nvPr/>
        </p:nvPicPr>
        <p:blipFill rotWithShape="1">
          <a:blip r:embed="rId3">
            <a:alphaModFix/>
          </a:blip>
          <a:srcRect l="23251" r="22474"/>
          <a:stretch/>
        </p:blipFill>
        <p:spPr>
          <a:xfrm>
            <a:off x="1524001" y="1658475"/>
            <a:ext cx="2821725" cy="5199100"/>
          </a:xfrm>
          <a:prstGeom prst="rect">
            <a:avLst/>
          </a:prstGeom>
          <a:noFill/>
          <a:ln>
            <a:noFill/>
          </a:ln>
        </p:spPr>
      </p:pic>
      <p:sp>
        <p:nvSpPr>
          <p:cNvPr id="417" name="Google Shape;417;p38"/>
          <p:cNvSpPr txBox="1">
            <a:spLocks noGrp="1"/>
          </p:cNvSpPr>
          <p:nvPr>
            <p:ph type="title"/>
          </p:nvPr>
        </p:nvSpPr>
        <p:spPr>
          <a:xfrm>
            <a:off x="1986582" y="257547"/>
            <a:ext cx="7300031" cy="1142815"/>
          </a:xfrm>
          <a:prstGeom prst="rect">
            <a:avLst/>
          </a:prstGeom>
          <a:noFill/>
          <a:ln>
            <a:noFill/>
          </a:ln>
        </p:spPr>
        <p:txBody>
          <a:bodyPr spcFirstLastPara="1" wrap="square" lIns="0" tIns="45700" rIns="91425" bIns="45700" anchor="ctr" anchorCtr="0">
            <a:noAutofit/>
          </a:bodyPr>
          <a:lstStyle/>
          <a:p>
            <a:pPr algn="ctr"/>
            <a:r>
              <a:rPr lang="lv-LV" dirty="0"/>
              <a:t>Izglītības obligātums, interešu izglītības pieejamība, atbalsta personāla un mācību līdzekļu  nodrošinājums, tajā skaitā Ukrainas civiliedzīvotājiem</a:t>
            </a:r>
            <a:endParaRPr dirty="0"/>
          </a:p>
        </p:txBody>
      </p:sp>
      <p:sp>
        <p:nvSpPr>
          <p:cNvPr id="418" name="Google Shape;418;p38"/>
          <p:cNvSpPr txBox="1">
            <a:spLocks noGrp="1"/>
          </p:cNvSpPr>
          <p:nvPr>
            <p:ph type="body" idx="4294967295"/>
          </p:nvPr>
        </p:nvSpPr>
        <p:spPr>
          <a:xfrm>
            <a:off x="4900695" y="2298767"/>
            <a:ext cx="5303837" cy="860425"/>
          </a:xfrm>
          <a:prstGeom prst="rect">
            <a:avLst/>
          </a:prstGeom>
          <a:noFill/>
          <a:ln>
            <a:noFill/>
          </a:ln>
        </p:spPr>
        <p:txBody>
          <a:bodyPr spcFirstLastPara="1" wrap="square" lIns="0" tIns="45700" rIns="91425" bIns="45700" anchor="ctr" anchorCtr="0">
            <a:noAutofit/>
          </a:bodyPr>
          <a:lstStyle/>
          <a:p>
            <a:pPr marL="0" indent="0">
              <a:spcBef>
                <a:spcPts val="0"/>
              </a:spcBef>
              <a:buSzPts val="1400"/>
              <a:buNone/>
            </a:pPr>
            <a:r>
              <a:rPr lang="lv-LV" sz="1600" dirty="0">
                <a:effectLst/>
                <a:latin typeface="Times New Roman" panose="02020603050405020304" pitchFamily="18" charset="0"/>
                <a:ea typeface="Calibri" panose="020F0502020204030204" pitchFamily="34" charset="0"/>
              </a:rPr>
              <a:t>Apvienoto Nāciju Organizācijas (ANO) Starptautiskajā </a:t>
            </a:r>
            <a:r>
              <a:rPr lang="lv-LV" sz="1600" dirty="0" err="1">
                <a:effectLst/>
                <a:latin typeface="Times New Roman" panose="02020603050405020304" pitchFamily="18" charset="0"/>
                <a:ea typeface="Calibri" panose="020F0502020204030204" pitchFamily="34" charset="0"/>
              </a:rPr>
              <a:t>paktā</a:t>
            </a:r>
            <a:r>
              <a:rPr lang="lv-LV" sz="1600" dirty="0">
                <a:effectLst/>
                <a:latin typeface="Times New Roman" panose="02020603050405020304" pitchFamily="18" charset="0"/>
                <a:ea typeface="Calibri" panose="020F0502020204030204" pitchFamily="34" charset="0"/>
              </a:rPr>
              <a:t> par ekonomiskajām, sociālajām un kultūras tiesībām 13.pantā noteiktās vecāku tiesības brīvi izvēlēties saviem bērniem izglītības iestādi. Izglītības likumā un Vispārējās izglītības likumā noteiktais attiecībā uz izglītības ieguves iespējām.</a:t>
            </a:r>
            <a:endParaRPr sz="1600" dirty="0"/>
          </a:p>
        </p:txBody>
      </p:sp>
      <p:sp>
        <p:nvSpPr>
          <p:cNvPr id="419" name="Google Shape;419;p38"/>
          <p:cNvSpPr/>
          <p:nvPr/>
        </p:nvSpPr>
        <p:spPr>
          <a:xfrm>
            <a:off x="3979751" y="2364112"/>
            <a:ext cx="737859" cy="737859"/>
          </a:xfrm>
          <a:prstGeom prst="ellipse">
            <a:avLst/>
          </a:prstGeom>
          <a:solidFill>
            <a:srgbClr val="CBC7D8"/>
          </a:solidFill>
          <a:ln>
            <a:noFill/>
          </a:ln>
        </p:spPr>
        <p:txBody>
          <a:bodyPr spcFirstLastPara="1" wrap="square" lIns="91425" tIns="45700" rIns="91425" bIns="45700" anchor="ctr" anchorCtr="0">
            <a:noAutofit/>
          </a:bodyPr>
          <a:lstStyle/>
          <a:p>
            <a:pPr algn="ctr"/>
            <a:endParaRPr sz="1800">
              <a:solidFill>
                <a:schemeClr val="lt1"/>
              </a:solidFill>
              <a:latin typeface="Trebuchet MS"/>
              <a:ea typeface="Trebuchet MS"/>
              <a:cs typeface="Trebuchet MS"/>
              <a:sym typeface="Trebuchet MS"/>
            </a:endParaRPr>
          </a:p>
        </p:txBody>
      </p:sp>
      <p:sp>
        <p:nvSpPr>
          <p:cNvPr id="420" name="Google Shape;420;p38"/>
          <p:cNvSpPr txBox="1"/>
          <p:nvPr/>
        </p:nvSpPr>
        <p:spPr>
          <a:xfrm>
            <a:off x="4047912" y="2544313"/>
            <a:ext cx="601534" cy="369332"/>
          </a:xfrm>
          <a:prstGeom prst="rect">
            <a:avLst/>
          </a:prstGeom>
          <a:noFill/>
          <a:ln>
            <a:noFill/>
          </a:ln>
        </p:spPr>
        <p:txBody>
          <a:bodyPr spcFirstLastPara="1" wrap="square" lIns="91425" tIns="45700" rIns="91425" bIns="45700" anchor="ctr" anchorCtr="0">
            <a:noAutofit/>
          </a:bodyPr>
          <a:lstStyle/>
          <a:p>
            <a:pPr algn="ctr"/>
            <a:r>
              <a:rPr lang="lv-LV" sz="1800" b="1" dirty="0">
                <a:solidFill>
                  <a:schemeClr val="dk1"/>
                </a:solidFill>
                <a:latin typeface="Verdana"/>
                <a:ea typeface="Verdana"/>
                <a:cs typeface="Verdana"/>
                <a:sym typeface="Verdana"/>
              </a:rPr>
              <a:t>01</a:t>
            </a:r>
            <a:endParaRPr dirty="0"/>
          </a:p>
        </p:txBody>
      </p:sp>
      <p:sp>
        <p:nvSpPr>
          <p:cNvPr id="421" name="Google Shape;421;p38"/>
          <p:cNvSpPr txBox="1"/>
          <p:nvPr/>
        </p:nvSpPr>
        <p:spPr>
          <a:xfrm>
            <a:off x="4900944" y="3341823"/>
            <a:ext cx="5303588" cy="1125544"/>
          </a:xfrm>
          <a:prstGeom prst="rect">
            <a:avLst/>
          </a:prstGeom>
          <a:noFill/>
          <a:ln>
            <a:noFill/>
          </a:ln>
        </p:spPr>
        <p:txBody>
          <a:bodyPr spcFirstLastPara="1" wrap="square" lIns="0" tIns="45700" rIns="91425" bIns="45700" anchor="ctr" anchorCtr="0">
            <a:noAutofit/>
          </a:bodyPr>
          <a:lstStyle/>
          <a:p>
            <a:pPr>
              <a:buClr>
                <a:srgbClr val="664790"/>
              </a:buClr>
              <a:buSzPts val="1400"/>
            </a:pPr>
            <a:endParaRPr lang="lv-LV" sz="1600" dirty="0">
              <a:solidFill>
                <a:srgbClr val="664790"/>
              </a:solidFill>
              <a:latin typeface="Times New Roman" panose="02020603050405020304" pitchFamily="18" charset="0"/>
              <a:ea typeface="Verdana"/>
              <a:cs typeface="Times New Roman" panose="02020603050405020304" pitchFamily="18" charset="0"/>
              <a:sym typeface="Verdana"/>
            </a:endParaRPr>
          </a:p>
          <a:p>
            <a:pPr>
              <a:buClr>
                <a:srgbClr val="664790"/>
              </a:buClr>
              <a:buSzPts val="1400"/>
            </a:pPr>
            <a:r>
              <a:rPr lang="lv-LV" sz="1600" dirty="0">
                <a:solidFill>
                  <a:srgbClr val="664790"/>
                </a:solidFill>
                <a:latin typeface="Times New Roman" panose="02020603050405020304" pitchFamily="18" charset="0"/>
                <a:ea typeface="Verdana"/>
                <a:cs typeface="Times New Roman" panose="02020603050405020304" pitchFamily="18" charset="0"/>
                <a:sym typeface="Verdana"/>
              </a:rPr>
              <a:t>Papildu finansējums interešu izglītības  nodrošināšanai, sākot no 2023. gada 1.septembra pirmsskolā, pamatizglītības 1., 4. un 7.klasē, īstenojot pāreju uz mācībām valsts valodā. </a:t>
            </a:r>
            <a:r>
              <a:rPr lang="pt-BR" sz="1600" dirty="0">
                <a:solidFill>
                  <a:srgbClr val="664790"/>
                </a:solidFill>
                <a:latin typeface="Times New Roman" panose="02020603050405020304" pitchFamily="18" charset="0"/>
                <a:sym typeface="Verdana"/>
              </a:rPr>
              <a:t>2023. gad</a:t>
            </a:r>
            <a:r>
              <a:rPr lang="lv-LV" sz="1600" dirty="0">
                <a:solidFill>
                  <a:srgbClr val="664790"/>
                </a:solidFill>
                <a:latin typeface="Times New Roman" panose="02020603050405020304" pitchFamily="18" charset="0"/>
                <a:sym typeface="Verdana"/>
              </a:rPr>
              <a:t>ā</a:t>
            </a:r>
            <a:r>
              <a:rPr lang="pt-BR" sz="1600" dirty="0">
                <a:solidFill>
                  <a:srgbClr val="664790"/>
                </a:solidFill>
                <a:latin typeface="Times New Roman" panose="02020603050405020304" pitchFamily="18" charset="0"/>
                <a:sym typeface="Verdana"/>
              </a:rPr>
              <a:t> – </a:t>
            </a:r>
            <a:r>
              <a:rPr lang="lv-LV" sz="1600" dirty="0">
                <a:solidFill>
                  <a:srgbClr val="664790"/>
                </a:solidFill>
                <a:latin typeface="Times New Roman" panose="02020603050405020304" pitchFamily="18" charset="0"/>
                <a:ea typeface="Verdana"/>
                <a:cs typeface="Times New Roman" panose="02020603050405020304" pitchFamily="18" charset="0"/>
              </a:rPr>
              <a:t>57 836 </a:t>
            </a:r>
            <a:r>
              <a:rPr lang="lv-LV" sz="1600" dirty="0" err="1">
                <a:solidFill>
                  <a:srgbClr val="664790"/>
                </a:solidFill>
                <a:latin typeface="Times New Roman" panose="02020603050405020304" pitchFamily="18" charset="0"/>
                <a:ea typeface="Verdana"/>
                <a:cs typeface="Times New Roman" panose="02020603050405020304" pitchFamily="18" charset="0"/>
              </a:rPr>
              <a:t>euro</a:t>
            </a:r>
            <a:r>
              <a:rPr lang="lv-LV" sz="1600" dirty="0">
                <a:solidFill>
                  <a:srgbClr val="664790"/>
                </a:solidFill>
                <a:latin typeface="Times New Roman" panose="02020603050405020304" pitchFamily="18" charset="0"/>
                <a:ea typeface="Verdana"/>
                <a:cs typeface="Times New Roman" panose="02020603050405020304" pitchFamily="18" charset="0"/>
              </a:rPr>
              <a:t>.</a:t>
            </a:r>
          </a:p>
        </p:txBody>
      </p:sp>
      <p:sp>
        <p:nvSpPr>
          <p:cNvPr id="422" name="Google Shape;422;p38"/>
          <p:cNvSpPr/>
          <p:nvPr/>
        </p:nvSpPr>
        <p:spPr>
          <a:xfrm>
            <a:off x="3979751" y="3411014"/>
            <a:ext cx="737859" cy="737859"/>
          </a:xfrm>
          <a:prstGeom prst="ellipse">
            <a:avLst/>
          </a:prstGeom>
          <a:solidFill>
            <a:srgbClr val="CBC7D8"/>
          </a:solidFill>
          <a:ln>
            <a:noFill/>
          </a:ln>
        </p:spPr>
        <p:txBody>
          <a:bodyPr spcFirstLastPara="1" wrap="square" lIns="91425" tIns="45700" rIns="91425" bIns="45700" anchor="ctr" anchorCtr="0">
            <a:noAutofit/>
          </a:bodyPr>
          <a:lstStyle/>
          <a:p>
            <a:pPr algn="ctr"/>
            <a:endParaRPr sz="1800">
              <a:solidFill>
                <a:schemeClr val="lt1"/>
              </a:solidFill>
              <a:latin typeface="Trebuchet MS"/>
              <a:ea typeface="Trebuchet MS"/>
              <a:cs typeface="Trebuchet MS"/>
              <a:sym typeface="Trebuchet MS"/>
            </a:endParaRPr>
          </a:p>
        </p:txBody>
      </p:sp>
      <p:sp>
        <p:nvSpPr>
          <p:cNvPr id="423" name="Google Shape;423;p38"/>
          <p:cNvSpPr txBox="1"/>
          <p:nvPr/>
        </p:nvSpPr>
        <p:spPr>
          <a:xfrm>
            <a:off x="4047912" y="3591215"/>
            <a:ext cx="601534" cy="369332"/>
          </a:xfrm>
          <a:prstGeom prst="rect">
            <a:avLst/>
          </a:prstGeom>
          <a:noFill/>
          <a:ln>
            <a:noFill/>
          </a:ln>
        </p:spPr>
        <p:txBody>
          <a:bodyPr spcFirstLastPara="1" wrap="square" lIns="91425" tIns="45700" rIns="91425" bIns="45700" anchor="ctr" anchorCtr="0">
            <a:noAutofit/>
          </a:bodyPr>
          <a:lstStyle/>
          <a:p>
            <a:pPr algn="ctr"/>
            <a:r>
              <a:rPr lang="lv-LV" sz="1800" b="1" dirty="0">
                <a:solidFill>
                  <a:schemeClr val="dk1"/>
                </a:solidFill>
                <a:latin typeface="Verdana"/>
                <a:ea typeface="Verdana"/>
                <a:cs typeface="Verdana"/>
                <a:sym typeface="Verdana"/>
              </a:rPr>
              <a:t>02</a:t>
            </a:r>
            <a:endParaRPr dirty="0"/>
          </a:p>
        </p:txBody>
      </p:sp>
      <p:sp>
        <p:nvSpPr>
          <p:cNvPr id="424" name="Google Shape;424;p38"/>
          <p:cNvSpPr txBox="1"/>
          <p:nvPr/>
        </p:nvSpPr>
        <p:spPr>
          <a:xfrm>
            <a:off x="4900694" y="4702914"/>
            <a:ext cx="5349077" cy="860425"/>
          </a:xfrm>
          <a:prstGeom prst="rect">
            <a:avLst/>
          </a:prstGeom>
          <a:noFill/>
          <a:ln>
            <a:noFill/>
          </a:ln>
        </p:spPr>
        <p:txBody>
          <a:bodyPr spcFirstLastPara="1" wrap="square" lIns="0" tIns="45700" rIns="91425" bIns="45700" anchor="ctr" anchorCtr="0">
            <a:noAutofit/>
          </a:bodyPr>
          <a:lstStyle/>
          <a:p>
            <a:pPr>
              <a:buClr>
                <a:srgbClr val="664790"/>
              </a:buClr>
              <a:buSzPts val="1400"/>
            </a:pPr>
            <a:r>
              <a:rPr lang="lv-LV" sz="1600" dirty="0">
                <a:solidFill>
                  <a:srgbClr val="664790"/>
                </a:solidFill>
                <a:latin typeface="Times New Roman" panose="02020603050405020304" pitchFamily="18" charset="0"/>
                <a:sym typeface="Verdana"/>
              </a:rPr>
              <a:t>Papildu finansējums pedagoga palīga un pagarinātās dienas grupas nodrošinājumam. Papildu finansējums mācību līdzekļu nodrošinājumam  pirmsskolas un pamatizglītības posmā. </a:t>
            </a:r>
            <a:r>
              <a:rPr lang="lv-LV" sz="1600" dirty="0">
                <a:solidFill>
                  <a:srgbClr val="664790"/>
                </a:solidFill>
                <a:latin typeface="Times New Roman" panose="02020603050405020304" pitchFamily="18" charset="0"/>
              </a:rPr>
              <a:t>2023. gadā kopā 391 701 </a:t>
            </a:r>
            <a:r>
              <a:rPr lang="lv-LV" sz="1600" dirty="0" err="1">
                <a:solidFill>
                  <a:srgbClr val="664790"/>
                </a:solidFill>
                <a:latin typeface="Times New Roman" panose="02020603050405020304" pitchFamily="18" charset="0"/>
              </a:rPr>
              <a:t>euro</a:t>
            </a:r>
            <a:r>
              <a:rPr lang="lv-LV" sz="1600" dirty="0">
                <a:solidFill>
                  <a:srgbClr val="664790"/>
                </a:solidFill>
                <a:latin typeface="Times New Roman" panose="02020603050405020304" pitchFamily="18" charset="0"/>
              </a:rPr>
              <a:t>.</a:t>
            </a:r>
            <a:endParaRPr lang="lv-LV" sz="1600" dirty="0">
              <a:solidFill>
                <a:srgbClr val="664790"/>
              </a:solidFill>
              <a:latin typeface="Times New Roman" panose="02020603050405020304" pitchFamily="18" charset="0"/>
              <a:sym typeface="Verdana"/>
            </a:endParaRPr>
          </a:p>
          <a:p>
            <a:pPr>
              <a:buClr>
                <a:srgbClr val="664790"/>
              </a:buClr>
              <a:buSzPts val="1400"/>
            </a:pPr>
            <a:endParaRPr lang="lv-LV" dirty="0"/>
          </a:p>
        </p:txBody>
      </p:sp>
      <p:sp>
        <p:nvSpPr>
          <p:cNvPr id="425" name="Google Shape;425;p38"/>
          <p:cNvSpPr/>
          <p:nvPr/>
        </p:nvSpPr>
        <p:spPr>
          <a:xfrm>
            <a:off x="3979751" y="4459266"/>
            <a:ext cx="737859" cy="737859"/>
          </a:xfrm>
          <a:prstGeom prst="ellipse">
            <a:avLst/>
          </a:prstGeom>
          <a:solidFill>
            <a:srgbClr val="CBC7D8"/>
          </a:solidFill>
          <a:ln>
            <a:noFill/>
          </a:ln>
        </p:spPr>
        <p:txBody>
          <a:bodyPr spcFirstLastPara="1" wrap="square" lIns="91425" tIns="45700" rIns="91425" bIns="45700" anchor="ctr" anchorCtr="0">
            <a:noAutofit/>
          </a:bodyPr>
          <a:lstStyle/>
          <a:p>
            <a:pPr algn="ctr"/>
            <a:endParaRPr sz="1800">
              <a:solidFill>
                <a:schemeClr val="lt1"/>
              </a:solidFill>
              <a:latin typeface="Trebuchet MS"/>
              <a:ea typeface="Trebuchet MS"/>
              <a:cs typeface="Trebuchet MS"/>
              <a:sym typeface="Trebuchet MS"/>
            </a:endParaRPr>
          </a:p>
        </p:txBody>
      </p:sp>
      <p:sp>
        <p:nvSpPr>
          <p:cNvPr id="426" name="Google Shape;426;p38"/>
          <p:cNvSpPr txBox="1"/>
          <p:nvPr/>
        </p:nvSpPr>
        <p:spPr>
          <a:xfrm>
            <a:off x="4047912" y="4639467"/>
            <a:ext cx="601534" cy="369332"/>
          </a:xfrm>
          <a:prstGeom prst="rect">
            <a:avLst/>
          </a:prstGeom>
          <a:noFill/>
          <a:ln>
            <a:noFill/>
          </a:ln>
        </p:spPr>
        <p:txBody>
          <a:bodyPr spcFirstLastPara="1" wrap="square" lIns="91425" tIns="45700" rIns="91425" bIns="45700" anchor="ctr" anchorCtr="0">
            <a:noAutofit/>
          </a:bodyPr>
          <a:lstStyle/>
          <a:p>
            <a:pPr algn="ctr"/>
            <a:r>
              <a:rPr lang="lv-LV" sz="1800" b="1">
                <a:solidFill>
                  <a:schemeClr val="dk1"/>
                </a:solidFill>
                <a:latin typeface="Verdana"/>
                <a:ea typeface="Verdana"/>
                <a:cs typeface="Verdana"/>
                <a:sym typeface="Verdana"/>
              </a:rPr>
              <a:t>03</a:t>
            </a:r>
            <a:endParaRPr/>
          </a:p>
        </p:txBody>
      </p:sp>
      <p:sp>
        <p:nvSpPr>
          <p:cNvPr id="427" name="Google Shape;427;p38"/>
          <p:cNvSpPr txBox="1"/>
          <p:nvPr/>
        </p:nvSpPr>
        <p:spPr>
          <a:xfrm>
            <a:off x="4946184" y="5631543"/>
            <a:ext cx="5349076" cy="1139042"/>
          </a:xfrm>
          <a:prstGeom prst="rect">
            <a:avLst/>
          </a:prstGeom>
          <a:noFill/>
          <a:ln>
            <a:noFill/>
          </a:ln>
        </p:spPr>
        <p:txBody>
          <a:bodyPr spcFirstLastPara="1" wrap="square" lIns="0" tIns="45700" rIns="91425" bIns="45700" anchor="ctr" anchorCtr="0">
            <a:noAutofit/>
          </a:bodyPr>
          <a:lstStyle/>
          <a:p>
            <a:pPr>
              <a:buClr>
                <a:srgbClr val="664790"/>
              </a:buClr>
              <a:buSzPts val="1400"/>
            </a:pPr>
            <a:r>
              <a:rPr lang="lv-LV" sz="1600" dirty="0">
                <a:solidFill>
                  <a:srgbClr val="664790"/>
                </a:solidFill>
                <a:latin typeface="Times New Roman" panose="02020603050405020304" pitchFamily="18" charset="0"/>
                <a:sym typeface="Verdana"/>
              </a:rPr>
              <a:t>Papildus finansējums </a:t>
            </a:r>
            <a:r>
              <a:rPr lang="lv-LV" sz="1600" b="1" dirty="0">
                <a:solidFill>
                  <a:srgbClr val="664790"/>
                </a:solidFill>
                <a:latin typeface="Times New Roman" panose="02020603050405020304" pitchFamily="18" charset="0"/>
                <a:sym typeface="Verdana"/>
              </a:rPr>
              <a:t>individuālā plāna </a:t>
            </a:r>
            <a:r>
              <a:rPr lang="lv-LV" sz="1600" dirty="0">
                <a:solidFill>
                  <a:srgbClr val="664790"/>
                </a:solidFill>
                <a:latin typeface="Times New Roman" panose="02020603050405020304" pitchFamily="18" charset="0"/>
                <a:sym typeface="Verdana"/>
              </a:rPr>
              <a:t>(latviešu valoda, konkrēts mācību priekšmets un atbalsta personāla (logopēds, izglītības psihologs u.c.) Ukrainas civiliedzīvotājam 354 </a:t>
            </a:r>
            <a:r>
              <a:rPr lang="lv-LV" sz="1600" dirty="0" err="1">
                <a:solidFill>
                  <a:srgbClr val="664790"/>
                </a:solidFill>
                <a:latin typeface="Times New Roman" panose="02020603050405020304" pitchFamily="18" charset="0"/>
                <a:sym typeface="Verdana"/>
              </a:rPr>
              <a:t>euro</a:t>
            </a:r>
            <a:r>
              <a:rPr lang="lv-LV" sz="1600" dirty="0">
                <a:solidFill>
                  <a:srgbClr val="664790"/>
                </a:solidFill>
                <a:latin typeface="Times New Roman" panose="02020603050405020304" pitchFamily="18" charset="0"/>
                <a:sym typeface="Verdana"/>
              </a:rPr>
              <a:t> apmērā mēnesī un 50 </a:t>
            </a:r>
            <a:r>
              <a:rPr lang="lv-LV" sz="1600" dirty="0" err="1">
                <a:solidFill>
                  <a:srgbClr val="664790"/>
                </a:solidFill>
                <a:latin typeface="Times New Roman" panose="02020603050405020304" pitchFamily="18" charset="0"/>
                <a:sym typeface="Verdana"/>
              </a:rPr>
              <a:t>euro</a:t>
            </a:r>
            <a:r>
              <a:rPr lang="lv-LV" sz="1600" dirty="0">
                <a:solidFill>
                  <a:srgbClr val="664790"/>
                </a:solidFill>
                <a:latin typeface="Times New Roman" panose="02020603050405020304" pitchFamily="18" charset="0"/>
                <a:sym typeface="Verdana"/>
              </a:rPr>
              <a:t> mācību līdzekļu nodrošinājumam mācību gada laikā. Kopā - 3 823 200 </a:t>
            </a:r>
            <a:r>
              <a:rPr lang="lv-LV" sz="1600" dirty="0" err="1">
                <a:solidFill>
                  <a:srgbClr val="664790"/>
                </a:solidFill>
                <a:latin typeface="Times New Roman" panose="02020603050405020304" pitchFamily="18" charset="0"/>
                <a:sym typeface="Verdana"/>
              </a:rPr>
              <a:t>euro</a:t>
            </a:r>
            <a:r>
              <a:rPr lang="lv-LV" sz="1600" dirty="0">
                <a:solidFill>
                  <a:srgbClr val="664790"/>
                </a:solidFill>
                <a:latin typeface="Times New Roman" panose="02020603050405020304" pitchFamily="18" charset="0"/>
                <a:sym typeface="Verdana"/>
              </a:rPr>
              <a:t> gadā.</a:t>
            </a:r>
          </a:p>
        </p:txBody>
      </p:sp>
      <p:sp>
        <p:nvSpPr>
          <p:cNvPr id="428" name="Google Shape;428;p38"/>
          <p:cNvSpPr/>
          <p:nvPr/>
        </p:nvSpPr>
        <p:spPr>
          <a:xfrm>
            <a:off x="3979751" y="5507518"/>
            <a:ext cx="737859" cy="737859"/>
          </a:xfrm>
          <a:prstGeom prst="ellipse">
            <a:avLst/>
          </a:prstGeom>
          <a:solidFill>
            <a:srgbClr val="CBC7D8"/>
          </a:solidFill>
          <a:ln>
            <a:noFill/>
          </a:ln>
        </p:spPr>
        <p:txBody>
          <a:bodyPr spcFirstLastPara="1" wrap="square" lIns="91425" tIns="45700" rIns="91425" bIns="45700" anchor="ctr" anchorCtr="0">
            <a:noAutofit/>
          </a:bodyPr>
          <a:lstStyle/>
          <a:p>
            <a:pPr algn="ctr"/>
            <a:endParaRPr sz="1800">
              <a:solidFill>
                <a:schemeClr val="lt1"/>
              </a:solidFill>
              <a:latin typeface="Trebuchet MS"/>
              <a:ea typeface="Trebuchet MS"/>
              <a:cs typeface="Trebuchet MS"/>
              <a:sym typeface="Trebuchet MS"/>
            </a:endParaRPr>
          </a:p>
        </p:txBody>
      </p:sp>
      <p:sp>
        <p:nvSpPr>
          <p:cNvPr id="429" name="Google Shape;429;p38"/>
          <p:cNvSpPr txBox="1"/>
          <p:nvPr/>
        </p:nvSpPr>
        <p:spPr>
          <a:xfrm>
            <a:off x="4047912" y="5687719"/>
            <a:ext cx="601534" cy="369332"/>
          </a:xfrm>
          <a:prstGeom prst="rect">
            <a:avLst/>
          </a:prstGeom>
          <a:noFill/>
          <a:ln>
            <a:noFill/>
          </a:ln>
        </p:spPr>
        <p:txBody>
          <a:bodyPr spcFirstLastPara="1" wrap="square" lIns="91425" tIns="45700" rIns="91425" bIns="45700" anchor="ctr" anchorCtr="0">
            <a:noAutofit/>
          </a:bodyPr>
          <a:lstStyle/>
          <a:p>
            <a:pPr algn="ctr"/>
            <a:r>
              <a:rPr lang="lv-LV" sz="1800" b="1">
                <a:solidFill>
                  <a:schemeClr val="dk1"/>
                </a:solidFill>
                <a:latin typeface="Verdana"/>
                <a:ea typeface="Verdana"/>
                <a:cs typeface="Verdana"/>
                <a:sym typeface="Verdana"/>
              </a:rPr>
              <a:t>04</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58" name="Google Shape;758;p59"/>
          <p:cNvSpPr txBox="1">
            <a:spLocks noGrp="1"/>
          </p:cNvSpPr>
          <p:nvPr>
            <p:ph type="title"/>
          </p:nvPr>
        </p:nvSpPr>
        <p:spPr>
          <a:xfrm>
            <a:off x="1986582" y="257547"/>
            <a:ext cx="5875874" cy="1142815"/>
          </a:xfrm>
          <a:prstGeom prst="rect">
            <a:avLst/>
          </a:prstGeom>
          <a:noFill/>
          <a:ln>
            <a:noFill/>
          </a:ln>
        </p:spPr>
        <p:txBody>
          <a:bodyPr spcFirstLastPara="1" wrap="square" lIns="0" tIns="45700" rIns="91425" bIns="45700" anchor="ctr" anchorCtr="0">
            <a:noAutofit/>
          </a:bodyPr>
          <a:lstStyle/>
          <a:p>
            <a:r>
              <a:rPr lang="lv-LV" dirty="0"/>
              <a:t>Turpmāk plānotās aktivitātes</a:t>
            </a:r>
            <a:endParaRPr dirty="0"/>
          </a:p>
        </p:txBody>
      </p:sp>
      <p:sp>
        <p:nvSpPr>
          <p:cNvPr id="760" name="Google Shape;760;p59"/>
          <p:cNvSpPr txBox="1">
            <a:spLocks noGrp="1"/>
          </p:cNvSpPr>
          <p:nvPr>
            <p:ph type="sldNum" idx="12"/>
          </p:nvPr>
        </p:nvSpPr>
        <p:spPr>
          <a:xfrm>
            <a:off x="1986581" y="6566070"/>
            <a:ext cx="293472" cy="291513"/>
          </a:xfrm>
          <a:prstGeom prst="rect">
            <a:avLst/>
          </a:prstGeom>
          <a:noFill/>
          <a:ln>
            <a:noFill/>
          </a:ln>
        </p:spPr>
        <p:txBody>
          <a:bodyPr spcFirstLastPara="1" wrap="square" lIns="36000" tIns="36000" rIns="36000" bIns="36000" anchor="ctr" anchorCtr="0">
            <a:noAutofit/>
          </a:bodyPr>
          <a:lstStyle/>
          <a:p>
            <a:fld id="{00000000-1234-1234-1234-123412341234}" type="slidenum">
              <a:rPr lang="lv-LV"/>
              <a:pPr/>
              <a:t>9</a:t>
            </a:fld>
            <a:endParaRPr/>
          </a:p>
        </p:txBody>
      </p:sp>
      <p:cxnSp>
        <p:nvCxnSpPr>
          <p:cNvPr id="761" name="Google Shape;761;p59"/>
          <p:cNvCxnSpPr>
            <a:cxnSpLocks/>
          </p:cNvCxnSpPr>
          <p:nvPr/>
        </p:nvCxnSpPr>
        <p:spPr>
          <a:xfrm flipH="1">
            <a:off x="6934992" y="852263"/>
            <a:ext cx="1689055" cy="0"/>
          </a:xfrm>
          <a:prstGeom prst="straightConnector1">
            <a:avLst/>
          </a:prstGeom>
          <a:noFill/>
          <a:ln w="19050" cap="flat" cmpd="sng">
            <a:solidFill>
              <a:srgbClr val="664790"/>
            </a:solidFill>
            <a:prstDash val="solid"/>
            <a:miter lim="800000"/>
            <a:headEnd type="none" w="sm" len="sm"/>
            <a:tailEnd type="none" w="sm" len="sm"/>
          </a:ln>
        </p:spPr>
      </p:cxnSp>
      <p:grpSp>
        <p:nvGrpSpPr>
          <p:cNvPr id="762" name="Google Shape;762;p59"/>
          <p:cNvGrpSpPr/>
          <p:nvPr/>
        </p:nvGrpSpPr>
        <p:grpSpPr>
          <a:xfrm>
            <a:off x="4634462" y="2893963"/>
            <a:ext cx="2930624" cy="2930624"/>
            <a:chOff x="3106688" y="1611263"/>
            <a:chExt cx="2930624" cy="2930624"/>
          </a:xfrm>
        </p:grpSpPr>
        <p:sp>
          <p:nvSpPr>
            <p:cNvPr id="763" name="Google Shape;763;p59"/>
            <p:cNvSpPr/>
            <p:nvPr/>
          </p:nvSpPr>
          <p:spPr>
            <a:xfrm>
              <a:off x="3106688" y="1611263"/>
              <a:ext cx="2930624" cy="2930624"/>
            </a:xfrm>
            <a:prstGeom prst="blockArc">
              <a:avLst>
                <a:gd name="adj1" fmla="val 7959705"/>
                <a:gd name="adj2" fmla="val 2586138"/>
                <a:gd name="adj3" fmla="val 6529"/>
              </a:avLst>
            </a:prstGeom>
            <a:solidFill>
              <a:srgbClr val="CBC7D8"/>
            </a:solidFill>
            <a:ln>
              <a:noFill/>
            </a:ln>
          </p:spPr>
          <p:txBody>
            <a:bodyPr spcFirstLastPara="1" wrap="square" lIns="91425" tIns="45700" rIns="91425" bIns="45700" anchor="ctr" anchorCtr="0">
              <a:noAutofit/>
            </a:bodyPr>
            <a:lstStyle/>
            <a:p>
              <a:pPr algn="ctr"/>
              <a:endParaRPr sz="1800">
                <a:solidFill>
                  <a:schemeClr val="dk1"/>
                </a:solidFill>
                <a:latin typeface="Trebuchet MS"/>
                <a:ea typeface="Trebuchet MS"/>
                <a:cs typeface="Trebuchet MS"/>
                <a:sym typeface="Trebuchet MS"/>
              </a:endParaRPr>
            </a:p>
          </p:txBody>
        </p:sp>
        <p:sp>
          <p:nvSpPr>
            <p:cNvPr id="764" name="Google Shape;764;p59"/>
            <p:cNvSpPr/>
            <p:nvPr/>
          </p:nvSpPr>
          <p:spPr>
            <a:xfrm rot="-7769673">
              <a:off x="5268369" y="3919169"/>
              <a:ext cx="396900" cy="342156"/>
            </a:xfrm>
            <a:prstGeom prst="triangle">
              <a:avLst>
                <a:gd name="adj" fmla="val 50000"/>
              </a:avLst>
            </a:prstGeom>
            <a:solidFill>
              <a:srgbClr val="CBC7D8"/>
            </a:solidFill>
            <a:ln>
              <a:noFill/>
            </a:ln>
          </p:spPr>
          <p:txBody>
            <a:bodyPr spcFirstLastPara="1" wrap="square" lIns="91425" tIns="45700" rIns="91425" bIns="45700" anchor="ctr" anchorCtr="0">
              <a:noAutofit/>
            </a:bodyPr>
            <a:lstStyle/>
            <a:p>
              <a:pPr algn="ctr"/>
              <a:endParaRPr sz="1800">
                <a:solidFill>
                  <a:schemeClr val="lt1"/>
                </a:solidFill>
                <a:latin typeface="Trebuchet MS"/>
                <a:ea typeface="Trebuchet MS"/>
                <a:cs typeface="Trebuchet MS"/>
                <a:sym typeface="Trebuchet MS"/>
              </a:endParaRPr>
            </a:p>
          </p:txBody>
        </p:sp>
      </p:grpSp>
      <p:grpSp>
        <p:nvGrpSpPr>
          <p:cNvPr id="765" name="Google Shape;765;p59"/>
          <p:cNvGrpSpPr/>
          <p:nvPr/>
        </p:nvGrpSpPr>
        <p:grpSpPr>
          <a:xfrm>
            <a:off x="7418531" y="2461532"/>
            <a:ext cx="3001725" cy="1823297"/>
            <a:chOff x="2131528" y="3934567"/>
            <a:chExt cx="3691547" cy="1174845"/>
          </a:xfrm>
        </p:grpSpPr>
        <p:sp>
          <p:nvSpPr>
            <p:cNvPr id="766" name="Google Shape;766;p59"/>
            <p:cNvSpPr txBox="1"/>
            <p:nvPr/>
          </p:nvSpPr>
          <p:spPr>
            <a:xfrm>
              <a:off x="2175616" y="4339971"/>
              <a:ext cx="3647459" cy="769441"/>
            </a:xfrm>
            <a:prstGeom prst="rect">
              <a:avLst/>
            </a:prstGeom>
            <a:noFill/>
            <a:ln>
              <a:noFill/>
            </a:ln>
          </p:spPr>
          <p:txBody>
            <a:bodyPr spcFirstLastPara="1" wrap="square" lIns="91425" tIns="45700" rIns="91425" bIns="45700" anchor="t" anchorCtr="0">
              <a:noAutofit/>
            </a:bodyPr>
            <a:lstStyle/>
            <a:p>
              <a:r>
                <a:rPr lang="lv-LV" dirty="0">
                  <a:solidFill>
                    <a:srgbClr val="664790"/>
                  </a:solidFill>
                  <a:latin typeface="Times New Roman" panose="02020603050405020304" pitchFamily="18" charset="0"/>
                  <a:ea typeface="Verdana"/>
                  <a:cs typeface="Times New Roman" panose="02020603050405020304" pitchFamily="18" charset="0"/>
                  <a:sym typeface="Verdana"/>
                </a:rPr>
                <a:t>Papildu finansējums skolēna individuālā plāna īstenošanai, mācību līdzekļu iegādei, finansējums nometņu organizēšanai un atbalsta personālam.</a:t>
              </a:r>
              <a:r>
                <a:rPr lang="lv-LV" altLang="lv-LV" dirty="0">
                  <a:solidFill>
                    <a:srgbClr val="664790"/>
                  </a:solidFill>
                  <a:latin typeface="Times New Roman" panose="02020603050405020304" pitchFamily="18" charset="0"/>
                  <a:ea typeface="Verdana"/>
                  <a:cs typeface="Times New Roman" panose="02020603050405020304" pitchFamily="18" charset="0"/>
                </a:rPr>
                <a:t> Kopā 3 299 537  </a:t>
              </a:r>
              <a:r>
                <a:rPr lang="lv-LV" altLang="lv-LV" dirty="0" err="1">
                  <a:solidFill>
                    <a:srgbClr val="664790"/>
                  </a:solidFill>
                  <a:latin typeface="Times New Roman" panose="02020603050405020304" pitchFamily="18" charset="0"/>
                  <a:ea typeface="Verdana"/>
                  <a:cs typeface="Times New Roman" panose="02020603050405020304" pitchFamily="18" charset="0"/>
                </a:rPr>
                <a:t>euro</a:t>
              </a:r>
              <a:r>
                <a:rPr lang="lv-LV" altLang="lv-LV" dirty="0">
                  <a:solidFill>
                    <a:srgbClr val="664790"/>
                  </a:solidFill>
                  <a:latin typeface="Times New Roman" panose="02020603050405020304" pitchFamily="18" charset="0"/>
                  <a:ea typeface="Verdana"/>
                  <a:cs typeface="Times New Roman" panose="02020603050405020304" pitchFamily="18" charset="0"/>
                </a:rPr>
                <a:t>.</a:t>
              </a:r>
              <a:endParaRPr dirty="0">
                <a:solidFill>
                  <a:srgbClr val="664790"/>
                </a:solidFill>
                <a:latin typeface="Times New Roman" panose="02020603050405020304" pitchFamily="18" charset="0"/>
                <a:ea typeface="Verdana"/>
                <a:cs typeface="Times New Roman" panose="02020603050405020304" pitchFamily="18" charset="0"/>
                <a:sym typeface="Verdana"/>
              </a:endParaRPr>
            </a:p>
          </p:txBody>
        </p:sp>
        <p:sp>
          <p:nvSpPr>
            <p:cNvPr id="767" name="Google Shape;767;p59"/>
            <p:cNvSpPr txBox="1"/>
            <p:nvPr/>
          </p:nvSpPr>
          <p:spPr>
            <a:xfrm>
              <a:off x="2131528" y="3934567"/>
              <a:ext cx="3647459" cy="338554"/>
            </a:xfrm>
            <a:prstGeom prst="rect">
              <a:avLst/>
            </a:prstGeom>
            <a:noFill/>
            <a:ln>
              <a:noFill/>
            </a:ln>
          </p:spPr>
          <p:txBody>
            <a:bodyPr spcFirstLastPara="1" wrap="square" lIns="91425" tIns="45700" rIns="91425" bIns="45700" anchor="ctr" anchorCtr="0">
              <a:noAutofit/>
            </a:bodyPr>
            <a:lstStyle/>
            <a:p>
              <a:r>
                <a:rPr lang="lv-LV" sz="1600" b="1" dirty="0">
                  <a:solidFill>
                    <a:srgbClr val="664790"/>
                  </a:solidFill>
                  <a:latin typeface="Verdana"/>
                  <a:ea typeface="Verdana"/>
                  <a:cs typeface="Verdana"/>
                  <a:sym typeface="Verdana"/>
                </a:rPr>
                <a:t>Finansējums</a:t>
              </a:r>
              <a:endParaRPr sz="1600" b="1" dirty="0">
                <a:solidFill>
                  <a:srgbClr val="664790"/>
                </a:solidFill>
                <a:latin typeface="Verdana"/>
                <a:ea typeface="Verdana"/>
                <a:cs typeface="Verdana"/>
                <a:sym typeface="Verdana"/>
              </a:endParaRPr>
            </a:p>
          </p:txBody>
        </p:sp>
      </p:grpSp>
      <p:grpSp>
        <p:nvGrpSpPr>
          <p:cNvPr id="768" name="Google Shape;768;p59"/>
          <p:cNvGrpSpPr/>
          <p:nvPr/>
        </p:nvGrpSpPr>
        <p:grpSpPr>
          <a:xfrm>
            <a:off x="7564566" y="4519078"/>
            <a:ext cx="2851332" cy="2046989"/>
            <a:chOff x="2051288" y="4065907"/>
            <a:chExt cx="3219832" cy="1417892"/>
          </a:xfrm>
        </p:grpSpPr>
        <p:sp>
          <p:nvSpPr>
            <p:cNvPr id="769" name="Google Shape;769;p59"/>
            <p:cNvSpPr txBox="1"/>
            <p:nvPr/>
          </p:nvSpPr>
          <p:spPr>
            <a:xfrm>
              <a:off x="2051288" y="4593556"/>
              <a:ext cx="3219832" cy="890243"/>
            </a:xfrm>
            <a:prstGeom prst="rect">
              <a:avLst/>
            </a:prstGeom>
            <a:noFill/>
            <a:ln>
              <a:noFill/>
            </a:ln>
          </p:spPr>
          <p:txBody>
            <a:bodyPr spcFirstLastPara="1" wrap="square" lIns="91425" tIns="45700" rIns="91425" bIns="45700" anchor="t" anchorCtr="0">
              <a:noAutofit/>
            </a:bodyPr>
            <a:lstStyle/>
            <a:p>
              <a:r>
                <a:rPr lang="lv-LV" dirty="0">
                  <a:solidFill>
                    <a:srgbClr val="664790"/>
                  </a:solidFill>
                  <a:latin typeface="Times New Roman" panose="02020603050405020304" pitchFamily="18" charset="0"/>
                  <a:ea typeface="Verdana"/>
                  <a:cs typeface="Times New Roman" panose="02020603050405020304" pitchFamily="18" charset="0"/>
                </a:rPr>
                <a:t>Izglītības attīstības </a:t>
              </a:r>
              <a:r>
                <a:rPr lang="lv-LV" dirty="0" err="1">
                  <a:solidFill>
                    <a:srgbClr val="664790"/>
                  </a:solidFill>
                  <a:latin typeface="Times New Roman" panose="02020603050405020304" pitchFamily="18" charset="0"/>
                  <a:ea typeface="Verdana"/>
                  <a:cs typeface="Times New Roman" panose="02020603050405020304" pitchFamily="18" charset="0"/>
                </a:rPr>
                <a:t>pamatnostdādņu</a:t>
              </a:r>
              <a:r>
                <a:rPr lang="lv-LV" dirty="0">
                  <a:solidFill>
                    <a:srgbClr val="664790"/>
                  </a:solidFill>
                  <a:latin typeface="Times New Roman" panose="02020603050405020304" pitchFamily="18" charset="0"/>
                  <a:ea typeface="Verdana"/>
                  <a:cs typeface="Times New Roman" panose="02020603050405020304" pitchFamily="18" charset="0"/>
                </a:rPr>
                <a:t> 3.1.1.uzdevums: "Nodrošināt iekļaujošas izglītības pieeju visos izglītības līmeņos” </a:t>
              </a:r>
              <a:endParaRPr dirty="0">
                <a:solidFill>
                  <a:srgbClr val="664790"/>
                </a:solidFill>
                <a:latin typeface="Times New Roman" panose="02020603050405020304" pitchFamily="18" charset="0"/>
                <a:ea typeface="Verdana"/>
                <a:cs typeface="Times New Roman" panose="02020603050405020304" pitchFamily="18" charset="0"/>
                <a:sym typeface="Verdana"/>
              </a:endParaRPr>
            </a:p>
          </p:txBody>
        </p:sp>
        <p:sp>
          <p:nvSpPr>
            <p:cNvPr id="770" name="Google Shape;770;p59"/>
            <p:cNvSpPr txBox="1"/>
            <p:nvPr/>
          </p:nvSpPr>
          <p:spPr>
            <a:xfrm>
              <a:off x="2113660" y="4065907"/>
              <a:ext cx="3071363" cy="648452"/>
            </a:xfrm>
            <a:prstGeom prst="rect">
              <a:avLst/>
            </a:prstGeom>
            <a:noFill/>
            <a:ln>
              <a:noFill/>
            </a:ln>
          </p:spPr>
          <p:txBody>
            <a:bodyPr spcFirstLastPara="1" wrap="square" lIns="91425" tIns="45700" rIns="91425" bIns="45700" anchor="ctr" anchorCtr="0">
              <a:noAutofit/>
            </a:bodyPr>
            <a:lstStyle/>
            <a:p>
              <a:r>
                <a:rPr lang="lv-LV" sz="1600" b="1" dirty="0">
                  <a:solidFill>
                    <a:srgbClr val="664790"/>
                  </a:solidFill>
                  <a:latin typeface="Verdana"/>
                  <a:ea typeface="Verdana"/>
                  <a:cs typeface="Verdana"/>
                  <a:sym typeface="Verdana"/>
                </a:rPr>
                <a:t>Ilgtspējīgs risinājums </a:t>
              </a:r>
              <a:endParaRPr sz="1600" b="1" dirty="0">
                <a:solidFill>
                  <a:srgbClr val="664790"/>
                </a:solidFill>
                <a:latin typeface="Verdana"/>
                <a:ea typeface="Verdana"/>
                <a:cs typeface="Verdana"/>
                <a:sym typeface="Verdana"/>
              </a:endParaRPr>
            </a:p>
          </p:txBody>
        </p:sp>
      </p:grpSp>
      <p:grpSp>
        <p:nvGrpSpPr>
          <p:cNvPr id="771" name="Google Shape;771;p59"/>
          <p:cNvGrpSpPr/>
          <p:nvPr/>
        </p:nvGrpSpPr>
        <p:grpSpPr>
          <a:xfrm>
            <a:off x="1499559" y="2245733"/>
            <a:ext cx="3289440" cy="2619797"/>
            <a:chOff x="1666349" y="3803061"/>
            <a:chExt cx="4094769" cy="1395071"/>
          </a:xfrm>
        </p:grpSpPr>
        <p:sp>
          <p:nvSpPr>
            <p:cNvPr id="772" name="Google Shape;772;p59"/>
            <p:cNvSpPr txBox="1"/>
            <p:nvPr/>
          </p:nvSpPr>
          <p:spPr>
            <a:xfrm>
              <a:off x="1666349" y="4148251"/>
              <a:ext cx="4039452" cy="1049881"/>
            </a:xfrm>
            <a:prstGeom prst="rect">
              <a:avLst/>
            </a:prstGeom>
            <a:noFill/>
            <a:ln>
              <a:noFill/>
            </a:ln>
          </p:spPr>
          <p:txBody>
            <a:bodyPr spcFirstLastPara="1" wrap="square" lIns="91425" tIns="45700" rIns="91425" bIns="45700" anchor="t" anchorCtr="0">
              <a:noAutofit/>
            </a:bodyPr>
            <a:lstStyle/>
            <a:p>
              <a:r>
                <a:rPr lang="lv-LV" dirty="0">
                  <a:solidFill>
                    <a:srgbClr val="664790"/>
                  </a:solidFill>
                  <a:latin typeface="Times New Roman" panose="02020603050405020304" pitchFamily="18" charset="0"/>
                  <a:ea typeface="Verdana"/>
                  <a:cs typeface="Times New Roman" panose="02020603050405020304" pitchFamily="18" charset="0"/>
                </a:rPr>
                <a:t>Sadarbība ar </a:t>
              </a:r>
              <a:r>
                <a:rPr lang="lv-LV" b="1" dirty="0">
                  <a:solidFill>
                    <a:srgbClr val="664790"/>
                  </a:solidFill>
                  <a:latin typeface="Times New Roman" panose="02020603050405020304" pitchFamily="18" charset="0"/>
                  <a:ea typeface="Verdana"/>
                  <a:cs typeface="Times New Roman" panose="02020603050405020304" pitchFamily="18" charset="0"/>
                </a:rPr>
                <a:t>274 izglītības iestādēm </a:t>
              </a:r>
              <a:r>
                <a:rPr lang="lv-LV" dirty="0">
                  <a:solidFill>
                    <a:srgbClr val="664790"/>
                  </a:solidFill>
                  <a:latin typeface="Times New Roman" panose="02020603050405020304" pitchFamily="18" charset="0"/>
                  <a:ea typeface="Verdana"/>
                  <a:cs typeface="Times New Roman" panose="02020603050405020304" pitchFamily="18" charset="0"/>
                </a:rPr>
                <a:t>un  </a:t>
              </a:r>
              <a:r>
                <a:rPr lang="lv-LV" b="1" dirty="0">
                  <a:solidFill>
                    <a:srgbClr val="664790"/>
                  </a:solidFill>
                  <a:latin typeface="Times New Roman" panose="02020603050405020304" pitchFamily="18" charset="0"/>
                  <a:ea typeface="Verdana"/>
                  <a:cs typeface="Times New Roman" panose="02020603050405020304" pitchFamily="18" charset="0"/>
                </a:rPr>
                <a:t>248  pirmsskolas izglītības </a:t>
              </a:r>
              <a:r>
                <a:rPr lang="lv-LV" dirty="0">
                  <a:solidFill>
                    <a:srgbClr val="664790"/>
                  </a:solidFill>
                  <a:latin typeface="Times New Roman" panose="02020603050405020304" pitchFamily="18" charset="0"/>
                  <a:ea typeface="Verdana"/>
                  <a:cs typeface="Times New Roman" panose="02020603050405020304" pitchFamily="18" charset="0"/>
                </a:rPr>
                <a:t>iestādēm, kas nodrošina nepilngadīgu Ukrainas civiliedzīvotāju izglītības iespējas, no tām </a:t>
              </a:r>
              <a:r>
                <a:rPr lang="lv-LV" b="1" dirty="0">
                  <a:solidFill>
                    <a:srgbClr val="664790"/>
                  </a:solidFill>
                  <a:latin typeface="Times New Roman" panose="02020603050405020304" pitchFamily="18" charset="0"/>
                  <a:ea typeface="Verdana"/>
                  <a:cs typeface="Times New Roman" panose="02020603050405020304" pitchFamily="18" charset="0"/>
                </a:rPr>
                <a:t>20 izglītības iestādes, </a:t>
              </a:r>
              <a:r>
                <a:rPr lang="lv-LV" dirty="0">
                  <a:solidFill>
                    <a:srgbClr val="664790"/>
                  </a:solidFill>
                  <a:latin typeface="Times New Roman" panose="02020603050405020304" pitchFamily="18" charset="0"/>
                  <a:ea typeface="Verdana"/>
                  <a:cs typeface="Times New Roman" panose="02020603050405020304" pitchFamily="18" charset="0"/>
                </a:rPr>
                <a:t>kas nodrošina 42 skolēnu ar speciālajām vajadzībām izglītības iespējas</a:t>
              </a:r>
              <a:endParaRPr dirty="0">
                <a:solidFill>
                  <a:srgbClr val="664790"/>
                </a:solidFill>
                <a:latin typeface="Times New Roman" panose="02020603050405020304" pitchFamily="18" charset="0"/>
                <a:ea typeface="Verdana"/>
                <a:cs typeface="Times New Roman" panose="02020603050405020304" pitchFamily="18" charset="0"/>
                <a:sym typeface="Verdana"/>
              </a:endParaRPr>
            </a:p>
          </p:txBody>
        </p:sp>
        <p:sp>
          <p:nvSpPr>
            <p:cNvPr id="773" name="Google Shape;773;p59"/>
            <p:cNvSpPr txBox="1"/>
            <p:nvPr/>
          </p:nvSpPr>
          <p:spPr>
            <a:xfrm>
              <a:off x="2113658" y="3803061"/>
              <a:ext cx="3647460" cy="446414"/>
            </a:xfrm>
            <a:prstGeom prst="rect">
              <a:avLst/>
            </a:prstGeom>
            <a:noFill/>
            <a:ln>
              <a:noFill/>
            </a:ln>
          </p:spPr>
          <p:txBody>
            <a:bodyPr spcFirstLastPara="1" wrap="square" lIns="91425" tIns="45700" rIns="91425" bIns="45700" anchor="ctr" anchorCtr="0">
              <a:noAutofit/>
            </a:bodyPr>
            <a:lstStyle/>
            <a:p>
              <a:pPr algn="r"/>
              <a:r>
                <a:rPr lang="lv-LV" sz="1600" b="1" dirty="0">
                  <a:solidFill>
                    <a:srgbClr val="664790"/>
                  </a:solidFill>
                  <a:latin typeface="Verdana"/>
                  <a:ea typeface="Verdana"/>
                  <a:cs typeface="Verdana"/>
                  <a:sym typeface="Verdana"/>
                </a:rPr>
                <a:t>Sadarbība</a:t>
              </a:r>
              <a:endParaRPr sz="1600" b="1" dirty="0">
                <a:solidFill>
                  <a:srgbClr val="664790"/>
                </a:solidFill>
                <a:latin typeface="Verdana"/>
                <a:ea typeface="Verdana"/>
                <a:cs typeface="Verdana"/>
                <a:sym typeface="Verdana"/>
              </a:endParaRPr>
            </a:p>
          </p:txBody>
        </p:sp>
      </p:grpSp>
      <p:grpSp>
        <p:nvGrpSpPr>
          <p:cNvPr id="774" name="Google Shape;774;p59"/>
          <p:cNvGrpSpPr/>
          <p:nvPr/>
        </p:nvGrpSpPr>
        <p:grpSpPr>
          <a:xfrm>
            <a:off x="1499559" y="4766715"/>
            <a:ext cx="3289439" cy="1886768"/>
            <a:chOff x="2485196" y="4505492"/>
            <a:chExt cx="3517737" cy="934383"/>
          </a:xfrm>
        </p:grpSpPr>
        <p:sp>
          <p:nvSpPr>
            <p:cNvPr id="775" name="Google Shape;775;p59"/>
            <p:cNvSpPr txBox="1"/>
            <p:nvPr/>
          </p:nvSpPr>
          <p:spPr>
            <a:xfrm>
              <a:off x="2485196" y="4670434"/>
              <a:ext cx="3517737" cy="769441"/>
            </a:xfrm>
            <a:prstGeom prst="rect">
              <a:avLst/>
            </a:prstGeom>
            <a:noFill/>
            <a:ln>
              <a:noFill/>
            </a:ln>
          </p:spPr>
          <p:txBody>
            <a:bodyPr spcFirstLastPara="1" wrap="square" lIns="91425" tIns="45700" rIns="91425" bIns="45700" anchor="t" anchorCtr="0">
              <a:noAutofit/>
            </a:bodyPr>
            <a:lstStyle/>
            <a:p>
              <a:r>
                <a:rPr lang="lv-LV" dirty="0">
                  <a:solidFill>
                    <a:srgbClr val="664790"/>
                  </a:solidFill>
                  <a:latin typeface="Times New Roman" panose="02020603050405020304" pitchFamily="18" charset="0"/>
                  <a:ea typeface="Verdana"/>
                  <a:cs typeface="Times New Roman" panose="02020603050405020304" pitchFamily="18" charset="0"/>
                  <a:sym typeface="Verdana"/>
                </a:rPr>
                <a:t>Izglītības ieguve klātienē skolēniem, kuri iepriekš izglītību ir ieguvuši tikai  attālināti Ukrainā. LV sistēmā var iekļauties 341 bērns (no 1,5- 4 gadi; 313 bērni (no 5 – 6 gadiem); 2264 skolēni (1.- 9. klase) un 1092 skolēni (10.- 12.</a:t>
              </a:r>
              <a:r>
                <a:rPr lang="lv-LV">
                  <a:solidFill>
                    <a:srgbClr val="664790"/>
                  </a:solidFill>
                  <a:latin typeface="Times New Roman" panose="02020603050405020304" pitchFamily="18" charset="0"/>
                  <a:ea typeface="Verdana"/>
                  <a:cs typeface="Times New Roman" panose="02020603050405020304" pitchFamily="18" charset="0"/>
                  <a:sym typeface="Verdana"/>
                </a:rPr>
                <a:t>klase)).  </a:t>
              </a:r>
              <a:endParaRPr lang="lv-LV" dirty="0">
                <a:solidFill>
                  <a:srgbClr val="664790"/>
                </a:solidFill>
                <a:latin typeface="Times New Roman" panose="02020603050405020304" pitchFamily="18" charset="0"/>
                <a:ea typeface="Verdana"/>
                <a:cs typeface="Times New Roman" panose="02020603050405020304" pitchFamily="18" charset="0"/>
                <a:sym typeface="Verdana"/>
              </a:endParaRPr>
            </a:p>
          </p:txBody>
        </p:sp>
        <p:sp>
          <p:nvSpPr>
            <p:cNvPr id="776" name="Google Shape;776;p59"/>
            <p:cNvSpPr txBox="1"/>
            <p:nvPr/>
          </p:nvSpPr>
          <p:spPr>
            <a:xfrm>
              <a:off x="2645664" y="4505492"/>
              <a:ext cx="3115453" cy="170500"/>
            </a:xfrm>
            <a:prstGeom prst="rect">
              <a:avLst/>
            </a:prstGeom>
            <a:noFill/>
            <a:ln>
              <a:noFill/>
            </a:ln>
          </p:spPr>
          <p:txBody>
            <a:bodyPr spcFirstLastPara="1" wrap="square" lIns="91425" tIns="45700" rIns="91425" bIns="45700" anchor="ctr" anchorCtr="0">
              <a:noAutofit/>
            </a:bodyPr>
            <a:lstStyle/>
            <a:p>
              <a:pPr algn="r"/>
              <a:r>
                <a:rPr lang="lv-LV" sz="1600" b="1" dirty="0">
                  <a:solidFill>
                    <a:srgbClr val="664790"/>
                  </a:solidFill>
                  <a:latin typeface="Verdana"/>
                  <a:ea typeface="Verdana"/>
                  <a:cs typeface="Verdana"/>
                  <a:sym typeface="Verdana"/>
                </a:rPr>
                <a:t>Izglītība klātienē </a:t>
              </a:r>
              <a:endParaRPr sz="1600" b="1" dirty="0">
                <a:solidFill>
                  <a:srgbClr val="664790"/>
                </a:solidFill>
                <a:latin typeface="Verdana"/>
                <a:ea typeface="Verdana"/>
                <a:cs typeface="Verdana"/>
                <a:sym typeface="Verdana"/>
              </a:endParaRPr>
            </a:p>
          </p:txBody>
        </p:sp>
      </p:grpSp>
      <p:sp>
        <p:nvSpPr>
          <p:cNvPr id="777" name="Google Shape;777;p59"/>
          <p:cNvSpPr txBox="1"/>
          <p:nvPr/>
        </p:nvSpPr>
        <p:spPr>
          <a:xfrm>
            <a:off x="4897583" y="4057415"/>
            <a:ext cx="2391056" cy="461665"/>
          </a:xfrm>
          <a:prstGeom prst="rect">
            <a:avLst/>
          </a:prstGeom>
          <a:noFill/>
          <a:ln>
            <a:noFill/>
          </a:ln>
        </p:spPr>
        <p:txBody>
          <a:bodyPr spcFirstLastPara="1" wrap="square" lIns="91425" tIns="45700" rIns="91425" bIns="45700" anchor="ctr" anchorCtr="0">
            <a:noAutofit/>
          </a:bodyPr>
          <a:lstStyle/>
          <a:p>
            <a:pPr algn="ctr"/>
            <a:r>
              <a:rPr lang="lv-LV" sz="1600" b="1" dirty="0">
                <a:solidFill>
                  <a:srgbClr val="664790"/>
                </a:solidFill>
                <a:latin typeface="Verdana"/>
                <a:ea typeface="Verdana"/>
              </a:rPr>
              <a:t>Turpmāk plānotās aktivitātes Ukrainas civiliedzīvotāju izglītības nodrošināšanai </a:t>
            </a:r>
            <a:endParaRPr sz="1600" b="1" dirty="0">
              <a:solidFill>
                <a:srgbClr val="664790"/>
              </a:solidFill>
              <a:latin typeface="Verdana"/>
              <a:ea typeface="Verdana"/>
              <a:sym typeface="Verdana"/>
            </a:endParaRPr>
          </a:p>
        </p:txBody>
      </p:sp>
      <p:pic>
        <p:nvPicPr>
          <p:cNvPr id="778" name="Google Shape;778;p59"/>
          <p:cNvPicPr preferRelativeResize="0"/>
          <p:nvPr/>
        </p:nvPicPr>
        <p:blipFill rotWithShape="1">
          <a:blip r:embed="rId3">
            <a:alphaModFix/>
          </a:blip>
          <a:srcRect/>
          <a:stretch/>
        </p:blipFill>
        <p:spPr>
          <a:xfrm>
            <a:off x="5942988" y="5066832"/>
            <a:ext cx="992004" cy="992004"/>
          </a:xfrm>
          <a:prstGeom prst="rect">
            <a:avLst/>
          </a:prstGeom>
          <a:noFill/>
          <a:ln>
            <a:noFill/>
          </a:ln>
        </p:spPr>
      </p:pic>
      <p:pic>
        <p:nvPicPr>
          <p:cNvPr id="779" name="Google Shape;779;p59"/>
          <p:cNvPicPr preferRelativeResize="0"/>
          <p:nvPr/>
        </p:nvPicPr>
        <p:blipFill rotWithShape="1">
          <a:blip r:embed="rId4">
            <a:alphaModFix/>
          </a:blip>
          <a:srcRect/>
          <a:stretch/>
        </p:blipFill>
        <p:spPr>
          <a:xfrm>
            <a:off x="9174403" y="374463"/>
            <a:ext cx="915927" cy="915927"/>
          </a:xfrm>
          <a:prstGeom prst="rect">
            <a:avLst/>
          </a:prstGeom>
          <a:noFill/>
          <a:ln>
            <a:noFill/>
          </a:ln>
        </p:spPr>
      </p:pic>
      <p:pic>
        <p:nvPicPr>
          <p:cNvPr id="780" name="Google Shape;780;p59"/>
          <p:cNvPicPr preferRelativeResize="0"/>
          <p:nvPr/>
        </p:nvPicPr>
        <p:blipFill rotWithShape="1">
          <a:blip r:embed="rId5">
            <a:alphaModFix/>
          </a:blip>
          <a:srcRect/>
          <a:stretch/>
        </p:blipFill>
        <p:spPr>
          <a:xfrm>
            <a:off x="4947429" y="2759096"/>
            <a:ext cx="710585" cy="710585"/>
          </a:xfrm>
          <a:prstGeom prst="rect">
            <a:avLst/>
          </a:prstGeom>
          <a:noFill/>
          <a:ln>
            <a:noFill/>
          </a:ln>
        </p:spPr>
      </p:pic>
      <p:pic>
        <p:nvPicPr>
          <p:cNvPr id="781" name="Google Shape;781;p59"/>
          <p:cNvPicPr preferRelativeResize="0"/>
          <p:nvPr/>
        </p:nvPicPr>
        <p:blipFill rotWithShape="1">
          <a:blip r:embed="rId6">
            <a:alphaModFix/>
          </a:blip>
          <a:srcRect/>
          <a:stretch/>
        </p:blipFill>
        <p:spPr>
          <a:xfrm>
            <a:off x="6527028" y="2709090"/>
            <a:ext cx="795284" cy="795284"/>
          </a:xfrm>
          <a:prstGeom prst="rect">
            <a:avLst/>
          </a:prstGeom>
          <a:noFill/>
          <a:ln>
            <a:noFill/>
          </a:ln>
        </p:spPr>
      </p:pic>
      <p:pic>
        <p:nvPicPr>
          <p:cNvPr id="782" name="Google Shape;782;p59"/>
          <p:cNvPicPr preferRelativeResize="0"/>
          <p:nvPr/>
        </p:nvPicPr>
        <p:blipFill rotWithShape="1">
          <a:blip r:embed="rId7">
            <a:alphaModFix/>
          </a:blip>
          <a:srcRect/>
          <a:stretch/>
        </p:blipFill>
        <p:spPr>
          <a:xfrm>
            <a:off x="7032113" y="4192187"/>
            <a:ext cx="783031" cy="783031"/>
          </a:xfrm>
          <a:prstGeom prst="rect">
            <a:avLst/>
          </a:prstGeom>
          <a:noFill/>
          <a:ln>
            <a:noFill/>
          </a:ln>
        </p:spPr>
      </p:pic>
      <p:pic>
        <p:nvPicPr>
          <p:cNvPr id="783" name="Google Shape;783;p59"/>
          <p:cNvPicPr preferRelativeResize="0"/>
          <p:nvPr/>
        </p:nvPicPr>
        <p:blipFill rotWithShape="1">
          <a:blip r:embed="rId8">
            <a:alphaModFix/>
          </a:blip>
          <a:srcRect/>
          <a:stretch/>
        </p:blipFill>
        <p:spPr>
          <a:xfrm>
            <a:off x="4562402" y="4205104"/>
            <a:ext cx="770054" cy="770054"/>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Custom 21">
      <a:dk1>
        <a:srgbClr val="664690"/>
      </a:dk1>
      <a:lt1>
        <a:srgbClr val="FFFFFF"/>
      </a:lt1>
      <a:dk2>
        <a:srgbClr val="664690"/>
      </a:dk2>
      <a:lt2>
        <a:srgbClr val="FFFFFF"/>
      </a:lt2>
      <a:accent1>
        <a:srgbClr val="664690"/>
      </a:accent1>
      <a:accent2>
        <a:srgbClr val="856CA6"/>
      </a:accent2>
      <a:accent3>
        <a:srgbClr val="A391BC"/>
      </a:accent3>
      <a:accent4>
        <a:srgbClr val="C2B5D3"/>
      </a:accent4>
      <a:accent5>
        <a:srgbClr val="E0DAE9"/>
      </a:accent5>
      <a:accent6>
        <a:srgbClr val="EFECF3"/>
      </a:accent6>
      <a:hlink>
        <a:srgbClr val="442583"/>
      </a:hlink>
      <a:folHlink>
        <a:srgbClr val="6646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990</Words>
  <Application>Microsoft Office PowerPoint</Application>
  <PresentationFormat>Widescreen</PresentationFormat>
  <Paragraphs>77</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Trebuchet MS</vt:lpstr>
      <vt:lpstr>Verdana</vt:lpstr>
      <vt:lpstr>Office Theme</vt:lpstr>
      <vt:lpstr>Ukrainas civiliedzīvotāju izglītības ieguves iespējas </vt:lpstr>
      <vt:lpstr>PowerPoint Presentation</vt:lpstr>
      <vt:lpstr>Izglītojamo skaits ar statusu Ukrainas civiliedzīvotājs vispārējās izglītības programmās (uz 14.08.2023.) </vt:lpstr>
      <vt:lpstr>Atbildes uz biedrības  «Gribu palīdzēt bēgļiem» uzdotajiem jautājumiem par Ukrainas bērnu izglītības iespējām Latvijā</vt:lpstr>
      <vt:lpstr>  Ministru kabineta 2023.gada 23.maija rīkojums Nr.296 - atbalsts 1 800 000 euro apmērā nometņu organizēšanai      ES fondu līdzfinansējums pasākuma "Atbalsts izglītojamo individuālo kompetenču attīstībai" īstenošanas noteikumi’’ – adaptācijas nometnēm, pedagogu palīgiem, atbalsts profesionālās kompetences pilnveidei pedagogiem, dažādu mācību materiālu un metodisko ieteikumu izstrāde   </vt:lpstr>
      <vt:lpstr>  Ministru kabineta 2023.gada 25.aprīļa rīkojums Nr. 232 atbalsts 1 050 000 euro apmērā neformālās izglītības pasākumiem   ES fondu līdzfinansējums pasākuma "Atbalsts izglītojamo individuālo kompetenču attīstībai" īstenošanas noteikumi’’ – adaptācijas nometnēm, pedagogu palīgiem, atbalsts profesionālās kompetences pilnveidei pedagogiem, dažādu mācību materiālu un metodisko ieteikumu izstrāde </vt:lpstr>
      <vt:lpstr>Grozījumi Ministru kabineta 2018. gada 27. novembra noteikumos Nr. 747 "Noteikumi par valsts pamatizglītības standartu un pamatizglītības programmu paraugiem«. Plānotais finansējums  3 823 200  euro.</vt:lpstr>
      <vt:lpstr>Izglītības obligātums, interešu izglītības pieejamība, atbalsta personāla un mācību līdzekļu  nodrošinājums, tajā skaitā Ukrainas civiliedzīvotājiem</vt:lpstr>
      <vt:lpstr>Turpmāk plānotās aktivitātes</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PREZENTĀCIJAS NOSAUKUMS</dc:title>
  <dc:creator>Egita Diure</dc:creator>
  <cp:lastModifiedBy>Olita Arkle</cp:lastModifiedBy>
  <cp:revision>28</cp:revision>
  <dcterms:modified xsi:type="dcterms:W3CDTF">2023-08-16T09:53:46Z</dcterms:modified>
</cp:coreProperties>
</file>