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99" r:id="rId4"/>
    <p:sldMasterId id="2147483763" r:id="rId5"/>
  </p:sldMasterIdLst>
  <p:notesMasterIdLst>
    <p:notesMasterId r:id="rId16"/>
  </p:notesMasterIdLst>
  <p:sldIdLst>
    <p:sldId id="290" r:id="rId6"/>
    <p:sldId id="1590" r:id="rId7"/>
    <p:sldId id="1633" r:id="rId8"/>
    <p:sldId id="1635" r:id="rId9"/>
    <p:sldId id="1636" r:id="rId10"/>
    <p:sldId id="1637" r:id="rId11"/>
    <p:sldId id="1638" r:id="rId12"/>
    <p:sldId id="1639" r:id="rId13"/>
    <p:sldId id="1655" r:id="rId14"/>
    <p:sldId id="271" r:id="rId15"/>
  </p:sldIdLst>
  <p:sldSz cx="17340263" cy="97536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Sākums" id="{BC03E5AF-7CF8-1444-8EE3-A0AD7DB028BA}">
          <p14:sldIdLst>
            <p14:sldId id="290"/>
            <p14:sldId id="1590"/>
            <p14:sldId id="1633"/>
            <p14:sldId id="1635"/>
            <p14:sldId id="1636"/>
            <p14:sldId id="1637"/>
            <p14:sldId id="1638"/>
            <p14:sldId id="1639"/>
            <p14:sldId id="1655"/>
            <p14:sldId id="271"/>
          </p14:sldIdLst>
        </p14:section>
        <p14:section name="Teksta slaidi" id="{35DD9E07-E565-BD42-96CE-B5EB9E76FD61}">
          <p14:sldIdLst/>
        </p14:section>
        <p14:section name="Starpslaidi" id="{4B5FAA8B-5249-6E43-B4E6-C84A60DC9BA7}">
          <p14:sldIdLst/>
        </p14:section>
        <p14:section name="Nodaļas" id="{FC0B7A29-F481-4F4B-AB25-C31872CAC9F2}">
          <p14:sldIdLst/>
        </p14:section>
        <p14:section name="Tabulas, Grafikas, Līknes" id="{11660489-5E8A-114F-B9B2-A3702D6D34AD}">
          <p14:sldIdLst/>
        </p14:section>
        <p14:section name="Laika Līnija" id="{2EDD3EE3-1DE9-3B48-8245-60A60B4D3170}">
          <p14:sldIdLst/>
        </p14:section>
        <p14:section name="Noslēguma slaids" id="{D7ED0226-9998-3E45-BE57-2C8DF45ACA54}">
          <p14:sldIdLst/>
        </p14:section>
      </p14:sectionLst>
    </p:ext>
    <p:ext uri="{EFAFB233-063F-42B5-8137-9DF3F51BA10A}">
      <p15:sldGuideLst xmlns:p15="http://schemas.microsoft.com/office/powerpoint/2012/main">
        <p15:guide id="8" orient="horz" pos="6144" userDrawn="1">
          <p15:clr>
            <a:srgbClr val="A4A3A4"/>
          </p15:clr>
        </p15:guide>
        <p15:guide id="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ze Beināre" initials="IB" lastIdx="13" clrIdx="0">
    <p:extLst>
      <p:ext uri="{19B8F6BF-5375-455C-9EA6-DF929625EA0E}">
        <p15:presenceInfo xmlns:p15="http://schemas.microsoft.com/office/powerpoint/2012/main" userId="S::Ilze.Beinare@em.gov.lv::615046ba-fffd-490b-9619-6eefc27b406d" providerId="AD"/>
      </p:ext>
    </p:extLst>
  </p:cmAuthor>
  <p:cmAuthor id="2" name="Artis Grinbergs" initials="AG" lastIdx="10" clrIdx="1">
    <p:extLst>
      <p:ext uri="{19B8F6BF-5375-455C-9EA6-DF929625EA0E}">
        <p15:presenceInfo xmlns:p15="http://schemas.microsoft.com/office/powerpoint/2012/main" userId="S::Artis.Grinbergs@em.gov.lv::988b2b44-9abb-4aab-bbb3-aa9352394efd" providerId="AD"/>
      </p:ext>
    </p:extLst>
  </p:cmAuthor>
  <p:cmAuthor id="3" name="Rūta Lastovska" initials="RL" lastIdx="6" clrIdx="2">
    <p:extLst>
      <p:ext uri="{19B8F6BF-5375-455C-9EA6-DF929625EA0E}">
        <p15:presenceInfo xmlns:p15="http://schemas.microsoft.com/office/powerpoint/2012/main" userId="S::Ruta.Lastovska@em.gov.lv::73932bb0-6877-491f-9d7b-8631d0376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B"/>
    <a:srgbClr val="00434E"/>
    <a:srgbClr val="58788B"/>
    <a:srgbClr val="7EC2CD"/>
    <a:srgbClr val="99CED7"/>
    <a:srgbClr val="E5F4F5"/>
    <a:srgbClr val="9ACED8"/>
    <a:srgbClr val="319DAE"/>
    <a:srgbClr val="34B0CF"/>
    <a:srgbClr val="B2D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27" autoAdjust="0"/>
  </p:normalViewPr>
  <p:slideViewPr>
    <p:cSldViewPr snapToGrid="0" showGuides="1">
      <p:cViewPr varScale="1">
        <p:scale>
          <a:sx n="81" d="100"/>
          <a:sy n="81" d="100"/>
        </p:scale>
        <p:origin x="396" y="90"/>
      </p:cViewPr>
      <p:guideLst>
        <p:guide orient="horz" pos="6144"/>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712" cy="498316"/>
          </a:xfrm>
          <a:prstGeom prst="rect">
            <a:avLst/>
          </a:prstGeom>
        </p:spPr>
        <p:txBody>
          <a:bodyPr vert="horz" lIns="91111" tIns="45555" rIns="91111" bIns="45555" rtlCol="0"/>
          <a:lstStyle>
            <a:lvl1pPr algn="l">
              <a:defRPr sz="1200"/>
            </a:lvl1pPr>
          </a:lstStyle>
          <a:p>
            <a:endParaRPr lang="lv-LV"/>
          </a:p>
        </p:txBody>
      </p:sp>
      <p:sp>
        <p:nvSpPr>
          <p:cNvPr id="3" name="Date Placeholder 2"/>
          <p:cNvSpPr>
            <a:spLocks noGrp="1"/>
          </p:cNvSpPr>
          <p:nvPr>
            <p:ph type="dt" idx="1"/>
          </p:nvPr>
        </p:nvSpPr>
        <p:spPr>
          <a:xfrm>
            <a:off x="3850375" y="1"/>
            <a:ext cx="2945712" cy="498316"/>
          </a:xfrm>
          <a:prstGeom prst="rect">
            <a:avLst/>
          </a:prstGeom>
        </p:spPr>
        <p:txBody>
          <a:bodyPr vert="horz" lIns="91111" tIns="45555" rIns="91111" bIns="45555" rtlCol="0"/>
          <a:lstStyle>
            <a:lvl1pPr algn="r">
              <a:defRPr sz="1200"/>
            </a:lvl1pPr>
          </a:lstStyle>
          <a:p>
            <a:fld id="{AE1EB423-C8B7-4470-B633-20101FA9A963}" type="datetimeFigureOut">
              <a:rPr lang="lv-LV" smtClean="0"/>
              <a:t>19.06.2023</a:t>
            </a:fld>
            <a:endParaRPr lang="lv-LV"/>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111" tIns="45555" rIns="91111" bIns="45555" rtlCol="0" anchor="ctr"/>
          <a:lstStyle/>
          <a:p>
            <a:endParaRPr lang="lv-LV"/>
          </a:p>
        </p:txBody>
      </p:sp>
      <p:sp>
        <p:nvSpPr>
          <p:cNvPr id="5" name="Notes Placeholder 4"/>
          <p:cNvSpPr>
            <a:spLocks noGrp="1"/>
          </p:cNvSpPr>
          <p:nvPr>
            <p:ph type="body" sz="quarter" idx="3"/>
          </p:nvPr>
        </p:nvSpPr>
        <p:spPr>
          <a:xfrm>
            <a:off x="679292" y="4776848"/>
            <a:ext cx="5439092" cy="3908762"/>
          </a:xfrm>
          <a:prstGeom prst="rect">
            <a:avLst/>
          </a:prstGeom>
        </p:spPr>
        <p:txBody>
          <a:bodyPr vert="horz" lIns="91111" tIns="45555" rIns="91111" bIns="455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322"/>
            <a:ext cx="2945712" cy="498316"/>
          </a:xfrm>
          <a:prstGeom prst="rect">
            <a:avLst/>
          </a:prstGeom>
        </p:spPr>
        <p:txBody>
          <a:bodyPr vert="horz" lIns="91111" tIns="45555" rIns="91111" bIns="45555" rtlCol="0" anchor="b"/>
          <a:lstStyle>
            <a:lvl1pPr algn="l">
              <a:defRPr sz="1200"/>
            </a:lvl1pPr>
          </a:lstStyle>
          <a:p>
            <a:endParaRPr lang="lv-LV"/>
          </a:p>
        </p:txBody>
      </p:sp>
      <p:sp>
        <p:nvSpPr>
          <p:cNvPr id="7" name="Slide Number Placeholder 6"/>
          <p:cNvSpPr>
            <a:spLocks noGrp="1"/>
          </p:cNvSpPr>
          <p:nvPr>
            <p:ph type="sldNum" sz="quarter" idx="5"/>
          </p:nvPr>
        </p:nvSpPr>
        <p:spPr>
          <a:xfrm>
            <a:off x="3850375" y="9428322"/>
            <a:ext cx="2945712" cy="498316"/>
          </a:xfrm>
          <a:prstGeom prst="rect">
            <a:avLst/>
          </a:prstGeom>
        </p:spPr>
        <p:txBody>
          <a:bodyPr vert="horz" lIns="91111" tIns="45555" rIns="91111" bIns="45555" rtlCol="0" anchor="b"/>
          <a:lstStyle>
            <a:lvl1pPr algn="r">
              <a:defRPr sz="1200"/>
            </a:lvl1pPr>
          </a:lstStyle>
          <a:p>
            <a:fld id="{C637D206-ED83-44B1-B3B6-C3097DB404BC}" type="slidenum">
              <a:rPr lang="lv-LV" smtClean="0"/>
              <a:t>‹#›</a:t>
            </a:fld>
            <a:endParaRPr lang="lv-LV"/>
          </a:p>
        </p:txBody>
      </p:sp>
    </p:spTree>
    <p:extLst>
      <p:ext uri="{BB962C8B-B14F-4D97-AF65-F5344CB8AC3E}">
        <p14:creationId xmlns:p14="http://schemas.microsoft.com/office/powerpoint/2010/main" val="245244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ltLang="lv-LV" dirty="0"/>
              <a:t>Finanšu instruments - aizdevumi investīciju projektiem ar kapitāla atlaidi 41 000 000 </a:t>
            </a:r>
            <a:r>
              <a:rPr lang="lv-LV" altLang="lv-LV" dirty="0" err="1"/>
              <a:t>euro</a:t>
            </a:r>
            <a:endParaRPr lang="lv-LV" altLang="lv-LV" dirty="0"/>
          </a:p>
          <a:p>
            <a:r>
              <a:rPr lang="lv-LV" altLang="lv-LV" dirty="0"/>
              <a:t>Finanšu pieejamības nodrošināšana lieliem investīciju projektiem (vismaz 10 milj. </a:t>
            </a:r>
            <a:r>
              <a:rPr lang="lv-LV" altLang="lv-LV" i="1" dirty="0" err="1"/>
              <a:t>euro</a:t>
            </a:r>
            <a:r>
              <a:rPr lang="lv-LV" altLang="lv-LV" dirty="0"/>
              <a:t> apmērā) ekonomikas atveseļošanai pēc Covid-19 izraisītās krīzes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i="1" kern="1200" dirty="0">
                <a:solidFill>
                  <a:schemeClr val="tx1"/>
                </a:solidFill>
                <a:effectLst/>
                <a:latin typeface="+mn-lt"/>
                <a:ea typeface="+mn-ea"/>
                <a:cs typeface="+mn-cs"/>
              </a:rPr>
              <a:t>Atbalstītie 3-4 lielie investīciju projekti (skaits), </a:t>
            </a:r>
            <a:r>
              <a:rPr lang="lv-LV" sz="1200" b="1" i="0" kern="1200" dirty="0">
                <a:solidFill>
                  <a:schemeClr val="tx1"/>
                </a:solidFill>
                <a:effectLst/>
                <a:latin typeface="+mn-lt"/>
                <a:ea typeface="+mn-ea"/>
                <a:cs typeface="+mn-cs"/>
              </a:rPr>
              <a:t>BP 35.00.00 </a:t>
            </a:r>
            <a:r>
              <a:rPr lang="lv-LV" sz="1200" i="0" kern="1200" dirty="0">
                <a:solidFill>
                  <a:schemeClr val="tx1"/>
                </a:solidFill>
                <a:effectLst/>
                <a:latin typeface="+mn-lt"/>
                <a:ea typeface="+mn-ea"/>
                <a:cs typeface="+mn-cs"/>
              </a:rPr>
              <a:t>Valsts atbalsta programmas /</a:t>
            </a:r>
            <a:r>
              <a:rPr lang="lv-LV" sz="1200" b="1" i="0" kern="1200" dirty="0">
                <a:solidFill>
                  <a:schemeClr val="tx1"/>
                </a:solidFill>
                <a:effectLst/>
                <a:latin typeface="+mn-lt"/>
                <a:ea typeface="+mn-ea"/>
                <a:cs typeface="+mn-cs"/>
              </a:rPr>
              <a:t>Joma</a:t>
            </a:r>
            <a:r>
              <a:rPr lang="lv-LV" sz="1200" i="0" kern="1200" dirty="0">
                <a:solidFill>
                  <a:schemeClr val="tx1"/>
                </a:solidFill>
                <a:effectLst/>
                <a:latin typeface="+mn-lt"/>
                <a:ea typeface="+mn-ea"/>
                <a:cs typeface="+mn-cs"/>
              </a:rPr>
              <a:t> - </a:t>
            </a:r>
            <a:r>
              <a:rPr lang="lv-LV" sz="1200" i="1" dirty="0"/>
              <a:t>Uzņēmējdarbības konkurētspējas atbalsts </a:t>
            </a:r>
            <a:endParaRPr lang="lv-LV" altLang="lv-LV" b="1" i="0" dirty="0"/>
          </a:p>
          <a:p>
            <a:pPr>
              <a:lnSpc>
                <a:spcPct val="100000"/>
              </a:lnSpc>
              <a:spcBef>
                <a:spcPts val="0"/>
              </a:spcBef>
              <a:defRPr/>
            </a:pPr>
            <a:r>
              <a:rPr lang="lv-LV" altLang="lv-LV" b="1" dirty="0"/>
              <a:t>Sagaidāms rezultāts līdz 2029.gadam</a:t>
            </a:r>
          </a:p>
          <a:p>
            <a:pPr algn="just">
              <a:lnSpc>
                <a:spcPct val="100000"/>
              </a:lnSpc>
              <a:spcBef>
                <a:spcPts val="0"/>
              </a:spcBef>
              <a:buClr>
                <a:srgbClr val="228B9D"/>
              </a:buClr>
              <a:defRPr/>
            </a:pPr>
            <a:r>
              <a:rPr lang="lv-LV" altLang="lv-LV" dirty="0"/>
              <a:t>400-1000 jaunradītas darba vietas (uz katriem 250 000 </a:t>
            </a:r>
            <a:r>
              <a:rPr lang="lv-LV" altLang="lv-LV" i="1" dirty="0" err="1"/>
              <a:t>euro</a:t>
            </a:r>
            <a:r>
              <a:rPr lang="lv-LV" altLang="lv-LV" dirty="0"/>
              <a:t> </a:t>
            </a:r>
            <a:r>
              <a:rPr lang="lv-LV" altLang="lv-LV" dirty="0" err="1"/>
              <a:t>granta</a:t>
            </a:r>
            <a:r>
              <a:rPr lang="lv-LV" altLang="lv-LV" dirty="0"/>
              <a:t> ir viena jaunradīta darba vieta)</a:t>
            </a:r>
          </a:p>
          <a:p>
            <a:pPr algn="just">
              <a:lnSpc>
                <a:spcPct val="100000"/>
              </a:lnSpc>
              <a:spcBef>
                <a:spcPts val="0"/>
              </a:spcBef>
              <a:buClr>
                <a:srgbClr val="228B9D"/>
              </a:buClr>
              <a:defRPr/>
            </a:pPr>
            <a:r>
              <a:rPr lang="lv-LV" altLang="lv-LV" dirty="0"/>
              <a:t>vienam atbalstītajam projektam 3 milj. </a:t>
            </a:r>
            <a:r>
              <a:rPr lang="lv-LV" altLang="lv-LV" i="1" dirty="0" err="1"/>
              <a:t>euro</a:t>
            </a:r>
            <a:r>
              <a:rPr lang="lv-LV" altLang="lv-LV" dirty="0"/>
              <a:t> eksporta apjoma pieaugums</a:t>
            </a:r>
          </a:p>
          <a:p>
            <a:pPr marL="0" marR="0" lvl="0" indent="0" algn="just" defTabSz="914400" rtl="0" eaLnBrk="1" fontAlgn="auto" latinLnBrk="0" hangingPunct="1">
              <a:lnSpc>
                <a:spcPct val="100000"/>
              </a:lnSpc>
              <a:spcBef>
                <a:spcPts val="0"/>
              </a:spcBef>
              <a:spcAft>
                <a:spcPts val="0"/>
              </a:spcAft>
              <a:buClr>
                <a:srgbClr val="228B9D"/>
              </a:buClr>
              <a:buSzTx/>
              <a:buFontTx/>
              <a:buNone/>
              <a:tabLst/>
              <a:defRPr/>
            </a:pPr>
            <a:r>
              <a:rPr lang="lv-LV" altLang="lv-LV" dirty="0"/>
              <a:t>vienam atbalstītajam projektam 250 tūkst. </a:t>
            </a:r>
            <a:r>
              <a:rPr lang="lv-LV" altLang="lv-LV" i="1" dirty="0" err="1"/>
              <a:t>euro</a:t>
            </a:r>
            <a:r>
              <a:rPr lang="lv-LV" altLang="lv-LV" dirty="0"/>
              <a:t> P&amp;A izdevumi (trīs gados pēc īstenošanas </a:t>
            </a:r>
            <a:r>
              <a:rPr lang="lv-LV" altLang="lv-LV" dirty="0">
                <a:solidFill>
                  <a:schemeClr val="tx1"/>
                </a:solidFill>
              </a:rPr>
              <a:t>~25 milj. </a:t>
            </a:r>
            <a:r>
              <a:rPr lang="lv-LV" altLang="lv-LV" dirty="0" err="1">
                <a:solidFill>
                  <a:schemeClr val="tx1"/>
                </a:solidFill>
              </a:rPr>
              <a:t>euro</a:t>
            </a:r>
            <a:r>
              <a:rPr lang="lv-LV" altLang="lv-LV" dirty="0">
                <a:solidFill>
                  <a:schemeClr val="tx1"/>
                </a:solidFill>
              </a:rPr>
              <a:t> P&amp;A izdevumi</a:t>
            </a:r>
            <a:r>
              <a:rPr lang="lv-LV" altLang="lv-LV" dirty="0"/>
              <a:t>)</a:t>
            </a:r>
          </a:p>
        </p:txBody>
      </p:sp>
      <p:sp>
        <p:nvSpPr>
          <p:cNvPr id="4" name="Slide Number Placeholder 3"/>
          <p:cNvSpPr>
            <a:spLocks noGrp="1"/>
          </p:cNvSpPr>
          <p:nvPr>
            <p:ph type="sldNum" sz="quarter" idx="5"/>
          </p:nvPr>
        </p:nvSpPr>
        <p:spPr/>
        <p:txBody>
          <a:bodyPr/>
          <a:lstStyle/>
          <a:p>
            <a:fld id="{C637D206-ED83-44B1-B3B6-C3097DB404BC}" type="slidenum">
              <a:rPr lang="lv-LV" smtClean="0"/>
              <a:t>3</a:t>
            </a:fld>
            <a:endParaRPr lang="lv-LV"/>
          </a:p>
        </p:txBody>
      </p:sp>
    </p:spTree>
    <p:extLst>
      <p:ext uri="{BB962C8B-B14F-4D97-AF65-F5344CB8AC3E}">
        <p14:creationId xmlns:p14="http://schemas.microsoft.com/office/powerpoint/2010/main" val="70393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ltLang="lv-LV" dirty="0"/>
              <a:t>Finanšu instruments - aizdevumi investīciju projektiem ar kapitāla atlaidi 41 000 000 </a:t>
            </a:r>
            <a:r>
              <a:rPr lang="lv-LV" altLang="lv-LV" dirty="0" err="1"/>
              <a:t>euro</a:t>
            </a:r>
            <a:endParaRPr lang="lv-LV" altLang="lv-LV" dirty="0"/>
          </a:p>
          <a:p>
            <a:r>
              <a:rPr lang="lv-LV" altLang="lv-LV" dirty="0"/>
              <a:t>Finanšu pieejamības nodrošināšana lieliem investīciju projektiem (vismaz 10 milj. </a:t>
            </a:r>
            <a:r>
              <a:rPr lang="lv-LV" altLang="lv-LV" i="1" dirty="0" err="1"/>
              <a:t>euro</a:t>
            </a:r>
            <a:r>
              <a:rPr lang="lv-LV" altLang="lv-LV" dirty="0"/>
              <a:t> apmērā) ekonomikas atveseļošanai pēc Covid-19 izraisītās krīzes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i="1" kern="1200" dirty="0">
                <a:solidFill>
                  <a:schemeClr val="tx1"/>
                </a:solidFill>
                <a:effectLst/>
                <a:latin typeface="+mn-lt"/>
                <a:ea typeface="+mn-ea"/>
                <a:cs typeface="+mn-cs"/>
              </a:rPr>
              <a:t>Atbalstītie 3-4 lielie investīciju projekti (skaits), </a:t>
            </a:r>
            <a:r>
              <a:rPr lang="lv-LV" sz="1200" b="1" i="0" kern="1200" dirty="0">
                <a:solidFill>
                  <a:schemeClr val="tx1"/>
                </a:solidFill>
                <a:effectLst/>
                <a:latin typeface="+mn-lt"/>
                <a:ea typeface="+mn-ea"/>
                <a:cs typeface="+mn-cs"/>
              </a:rPr>
              <a:t>BP 35.00.00 </a:t>
            </a:r>
            <a:r>
              <a:rPr lang="lv-LV" sz="1200" i="0" kern="1200" dirty="0">
                <a:solidFill>
                  <a:schemeClr val="tx1"/>
                </a:solidFill>
                <a:effectLst/>
                <a:latin typeface="+mn-lt"/>
                <a:ea typeface="+mn-ea"/>
                <a:cs typeface="+mn-cs"/>
              </a:rPr>
              <a:t>Valsts atbalsta programmas /</a:t>
            </a:r>
            <a:r>
              <a:rPr lang="lv-LV" sz="1200" b="1" i="0" kern="1200" dirty="0">
                <a:solidFill>
                  <a:schemeClr val="tx1"/>
                </a:solidFill>
                <a:effectLst/>
                <a:latin typeface="+mn-lt"/>
                <a:ea typeface="+mn-ea"/>
                <a:cs typeface="+mn-cs"/>
              </a:rPr>
              <a:t>Joma</a:t>
            </a:r>
            <a:r>
              <a:rPr lang="lv-LV" sz="1200" i="0" kern="1200" dirty="0">
                <a:solidFill>
                  <a:schemeClr val="tx1"/>
                </a:solidFill>
                <a:effectLst/>
                <a:latin typeface="+mn-lt"/>
                <a:ea typeface="+mn-ea"/>
                <a:cs typeface="+mn-cs"/>
              </a:rPr>
              <a:t> - </a:t>
            </a:r>
            <a:r>
              <a:rPr lang="lv-LV" sz="1200" i="1" dirty="0"/>
              <a:t>Uzņēmējdarbības konkurētspējas atbalsts </a:t>
            </a:r>
            <a:endParaRPr lang="lv-LV" altLang="lv-LV" b="1" i="0" dirty="0"/>
          </a:p>
          <a:p>
            <a:pPr>
              <a:lnSpc>
                <a:spcPct val="100000"/>
              </a:lnSpc>
              <a:spcBef>
                <a:spcPts val="0"/>
              </a:spcBef>
              <a:defRPr/>
            </a:pPr>
            <a:r>
              <a:rPr lang="lv-LV" altLang="lv-LV" b="1" dirty="0"/>
              <a:t>Sagaidāms rezultāts līdz 2029.gadam</a:t>
            </a:r>
          </a:p>
          <a:p>
            <a:pPr algn="just">
              <a:lnSpc>
                <a:spcPct val="100000"/>
              </a:lnSpc>
              <a:spcBef>
                <a:spcPts val="0"/>
              </a:spcBef>
              <a:buClr>
                <a:srgbClr val="228B9D"/>
              </a:buClr>
              <a:defRPr/>
            </a:pPr>
            <a:r>
              <a:rPr lang="lv-LV" altLang="lv-LV" dirty="0"/>
              <a:t>400-1000 jaunradītas darba vietas (uz katriem 250 000 </a:t>
            </a:r>
            <a:r>
              <a:rPr lang="lv-LV" altLang="lv-LV" i="1" dirty="0" err="1"/>
              <a:t>euro</a:t>
            </a:r>
            <a:r>
              <a:rPr lang="lv-LV" altLang="lv-LV" dirty="0"/>
              <a:t> </a:t>
            </a:r>
            <a:r>
              <a:rPr lang="lv-LV" altLang="lv-LV" dirty="0" err="1"/>
              <a:t>granta</a:t>
            </a:r>
            <a:r>
              <a:rPr lang="lv-LV" altLang="lv-LV" dirty="0"/>
              <a:t> ir viena jaunradīta darba vieta)</a:t>
            </a:r>
          </a:p>
          <a:p>
            <a:pPr algn="just">
              <a:lnSpc>
                <a:spcPct val="100000"/>
              </a:lnSpc>
              <a:spcBef>
                <a:spcPts val="0"/>
              </a:spcBef>
              <a:buClr>
                <a:srgbClr val="228B9D"/>
              </a:buClr>
              <a:defRPr/>
            </a:pPr>
            <a:r>
              <a:rPr lang="lv-LV" altLang="lv-LV" dirty="0"/>
              <a:t>vienam atbalstītajam projektam 3 milj. </a:t>
            </a:r>
            <a:r>
              <a:rPr lang="lv-LV" altLang="lv-LV" i="1" dirty="0" err="1"/>
              <a:t>euro</a:t>
            </a:r>
            <a:r>
              <a:rPr lang="lv-LV" altLang="lv-LV" dirty="0"/>
              <a:t> eksporta apjoma pieaugums</a:t>
            </a:r>
          </a:p>
          <a:p>
            <a:pPr marL="0" marR="0" lvl="0" indent="0" algn="just" defTabSz="914400" rtl="0" eaLnBrk="1" fontAlgn="auto" latinLnBrk="0" hangingPunct="1">
              <a:lnSpc>
                <a:spcPct val="100000"/>
              </a:lnSpc>
              <a:spcBef>
                <a:spcPts val="0"/>
              </a:spcBef>
              <a:spcAft>
                <a:spcPts val="0"/>
              </a:spcAft>
              <a:buClr>
                <a:srgbClr val="228B9D"/>
              </a:buClr>
              <a:buSzTx/>
              <a:buFontTx/>
              <a:buNone/>
              <a:tabLst/>
              <a:defRPr/>
            </a:pPr>
            <a:r>
              <a:rPr lang="lv-LV" altLang="lv-LV" dirty="0"/>
              <a:t>vienam atbalstītajam projektam 250 tūkst. </a:t>
            </a:r>
            <a:r>
              <a:rPr lang="lv-LV" altLang="lv-LV" i="1" dirty="0" err="1"/>
              <a:t>euro</a:t>
            </a:r>
            <a:r>
              <a:rPr lang="lv-LV" altLang="lv-LV" dirty="0"/>
              <a:t> P&amp;A izdevumi (trīs gados pēc īstenošanas </a:t>
            </a:r>
            <a:r>
              <a:rPr lang="lv-LV" altLang="lv-LV" dirty="0">
                <a:solidFill>
                  <a:schemeClr val="tx1"/>
                </a:solidFill>
              </a:rPr>
              <a:t>~25 milj. </a:t>
            </a:r>
            <a:r>
              <a:rPr lang="lv-LV" altLang="lv-LV" dirty="0" err="1">
                <a:solidFill>
                  <a:schemeClr val="tx1"/>
                </a:solidFill>
              </a:rPr>
              <a:t>euro</a:t>
            </a:r>
            <a:r>
              <a:rPr lang="lv-LV" altLang="lv-LV" dirty="0">
                <a:solidFill>
                  <a:schemeClr val="tx1"/>
                </a:solidFill>
              </a:rPr>
              <a:t> P&amp;A izdevumi</a:t>
            </a:r>
            <a:r>
              <a:rPr lang="lv-LV" altLang="lv-LV" dirty="0"/>
              <a:t>)</a:t>
            </a:r>
          </a:p>
        </p:txBody>
      </p:sp>
      <p:sp>
        <p:nvSpPr>
          <p:cNvPr id="4" name="Slide Number Placeholder 3"/>
          <p:cNvSpPr>
            <a:spLocks noGrp="1"/>
          </p:cNvSpPr>
          <p:nvPr>
            <p:ph type="sldNum" sz="quarter" idx="5"/>
          </p:nvPr>
        </p:nvSpPr>
        <p:spPr/>
        <p:txBody>
          <a:bodyPr/>
          <a:lstStyle/>
          <a:p>
            <a:fld id="{C637D206-ED83-44B1-B3B6-C3097DB404BC}" type="slidenum">
              <a:rPr lang="lv-LV" smtClean="0"/>
              <a:t>4</a:t>
            </a:fld>
            <a:endParaRPr lang="lv-LV"/>
          </a:p>
        </p:txBody>
      </p:sp>
    </p:spTree>
    <p:extLst>
      <p:ext uri="{BB962C8B-B14F-4D97-AF65-F5344CB8AC3E}">
        <p14:creationId xmlns:p14="http://schemas.microsoft.com/office/powerpoint/2010/main" val="56027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ltLang="lv-LV" dirty="0"/>
              <a:t>Finanšu instruments - aizdevumi investīciju projektiem ar kapitāla atlaidi 41 000 000 </a:t>
            </a:r>
            <a:r>
              <a:rPr lang="lv-LV" altLang="lv-LV" dirty="0" err="1"/>
              <a:t>euro</a:t>
            </a:r>
            <a:endParaRPr lang="lv-LV" altLang="lv-LV" dirty="0"/>
          </a:p>
          <a:p>
            <a:r>
              <a:rPr lang="lv-LV" altLang="lv-LV" dirty="0"/>
              <a:t>Finanšu pieejamības nodrošināšana lieliem investīciju projektiem (vismaz 10 milj. </a:t>
            </a:r>
            <a:r>
              <a:rPr lang="lv-LV" altLang="lv-LV" i="1" dirty="0" err="1"/>
              <a:t>euro</a:t>
            </a:r>
            <a:r>
              <a:rPr lang="lv-LV" altLang="lv-LV" dirty="0"/>
              <a:t> apmērā) ekonomikas atveseļošanai pēc Covid-19 izraisītās krīzes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i="1" kern="1200" dirty="0">
                <a:solidFill>
                  <a:schemeClr val="tx1"/>
                </a:solidFill>
                <a:effectLst/>
                <a:latin typeface="+mn-lt"/>
                <a:ea typeface="+mn-ea"/>
                <a:cs typeface="+mn-cs"/>
              </a:rPr>
              <a:t>Atbalstītie 3-4 lielie investīciju projekti (skaits), </a:t>
            </a:r>
            <a:r>
              <a:rPr lang="lv-LV" sz="1200" b="1" i="0" kern="1200" dirty="0">
                <a:solidFill>
                  <a:schemeClr val="tx1"/>
                </a:solidFill>
                <a:effectLst/>
                <a:latin typeface="+mn-lt"/>
                <a:ea typeface="+mn-ea"/>
                <a:cs typeface="+mn-cs"/>
              </a:rPr>
              <a:t>BP 35.00.00 </a:t>
            </a:r>
            <a:r>
              <a:rPr lang="lv-LV" sz="1200" i="0" kern="1200" dirty="0">
                <a:solidFill>
                  <a:schemeClr val="tx1"/>
                </a:solidFill>
                <a:effectLst/>
                <a:latin typeface="+mn-lt"/>
                <a:ea typeface="+mn-ea"/>
                <a:cs typeface="+mn-cs"/>
              </a:rPr>
              <a:t>Valsts atbalsta programmas /</a:t>
            </a:r>
            <a:r>
              <a:rPr lang="lv-LV" sz="1200" b="1" i="0" kern="1200" dirty="0">
                <a:solidFill>
                  <a:schemeClr val="tx1"/>
                </a:solidFill>
                <a:effectLst/>
                <a:latin typeface="+mn-lt"/>
                <a:ea typeface="+mn-ea"/>
                <a:cs typeface="+mn-cs"/>
              </a:rPr>
              <a:t>Joma</a:t>
            </a:r>
            <a:r>
              <a:rPr lang="lv-LV" sz="1200" i="0" kern="1200" dirty="0">
                <a:solidFill>
                  <a:schemeClr val="tx1"/>
                </a:solidFill>
                <a:effectLst/>
                <a:latin typeface="+mn-lt"/>
                <a:ea typeface="+mn-ea"/>
                <a:cs typeface="+mn-cs"/>
              </a:rPr>
              <a:t> - </a:t>
            </a:r>
            <a:r>
              <a:rPr lang="lv-LV" sz="1200" i="1" dirty="0"/>
              <a:t>Uzņēmējdarbības konkurētspējas atbalsts </a:t>
            </a:r>
            <a:endParaRPr lang="lv-LV" altLang="lv-LV" b="1" i="0" dirty="0"/>
          </a:p>
          <a:p>
            <a:pPr>
              <a:lnSpc>
                <a:spcPct val="100000"/>
              </a:lnSpc>
              <a:spcBef>
                <a:spcPts val="0"/>
              </a:spcBef>
              <a:defRPr/>
            </a:pPr>
            <a:r>
              <a:rPr lang="lv-LV" altLang="lv-LV" b="1" dirty="0"/>
              <a:t>Sagaidāms rezultāts līdz 2029.gadam</a:t>
            </a:r>
          </a:p>
          <a:p>
            <a:pPr algn="just">
              <a:lnSpc>
                <a:spcPct val="100000"/>
              </a:lnSpc>
              <a:spcBef>
                <a:spcPts val="0"/>
              </a:spcBef>
              <a:buClr>
                <a:srgbClr val="228B9D"/>
              </a:buClr>
              <a:defRPr/>
            </a:pPr>
            <a:r>
              <a:rPr lang="lv-LV" altLang="lv-LV" dirty="0"/>
              <a:t>400-1000 jaunradītas darba vietas (uz katriem 250 000 </a:t>
            </a:r>
            <a:r>
              <a:rPr lang="lv-LV" altLang="lv-LV" i="1" dirty="0" err="1"/>
              <a:t>euro</a:t>
            </a:r>
            <a:r>
              <a:rPr lang="lv-LV" altLang="lv-LV" dirty="0"/>
              <a:t> </a:t>
            </a:r>
            <a:r>
              <a:rPr lang="lv-LV" altLang="lv-LV" dirty="0" err="1"/>
              <a:t>granta</a:t>
            </a:r>
            <a:r>
              <a:rPr lang="lv-LV" altLang="lv-LV" dirty="0"/>
              <a:t> ir viena jaunradīta darba vieta)</a:t>
            </a:r>
          </a:p>
          <a:p>
            <a:pPr algn="just">
              <a:lnSpc>
                <a:spcPct val="100000"/>
              </a:lnSpc>
              <a:spcBef>
                <a:spcPts val="0"/>
              </a:spcBef>
              <a:buClr>
                <a:srgbClr val="228B9D"/>
              </a:buClr>
              <a:defRPr/>
            </a:pPr>
            <a:r>
              <a:rPr lang="lv-LV" altLang="lv-LV" dirty="0"/>
              <a:t>vienam atbalstītajam projektam 3 milj. </a:t>
            </a:r>
            <a:r>
              <a:rPr lang="lv-LV" altLang="lv-LV" i="1" dirty="0" err="1"/>
              <a:t>euro</a:t>
            </a:r>
            <a:r>
              <a:rPr lang="lv-LV" altLang="lv-LV" dirty="0"/>
              <a:t> eksporta apjoma pieaugums</a:t>
            </a:r>
          </a:p>
          <a:p>
            <a:pPr marL="0" marR="0" lvl="0" indent="0" algn="just" defTabSz="914400" rtl="0" eaLnBrk="1" fontAlgn="auto" latinLnBrk="0" hangingPunct="1">
              <a:lnSpc>
                <a:spcPct val="100000"/>
              </a:lnSpc>
              <a:spcBef>
                <a:spcPts val="0"/>
              </a:spcBef>
              <a:spcAft>
                <a:spcPts val="0"/>
              </a:spcAft>
              <a:buClr>
                <a:srgbClr val="228B9D"/>
              </a:buClr>
              <a:buSzTx/>
              <a:buFontTx/>
              <a:buNone/>
              <a:tabLst/>
              <a:defRPr/>
            </a:pPr>
            <a:r>
              <a:rPr lang="lv-LV" altLang="lv-LV" dirty="0"/>
              <a:t>vienam atbalstītajam projektam 250 tūkst. </a:t>
            </a:r>
            <a:r>
              <a:rPr lang="lv-LV" altLang="lv-LV" i="1" dirty="0" err="1"/>
              <a:t>euro</a:t>
            </a:r>
            <a:r>
              <a:rPr lang="lv-LV" altLang="lv-LV" dirty="0"/>
              <a:t> P&amp;A izdevumi (trīs gados pēc īstenošanas </a:t>
            </a:r>
            <a:r>
              <a:rPr lang="lv-LV" altLang="lv-LV" dirty="0">
                <a:solidFill>
                  <a:schemeClr val="tx1"/>
                </a:solidFill>
              </a:rPr>
              <a:t>~25 milj. </a:t>
            </a:r>
            <a:r>
              <a:rPr lang="lv-LV" altLang="lv-LV" dirty="0" err="1">
                <a:solidFill>
                  <a:schemeClr val="tx1"/>
                </a:solidFill>
              </a:rPr>
              <a:t>euro</a:t>
            </a:r>
            <a:r>
              <a:rPr lang="lv-LV" altLang="lv-LV" dirty="0">
                <a:solidFill>
                  <a:schemeClr val="tx1"/>
                </a:solidFill>
              </a:rPr>
              <a:t> P&amp;A izdevumi</a:t>
            </a:r>
            <a:r>
              <a:rPr lang="lv-LV" altLang="lv-LV" dirty="0"/>
              <a:t>)</a:t>
            </a:r>
          </a:p>
        </p:txBody>
      </p:sp>
      <p:sp>
        <p:nvSpPr>
          <p:cNvPr id="4" name="Slide Number Placeholder 3"/>
          <p:cNvSpPr>
            <a:spLocks noGrp="1"/>
          </p:cNvSpPr>
          <p:nvPr>
            <p:ph type="sldNum" sz="quarter" idx="5"/>
          </p:nvPr>
        </p:nvSpPr>
        <p:spPr/>
        <p:txBody>
          <a:bodyPr/>
          <a:lstStyle/>
          <a:p>
            <a:fld id="{C637D206-ED83-44B1-B3B6-C3097DB404BC}" type="slidenum">
              <a:rPr lang="lv-LV" smtClean="0"/>
              <a:t>5</a:t>
            </a:fld>
            <a:endParaRPr lang="lv-LV"/>
          </a:p>
        </p:txBody>
      </p:sp>
    </p:spTree>
    <p:extLst>
      <p:ext uri="{BB962C8B-B14F-4D97-AF65-F5344CB8AC3E}">
        <p14:creationId xmlns:p14="http://schemas.microsoft.com/office/powerpoint/2010/main" val="1848064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ltLang="lv-LV" dirty="0"/>
              <a:t>Finanšu instruments - aizdevumi investīciju projektiem ar kapitāla atlaidi 41 000 000 </a:t>
            </a:r>
            <a:r>
              <a:rPr lang="lv-LV" altLang="lv-LV" dirty="0" err="1"/>
              <a:t>euro</a:t>
            </a:r>
            <a:endParaRPr lang="lv-LV" altLang="lv-LV" dirty="0"/>
          </a:p>
          <a:p>
            <a:r>
              <a:rPr lang="lv-LV" altLang="lv-LV" dirty="0"/>
              <a:t>Finanšu pieejamības nodrošināšana lieliem investīciju projektiem (vismaz 10 milj. </a:t>
            </a:r>
            <a:r>
              <a:rPr lang="lv-LV" altLang="lv-LV" i="1" dirty="0" err="1"/>
              <a:t>euro</a:t>
            </a:r>
            <a:r>
              <a:rPr lang="lv-LV" altLang="lv-LV" dirty="0"/>
              <a:t> apmērā) ekonomikas atveseļošanai pēc Covid-19 izraisītās krīzes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i="1" kern="1200" dirty="0">
                <a:solidFill>
                  <a:schemeClr val="tx1"/>
                </a:solidFill>
                <a:effectLst/>
                <a:latin typeface="+mn-lt"/>
                <a:ea typeface="+mn-ea"/>
                <a:cs typeface="+mn-cs"/>
              </a:rPr>
              <a:t>Atbalstītie 3-4 lielie investīciju projekti (skaits), </a:t>
            </a:r>
            <a:r>
              <a:rPr lang="lv-LV" sz="1200" b="1" i="0" kern="1200" dirty="0">
                <a:solidFill>
                  <a:schemeClr val="tx1"/>
                </a:solidFill>
                <a:effectLst/>
                <a:latin typeface="+mn-lt"/>
                <a:ea typeface="+mn-ea"/>
                <a:cs typeface="+mn-cs"/>
              </a:rPr>
              <a:t>BP 35.00.00 </a:t>
            </a:r>
            <a:r>
              <a:rPr lang="lv-LV" sz="1200" i="0" kern="1200" dirty="0">
                <a:solidFill>
                  <a:schemeClr val="tx1"/>
                </a:solidFill>
                <a:effectLst/>
                <a:latin typeface="+mn-lt"/>
                <a:ea typeface="+mn-ea"/>
                <a:cs typeface="+mn-cs"/>
              </a:rPr>
              <a:t>Valsts atbalsta programmas /</a:t>
            </a:r>
            <a:r>
              <a:rPr lang="lv-LV" sz="1200" b="1" i="0" kern="1200" dirty="0">
                <a:solidFill>
                  <a:schemeClr val="tx1"/>
                </a:solidFill>
                <a:effectLst/>
                <a:latin typeface="+mn-lt"/>
                <a:ea typeface="+mn-ea"/>
                <a:cs typeface="+mn-cs"/>
              </a:rPr>
              <a:t>Joma</a:t>
            </a:r>
            <a:r>
              <a:rPr lang="lv-LV" sz="1200" i="0" kern="1200" dirty="0">
                <a:solidFill>
                  <a:schemeClr val="tx1"/>
                </a:solidFill>
                <a:effectLst/>
                <a:latin typeface="+mn-lt"/>
                <a:ea typeface="+mn-ea"/>
                <a:cs typeface="+mn-cs"/>
              </a:rPr>
              <a:t> - </a:t>
            </a:r>
            <a:r>
              <a:rPr lang="lv-LV" sz="1200" i="1" dirty="0"/>
              <a:t>Uzņēmējdarbības konkurētspējas atbalsts </a:t>
            </a:r>
            <a:endParaRPr lang="lv-LV" altLang="lv-LV" b="1" i="0" dirty="0"/>
          </a:p>
          <a:p>
            <a:pPr>
              <a:lnSpc>
                <a:spcPct val="100000"/>
              </a:lnSpc>
              <a:spcBef>
                <a:spcPts val="0"/>
              </a:spcBef>
              <a:defRPr/>
            </a:pPr>
            <a:r>
              <a:rPr lang="lv-LV" altLang="lv-LV" b="1" dirty="0"/>
              <a:t>Sagaidāms rezultāts līdz 2029.gadam</a:t>
            </a:r>
          </a:p>
          <a:p>
            <a:pPr algn="just">
              <a:lnSpc>
                <a:spcPct val="100000"/>
              </a:lnSpc>
              <a:spcBef>
                <a:spcPts val="0"/>
              </a:spcBef>
              <a:buClr>
                <a:srgbClr val="228B9D"/>
              </a:buClr>
              <a:defRPr/>
            </a:pPr>
            <a:r>
              <a:rPr lang="lv-LV" altLang="lv-LV" dirty="0"/>
              <a:t>400-1000 jaunradītas darba vietas (uz katriem 250 000 </a:t>
            </a:r>
            <a:r>
              <a:rPr lang="lv-LV" altLang="lv-LV" i="1" dirty="0" err="1"/>
              <a:t>euro</a:t>
            </a:r>
            <a:r>
              <a:rPr lang="lv-LV" altLang="lv-LV" dirty="0"/>
              <a:t> </a:t>
            </a:r>
            <a:r>
              <a:rPr lang="lv-LV" altLang="lv-LV" dirty="0" err="1"/>
              <a:t>granta</a:t>
            </a:r>
            <a:r>
              <a:rPr lang="lv-LV" altLang="lv-LV" dirty="0"/>
              <a:t> ir viena jaunradīta darba vieta)</a:t>
            </a:r>
          </a:p>
          <a:p>
            <a:pPr algn="just">
              <a:lnSpc>
                <a:spcPct val="100000"/>
              </a:lnSpc>
              <a:spcBef>
                <a:spcPts val="0"/>
              </a:spcBef>
              <a:buClr>
                <a:srgbClr val="228B9D"/>
              </a:buClr>
              <a:defRPr/>
            </a:pPr>
            <a:r>
              <a:rPr lang="lv-LV" altLang="lv-LV" dirty="0"/>
              <a:t>vienam atbalstītajam projektam 3 milj. </a:t>
            </a:r>
            <a:r>
              <a:rPr lang="lv-LV" altLang="lv-LV" i="1" dirty="0" err="1"/>
              <a:t>euro</a:t>
            </a:r>
            <a:r>
              <a:rPr lang="lv-LV" altLang="lv-LV" dirty="0"/>
              <a:t> eksporta apjoma pieaugums</a:t>
            </a:r>
          </a:p>
          <a:p>
            <a:pPr marL="0" marR="0" lvl="0" indent="0" algn="just" defTabSz="914400" rtl="0" eaLnBrk="1" fontAlgn="auto" latinLnBrk="0" hangingPunct="1">
              <a:lnSpc>
                <a:spcPct val="100000"/>
              </a:lnSpc>
              <a:spcBef>
                <a:spcPts val="0"/>
              </a:spcBef>
              <a:spcAft>
                <a:spcPts val="0"/>
              </a:spcAft>
              <a:buClr>
                <a:srgbClr val="228B9D"/>
              </a:buClr>
              <a:buSzTx/>
              <a:buFontTx/>
              <a:buNone/>
              <a:tabLst/>
              <a:defRPr/>
            </a:pPr>
            <a:r>
              <a:rPr lang="lv-LV" altLang="lv-LV" dirty="0"/>
              <a:t>vienam atbalstītajam projektam 250 tūkst. </a:t>
            </a:r>
            <a:r>
              <a:rPr lang="lv-LV" altLang="lv-LV" i="1" dirty="0" err="1"/>
              <a:t>euro</a:t>
            </a:r>
            <a:r>
              <a:rPr lang="lv-LV" altLang="lv-LV" dirty="0"/>
              <a:t> P&amp;A izdevumi (trīs gados pēc īstenošanas </a:t>
            </a:r>
            <a:r>
              <a:rPr lang="lv-LV" altLang="lv-LV" dirty="0">
                <a:solidFill>
                  <a:schemeClr val="tx1"/>
                </a:solidFill>
              </a:rPr>
              <a:t>~25 milj. </a:t>
            </a:r>
            <a:r>
              <a:rPr lang="lv-LV" altLang="lv-LV" dirty="0" err="1">
                <a:solidFill>
                  <a:schemeClr val="tx1"/>
                </a:solidFill>
              </a:rPr>
              <a:t>euro</a:t>
            </a:r>
            <a:r>
              <a:rPr lang="lv-LV" altLang="lv-LV" dirty="0">
                <a:solidFill>
                  <a:schemeClr val="tx1"/>
                </a:solidFill>
              </a:rPr>
              <a:t> P&amp;A izdevumi</a:t>
            </a:r>
            <a:r>
              <a:rPr lang="lv-LV" altLang="lv-LV" dirty="0"/>
              <a:t>)</a:t>
            </a:r>
          </a:p>
        </p:txBody>
      </p:sp>
      <p:sp>
        <p:nvSpPr>
          <p:cNvPr id="4" name="Slide Number Placeholder 3"/>
          <p:cNvSpPr>
            <a:spLocks noGrp="1"/>
          </p:cNvSpPr>
          <p:nvPr>
            <p:ph type="sldNum" sz="quarter" idx="5"/>
          </p:nvPr>
        </p:nvSpPr>
        <p:spPr/>
        <p:txBody>
          <a:bodyPr/>
          <a:lstStyle/>
          <a:p>
            <a:fld id="{C637D206-ED83-44B1-B3B6-C3097DB404BC}" type="slidenum">
              <a:rPr lang="lv-LV" smtClean="0"/>
              <a:t>6</a:t>
            </a:fld>
            <a:endParaRPr lang="lv-LV"/>
          </a:p>
        </p:txBody>
      </p:sp>
    </p:spTree>
    <p:extLst>
      <p:ext uri="{BB962C8B-B14F-4D97-AF65-F5344CB8AC3E}">
        <p14:creationId xmlns:p14="http://schemas.microsoft.com/office/powerpoint/2010/main" val="1288962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ltLang="lv-LV" dirty="0"/>
              <a:t>Finanšu instruments - aizdevumi investīciju projektiem ar kapitāla atlaidi 41 000 000 </a:t>
            </a:r>
            <a:r>
              <a:rPr lang="lv-LV" altLang="lv-LV" dirty="0" err="1"/>
              <a:t>euro</a:t>
            </a:r>
            <a:endParaRPr lang="lv-LV" altLang="lv-LV" dirty="0"/>
          </a:p>
          <a:p>
            <a:r>
              <a:rPr lang="lv-LV" altLang="lv-LV" dirty="0"/>
              <a:t>Finanšu pieejamības nodrošināšana lieliem investīciju projektiem (vismaz 10 milj. </a:t>
            </a:r>
            <a:r>
              <a:rPr lang="lv-LV" altLang="lv-LV" i="1" dirty="0" err="1"/>
              <a:t>euro</a:t>
            </a:r>
            <a:r>
              <a:rPr lang="lv-LV" altLang="lv-LV" dirty="0"/>
              <a:t> apmērā) ekonomikas atveseļošanai pēc Covid-19 izraisītās krīzes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i="1" kern="1200" dirty="0">
                <a:solidFill>
                  <a:schemeClr val="tx1"/>
                </a:solidFill>
                <a:effectLst/>
                <a:latin typeface="+mn-lt"/>
                <a:ea typeface="+mn-ea"/>
                <a:cs typeface="+mn-cs"/>
              </a:rPr>
              <a:t>Atbalstītie 3-4 lielie investīciju projekti (skaits), </a:t>
            </a:r>
            <a:r>
              <a:rPr lang="lv-LV" sz="1200" b="1" i="0" kern="1200" dirty="0">
                <a:solidFill>
                  <a:schemeClr val="tx1"/>
                </a:solidFill>
                <a:effectLst/>
                <a:latin typeface="+mn-lt"/>
                <a:ea typeface="+mn-ea"/>
                <a:cs typeface="+mn-cs"/>
              </a:rPr>
              <a:t>BP 35.00.00 </a:t>
            </a:r>
            <a:r>
              <a:rPr lang="lv-LV" sz="1200" i="0" kern="1200" dirty="0">
                <a:solidFill>
                  <a:schemeClr val="tx1"/>
                </a:solidFill>
                <a:effectLst/>
                <a:latin typeface="+mn-lt"/>
                <a:ea typeface="+mn-ea"/>
                <a:cs typeface="+mn-cs"/>
              </a:rPr>
              <a:t>Valsts atbalsta programmas /</a:t>
            </a:r>
            <a:r>
              <a:rPr lang="lv-LV" sz="1200" b="1" i="0" kern="1200" dirty="0">
                <a:solidFill>
                  <a:schemeClr val="tx1"/>
                </a:solidFill>
                <a:effectLst/>
                <a:latin typeface="+mn-lt"/>
                <a:ea typeface="+mn-ea"/>
                <a:cs typeface="+mn-cs"/>
              </a:rPr>
              <a:t>Joma</a:t>
            </a:r>
            <a:r>
              <a:rPr lang="lv-LV" sz="1200" i="0" kern="1200" dirty="0">
                <a:solidFill>
                  <a:schemeClr val="tx1"/>
                </a:solidFill>
                <a:effectLst/>
                <a:latin typeface="+mn-lt"/>
                <a:ea typeface="+mn-ea"/>
                <a:cs typeface="+mn-cs"/>
              </a:rPr>
              <a:t> - </a:t>
            </a:r>
            <a:r>
              <a:rPr lang="lv-LV" sz="1200" i="1" dirty="0"/>
              <a:t>Uzņēmējdarbības konkurētspējas atbalsts </a:t>
            </a:r>
            <a:endParaRPr lang="lv-LV" altLang="lv-LV" b="1" i="0" dirty="0"/>
          </a:p>
          <a:p>
            <a:pPr>
              <a:lnSpc>
                <a:spcPct val="100000"/>
              </a:lnSpc>
              <a:spcBef>
                <a:spcPts val="0"/>
              </a:spcBef>
              <a:defRPr/>
            </a:pPr>
            <a:r>
              <a:rPr lang="lv-LV" altLang="lv-LV" b="1" dirty="0"/>
              <a:t>Sagaidāms rezultāts līdz 2029.gadam</a:t>
            </a:r>
          </a:p>
          <a:p>
            <a:pPr algn="just">
              <a:lnSpc>
                <a:spcPct val="100000"/>
              </a:lnSpc>
              <a:spcBef>
                <a:spcPts val="0"/>
              </a:spcBef>
              <a:buClr>
                <a:srgbClr val="228B9D"/>
              </a:buClr>
              <a:defRPr/>
            </a:pPr>
            <a:r>
              <a:rPr lang="lv-LV" altLang="lv-LV" dirty="0"/>
              <a:t>400-1000 jaunradītas darba vietas (uz katriem 250 000 </a:t>
            </a:r>
            <a:r>
              <a:rPr lang="lv-LV" altLang="lv-LV" i="1" dirty="0" err="1"/>
              <a:t>euro</a:t>
            </a:r>
            <a:r>
              <a:rPr lang="lv-LV" altLang="lv-LV" dirty="0"/>
              <a:t> </a:t>
            </a:r>
            <a:r>
              <a:rPr lang="lv-LV" altLang="lv-LV" dirty="0" err="1"/>
              <a:t>granta</a:t>
            </a:r>
            <a:r>
              <a:rPr lang="lv-LV" altLang="lv-LV" dirty="0"/>
              <a:t> ir viena jaunradīta darba vieta)</a:t>
            </a:r>
          </a:p>
          <a:p>
            <a:pPr algn="just">
              <a:lnSpc>
                <a:spcPct val="100000"/>
              </a:lnSpc>
              <a:spcBef>
                <a:spcPts val="0"/>
              </a:spcBef>
              <a:buClr>
                <a:srgbClr val="228B9D"/>
              </a:buClr>
              <a:defRPr/>
            </a:pPr>
            <a:r>
              <a:rPr lang="lv-LV" altLang="lv-LV" dirty="0"/>
              <a:t>vienam atbalstītajam projektam 3 milj. </a:t>
            </a:r>
            <a:r>
              <a:rPr lang="lv-LV" altLang="lv-LV" i="1" dirty="0" err="1"/>
              <a:t>euro</a:t>
            </a:r>
            <a:r>
              <a:rPr lang="lv-LV" altLang="lv-LV" dirty="0"/>
              <a:t> eksporta apjoma pieaugums</a:t>
            </a:r>
          </a:p>
          <a:p>
            <a:pPr marL="0" marR="0" lvl="0" indent="0" algn="just" defTabSz="914400" rtl="0" eaLnBrk="1" fontAlgn="auto" latinLnBrk="0" hangingPunct="1">
              <a:lnSpc>
                <a:spcPct val="100000"/>
              </a:lnSpc>
              <a:spcBef>
                <a:spcPts val="0"/>
              </a:spcBef>
              <a:spcAft>
                <a:spcPts val="0"/>
              </a:spcAft>
              <a:buClr>
                <a:srgbClr val="228B9D"/>
              </a:buClr>
              <a:buSzTx/>
              <a:buFontTx/>
              <a:buNone/>
              <a:tabLst/>
              <a:defRPr/>
            </a:pPr>
            <a:r>
              <a:rPr lang="lv-LV" altLang="lv-LV" dirty="0"/>
              <a:t>vienam atbalstītajam projektam 250 tūkst. </a:t>
            </a:r>
            <a:r>
              <a:rPr lang="lv-LV" altLang="lv-LV" i="1" dirty="0" err="1"/>
              <a:t>euro</a:t>
            </a:r>
            <a:r>
              <a:rPr lang="lv-LV" altLang="lv-LV" dirty="0"/>
              <a:t> P&amp;A izdevumi (trīs gados pēc īstenošanas </a:t>
            </a:r>
            <a:r>
              <a:rPr lang="lv-LV" altLang="lv-LV" dirty="0">
                <a:solidFill>
                  <a:schemeClr val="tx1"/>
                </a:solidFill>
              </a:rPr>
              <a:t>~25 milj. </a:t>
            </a:r>
            <a:r>
              <a:rPr lang="lv-LV" altLang="lv-LV" dirty="0" err="1">
                <a:solidFill>
                  <a:schemeClr val="tx1"/>
                </a:solidFill>
              </a:rPr>
              <a:t>euro</a:t>
            </a:r>
            <a:r>
              <a:rPr lang="lv-LV" altLang="lv-LV" dirty="0">
                <a:solidFill>
                  <a:schemeClr val="tx1"/>
                </a:solidFill>
              </a:rPr>
              <a:t> P&amp;A izdevumi</a:t>
            </a:r>
            <a:r>
              <a:rPr lang="lv-LV" altLang="lv-LV" dirty="0"/>
              <a:t>)</a:t>
            </a:r>
          </a:p>
        </p:txBody>
      </p:sp>
      <p:sp>
        <p:nvSpPr>
          <p:cNvPr id="4" name="Slide Number Placeholder 3"/>
          <p:cNvSpPr>
            <a:spLocks noGrp="1"/>
          </p:cNvSpPr>
          <p:nvPr>
            <p:ph type="sldNum" sz="quarter" idx="5"/>
          </p:nvPr>
        </p:nvSpPr>
        <p:spPr/>
        <p:txBody>
          <a:bodyPr/>
          <a:lstStyle/>
          <a:p>
            <a:fld id="{C637D206-ED83-44B1-B3B6-C3097DB404BC}" type="slidenum">
              <a:rPr lang="lv-LV" smtClean="0"/>
              <a:t>7</a:t>
            </a:fld>
            <a:endParaRPr lang="lv-LV"/>
          </a:p>
        </p:txBody>
      </p:sp>
    </p:spTree>
    <p:extLst>
      <p:ext uri="{BB962C8B-B14F-4D97-AF65-F5344CB8AC3E}">
        <p14:creationId xmlns:p14="http://schemas.microsoft.com/office/powerpoint/2010/main" val="129061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ltLang="lv-LV" dirty="0"/>
              <a:t>Finanšu instruments - aizdevumi investīciju projektiem ar kapitāla atlaidi 41 000 000 </a:t>
            </a:r>
            <a:r>
              <a:rPr lang="lv-LV" altLang="lv-LV" dirty="0" err="1"/>
              <a:t>euro</a:t>
            </a:r>
            <a:endParaRPr lang="lv-LV" altLang="lv-LV" dirty="0"/>
          </a:p>
          <a:p>
            <a:r>
              <a:rPr lang="lv-LV" altLang="lv-LV" dirty="0"/>
              <a:t>Finanšu pieejamības nodrošināšana lieliem investīciju projektiem (vismaz 10 milj. </a:t>
            </a:r>
            <a:r>
              <a:rPr lang="lv-LV" altLang="lv-LV" i="1" dirty="0" err="1"/>
              <a:t>euro</a:t>
            </a:r>
            <a:r>
              <a:rPr lang="lv-LV" altLang="lv-LV" dirty="0"/>
              <a:t> apmērā) ekonomikas atveseļošanai pēc Covid-19 izraisītās krīzes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i="1" kern="1200" dirty="0">
                <a:solidFill>
                  <a:schemeClr val="tx1"/>
                </a:solidFill>
                <a:effectLst/>
                <a:latin typeface="+mn-lt"/>
                <a:ea typeface="+mn-ea"/>
                <a:cs typeface="+mn-cs"/>
              </a:rPr>
              <a:t>Atbalstītie 3-4 lielie investīciju projekti (skaits), </a:t>
            </a:r>
            <a:r>
              <a:rPr lang="lv-LV" sz="1200" b="1" i="0" kern="1200" dirty="0">
                <a:solidFill>
                  <a:schemeClr val="tx1"/>
                </a:solidFill>
                <a:effectLst/>
                <a:latin typeface="+mn-lt"/>
                <a:ea typeface="+mn-ea"/>
                <a:cs typeface="+mn-cs"/>
              </a:rPr>
              <a:t>BP 35.00.00 </a:t>
            </a:r>
            <a:r>
              <a:rPr lang="lv-LV" sz="1200" i="0" kern="1200" dirty="0">
                <a:solidFill>
                  <a:schemeClr val="tx1"/>
                </a:solidFill>
                <a:effectLst/>
                <a:latin typeface="+mn-lt"/>
                <a:ea typeface="+mn-ea"/>
                <a:cs typeface="+mn-cs"/>
              </a:rPr>
              <a:t>Valsts atbalsta programmas /</a:t>
            </a:r>
            <a:r>
              <a:rPr lang="lv-LV" sz="1200" b="1" i="0" kern="1200" dirty="0">
                <a:solidFill>
                  <a:schemeClr val="tx1"/>
                </a:solidFill>
                <a:effectLst/>
                <a:latin typeface="+mn-lt"/>
                <a:ea typeface="+mn-ea"/>
                <a:cs typeface="+mn-cs"/>
              </a:rPr>
              <a:t>Joma</a:t>
            </a:r>
            <a:r>
              <a:rPr lang="lv-LV" sz="1200" i="0" kern="1200" dirty="0">
                <a:solidFill>
                  <a:schemeClr val="tx1"/>
                </a:solidFill>
                <a:effectLst/>
                <a:latin typeface="+mn-lt"/>
                <a:ea typeface="+mn-ea"/>
                <a:cs typeface="+mn-cs"/>
              </a:rPr>
              <a:t> - </a:t>
            </a:r>
            <a:r>
              <a:rPr lang="lv-LV" sz="1200" i="1" dirty="0"/>
              <a:t>Uzņēmējdarbības konkurētspējas atbalsts </a:t>
            </a:r>
            <a:endParaRPr lang="lv-LV" altLang="lv-LV" b="1" i="0" dirty="0"/>
          </a:p>
          <a:p>
            <a:pPr>
              <a:lnSpc>
                <a:spcPct val="100000"/>
              </a:lnSpc>
              <a:spcBef>
                <a:spcPts val="0"/>
              </a:spcBef>
              <a:defRPr/>
            </a:pPr>
            <a:r>
              <a:rPr lang="lv-LV" altLang="lv-LV" b="1" dirty="0"/>
              <a:t>Sagaidāms rezultāts līdz 2029.gadam</a:t>
            </a:r>
          </a:p>
          <a:p>
            <a:pPr algn="just">
              <a:lnSpc>
                <a:spcPct val="100000"/>
              </a:lnSpc>
              <a:spcBef>
                <a:spcPts val="0"/>
              </a:spcBef>
              <a:buClr>
                <a:srgbClr val="228B9D"/>
              </a:buClr>
              <a:defRPr/>
            </a:pPr>
            <a:r>
              <a:rPr lang="lv-LV" altLang="lv-LV" dirty="0"/>
              <a:t>400-1000 jaunradītas darba vietas (uz katriem 250 000 </a:t>
            </a:r>
            <a:r>
              <a:rPr lang="lv-LV" altLang="lv-LV" i="1" dirty="0" err="1"/>
              <a:t>euro</a:t>
            </a:r>
            <a:r>
              <a:rPr lang="lv-LV" altLang="lv-LV" dirty="0"/>
              <a:t> </a:t>
            </a:r>
            <a:r>
              <a:rPr lang="lv-LV" altLang="lv-LV" dirty="0" err="1"/>
              <a:t>granta</a:t>
            </a:r>
            <a:r>
              <a:rPr lang="lv-LV" altLang="lv-LV" dirty="0"/>
              <a:t> ir viena jaunradīta darba vieta)</a:t>
            </a:r>
          </a:p>
          <a:p>
            <a:pPr algn="just">
              <a:lnSpc>
                <a:spcPct val="100000"/>
              </a:lnSpc>
              <a:spcBef>
                <a:spcPts val="0"/>
              </a:spcBef>
              <a:buClr>
                <a:srgbClr val="228B9D"/>
              </a:buClr>
              <a:defRPr/>
            </a:pPr>
            <a:r>
              <a:rPr lang="lv-LV" altLang="lv-LV" dirty="0"/>
              <a:t>vienam atbalstītajam projektam 3 milj. </a:t>
            </a:r>
            <a:r>
              <a:rPr lang="lv-LV" altLang="lv-LV" i="1" dirty="0" err="1"/>
              <a:t>euro</a:t>
            </a:r>
            <a:r>
              <a:rPr lang="lv-LV" altLang="lv-LV" dirty="0"/>
              <a:t> eksporta apjoma pieaugums</a:t>
            </a:r>
          </a:p>
          <a:p>
            <a:pPr marL="0" marR="0" lvl="0" indent="0" algn="just" defTabSz="914400" rtl="0" eaLnBrk="1" fontAlgn="auto" latinLnBrk="0" hangingPunct="1">
              <a:lnSpc>
                <a:spcPct val="100000"/>
              </a:lnSpc>
              <a:spcBef>
                <a:spcPts val="0"/>
              </a:spcBef>
              <a:spcAft>
                <a:spcPts val="0"/>
              </a:spcAft>
              <a:buClr>
                <a:srgbClr val="228B9D"/>
              </a:buClr>
              <a:buSzTx/>
              <a:buFontTx/>
              <a:buNone/>
              <a:tabLst/>
              <a:defRPr/>
            </a:pPr>
            <a:r>
              <a:rPr lang="lv-LV" altLang="lv-LV" dirty="0"/>
              <a:t>vienam atbalstītajam projektam 250 tūkst. </a:t>
            </a:r>
            <a:r>
              <a:rPr lang="lv-LV" altLang="lv-LV" i="1" dirty="0" err="1"/>
              <a:t>euro</a:t>
            </a:r>
            <a:r>
              <a:rPr lang="lv-LV" altLang="lv-LV" dirty="0"/>
              <a:t> P&amp;A izdevumi (trīs gados pēc īstenošanas </a:t>
            </a:r>
            <a:r>
              <a:rPr lang="lv-LV" altLang="lv-LV" dirty="0">
                <a:solidFill>
                  <a:schemeClr val="tx1"/>
                </a:solidFill>
              </a:rPr>
              <a:t>~25 milj. </a:t>
            </a:r>
            <a:r>
              <a:rPr lang="lv-LV" altLang="lv-LV" dirty="0" err="1">
                <a:solidFill>
                  <a:schemeClr val="tx1"/>
                </a:solidFill>
              </a:rPr>
              <a:t>euro</a:t>
            </a:r>
            <a:r>
              <a:rPr lang="lv-LV" altLang="lv-LV" dirty="0">
                <a:solidFill>
                  <a:schemeClr val="tx1"/>
                </a:solidFill>
              </a:rPr>
              <a:t> P&amp;A izdevumi</a:t>
            </a:r>
            <a:r>
              <a:rPr lang="lv-LV" altLang="lv-LV" dirty="0"/>
              <a:t>)</a:t>
            </a:r>
          </a:p>
        </p:txBody>
      </p:sp>
      <p:sp>
        <p:nvSpPr>
          <p:cNvPr id="4" name="Slide Number Placeholder 3"/>
          <p:cNvSpPr>
            <a:spLocks noGrp="1"/>
          </p:cNvSpPr>
          <p:nvPr>
            <p:ph type="sldNum" sz="quarter" idx="5"/>
          </p:nvPr>
        </p:nvSpPr>
        <p:spPr/>
        <p:txBody>
          <a:bodyPr/>
          <a:lstStyle/>
          <a:p>
            <a:fld id="{C637D206-ED83-44B1-B3B6-C3097DB404BC}" type="slidenum">
              <a:rPr lang="lv-LV" smtClean="0"/>
              <a:t>8</a:t>
            </a:fld>
            <a:endParaRPr lang="lv-LV"/>
          </a:p>
        </p:txBody>
      </p:sp>
    </p:spTree>
    <p:extLst>
      <p:ext uri="{BB962C8B-B14F-4D97-AF65-F5344CB8AC3E}">
        <p14:creationId xmlns:p14="http://schemas.microsoft.com/office/powerpoint/2010/main" val="1621287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7D206-ED83-44B1-B3B6-C3097DB404BC}"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587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80830" y="-157"/>
            <a:ext cx="2903478" cy="2903478"/>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0"/>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731838" y="36353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731837" y="6925247"/>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698499" y="8214701"/>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1590406757"/>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2660652"/>
            <a:ext cx="7704137"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4627" y="4876799"/>
            <a:ext cx="1017547"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475829" y="3113088"/>
            <a:ext cx="7732339" cy="6653639"/>
          </a:xfrm>
        </p:spPr>
        <p:txBody>
          <a:bodyPr anchor="ctr"/>
          <a:lstStyle>
            <a:lvl1pPr marL="0" indent="0" algn="ctr">
              <a:buNone/>
              <a:defRPr>
                <a:solidFill>
                  <a:schemeClr val="tx1">
                    <a:lumMod val="50000"/>
                    <a:lumOff val="50000"/>
                  </a:schemeClr>
                </a:solidFill>
              </a:defRPr>
            </a:lvl1pPr>
          </a:lstStyle>
          <a:p>
            <a:r>
              <a:rPr lang="en-LV" dirty="0"/>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932920" y="2644776"/>
            <a:ext cx="7741708" cy="6185326"/>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053026438"/>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1"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663090393"/>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1"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041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5620" y="-14327"/>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930689364"/>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6235620" y="-14327"/>
            <a:ext cx="4869023" cy="1146215"/>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34827" y="601055"/>
            <a:ext cx="4869022" cy="4869022"/>
          </a:xfrm>
          <a:prstGeom prst="rect">
            <a:avLst/>
          </a:prstGeom>
        </p:spPr>
      </p:pic>
    </p:spTree>
    <p:extLst>
      <p:ext uri="{BB962C8B-B14F-4D97-AF65-F5344CB8AC3E}">
        <p14:creationId xmlns:p14="http://schemas.microsoft.com/office/powerpoint/2010/main" val="88229200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ukšs slaid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06/19/2023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Tree>
    <p:extLst>
      <p:ext uri="{BB962C8B-B14F-4D97-AF65-F5344CB8AC3E}">
        <p14:creationId xmlns:p14="http://schemas.microsoft.com/office/powerpoint/2010/main" val="2544876034"/>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06/19/2023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43801" y="-14327"/>
            <a:ext cx="4869023" cy="4869023"/>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14327"/>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3"/>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0"/>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227464533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06/19/2023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1843801" y="-14327"/>
            <a:ext cx="4869023" cy="1146215"/>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14327"/>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3"/>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0"/>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2014" y="573302"/>
            <a:ext cx="5079571" cy="5079571"/>
          </a:xfrm>
          <a:prstGeom prst="rect">
            <a:avLst/>
          </a:prstGeom>
        </p:spPr>
      </p:pic>
    </p:spTree>
    <p:extLst>
      <p:ext uri="{BB962C8B-B14F-4D97-AF65-F5344CB8AC3E}">
        <p14:creationId xmlns:p14="http://schemas.microsoft.com/office/powerpoint/2010/main" val="230343946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06/19/2023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1131888"/>
            <a:ext cx="7188036" cy="76692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en-LV"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7" y="1094846"/>
            <a:ext cx="7668683" cy="770625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0"/>
            <a:ext cx="7742237" cy="8045450"/>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396039047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55">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06/19/2023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84187"/>
            <a:ext cx="16943188" cy="882173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33470" y="484188"/>
            <a:ext cx="11117180" cy="1712911"/>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12027470"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12540457" y="1708150"/>
            <a:ext cx="4799806" cy="6585100"/>
          </a:xfrm>
        </p:spPr>
        <p:txBody>
          <a:bodyPr anchor="ctr"/>
          <a:lstStyle>
            <a:lvl1pPr marL="0" indent="0" algn="ctr">
              <a:buNone/>
              <a:defRPr>
                <a:solidFill>
                  <a:schemeClr val="bg1"/>
                </a:solidFill>
              </a:defRPr>
            </a:lvl1pPr>
          </a:lstStyle>
          <a:p>
            <a:r>
              <a:rPr lang="en-LV" dirty="0"/>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461962" y="2644775"/>
            <a:ext cx="11088687"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216410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guide id="26" orient="horz" pos="522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2366056" y="-13271"/>
            <a:ext cx="2903478" cy="683507"/>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0"/>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9818" y="329328"/>
            <a:ext cx="3018744" cy="3018744"/>
          </a:xfrm>
          <a:prstGeom prst="rect">
            <a:avLst/>
          </a:prstGeom>
        </p:spPr>
      </p:pic>
      <p:sp>
        <p:nvSpPr>
          <p:cNvPr id="12" name="Text Placeholder 24">
            <a:extLst>
              <a:ext uri="{FF2B5EF4-FFF2-40B4-BE49-F238E27FC236}">
                <a16:creationId xmlns:a16="http://schemas.microsoft.com/office/drawing/2014/main" id="{0B24E9B6-7123-6145-B13F-C42736DF5E43}"/>
              </a:ext>
            </a:extLst>
          </p:cNvPr>
          <p:cNvSpPr>
            <a:spLocks noGrp="1"/>
          </p:cNvSpPr>
          <p:nvPr>
            <p:ph type="body" sz="quarter" idx="13" hasCustomPrompt="1"/>
          </p:nvPr>
        </p:nvSpPr>
        <p:spPr>
          <a:xfrm>
            <a:off x="731838" y="36353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13" name="Text Placeholder 24">
            <a:extLst>
              <a:ext uri="{FF2B5EF4-FFF2-40B4-BE49-F238E27FC236}">
                <a16:creationId xmlns:a16="http://schemas.microsoft.com/office/drawing/2014/main" id="{7F32D9C7-B7AD-D749-A298-E07ED18923E5}"/>
              </a:ext>
            </a:extLst>
          </p:cNvPr>
          <p:cNvSpPr>
            <a:spLocks noGrp="1"/>
          </p:cNvSpPr>
          <p:nvPr>
            <p:ph type="body" sz="quarter" idx="14" hasCustomPrompt="1"/>
          </p:nvPr>
        </p:nvSpPr>
        <p:spPr>
          <a:xfrm>
            <a:off x="731837" y="6925247"/>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14" name="Text Placeholder 24">
            <a:extLst>
              <a:ext uri="{FF2B5EF4-FFF2-40B4-BE49-F238E27FC236}">
                <a16:creationId xmlns:a16="http://schemas.microsoft.com/office/drawing/2014/main" id="{3140F70B-F21A-2E48-BC29-1B7AF3702247}"/>
              </a:ext>
            </a:extLst>
          </p:cNvPr>
          <p:cNvSpPr>
            <a:spLocks noGrp="1"/>
          </p:cNvSpPr>
          <p:nvPr>
            <p:ph type="body" sz="quarter" idx="15" hasCustomPrompt="1"/>
          </p:nvPr>
        </p:nvSpPr>
        <p:spPr>
          <a:xfrm>
            <a:off x="698499" y="8214701"/>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447182021"/>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06/19/2023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7047824"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5144553" y="504825"/>
            <a:ext cx="11733747" cy="1692275"/>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144553" y="2644775"/>
            <a:ext cx="11733747" cy="615632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36395" y="1708150"/>
            <a:ext cx="4283164" cy="6585100"/>
          </a:xfrm>
        </p:spPr>
        <p:txBody>
          <a:bodyPr anchor="ctr"/>
          <a:lstStyle>
            <a:lvl1pPr marL="0" indent="0" algn="ctr">
              <a:buNone/>
              <a:defRPr>
                <a:solidFill>
                  <a:schemeClr val="bg1"/>
                </a:solidFill>
              </a:defRPr>
            </a:lvl1pPr>
          </a:lstStyle>
          <a:p>
            <a:r>
              <a:rPr lang="en-LV" dirty="0"/>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641536"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726219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38">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06/19/2023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47675"/>
            <a:ext cx="16943188"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61963" y="506413"/>
            <a:ext cx="15949611" cy="1690687"/>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08931" y="2644775"/>
            <a:ext cx="15902644"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761648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866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06/19/2023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976336656"/>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379340"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06/19/2023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06496962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06/19/2023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7775575"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670131" y="4876799"/>
            <a:ext cx="8754758"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9174163" y="2644774"/>
            <a:ext cx="7704136" cy="7108825"/>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409108877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06/19/2023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2660652"/>
            <a:ext cx="7704137"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4627" y="4876799"/>
            <a:ext cx="1017547"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475829" y="3113088"/>
            <a:ext cx="7732339" cy="6653639"/>
          </a:xfrm>
        </p:spPr>
        <p:txBody>
          <a:bodyPr anchor="ctr"/>
          <a:lstStyle>
            <a:lvl1pPr marL="0" indent="0" algn="ctr">
              <a:buNone/>
              <a:defRPr>
                <a:solidFill>
                  <a:schemeClr val="tx1">
                    <a:lumMod val="50000"/>
                    <a:lumOff val="50000"/>
                  </a:schemeClr>
                </a:solidFill>
              </a:defRPr>
            </a:lvl1pPr>
          </a:lstStyle>
          <a:p>
            <a:r>
              <a:rPr lang="en-LV" dirty="0"/>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932920" y="2644776"/>
            <a:ext cx="7741708" cy="6185326"/>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76826863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06/19/2023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75393986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06/19/2023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5620" y="-14327"/>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207501636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06/19/2023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6235620" y="-14327"/>
            <a:ext cx="4869023" cy="1146215"/>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34827" y="601055"/>
            <a:ext cx="4869022" cy="4869022"/>
          </a:xfrm>
          <a:prstGeom prst="rect">
            <a:avLst/>
          </a:prstGeom>
        </p:spPr>
      </p:pic>
    </p:spTree>
    <p:extLst>
      <p:ext uri="{BB962C8B-B14F-4D97-AF65-F5344CB8AC3E}">
        <p14:creationId xmlns:p14="http://schemas.microsoft.com/office/powerpoint/2010/main" val="27317373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ukšs slaid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06/19/2023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Tree>
    <p:extLst>
      <p:ext uri="{BB962C8B-B14F-4D97-AF65-F5344CB8AC3E}">
        <p14:creationId xmlns:p14="http://schemas.microsoft.com/office/powerpoint/2010/main" val="2620029618"/>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1131888"/>
            <a:ext cx="7188036" cy="76692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en-LV"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7" y="1094846"/>
            <a:ext cx="7668683" cy="770625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0"/>
            <a:ext cx="7742237" cy="8045450"/>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1778813774"/>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55"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84187"/>
            <a:ext cx="16943188" cy="882173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33470" y="484188"/>
            <a:ext cx="11117180" cy="1712911"/>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12027470"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12540457" y="1708150"/>
            <a:ext cx="4799806" cy="6585100"/>
          </a:xfrm>
        </p:spPr>
        <p:txBody>
          <a:bodyPr anchor="ctr"/>
          <a:lstStyle>
            <a:lvl1pPr marL="0" indent="0" algn="ctr">
              <a:buNone/>
              <a:defRPr>
                <a:solidFill>
                  <a:schemeClr val="bg1"/>
                </a:solidFill>
              </a:defRPr>
            </a:lvl1pPr>
          </a:lstStyle>
          <a:p>
            <a:r>
              <a:rPr lang="en-LV" dirty="0"/>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461962" y="2644775"/>
            <a:ext cx="11088687"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874073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guide id="26" orient="horz" pos="522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7047824"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5144553" y="504825"/>
            <a:ext cx="11733747" cy="1692275"/>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144553" y="2644775"/>
            <a:ext cx="11733747" cy="615632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36395" y="1708150"/>
            <a:ext cx="4283164" cy="6585100"/>
          </a:xfrm>
        </p:spPr>
        <p:txBody>
          <a:bodyPr anchor="ctr"/>
          <a:lstStyle>
            <a:lvl1pPr marL="0" indent="0" algn="ctr">
              <a:buNone/>
              <a:defRPr>
                <a:solidFill>
                  <a:schemeClr val="bg1"/>
                </a:solidFill>
              </a:defRPr>
            </a:lvl1pPr>
          </a:lstStyle>
          <a:p>
            <a:r>
              <a:rPr lang="en-LV" dirty="0"/>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641536"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Tree>
    <p:extLst>
      <p:ext uri="{BB962C8B-B14F-4D97-AF65-F5344CB8AC3E}">
        <p14:creationId xmlns:p14="http://schemas.microsoft.com/office/powerpoint/2010/main" val="2314772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38"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47675"/>
            <a:ext cx="16943188"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61963" y="506413"/>
            <a:ext cx="15949611" cy="1690687"/>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08931" y="2644775"/>
            <a:ext cx="15902644"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641070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866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819772945"/>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379340"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496686479"/>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7775575"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670131" y="4876799"/>
            <a:ext cx="8754758"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9174163" y="2644774"/>
            <a:ext cx="7704136" cy="7108825"/>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376056776"/>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1192213" y="519113"/>
            <a:ext cx="14955837" cy="1885950"/>
          </a:xfrm>
          <a:prstGeom prst="rect">
            <a:avLst/>
          </a:prstGeom>
        </p:spPr>
        <p:txBody>
          <a:bodyPr vert="horz" lIns="91440" tIns="45720" rIns="91440" bIns="45720" rtlCol="0" anchor="ctr">
            <a:normAutofit/>
          </a:bodyPr>
          <a:lstStyle/>
          <a:p>
            <a:r>
              <a:rPr lang="en-GB" dirty="0" err="1"/>
              <a:t>Ekonomikas</a:t>
            </a:r>
            <a:r>
              <a:rPr lang="en-GB" dirty="0"/>
              <a:t> </a:t>
            </a:r>
            <a:r>
              <a:rPr lang="en-GB" dirty="0" err="1"/>
              <a:t>ministrija</a:t>
            </a:r>
            <a:r>
              <a:rPr lang="en-GB" dirty="0"/>
              <a:t> 2021</a:t>
            </a:r>
            <a:endParaRPr lang="en-LV" dirty="0"/>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1192213" y="9040813"/>
            <a:ext cx="3902075"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58102F6D-2937-664A-AB2F-B78F4874A4A1}" type="datetimeFigureOut">
              <a:rPr lang="en-LV" smtClean="0"/>
              <a:t>06/19/2023</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12245975" y="9040813"/>
            <a:ext cx="3902075"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8891F8A6-FDBB-A34F-8650-67E0D2FBAF55}" type="slidenum">
              <a:rPr lang="en-LV" smtClean="0"/>
              <a:t>‹#›</a:t>
            </a:fld>
            <a:endParaRPr lang="en-LV"/>
          </a:p>
        </p:txBody>
      </p:sp>
    </p:spTree>
    <p:extLst>
      <p:ext uri="{BB962C8B-B14F-4D97-AF65-F5344CB8AC3E}">
        <p14:creationId xmlns:p14="http://schemas.microsoft.com/office/powerpoint/2010/main" val="2118031296"/>
      </p:ext>
    </p:extLst>
  </p:cSld>
  <p:clrMap bg1="lt1" tx1="dk1" bg2="lt2" tx2="dk2" accent1="accent1" accent2="accent2" accent3="accent3" accent4="accent4" accent5="accent5" accent6="accent6" hlink="hlink" folHlink="folHlink"/>
  <p:sldLayoutIdLst>
    <p:sldLayoutId id="2147483729" r:id="rId1"/>
    <p:sldLayoutId id="2147483742" r:id="rId2"/>
    <p:sldLayoutId id="2147483713" r:id="rId3"/>
    <p:sldLayoutId id="2147483714" r:id="rId4"/>
    <p:sldLayoutId id="2147483716" r:id="rId5"/>
    <p:sldLayoutId id="2147483715" r:id="rId6"/>
    <p:sldLayoutId id="2147483700" r:id="rId7"/>
    <p:sldLayoutId id="2147483717" r:id="rId8"/>
    <p:sldLayoutId id="2147483719" r:id="rId9"/>
    <p:sldLayoutId id="2147483720" r:id="rId10"/>
    <p:sldLayoutId id="2147483721" r:id="rId11"/>
    <p:sldLayoutId id="2147483761" r:id="rId12"/>
    <p:sldLayoutId id="2147483730" r:id="rId13"/>
    <p:sldLayoutId id="2147483754" r:id="rId14"/>
    <p:sldLayoutId id="21474837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1192213" y="519113"/>
            <a:ext cx="14955837" cy="1885950"/>
          </a:xfrm>
          <a:prstGeom prst="rect">
            <a:avLst/>
          </a:prstGeom>
        </p:spPr>
        <p:txBody>
          <a:bodyPr vert="horz" lIns="91440" tIns="45720" rIns="91440" bIns="45720" rtlCol="0" anchor="ctr">
            <a:normAutofit/>
          </a:bodyPr>
          <a:lstStyle/>
          <a:p>
            <a:r>
              <a:rPr lang="en-GB" dirty="0" err="1"/>
              <a:t>Ekonomikas</a:t>
            </a:r>
            <a:r>
              <a:rPr lang="en-GB" dirty="0"/>
              <a:t> </a:t>
            </a:r>
            <a:r>
              <a:rPr lang="en-GB" dirty="0" err="1"/>
              <a:t>ministrija</a:t>
            </a:r>
            <a:r>
              <a:rPr lang="en-GB" dirty="0"/>
              <a:t> 2021</a:t>
            </a:r>
            <a:endParaRPr lang="en-LV" dirty="0"/>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1192213" y="9040813"/>
            <a:ext cx="3902075"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58102F6D-2937-664A-AB2F-B78F4874A4A1}" type="datetimeFigureOut">
              <a:rPr lang="en-LV" smtClean="0"/>
              <a:t>06/19/2023</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12245975" y="9040813"/>
            <a:ext cx="3902075"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8891F8A6-FDBB-A34F-8650-67E0D2FBAF55}" type="slidenum">
              <a:rPr lang="en-LV" smtClean="0"/>
              <a:t>‹#›</a:t>
            </a:fld>
            <a:endParaRPr lang="en-LV"/>
          </a:p>
        </p:txBody>
      </p:sp>
    </p:spTree>
    <p:extLst>
      <p:ext uri="{BB962C8B-B14F-4D97-AF65-F5344CB8AC3E}">
        <p14:creationId xmlns:p14="http://schemas.microsoft.com/office/powerpoint/2010/main" val="148717352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acade of modern apartment building">
            <a:extLst>
              <a:ext uri="{FF2B5EF4-FFF2-40B4-BE49-F238E27FC236}">
                <a16:creationId xmlns:a16="http://schemas.microsoft.com/office/drawing/2014/main" id="{CEBE6CA0-30E0-F34C-A907-8072D304A570}"/>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1523" r="11523"/>
          <a:stretch/>
        </p:blipFill>
        <p:spPr>
          <a:xfrm>
            <a:off x="6057556" y="0"/>
            <a:ext cx="11282707" cy="9767927"/>
          </a:xfrm>
        </p:spPr>
      </p:pic>
      <p:sp>
        <p:nvSpPr>
          <p:cNvPr id="3" name="Text Placeholder 2">
            <a:extLst>
              <a:ext uri="{FF2B5EF4-FFF2-40B4-BE49-F238E27FC236}">
                <a16:creationId xmlns:a16="http://schemas.microsoft.com/office/drawing/2014/main" id="{D9D17199-9F6C-1241-B584-6FFF839BBE2E}"/>
              </a:ext>
            </a:extLst>
          </p:cNvPr>
          <p:cNvSpPr>
            <a:spLocks noGrp="1"/>
          </p:cNvSpPr>
          <p:nvPr>
            <p:ph type="body" sz="quarter" idx="13"/>
          </p:nvPr>
        </p:nvSpPr>
        <p:spPr>
          <a:xfrm>
            <a:off x="721561" y="4228933"/>
            <a:ext cx="7764713" cy="2903478"/>
          </a:xfrm>
        </p:spPr>
        <p:txBody>
          <a:bodyPr>
            <a:normAutofit/>
          </a:bodyPr>
          <a:lstStyle/>
          <a:p>
            <a:r>
              <a:rPr lang="lv-LV" sz="3600" dirty="0"/>
              <a:t>Mājokļu pieejamības pamatnostādnes 2022. – 2027. gadam</a:t>
            </a:r>
            <a:endParaRPr lang="en-LV" sz="3600" dirty="0"/>
          </a:p>
        </p:txBody>
      </p:sp>
      <p:sp>
        <p:nvSpPr>
          <p:cNvPr id="4" name="Text Placeholder 3">
            <a:extLst>
              <a:ext uri="{FF2B5EF4-FFF2-40B4-BE49-F238E27FC236}">
                <a16:creationId xmlns:a16="http://schemas.microsoft.com/office/drawing/2014/main" id="{82F1D066-1FB1-CB46-B943-DCFDB75B85BF}"/>
              </a:ext>
            </a:extLst>
          </p:cNvPr>
          <p:cNvSpPr>
            <a:spLocks noGrp="1"/>
          </p:cNvSpPr>
          <p:nvPr>
            <p:ph type="body" sz="quarter" idx="14"/>
          </p:nvPr>
        </p:nvSpPr>
        <p:spPr>
          <a:xfrm>
            <a:off x="1186781" y="7276790"/>
            <a:ext cx="6591299" cy="1043047"/>
          </a:xfrm>
        </p:spPr>
        <p:txBody>
          <a:bodyPr>
            <a:normAutofit fontScale="92500"/>
          </a:bodyPr>
          <a:lstStyle/>
          <a:p>
            <a:r>
              <a:rPr lang="lv-LV" b="1" dirty="0"/>
              <a:t>Mārtiņš Auders</a:t>
            </a:r>
            <a:endParaRPr lang="en-LV" b="1" dirty="0"/>
          </a:p>
          <a:p>
            <a:r>
              <a:rPr lang="lv-LV" sz="2600" dirty="0"/>
              <a:t>Mājokļu politikas departamenta direktors</a:t>
            </a:r>
            <a:endParaRPr lang="en-LV" sz="2600" dirty="0"/>
          </a:p>
        </p:txBody>
      </p:sp>
      <p:sp>
        <p:nvSpPr>
          <p:cNvPr id="5" name="Text Placeholder 4">
            <a:extLst>
              <a:ext uri="{FF2B5EF4-FFF2-40B4-BE49-F238E27FC236}">
                <a16:creationId xmlns:a16="http://schemas.microsoft.com/office/drawing/2014/main" id="{53B0EE7D-1E9F-934D-9674-803260BB59E1}"/>
              </a:ext>
            </a:extLst>
          </p:cNvPr>
          <p:cNvSpPr>
            <a:spLocks noGrp="1"/>
          </p:cNvSpPr>
          <p:nvPr>
            <p:ph type="body" sz="quarter" idx="15"/>
          </p:nvPr>
        </p:nvSpPr>
        <p:spPr/>
        <p:txBody>
          <a:bodyPr/>
          <a:lstStyle/>
          <a:p>
            <a:r>
              <a:rPr lang="lv-LV" dirty="0"/>
              <a:t>21</a:t>
            </a:r>
            <a:r>
              <a:rPr lang="en-LV" dirty="0"/>
              <a:t>.</a:t>
            </a:r>
            <a:r>
              <a:rPr lang="lv-LV" dirty="0"/>
              <a:t>06</a:t>
            </a:r>
            <a:r>
              <a:rPr lang="en-LV" dirty="0"/>
              <a:t>.202</a:t>
            </a:r>
            <a:r>
              <a:rPr lang="lv-LV" dirty="0"/>
              <a:t>2</a:t>
            </a:r>
            <a:r>
              <a:rPr lang="en-LV" dirty="0"/>
              <a:t>. Rīga</a:t>
            </a:r>
          </a:p>
        </p:txBody>
      </p:sp>
    </p:spTree>
    <p:extLst>
      <p:ext uri="{BB962C8B-B14F-4D97-AF65-F5344CB8AC3E}">
        <p14:creationId xmlns:p14="http://schemas.microsoft.com/office/powerpoint/2010/main" val="336652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FCC0F7-F1F0-F043-83D4-61A799580914}"/>
              </a:ext>
            </a:extLst>
          </p:cNvPr>
          <p:cNvSpPr>
            <a:spLocks noGrp="1"/>
          </p:cNvSpPr>
          <p:nvPr>
            <p:ph type="body" sz="quarter" idx="13"/>
          </p:nvPr>
        </p:nvSpPr>
        <p:spPr/>
        <p:txBody>
          <a:bodyPr/>
          <a:lstStyle/>
          <a:p>
            <a:r>
              <a:rPr lang="lv-LV" dirty="0"/>
              <a:t>Paldies par uzmanību</a:t>
            </a:r>
            <a:endParaRPr lang="en-LV" dirty="0"/>
          </a:p>
        </p:txBody>
      </p:sp>
    </p:spTree>
    <p:extLst>
      <p:ext uri="{BB962C8B-B14F-4D97-AF65-F5344CB8AC3E}">
        <p14:creationId xmlns:p14="http://schemas.microsoft.com/office/powerpoint/2010/main" val="304149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F5CE0-25D8-48BD-9B91-5F92174D1AC1}"/>
              </a:ext>
            </a:extLst>
          </p:cNvPr>
          <p:cNvSpPr>
            <a:spLocks noGrp="1"/>
          </p:cNvSpPr>
          <p:nvPr>
            <p:ph type="body" sz="quarter" idx="15"/>
          </p:nvPr>
        </p:nvSpPr>
        <p:spPr>
          <a:xfrm>
            <a:off x="8131072" y="2072410"/>
            <a:ext cx="6843712" cy="1203325"/>
          </a:xfrm>
        </p:spPr>
        <p:txBody>
          <a:bodyPr anchor="ctr">
            <a:normAutofit/>
          </a:bodyPr>
          <a:lstStyle/>
          <a:p>
            <a:r>
              <a:rPr lang="lv-LV" dirty="0"/>
              <a:t>Rīcības virzieni</a:t>
            </a:r>
          </a:p>
        </p:txBody>
      </p:sp>
      <p:sp>
        <p:nvSpPr>
          <p:cNvPr id="4" name="Content Placeholder 3">
            <a:extLst>
              <a:ext uri="{FF2B5EF4-FFF2-40B4-BE49-F238E27FC236}">
                <a16:creationId xmlns:a16="http://schemas.microsoft.com/office/drawing/2014/main" id="{85DD1BE8-498A-4004-874F-319D3A2BDE74}"/>
              </a:ext>
            </a:extLst>
          </p:cNvPr>
          <p:cNvSpPr>
            <a:spLocks noGrp="1"/>
          </p:cNvSpPr>
          <p:nvPr>
            <p:ph sz="quarter" idx="18"/>
          </p:nvPr>
        </p:nvSpPr>
        <p:spPr>
          <a:xfrm>
            <a:off x="7155317" y="3448269"/>
            <a:ext cx="9173254" cy="4232921"/>
          </a:xfrm>
        </p:spPr>
        <p:txBody>
          <a:bodyPr>
            <a:normAutofit fontScale="85000" lnSpcReduction="20000"/>
          </a:bodyPr>
          <a:lstStyle/>
          <a:p>
            <a:pPr marL="514350" indent="-514350">
              <a:buAutoNum type="arabicPeriod"/>
            </a:pPr>
            <a:r>
              <a:rPr lang="lv-LV" sz="4000" dirty="0"/>
              <a:t> Atbalsts </a:t>
            </a:r>
            <a:r>
              <a:rPr lang="lv-LV" sz="4000" dirty="0" err="1"/>
              <a:t>mazaizsargātajām</a:t>
            </a:r>
            <a:r>
              <a:rPr lang="lv-LV" sz="4000" dirty="0"/>
              <a:t> iedzīvotāju grupām</a:t>
            </a:r>
          </a:p>
          <a:p>
            <a:pPr marL="514350" indent="-514350">
              <a:buAutoNum type="arabicPeriod"/>
            </a:pPr>
            <a:r>
              <a:rPr lang="lv-LV" sz="4000" dirty="0"/>
              <a:t> Atbalsts mājsaimniecībām ar vidējiem ienākumiem pieejamu mājokļu īrei</a:t>
            </a:r>
          </a:p>
          <a:p>
            <a:pPr marL="514350" indent="-514350">
              <a:buAutoNum type="arabicPeriod"/>
            </a:pPr>
            <a:r>
              <a:rPr lang="lv-LV" sz="4000" dirty="0"/>
              <a:t> Atbalsts attīstītājiem mājokļu būvniecībai</a:t>
            </a:r>
          </a:p>
          <a:p>
            <a:pPr marL="514350" indent="-514350">
              <a:buAutoNum type="arabicPeriod"/>
            </a:pPr>
            <a:r>
              <a:rPr lang="lv-LV" sz="4000" dirty="0"/>
              <a:t> Atbalsts mājsaimniecībām mājokļa iegādei vai būvniecībai</a:t>
            </a:r>
          </a:p>
          <a:p>
            <a:pPr marL="514350" indent="-514350">
              <a:buAutoNum type="arabicPeriod"/>
            </a:pPr>
            <a:r>
              <a:rPr lang="lv-LV" sz="4000" dirty="0"/>
              <a:t>Atbalsts esošā dzīvojamā fonda uzlabošanai</a:t>
            </a:r>
          </a:p>
        </p:txBody>
      </p:sp>
      <p:pic>
        <p:nvPicPr>
          <p:cNvPr id="6" name="Picture Placeholder 5" descr="Aerial view of neighborhood">
            <a:extLst>
              <a:ext uri="{FF2B5EF4-FFF2-40B4-BE49-F238E27FC236}">
                <a16:creationId xmlns:a16="http://schemas.microsoft.com/office/drawing/2014/main" id="{EB63B93A-7099-4830-86EB-E9CE11B7EEA4}"/>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8366" r="28366"/>
          <a:stretch/>
        </p:blipFill>
        <p:spPr>
          <a:xfrm>
            <a:off x="-36395" y="1708150"/>
            <a:ext cx="4283164" cy="6585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9897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B47B82-E89B-9F4E-A8B3-6193B8B3AB16}"/>
              </a:ext>
            </a:extLst>
          </p:cNvPr>
          <p:cNvSpPr/>
          <p:nvPr/>
        </p:nvSpPr>
        <p:spPr>
          <a:xfrm>
            <a:off x="352921" y="263615"/>
            <a:ext cx="2983832" cy="9095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5" name="TextBox 4">
            <a:extLst>
              <a:ext uri="{FF2B5EF4-FFF2-40B4-BE49-F238E27FC236}">
                <a16:creationId xmlns:a16="http://schemas.microsoft.com/office/drawing/2014/main" id="{7B9FE3D8-FE47-0C44-ABDD-BFFE6D670B49}"/>
              </a:ext>
            </a:extLst>
          </p:cNvPr>
          <p:cNvSpPr txBox="1"/>
          <p:nvPr/>
        </p:nvSpPr>
        <p:spPr>
          <a:xfrm>
            <a:off x="352921" y="595926"/>
            <a:ext cx="3067173" cy="1015663"/>
          </a:xfrm>
          <a:prstGeom prst="rect">
            <a:avLst/>
          </a:prstGeom>
          <a:noFill/>
        </p:spPr>
        <p:txBody>
          <a:bodyPr wrap="square" rtlCol="0">
            <a:spAutoFit/>
          </a:bodyPr>
          <a:lstStyle/>
          <a:p>
            <a:r>
              <a:rPr lang="lv-LV" sz="2000" dirty="0">
                <a:solidFill>
                  <a:schemeClr val="bg1"/>
                </a:solidFill>
                <a:latin typeface="+mj-lt"/>
              </a:rPr>
              <a:t>Atbalsts </a:t>
            </a:r>
            <a:r>
              <a:rPr lang="lv-LV" sz="2000" dirty="0" err="1">
                <a:solidFill>
                  <a:schemeClr val="bg1"/>
                </a:solidFill>
                <a:latin typeface="+mj-lt"/>
              </a:rPr>
              <a:t>mazaizsargātajām</a:t>
            </a:r>
            <a:r>
              <a:rPr lang="lv-LV" sz="2000" dirty="0">
                <a:solidFill>
                  <a:schemeClr val="bg1"/>
                </a:solidFill>
                <a:latin typeface="+mj-lt"/>
              </a:rPr>
              <a:t> iedzīvotāju grupām</a:t>
            </a:r>
            <a:endParaRPr lang="en-LV" sz="2000" dirty="0">
              <a:solidFill>
                <a:schemeClr val="bg1"/>
              </a:solidFill>
              <a:latin typeface="+mj-lt"/>
            </a:endParaRPr>
          </a:p>
        </p:txBody>
      </p:sp>
      <p:sp>
        <p:nvSpPr>
          <p:cNvPr id="6" name="TextBox 5">
            <a:extLst>
              <a:ext uri="{FF2B5EF4-FFF2-40B4-BE49-F238E27FC236}">
                <a16:creationId xmlns:a16="http://schemas.microsoft.com/office/drawing/2014/main" id="{8C2C55FC-F585-714D-8027-6AE6810E43C2}"/>
              </a:ext>
            </a:extLst>
          </p:cNvPr>
          <p:cNvSpPr txBox="1"/>
          <p:nvPr/>
        </p:nvSpPr>
        <p:spPr>
          <a:xfrm>
            <a:off x="593553" y="1972944"/>
            <a:ext cx="2502569" cy="1754326"/>
          </a:xfrm>
          <a:prstGeom prst="rect">
            <a:avLst/>
          </a:prstGeom>
          <a:noFill/>
        </p:spPr>
        <p:txBody>
          <a:bodyPr wrap="square" rtlCol="0">
            <a:spAutoFit/>
          </a:bodyPr>
          <a:lstStyle/>
          <a:p>
            <a:r>
              <a:rPr lang="lv-LV" sz="1800" dirty="0">
                <a:solidFill>
                  <a:schemeClr val="bg1">
                    <a:lumMod val="85000"/>
                  </a:schemeClr>
                </a:solidFill>
                <a:latin typeface="+mj-lt"/>
              </a:rPr>
              <a:t>Atbalsts mājsaimniecībām ar vidējiem ienākumiem pieejamu mājokļu īrei</a:t>
            </a:r>
            <a:r>
              <a:rPr lang="en-LV" sz="1800" dirty="0">
                <a:solidFill>
                  <a:schemeClr val="bg1">
                    <a:lumMod val="85000"/>
                  </a:schemeClr>
                </a:solidFill>
                <a:latin typeface="+mj-lt"/>
              </a:rPr>
              <a:t> </a:t>
            </a:r>
          </a:p>
        </p:txBody>
      </p:sp>
      <p:sp>
        <p:nvSpPr>
          <p:cNvPr id="13" name="Rectangle 12">
            <a:extLst>
              <a:ext uri="{FF2B5EF4-FFF2-40B4-BE49-F238E27FC236}">
                <a16:creationId xmlns:a16="http://schemas.microsoft.com/office/drawing/2014/main" id="{482D5249-0EDF-CD4C-AFE2-358B6E9236D0}"/>
              </a:ext>
            </a:extLst>
          </p:cNvPr>
          <p:cNvSpPr/>
          <p:nvPr/>
        </p:nvSpPr>
        <p:spPr>
          <a:xfrm>
            <a:off x="4137612" y="1803184"/>
            <a:ext cx="12480757" cy="2342147"/>
          </a:xfrm>
          <a:prstGeom prst="rect">
            <a:avLst/>
          </a:prstGeom>
          <a:solidFill>
            <a:srgbClr val="00434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Rectangle 13">
            <a:extLst>
              <a:ext uri="{FF2B5EF4-FFF2-40B4-BE49-F238E27FC236}">
                <a16:creationId xmlns:a16="http://schemas.microsoft.com/office/drawing/2014/main" id="{056A5821-077D-994E-B5DC-CD490928251A}"/>
              </a:ext>
            </a:extLst>
          </p:cNvPr>
          <p:cNvSpPr/>
          <p:nvPr/>
        </p:nvSpPr>
        <p:spPr>
          <a:xfrm>
            <a:off x="4137612" y="4922494"/>
            <a:ext cx="4885446" cy="3784258"/>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5" name="Rectangle 14">
            <a:extLst>
              <a:ext uri="{FF2B5EF4-FFF2-40B4-BE49-F238E27FC236}">
                <a16:creationId xmlns:a16="http://schemas.microsoft.com/office/drawing/2014/main" id="{B2C80533-E2BC-6640-8739-85FCD66EC609}"/>
              </a:ext>
            </a:extLst>
          </p:cNvPr>
          <p:cNvSpPr/>
          <p:nvPr/>
        </p:nvSpPr>
        <p:spPr>
          <a:xfrm>
            <a:off x="9279107" y="4922494"/>
            <a:ext cx="7339262" cy="3784258"/>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6" name="TextBox 15">
            <a:extLst>
              <a:ext uri="{FF2B5EF4-FFF2-40B4-BE49-F238E27FC236}">
                <a16:creationId xmlns:a16="http://schemas.microsoft.com/office/drawing/2014/main" id="{F4BC7BC6-3DF3-0747-A7D0-7343519D25B3}"/>
              </a:ext>
            </a:extLst>
          </p:cNvPr>
          <p:cNvSpPr txBox="1"/>
          <p:nvPr/>
        </p:nvSpPr>
        <p:spPr>
          <a:xfrm>
            <a:off x="4021553" y="1406275"/>
            <a:ext cx="3759362" cy="338554"/>
          </a:xfrm>
          <a:prstGeom prst="rect">
            <a:avLst/>
          </a:prstGeom>
          <a:noFill/>
        </p:spPr>
        <p:txBody>
          <a:bodyPr wrap="none" rtlCol="0">
            <a:spAutoFit/>
          </a:bodyPr>
          <a:lstStyle/>
          <a:p>
            <a:r>
              <a:rPr lang="lv-LV" sz="1600" dirty="0">
                <a:latin typeface="+mj-lt"/>
              </a:rPr>
              <a:t>RĪCĪBAS VIRZIENA UZDEVUMS</a:t>
            </a:r>
            <a:endParaRPr lang="en-LV" sz="1600" dirty="0">
              <a:latin typeface="+mj-lt"/>
            </a:endParaRPr>
          </a:p>
        </p:txBody>
      </p:sp>
      <p:sp>
        <p:nvSpPr>
          <p:cNvPr id="17" name="TextBox 16">
            <a:extLst>
              <a:ext uri="{FF2B5EF4-FFF2-40B4-BE49-F238E27FC236}">
                <a16:creationId xmlns:a16="http://schemas.microsoft.com/office/drawing/2014/main" id="{9EFC1627-B392-DA48-A589-540BA35F9484}"/>
              </a:ext>
            </a:extLst>
          </p:cNvPr>
          <p:cNvSpPr txBox="1"/>
          <p:nvPr/>
        </p:nvSpPr>
        <p:spPr>
          <a:xfrm>
            <a:off x="4008875" y="4561763"/>
            <a:ext cx="3932487" cy="338554"/>
          </a:xfrm>
          <a:prstGeom prst="rect">
            <a:avLst/>
          </a:prstGeom>
          <a:noFill/>
        </p:spPr>
        <p:txBody>
          <a:bodyPr wrap="none" rtlCol="0">
            <a:spAutoFit/>
          </a:bodyPr>
          <a:lstStyle/>
          <a:p>
            <a:r>
              <a:rPr lang="lv-LV" sz="1600" dirty="0">
                <a:latin typeface="+mj-lt"/>
              </a:rPr>
              <a:t>LĪDZATBILDĪGĀS INSTITŪCIJAS</a:t>
            </a:r>
            <a:endParaRPr lang="en-LV" sz="1600" dirty="0">
              <a:latin typeface="+mj-lt"/>
            </a:endParaRPr>
          </a:p>
        </p:txBody>
      </p:sp>
      <p:sp>
        <p:nvSpPr>
          <p:cNvPr id="18" name="TextBox 17">
            <a:extLst>
              <a:ext uri="{FF2B5EF4-FFF2-40B4-BE49-F238E27FC236}">
                <a16:creationId xmlns:a16="http://schemas.microsoft.com/office/drawing/2014/main" id="{9E81E773-4203-8D4A-8DDD-CDFFFB611C4E}"/>
              </a:ext>
            </a:extLst>
          </p:cNvPr>
          <p:cNvSpPr txBox="1"/>
          <p:nvPr/>
        </p:nvSpPr>
        <p:spPr>
          <a:xfrm>
            <a:off x="9279107" y="4528227"/>
            <a:ext cx="2460930" cy="338554"/>
          </a:xfrm>
          <a:prstGeom prst="rect">
            <a:avLst/>
          </a:prstGeom>
          <a:noFill/>
        </p:spPr>
        <p:txBody>
          <a:bodyPr wrap="none" rtlCol="0">
            <a:spAutoFit/>
          </a:bodyPr>
          <a:lstStyle/>
          <a:p>
            <a:r>
              <a:rPr lang="lv-LV" sz="1600" dirty="0">
                <a:latin typeface="+mj-lt"/>
              </a:rPr>
              <a:t>UZDEVUMA MĒRĶIS</a:t>
            </a:r>
            <a:endParaRPr lang="en-LV" sz="1600" dirty="0">
              <a:latin typeface="+mj-lt"/>
            </a:endParaRPr>
          </a:p>
        </p:txBody>
      </p:sp>
      <p:sp>
        <p:nvSpPr>
          <p:cNvPr id="20" name="TextBox 19">
            <a:extLst>
              <a:ext uri="{FF2B5EF4-FFF2-40B4-BE49-F238E27FC236}">
                <a16:creationId xmlns:a16="http://schemas.microsoft.com/office/drawing/2014/main" id="{35A33540-AB4E-E744-BE2B-D74AF632028A}"/>
              </a:ext>
            </a:extLst>
          </p:cNvPr>
          <p:cNvSpPr txBox="1"/>
          <p:nvPr/>
        </p:nvSpPr>
        <p:spPr>
          <a:xfrm>
            <a:off x="4752930" y="1850872"/>
            <a:ext cx="11250119" cy="2246769"/>
          </a:xfrm>
          <a:prstGeom prst="rect">
            <a:avLst/>
          </a:prstGeom>
          <a:noFill/>
        </p:spPr>
        <p:txBody>
          <a:bodyPr wrap="square">
            <a:spAutoFit/>
          </a:bodyPr>
          <a:lstStyle/>
          <a:p>
            <a:pPr>
              <a:lnSpc>
                <a:spcPct val="100000"/>
              </a:lnSpc>
              <a:spcBef>
                <a:spcPts val="0"/>
              </a:spcBef>
              <a:defRPr/>
            </a:pPr>
            <a:r>
              <a:rPr lang="lv-LV" altLang="lv-LV" sz="2800" b="0" dirty="0">
                <a:solidFill>
                  <a:schemeClr val="bg1"/>
                </a:solidFill>
                <a:latin typeface="+mj-lt"/>
              </a:rPr>
              <a:t>Izstrādāt jaunu likumu, kas ir vērsts uz mājokļu pieejamības jautājumu risināšanu un aizstātu esošo likumu "Par palīdzību jautājumu risināšanā", kura galvenais mērķis būtu paplašināt personu loku, kas var pretendēt uz pašvaldības īres dzīvokli vai īstermiņa mājokļa pakalpojumu</a:t>
            </a:r>
          </a:p>
        </p:txBody>
      </p:sp>
      <p:sp>
        <p:nvSpPr>
          <p:cNvPr id="22" name="TextBox 21">
            <a:extLst>
              <a:ext uri="{FF2B5EF4-FFF2-40B4-BE49-F238E27FC236}">
                <a16:creationId xmlns:a16="http://schemas.microsoft.com/office/drawing/2014/main" id="{2593C563-F1F6-8644-A580-E817A357CE97}"/>
              </a:ext>
            </a:extLst>
          </p:cNvPr>
          <p:cNvSpPr txBox="1"/>
          <p:nvPr/>
        </p:nvSpPr>
        <p:spPr>
          <a:xfrm>
            <a:off x="4137612" y="5855297"/>
            <a:ext cx="4885446" cy="1815882"/>
          </a:xfrm>
          <a:prstGeom prst="rect">
            <a:avLst/>
          </a:prstGeom>
          <a:noFill/>
        </p:spPr>
        <p:txBody>
          <a:bodyPr wrap="square" rtlCol="0">
            <a:spAutoFit/>
          </a:bodyPr>
          <a:lstStyle/>
          <a:p>
            <a:pPr marL="457200" indent="-457200" algn="l">
              <a:buFont typeface="Arial" panose="020B0604020202020204" pitchFamily="34" charset="0"/>
              <a:buChar char="•"/>
            </a:pPr>
            <a:r>
              <a:rPr lang="lv-LV" sz="2800" b="0" dirty="0">
                <a:latin typeface="+mj-lt"/>
              </a:rPr>
              <a:t>Labklājības ministrija</a:t>
            </a:r>
          </a:p>
          <a:p>
            <a:pPr marL="457200" indent="-457200" algn="l">
              <a:buFont typeface="Arial" panose="020B0604020202020204" pitchFamily="34" charset="0"/>
              <a:buChar char="•"/>
            </a:pPr>
            <a:r>
              <a:rPr lang="lv-LV" sz="2800" b="0" dirty="0">
                <a:latin typeface="+mj-lt"/>
              </a:rPr>
              <a:t>Latvijas pašvaldību savienība</a:t>
            </a:r>
          </a:p>
          <a:p>
            <a:pPr marL="457200" indent="-457200" algn="l">
              <a:buFont typeface="Arial" panose="020B0604020202020204" pitchFamily="34" charset="0"/>
              <a:buChar char="•"/>
            </a:pPr>
            <a:r>
              <a:rPr lang="lv-LV" sz="2800" b="0" dirty="0">
                <a:latin typeface="+mj-lt"/>
              </a:rPr>
              <a:t>Pašvaldības</a:t>
            </a:r>
            <a:endParaRPr lang="en-LV" sz="2800" b="0" dirty="0"/>
          </a:p>
        </p:txBody>
      </p:sp>
      <p:sp>
        <p:nvSpPr>
          <p:cNvPr id="24" name="TextBox 23">
            <a:extLst>
              <a:ext uri="{FF2B5EF4-FFF2-40B4-BE49-F238E27FC236}">
                <a16:creationId xmlns:a16="http://schemas.microsoft.com/office/drawing/2014/main" id="{10AA2E10-99EA-544A-AB06-3C733E582B7E}"/>
              </a:ext>
            </a:extLst>
          </p:cNvPr>
          <p:cNvSpPr txBox="1"/>
          <p:nvPr/>
        </p:nvSpPr>
        <p:spPr>
          <a:xfrm>
            <a:off x="9823917" y="5855297"/>
            <a:ext cx="6353312" cy="1815882"/>
          </a:xfrm>
          <a:prstGeom prst="rect">
            <a:avLst/>
          </a:prstGeom>
          <a:noFill/>
        </p:spPr>
        <p:txBody>
          <a:bodyPr wrap="square">
            <a:spAutoFit/>
          </a:bodyPr>
          <a:lstStyle/>
          <a:p>
            <a:pPr>
              <a:spcBef>
                <a:spcPts val="100"/>
              </a:spcBef>
              <a:spcAft>
                <a:spcPts val="100"/>
              </a:spcAft>
              <a:defRPr/>
            </a:pPr>
            <a:r>
              <a:rPr lang="lv-LV" altLang="lv-LV" sz="2800" b="0" dirty="0">
                <a:latin typeface="+mj-lt"/>
              </a:rPr>
              <a:t>Paplašināt personu loku, kas var pretendēt uz pašvaldības īres dzīvokli vai īstermiņa mājokļa pakalpojumu</a:t>
            </a:r>
            <a:endParaRPr lang="lv-LV" sz="2800" dirty="0">
              <a:latin typeface="+mj-lt"/>
            </a:endParaRPr>
          </a:p>
        </p:txBody>
      </p:sp>
      <p:sp>
        <p:nvSpPr>
          <p:cNvPr id="23" name="TextBox 22">
            <a:extLst>
              <a:ext uri="{FF2B5EF4-FFF2-40B4-BE49-F238E27FC236}">
                <a16:creationId xmlns:a16="http://schemas.microsoft.com/office/drawing/2014/main" id="{CEDA3EAD-F0EA-45A8-8FBF-9143D821F931}"/>
              </a:ext>
            </a:extLst>
          </p:cNvPr>
          <p:cNvSpPr txBox="1"/>
          <p:nvPr/>
        </p:nvSpPr>
        <p:spPr>
          <a:xfrm>
            <a:off x="593553" y="3959816"/>
            <a:ext cx="2502569" cy="1200329"/>
          </a:xfrm>
          <a:prstGeom prst="rect">
            <a:avLst/>
          </a:prstGeom>
          <a:noFill/>
        </p:spPr>
        <p:txBody>
          <a:bodyPr wrap="square" rtlCol="0">
            <a:spAutoFit/>
          </a:bodyPr>
          <a:lstStyle/>
          <a:p>
            <a:r>
              <a:rPr lang="lv-LV" sz="1800" dirty="0">
                <a:solidFill>
                  <a:schemeClr val="bg1">
                    <a:lumMod val="85000"/>
                  </a:schemeClr>
                </a:solidFill>
                <a:latin typeface="+mj-lt"/>
              </a:rPr>
              <a:t>Atbalsts attīstītājiem mājokļu būvniecībai</a:t>
            </a:r>
          </a:p>
        </p:txBody>
      </p:sp>
      <p:sp>
        <p:nvSpPr>
          <p:cNvPr id="2" name="TextBox 1">
            <a:extLst>
              <a:ext uri="{FF2B5EF4-FFF2-40B4-BE49-F238E27FC236}">
                <a16:creationId xmlns:a16="http://schemas.microsoft.com/office/drawing/2014/main" id="{D2CE15E8-CABC-3F95-A17F-6F7DED194D13}"/>
              </a:ext>
            </a:extLst>
          </p:cNvPr>
          <p:cNvSpPr txBox="1"/>
          <p:nvPr/>
        </p:nvSpPr>
        <p:spPr>
          <a:xfrm>
            <a:off x="593552" y="5392691"/>
            <a:ext cx="2502569" cy="1200329"/>
          </a:xfrm>
          <a:prstGeom prst="rect">
            <a:avLst/>
          </a:prstGeom>
          <a:noFill/>
        </p:spPr>
        <p:txBody>
          <a:bodyPr wrap="square" rtlCol="0">
            <a:spAutoFit/>
          </a:bodyPr>
          <a:lstStyle/>
          <a:p>
            <a:r>
              <a:rPr lang="lv-LV" sz="1800" dirty="0">
                <a:solidFill>
                  <a:schemeClr val="bg1">
                    <a:lumMod val="85000"/>
                  </a:schemeClr>
                </a:solidFill>
                <a:latin typeface="+mj-lt"/>
              </a:rPr>
              <a:t>Atbalsts mājsaimniecībām mājokļa iegādei vai būvniecībai</a:t>
            </a:r>
          </a:p>
        </p:txBody>
      </p:sp>
      <p:sp>
        <p:nvSpPr>
          <p:cNvPr id="3" name="TextBox 2">
            <a:extLst>
              <a:ext uri="{FF2B5EF4-FFF2-40B4-BE49-F238E27FC236}">
                <a16:creationId xmlns:a16="http://schemas.microsoft.com/office/drawing/2014/main" id="{9E09537F-277D-8706-B07E-ECBE34212680}"/>
              </a:ext>
            </a:extLst>
          </p:cNvPr>
          <p:cNvSpPr txBox="1"/>
          <p:nvPr/>
        </p:nvSpPr>
        <p:spPr>
          <a:xfrm>
            <a:off x="593552" y="7274349"/>
            <a:ext cx="2502569" cy="923330"/>
          </a:xfrm>
          <a:prstGeom prst="rect">
            <a:avLst/>
          </a:prstGeom>
          <a:noFill/>
        </p:spPr>
        <p:txBody>
          <a:bodyPr wrap="square" rtlCol="0">
            <a:spAutoFit/>
          </a:bodyPr>
          <a:lstStyle/>
          <a:p>
            <a:r>
              <a:rPr lang="lv-LV" sz="1800" dirty="0">
                <a:solidFill>
                  <a:schemeClr val="bg1">
                    <a:lumMod val="85000"/>
                  </a:schemeClr>
                </a:solidFill>
                <a:latin typeface="+mj-lt"/>
              </a:rPr>
              <a:t>Atbalsts esošā dzīvojamā fonda uzlabošanai</a:t>
            </a:r>
          </a:p>
        </p:txBody>
      </p:sp>
    </p:spTree>
    <p:extLst>
      <p:ext uri="{BB962C8B-B14F-4D97-AF65-F5344CB8AC3E}">
        <p14:creationId xmlns:p14="http://schemas.microsoft.com/office/powerpoint/2010/main" val="801964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B47B82-E89B-9F4E-A8B3-6193B8B3AB16}"/>
              </a:ext>
            </a:extLst>
          </p:cNvPr>
          <p:cNvSpPr/>
          <p:nvPr/>
        </p:nvSpPr>
        <p:spPr>
          <a:xfrm>
            <a:off x="352921" y="263615"/>
            <a:ext cx="2983832" cy="9095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5" name="TextBox 4">
            <a:extLst>
              <a:ext uri="{FF2B5EF4-FFF2-40B4-BE49-F238E27FC236}">
                <a16:creationId xmlns:a16="http://schemas.microsoft.com/office/drawing/2014/main" id="{7B9FE3D8-FE47-0C44-ABDD-BFFE6D670B49}"/>
              </a:ext>
            </a:extLst>
          </p:cNvPr>
          <p:cNvSpPr txBox="1"/>
          <p:nvPr/>
        </p:nvSpPr>
        <p:spPr>
          <a:xfrm>
            <a:off x="352921" y="595926"/>
            <a:ext cx="3067173" cy="1015663"/>
          </a:xfrm>
          <a:prstGeom prst="rect">
            <a:avLst/>
          </a:prstGeom>
          <a:noFill/>
        </p:spPr>
        <p:txBody>
          <a:bodyPr wrap="square" rtlCol="0">
            <a:spAutoFit/>
          </a:bodyPr>
          <a:lstStyle/>
          <a:p>
            <a:r>
              <a:rPr lang="lv-LV" sz="2000" dirty="0">
                <a:solidFill>
                  <a:schemeClr val="bg1"/>
                </a:solidFill>
                <a:latin typeface="+mj-lt"/>
              </a:rPr>
              <a:t>Atbalsts </a:t>
            </a:r>
            <a:r>
              <a:rPr lang="lv-LV" sz="2000" dirty="0" err="1">
                <a:solidFill>
                  <a:schemeClr val="bg1"/>
                </a:solidFill>
                <a:latin typeface="+mj-lt"/>
              </a:rPr>
              <a:t>mazaizsargātajām</a:t>
            </a:r>
            <a:r>
              <a:rPr lang="lv-LV" sz="2000" dirty="0">
                <a:solidFill>
                  <a:schemeClr val="bg1"/>
                </a:solidFill>
                <a:latin typeface="+mj-lt"/>
              </a:rPr>
              <a:t> iedzīvotāju grupām</a:t>
            </a:r>
            <a:endParaRPr lang="en-LV" sz="2000" dirty="0">
              <a:solidFill>
                <a:schemeClr val="bg1"/>
              </a:solidFill>
              <a:latin typeface="+mj-lt"/>
            </a:endParaRPr>
          </a:p>
        </p:txBody>
      </p:sp>
      <p:sp>
        <p:nvSpPr>
          <p:cNvPr id="6" name="TextBox 5">
            <a:extLst>
              <a:ext uri="{FF2B5EF4-FFF2-40B4-BE49-F238E27FC236}">
                <a16:creationId xmlns:a16="http://schemas.microsoft.com/office/drawing/2014/main" id="{8C2C55FC-F585-714D-8027-6AE6810E43C2}"/>
              </a:ext>
            </a:extLst>
          </p:cNvPr>
          <p:cNvSpPr txBox="1"/>
          <p:nvPr/>
        </p:nvSpPr>
        <p:spPr>
          <a:xfrm>
            <a:off x="593553" y="1972944"/>
            <a:ext cx="2502569" cy="1754326"/>
          </a:xfrm>
          <a:prstGeom prst="rect">
            <a:avLst/>
          </a:prstGeom>
          <a:noFill/>
        </p:spPr>
        <p:txBody>
          <a:bodyPr wrap="square" rtlCol="0">
            <a:spAutoFit/>
          </a:bodyPr>
          <a:lstStyle/>
          <a:p>
            <a:r>
              <a:rPr lang="lv-LV" sz="1800" dirty="0">
                <a:solidFill>
                  <a:schemeClr val="bg1">
                    <a:lumMod val="85000"/>
                  </a:schemeClr>
                </a:solidFill>
                <a:latin typeface="+mj-lt"/>
              </a:rPr>
              <a:t>Atbalsts mājsaimniecībām ar vidējiem ienākumiem pieejamu mājokļu īrei</a:t>
            </a:r>
            <a:r>
              <a:rPr lang="en-LV" sz="1800" dirty="0">
                <a:solidFill>
                  <a:schemeClr val="bg1">
                    <a:lumMod val="85000"/>
                  </a:schemeClr>
                </a:solidFill>
                <a:latin typeface="+mj-lt"/>
              </a:rPr>
              <a:t> </a:t>
            </a:r>
          </a:p>
        </p:txBody>
      </p:sp>
      <p:sp>
        <p:nvSpPr>
          <p:cNvPr id="13" name="Rectangle 12">
            <a:extLst>
              <a:ext uri="{FF2B5EF4-FFF2-40B4-BE49-F238E27FC236}">
                <a16:creationId xmlns:a16="http://schemas.microsoft.com/office/drawing/2014/main" id="{482D5249-0EDF-CD4C-AFE2-358B6E9236D0}"/>
              </a:ext>
            </a:extLst>
          </p:cNvPr>
          <p:cNvSpPr/>
          <p:nvPr/>
        </p:nvSpPr>
        <p:spPr>
          <a:xfrm>
            <a:off x="4137612" y="1803184"/>
            <a:ext cx="12480757" cy="2342147"/>
          </a:xfrm>
          <a:prstGeom prst="rect">
            <a:avLst/>
          </a:prstGeom>
          <a:solidFill>
            <a:srgbClr val="00434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Rectangle 13">
            <a:extLst>
              <a:ext uri="{FF2B5EF4-FFF2-40B4-BE49-F238E27FC236}">
                <a16:creationId xmlns:a16="http://schemas.microsoft.com/office/drawing/2014/main" id="{056A5821-077D-994E-B5DC-CD490928251A}"/>
              </a:ext>
            </a:extLst>
          </p:cNvPr>
          <p:cNvSpPr/>
          <p:nvPr/>
        </p:nvSpPr>
        <p:spPr>
          <a:xfrm>
            <a:off x="4137612" y="4922494"/>
            <a:ext cx="4885446" cy="3784258"/>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5" name="Rectangle 14">
            <a:extLst>
              <a:ext uri="{FF2B5EF4-FFF2-40B4-BE49-F238E27FC236}">
                <a16:creationId xmlns:a16="http://schemas.microsoft.com/office/drawing/2014/main" id="{B2C80533-E2BC-6640-8739-85FCD66EC609}"/>
              </a:ext>
            </a:extLst>
          </p:cNvPr>
          <p:cNvSpPr/>
          <p:nvPr/>
        </p:nvSpPr>
        <p:spPr>
          <a:xfrm>
            <a:off x="9279107" y="4922494"/>
            <a:ext cx="7339262" cy="3784258"/>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6" name="TextBox 15">
            <a:extLst>
              <a:ext uri="{FF2B5EF4-FFF2-40B4-BE49-F238E27FC236}">
                <a16:creationId xmlns:a16="http://schemas.microsoft.com/office/drawing/2014/main" id="{F4BC7BC6-3DF3-0747-A7D0-7343519D25B3}"/>
              </a:ext>
            </a:extLst>
          </p:cNvPr>
          <p:cNvSpPr txBox="1"/>
          <p:nvPr/>
        </p:nvSpPr>
        <p:spPr>
          <a:xfrm>
            <a:off x="4021553" y="1406275"/>
            <a:ext cx="3759362" cy="338554"/>
          </a:xfrm>
          <a:prstGeom prst="rect">
            <a:avLst/>
          </a:prstGeom>
          <a:noFill/>
        </p:spPr>
        <p:txBody>
          <a:bodyPr wrap="none" rtlCol="0">
            <a:spAutoFit/>
          </a:bodyPr>
          <a:lstStyle/>
          <a:p>
            <a:r>
              <a:rPr lang="lv-LV" sz="1600" dirty="0">
                <a:latin typeface="+mj-lt"/>
              </a:rPr>
              <a:t>RĪCĪBAS VIRZIENA UZDEVUMS</a:t>
            </a:r>
            <a:endParaRPr lang="en-LV" sz="1600" dirty="0">
              <a:latin typeface="+mj-lt"/>
            </a:endParaRPr>
          </a:p>
        </p:txBody>
      </p:sp>
      <p:sp>
        <p:nvSpPr>
          <p:cNvPr id="17" name="TextBox 16">
            <a:extLst>
              <a:ext uri="{FF2B5EF4-FFF2-40B4-BE49-F238E27FC236}">
                <a16:creationId xmlns:a16="http://schemas.microsoft.com/office/drawing/2014/main" id="{9EFC1627-B392-DA48-A589-540BA35F9484}"/>
              </a:ext>
            </a:extLst>
          </p:cNvPr>
          <p:cNvSpPr txBox="1"/>
          <p:nvPr/>
        </p:nvSpPr>
        <p:spPr>
          <a:xfrm>
            <a:off x="4008875" y="4561763"/>
            <a:ext cx="3932487" cy="338554"/>
          </a:xfrm>
          <a:prstGeom prst="rect">
            <a:avLst/>
          </a:prstGeom>
          <a:noFill/>
        </p:spPr>
        <p:txBody>
          <a:bodyPr wrap="none" rtlCol="0">
            <a:spAutoFit/>
          </a:bodyPr>
          <a:lstStyle/>
          <a:p>
            <a:r>
              <a:rPr lang="lv-LV" sz="1600" dirty="0">
                <a:latin typeface="+mj-lt"/>
              </a:rPr>
              <a:t>LĪDZATBILDĪGĀS INSTITŪCIJAS</a:t>
            </a:r>
            <a:endParaRPr lang="en-LV" sz="1600" dirty="0">
              <a:latin typeface="+mj-lt"/>
            </a:endParaRPr>
          </a:p>
        </p:txBody>
      </p:sp>
      <p:sp>
        <p:nvSpPr>
          <p:cNvPr id="18" name="TextBox 17">
            <a:extLst>
              <a:ext uri="{FF2B5EF4-FFF2-40B4-BE49-F238E27FC236}">
                <a16:creationId xmlns:a16="http://schemas.microsoft.com/office/drawing/2014/main" id="{9E81E773-4203-8D4A-8DDD-CDFFFB611C4E}"/>
              </a:ext>
            </a:extLst>
          </p:cNvPr>
          <p:cNvSpPr txBox="1"/>
          <p:nvPr/>
        </p:nvSpPr>
        <p:spPr>
          <a:xfrm>
            <a:off x="9279107" y="4528227"/>
            <a:ext cx="2460930" cy="338554"/>
          </a:xfrm>
          <a:prstGeom prst="rect">
            <a:avLst/>
          </a:prstGeom>
          <a:noFill/>
        </p:spPr>
        <p:txBody>
          <a:bodyPr wrap="none" rtlCol="0">
            <a:spAutoFit/>
          </a:bodyPr>
          <a:lstStyle/>
          <a:p>
            <a:r>
              <a:rPr lang="lv-LV" sz="1600" dirty="0">
                <a:latin typeface="+mj-lt"/>
              </a:rPr>
              <a:t>UZDEVUMA MĒRĶIS</a:t>
            </a:r>
            <a:endParaRPr lang="en-LV" sz="1600" dirty="0">
              <a:latin typeface="+mj-lt"/>
            </a:endParaRPr>
          </a:p>
        </p:txBody>
      </p:sp>
      <p:sp>
        <p:nvSpPr>
          <p:cNvPr id="20" name="TextBox 19">
            <a:extLst>
              <a:ext uri="{FF2B5EF4-FFF2-40B4-BE49-F238E27FC236}">
                <a16:creationId xmlns:a16="http://schemas.microsoft.com/office/drawing/2014/main" id="{35A33540-AB4E-E744-BE2B-D74AF632028A}"/>
              </a:ext>
            </a:extLst>
          </p:cNvPr>
          <p:cNvSpPr txBox="1"/>
          <p:nvPr/>
        </p:nvSpPr>
        <p:spPr>
          <a:xfrm>
            <a:off x="4752930" y="2369856"/>
            <a:ext cx="11250119" cy="954107"/>
          </a:xfrm>
          <a:prstGeom prst="rect">
            <a:avLst/>
          </a:prstGeom>
          <a:noFill/>
        </p:spPr>
        <p:txBody>
          <a:bodyPr wrap="square">
            <a:spAutoFit/>
          </a:bodyPr>
          <a:lstStyle/>
          <a:p>
            <a:pPr>
              <a:lnSpc>
                <a:spcPct val="100000"/>
              </a:lnSpc>
              <a:spcBef>
                <a:spcPts val="0"/>
              </a:spcBef>
              <a:defRPr/>
            </a:pPr>
            <a:r>
              <a:rPr lang="lv-LV" altLang="lv-LV" sz="2800" b="0" dirty="0">
                <a:solidFill>
                  <a:schemeClr val="bg1"/>
                </a:solidFill>
                <a:latin typeface="+mj-lt"/>
              </a:rPr>
              <a:t>Izstrādāt atbalsta mehānismu sociālo un pašvaldības īres mājokļu būvniecībai vai atjaunošanai</a:t>
            </a:r>
          </a:p>
        </p:txBody>
      </p:sp>
      <p:sp>
        <p:nvSpPr>
          <p:cNvPr id="22" name="TextBox 21">
            <a:extLst>
              <a:ext uri="{FF2B5EF4-FFF2-40B4-BE49-F238E27FC236}">
                <a16:creationId xmlns:a16="http://schemas.microsoft.com/office/drawing/2014/main" id="{2593C563-F1F6-8644-A580-E817A357CE97}"/>
              </a:ext>
            </a:extLst>
          </p:cNvPr>
          <p:cNvSpPr txBox="1"/>
          <p:nvPr/>
        </p:nvSpPr>
        <p:spPr>
          <a:xfrm>
            <a:off x="5438156" y="6501628"/>
            <a:ext cx="2282997" cy="523220"/>
          </a:xfrm>
          <a:prstGeom prst="rect">
            <a:avLst/>
          </a:prstGeom>
          <a:noFill/>
        </p:spPr>
        <p:txBody>
          <a:bodyPr wrap="none" rtlCol="0">
            <a:spAutoFit/>
          </a:bodyPr>
          <a:lstStyle/>
          <a:p>
            <a:r>
              <a:rPr lang="lv-LV" sz="2800" b="0" dirty="0">
                <a:latin typeface="+mj-lt"/>
              </a:rPr>
              <a:t>Pašvaldības</a:t>
            </a:r>
            <a:endParaRPr lang="en-LV" sz="2800" b="0" dirty="0"/>
          </a:p>
        </p:txBody>
      </p:sp>
      <p:sp>
        <p:nvSpPr>
          <p:cNvPr id="24" name="TextBox 23">
            <a:extLst>
              <a:ext uri="{FF2B5EF4-FFF2-40B4-BE49-F238E27FC236}">
                <a16:creationId xmlns:a16="http://schemas.microsoft.com/office/drawing/2014/main" id="{10AA2E10-99EA-544A-AB06-3C733E582B7E}"/>
              </a:ext>
            </a:extLst>
          </p:cNvPr>
          <p:cNvSpPr txBox="1"/>
          <p:nvPr/>
        </p:nvSpPr>
        <p:spPr>
          <a:xfrm>
            <a:off x="9772082" y="5855297"/>
            <a:ext cx="6353312" cy="1815882"/>
          </a:xfrm>
          <a:prstGeom prst="rect">
            <a:avLst/>
          </a:prstGeom>
          <a:noFill/>
        </p:spPr>
        <p:txBody>
          <a:bodyPr wrap="square">
            <a:spAutoFit/>
          </a:bodyPr>
          <a:lstStyle/>
          <a:p>
            <a:pPr>
              <a:spcBef>
                <a:spcPts val="100"/>
              </a:spcBef>
              <a:spcAft>
                <a:spcPts val="100"/>
              </a:spcAft>
              <a:defRPr/>
            </a:pPr>
            <a:r>
              <a:rPr lang="lv-LV" sz="2800" b="0" dirty="0">
                <a:latin typeface="+mj-lt"/>
              </a:rPr>
              <a:t>Nodrošināt mājokļu pieejamību sociāli </a:t>
            </a:r>
            <a:r>
              <a:rPr lang="lv-LV" sz="2800" b="0" dirty="0" err="1">
                <a:latin typeface="+mj-lt"/>
              </a:rPr>
              <a:t>mazaizsargātām</a:t>
            </a:r>
            <a:r>
              <a:rPr lang="lv-LV" sz="2800" b="0" dirty="0">
                <a:latin typeface="+mj-lt"/>
              </a:rPr>
              <a:t> personām un samazināt rindas pēc pašvaldību dzīvokļiem</a:t>
            </a:r>
            <a:endParaRPr lang="lv-LV" sz="2800" dirty="0">
              <a:latin typeface="+mj-lt"/>
            </a:endParaRPr>
          </a:p>
        </p:txBody>
      </p:sp>
      <p:sp>
        <p:nvSpPr>
          <p:cNvPr id="23" name="TextBox 22">
            <a:extLst>
              <a:ext uri="{FF2B5EF4-FFF2-40B4-BE49-F238E27FC236}">
                <a16:creationId xmlns:a16="http://schemas.microsoft.com/office/drawing/2014/main" id="{CEDA3EAD-F0EA-45A8-8FBF-9143D821F931}"/>
              </a:ext>
            </a:extLst>
          </p:cNvPr>
          <p:cNvSpPr txBox="1"/>
          <p:nvPr/>
        </p:nvSpPr>
        <p:spPr>
          <a:xfrm>
            <a:off x="593553" y="3959816"/>
            <a:ext cx="2502569" cy="1200329"/>
          </a:xfrm>
          <a:prstGeom prst="rect">
            <a:avLst/>
          </a:prstGeom>
          <a:noFill/>
        </p:spPr>
        <p:txBody>
          <a:bodyPr wrap="square" rtlCol="0">
            <a:spAutoFit/>
          </a:bodyPr>
          <a:lstStyle/>
          <a:p>
            <a:r>
              <a:rPr lang="lv-LV" sz="1800" dirty="0">
                <a:solidFill>
                  <a:schemeClr val="bg1">
                    <a:lumMod val="85000"/>
                  </a:schemeClr>
                </a:solidFill>
                <a:latin typeface="+mj-lt"/>
              </a:rPr>
              <a:t>Atbalsts attīstītājiem mājokļu būvniecībai</a:t>
            </a:r>
          </a:p>
        </p:txBody>
      </p:sp>
      <p:sp>
        <p:nvSpPr>
          <p:cNvPr id="2" name="TextBox 1">
            <a:extLst>
              <a:ext uri="{FF2B5EF4-FFF2-40B4-BE49-F238E27FC236}">
                <a16:creationId xmlns:a16="http://schemas.microsoft.com/office/drawing/2014/main" id="{D2CE15E8-CABC-3F95-A17F-6F7DED194D13}"/>
              </a:ext>
            </a:extLst>
          </p:cNvPr>
          <p:cNvSpPr txBox="1"/>
          <p:nvPr/>
        </p:nvSpPr>
        <p:spPr>
          <a:xfrm>
            <a:off x="593552" y="5392691"/>
            <a:ext cx="2502569" cy="1200329"/>
          </a:xfrm>
          <a:prstGeom prst="rect">
            <a:avLst/>
          </a:prstGeom>
          <a:noFill/>
        </p:spPr>
        <p:txBody>
          <a:bodyPr wrap="square" rtlCol="0">
            <a:spAutoFit/>
          </a:bodyPr>
          <a:lstStyle/>
          <a:p>
            <a:r>
              <a:rPr lang="lv-LV" sz="1800" dirty="0">
                <a:solidFill>
                  <a:schemeClr val="bg1">
                    <a:lumMod val="85000"/>
                  </a:schemeClr>
                </a:solidFill>
                <a:latin typeface="+mj-lt"/>
              </a:rPr>
              <a:t>Atbalsts mājsaimniecībām mājokļa iegādei vai būvniecībai</a:t>
            </a:r>
          </a:p>
        </p:txBody>
      </p:sp>
      <p:sp>
        <p:nvSpPr>
          <p:cNvPr id="3" name="TextBox 2">
            <a:extLst>
              <a:ext uri="{FF2B5EF4-FFF2-40B4-BE49-F238E27FC236}">
                <a16:creationId xmlns:a16="http://schemas.microsoft.com/office/drawing/2014/main" id="{9E09537F-277D-8706-B07E-ECBE34212680}"/>
              </a:ext>
            </a:extLst>
          </p:cNvPr>
          <p:cNvSpPr txBox="1"/>
          <p:nvPr/>
        </p:nvSpPr>
        <p:spPr>
          <a:xfrm>
            <a:off x="593552" y="7274349"/>
            <a:ext cx="2502569" cy="923330"/>
          </a:xfrm>
          <a:prstGeom prst="rect">
            <a:avLst/>
          </a:prstGeom>
          <a:noFill/>
        </p:spPr>
        <p:txBody>
          <a:bodyPr wrap="square" rtlCol="0">
            <a:spAutoFit/>
          </a:bodyPr>
          <a:lstStyle/>
          <a:p>
            <a:r>
              <a:rPr lang="lv-LV" sz="1800" dirty="0">
                <a:solidFill>
                  <a:schemeClr val="bg1">
                    <a:lumMod val="85000"/>
                  </a:schemeClr>
                </a:solidFill>
                <a:latin typeface="+mj-lt"/>
              </a:rPr>
              <a:t>Atbalsts esošā dzīvojamā fonda uzlabošanai</a:t>
            </a:r>
          </a:p>
        </p:txBody>
      </p:sp>
    </p:spTree>
    <p:extLst>
      <p:ext uri="{BB962C8B-B14F-4D97-AF65-F5344CB8AC3E}">
        <p14:creationId xmlns:p14="http://schemas.microsoft.com/office/powerpoint/2010/main" val="288972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B47B82-E89B-9F4E-A8B3-6193B8B3AB16}"/>
              </a:ext>
            </a:extLst>
          </p:cNvPr>
          <p:cNvSpPr/>
          <p:nvPr/>
        </p:nvSpPr>
        <p:spPr>
          <a:xfrm>
            <a:off x="352921" y="263615"/>
            <a:ext cx="2983832" cy="9095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5" name="TextBox 4">
            <a:extLst>
              <a:ext uri="{FF2B5EF4-FFF2-40B4-BE49-F238E27FC236}">
                <a16:creationId xmlns:a16="http://schemas.microsoft.com/office/drawing/2014/main" id="{7B9FE3D8-FE47-0C44-ABDD-BFFE6D670B49}"/>
              </a:ext>
            </a:extLst>
          </p:cNvPr>
          <p:cNvSpPr txBox="1"/>
          <p:nvPr/>
        </p:nvSpPr>
        <p:spPr>
          <a:xfrm>
            <a:off x="352921" y="595926"/>
            <a:ext cx="3067173" cy="1015663"/>
          </a:xfrm>
          <a:prstGeom prst="rect">
            <a:avLst/>
          </a:prstGeom>
          <a:noFill/>
        </p:spPr>
        <p:txBody>
          <a:bodyPr wrap="square" rtlCol="0">
            <a:spAutoFit/>
          </a:bodyPr>
          <a:lstStyle/>
          <a:p>
            <a:r>
              <a:rPr lang="lv-LV" sz="2000" dirty="0">
                <a:solidFill>
                  <a:schemeClr val="bg1"/>
                </a:solidFill>
                <a:latin typeface="+mj-lt"/>
              </a:rPr>
              <a:t>Atbalsts </a:t>
            </a:r>
            <a:r>
              <a:rPr lang="lv-LV" sz="2000" dirty="0" err="1">
                <a:solidFill>
                  <a:schemeClr val="bg1"/>
                </a:solidFill>
                <a:latin typeface="+mj-lt"/>
              </a:rPr>
              <a:t>mazaizsargātajām</a:t>
            </a:r>
            <a:r>
              <a:rPr lang="lv-LV" sz="2000" dirty="0">
                <a:solidFill>
                  <a:schemeClr val="bg1"/>
                </a:solidFill>
                <a:latin typeface="+mj-lt"/>
              </a:rPr>
              <a:t> iedzīvotāju grupām</a:t>
            </a:r>
            <a:endParaRPr lang="en-LV" sz="2000" dirty="0">
              <a:solidFill>
                <a:schemeClr val="bg1"/>
              </a:solidFill>
              <a:latin typeface="+mj-lt"/>
            </a:endParaRPr>
          </a:p>
        </p:txBody>
      </p:sp>
      <p:sp>
        <p:nvSpPr>
          <p:cNvPr id="6" name="TextBox 5">
            <a:extLst>
              <a:ext uri="{FF2B5EF4-FFF2-40B4-BE49-F238E27FC236}">
                <a16:creationId xmlns:a16="http://schemas.microsoft.com/office/drawing/2014/main" id="{8C2C55FC-F585-714D-8027-6AE6810E43C2}"/>
              </a:ext>
            </a:extLst>
          </p:cNvPr>
          <p:cNvSpPr txBox="1"/>
          <p:nvPr/>
        </p:nvSpPr>
        <p:spPr>
          <a:xfrm>
            <a:off x="593553" y="1972944"/>
            <a:ext cx="2502569" cy="1754326"/>
          </a:xfrm>
          <a:prstGeom prst="rect">
            <a:avLst/>
          </a:prstGeom>
          <a:noFill/>
        </p:spPr>
        <p:txBody>
          <a:bodyPr wrap="square" rtlCol="0">
            <a:spAutoFit/>
          </a:bodyPr>
          <a:lstStyle/>
          <a:p>
            <a:r>
              <a:rPr lang="lv-LV" sz="1800" dirty="0">
                <a:solidFill>
                  <a:schemeClr val="bg1">
                    <a:lumMod val="85000"/>
                  </a:schemeClr>
                </a:solidFill>
                <a:latin typeface="+mj-lt"/>
              </a:rPr>
              <a:t>Atbalsts mājsaimniecībām ar vidējiem ienākumiem pieejamu mājokļu īrei</a:t>
            </a:r>
            <a:r>
              <a:rPr lang="en-LV" sz="1800" dirty="0">
                <a:solidFill>
                  <a:schemeClr val="bg1">
                    <a:lumMod val="85000"/>
                  </a:schemeClr>
                </a:solidFill>
                <a:latin typeface="+mj-lt"/>
              </a:rPr>
              <a:t> </a:t>
            </a:r>
          </a:p>
        </p:txBody>
      </p:sp>
      <p:sp>
        <p:nvSpPr>
          <p:cNvPr id="13" name="Rectangle 12">
            <a:extLst>
              <a:ext uri="{FF2B5EF4-FFF2-40B4-BE49-F238E27FC236}">
                <a16:creationId xmlns:a16="http://schemas.microsoft.com/office/drawing/2014/main" id="{482D5249-0EDF-CD4C-AFE2-358B6E9236D0}"/>
              </a:ext>
            </a:extLst>
          </p:cNvPr>
          <p:cNvSpPr/>
          <p:nvPr/>
        </p:nvSpPr>
        <p:spPr>
          <a:xfrm>
            <a:off x="4137612" y="1803184"/>
            <a:ext cx="12480757" cy="2342147"/>
          </a:xfrm>
          <a:prstGeom prst="rect">
            <a:avLst/>
          </a:prstGeom>
          <a:solidFill>
            <a:srgbClr val="00434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Rectangle 13">
            <a:extLst>
              <a:ext uri="{FF2B5EF4-FFF2-40B4-BE49-F238E27FC236}">
                <a16:creationId xmlns:a16="http://schemas.microsoft.com/office/drawing/2014/main" id="{056A5821-077D-994E-B5DC-CD490928251A}"/>
              </a:ext>
            </a:extLst>
          </p:cNvPr>
          <p:cNvSpPr/>
          <p:nvPr/>
        </p:nvSpPr>
        <p:spPr>
          <a:xfrm>
            <a:off x="4137612" y="4922494"/>
            <a:ext cx="4885446" cy="3784258"/>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5" name="Rectangle 14">
            <a:extLst>
              <a:ext uri="{FF2B5EF4-FFF2-40B4-BE49-F238E27FC236}">
                <a16:creationId xmlns:a16="http://schemas.microsoft.com/office/drawing/2014/main" id="{B2C80533-E2BC-6640-8739-85FCD66EC609}"/>
              </a:ext>
            </a:extLst>
          </p:cNvPr>
          <p:cNvSpPr/>
          <p:nvPr/>
        </p:nvSpPr>
        <p:spPr>
          <a:xfrm>
            <a:off x="9279107" y="4922494"/>
            <a:ext cx="7339262" cy="3784258"/>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6" name="TextBox 15">
            <a:extLst>
              <a:ext uri="{FF2B5EF4-FFF2-40B4-BE49-F238E27FC236}">
                <a16:creationId xmlns:a16="http://schemas.microsoft.com/office/drawing/2014/main" id="{F4BC7BC6-3DF3-0747-A7D0-7343519D25B3}"/>
              </a:ext>
            </a:extLst>
          </p:cNvPr>
          <p:cNvSpPr txBox="1"/>
          <p:nvPr/>
        </p:nvSpPr>
        <p:spPr>
          <a:xfrm>
            <a:off x="4021553" y="1406275"/>
            <a:ext cx="3759362" cy="338554"/>
          </a:xfrm>
          <a:prstGeom prst="rect">
            <a:avLst/>
          </a:prstGeom>
          <a:noFill/>
        </p:spPr>
        <p:txBody>
          <a:bodyPr wrap="none" rtlCol="0">
            <a:spAutoFit/>
          </a:bodyPr>
          <a:lstStyle/>
          <a:p>
            <a:r>
              <a:rPr lang="lv-LV" sz="1600" dirty="0">
                <a:latin typeface="+mj-lt"/>
              </a:rPr>
              <a:t>RĪCĪBAS VIRZIENA UZDEVUMS</a:t>
            </a:r>
            <a:endParaRPr lang="en-LV" sz="1600" dirty="0">
              <a:latin typeface="+mj-lt"/>
            </a:endParaRPr>
          </a:p>
        </p:txBody>
      </p:sp>
      <p:sp>
        <p:nvSpPr>
          <p:cNvPr id="17" name="TextBox 16">
            <a:extLst>
              <a:ext uri="{FF2B5EF4-FFF2-40B4-BE49-F238E27FC236}">
                <a16:creationId xmlns:a16="http://schemas.microsoft.com/office/drawing/2014/main" id="{9EFC1627-B392-DA48-A589-540BA35F9484}"/>
              </a:ext>
            </a:extLst>
          </p:cNvPr>
          <p:cNvSpPr txBox="1"/>
          <p:nvPr/>
        </p:nvSpPr>
        <p:spPr>
          <a:xfrm>
            <a:off x="4008875" y="4561763"/>
            <a:ext cx="3932487" cy="338554"/>
          </a:xfrm>
          <a:prstGeom prst="rect">
            <a:avLst/>
          </a:prstGeom>
          <a:noFill/>
        </p:spPr>
        <p:txBody>
          <a:bodyPr wrap="none" rtlCol="0">
            <a:spAutoFit/>
          </a:bodyPr>
          <a:lstStyle/>
          <a:p>
            <a:r>
              <a:rPr lang="lv-LV" sz="1600" dirty="0">
                <a:latin typeface="+mj-lt"/>
              </a:rPr>
              <a:t>LĪDZATBILDĪGĀS INSTITŪCIJAS</a:t>
            </a:r>
            <a:endParaRPr lang="en-LV" sz="1600" dirty="0">
              <a:latin typeface="+mj-lt"/>
            </a:endParaRPr>
          </a:p>
        </p:txBody>
      </p:sp>
      <p:sp>
        <p:nvSpPr>
          <p:cNvPr id="18" name="TextBox 17">
            <a:extLst>
              <a:ext uri="{FF2B5EF4-FFF2-40B4-BE49-F238E27FC236}">
                <a16:creationId xmlns:a16="http://schemas.microsoft.com/office/drawing/2014/main" id="{9E81E773-4203-8D4A-8DDD-CDFFFB611C4E}"/>
              </a:ext>
            </a:extLst>
          </p:cNvPr>
          <p:cNvSpPr txBox="1"/>
          <p:nvPr/>
        </p:nvSpPr>
        <p:spPr>
          <a:xfrm>
            <a:off x="9279107" y="4528227"/>
            <a:ext cx="2460930" cy="338554"/>
          </a:xfrm>
          <a:prstGeom prst="rect">
            <a:avLst/>
          </a:prstGeom>
          <a:noFill/>
        </p:spPr>
        <p:txBody>
          <a:bodyPr wrap="none" rtlCol="0">
            <a:spAutoFit/>
          </a:bodyPr>
          <a:lstStyle/>
          <a:p>
            <a:r>
              <a:rPr lang="lv-LV" sz="1600" dirty="0">
                <a:latin typeface="+mj-lt"/>
              </a:rPr>
              <a:t>UZDEVUMA MĒRĶIS</a:t>
            </a:r>
            <a:endParaRPr lang="en-LV" sz="1600" dirty="0">
              <a:latin typeface="+mj-lt"/>
            </a:endParaRPr>
          </a:p>
        </p:txBody>
      </p:sp>
      <p:sp>
        <p:nvSpPr>
          <p:cNvPr id="20" name="TextBox 19">
            <a:extLst>
              <a:ext uri="{FF2B5EF4-FFF2-40B4-BE49-F238E27FC236}">
                <a16:creationId xmlns:a16="http://schemas.microsoft.com/office/drawing/2014/main" id="{35A33540-AB4E-E744-BE2B-D74AF632028A}"/>
              </a:ext>
            </a:extLst>
          </p:cNvPr>
          <p:cNvSpPr txBox="1"/>
          <p:nvPr/>
        </p:nvSpPr>
        <p:spPr>
          <a:xfrm>
            <a:off x="4752930" y="1886158"/>
            <a:ext cx="11250119" cy="2246769"/>
          </a:xfrm>
          <a:prstGeom prst="rect">
            <a:avLst/>
          </a:prstGeom>
          <a:noFill/>
        </p:spPr>
        <p:txBody>
          <a:bodyPr wrap="square">
            <a:spAutoFit/>
          </a:bodyPr>
          <a:lstStyle/>
          <a:p>
            <a:pPr>
              <a:lnSpc>
                <a:spcPct val="100000"/>
              </a:lnSpc>
              <a:spcBef>
                <a:spcPts val="0"/>
              </a:spcBef>
              <a:defRPr/>
            </a:pPr>
            <a:r>
              <a:rPr lang="lv-LV" altLang="lv-LV" sz="2800" b="0" dirty="0">
                <a:solidFill>
                  <a:schemeClr val="bg1"/>
                </a:solidFill>
                <a:latin typeface="+mj-lt"/>
              </a:rPr>
              <a:t>Identificēt trūkstošos statistikas datus dažādu mājokļa pieejamības aspektu raksturošanai, izstrādājot priekšlikumus šo datu ieguvei, kā arī nodrošināt regulāru datu apkopošanu un uzkrāšanu par pašvaldību sniegto palīdzību mājokļu  jautājumu risināšanā</a:t>
            </a:r>
          </a:p>
        </p:txBody>
      </p:sp>
      <p:sp>
        <p:nvSpPr>
          <p:cNvPr id="22" name="TextBox 21">
            <a:extLst>
              <a:ext uri="{FF2B5EF4-FFF2-40B4-BE49-F238E27FC236}">
                <a16:creationId xmlns:a16="http://schemas.microsoft.com/office/drawing/2014/main" id="{2593C563-F1F6-8644-A580-E817A357CE97}"/>
              </a:ext>
            </a:extLst>
          </p:cNvPr>
          <p:cNvSpPr txBox="1"/>
          <p:nvPr/>
        </p:nvSpPr>
        <p:spPr>
          <a:xfrm>
            <a:off x="4568531" y="6501628"/>
            <a:ext cx="4022255" cy="523220"/>
          </a:xfrm>
          <a:prstGeom prst="rect">
            <a:avLst/>
          </a:prstGeom>
          <a:noFill/>
        </p:spPr>
        <p:txBody>
          <a:bodyPr wrap="none" rtlCol="0">
            <a:spAutoFit/>
          </a:bodyPr>
          <a:lstStyle/>
          <a:p>
            <a:r>
              <a:rPr lang="lv-LV" sz="2800" b="0" dirty="0">
                <a:latin typeface="+mj-lt"/>
              </a:rPr>
              <a:t>Labklājības ministrija</a:t>
            </a:r>
            <a:endParaRPr lang="en-LV" sz="2800" b="0" dirty="0"/>
          </a:p>
        </p:txBody>
      </p:sp>
      <p:sp>
        <p:nvSpPr>
          <p:cNvPr id="24" name="TextBox 23">
            <a:extLst>
              <a:ext uri="{FF2B5EF4-FFF2-40B4-BE49-F238E27FC236}">
                <a16:creationId xmlns:a16="http://schemas.microsoft.com/office/drawing/2014/main" id="{10AA2E10-99EA-544A-AB06-3C733E582B7E}"/>
              </a:ext>
            </a:extLst>
          </p:cNvPr>
          <p:cNvSpPr txBox="1"/>
          <p:nvPr/>
        </p:nvSpPr>
        <p:spPr>
          <a:xfrm>
            <a:off x="9772082" y="5855297"/>
            <a:ext cx="6353312" cy="1815882"/>
          </a:xfrm>
          <a:prstGeom prst="rect">
            <a:avLst/>
          </a:prstGeom>
          <a:noFill/>
        </p:spPr>
        <p:txBody>
          <a:bodyPr wrap="square">
            <a:spAutoFit/>
          </a:bodyPr>
          <a:lstStyle/>
          <a:p>
            <a:pPr>
              <a:spcBef>
                <a:spcPts val="100"/>
              </a:spcBef>
              <a:spcAft>
                <a:spcPts val="100"/>
              </a:spcAft>
              <a:defRPr/>
            </a:pPr>
            <a:r>
              <a:rPr lang="lv-LV" sz="2800" b="0" dirty="0">
                <a:latin typeface="+mj-lt"/>
              </a:rPr>
              <a:t>Nodrošināt statistikas datu pieejamību, lai veiktu uz pierādījumiem balstītu mājokļu pieejamības politikas analīzi</a:t>
            </a:r>
            <a:endParaRPr lang="lv-LV" sz="2800" dirty="0">
              <a:latin typeface="+mj-lt"/>
            </a:endParaRPr>
          </a:p>
        </p:txBody>
      </p:sp>
      <p:sp>
        <p:nvSpPr>
          <p:cNvPr id="23" name="TextBox 22">
            <a:extLst>
              <a:ext uri="{FF2B5EF4-FFF2-40B4-BE49-F238E27FC236}">
                <a16:creationId xmlns:a16="http://schemas.microsoft.com/office/drawing/2014/main" id="{CEDA3EAD-F0EA-45A8-8FBF-9143D821F931}"/>
              </a:ext>
            </a:extLst>
          </p:cNvPr>
          <p:cNvSpPr txBox="1"/>
          <p:nvPr/>
        </p:nvSpPr>
        <p:spPr>
          <a:xfrm>
            <a:off x="593553" y="3959816"/>
            <a:ext cx="2502569" cy="1200329"/>
          </a:xfrm>
          <a:prstGeom prst="rect">
            <a:avLst/>
          </a:prstGeom>
          <a:noFill/>
        </p:spPr>
        <p:txBody>
          <a:bodyPr wrap="square" rtlCol="0">
            <a:spAutoFit/>
          </a:bodyPr>
          <a:lstStyle/>
          <a:p>
            <a:r>
              <a:rPr lang="lv-LV" sz="1800" dirty="0">
                <a:solidFill>
                  <a:schemeClr val="bg1">
                    <a:lumMod val="85000"/>
                  </a:schemeClr>
                </a:solidFill>
                <a:latin typeface="+mj-lt"/>
              </a:rPr>
              <a:t>Atbalsts attīstītājiem mājokļu būvniecībai</a:t>
            </a:r>
          </a:p>
        </p:txBody>
      </p:sp>
      <p:sp>
        <p:nvSpPr>
          <p:cNvPr id="2" name="TextBox 1">
            <a:extLst>
              <a:ext uri="{FF2B5EF4-FFF2-40B4-BE49-F238E27FC236}">
                <a16:creationId xmlns:a16="http://schemas.microsoft.com/office/drawing/2014/main" id="{D2CE15E8-CABC-3F95-A17F-6F7DED194D13}"/>
              </a:ext>
            </a:extLst>
          </p:cNvPr>
          <p:cNvSpPr txBox="1"/>
          <p:nvPr/>
        </p:nvSpPr>
        <p:spPr>
          <a:xfrm>
            <a:off x="593552" y="5392691"/>
            <a:ext cx="2502569" cy="1200329"/>
          </a:xfrm>
          <a:prstGeom prst="rect">
            <a:avLst/>
          </a:prstGeom>
          <a:noFill/>
        </p:spPr>
        <p:txBody>
          <a:bodyPr wrap="square" rtlCol="0">
            <a:spAutoFit/>
          </a:bodyPr>
          <a:lstStyle/>
          <a:p>
            <a:r>
              <a:rPr lang="lv-LV" sz="1800" dirty="0">
                <a:solidFill>
                  <a:schemeClr val="bg1">
                    <a:lumMod val="85000"/>
                  </a:schemeClr>
                </a:solidFill>
                <a:latin typeface="+mj-lt"/>
              </a:rPr>
              <a:t>Atbalsts mājsaimniecībām mājokļa iegādei vai būvniecībai</a:t>
            </a:r>
          </a:p>
        </p:txBody>
      </p:sp>
      <p:sp>
        <p:nvSpPr>
          <p:cNvPr id="3" name="TextBox 2">
            <a:extLst>
              <a:ext uri="{FF2B5EF4-FFF2-40B4-BE49-F238E27FC236}">
                <a16:creationId xmlns:a16="http://schemas.microsoft.com/office/drawing/2014/main" id="{9E09537F-277D-8706-B07E-ECBE34212680}"/>
              </a:ext>
            </a:extLst>
          </p:cNvPr>
          <p:cNvSpPr txBox="1"/>
          <p:nvPr/>
        </p:nvSpPr>
        <p:spPr>
          <a:xfrm>
            <a:off x="593552" y="7274349"/>
            <a:ext cx="2502569" cy="923330"/>
          </a:xfrm>
          <a:prstGeom prst="rect">
            <a:avLst/>
          </a:prstGeom>
          <a:noFill/>
        </p:spPr>
        <p:txBody>
          <a:bodyPr wrap="square" rtlCol="0">
            <a:spAutoFit/>
          </a:bodyPr>
          <a:lstStyle/>
          <a:p>
            <a:r>
              <a:rPr lang="lv-LV" sz="1800" dirty="0">
                <a:solidFill>
                  <a:schemeClr val="bg1">
                    <a:lumMod val="85000"/>
                  </a:schemeClr>
                </a:solidFill>
                <a:latin typeface="+mj-lt"/>
              </a:rPr>
              <a:t>Atbalsts esošā dzīvojamā fonda uzlabošanai</a:t>
            </a:r>
          </a:p>
        </p:txBody>
      </p:sp>
    </p:spTree>
    <p:extLst>
      <p:ext uri="{BB962C8B-B14F-4D97-AF65-F5344CB8AC3E}">
        <p14:creationId xmlns:p14="http://schemas.microsoft.com/office/powerpoint/2010/main" val="3099495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B47B82-E89B-9F4E-A8B3-6193B8B3AB16}"/>
              </a:ext>
            </a:extLst>
          </p:cNvPr>
          <p:cNvSpPr/>
          <p:nvPr/>
        </p:nvSpPr>
        <p:spPr>
          <a:xfrm>
            <a:off x="352921" y="263615"/>
            <a:ext cx="2983832" cy="9095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5" name="TextBox 4">
            <a:extLst>
              <a:ext uri="{FF2B5EF4-FFF2-40B4-BE49-F238E27FC236}">
                <a16:creationId xmlns:a16="http://schemas.microsoft.com/office/drawing/2014/main" id="{7B9FE3D8-FE47-0C44-ABDD-BFFE6D670B49}"/>
              </a:ext>
            </a:extLst>
          </p:cNvPr>
          <p:cNvSpPr txBox="1"/>
          <p:nvPr/>
        </p:nvSpPr>
        <p:spPr>
          <a:xfrm>
            <a:off x="352921" y="595926"/>
            <a:ext cx="3067173" cy="923330"/>
          </a:xfrm>
          <a:prstGeom prst="rect">
            <a:avLst/>
          </a:prstGeom>
          <a:noFill/>
        </p:spPr>
        <p:txBody>
          <a:bodyPr wrap="square" rtlCol="0">
            <a:spAutoFit/>
          </a:bodyPr>
          <a:lstStyle/>
          <a:p>
            <a:r>
              <a:rPr lang="lv-LV" sz="1800" dirty="0">
                <a:solidFill>
                  <a:schemeClr val="bg2"/>
                </a:solidFill>
                <a:latin typeface="+mj-lt"/>
              </a:rPr>
              <a:t>Atbalsts </a:t>
            </a:r>
            <a:r>
              <a:rPr lang="lv-LV" sz="1800" dirty="0" err="1">
                <a:solidFill>
                  <a:schemeClr val="bg2"/>
                </a:solidFill>
                <a:latin typeface="+mj-lt"/>
              </a:rPr>
              <a:t>mazaizsargātajām</a:t>
            </a:r>
            <a:r>
              <a:rPr lang="lv-LV" sz="1800" dirty="0">
                <a:solidFill>
                  <a:schemeClr val="bg2"/>
                </a:solidFill>
                <a:latin typeface="+mj-lt"/>
              </a:rPr>
              <a:t> iedzīvotāju grupām</a:t>
            </a:r>
            <a:endParaRPr lang="en-LV" sz="1800" dirty="0">
              <a:solidFill>
                <a:schemeClr val="bg2"/>
              </a:solidFill>
              <a:latin typeface="+mj-lt"/>
            </a:endParaRPr>
          </a:p>
        </p:txBody>
      </p:sp>
      <p:sp>
        <p:nvSpPr>
          <p:cNvPr id="6" name="TextBox 5">
            <a:extLst>
              <a:ext uri="{FF2B5EF4-FFF2-40B4-BE49-F238E27FC236}">
                <a16:creationId xmlns:a16="http://schemas.microsoft.com/office/drawing/2014/main" id="{8C2C55FC-F585-714D-8027-6AE6810E43C2}"/>
              </a:ext>
            </a:extLst>
          </p:cNvPr>
          <p:cNvSpPr txBox="1"/>
          <p:nvPr/>
        </p:nvSpPr>
        <p:spPr>
          <a:xfrm>
            <a:off x="473235" y="1845612"/>
            <a:ext cx="2743202" cy="1938992"/>
          </a:xfrm>
          <a:prstGeom prst="rect">
            <a:avLst/>
          </a:prstGeom>
          <a:noFill/>
        </p:spPr>
        <p:txBody>
          <a:bodyPr wrap="square" rtlCol="0">
            <a:spAutoFit/>
          </a:bodyPr>
          <a:lstStyle/>
          <a:p>
            <a:r>
              <a:rPr lang="lv-LV" sz="2000" dirty="0">
                <a:solidFill>
                  <a:schemeClr val="bg1"/>
                </a:solidFill>
                <a:latin typeface="+mj-lt"/>
              </a:rPr>
              <a:t>Atbalsts mājsaimniecībām ar vidējiem ienākumiem pieejamu mājokļu īrei</a:t>
            </a:r>
            <a:r>
              <a:rPr lang="en-LV" sz="2000" dirty="0">
                <a:solidFill>
                  <a:schemeClr val="bg1"/>
                </a:solidFill>
                <a:latin typeface="+mj-lt"/>
              </a:rPr>
              <a:t> </a:t>
            </a:r>
          </a:p>
        </p:txBody>
      </p:sp>
      <p:sp>
        <p:nvSpPr>
          <p:cNvPr id="13" name="Rectangle 12">
            <a:extLst>
              <a:ext uri="{FF2B5EF4-FFF2-40B4-BE49-F238E27FC236}">
                <a16:creationId xmlns:a16="http://schemas.microsoft.com/office/drawing/2014/main" id="{482D5249-0EDF-CD4C-AFE2-358B6E9236D0}"/>
              </a:ext>
            </a:extLst>
          </p:cNvPr>
          <p:cNvSpPr/>
          <p:nvPr/>
        </p:nvSpPr>
        <p:spPr>
          <a:xfrm>
            <a:off x="4137612" y="1803184"/>
            <a:ext cx="12480757" cy="2342147"/>
          </a:xfrm>
          <a:prstGeom prst="rect">
            <a:avLst/>
          </a:prstGeom>
          <a:solidFill>
            <a:srgbClr val="00434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Rectangle 13">
            <a:extLst>
              <a:ext uri="{FF2B5EF4-FFF2-40B4-BE49-F238E27FC236}">
                <a16:creationId xmlns:a16="http://schemas.microsoft.com/office/drawing/2014/main" id="{056A5821-077D-994E-B5DC-CD490928251A}"/>
              </a:ext>
            </a:extLst>
          </p:cNvPr>
          <p:cNvSpPr/>
          <p:nvPr/>
        </p:nvSpPr>
        <p:spPr>
          <a:xfrm>
            <a:off x="4137612" y="4922494"/>
            <a:ext cx="4885446" cy="3784258"/>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5" name="Rectangle 14">
            <a:extLst>
              <a:ext uri="{FF2B5EF4-FFF2-40B4-BE49-F238E27FC236}">
                <a16:creationId xmlns:a16="http://schemas.microsoft.com/office/drawing/2014/main" id="{B2C80533-E2BC-6640-8739-85FCD66EC609}"/>
              </a:ext>
            </a:extLst>
          </p:cNvPr>
          <p:cNvSpPr/>
          <p:nvPr/>
        </p:nvSpPr>
        <p:spPr>
          <a:xfrm>
            <a:off x="9279107" y="4922494"/>
            <a:ext cx="7339262" cy="3784258"/>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6" name="TextBox 15">
            <a:extLst>
              <a:ext uri="{FF2B5EF4-FFF2-40B4-BE49-F238E27FC236}">
                <a16:creationId xmlns:a16="http://schemas.microsoft.com/office/drawing/2014/main" id="{F4BC7BC6-3DF3-0747-A7D0-7343519D25B3}"/>
              </a:ext>
            </a:extLst>
          </p:cNvPr>
          <p:cNvSpPr txBox="1"/>
          <p:nvPr/>
        </p:nvSpPr>
        <p:spPr>
          <a:xfrm>
            <a:off x="4021553" y="1406275"/>
            <a:ext cx="3759362" cy="338554"/>
          </a:xfrm>
          <a:prstGeom prst="rect">
            <a:avLst/>
          </a:prstGeom>
          <a:noFill/>
        </p:spPr>
        <p:txBody>
          <a:bodyPr wrap="none" rtlCol="0">
            <a:spAutoFit/>
          </a:bodyPr>
          <a:lstStyle/>
          <a:p>
            <a:r>
              <a:rPr lang="lv-LV" sz="1600" dirty="0">
                <a:latin typeface="+mj-lt"/>
              </a:rPr>
              <a:t>RĪCĪBAS VIRZIENA UZDEVUMS</a:t>
            </a:r>
            <a:endParaRPr lang="en-LV" sz="1600" dirty="0">
              <a:latin typeface="+mj-lt"/>
            </a:endParaRPr>
          </a:p>
        </p:txBody>
      </p:sp>
      <p:sp>
        <p:nvSpPr>
          <p:cNvPr id="17" name="TextBox 16">
            <a:extLst>
              <a:ext uri="{FF2B5EF4-FFF2-40B4-BE49-F238E27FC236}">
                <a16:creationId xmlns:a16="http://schemas.microsoft.com/office/drawing/2014/main" id="{9EFC1627-B392-DA48-A589-540BA35F9484}"/>
              </a:ext>
            </a:extLst>
          </p:cNvPr>
          <p:cNvSpPr txBox="1"/>
          <p:nvPr/>
        </p:nvSpPr>
        <p:spPr>
          <a:xfrm>
            <a:off x="4008875" y="4561763"/>
            <a:ext cx="3932487" cy="338554"/>
          </a:xfrm>
          <a:prstGeom prst="rect">
            <a:avLst/>
          </a:prstGeom>
          <a:noFill/>
        </p:spPr>
        <p:txBody>
          <a:bodyPr wrap="none" rtlCol="0">
            <a:spAutoFit/>
          </a:bodyPr>
          <a:lstStyle/>
          <a:p>
            <a:r>
              <a:rPr lang="lv-LV" sz="1600" dirty="0">
                <a:latin typeface="+mj-lt"/>
              </a:rPr>
              <a:t>LĪDZATBILDĪGĀS INSTITŪCIJAS</a:t>
            </a:r>
            <a:endParaRPr lang="en-LV" sz="1600" dirty="0">
              <a:latin typeface="+mj-lt"/>
            </a:endParaRPr>
          </a:p>
        </p:txBody>
      </p:sp>
      <p:sp>
        <p:nvSpPr>
          <p:cNvPr id="18" name="TextBox 17">
            <a:extLst>
              <a:ext uri="{FF2B5EF4-FFF2-40B4-BE49-F238E27FC236}">
                <a16:creationId xmlns:a16="http://schemas.microsoft.com/office/drawing/2014/main" id="{9E81E773-4203-8D4A-8DDD-CDFFFB611C4E}"/>
              </a:ext>
            </a:extLst>
          </p:cNvPr>
          <p:cNvSpPr txBox="1"/>
          <p:nvPr/>
        </p:nvSpPr>
        <p:spPr>
          <a:xfrm>
            <a:off x="9279107" y="4528227"/>
            <a:ext cx="2460930" cy="338554"/>
          </a:xfrm>
          <a:prstGeom prst="rect">
            <a:avLst/>
          </a:prstGeom>
          <a:noFill/>
        </p:spPr>
        <p:txBody>
          <a:bodyPr wrap="none" rtlCol="0">
            <a:spAutoFit/>
          </a:bodyPr>
          <a:lstStyle/>
          <a:p>
            <a:r>
              <a:rPr lang="lv-LV" sz="1600" dirty="0">
                <a:latin typeface="+mj-lt"/>
              </a:rPr>
              <a:t>UZDEVUMA MĒRĶIS</a:t>
            </a:r>
            <a:endParaRPr lang="en-LV" sz="1600" dirty="0">
              <a:latin typeface="+mj-lt"/>
            </a:endParaRPr>
          </a:p>
        </p:txBody>
      </p:sp>
      <p:sp>
        <p:nvSpPr>
          <p:cNvPr id="20" name="TextBox 19">
            <a:extLst>
              <a:ext uri="{FF2B5EF4-FFF2-40B4-BE49-F238E27FC236}">
                <a16:creationId xmlns:a16="http://schemas.microsoft.com/office/drawing/2014/main" id="{35A33540-AB4E-E744-BE2B-D74AF632028A}"/>
              </a:ext>
            </a:extLst>
          </p:cNvPr>
          <p:cNvSpPr txBox="1"/>
          <p:nvPr/>
        </p:nvSpPr>
        <p:spPr>
          <a:xfrm>
            <a:off x="4752930" y="2497203"/>
            <a:ext cx="11250119" cy="954107"/>
          </a:xfrm>
          <a:prstGeom prst="rect">
            <a:avLst/>
          </a:prstGeom>
          <a:noFill/>
        </p:spPr>
        <p:txBody>
          <a:bodyPr wrap="square">
            <a:spAutoFit/>
          </a:bodyPr>
          <a:lstStyle/>
          <a:p>
            <a:pPr>
              <a:lnSpc>
                <a:spcPct val="100000"/>
              </a:lnSpc>
              <a:spcBef>
                <a:spcPts val="0"/>
              </a:spcBef>
              <a:defRPr/>
            </a:pPr>
            <a:r>
              <a:rPr lang="lv-LV" altLang="lv-LV" sz="2800" b="0" dirty="0">
                <a:solidFill>
                  <a:schemeClr val="bg1"/>
                </a:solidFill>
                <a:latin typeface="+mj-lt"/>
              </a:rPr>
              <a:t>Aprobēt un attīstīt zemu izmaksu īres mājokļu atbalsta programmu</a:t>
            </a:r>
          </a:p>
        </p:txBody>
      </p:sp>
      <p:sp>
        <p:nvSpPr>
          <p:cNvPr id="22" name="TextBox 21">
            <a:extLst>
              <a:ext uri="{FF2B5EF4-FFF2-40B4-BE49-F238E27FC236}">
                <a16:creationId xmlns:a16="http://schemas.microsoft.com/office/drawing/2014/main" id="{2593C563-F1F6-8644-A580-E817A357CE97}"/>
              </a:ext>
            </a:extLst>
          </p:cNvPr>
          <p:cNvSpPr txBox="1"/>
          <p:nvPr/>
        </p:nvSpPr>
        <p:spPr>
          <a:xfrm>
            <a:off x="4137612" y="5906682"/>
            <a:ext cx="4996112" cy="1815882"/>
          </a:xfrm>
          <a:prstGeom prst="rect">
            <a:avLst/>
          </a:prstGeom>
          <a:noFill/>
        </p:spPr>
        <p:txBody>
          <a:bodyPr wrap="square" rtlCol="0">
            <a:spAutoFit/>
          </a:bodyPr>
          <a:lstStyle/>
          <a:p>
            <a:pPr marL="457200" indent="-457200" algn="l">
              <a:buFont typeface="Arial" panose="020B0604020202020204" pitchFamily="34" charset="0"/>
              <a:buChar char="•"/>
            </a:pPr>
            <a:r>
              <a:rPr lang="lv-LV" sz="2800" b="0" dirty="0">
                <a:latin typeface="+mj-lt"/>
              </a:rPr>
              <a:t>ALTUM</a:t>
            </a:r>
          </a:p>
          <a:p>
            <a:pPr marL="457200" indent="-457200" algn="l">
              <a:buFont typeface="Arial" panose="020B0604020202020204" pitchFamily="34" charset="0"/>
              <a:buChar char="•"/>
            </a:pPr>
            <a:r>
              <a:rPr lang="lv-LV" sz="2800" b="0" dirty="0">
                <a:latin typeface="+mj-lt"/>
              </a:rPr>
              <a:t>Vides aizsardzības un reģionālās attīstības ministrija</a:t>
            </a:r>
            <a:endParaRPr lang="en-LV" sz="2800" b="0" dirty="0"/>
          </a:p>
        </p:txBody>
      </p:sp>
      <p:sp>
        <p:nvSpPr>
          <p:cNvPr id="24" name="TextBox 23">
            <a:extLst>
              <a:ext uri="{FF2B5EF4-FFF2-40B4-BE49-F238E27FC236}">
                <a16:creationId xmlns:a16="http://schemas.microsoft.com/office/drawing/2014/main" id="{10AA2E10-99EA-544A-AB06-3C733E582B7E}"/>
              </a:ext>
            </a:extLst>
          </p:cNvPr>
          <p:cNvSpPr txBox="1"/>
          <p:nvPr/>
        </p:nvSpPr>
        <p:spPr>
          <a:xfrm>
            <a:off x="9772082" y="5855297"/>
            <a:ext cx="6353312" cy="1815882"/>
          </a:xfrm>
          <a:prstGeom prst="rect">
            <a:avLst/>
          </a:prstGeom>
          <a:noFill/>
        </p:spPr>
        <p:txBody>
          <a:bodyPr wrap="square">
            <a:spAutoFit/>
          </a:bodyPr>
          <a:lstStyle/>
          <a:p>
            <a:pPr>
              <a:spcBef>
                <a:spcPts val="100"/>
              </a:spcBef>
              <a:spcAft>
                <a:spcPts val="100"/>
              </a:spcAft>
              <a:defRPr/>
            </a:pPr>
            <a:r>
              <a:rPr lang="lv-LV" sz="2800" b="0" dirty="0">
                <a:latin typeface="+mj-lt"/>
              </a:rPr>
              <a:t>Nodrošināt atbalsta programmas finansējumu ilgtermiņā, veicināt pašvaldību interesi iesaistīties programmā</a:t>
            </a:r>
            <a:endParaRPr lang="lv-LV" sz="2800" dirty="0">
              <a:latin typeface="+mj-lt"/>
            </a:endParaRPr>
          </a:p>
        </p:txBody>
      </p:sp>
      <p:sp>
        <p:nvSpPr>
          <p:cNvPr id="23" name="TextBox 22">
            <a:extLst>
              <a:ext uri="{FF2B5EF4-FFF2-40B4-BE49-F238E27FC236}">
                <a16:creationId xmlns:a16="http://schemas.microsoft.com/office/drawing/2014/main" id="{CEDA3EAD-F0EA-45A8-8FBF-9143D821F931}"/>
              </a:ext>
            </a:extLst>
          </p:cNvPr>
          <p:cNvSpPr txBox="1"/>
          <p:nvPr/>
        </p:nvSpPr>
        <p:spPr>
          <a:xfrm>
            <a:off x="593553" y="3959816"/>
            <a:ext cx="2502569" cy="1200329"/>
          </a:xfrm>
          <a:prstGeom prst="rect">
            <a:avLst/>
          </a:prstGeom>
          <a:noFill/>
        </p:spPr>
        <p:txBody>
          <a:bodyPr wrap="square" rtlCol="0">
            <a:spAutoFit/>
          </a:bodyPr>
          <a:lstStyle/>
          <a:p>
            <a:r>
              <a:rPr lang="lv-LV" sz="1800" dirty="0">
                <a:solidFill>
                  <a:schemeClr val="bg1">
                    <a:lumMod val="85000"/>
                  </a:schemeClr>
                </a:solidFill>
                <a:latin typeface="+mj-lt"/>
              </a:rPr>
              <a:t>Atbalsts attīstītājiem mājokļu būvniecībai</a:t>
            </a:r>
          </a:p>
        </p:txBody>
      </p:sp>
      <p:sp>
        <p:nvSpPr>
          <p:cNvPr id="2" name="TextBox 1">
            <a:extLst>
              <a:ext uri="{FF2B5EF4-FFF2-40B4-BE49-F238E27FC236}">
                <a16:creationId xmlns:a16="http://schemas.microsoft.com/office/drawing/2014/main" id="{D2CE15E8-CABC-3F95-A17F-6F7DED194D13}"/>
              </a:ext>
            </a:extLst>
          </p:cNvPr>
          <p:cNvSpPr txBox="1"/>
          <p:nvPr/>
        </p:nvSpPr>
        <p:spPr>
          <a:xfrm>
            <a:off x="593552" y="5392691"/>
            <a:ext cx="2502569" cy="1200329"/>
          </a:xfrm>
          <a:prstGeom prst="rect">
            <a:avLst/>
          </a:prstGeom>
          <a:noFill/>
        </p:spPr>
        <p:txBody>
          <a:bodyPr wrap="square" rtlCol="0">
            <a:spAutoFit/>
          </a:bodyPr>
          <a:lstStyle/>
          <a:p>
            <a:r>
              <a:rPr lang="lv-LV" sz="1800" dirty="0">
                <a:solidFill>
                  <a:schemeClr val="bg1">
                    <a:lumMod val="85000"/>
                  </a:schemeClr>
                </a:solidFill>
                <a:latin typeface="+mj-lt"/>
              </a:rPr>
              <a:t>Atbalsts mājsaimniecībām mājokļa iegādei vai būvniecībai</a:t>
            </a:r>
          </a:p>
        </p:txBody>
      </p:sp>
      <p:sp>
        <p:nvSpPr>
          <p:cNvPr id="3" name="TextBox 2">
            <a:extLst>
              <a:ext uri="{FF2B5EF4-FFF2-40B4-BE49-F238E27FC236}">
                <a16:creationId xmlns:a16="http://schemas.microsoft.com/office/drawing/2014/main" id="{9E09537F-277D-8706-B07E-ECBE34212680}"/>
              </a:ext>
            </a:extLst>
          </p:cNvPr>
          <p:cNvSpPr txBox="1"/>
          <p:nvPr/>
        </p:nvSpPr>
        <p:spPr>
          <a:xfrm>
            <a:off x="593552" y="7274349"/>
            <a:ext cx="2502569" cy="923330"/>
          </a:xfrm>
          <a:prstGeom prst="rect">
            <a:avLst/>
          </a:prstGeom>
          <a:noFill/>
        </p:spPr>
        <p:txBody>
          <a:bodyPr wrap="square" rtlCol="0">
            <a:spAutoFit/>
          </a:bodyPr>
          <a:lstStyle/>
          <a:p>
            <a:r>
              <a:rPr lang="lv-LV" sz="1800" dirty="0">
                <a:solidFill>
                  <a:schemeClr val="bg1">
                    <a:lumMod val="85000"/>
                  </a:schemeClr>
                </a:solidFill>
                <a:latin typeface="+mj-lt"/>
              </a:rPr>
              <a:t>Atbalsts esošā dzīvojamā fonda uzlabošanai</a:t>
            </a:r>
          </a:p>
        </p:txBody>
      </p:sp>
    </p:spTree>
    <p:extLst>
      <p:ext uri="{BB962C8B-B14F-4D97-AF65-F5344CB8AC3E}">
        <p14:creationId xmlns:p14="http://schemas.microsoft.com/office/powerpoint/2010/main" val="347769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B47B82-E89B-9F4E-A8B3-6193B8B3AB16}"/>
              </a:ext>
            </a:extLst>
          </p:cNvPr>
          <p:cNvSpPr/>
          <p:nvPr/>
        </p:nvSpPr>
        <p:spPr>
          <a:xfrm>
            <a:off x="352921" y="263615"/>
            <a:ext cx="2983832" cy="9095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5" name="TextBox 4">
            <a:extLst>
              <a:ext uri="{FF2B5EF4-FFF2-40B4-BE49-F238E27FC236}">
                <a16:creationId xmlns:a16="http://schemas.microsoft.com/office/drawing/2014/main" id="{7B9FE3D8-FE47-0C44-ABDD-BFFE6D670B49}"/>
              </a:ext>
            </a:extLst>
          </p:cNvPr>
          <p:cNvSpPr txBox="1"/>
          <p:nvPr/>
        </p:nvSpPr>
        <p:spPr>
          <a:xfrm>
            <a:off x="352921" y="595926"/>
            <a:ext cx="3067173" cy="923330"/>
          </a:xfrm>
          <a:prstGeom prst="rect">
            <a:avLst/>
          </a:prstGeom>
          <a:noFill/>
        </p:spPr>
        <p:txBody>
          <a:bodyPr wrap="square" rtlCol="0">
            <a:spAutoFit/>
          </a:bodyPr>
          <a:lstStyle/>
          <a:p>
            <a:r>
              <a:rPr lang="lv-LV" sz="1800" dirty="0">
                <a:solidFill>
                  <a:schemeClr val="bg2"/>
                </a:solidFill>
                <a:latin typeface="+mj-lt"/>
              </a:rPr>
              <a:t>Atbalsts </a:t>
            </a:r>
            <a:r>
              <a:rPr lang="lv-LV" sz="1800" dirty="0" err="1">
                <a:solidFill>
                  <a:schemeClr val="bg2"/>
                </a:solidFill>
                <a:latin typeface="+mj-lt"/>
              </a:rPr>
              <a:t>mazaizsargātajām</a:t>
            </a:r>
            <a:r>
              <a:rPr lang="lv-LV" sz="1800" dirty="0">
                <a:solidFill>
                  <a:schemeClr val="bg2"/>
                </a:solidFill>
                <a:latin typeface="+mj-lt"/>
              </a:rPr>
              <a:t> iedzīvotāju grupām</a:t>
            </a:r>
            <a:endParaRPr lang="en-LV" sz="1800" dirty="0">
              <a:solidFill>
                <a:schemeClr val="bg2"/>
              </a:solidFill>
              <a:latin typeface="+mj-lt"/>
            </a:endParaRPr>
          </a:p>
        </p:txBody>
      </p:sp>
      <p:sp>
        <p:nvSpPr>
          <p:cNvPr id="6" name="TextBox 5">
            <a:extLst>
              <a:ext uri="{FF2B5EF4-FFF2-40B4-BE49-F238E27FC236}">
                <a16:creationId xmlns:a16="http://schemas.microsoft.com/office/drawing/2014/main" id="{8C2C55FC-F585-714D-8027-6AE6810E43C2}"/>
              </a:ext>
            </a:extLst>
          </p:cNvPr>
          <p:cNvSpPr txBox="1"/>
          <p:nvPr/>
        </p:nvSpPr>
        <p:spPr>
          <a:xfrm>
            <a:off x="473235" y="1845612"/>
            <a:ext cx="2743202" cy="1938992"/>
          </a:xfrm>
          <a:prstGeom prst="rect">
            <a:avLst/>
          </a:prstGeom>
          <a:noFill/>
        </p:spPr>
        <p:txBody>
          <a:bodyPr wrap="square" rtlCol="0">
            <a:spAutoFit/>
          </a:bodyPr>
          <a:lstStyle/>
          <a:p>
            <a:r>
              <a:rPr lang="lv-LV" sz="2000" dirty="0">
                <a:solidFill>
                  <a:schemeClr val="bg1"/>
                </a:solidFill>
                <a:latin typeface="+mj-lt"/>
              </a:rPr>
              <a:t>Atbalsts mājsaimniecībām ar vidējiem ienākumiem pieejamu mājokļu īrei</a:t>
            </a:r>
            <a:r>
              <a:rPr lang="en-LV" sz="2000" dirty="0">
                <a:solidFill>
                  <a:schemeClr val="bg1"/>
                </a:solidFill>
                <a:latin typeface="+mj-lt"/>
              </a:rPr>
              <a:t> </a:t>
            </a:r>
          </a:p>
        </p:txBody>
      </p:sp>
      <p:sp>
        <p:nvSpPr>
          <p:cNvPr id="13" name="Rectangle 12">
            <a:extLst>
              <a:ext uri="{FF2B5EF4-FFF2-40B4-BE49-F238E27FC236}">
                <a16:creationId xmlns:a16="http://schemas.microsoft.com/office/drawing/2014/main" id="{482D5249-0EDF-CD4C-AFE2-358B6E9236D0}"/>
              </a:ext>
            </a:extLst>
          </p:cNvPr>
          <p:cNvSpPr/>
          <p:nvPr/>
        </p:nvSpPr>
        <p:spPr>
          <a:xfrm>
            <a:off x="4137612" y="1803184"/>
            <a:ext cx="12480757" cy="2342147"/>
          </a:xfrm>
          <a:prstGeom prst="rect">
            <a:avLst/>
          </a:prstGeom>
          <a:solidFill>
            <a:srgbClr val="00434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Rectangle 13">
            <a:extLst>
              <a:ext uri="{FF2B5EF4-FFF2-40B4-BE49-F238E27FC236}">
                <a16:creationId xmlns:a16="http://schemas.microsoft.com/office/drawing/2014/main" id="{056A5821-077D-994E-B5DC-CD490928251A}"/>
              </a:ext>
            </a:extLst>
          </p:cNvPr>
          <p:cNvSpPr/>
          <p:nvPr/>
        </p:nvSpPr>
        <p:spPr>
          <a:xfrm>
            <a:off x="4137612" y="4922494"/>
            <a:ext cx="4885446" cy="3784258"/>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5" name="Rectangle 14">
            <a:extLst>
              <a:ext uri="{FF2B5EF4-FFF2-40B4-BE49-F238E27FC236}">
                <a16:creationId xmlns:a16="http://schemas.microsoft.com/office/drawing/2014/main" id="{B2C80533-E2BC-6640-8739-85FCD66EC609}"/>
              </a:ext>
            </a:extLst>
          </p:cNvPr>
          <p:cNvSpPr/>
          <p:nvPr/>
        </p:nvSpPr>
        <p:spPr>
          <a:xfrm>
            <a:off x="9279107" y="4922494"/>
            <a:ext cx="7339262" cy="3784258"/>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6" name="TextBox 15">
            <a:extLst>
              <a:ext uri="{FF2B5EF4-FFF2-40B4-BE49-F238E27FC236}">
                <a16:creationId xmlns:a16="http://schemas.microsoft.com/office/drawing/2014/main" id="{F4BC7BC6-3DF3-0747-A7D0-7343519D25B3}"/>
              </a:ext>
            </a:extLst>
          </p:cNvPr>
          <p:cNvSpPr txBox="1"/>
          <p:nvPr/>
        </p:nvSpPr>
        <p:spPr>
          <a:xfrm>
            <a:off x="4021553" y="1406275"/>
            <a:ext cx="3759362" cy="338554"/>
          </a:xfrm>
          <a:prstGeom prst="rect">
            <a:avLst/>
          </a:prstGeom>
          <a:noFill/>
        </p:spPr>
        <p:txBody>
          <a:bodyPr wrap="none" rtlCol="0">
            <a:spAutoFit/>
          </a:bodyPr>
          <a:lstStyle/>
          <a:p>
            <a:r>
              <a:rPr lang="lv-LV" sz="1600" dirty="0">
                <a:latin typeface="+mj-lt"/>
              </a:rPr>
              <a:t>RĪCĪBAS VIRZIENA UZDEVUMS</a:t>
            </a:r>
            <a:endParaRPr lang="en-LV" sz="1600" dirty="0">
              <a:latin typeface="+mj-lt"/>
            </a:endParaRPr>
          </a:p>
        </p:txBody>
      </p:sp>
      <p:sp>
        <p:nvSpPr>
          <p:cNvPr id="17" name="TextBox 16">
            <a:extLst>
              <a:ext uri="{FF2B5EF4-FFF2-40B4-BE49-F238E27FC236}">
                <a16:creationId xmlns:a16="http://schemas.microsoft.com/office/drawing/2014/main" id="{9EFC1627-B392-DA48-A589-540BA35F9484}"/>
              </a:ext>
            </a:extLst>
          </p:cNvPr>
          <p:cNvSpPr txBox="1"/>
          <p:nvPr/>
        </p:nvSpPr>
        <p:spPr>
          <a:xfrm>
            <a:off x="4008875" y="4561763"/>
            <a:ext cx="3932487" cy="338554"/>
          </a:xfrm>
          <a:prstGeom prst="rect">
            <a:avLst/>
          </a:prstGeom>
          <a:noFill/>
        </p:spPr>
        <p:txBody>
          <a:bodyPr wrap="none" rtlCol="0">
            <a:spAutoFit/>
          </a:bodyPr>
          <a:lstStyle/>
          <a:p>
            <a:r>
              <a:rPr lang="lv-LV" sz="1600" dirty="0">
                <a:latin typeface="+mj-lt"/>
              </a:rPr>
              <a:t>LĪDZATBILDĪGĀS INSTITŪCIJAS</a:t>
            </a:r>
            <a:endParaRPr lang="en-LV" sz="1600" dirty="0">
              <a:latin typeface="+mj-lt"/>
            </a:endParaRPr>
          </a:p>
        </p:txBody>
      </p:sp>
      <p:sp>
        <p:nvSpPr>
          <p:cNvPr id="18" name="TextBox 17">
            <a:extLst>
              <a:ext uri="{FF2B5EF4-FFF2-40B4-BE49-F238E27FC236}">
                <a16:creationId xmlns:a16="http://schemas.microsoft.com/office/drawing/2014/main" id="{9E81E773-4203-8D4A-8DDD-CDFFFB611C4E}"/>
              </a:ext>
            </a:extLst>
          </p:cNvPr>
          <p:cNvSpPr txBox="1"/>
          <p:nvPr/>
        </p:nvSpPr>
        <p:spPr>
          <a:xfrm>
            <a:off x="9279107" y="4528227"/>
            <a:ext cx="2460930" cy="338554"/>
          </a:xfrm>
          <a:prstGeom prst="rect">
            <a:avLst/>
          </a:prstGeom>
          <a:noFill/>
        </p:spPr>
        <p:txBody>
          <a:bodyPr wrap="none" rtlCol="0">
            <a:spAutoFit/>
          </a:bodyPr>
          <a:lstStyle/>
          <a:p>
            <a:r>
              <a:rPr lang="lv-LV" sz="1600" dirty="0">
                <a:latin typeface="+mj-lt"/>
              </a:rPr>
              <a:t>UZDEVUMA MĒRĶIS</a:t>
            </a:r>
            <a:endParaRPr lang="en-LV" sz="1600" dirty="0">
              <a:latin typeface="+mj-lt"/>
            </a:endParaRPr>
          </a:p>
        </p:txBody>
      </p:sp>
      <p:sp>
        <p:nvSpPr>
          <p:cNvPr id="20" name="TextBox 19">
            <a:extLst>
              <a:ext uri="{FF2B5EF4-FFF2-40B4-BE49-F238E27FC236}">
                <a16:creationId xmlns:a16="http://schemas.microsoft.com/office/drawing/2014/main" id="{35A33540-AB4E-E744-BE2B-D74AF632028A}"/>
              </a:ext>
            </a:extLst>
          </p:cNvPr>
          <p:cNvSpPr txBox="1"/>
          <p:nvPr/>
        </p:nvSpPr>
        <p:spPr>
          <a:xfrm>
            <a:off x="4752930" y="2630076"/>
            <a:ext cx="11250119" cy="523220"/>
          </a:xfrm>
          <a:prstGeom prst="rect">
            <a:avLst/>
          </a:prstGeom>
          <a:noFill/>
        </p:spPr>
        <p:txBody>
          <a:bodyPr wrap="square">
            <a:spAutoFit/>
          </a:bodyPr>
          <a:lstStyle/>
          <a:p>
            <a:pPr>
              <a:lnSpc>
                <a:spcPct val="100000"/>
              </a:lnSpc>
              <a:spcBef>
                <a:spcPts val="0"/>
              </a:spcBef>
              <a:defRPr/>
            </a:pPr>
            <a:r>
              <a:rPr lang="lv-LV" altLang="lv-LV" sz="2800" b="0" dirty="0">
                <a:solidFill>
                  <a:schemeClr val="bg1"/>
                </a:solidFill>
                <a:latin typeface="+mj-lt"/>
              </a:rPr>
              <a:t>Attīstīt Mājokļu pieejamības fondu</a:t>
            </a:r>
          </a:p>
        </p:txBody>
      </p:sp>
      <p:sp>
        <p:nvSpPr>
          <p:cNvPr id="22" name="TextBox 21">
            <a:extLst>
              <a:ext uri="{FF2B5EF4-FFF2-40B4-BE49-F238E27FC236}">
                <a16:creationId xmlns:a16="http://schemas.microsoft.com/office/drawing/2014/main" id="{2593C563-F1F6-8644-A580-E817A357CE97}"/>
              </a:ext>
            </a:extLst>
          </p:cNvPr>
          <p:cNvSpPr txBox="1"/>
          <p:nvPr/>
        </p:nvSpPr>
        <p:spPr>
          <a:xfrm>
            <a:off x="4137612" y="5906682"/>
            <a:ext cx="4996112" cy="1815882"/>
          </a:xfrm>
          <a:prstGeom prst="rect">
            <a:avLst/>
          </a:prstGeom>
          <a:noFill/>
        </p:spPr>
        <p:txBody>
          <a:bodyPr wrap="square" rtlCol="0">
            <a:spAutoFit/>
          </a:bodyPr>
          <a:lstStyle/>
          <a:p>
            <a:pPr marL="457200" indent="-457200" algn="l">
              <a:buFont typeface="Arial" panose="020B0604020202020204" pitchFamily="34" charset="0"/>
              <a:buChar char="•"/>
            </a:pPr>
            <a:r>
              <a:rPr lang="lv-LV" sz="2800" b="0" dirty="0">
                <a:latin typeface="+mj-lt"/>
              </a:rPr>
              <a:t>ALTUM</a:t>
            </a:r>
          </a:p>
          <a:p>
            <a:pPr marL="457200" indent="-457200" algn="l">
              <a:buFont typeface="Arial" panose="020B0604020202020204" pitchFamily="34" charset="0"/>
              <a:buChar char="•"/>
            </a:pPr>
            <a:r>
              <a:rPr lang="lv-LV" sz="2800" b="0" dirty="0">
                <a:latin typeface="+mj-lt"/>
              </a:rPr>
              <a:t>Latvijas pašvaldību savienība</a:t>
            </a:r>
          </a:p>
          <a:p>
            <a:pPr marL="457200" indent="-457200" algn="l">
              <a:buFont typeface="Arial" panose="020B0604020202020204" pitchFamily="34" charset="0"/>
              <a:buChar char="•"/>
            </a:pPr>
            <a:r>
              <a:rPr lang="lv-LV" sz="2800" b="0" dirty="0">
                <a:latin typeface="+mj-lt"/>
              </a:rPr>
              <a:t>Pašvaldības</a:t>
            </a:r>
            <a:endParaRPr lang="en-LV" sz="2800" b="0" dirty="0"/>
          </a:p>
        </p:txBody>
      </p:sp>
      <p:sp>
        <p:nvSpPr>
          <p:cNvPr id="24" name="TextBox 23">
            <a:extLst>
              <a:ext uri="{FF2B5EF4-FFF2-40B4-BE49-F238E27FC236}">
                <a16:creationId xmlns:a16="http://schemas.microsoft.com/office/drawing/2014/main" id="{10AA2E10-99EA-544A-AB06-3C733E582B7E}"/>
              </a:ext>
            </a:extLst>
          </p:cNvPr>
          <p:cNvSpPr txBox="1"/>
          <p:nvPr/>
        </p:nvSpPr>
        <p:spPr>
          <a:xfrm>
            <a:off x="9772082" y="5548419"/>
            <a:ext cx="6353312" cy="2677656"/>
          </a:xfrm>
          <a:prstGeom prst="rect">
            <a:avLst/>
          </a:prstGeom>
          <a:noFill/>
        </p:spPr>
        <p:txBody>
          <a:bodyPr wrap="square">
            <a:spAutoFit/>
          </a:bodyPr>
          <a:lstStyle/>
          <a:p>
            <a:pPr>
              <a:spcBef>
                <a:spcPts val="100"/>
              </a:spcBef>
              <a:spcAft>
                <a:spcPts val="100"/>
              </a:spcAft>
              <a:defRPr/>
            </a:pPr>
            <a:r>
              <a:rPr lang="lv-LV" sz="2800" b="0" dirty="0">
                <a:latin typeface="+mj-lt"/>
              </a:rPr>
              <a:t>Nodrošināt mājokļu pieejamības pasākumos ieguldītā finansējuma atkārtotu ieguldīšanu turpmākos mājokļu pieejamības pasākumos, veicinot šādu pasākumu finansēšanu ilgtermiņā</a:t>
            </a:r>
            <a:endParaRPr lang="lv-LV" sz="2800" dirty="0">
              <a:latin typeface="+mj-lt"/>
            </a:endParaRPr>
          </a:p>
        </p:txBody>
      </p:sp>
      <p:sp>
        <p:nvSpPr>
          <p:cNvPr id="23" name="TextBox 22">
            <a:extLst>
              <a:ext uri="{FF2B5EF4-FFF2-40B4-BE49-F238E27FC236}">
                <a16:creationId xmlns:a16="http://schemas.microsoft.com/office/drawing/2014/main" id="{CEDA3EAD-F0EA-45A8-8FBF-9143D821F931}"/>
              </a:ext>
            </a:extLst>
          </p:cNvPr>
          <p:cNvSpPr txBox="1"/>
          <p:nvPr/>
        </p:nvSpPr>
        <p:spPr>
          <a:xfrm>
            <a:off x="593553" y="3959816"/>
            <a:ext cx="2502569" cy="1200329"/>
          </a:xfrm>
          <a:prstGeom prst="rect">
            <a:avLst/>
          </a:prstGeom>
          <a:noFill/>
        </p:spPr>
        <p:txBody>
          <a:bodyPr wrap="square" rtlCol="0">
            <a:spAutoFit/>
          </a:bodyPr>
          <a:lstStyle/>
          <a:p>
            <a:r>
              <a:rPr lang="lv-LV" sz="1800" dirty="0">
                <a:solidFill>
                  <a:schemeClr val="bg1">
                    <a:lumMod val="85000"/>
                  </a:schemeClr>
                </a:solidFill>
                <a:latin typeface="+mj-lt"/>
              </a:rPr>
              <a:t>Atbalsts attīstītājiem mājokļu būvniecībai</a:t>
            </a:r>
          </a:p>
        </p:txBody>
      </p:sp>
      <p:sp>
        <p:nvSpPr>
          <p:cNvPr id="2" name="TextBox 1">
            <a:extLst>
              <a:ext uri="{FF2B5EF4-FFF2-40B4-BE49-F238E27FC236}">
                <a16:creationId xmlns:a16="http://schemas.microsoft.com/office/drawing/2014/main" id="{D2CE15E8-CABC-3F95-A17F-6F7DED194D13}"/>
              </a:ext>
            </a:extLst>
          </p:cNvPr>
          <p:cNvSpPr txBox="1"/>
          <p:nvPr/>
        </p:nvSpPr>
        <p:spPr>
          <a:xfrm>
            <a:off x="593552" y="5392691"/>
            <a:ext cx="2502569" cy="1200329"/>
          </a:xfrm>
          <a:prstGeom prst="rect">
            <a:avLst/>
          </a:prstGeom>
          <a:noFill/>
        </p:spPr>
        <p:txBody>
          <a:bodyPr wrap="square" rtlCol="0">
            <a:spAutoFit/>
          </a:bodyPr>
          <a:lstStyle/>
          <a:p>
            <a:r>
              <a:rPr lang="lv-LV" sz="1800" dirty="0">
                <a:solidFill>
                  <a:schemeClr val="bg1">
                    <a:lumMod val="85000"/>
                  </a:schemeClr>
                </a:solidFill>
                <a:latin typeface="+mj-lt"/>
              </a:rPr>
              <a:t>Atbalsts mājsaimniecībām mājokļa iegādei vai būvniecībai</a:t>
            </a:r>
          </a:p>
        </p:txBody>
      </p:sp>
      <p:sp>
        <p:nvSpPr>
          <p:cNvPr id="3" name="TextBox 2">
            <a:extLst>
              <a:ext uri="{FF2B5EF4-FFF2-40B4-BE49-F238E27FC236}">
                <a16:creationId xmlns:a16="http://schemas.microsoft.com/office/drawing/2014/main" id="{9E09537F-277D-8706-B07E-ECBE34212680}"/>
              </a:ext>
            </a:extLst>
          </p:cNvPr>
          <p:cNvSpPr txBox="1"/>
          <p:nvPr/>
        </p:nvSpPr>
        <p:spPr>
          <a:xfrm>
            <a:off x="593552" y="7274349"/>
            <a:ext cx="2502569" cy="923330"/>
          </a:xfrm>
          <a:prstGeom prst="rect">
            <a:avLst/>
          </a:prstGeom>
          <a:noFill/>
        </p:spPr>
        <p:txBody>
          <a:bodyPr wrap="square" rtlCol="0">
            <a:spAutoFit/>
          </a:bodyPr>
          <a:lstStyle/>
          <a:p>
            <a:r>
              <a:rPr lang="lv-LV" sz="1800" dirty="0">
                <a:solidFill>
                  <a:schemeClr val="bg1">
                    <a:lumMod val="85000"/>
                  </a:schemeClr>
                </a:solidFill>
                <a:latin typeface="+mj-lt"/>
              </a:rPr>
              <a:t>Atbalsts esošā dzīvojamā fonda uzlabošanai</a:t>
            </a:r>
          </a:p>
        </p:txBody>
      </p:sp>
    </p:spTree>
    <p:extLst>
      <p:ext uri="{BB962C8B-B14F-4D97-AF65-F5344CB8AC3E}">
        <p14:creationId xmlns:p14="http://schemas.microsoft.com/office/powerpoint/2010/main" val="2285244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B47B82-E89B-9F4E-A8B3-6193B8B3AB16}"/>
              </a:ext>
            </a:extLst>
          </p:cNvPr>
          <p:cNvSpPr/>
          <p:nvPr/>
        </p:nvSpPr>
        <p:spPr>
          <a:xfrm>
            <a:off x="352921" y="263615"/>
            <a:ext cx="2983832" cy="9095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5" name="TextBox 4">
            <a:extLst>
              <a:ext uri="{FF2B5EF4-FFF2-40B4-BE49-F238E27FC236}">
                <a16:creationId xmlns:a16="http://schemas.microsoft.com/office/drawing/2014/main" id="{7B9FE3D8-FE47-0C44-ABDD-BFFE6D670B49}"/>
              </a:ext>
            </a:extLst>
          </p:cNvPr>
          <p:cNvSpPr txBox="1"/>
          <p:nvPr/>
        </p:nvSpPr>
        <p:spPr>
          <a:xfrm>
            <a:off x="352921" y="595926"/>
            <a:ext cx="3067173" cy="923330"/>
          </a:xfrm>
          <a:prstGeom prst="rect">
            <a:avLst/>
          </a:prstGeom>
          <a:noFill/>
        </p:spPr>
        <p:txBody>
          <a:bodyPr wrap="square" rtlCol="0">
            <a:spAutoFit/>
          </a:bodyPr>
          <a:lstStyle/>
          <a:p>
            <a:r>
              <a:rPr lang="lv-LV" sz="1800" dirty="0">
                <a:solidFill>
                  <a:schemeClr val="bg2"/>
                </a:solidFill>
                <a:latin typeface="+mj-lt"/>
              </a:rPr>
              <a:t>Atbalsts </a:t>
            </a:r>
            <a:r>
              <a:rPr lang="lv-LV" sz="1800" dirty="0" err="1">
                <a:solidFill>
                  <a:schemeClr val="bg2"/>
                </a:solidFill>
                <a:latin typeface="+mj-lt"/>
              </a:rPr>
              <a:t>mazaizsargātajām</a:t>
            </a:r>
            <a:r>
              <a:rPr lang="lv-LV" sz="1800" dirty="0">
                <a:solidFill>
                  <a:schemeClr val="bg2"/>
                </a:solidFill>
                <a:latin typeface="+mj-lt"/>
              </a:rPr>
              <a:t> iedzīvotāju grupām</a:t>
            </a:r>
            <a:endParaRPr lang="en-LV" sz="1800" dirty="0">
              <a:solidFill>
                <a:schemeClr val="bg2"/>
              </a:solidFill>
              <a:latin typeface="+mj-lt"/>
            </a:endParaRPr>
          </a:p>
        </p:txBody>
      </p:sp>
      <p:sp>
        <p:nvSpPr>
          <p:cNvPr id="6" name="TextBox 5">
            <a:extLst>
              <a:ext uri="{FF2B5EF4-FFF2-40B4-BE49-F238E27FC236}">
                <a16:creationId xmlns:a16="http://schemas.microsoft.com/office/drawing/2014/main" id="{8C2C55FC-F585-714D-8027-6AE6810E43C2}"/>
              </a:ext>
            </a:extLst>
          </p:cNvPr>
          <p:cNvSpPr txBox="1"/>
          <p:nvPr/>
        </p:nvSpPr>
        <p:spPr>
          <a:xfrm>
            <a:off x="473235" y="1845612"/>
            <a:ext cx="2743202" cy="1754326"/>
          </a:xfrm>
          <a:prstGeom prst="rect">
            <a:avLst/>
          </a:prstGeom>
          <a:noFill/>
        </p:spPr>
        <p:txBody>
          <a:bodyPr wrap="square" rtlCol="0">
            <a:spAutoFit/>
          </a:bodyPr>
          <a:lstStyle/>
          <a:p>
            <a:r>
              <a:rPr lang="lv-LV" sz="1800" dirty="0">
                <a:solidFill>
                  <a:schemeClr val="bg2"/>
                </a:solidFill>
                <a:latin typeface="+mj-lt"/>
              </a:rPr>
              <a:t>Atbalsts mājsaimniecībām ar vidējiem ienākumiem pieejamu mājokļu īrei</a:t>
            </a:r>
            <a:r>
              <a:rPr lang="en-LV" sz="1800" dirty="0">
                <a:solidFill>
                  <a:schemeClr val="bg2"/>
                </a:solidFill>
                <a:latin typeface="+mj-lt"/>
              </a:rPr>
              <a:t> </a:t>
            </a:r>
          </a:p>
        </p:txBody>
      </p:sp>
      <p:sp>
        <p:nvSpPr>
          <p:cNvPr id="13" name="Rectangle 12">
            <a:extLst>
              <a:ext uri="{FF2B5EF4-FFF2-40B4-BE49-F238E27FC236}">
                <a16:creationId xmlns:a16="http://schemas.microsoft.com/office/drawing/2014/main" id="{482D5249-0EDF-CD4C-AFE2-358B6E9236D0}"/>
              </a:ext>
            </a:extLst>
          </p:cNvPr>
          <p:cNvSpPr/>
          <p:nvPr/>
        </p:nvSpPr>
        <p:spPr>
          <a:xfrm>
            <a:off x="4137612" y="1803184"/>
            <a:ext cx="12480757" cy="2342147"/>
          </a:xfrm>
          <a:prstGeom prst="rect">
            <a:avLst/>
          </a:prstGeom>
          <a:solidFill>
            <a:srgbClr val="00434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Rectangle 13">
            <a:extLst>
              <a:ext uri="{FF2B5EF4-FFF2-40B4-BE49-F238E27FC236}">
                <a16:creationId xmlns:a16="http://schemas.microsoft.com/office/drawing/2014/main" id="{056A5821-077D-994E-B5DC-CD490928251A}"/>
              </a:ext>
            </a:extLst>
          </p:cNvPr>
          <p:cNvSpPr/>
          <p:nvPr/>
        </p:nvSpPr>
        <p:spPr>
          <a:xfrm>
            <a:off x="4137612" y="4922494"/>
            <a:ext cx="4885446" cy="3784258"/>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5" name="Rectangle 14">
            <a:extLst>
              <a:ext uri="{FF2B5EF4-FFF2-40B4-BE49-F238E27FC236}">
                <a16:creationId xmlns:a16="http://schemas.microsoft.com/office/drawing/2014/main" id="{B2C80533-E2BC-6640-8739-85FCD66EC609}"/>
              </a:ext>
            </a:extLst>
          </p:cNvPr>
          <p:cNvSpPr/>
          <p:nvPr/>
        </p:nvSpPr>
        <p:spPr>
          <a:xfrm>
            <a:off x="9279107" y="4922494"/>
            <a:ext cx="7339262" cy="3784258"/>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6" name="TextBox 15">
            <a:extLst>
              <a:ext uri="{FF2B5EF4-FFF2-40B4-BE49-F238E27FC236}">
                <a16:creationId xmlns:a16="http://schemas.microsoft.com/office/drawing/2014/main" id="{F4BC7BC6-3DF3-0747-A7D0-7343519D25B3}"/>
              </a:ext>
            </a:extLst>
          </p:cNvPr>
          <p:cNvSpPr txBox="1"/>
          <p:nvPr/>
        </p:nvSpPr>
        <p:spPr>
          <a:xfrm>
            <a:off x="4021553" y="1406275"/>
            <a:ext cx="3759362" cy="338554"/>
          </a:xfrm>
          <a:prstGeom prst="rect">
            <a:avLst/>
          </a:prstGeom>
          <a:noFill/>
        </p:spPr>
        <p:txBody>
          <a:bodyPr wrap="none" rtlCol="0">
            <a:spAutoFit/>
          </a:bodyPr>
          <a:lstStyle/>
          <a:p>
            <a:r>
              <a:rPr lang="lv-LV" sz="1600" dirty="0">
                <a:latin typeface="+mj-lt"/>
              </a:rPr>
              <a:t>RĪCĪBAS VIRZIENA UZDEVUMS</a:t>
            </a:r>
            <a:endParaRPr lang="en-LV" sz="1600" dirty="0">
              <a:latin typeface="+mj-lt"/>
            </a:endParaRPr>
          </a:p>
        </p:txBody>
      </p:sp>
      <p:sp>
        <p:nvSpPr>
          <p:cNvPr id="17" name="TextBox 16">
            <a:extLst>
              <a:ext uri="{FF2B5EF4-FFF2-40B4-BE49-F238E27FC236}">
                <a16:creationId xmlns:a16="http://schemas.microsoft.com/office/drawing/2014/main" id="{9EFC1627-B392-DA48-A589-540BA35F9484}"/>
              </a:ext>
            </a:extLst>
          </p:cNvPr>
          <p:cNvSpPr txBox="1"/>
          <p:nvPr/>
        </p:nvSpPr>
        <p:spPr>
          <a:xfrm>
            <a:off x="4008875" y="4561763"/>
            <a:ext cx="3932487" cy="338554"/>
          </a:xfrm>
          <a:prstGeom prst="rect">
            <a:avLst/>
          </a:prstGeom>
          <a:noFill/>
        </p:spPr>
        <p:txBody>
          <a:bodyPr wrap="none" rtlCol="0">
            <a:spAutoFit/>
          </a:bodyPr>
          <a:lstStyle/>
          <a:p>
            <a:r>
              <a:rPr lang="lv-LV" sz="1600" dirty="0">
                <a:latin typeface="+mj-lt"/>
              </a:rPr>
              <a:t>LĪDZATBILDĪGĀS INSTITŪCIJAS</a:t>
            </a:r>
            <a:endParaRPr lang="en-LV" sz="1600" dirty="0">
              <a:latin typeface="+mj-lt"/>
            </a:endParaRPr>
          </a:p>
        </p:txBody>
      </p:sp>
      <p:sp>
        <p:nvSpPr>
          <p:cNvPr id="18" name="TextBox 17">
            <a:extLst>
              <a:ext uri="{FF2B5EF4-FFF2-40B4-BE49-F238E27FC236}">
                <a16:creationId xmlns:a16="http://schemas.microsoft.com/office/drawing/2014/main" id="{9E81E773-4203-8D4A-8DDD-CDFFFB611C4E}"/>
              </a:ext>
            </a:extLst>
          </p:cNvPr>
          <p:cNvSpPr txBox="1"/>
          <p:nvPr/>
        </p:nvSpPr>
        <p:spPr>
          <a:xfrm>
            <a:off x="9279107" y="4528227"/>
            <a:ext cx="2460930" cy="338554"/>
          </a:xfrm>
          <a:prstGeom prst="rect">
            <a:avLst/>
          </a:prstGeom>
          <a:noFill/>
        </p:spPr>
        <p:txBody>
          <a:bodyPr wrap="none" rtlCol="0">
            <a:spAutoFit/>
          </a:bodyPr>
          <a:lstStyle/>
          <a:p>
            <a:r>
              <a:rPr lang="lv-LV" sz="1600" dirty="0">
                <a:latin typeface="+mj-lt"/>
              </a:rPr>
              <a:t>UZDEVUMA MĒRĶIS</a:t>
            </a:r>
            <a:endParaRPr lang="en-LV" sz="1600" dirty="0">
              <a:latin typeface="+mj-lt"/>
            </a:endParaRPr>
          </a:p>
        </p:txBody>
      </p:sp>
      <p:sp>
        <p:nvSpPr>
          <p:cNvPr id="20" name="TextBox 19">
            <a:extLst>
              <a:ext uri="{FF2B5EF4-FFF2-40B4-BE49-F238E27FC236}">
                <a16:creationId xmlns:a16="http://schemas.microsoft.com/office/drawing/2014/main" id="{35A33540-AB4E-E744-BE2B-D74AF632028A}"/>
              </a:ext>
            </a:extLst>
          </p:cNvPr>
          <p:cNvSpPr txBox="1"/>
          <p:nvPr/>
        </p:nvSpPr>
        <p:spPr>
          <a:xfrm>
            <a:off x="4752930" y="2281759"/>
            <a:ext cx="11250119" cy="954107"/>
          </a:xfrm>
          <a:prstGeom prst="rect">
            <a:avLst/>
          </a:prstGeom>
          <a:noFill/>
        </p:spPr>
        <p:txBody>
          <a:bodyPr wrap="square">
            <a:spAutoFit/>
          </a:bodyPr>
          <a:lstStyle/>
          <a:p>
            <a:pPr>
              <a:lnSpc>
                <a:spcPct val="100000"/>
              </a:lnSpc>
              <a:spcBef>
                <a:spcPts val="0"/>
              </a:spcBef>
              <a:defRPr/>
            </a:pPr>
            <a:r>
              <a:rPr lang="lv-LV" altLang="lv-LV" sz="2800" b="0" dirty="0">
                <a:solidFill>
                  <a:schemeClr val="bg1"/>
                </a:solidFill>
                <a:latin typeface="+mj-lt"/>
              </a:rPr>
              <a:t>Pilnveidot garantiju un </a:t>
            </a:r>
            <a:r>
              <a:rPr lang="lv-LV" altLang="lv-LV" sz="2800" b="0" dirty="0" err="1">
                <a:solidFill>
                  <a:schemeClr val="bg1"/>
                </a:solidFill>
                <a:latin typeface="+mj-lt"/>
              </a:rPr>
              <a:t>granta</a:t>
            </a:r>
            <a:r>
              <a:rPr lang="lv-LV" altLang="lv-LV" sz="2800" b="0" dirty="0">
                <a:solidFill>
                  <a:schemeClr val="bg1"/>
                </a:solidFill>
                <a:latin typeface="+mj-lt"/>
              </a:rPr>
              <a:t> piešķiršanas nosacījumus ģimenēm mājokļa iegādei vai būvniecībai</a:t>
            </a:r>
          </a:p>
        </p:txBody>
      </p:sp>
      <p:sp>
        <p:nvSpPr>
          <p:cNvPr id="22" name="TextBox 21">
            <a:extLst>
              <a:ext uri="{FF2B5EF4-FFF2-40B4-BE49-F238E27FC236}">
                <a16:creationId xmlns:a16="http://schemas.microsoft.com/office/drawing/2014/main" id="{2593C563-F1F6-8644-A580-E817A357CE97}"/>
              </a:ext>
            </a:extLst>
          </p:cNvPr>
          <p:cNvSpPr txBox="1"/>
          <p:nvPr/>
        </p:nvSpPr>
        <p:spPr>
          <a:xfrm>
            <a:off x="4154971" y="6291403"/>
            <a:ext cx="4996112" cy="523220"/>
          </a:xfrm>
          <a:prstGeom prst="rect">
            <a:avLst/>
          </a:prstGeom>
          <a:noFill/>
        </p:spPr>
        <p:txBody>
          <a:bodyPr wrap="square" rtlCol="0">
            <a:spAutoFit/>
          </a:bodyPr>
          <a:lstStyle/>
          <a:p>
            <a:r>
              <a:rPr lang="lv-LV" sz="2800" b="0" dirty="0">
                <a:latin typeface="+mj-lt"/>
              </a:rPr>
              <a:t>ALTUM</a:t>
            </a:r>
          </a:p>
        </p:txBody>
      </p:sp>
      <p:sp>
        <p:nvSpPr>
          <p:cNvPr id="24" name="TextBox 23">
            <a:extLst>
              <a:ext uri="{FF2B5EF4-FFF2-40B4-BE49-F238E27FC236}">
                <a16:creationId xmlns:a16="http://schemas.microsoft.com/office/drawing/2014/main" id="{10AA2E10-99EA-544A-AB06-3C733E582B7E}"/>
              </a:ext>
            </a:extLst>
          </p:cNvPr>
          <p:cNvSpPr txBox="1"/>
          <p:nvPr/>
        </p:nvSpPr>
        <p:spPr>
          <a:xfrm>
            <a:off x="9772082" y="6069800"/>
            <a:ext cx="6353312" cy="1815882"/>
          </a:xfrm>
          <a:prstGeom prst="rect">
            <a:avLst/>
          </a:prstGeom>
          <a:noFill/>
        </p:spPr>
        <p:txBody>
          <a:bodyPr wrap="square">
            <a:spAutoFit/>
          </a:bodyPr>
          <a:lstStyle/>
          <a:p>
            <a:pPr>
              <a:spcBef>
                <a:spcPts val="100"/>
              </a:spcBef>
              <a:spcAft>
                <a:spcPts val="100"/>
              </a:spcAft>
              <a:defRPr/>
            </a:pPr>
            <a:r>
              <a:rPr lang="lv-LV" sz="2800" b="0" dirty="0">
                <a:latin typeface="+mj-lt"/>
              </a:rPr>
              <a:t>Nodrošinātu efektīvāku programmas darbību reģionos ņemot vērā vājo kreditēšanu reģionos</a:t>
            </a:r>
            <a:endParaRPr lang="lv-LV" sz="2800" dirty="0">
              <a:latin typeface="+mj-lt"/>
            </a:endParaRPr>
          </a:p>
        </p:txBody>
      </p:sp>
      <p:sp>
        <p:nvSpPr>
          <p:cNvPr id="23" name="TextBox 22">
            <a:extLst>
              <a:ext uri="{FF2B5EF4-FFF2-40B4-BE49-F238E27FC236}">
                <a16:creationId xmlns:a16="http://schemas.microsoft.com/office/drawing/2014/main" id="{CEDA3EAD-F0EA-45A8-8FBF-9143D821F931}"/>
              </a:ext>
            </a:extLst>
          </p:cNvPr>
          <p:cNvSpPr txBox="1"/>
          <p:nvPr/>
        </p:nvSpPr>
        <p:spPr>
          <a:xfrm>
            <a:off x="593553" y="3959816"/>
            <a:ext cx="2502569" cy="1200329"/>
          </a:xfrm>
          <a:prstGeom prst="rect">
            <a:avLst/>
          </a:prstGeom>
          <a:noFill/>
        </p:spPr>
        <p:txBody>
          <a:bodyPr wrap="square" rtlCol="0">
            <a:spAutoFit/>
          </a:bodyPr>
          <a:lstStyle/>
          <a:p>
            <a:r>
              <a:rPr lang="lv-LV" sz="1800" dirty="0">
                <a:solidFill>
                  <a:schemeClr val="bg1">
                    <a:lumMod val="85000"/>
                  </a:schemeClr>
                </a:solidFill>
                <a:latin typeface="+mj-lt"/>
              </a:rPr>
              <a:t>Atbalsts attīstītājiem mājokļu būvniecībai</a:t>
            </a:r>
          </a:p>
        </p:txBody>
      </p:sp>
      <p:sp>
        <p:nvSpPr>
          <p:cNvPr id="2" name="TextBox 1">
            <a:extLst>
              <a:ext uri="{FF2B5EF4-FFF2-40B4-BE49-F238E27FC236}">
                <a16:creationId xmlns:a16="http://schemas.microsoft.com/office/drawing/2014/main" id="{D2CE15E8-CABC-3F95-A17F-6F7DED194D13}"/>
              </a:ext>
            </a:extLst>
          </p:cNvPr>
          <p:cNvSpPr txBox="1"/>
          <p:nvPr/>
        </p:nvSpPr>
        <p:spPr>
          <a:xfrm>
            <a:off x="593552" y="5392691"/>
            <a:ext cx="2502569" cy="1631216"/>
          </a:xfrm>
          <a:prstGeom prst="rect">
            <a:avLst/>
          </a:prstGeom>
          <a:noFill/>
        </p:spPr>
        <p:txBody>
          <a:bodyPr wrap="square" rtlCol="0">
            <a:spAutoFit/>
          </a:bodyPr>
          <a:lstStyle/>
          <a:p>
            <a:r>
              <a:rPr lang="lv-LV" sz="2000" dirty="0">
                <a:solidFill>
                  <a:schemeClr val="bg1"/>
                </a:solidFill>
                <a:latin typeface="+mj-lt"/>
              </a:rPr>
              <a:t>Atbalsts mājsaimniecībām mājokļa iegādei vai būvniecībai</a:t>
            </a:r>
          </a:p>
        </p:txBody>
      </p:sp>
      <p:sp>
        <p:nvSpPr>
          <p:cNvPr id="3" name="TextBox 2">
            <a:extLst>
              <a:ext uri="{FF2B5EF4-FFF2-40B4-BE49-F238E27FC236}">
                <a16:creationId xmlns:a16="http://schemas.microsoft.com/office/drawing/2014/main" id="{9E09537F-277D-8706-B07E-ECBE34212680}"/>
              </a:ext>
            </a:extLst>
          </p:cNvPr>
          <p:cNvSpPr txBox="1"/>
          <p:nvPr/>
        </p:nvSpPr>
        <p:spPr>
          <a:xfrm>
            <a:off x="593552" y="7274349"/>
            <a:ext cx="2502569" cy="923330"/>
          </a:xfrm>
          <a:prstGeom prst="rect">
            <a:avLst/>
          </a:prstGeom>
          <a:noFill/>
        </p:spPr>
        <p:txBody>
          <a:bodyPr wrap="square" rtlCol="0">
            <a:spAutoFit/>
          </a:bodyPr>
          <a:lstStyle/>
          <a:p>
            <a:r>
              <a:rPr lang="lv-LV" sz="1800" dirty="0">
                <a:solidFill>
                  <a:schemeClr val="bg1">
                    <a:lumMod val="85000"/>
                  </a:schemeClr>
                </a:solidFill>
                <a:latin typeface="+mj-lt"/>
              </a:rPr>
              <a:t>Atbalsts esošā dzīvojamā fonda uzlabošanai</a:t>
            </a:r>
          </a:p>
        </p:txBody>
      </p:sp>
    </p:spTree>
    <p:extLst>
      <p:ext uri="{BB962C8B-B14F-4D97-AF65-F5344CB8AC3E}">
        <p14:creationId xmlns:p14="http://schemas.microsoft.com/office/powerpoint/2010/main" val="3341875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3C172B87-ADB4-D427-3EFA-600F27C34616}"/>
              </a:ext>
            </a:extLst>
          </p:cNvPr>
          <p:cNvSpPr txBox="1"/>
          <p:nvPr/>
        </p:nvSpPr>
        <p:spPr>
          <a:xfrm>
            <a:off x="1215670" y="665241"/>
            <a:ext cx="15357377" cy="643831"/>
          </a:xfrm>
          <a:prstGeom prst="rect">
            <a:avLst/>
          </a:prstGeom>
          <a:noFill/>
        </p:spPr>
        <p:txBody>
          <a:bodyPr wrap="square" rtlCol="0">
            <a:spAutoFit/>
          </a:bodyPr>
          <a:lstStyle/>
          <a:p>
            <a:pPr defTabSz="1300460" hangingPunct="1">
              <a:lnSpc>
                <a:spcPct val="90000"/>
              </a:lnSpc>
              <a:spcBef>
                <a:spcPts val="1422"/>
              </a:spcBef>
              <a:spcAft>
                <a:spcPts val="853"/>
              </a:spcAft>
            </a:pPr>
            <a:r>
              <a:rPr lang="lv-LV" sz="3982" kern="1200">
                <a:solidFill>
                  <a:srgbClr val="00859B"/>
                </a:solidFill>
                <a:latin typeface="Calibri Light" panose="020F0302020204030204"/>
                <a:ea typeface="Verdana" panose="020B0604030504040204" pitchFamily="34" charset="0"/>
                <a:cs typeface="+mn-cs"/>
              </a:rPr>
              <a:t>ATBALSTA INSTRUMENTI MĀJSAIMNIECĪBĀM PĒC TO IENĀKUMIEM </a:t>
            </a:r>
          </a:p>
        </p:txBody>
      </p:sp>
      <p:grpSp>
        <p:nvGrpSpPr>
          <p:cNvPr id="37" name="Group 36">
            <a:extLst>
              <a:ext uri="{FF2B5EF4-FFF2-40B4-BE49-F238E27FC236}">
                <a16:creationId xmlns:a16="http://schemas.microsoft.com/office/drawing/2014/main" id="{322DBE5F-CE80-ACB4-0A85-B94042FF9C06}"/>
              </a:ext>
            </a:extLst>
          </p:cNvPr>
          <p:cNvGrpSpPr/>
          <p:nvPr/>
        </p:nvGrpSpPr>
        <p:grpSpPr>
          <a:xfrm>
            <a:off x="-24570" y="2431653"/>
            <a:ext cx="17287548" cy="7290703"/>
            <a:chOff x="-24570" y="2431653"/>
            <a:chExt cx="17287548" cy="7290703"/>
          </a:xfrm>
        </p:grpSpPr>
        <p:sp>
          <p:nvSpPr>
            <p:cNvPr id="25" name="TextBox 24">
              <a:extLst>
                <a:ext uri="{FF2B5EF4-FFF2-40B4-BE49-F238E27FC236}">
                  <a16:creationId xmlns:a16="http://schemas.microsoft.com/office/drawing/2014/main" id="{7B82F77F-2A98-26C2-84A2-BE4BF8E70907}"/>
                </a:ext>
              </a:extLst>
            </p:cNvPr>
            <p:cNvSpPr txBox="1"/>
            <p:nvPr/>
          </p:nvSpPr>
          <p:spPr>
            <a:xfrm>
              <a:off x="-24570" y="5900184"/>
              <a:ext cx="3167822" cy="705063"/>
            </a:xfrm>
            <a:prstGeom prst="rect">
              <a:avLst/>
            </a:prstGeom>
            <a:noFill/>
          </p:spPr>
          <p:txBody>
            <a:bodyPr wrap="square" lIns="91438" tIns="45719" rIns="91438" bIns="45719" rtlCol="0" anchor="t">
              <a:spAutoFit/>
            </a:bodyPr>
            <a:lstStyle/>
            <a:p>
              <a:pPr defTabSz="1300393" hangingPunct="1">
                <a:defRPr/>
              </a:pPr>
              <a:r>
                <a:rPr lang="en-GB" sz="1991" b="0" kern="1200" dirty="0">
                  <a:solidFill>
                    <a:srgbClr val="00859B"/>
                  </a:solidFill>
                  <a:latin typeface="Calibri Light" panose="020F0302020204030204"/>
                  <a:ea typeface="+mn-ea"/>
                  <a:cs typeface="+mn-cs"/>
                </a:rPr>
                <a:t>MĀJSAIMNIECĪBAS AR ZEM</a:t>
              </a:r>
              <a:r>
                <a:rPr lang="lv-LV" sz="1991" b="0" kern="1200" dirty="0">
                  <a:solidFill>
                    <a:srgbClr val="00859B"/>
                  </a:solidFill>
                  <a:latin typeface="Calibri Light" panose="020F0302020204030204"/>
                  <a:ea typeface="+mn-ea"/>
                  <a:cs typeface="+mn-cs"/>
                </a:rPr>
                <a:t>IEM</a:t>
              </a:r>
              <a:r>
                <a:rPr lang="en-GB" sz="1991" b="0" kern="1200" dirty="0">
                  <a:solidFill>
                    <a:srgbClr val="00859B"/>
                  </a:solidFill>
                  <a:latin typeface="Calibri Light" panose="020F0302020204030204"/>
                  <a:ea typeface="+mn-ea"/>
                  <a:cs typeface="+mn-cs"/>
                </a:rPr>
                <a:t> IE</a:t>
              </a:r>
              <a:r>
                <a:rPr lang="lv-LV" sz="1991" b="0" kern="1200" dirty="0">
                  <a:solidFill>
                    <a:srgbClr val="00859B"/>
                  </a:solidFill>
                  <a:latin typeface="Calibri Light" panose="020F0302020204030204"/>
                  <a:ea typeface="+mn-ea"/>
                  <a:cs typeface="+mn-cs"/>
                </a:rPr>
                <a:t>NĀKUMIEM</a:t>
              </a:r>
              <a:endParaRPr lang="en-GB" sz="1991" b="0" kern="1200" dirty="0">
                <a:solidFill>
                  <a:srgbClr val="00859B"/>
                </a:solidFill>
                <a:latin typeface="Calibri Light" panose="020F0302020204030204"/>
                <a:ea typeface="+mn-ea"/>
                <a:cs typeface="Calibri"/>
              </a:endParaRPr>
            </a:p>
          </p:txBody>
        </p:sp>
        <p:sp>
          <p:nvSpPr>
            <p:cNvPr id="20" name="TextBox 19">
              <a:extLst>
                <a:ext uri="{FF2B5EF4-FFF2-40B4-BE49-F238E27FC236}">
                  <a16:creationId xmlns:a16="http://schemas.microsoft.com/office/drawing/2014/main" id="{BCDE6853-D754-7FA1-51F9-80700D9BF759}"/>
                </a:ext>
              </a:extLst>
            </p:cNvPr>
            <p:cNvSpPr txBox="1"/>
            <p:nvPr/>
          </p:nvSpPr>
          <p:spPr>
            <a:xfrm>
              <a:off x="264" y="9367322"/>
              <a:ext cx="5902834" cy="355034"/>
            </a:xfrm>
            <a:prstGeom prst="rect">
              <a:avLst/>
            </a:prstGeom>
            <a:noFill/>
          </p:spPr>
          <p:txBody>
            <a:bodyPr wrap="none" rtlCol="0">
              <a:spAutoFit/>
            </a:bodyPr>
            <a:lstStyle/>
            <a:p>
              <a:pPr algn="l" defTabSz="1300460" hangingPunct="1"/>
              <a:r>
                <a:rPr lang="lv-LV" sz="1707" b="0" kern="1200">
                  <a:solidFill>
                    <a:prstClr val="white"/>
                  </a:solidFill>
                  <a:latin typeface="Calibri" panose="020F0502020204030204"/>
                  <a:ea typeface="+mn-ea"/>
                  <a:cs typeface="+mn-cs"/>
                </a:rPr>
                <a:t>Avots: OECD Pētījums par mājokļu pieejamību Latvijā 2020. gadā</a:t>
              </a:r>
            </a:p>
          </p:txBody>
        </p:sp>
        <p:grpSp>
          <p:nvGrpSpPr>
            <p:cNvPr id="36" name="Group 35">
              <a:extLst>
                <a:ext uri="{FF2B5EF4-FFF2-40B4-BE49-F238E27FC236}">
                  <a16:creationId xmlns:a16="http://schemas.microsoft.com/office/drawing/2014/main" id="{BD25EAC7-6D04-5351-4F12-0037636B7133}"/>
                </a:ext>
              </a:extLst>
            </p:cNvPr>
            <p:cNvGrpSpPr/>
            <p:nvPr/>
          </p:nvGrpSpPr>
          <p:grpSpPr>
            <a:xfrm>
              <a:off x="2893770" y="2431653"/>
              <a:ext cx="14369208" cy="6542639"/>
              <a:chOff x="2893770" y="2431653"/>
              <a:chExt cx="14369208" cy="6542639"/>
            </a:xfrm>
          </p:grpSpPr>
          <p:grpSp>
            <p:nvGrpSpPr>
              <p:cNvPr id="2" name="Group 1">
                <a:extLst>
                  <a:ext uri="{FF2B5EF4-FFF2-40B4-BE49-F238E27FC236}">
                    <a16:creationId xmlns:a16="http://schemas.microsoft.com/office/drawing/2014/main" id="{4A6F2682-4AB7-725B-5EDC-2FF44A4BB6A3}"/>
                  </a:ext>
                </a:extLst>
              </p:cNvPr>
              <p:cNvGrpSpPr/>
              <p:nvPr/>
            </p:nvGrpSpPr>
            <p:grpSpPr>
              <a:xfrm>
                <a:off x="2893770" y="5480252"/>
                <a:ext cx="11849778" cy="1283610"/>
                <a:chOff x="586330" y="5516123"/>
                <a:chExt cx="11227020" cy="912112"/>
              </a:xfrm>
            </p:grpSpPr>
            <p:grpSp>
              <p:nvGrpSpPr>
                <p:cNvPr id="3" name="Group 2">
                  <a:extLst>
                    <a:ext uri="{FF2B5EF4-FFF2-40B4-BE49-F238E27FC236}">
                      <a16:creationId xmlns:a16="http://schemas.microsoft.com/office/drawing/2014/main" id="{3FC70F48-B812-8386-5566-3652CFA41743}"/>
                    </a:ext>
                  </a:extLst>
                </p:cNvPr>
                <p:cNvGrpSpPr/>
                <p:nvPr/>
              </p:nvGrpSpPr>
              <p:grpSpPr>
                <a:xfrm>
                  <a:off x="688815" y="5646955"/>
                  <a:ext cx="10834185" cy="781280"/>
                  <a:chOff x="688815" y="5532655"/>
                  <a:chExt cx="10834185" cy="781280"/>
                </a:xfrm>
              </p:grpSpPr>
              <p:sp>
                <p:nvSpPr>
                  <p:cNvPr id="7" name="Rectangle 6">
                    <a:extLst>
                      <a:ext uri="{FF2B5EF4-FFF2-40B4-BE49-F238E27FC236}">
                        <a16:creationId xmlns:a16="http://schemas.microsoft.com/office/drawing/2014/main" id="{0D5D4CB1-5251-CD15-B1A0-D71ABD21ECAF}"/>
                      </a:ext>
                    </a:extLst>
                  </p:cNvPr>
                  <p:cNvSpPr/>
                  <p:nvPr/>
                </p:nvSpPr>
                <p:spPr>
                  <a:xfrm>
                    <a:off x="701514" y="5797319"/>
                    <a:ext cx="10804685" cy="278694"/>
                  </a:xfrm>
                  <a:prstGeom prst="rect">
                    <a:avLst/>
                  </a:prstGeom>
                  <a:solidFill>
                    <a:srgbClr val="4F81BD"/>
                  </a:solidFill>
                  <a:ln w="19050" cap="flat" cmpd="sng" algn="ctr">
                    <a:solidFill>
                      <a:srgbClr val="4F81BD">
                        <a:shade val="50000"/>
                      </a:srgbClr>
                    </a:solidFill>
                    <a:prstDash val="solid"/>
                  </a:ln>
                  <a:effectLst/>
                </p:spPr>
                <p:txBody>
                  <a:bodyPr rtlCol="0" anchor="ctr"/>
                  <a:lstStyle/>
                  <a:p>
                    <a:pPr algn="l" defTabSz="1849419" hangingPunct="1">
                      <a:defRPr/>
                    </a:pPr>
                    <a:endParaRPr lang="en-GB" sz="1991" b="0" kern="1200">
                      <a:solidFill>
                        <a:prstClr val="white"/>
                      </a:solidFill>
                      <a:latin typeface="Georgia"/>
                      <a:ea typeface="+mn-ea"/>
                      <a:cs typeface="+mn-cs"/>
                    </a:endParaRPr>
                  </a:p>
                </p:txBody>
              </p:sp>
              <p:cxnSp>
                <p:nvCxnSpPr>
                  <p:cNvPr id="8" name="Straight Connector 7">
                    <a:extLst>
                      <a:ext uri="{FF2B5EF4-FFF2-40B4-BE49-F238E27FC236}">
                        <a16:creationId xmlns:a16="http://schemas.microsoft.com/office/drawing/2014/main" id="{95679249-FB99-B2E0-FF23-BE7F08D445E3}"/>
                      </a:ext>
                    </a:extLst>
                  </p:cNvPr>
                  <p:cNvCxnSpPr/>
                  <p:nvPr/>
                </p:nvCxnSpPr>
                <p:spPr>
                  <a:xfrm>
                    <a:off x="11510300" y="5562370"/>
                    <a:ext cx="12700" cy="723900"/>
                  </a:xfrm>
                  <a:prstGeom prst="line">
                    <a:avLst/>
                  </a:prstGeom>
                  <a:noFill/>
                  <a:ln w="9525" cap="flat" cmpd="sng" algn="ctr">
                    <a:solidFill>
                      <a:srgbClr val="4F81BD"/>
                    </a:solidFill>
                    <a:prstDash val="solid"/>
                  </a:ln>
                  <a:effectLst/>
                </p:spPr>
              </p:cxnSp>
              <p:cxnSp>
                <p:nvCxnSpPr>
                  <p:cNvPr id="9" name="Straight Connector 8">
                    <a:extLst>
                      <a:ext uri="{FF2B5EF4-FFF2-40B4-BE49-F238E27FC236}">
                        <a16:creationId xmlns:a16="http://schemas.microsoft.com/office/drawing/2014/main" id="{53DEC826-38FD-D616-E2B2-EFF8B61CE3AD}"/>
                      </a:ext>
                    </a:extLst>
                  </p:cNvPr>
                  <p:cNvCxnSpPr/>
                  <p:nvPr/>
                </p:nvCxnSpPr>
                <p:spPr>
                  <a:xfrm>
                    <a:off x="688815" y="5590035"/>
                    <a:ext cx="12700" cy="723900"/>
                  </a:xfrm>
                  <a:prstGeom prst="line">
                    <a:avLst/>
                  </a:prstGeom>
                  <a:noFill/>
                  <a:ln w="9525" cap="flat" cmpd="sng" algn="ctr">
                    <a:solidFill>
                      <a:srgbClr val="4F81BD"/>
                    </a:solidFill>
                    <a:prstDash val="solid"/>
                  </a:ln>
                  <a:effectLst/>
                </p:spPr>
              </p:cxnSp>
              <p:cxnSp>
                <p:nvCxnSpPr>
                  <p:cNvPr id="10" name="Straight Connector 9">
                    <a:extLst>
                      <a:ext uri="{FF2B5EF4-FFF2-40B4-BE49-F238E27FC236}">
                        <a16:creationId xmlns:a16="http://schemas.microsoft.com/office/drawing/2014/main" id="{F4A76FBF-6829-7286-0E36-685873810EE0}"/>
                      </a:ext>
                    </a:extLst>
                  </p:cNvPr>
                  <p:cNvCxnSpPr/>
                  <p:nvPr/>
                </p:nvCxnSpPr>
                <p:spPr>
                  <a:xfrm>
                    <a:off x="6102438" y="5590035"/>
                    <a:ext cx="12700" cy="723900"/>
                  </a:xfrm>
                  <a:prstGeom prst="line">
                    <a:avLst/>
                  </a:prstGeom>
                  <a:noFill/>
                  <a:ln w="9525" cap="flat" cmpd="sng" algn="ctr">
                    <a:solidFill>
                      <a:srgbClr val="4F81BD"/>
                    </a:solidFill>
                    <a:prstDash val="solid"/>
                  </a:ln>
                  <a:effectLst/>
                </p:spPr>
              </p:cxnSp>
              <p:cxnSp>
                <p:nvCxnSpPr>
                  <p:cNvPr id="11" name="Straight Connector 10">
                    <a:extLst>
                      <a:ext uri="{FF2B5EF4-FFF2-40B4-BE49-F238E27FC236}">
                        <a16:creationId xmlns:a16="http://schemas.microsoft.com/office/drawing/2014/main" id="{11B012C5-72D1-9A78-4D2D-8FDC0B859AA6}"/>
                      </a:ext>
                    </a:extLst>
                  </p:cNvPr>
                  <p:cNvCxnSpPr/>
                  <p:nvPr/>
                </p:nvCxnSpPr>
                <p:spPr>
                  <a:xfrm>
                    <a:off x="2831069" y="5590035"/>
                    <a:ext cx="12700" cy="723900"/>
                  </a:xfrm>
                  <a:prstGeom prst="line">
                    <a:avLst/>
                  </a:prstGeom>
                  <a:noFill/>
                  <a:ln w="9525" cap="flat" cmpd="sng" algn="ctr">
                    <a:solidFill>
                      <a:srgbClr val="4F81BD"/>
                    </a:solidFill>
                    <a:prstDash val="solid"/>
                  </a:ln>
                  <a:effectLst/>
                </p:spPr>
              </p:cxnSp>
              <p:cxnSp>
                <p:nvCxnSpPr>
                  <p:cNvPr id="12" name="Straight Connector 11">
                    <a:extLst>
                      <a:ext uri="{FF2B5EF4-FFF2-40B4-BE49-F238E27FC236}">
                        <a16:creationId xmlns:a16="http://schemas.microsoft.com/office/drawing/2014/main" id="{93137C9C-8556-AC49-39AD-4CEDD92BCDCC}"/>
                      </a:ext>
                    </a:extLst>
                  </p:cNvPr>
                  <p:cNvCxnSpPr/>
                  <p:nvPr/>
                </p:nvCxnSpPr>
                <p:spPr>
                  <a:xfrm>
                    <a:off x="1803149" y="5562370"/>
                    <a:ext cx="12700" cy="723900"/>
                  </a:xfrm>
                  <a:prstGeom prst="line">
                    <a:avLst/>
                  </a:prstGeom>
                  <a:noFill/>
                  <a:ln w="9525" cap="flat" cmpd="sng" algn="ctr">
                    <a:solidFill>
                      <a:srgbClr val="4F81BD"/>
                    </a:solidFill>
                    <a:prstDash val="solid"/>
                  </a:ln>
                  <a:effectLst/>
                </p:spPr>
              </p:cxnSp>
              <p:cxnSp>
                <p:nvCxnSpPr>
                  <p:cNvPr id="13" name="Straight Connector 12">
                    <a:extLst>
                      <a:ext uri="{FF2B5EF4-FFF2-40B4-BE49-F238E27FC236}">
                        <a16:creationId xmlns:a16="http://schemas.microsoft.com/office/drawing/2014/main" id="{89B7944F-7280-DF73-696D-06A479290C5F}"/>
                      </a:ext>
                    </a:extLst>
                  </p:cNvPr>
                  <p:cNvCxnSpPr/>
                  <p:nvPr/>
                </p:nvCxnSpPr>
                <p:spPr>
                  <a:xfrm>
                    <a:off x="3960184" y="5562370"/>
                    <a:ext cx="12700" cy="723900"/>
                  </a:xfrm>
                  <a:prstGeom prst="line">
                    <a:avLst/>
                  </a:prstGeom>
                  <a:noFill/>
                  <a:ln w="9525" cap="flat" cmpd="sng" algn="ctr">
                    <a:solidFill>
                      <a:srgbClr val="4F81BD"/>
                    </a:solidFill>
                    <a:prstDash val="solid"/>
                  </a:ln>
                  <a:effectLst/>
                </p:spPr>
              </p:cxnSp>
              <p:cxnSp>
                <p:nvCxnSpPr>
                  <p:cNvPr id="14" name="Straight Connector 13">
                    <a:extLst>
                      <a:ext uri="{FF2B5EF4-FFF2-40B4-BE49-F238E27FC236}">
                        <a16:creationId xmlns:a16="http://schemas.microsoft.com/office/drawing/2014/main" id="{9D2829A5-73C7-921C-DD92-1AD85403FE30}"/>
                      </a:ext>
                    </a:extLst>
                  </p:cNvPr>
                  <p:cNvCxnSpPr/>
                  <p:nvPr/>
                </p:nvCxnSpPr>
                <p:spPr>
                  <a:xfrm>
                    <a:off x="5024961" y="5562370"/>
                    <a:ext cx="12700" cy="723900"/>
                  </a:xfrm>
                  <a:prstGeom prst="line">
                    <a:avLst/>
                  </a:prstGeom>
                  <a:noFill/>
                  <a:ln w="9525" cap="flat" cmpd="sng" algn="ctr">
                    <a:solidFill>
                      <a:srgbClr val="4F81BD"/>
                    </a:solidFill>
                    <a:prstDash val="solid"/>
                  </a:ln>
                  <a:effectLst/>
                </p:spPr>
              </p:cxnSp>
              <p:cxnSp>
                <p:nvCxnSpPr>
                  <p:cNvPr id="15" name="Straight Connector 14">
                    <a:extLst>
                      <a:ext uri="{FF2B5EF4-FFF2-40B4-BE49-F238E27FC236}">
                        <a16:creationId xmlns:a16="http://schemas.microsoft.com/office/drawing/2014/main" id="{B1D04F37-C60A-353F-FC96-4538568AA848}"/>
                      </a:ext>
                    </a:extLst>
                  </p:cNvPr>
                  <p:cNvCxnSpPr/>
                  <p:nvPr/>
                </p:nvCxnSpPr>
                <p:spPr>
                  <a:xfrm>
                    <a:off x="10420123" y="5562370"/>
                    <a:ext cx="12700" cy="723900"/>
                  </a:xfrm>
                  <a:prstGeom prst="line">
                    <a:avLst/>
                  </a:prstGeom>
                  <a:noFill/>
                  <a:ln w="9525" cap="flat" cmpd="sng" algn="ctr">
                    <a:solidFill>
                      <a:srgbClr val="4F81BD"/>
                    </a:solidFill>
                    <a:prstDash val="solid"/>
                  </a:ln>
                  <a:effectLst/>
                </p:spPr>
              </p:cxnSp>
              <p:cxnSp>
                <p:nvCxnSpPr>
                  <p:cNvPr id="16" name="Straight Connector 15">
                    <a:extLst>
                      <a:ext uri="{FF2B5EF4-FFF2-40B4-BE49-F238E27FC236}">
                        <a16:creationId xmlns:a16="http://schemas.microsoft.com/office/drawing/2014/main" id="{AA4B9F42-4233-7E4A-C263-926067DEE37D}"/>
                      </a:ext>
                    </a:extLst>
                  </p:cNvPr>
                  <p:cNvCxnSpPr/>
                  <p:nvPr/>
                </p:nvCxnSpPr>
                <p:spPr>
                  <a:xfrm>
                    <a:off x="9329946" y="5532655"/>
                    <a:ext cx="12700" cy="723900"/>
                  </a:xfrm>
                  <a:prstGeom prst="line">
                    <a:avLst/>
                  </a:prstGeom>
                  <a:noFill/>
                  <a:ln w="9525" cap="flat" cmpd="sng" algn="ctr">
                    <a:solidFill>
                      <a:srgbClr val="4F81BD"/>
                    </a:solidFill>
                    <a:prstDash val="solid"/>
                  </a:ln>
                  <a:effectLst/>
                </p:spPr>
              </p:cxnSp>
              <p:cxnSp>
                <p:nvCxnSpPr>
                  <p:cNvPr id="17" name="Straight Connector 16">
                    <a:extLst>
                      <a:ext uri="{FF2B5EF4-FFF2-40B4-BE49-F238E27FC236}">
                        <a16:creationId xmlns:a16="http://schemas.microsoft.com/office/drawing/2014/main" id="{DD6D2023-D552-79E5-73AC-E20C2AE17BB6}"/>
                      </a:ext>
                    </a:extLst>
                  </p:cNvPr>
                  <p:cNvCxnSpPr/>
                  <p:nvPr/>
                </p:nvCxnSpPr>
                <p:spPr>
                  <a:xfrm>
                    <a:off x="8231992" y="5566440"/>
                    <a:ext cx="12700" cy="723900"/>
                  </a:xfrm>
                  <a:prstGeom prst="line">
                    <a:avLst/>
                  </a:prstGeom>
                  <a:noFill/>
                  <a:ln w="9525" cap="flat" cmpd="sng" algn="ctr">
                    <a:solidFill>
                      <a:srgbClr val="4F81BD"/>
                    </a:solidFill>
                    <a:prstDash val="solid"/>
                  </a:ln>
                  <a:effectLst/>
                </p:spPr>
              </p:cxnSp>
              <p:cxnSp>
                <p:nvCxnSpPr>
                  <p:cNvPr id="18" name="Straight Connector 17">
                    <a:extLst>
                      <a:ext uri="{FF2B5EF4-FFF2-40B4-BE49-F238E27FC236}">
                        <a16:creationId xmlns:a16="http://schemas.microsoft.com/office/drawing/2014/main" id="{A5901785-BB13-26A3-2F4F-E36318C43D0B}"/>
                      </a:ext>
                    </a:extLst>
                  </p:cNvPr>
                  <p:cNvCxnSpPr/>
                  <p:nvPr/>
                </p:nvCxnSpPr>
                <p:spPr>
                  <a:xfrm>
                    <a:off x="7205868" y="5553740"/>
                    <a:ext cx="12700" cy="723900"/>
                  </a:xfrm>
                  <a:prstGeom prst="line">
                    <a:avLst/>
                  </a:prstGeom>
                  <a:noFill/>
                  <a:ln w="9525" cap="flat" cmpd="sng" algn="ctr">
                    <a:solidFill>
                      <a:srgbClr val="4F81BD"/>
                    </a:solidFill>
                    <a:prstDash val="solid"/>
                  </a:ln>
                  <a:effectLst/>
                </p:spPr>
              </p:cxnSp>
            </p:grpSp>
            <p:grpSp>
              <p:nvGrpSpPr>
                <p:cNvPr id="4" name="Group 3">
                  <a:extLst>
                    <a:ext uri="{FF2B5EF4-FFF2-40B4-BE49-F238E27FC236}">
                      <a16:creationId xmlns:a16="http://schemas.microsoft.com/office/drawing/2014/main" id="{E443DAF1-D609-68C1-555D-640816490C85}"/>
                    </a:ext>
                  </a:extLst>
                </p:cNvPr>
                <p:cNvGrpSpPr/>
                <p:nvPr/>
              </p:nvGrpSpPr>
              <p:grpSpPr>
                <a:xfrm>
                  <a:off x="586330" y="5516123"/>
                  <a:ext cx="11227020" cy="291139"/>
                  <a:chOff x="586330" y="5516123"/>
                  <a:chExt cx="11227020" cy="291139"/>
                </a:xfrm>
              </p:grpSpPr>
              <p:sp>
                <p:nvSpPr>
                  <p:cNvPr id="5" name="TextBox 4">
                    <a:extLst>
                      <a:ext uri="{FF2B5EF4-FFF2-40B4-BE49-F238E27FC236}">
                        <a16:creationId xmlns:a16="http://schemas.microsoft.com/office/drawing/2014/main" id="{17826630-16F1-6975-5FDB-DD6743339037}"/>
                      </a:ext>
                    </a:extLst>
                  </p:cNvPr>
                  <p:cNvSpPr txBox="1"/>
                  <p:nvPr/>
                </p:nvSpPr>
                <p:spPr>
                  <a:xfrm>
                    <a:off x="586330" y="5578400"/>
                    <a:ext cx="495301" cy="228862"/>
                  </a:xfrm>
                  <a:prstGeom prst="rect">
                    <a:avLst/>
                  </a:prstGeom>
                  <a:noFill/>
                </p:spPr>
                <p:txBody>
                  <a:bodyPr wrap="square" rtlCol="0">
                    <a:spAutoFit/>
                  </a:bodyPr>
                  <a:lstStyle/>
                  <a:p>
                    <a:pPr algn="l" defTabSz="1849419" hangingPunct="1">
                      <a:defRPr/>
                    </a:pPr>
                    <a:r>
                      <a:rPr lang="en-GB" sz="1493" b="0" kern="1200">
                        <a:solidFill>
                          <a:prstClr val="white"/>
                        </a:solidFill>
                        <a:latin typeface="Arial Narrow" panose="020B0606020202030204" pitchFamily="34" charset="0"/>
                        <a:ea typeface="+mn-ea"/>
                        <a:cs typeface="+mn-cs"/>
                      </a:rPr>
                      <a:t>0%</a:t>
                    </a:r>
                  </a:p>
                </p:txBody>
              </p:sp>
              <p:sp>
                <p:nvSpPr>
                  <p:cNvPr id="6" name="TextBox 5">
                    <a:extLst>
                      <a:ext uri="{FF2B5EF4-FFF2-40B4-BE49-F238E27FC236}">
                        <a16:creationId xmlns:a16="http://schemas.microsoft.com/office/drawing/2014/main" id="{D33D5770-6B62-AE1D-B3A2-C4C9D14E174B}"/>
                      </a:ext>
                    </a:extLst>
                  </p:cNvPr>
                  <p:cNvSpPr txBox="1"/>
                  <p:nvPr/>
                </p:nvSpPr>
                <p:spPr>
                  <a:xfrm>
                    <a:off x="11008158" y="5516123"/>
                    <a:ext cx="805192" cy="228862"/>
                  </a:xfrm>
                  <a:prstGeom prst="rect">
                    <a:avLst/>
                  </a:prstGeom>
                  <a:noFill/>
                </p:spPr>
                <p:txBody>
                  <a:bodyPr wrap="square" rtlCol="0">
                    <a:spAutoFit/>
                  </a:bodyPr>
                  <a:lstStyle/>
                  <a:p>
                    <a:pPr algn="l" defTabSz="1849419" hangingPunct="1">
                      <a:defRPr/>
                    </a:pPr>
                    <a:r>
                      <a:rPr lang="en-GB" sz="1493" b="0" kern="1200">
                        <a:solidFill>
                          <a:prstClr val="white"/>
                        </a:solidFill>
                        <a:latin typeface="Arial Narrow" panose="020B0606020202030204" pitchFamily="34" charset="0"/>
                        <a:ea typeface="+mn-ea"/>
                        <a:cs typeface="+mn-cs"/>
                      </a:rPr>
                      <a:t>100%</a:t>
                    </a:r>
                  </a:p>
                </p:txBody>
              </p:sp>
            </p:grpSp>
          </p:grpSp>
          <p:sp>
            <p:nvSpPr>
              <p:cNvPr id="21" name="Rectangle 20">
                <a:extLst>
                  <a:ext uri="{FF2B5EF4-FFF2-40B4-BE49-F238E27FC236}">
                    <a16:creationId xmlns:a16="http://schemas.microsoft.com/office/drawing/2014/main" id="{3458AAA4-F947-E23C-179D-405770755378}"/>
                  </a:ext>
                </a:extLst>
              </p:cNvPr>
              <p:cNvSpPr/>
              <p:nvPr/>
            </p:nvSpPr>
            <p:spPr>
              <a:xfrm>
                <a:off x="2994450" y="5984174"/>
                <a:ext cx="2444945" cy="537084"/>
              </a:xfrm>
              <a:prstGeom prst="rect">
                <a:avLst/>
              </a:prstGeom>
              <a:solidFill>
                <a:srgbClr val="00859B"/>
              </a:solidFill>
              <a:ln w="19050" cap="flat" cmpd="sng" algn="ctr">
                <a:solidFill>
                  <a:srgbClr val="00859B"/>
                </a:solidFill>
                <a:prstDash val="solid"/>
              </a:ln>
              <a:effectLst/>
            </p:spPr>
            <p:txBody>
              <a:bodyPr rtlCol="0" anchor="ctr"/>
              <a:lstStyle/>
              <a:p>
                <a:pPr algn="l" defTabSz="1849419" hangingPunct="1">
                  <a:defRPr/>
                </a:pPr>
                <a:endParaRPr lang="en-GB" sz="1991" b="0" kern="1200">
                  <a:solidFill>
                    <a:prstClr val="white"/>
                  </a:solidFill>
                  <a:latin typeface="Georgia"/>
                  <a:ea typeface="+mn-ea"/>
                  <a:cs typeface="+mn-cs"/>
                </a:endParaRPr>
              </a:p>
            </p:txBody>
          </p:sp>
          <p:sp>
            <p:nvSpPr>
              <p:cNvPr id="23" name="Rectangle 22">
                <a:extLst>
                  <a:ext uri="{FF2B5EF4-FFF2-40B4-BE49-F238E27FC236}">
                    <a16:creationId xmlns:a16="http://schemas.microsoft.com/office/drawing/2014/main" id="{3F8807A0-5EAF-F7ED-F48C-F5BAEB637550}"/>
                  </a:ext>
                </a:extLst>
              </p:cNvPr>
              <p:cNvSpPr/>
              <p:nvPr/>
            </p:nvSpPr>
            <p:spPr>
              <a:xfrm>
                <a:off x="10851732" y="5979853"/>
                <a:ext cx="3671910" cy="557474"/>
              </a:xfrm>
              <a:prstGeom prst="rect">
                <a:avLst/>
              </a:prstGeom>
              <a:solidFill>
                <a:srgbClr val="99CED7"/>
              </a:solidFill>
              <a:ln w="19050" cap="flat" cmpd="sng" algn="ctr">
                <a:solidFill>
                  <a:srgbClr val="DBEEF1"/>
                </a:solidFill>
                <a:prstDash val="solid"/>
              </a:ln>
              <a:effectLst/>
            </p:spPr>
            <p:txBody>
              <a:bodyPr rtlCol="0" anchor="ctr"/>
              <a:lstStyle/>
              <a:p>
                <a:pPr algn="l" defTabSz="1849419" hangingPunct="1">
                  <a:defRPr/>
                </a:pPr>
                <a:endParaRPr lang="en-GB" sz="1991" b="0" kern="1200">
                  <a:solidFill>
                    <a:prstClr val="white"/>
                  </a:solidFill>
                  <a:latin typeface="Georgia"/>
                  <a:ea typeface="+mn-ea"/>
                  <a:cs typeface="+mn-cs"/>
                </a:endParaRPr>
              </a:p>
            </p:txBody>
          </p:sp>
          <p:sp>
            <p:nvSpPr>
              <p:cNvPr id="24" name="Rectangle 23">
                <a:extLst>
                  <a:ext uri="{FF2B5EF4-FFF2-40B4-BE49-F238E27FC236}">
                    <a16:creationId xmlns:a16="http://schemas.microsoft.com/office/drawing/2014/main" id="{9D92E3BA-4A05-28F4-7E0D-9F13EC1CC519}"/>
                  </a:ext>
                </a:extLst>
              </p:cNvPr>
              <p:cNvSpPr/>
              <p:nvPr/>
            </p:nvSpPr>
            <p:spPr>
              <a:xfrm>
                <a:off x="5442149" y="5986737"/>
                <a:ext cx="5420692" cy="537084"/>
              </a:xfrm>
              <a:prstGeom prst="rect">
                <a:avLst/>
              </a:prstGeom>
              <a:solidFill>
                <a:srgbClr val="FF0000"/>
              </a:solidFill>
              <a:ln w="19050" cap="flat" cmpd="sng" algn="ctr">
                <a:solidFill>
                  <a:srgbClr val="E6E6E6">
                    <a:lumMod val="10000"/>
                  </a:srgbClr>
                </a:solidFill>
                <a:prstDash val="solid"/>
              </a:ln>
              <a:effectLst/>
            </p:spPr>
            <p:txBody>
              <a:bodyPr rtlCol="0" anchor="ctr"/>
              <a:lstStyle/>
              <a:p>
                <a:pPr algn="l" defTabSz="1849419" hangingPunct="1">
                  <a:defRPr/>
                </a:pPr>
                <a:endParaRPr lang="en-GB" sz="1991" b="0" kern="1200">
                  <a:solidFill>
                    <a:prstClr val="white"/>
                  </a:solidFill>
                  <a:latin typeface="Georgia"/>
                  <a:ea typeface="+mn-ea"/>
                  <a:cs typeface="+mn-cs"/>
                </a:endParaRPr>
              </a:p>
            </p:txBody>
          </p:sp>
          <p:sp>
            <p:nvSpPr>
              <p:cNvPr id="26" name="TextBox 25">
                <a:extLst>
                  <a:ext uri="{FF2B5EF4-FFF2-40B4-BE49-F238E27FC236}">
                    <a16:creationId xmlns:a16="http://schemas.microsoft.com/office/drawing/2014/main" id="{DDE3B15A-01AB-AE56-013B-B0B48515CCCD}"/>
                  </a:ext>
                </a:extLst>
              </p:cNvPr>
              <p:cNvSpPr txBox="1"/>
              <p:nvPr/>
            </p:nvSpPr>
            <p:spPr>
              <a:xfrm>
                <a:off x="14383989" y="5754717"/>
                <a:ext cx="2878989" cy="1011429"/>
              </a:xfrm>
              <a:prstGeom prst="rect">
                <a:avLst/>
              </a:prstGeom>
              <a:noFill/>
            </p:spPr>
            <p:txBody>
              <a:bodyPr wrap="square" lIns="91438" tIns="45719" rIns="91438" bIns="45719" rtlCol="0" anchor="t">
                <a:spAutoFit/>
              </a:bodyPr>
              <a:lstStyle/>
              <a:p>
                <a:pPr defTabSz="1300393" hangingPunct="1">
                  <a:defRPr/>
                </a:pPr>
                <a:r>
                  <a:rPr lang="en-GB" sz="1991" b="0" kern="1200">
                    <a:solidFill>
                      <a:srgbClr val="00859B"/>
                    </a:solidFill>
                    <a:latin typeface="Calibri Light" panose="020F0302020204030204"/>
                    <a:ea typeface="+mn-ea"/>
                    <a:cs typeface="+mn-cs"/>
                  </a:rPr>
                  <a:t>MĀJSAIMNIECĪBAS AR AUGSTĀKIEM IE</a:t>
                </a:r>
                <a:r>
                  <a:rPr lang="lv-LV" sz="1991" b="0" kern="1200">
                    <a:solidFill>
                      <a:srgbClr val="00859B"/>
                    </a:solidFill>
                    <a:latin typeface="Calibri Light" panose="020F0302020204030204"/>
                    <a:ea typeface="+mn-ea"/>
                    <a:cs typeface="+mn-cs"/>
                  </a:rPr>
                  <a:t>NĀKUMIEM</a:t>
                </a:r>
                <a:endParaRPr lang="en-US" sz="1991" b="0" kern="1200">
                  <a:solidFill>
                    <a:srgbClr val="00859B"/>
                  </a:solidFill>
                  <a:latin typeface="Calibri Light" panose="020F0302020204030204"/>
                  <a:ea typeface="+mn-ea"/>
                  <a:cs typeface="+mn-cs"/>
                </a:endParaRPr>
              </a:p>
            </p:txBody>
          </p:sp>
          <p:sp>
            <p:nvSpPr>
              <p:cNvPr id="28" name="Rectangle 27">
                <a:extLst>
                  <a:ext uri="{FF2B5EF4-FFF2-40B4-BE49-F238E27FC236}">
                    <a16:creationId xmlns:a16="http://schemas.microsoft.com/office/drawing/2014/main" id="{AB0EDE6C-F9E3-1CB1-4A38-84C336632CD9}"/>
                  </a:ext>
                </a:extLst>
              </p:cNvPr>
              <p:cNvSpPr/>
              <p:nvPr/>
            </p:nvSpPr>
            <p:spPr>
              <a:xfrm>
                <a:off x="3008642" y="2431653"/>
                <a:ext cx="2454601" cy="2888994"/>
              </a:xfrm>
              <a:prstGeom prst="rect">
                <a:avLst/>
              </a:prstGeom>
              <a:solidFill>
                <a:srgbClr val="00859B"/>
              </a:solidFill>
              <a:ln>
                <a:solidFill>
                  <a:schemeClr val="tx1"/>
                </a:solidFill>
              </a:ln>
            </p:spPr>
            <p:txBody>
              <a:bodyPr wrap="square" lIns="130044" tIns="65023" rIns="130044" bIns="65023" anchor="t">
                <a:spAutoFit/>
              </a:bodyPr>
              <a:lstStyle/>
              <a:p>
                <a:pPr defTabSz="1300326" hangingPunct="1">
                  <a:defRPr/>
                </a:pPr>
                <a:r>
                  <a:rPr lang="en-US" sz="2560" b="0" kern="1200" dirty="0">
                    <a:solidFill>
                      <a:prstClr val="white"/>
                    </a:solidFill>
                    <a:latin typeface="Calibri Light" panose="020F0302020204030204"/>
                    <a:ea typeface="+mn-ea"/>
                    <a:cs typeface="+mn-cs"/>
                  </a:rPr>
                  <a:t>60,9 M EUR</a:t>
                </a:r>
                <a:r>
                  <a:rPr lang="lv-LV" sz="2560" b="0" kern="1200" dirty="0">
                    <a:solidFill>
                      <a:prstClr val="white"/>
                    </a:solidFill>
                    <a:latin typeface="Calibri Light" panose="020F0302020204030204"/>
                    <a:ea typeface="+mn-ea"/>
                    <a:cs typeface="+mn-cs"/>
                  </a:rPr>
                  <a:t> MFF</a:t>
                </a:r>
                <a:endParaRPr lang="en-US" sz="2560" b="0" kern="1200" dirty="0">
                  <a:solidFill>
                    <a:prstClr val="white"/>
                  </a:solidFill>
                  <a:latin typeface="Calibri Light" panose="020F0302020204030204"/>
                  <a:ea typeface="+mn-ea"/>
                  <a:cs typeface="+mn-cs"/>
                </a:endParaRPr>
              </a:p>
              <a:p>
                <a:pPr defTabSz="1300326" hangingPunct="1">
                  <a:defRPr/>
                </a:pPr>
                <a:r>
                  <a:rPr lang="lv-LV" sz="2560" b="0" kern="1200" dirty="0">
                    <a:solidFill>
                      <a:prstClr val="white"/>
                    </a:solidFill>
                    <a:latin typeface="Calibri Light" panose="020F0302020204030204"/>
                    <a:ea typeface="+mn-ea"/>
                    <a:cs typeface="+mn-cs"/>
                  </a:rPr>
                  <a:t>Sociālo mājokļu atjaunošana vai jaunu sociālo mājokļu būvniecība</a:t>
                </a:r>
              </a:p>
              <a:p>
                <a:pPr defTabSz="1300326" hangingPunct="1">
                  <a:defRPr/>
                </a:pPr>
                <a:endParaRPr lang="en-US" sz="2560" b="0" kern="1200" dirty="0">
                  <a:solidFill>
                    <a:prstClr val="white"/>
                  </a:solidFill>
                  <a:latin typeface="Calibri Light" panose="020F0302020204030204"/>
                  <a:ea typeface="+mn-ea"/>
                  <a:cs typeface="+mn-cs"/>
                </a:endParaRPr>
              </a:p>
            </p:txBody>
          </p:sp>
          <p:sp>
            <p:nvSpPr>
              <p:cNvPr id="29" name="Rectangle 28">
                <a:extLst>
                  <a:ext uri="{FF2B5EF4-FFF2-40B4-BE49-F238E27FC236}">
                    <a16:creationId xmlns:a16="http://schemas.microsoft.com/office/drawing/2014/main" id="{86E01296-D028-AB63-7F7D-617CCD916543}"/>
                  </a:ext>
                </a:extLst>
              </p:cNvPr>
              <p:cNvSpPr/>
              <p:nvPr/>
            </p:nvSpPr>
            <p:spPr>
              <a:xfrm>
                <a:off x="5812639" y="3339606"/>
                <a:ext cx="4837662" cy="1274193"/>
              </a:xfrm>
              <a:prstGeom prst="rect">
                <a:avLst/>
              </a:prstGeom>
              <a:solidFill>
                <a:srgbClr val="00859B"/>
              </a:solidFill>
              <a:ln>
                <a:solidFill>
                  <a:schemeClr val="tx1"/>
                </a:solidFill>
              </a:ln>
            </p:spPr>
            <p:txBody>
              <a:bodyPr wrap="square" lIns="91438" tIns="45719" rIns="91438" bIns="45719" anchor="t">
                <a:spAutoFit/>
              </a:bodyPr>
              <a:lstStyle/>
              <a:p>
                <a:pPr defTabSz="1300326" hangingPunct="1">
                  <a:defRPr/>
                </a:pPr>
                <a:r>
                  <a:rPr lang="en-US" sz="2560" b="0" kern="1200">
                    <a:solidFill>
                      <a:prstClr val="white"/>
                    </a:solidFill>
                    <a:latin typeface="Calibri Light" panose="020F0302020204030204"/>
                    <a:ea typeface="+mn-ea"/>
                    <a:cs typeface="+mn-cs"/>
                  </a:rPr>
                  <a:t>42,9 M EUR RRF</a:t>
                </a:r>
              </a:p>
              <a:p>
                <a:pPr defTabSz="1300460" hangingPunct="1"/>
                <a:r>
                  <a:rPr lang="lv-LV" sz="2560" b="0" kern="1200">
                    <a:solidFill>
                      <a:prstClr val="white"/>
                    </a:solidFill>
                    <a:latin typeface="Calibri Light" panose="020F0302020204030204"/>
                    <a:ea typeface="+mn-ea"/>
                    <a:cs typeface="+mn-cs"/>
                  </a:rPr>
                  <a:t>Atbalsts zemas īres maksas mājokļu būvniecībai</a:t>
                </a:r>
                <a:endParaRPr lang="en-LV" sz="2560" b="0" kern="1200">
                  <a:solidFill>
                    <a:prstClr val="white"/>
                  </a:solidFill>
                  <a:latin typeface="Calibri Light" panose="020F0302020204030204"/>
                  <a:ea typeface="+mn-ea"/>
                  <a:cs typeface="+mn-cs"/>
                </a:endParaRPr>
              </a:p>
            </p:txBody>
          </p:sp>
          <p:cxnSp>
            <p:nvCxnSpPr>
              <p:cNvPr id="30" name="Straight Arrow Connector 29">
                <a:extLst>
                  <a:ext uri="{FF2B5EF4-FFF2-40B4-BE49-F238E27FC236}">
                    <a16:creationId xmlns:a16="http://schemas.microsoft.com/office/drawing/2014/main" id="{3AD38665-7369-3443-5461-795E599721BB}"/>
                  </a:ext>
                </a:extLst>
              </p:cNvPr>
              <p:cNvCxnSpPr>
                <a:cxnSpLocks/>
              </p:cNvCxnSpPr>
              <p:nvPr/>
            </p:nvCxnSpPr>
            <p:spPr>
              <a:xfrm>
                <a:off x="3779805" y="5320647"/>
                <a:ext cx="0" cy="567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2F90B8E-4B87-1DAC-43B9-EFF1FCEA2F63}"/>
                  </a:ext>
                </a:extLst>
              </p:cNvPr>
              <p:cNvCxnSpPr>
                <a:cxnSpLocks/>
              </p:cNvCxnSpPr>
              <p:nvPr/>
            </p:nvCxnSpPr>
            <p:spPr>
              <a:xfrm>
                <a:off x="8152495" y="4613799"/>
                <a:ext cx="0" cy="12564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A95B5D67-78F1-13A7-DD3E-3ABF9299A1D4}"/>
                  </a:ext>
                </a:extLst>
              </p:cNvPr>
              <p:cNvSpPr/>
              <p:nvPr/>
            </p:nvSpPr>
            <p:spPr>
              <a:xfrm>
                <a:off x="10999698" y="2435938"/>
                <a:ext cx="3537347" cy="2850009"/>
              </a:xfrm>
              <a:prstGeom prst="rect">
                <a:avLst/>
              </a:prstGeom>
              <a:solidFill>
                <a:srgbClr val="00859B"/>
              </a:solidFill>
              <a:ln>
                <a:solidFill>
                  <a:schemeClr val="tx1"/>
                </a:solidFill>
              </a:ln>
            </p:spPr>
            <p:txBody>
              <a:bodyPr wrap="square" lIns="91438" tIns="45719" rIns="91438" bIns="45719" anchor="t">
                <a:spAutoFit/>
              </a:bodyPr>
              <a:lstStyle/>
              <a:p>
                <a:pPr defTabSz="1849419" hangingPunct="1">
                  <a:defRPr/>
                </a:pPr>
                <a:r>
                  <a:rPr lang="lv-LV" sz="2560" b="0" kern="1200" dirty="0">
                    <a:solidFill>
                      <a:prstClr val="white"/>
                    </a:solidFill>
                    <a:latin typeface="Calibri Light" panose="020F0302020204030204"/>
                    <a:ea typeface="+mn-ea"/>
                    <a:cs typeface="+mn-cs"/>
                  </a:rPr>
                  <a:t>Mājokļu atbalsts: </a:t>
                </a:r>
              </a:p>
              <a:p>
                <a:pPr defTabSz="1849419" hangingPunct="1">
                  <a:defRPr/>
                </a:pPr>
                <a:r>
                  <a:rPr lang="lv-LV" sz="2560" b="0" kern="1200" dirty="0">
                    <a:solidFill>
                      <a:prstClr val="white"/>
                    </a:solidFill>
                    <a:latin typeface="Calibri Light" panose="020F0302020204030204"/>
                    <a:ea typeface="+mn-ea"/>
                    <a:cs typeface="+mn-cs"/>
                  </a:rPr>
                  <a:t>1) ģimenēm ar bērniem un jaunajiem speciālistiem</a:t>
                </a:r>
              </a:p>
              <a:p>
                <a:pPr defTabSz="1849419" hangingPunct="1">
                  <a:defRPr/>
                </a:pPr>
                <a:r>
                  <a:rPr lang="lv-LV" sz="2560" b="0" kern="1200" dirty="0">
                    <a:solidFill>
                      <a:prstClr val="white"/>
                    </a:solidFill>
                    <a:latin typeface="Calibri Light" panose="020F0302020204030204"/>
                    <a:ea typeface="+mn-ea"/>
                    <a:cs typeface="+mn-cs"/>
                  </a:rPr>
                  <a:t>2)«Balsts» subsīdija </a:t>
                </a:r>
                <a:r>
                  <a:rPr lang="lv-LV" sz="2560" b="0" kern="1200" dirty="0" err="1">
                    <a:solidFill>
                      <a:prstClr val="white"/>
                    </a:solidFill>
                    <a:latin typeface="Calibri Light" panose="020F0302020204030204"/>
                    <a:ea typeface="+mn-ea"/>
                    <a:cs typeface="+mn-cs"/>
                  </a:rPr>
                  <a:t>daudzbērnu</a:t>
                </a:r>
                <a:r>
                  <a:rPr lang="lv-LV" sz="2560" b="0" kern="1200" dirty="0">
                    <a:solidFill>
                      <a:prstClr val="white"/>
                    </a:solidFill>
                    <a:latin typeface="Calibri Light" panose="020F0302020204030204"/>
                    <a:ea typeface="+mn-ea"/>
                    <a:cs typeface="+mn-cs"/>
                  </a:rPr>
                  <a:t> ģimenēm</a:t>
                </a:r>
              </a:p>
              <a:p>
                <a:pPr defTabSz="1300460" hangingPunct="1"/>
                <a:r>
                  <a:rPr lang="lv-LV" sz="2560" b="0" kern="1200" dirty="0">
                    <a:solidFill>
                      <a:prstClr val="white"/>
                    </a:solidFill>
                    <a:latin typeface="Calibri Light" panose="020F0302020204030204"/>
                    <a:ea typeface="+mn-ea"/>
                    <a:cs typeface="+mn-cs"/>
                  </a:rPr>
                  <a:t>3) NBS karavīriem</a:t>
                </a:r>
              </a:p>
            </p:txBody>
          </p:sp>
          <p:cxnSp>
            <p:nvCxnSpPr>
              <p:cNvPr id="33" name="Straight Arrow Connector 32">
                <a:extLst>
                  <a:ext uri="{FF2B5EF4-FFF2-40B4-BE49-F238E27FC236}">
                    <a16:creationId xmlns:a16="http://schemas.microsoft.com/office/drawing/2014/main" id="{05F3E8C3-2FF8-1BA0-83B4-4B4A323880DA}"/>
                  </a:ext>
                </a:extLst>
              </p:cNvPr>
              <p:cNvCxnSpPr>
                <a:cxnSpLocks/>
              </p:cNvCxnSpPr>
              <p:nvPr/>
            </p:nvCxnSpPr>
            <p:spPr>
              <a:xfrm>
                <a:off x="12750290" y="5113555"/>
                <a:ext cx="0" cy="846881"/>
              </a:xfrm>
              <a:prstGeom prst="straightConnector1">
                <a:avLst/>
              </a:prstGeom>
              <a:ln>
                <a:solidFill>
                  <a:srgbClr val="4F81BD"/>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5F78BA0-4415-18C9-8A45-56C0E3C3D88B}"/>
                  </a:ext>
                </a:extLst>
              </p:cNvPr>
              <p:cNvSpPr/>
              <p:nvPr/>
            </p:nvSpPr>
            <p:spPr>
              <a:xfrm>
                <a:off x="10963535" y="7306145"/>
                <a:ext cx="3573511" cy="1668147"/>
              </a:xfrm>
              <a:prstGeom prst="rect">
                <a:avLst/>
              </a:prstGeom>
              <a:solidFill>
                <a:srgbClr val="00859B"/>
              </a:solidFill>
              <a:ln>
                <a:solidFill>
                  <a:schemeClr val="tx1"/>
                </a:solidFill>
              </a:ln>
            </p:spPr>
            <p:txBody>
              <a:bodyPr wrap="square" lIns="91438" tIns="45719" rIns="91438" bIns="45719" anchor="t">
                <a:spAutoFit/>
              </a:bodyPr>
              <a:lstStyle/>
              <a:p>
                <a:pPr defTabSz="1300326" hangingPunct="1">
                  <a:defRPr/>
                </a:pPr>
                <a:r>
                  <a:rPr lang="en-US" sz="2560" b="0" kern="1200" dirty="0">
                    <a:solidFill>
                      <a:prstClr val="white"/>
                    </a:solidFill>
                    <a:latin typeface="Calibri Light" panose="020F0302020204030204"/>
                    <a:ea typeface="+mn-ea"/>
                    <a:cs typeface="+mn-cs"/>
                  </a:rPr>
                  <a:t>MVU </a:t>
                </a:r>
                <a:r>
                  <a:rPr lang="en-US" sz="2560" b="0" kern="1200" dirty="0" err="1">
                    <a:solidFill>
                      <a:prstClr val="white"/>
                    </a:solidFill>
                    <a:latin typeface="Calibri Light" panose="020F0302020204030204"/>
                    <a:ea typeface="+mn-ea"/>
                    <a:cs typeface="+mn-cs"/>
                  </a:rPr>
                  <a:t>aizdevum</a:t>
                </a:r>
                <a:r>
                  <a:rPr lang="lv-LV" sz="2560" b="0" kern="1200" dirty="0">
                    <a:solidFill>
                      <a:prstClr val="white"/>
                    </a:solidFill>
                    <a:latin typeface="Calibri Light" panose="020F0302020204030204"/>
                    <a:ea typeface="+mn-ea"/>
                    <a:cs typeface="+mn-cs"/>
                  </a:rPr>
                  <a:t>i attīstītājiem</a:t>
                </a:r>
                <a:r>
                  <a:rPr lang="en-US" sz="2560" b="0" kern="1200" dirty="0">
                    <a:solidFill>
                      <a:prstClr val="white"/>
                    </a:solidFill>
                    <a:latin typeface="Calibri Light" panose="020F0302020204030204"/>
                    <a:ea typeface="+mn-ea"/>
                    <a:cs typeface="+mn-cs"/>
                  </a:rPr>
                  <a:t>  </a:t>
                </a:r>
                <a:r>
                  <a:rPr lang="en-US" sz="2560" b="0" kern="1200" dirty="0" err="1">
                    <a:solidFill>
                      <a:prstClr val="white"/>
                    </a:solidFill>
                    <a:latin typeface="Calibri Light" panose="020F0302020204030204"/>
                    <a:ea typeface="+mn-ea"/>
                    <a:cs typeface="+mn-cs"/>
                  </a:rPr>
                  <a:t>mājokļu</a:t>
                </a:r>
                <a:r>
                  <a:rPr lang="en-US" sz="2560" b="0" kern="1200" dirty="0">
                    <a:solidFill>
                      <a:prstClr val="white"/>
                    </a:solidFill>
                    <a:latin typeface="Calibri Light" panose="020F0302020204030204"/>
                    <a:ea typeface="+mn-ea"/>
                    <a:cs typeface="+mn-cs"/>
                  </a:rPr>
                  <a:t> </a:t>
                </a:r>
                <a:r>
                  <a:rPr lang="lv-LV" sz="2560" b="0" kern="1200" dirty="0">
                    <a:solidFill>
                      <a:prstClr val="white"/>
                    </a:solidFill>
                    <a:latin typeface="Calibri Light" panose="020F0302020204030204"/>
                    <a:ea typeface="+mn-ea"/>
                    <a:cs typeface="+mn-cs"/>
                  </a:rPr>
                  <a:t>būvniecībai </a:t>
                </a:r>
                <a:r>
                  <a:rPr lang="en-US" sz="2560" b="0" kern="1200" dirty="0" err="1">
                    <a:solidFill>
                      <a:prstClr val="white"/>
                    </a:solidFill>
                    <a:latin typeface="Calibri Light" panose="020F0302020204030204"/>
                    <a:ea typeface="+mn-ea"/>
                    <a:cs typeface="+mn-cs"/>
                  </a:rPr>
                  <a:t>uz</a:t>
                </a:r>
                <a:r>
                  <a:rPr lang="en-US" sz="2560" b="0" kern="1200" dirty="0">
                    <a:solidFill>
                      <a:prstClr val="white"/>
                    </a:solidFill>
                    <a:latin typeface="Calibri Light" panose="020F0302020204030204"/>
                    <a:ea typeface="+mn-ea"/>
                    <a:cs typeface="+mn-cs"/>
                  </a:rPr>
                  <a:t> </a:t>
                </a:r>
                <a:r>
                  <a:rPr lang="en-US" sz="2560" b="0" kern="1200" dirty="0" err="1">
                    <a:solidFill>
                      <a:prstClr val="white"/>
                    </a:solidFill>
                    <a:latin typeface="Calibri Light" panose="020F0302020204030204"/>
                    <a:ea typeface="+mn-ea"/>
                    <a:cs typeface="+mn-cs"/>
                  </a:rPr>
                  <a:t>tirgus</a:t>
                </a:r>
                <a:r>
                  <a:rPr lang="en-US" sz="2560" b="0" kern="1200" dirty="0">
                    <a:solidFill>
                      <a:prstClr val="white"/>
                    </a:solidFill>
                    <a:latin typeface="Calibri Light" panose="020F0302020204030204"/>
                    <a:ea typeface="+mn-ea"/>
                    <a:cs typeface="+mn-cs"/>
                  </a:rPr>
                  <a:t> </a:t>
                </a:r>
                <a:r>
                  <a:rPr lang="en-US" sz="2560" b="0" kern="1200" dirty="0" err="1">
                    <a:solidFill>
                      <a:prstClr val="white"/>
                    </a:solidFill>
                    <a:latin typeface="Calibri Light" panose="020F0302020204030204"/>
                    <a:ea typeface="+mn-ea"/>
                    <a:cs typeface="+mn-cs"/>
                  </a:rPr>
                  <a:t>nosacījumiem</a:t>
                </a:r>
                <a:endParaRPr lang="en-US" sz="2560" b="0" kern="1200" dirty="0">
                  <a:solidFill>
                    <a:prstClr val="white"/>
                  </a:solidFill>
                  <a:latin typeface="Calibri" panose="020F0502020204030204"/>
                  <a:ea typeface="+mn-ea"/>
                  <a:cs typeface="+mn-cs"/>
                </a:endParaRPr>
              </a:p>
            </p:txBody>
          </p:sp>
          <p:cxnSp>
            <p:nvCxnSpPr>
              <p:cNvPr id="27" name="Straight Arrow Connector 26">
                <a:extLst>
                  <a:ext uri="{FF2B5EF4-FFF2-40B4-BE49-F238E27FC236}">
                    <a16:creationId xmlns:a16="http://schemas.microsoft.com/office/drawing/2014/main" id="{75F0D227-D484-C023-280D-BED8880F5FBB}"/>
                  </a:ext>
                </a:extLst>
              </p:cNvPr>
              <p:cNvCxnSpPr>
                <a:cxnSpLocks/>
              </p:cNvCxnSpPr>
              <p:nvPr/>
            </p:nvCxnSpPr>
            <p:spPr>
              <a:xfrm flipV="1">
                <a:off x="12771151" y="6615539"/>
                <a:ext cx="0" cy="690606"/>
              </a:xfrm>
              <a:prstGeom prst="straightConnector1">
                <a:avLst/>
              </a:prstGeom>
              <a:ln>
                <a:solidFill>
                  <a:srgbClr val="4F81BD"/>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277328C-4D83-7C88-F4F8-11E6E89CECA5}"/>
                  </a:ext>
                </a:extLst>
              </p:cNvPr>
              <p:cNvSpPr txBox="1"/>
              <p:nvPr/>
            </p:nvSpPr>
            <p:spPr>
              <a:xfrm>
                <a:off x="5446885" y="6036831"/>
                <a:ext cx="5415956" cy="486287"/>
              </a:xfrm>
              <a:prstGeom prst="rect">
                <a:avLst/>
              </a:prstGeom>
              <a:noFill/>
            </p:spPr>
            <p:txBody>
              <a:bodyPr wrap="square" rtlCol="0">
                <a:spAutoFit/>
              </a:bodyPr>
              <a:lstStyle/>
              <a:p>
                <a:r>
                  <a:rPr lang="lv-LV" sz="2560" b="0" kern="1200">
                    <a:solidFill>
                      <a:prstClr val="white"/>
                    </a:solidFill>
                    <a:latin typeface="Calibri Light" panose="020F0302020204030204"/>
                    <a:ea typeface="+mn-ea"/>
                    <a:cs typeface="+mn-cs"/>
                  </a:rPr>
                  <a:t>44 % (359 </a:t>
                </a:r>
                <a:r>
                  <a:rPr lang="lv-LV" sz="2560" b="0" kern="1200" err="1">
                    <a:solidFill>
                      <a:prstClr val="white"/>
                    </a:solidFill>
                    <a:latin typeface="Calibri Light" panose="020F0302020204030204"/>
                    <a:ea typeface="+mn-ea"/>
                    <a:cs typeface="+mn-cs"/>
                  </a:rPr>
                  <a:t>tūkst.mājsaimniecības</a:t>
                </a:r>
                <a:r>
                  <a:rPr lang="lv-LV" sz="2560" b="0" kern="1200">
                    <a:solidFill>
                      <a:prstClr val="white"/>
                    </a:solidFill>
                    <a:latin typeface="Calibri Light" panose="020F0302020204030204"/>
                    <a:ea typeface="+mn-ea"/>
                    <a:cs typeface="+mn-cs"/>
                  </a:rPr>
                  <a:t>)</a:t>
                </a:r>
              </a:p>
            </p:txBody>
          </p:sp>
        </p:grpSp>
      </p:grpSp>
    </p:spTree>
    <p:extLst>
      <p:ext uri="{BB962C8B-B14F-4D97-AF65-F5344CB8AC3E}">
        <p14:creationId xmlns:p14="http://schemas.microsoft.com/office/powerpoint/2010/main" val="1028778654"/>
      </p:ext>
    </p:extLst>
  </p:cSld>
  <p:clrMapOvr>
    <a:masterClrMapping/>
  </p:clrMapOvr>
</p:sld>
</file>

<file path=ppt/theme/theme1.xml><?xml version="1.0" encoding="utf-8"?>
<a:theme xmlns:a="http://schemas.openxmlformats.org/drawingml/2006/main" name="2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516E902B-0D2F-7748-9EB3-51E065A2A7F4}"/>
    </a:ext>
  </a:extLst>
</a:theme>
</file>

<file path=ppt/theme/theme2.xml><?xml version="1.0" encoding="utf-8"?>
<a:theme xmlns:a="http://schemas.openxmlformats.org/drawingml/2006/main" name="3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BB4C6D5B-C8C5-0D42-BF58-A4ED1821BA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5856F525BC6B4AAC9326C419DA09EB" ma:contentTypeVersion="12" ma:contentTypeDescription="Create a new document." ma:contentTypeScope="" ma:versionID="bcf1a48a89e02a97a6c4739a2f953d27">
  <xsd:schema xmlns:xsd="http://www.w3.org/2001/XMLSchema" xmlns:xs="http://www.w3.org/2001/XMLSchema" xmlns:p="http://schemas.microsoft.com/office/2006/metadata/properties" xmlns:ns2="e793aee2-0702-45ff-9c51-b29030239f5c" xmlns:ns3="98d6c3d8-aeaf-4e5b-adb6-e1ad8a72b2c7" targetNamespace="http://schemas.microsoft.com/office/2006/metadata/properties" ma:root="true" ma:fieldsID="d22eb6b0f542f571ecdefc6a3192053d" ns2:_="" ns3:_="">
    <xsd:import namespace="e793aee2-0702-45ff-9c51-b29030239f5c"/>
    <xsd:import namespace="98d6c3d8-aeaf-4e5b-adb6-e1ad8a72b2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3aee2-0702-45ff-9c51-b29030239f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d6c3d8-aeaf-4e5b-adb6-e1ad8a72b2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8EDC88-4E3A-40B9-9023-D9AB9BE9B559}">
  <ds:schemaRefs>
    <ds:schemaRef ds:uri="http://schemas.microsoft.com/sharepoint/v3/contenttype/forms"/>
  </ds:schemaRefs>
</ds:datastoreItem>
</file>

<file path=customXml/itemProps2.xml><?xml version="1.0" encoding="utf-8"?>
<ds:datastoreItem xmlns:ds="http://schemas.openxmlformats.org/officeDocument/2006/customXml" ds:itemID="{8C7BB182-11C0-4D21-9AF7-0C601EB6B9A8}">
  <ds:schemaRefs>
    <ds:schemaRef ds:uri="http://schemas.microsoft.com/office/2006/metadata/properties"/>
    <ds:schemaRef ds:uri="http://purl.org/dc/elements/1.1/"/>
    <ds:schemaRef ds:uri="http://purl.org/dc/terms/"/>
    <ds:schemaRef ds:uri="http://purl.org/dc/dcmitype/"/>
    <ds:schemaRef ds:uri="http://www.w3.org/XML/1998/namespace"/>
    <ds:schemaRef ds:uri="http://schemas.microsoft.com/office/2006/documentManagement/types"/>
    <ds:schemaRef ds:uri="http://schemas.openxmlformats.org/package/2006/metadata/core-properties"/>
    <ds:schemaRef ds:uri="98d6c3d8-aeaf-4e5b-adb6-e1ad8a72b2c7"/>
    <ds:schemaRef ds:uri="http://schemas.microsoft.com/office/infopath/2007/PartnerControls"/>
    <ds:schemaRef ds:uri="e793aee2-0702-45ff-9c51-b29030239f5c"/>
  </ds:schemaRefs>
</ds:datastoreItem>
</file>

<file path=customXml/itemProps3.xml><?xml version="1.0" encoding="utf-8"?>
<ds:datastoreItem xmlns:ds="http://schemas.openxmlformats.org/officeDocument/2006/customXml" ds:itemID="{84D4FE8A-2B37-411C-866F-A617EAB7B1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3aee2-0702-45ff-9c51-b29030239f5c"/>
    <ds:schemaRef ds:uri="98d6c3d8-aeaf-4e5b-adb6-e1ad8a72b2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EM_template2022</Template>
  <TotalTime>1477</TotalTime>
  <Words>1237</Words>
  <Application>Microsoft Office PowerPoint</Application>
  <PresentationFormat>Custom</PresentationFormat>
  <Paragraphs>147</Paragraphs>
  <Slides>10</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 Narrow</vt:lpstr>
      <vt:lpstr>Calibri</vt:lpstr>
      <vt:lpstr>Calibri Light</vt:lpstr>
      <vt:lpstr>Georgia</vt:lpstr>
      <vt:lpstr>Helvetica Neue</vt:lpstr>
      <vt:lpstr>Verdana</vt:lpstr>
      <vt:lpstr>2_Custom Design</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Niks Balinskis</dc:creator>
  <cp:lastModifiedBy>Niks Balinskis</cp:lastModifiedBy>
  <cp:revision>1</cp:revision>
  <cp:lastPrinted>2023-06-20T09:00:29Z</cp:lastPrinted>
  <dcterms:created xsi:type="dcterms:W3CDTF">2023-06-19T09:11:18Z</dcterms:created>
  <dcterms:modified xsi:type="dcterms:W3CDTF">2023-06-20T09:49:16Z</dcterms:modified>
</cp:coreProperties>
</file>