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142532271" r:id="rId3"/>
    <p:sldId id="2142532297" r:id="rId4"/>
    <p:sldId id="2142532283" r:id="rId5"/>
    <p:sldId id="2142532289" r:id="rId6"/>
    <p:sldId id="2142532290" r:id="rId7"/>
    <p:sldId id="2142532291" r:id="rId8"/>
    <p:sldId id="2142532294" r:id="rId9"/>
    <p:sldId id="2142532295" r:id="rId10"/>
    <p:sldId id="259" r:id="rId11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DEB8EE-6B20-D654-E467-38FDDE7A0F96}" name="Līga Zvīgule" initials="LZ" userId="S::Liga.Zvigule@sadalestikls.lv::832b5390-b174-4633-9284-af5806473fd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CDFF"/>
    <a:srgbClr val="BF9BA8"/>
    <a:srgbClr val="155452"/>
    <a:srgbClr val="996175"/>
    <a:srgbClr val="472D36"/>
    <a:srgbClr val="740027"/>
    <a:srgbClr val="1C6E6C"/>
    <a:srgbClr val="A5A5A5"/>
    <a:srgbClr val="BF9000"/>
    <a:srgbClr val="FF7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70" autoAdjust="0"/>
    <p:restoredTop sz="93792" autoAdjust="0"/>
  </p:normalViewPr>
  <p:slideViewPr>
    <p:cSldViewPr snapToGrid="0">
      <p:cViewPr varScale="1">
        <p:scale>
          <a:sx n="109" d="100"/>
          <a:sy n="109" d="100"/>
        </p:scale>
        <p:origin x="1170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8/10/relationships/authors" Target="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īva Šnitko" userId="63418c51-1949-423e-9922-d922564249f4" providerId="ADAL" clId="{F350847A-2BD1-44F2-B1D9-4631E6CCB248}"/>
    <pc:docChg chg="delSld">
      <pc:chgData name="Līva Šnitko" userId="63418c51-1949-423e-9922-d922564249f4" providerId="ADAL" clId="{F350847A-2BD1-44F2-B1D9-4631E6CCB248}" dt="2023-09-25T05:39:50.591" v="1" actId="47"/>
      <pc:docMkLst>
        <pc:docMk/>
      </pc:docMkLst>
      <pc:sldChg chg="del">
        <pc:chgData name="Līva Šnitko" userId="63418c51-1949-423e-9922-d922564249f4" providerId="ADAL" clId="{F350847A-2BD1-44F2-B1D9-4631E6CCB248}" dt="2023-09-25T05:37:01.628" v="0" actId="47"/>
        <pc:sldMkLst>
          <pc:docMk/>
          <pc:sldMk cId="2584404795" sldId="2142532296"/>
        </pc:sldMkLst>
      </pc:sldChg>
      <pc:sldChg chg="del">
        <pc:chgData name="Līva Šnitko" userId="63418c51-1949-423e-9922-d922564249f4" providerId="ADAL" clId="{F350847A-2BD1-44F2-B1D9-4631E6CCB248}" dt="2023-09-25T05:39:50.591" v="1" actId="47"/>
        <pc:sldMkLst>
          <pc:docMk/>
          <pc:sldMk cId="1109562152" sldId="214253229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3D5EC6-619D-4A51-AA5D-B458F232FF59}" type="datetimeFigureOut">
              <a:rPr lang="lv-LV" smtClean="0"/>
              <a:t>26.09.2023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CECF91-FA83-440D-8877-C5462C0EF89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9317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ECF91-FA83-440D-8877-C5462C0EF897}" type="slidenum">
              <a:rPr lang="lv-LV" smtClean="0"/>
              <a:t>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01092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B09912-C8E4-4347-9092-85DB7D43BE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EF9CA6C-1255-427B-A7F9-A0EC0C1DF4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406E57-4C7B-471C-8AE9-F3CF1032F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140-AD63-4E35-9397-7990C63AEB18}" type="datetimeFigureOut">
              <a:rPr lang="lv-LV" smtClean="0"/>
              <a:t>26.09.2023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1B9C602-DDE2-4FA7-8D4B-566B828D3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EF1F86-EED3-4F3F-8AD9-F0AAECA2B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FD099-1CB5-4854-BAAA-D208F545491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93744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FCFE60-8DD0-4B91-9D89-559038CAA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B3C0146-CC02-49B1-B2E1-A188764E21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E65B45-BB20-44FE-AC1E-4D1154B58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140-AD63-4E35-9397-7990C63AEB18}" type="datetimeFigureOut">
              <a:rPr lang="lv-LV" smtClean="0"/>
              <a:t>26.09.2023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0245AF-D419-481E-8770-F15693271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D81A4B-2E19-4A1F-9553-F35C47A6A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FD099-1CB5-4854-BAAA-D208F545491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88404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B9D45B6-EB84-47D0-B1C8-C0F7EC48CC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5CECF7A-8957-4EA8-9554-A5431033D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7B2EBC-871A-4B2E-A8C2-10D268132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140-AD63-4E35-9397-7990C63AEB18}" type="datetimeFigureOut">
              <a:rPr lang="lv-LV" smtClean="0"/>
              <a:t>26.09.2023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31CEF2-F977-42AF-89A6-A790ED4D8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1B6D0D-887A-4E36-844D-46BE31838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FD099-1CB5-4854-BAAA-D208F545491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51188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8131CE-0FE9-4B5F-A96C-1F5863365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4C843E-45EA-40A6-9D42-D532267121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0DC916-36CD-48E5-8216-ACEE59EE8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140-AD63-4E35-9397-7990C63AEB18}" type="datetimeFigureOut">
              <a:rPr lang="lv-LV" smtClean="0"/>
              <a:t>26.09.2023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D3C96A-2A77-4381-8E24-3968A9F2D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CA97A3-556D-4562-B927-B3BFF9B98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FD099-1CB5-4854-BAAA-D208F545491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82928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A2B200-6FCF-4E84-BB87-7E9759CD1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AD44365-E2EA-4DA5-ABEB-DAA1BC5F87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6440AF-F698-4548-9E4E-A3560496B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140-AD63-4E35-9397-7990C63AEB18}" type="datetimeFigureOut">
              <a:rPr lang="lv-LV" smtClean="0"/>
              <a:t>26.09.2023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EA2F71-AE3E-4A04-AF1C-75E563646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8C070B-FCEE-4425-AF27-5C8202288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FD099-1CB5-4854-BAAA-D208F545491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57450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ACE396-B2BD-417C-8C49-401996D1A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81C2D8D-365F-4646-A0D2-4E3F02151E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09090B3-7DFC-4930-92F5-5B049F96F5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0A889BB-EDD3-4744-A175-FE6251183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140-AD63-4E35-9397-7990C63AEB18}" type="datetimeFigureOut">
              <a:rPr lang="lv-LV" smtClean="0"/>
              <a:t>26.09.2023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630ED89-76D3-441B-8BF9-6545855E3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7E4073A-54BF-4754-B53B-80BB92058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FD099-1CB5-4854-BAAA-D208F545491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53854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9057EB-7BFC-48EB-8026-FA37BB1D5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1321679-8748-47EA-876B-97C6F52EC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D317F5-7B8D-4DC6-9E17-426806A0BE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1FA6753-84E5-4824-BC13-C4289EC7AB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F5C5798-76F9-4D5F-A571-702B165FDB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0B2B925-513E-40D4-BBB8-F64239783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140-AD63-4E35-9397-7990C63AEB18}" type="datetimeFigureOut">
              <a:rPr lang="lv-LV" smtClean="0"/>
              <a:t>26.09.2023</a:t>
            </a:fld>
            <a:endParaRPr lang="lv-LV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A2C3890-3D34-4C78-90F0-AA51D5B04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B8CAEEC-1E7F-4537-A84A-D5AD122EA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FD099-1CB5-4854-BAAA-D208F545491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17111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1E9BE8-B1A0-40FA-8A5A-3D40F53ED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7817840-76E3-489D-B849-5D7730AB3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140-AD63-4E35-9397-7990C63AEB18}" type="datetimeFigureOut">
              <a:rPr lang="lv-LV" smtClean="0"/>
              <a:t>26.09.2023</a:t>
            </a:fld>
            <a:endParaRPr 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0BBC016-5734-46DC-8963-90E5F781B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CD289F2-0815-468A-B90F-A3A01FD58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FD099-1CB5-4854-BAAA-D208F545491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17145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30B3D4E-6DA5-476F-BD36-DBFEB27D6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140-AD63-4E35-9397-7990C63AEB18}" type="datetimeFigureOut">
              <a:rPr lang="lv-LV" smtClean="0"/>
              <a:t>26.09.2023</a:t>
            </a:fld>
            <a:endParaRPr lang="lv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DB2CD54-6F4B-4765-A77A-E7F1EBE25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0C62FB1-B157-456D-9A1C-1F000CD17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FD099-1CB5-4854-BAAA-D208F545491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26655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6B8F7D-19CF-4582-8980-CDB3758BE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A78B821-F73B-4E73-B832-BAD561E59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0748F3D-BF29-4761-B87C-35ABE5EA70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743A48B-D6F1-42EB-81B3-4F3FBCA13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140-AD63-4E35-9397-7990C63AEB18}" type="datetimeFigureOut">
              <a:rPr lang="lv-LV" smtClean="0"/>
              <a:t>26.09.2023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C4462ED-C17C-4CCA-B00C-BB31CF56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879689C-EC3E-451E-8FF3-A6CA7AFC4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FD099-1CB5-4854-BAAA-D208F545491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1468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CEFE91-D31D-4326-8437-39FD900FF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793D775-CAE4-47D4-873E-16ECDB9BB0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5C5B346-C8DC-42B5-9284-05CE7CE59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23021F0-C899-4330-A1DF-4FA8914DA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140-AD63-4E35-9397-7990C63AEB18}" type="datetimeFigureOut">
              <a:rPr lang="lv-LV" smtClean="0"/>
              <a:t>26.09.2023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EC1F3A7-4815-4BA1-AE01-67AACA057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DC038FC-4034-499C-9846-209102C49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FD099-1CB5-4854-BAAA-D208F545491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99335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964F2FD-3A61-4ABD-89AB-845460F74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FA537C0-DE81-4048-A6E5-DDC576430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41BC5A-D46C-4CDB-96AC-5651E2DCC6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79140-AD63-4E35-9397-7990C63AEB18}" type="datetimeFigureOut">
              <a:rPr lang="lv-LV" smtClean="0"/>
              <a:t>26.09.2023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ABEE7C-69D0-457D-A1AD-BEF920775C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41BC18-6CBC-4191-8C6C-D539119E28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FD099-1CB5-4854-BAAA-D208F545491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16551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svg"/><Relationship Id="rId7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9.svg"/><Relationship Id="rId12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1.svg"/><Relationship Id="rId5" Type="http://schemas.openxmlformats.org/officeDocument/2006/relationships/image" Target="../media/image11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9.svg"/><Relationship Id="rId1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5.png"/><Relationship Id="rId3" Type="http://schemas.openxmlformats.org/officeDocument/2006/relationships/image" Target="../media/image15.png"/><Relationship Id="rId7" Type="http://schemas.openxmlformats.org/officeDocument/2006/relationships/image" Target="../media/image11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4.jpeg"/><Relationship Id="rId10" Type="http://schemas.openxmlformats.org/officeDocument/2006/relationships/image" Target="../media/image21.svg"/><Relationship Id="rId4" Type="http://schemas.openxmlformats.org/officeDocument/2006/relationships/image" Target="../media/image26.svg"/><Relationship Id="rId9" Type="http://schemas.openxmlformats.org/officeDocument/2006/relationships/image" Target="../media/image12.png"/><Relationship Id="rId14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26.svg"/><Relationship Id="rId12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1.svg"/><Relationship Id="rId5" Type="http://schemas.openxmlformats.org/officeDocument/2006/relationships/image" Target="../media/image11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05789C2-DE4E-45BC-873D-915E08F9E4AE}"/>
              </a:ext>
            </a:extLst>
          </p:cNvPr>
          <p:cNvSpPr txBox="1"/>
          <p:nvPr/>
        </p:nvSpPr>
        <p:spPr>
          <a:xfrm>
            <a:off x="5715000" y="2324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lv-LV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xmlns="" id="{70C8D1F4-BD1A-425A-8E4D-B1FE8F918BC0}"/>
              </a:ext>
            </a:extLst>
          </p:cNvPr>
          <p:cNvSpPr txBox="1">
            <a:spLocks/>
          </p:cNvSpPr>
          <p:nvPr/>
        </p:nvSpPr>
        <p:spPr>
          <a:xfrm>
            <a:off x="4682154" y="4722675"/>
            <a:ext cx="7594398" cy="418891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lv-LV"/>
            </a:defPPr>
            <a:lvl1pPr indent="0" algn="ctr" defTabSz="914172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cap="all">
                <a:solidFill>
                  <a:srgbClr val="5D717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629" indent="-228543" defTabSz="91417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2715" indent="-228543" defTabSz="91417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599800" indent="-228543" defTabSz="91417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6886" indent="-228543" defTabSz="91417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3972" indent="-228543" defTabSz="91417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057" indent="-228543" defTabSz="91417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143" indent="-228543" defTabSz="91417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5229" indent="-228543" defTabSz="91417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lv-LV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Klimata un enerģētikas ministrija</a:t>
            </a:r>
            <a:endParaRPr lang="en-US" dirty="0">
              <a:solidFill>
                <a:srgbClr val="15545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xmlns="" id="{07568E40-9B45-4A40-9C38-43C2EF46208B}"/>
              </a:ext>
            </a:extLst>
          </p:cNvPr>
          <p:cNvSpPr txBox="1">
            <a:spLocks/>
          </p:cNvSpPr>
          <p:nvPr/>
        </p:nvSpPr>
        <p:spPr>
          <a:xfrm>
            <a:off x="4682154" y="5163336"/>
            <a:ext cx="7594398" cy="410031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lv-LV"/>
            </a:defPPr>
            <a:lvl1pPr indent="0" algn="ctr" defTabSz="914172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cap="all">
                <a:solidFill>
                  <a:srgbClr val="5D717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629" indent="-228543" defTabSz="91417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2715" indent="-228543" defTabSz="91417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599800" indent="-228543" defTabSz="91417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6886" indent="-228543" defTabSz="91417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3972" indent="-228543" defTabSz="91417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057" indent="-228543" defTabSz="91417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143" indent="-228543" defTabSz="91417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5229" indent="-228543" defTabSz="91417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lv-LV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ī</a:t>
            </a:r>
            <a:r>
              <a:rPr lang="en-US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ga | </a:t>
            </a:r>
            <a:r>
              <a:rPr lang="lv-LV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27.09</a:t>
            </a:r>
            <a:r>
              <a:rPr lang="en-US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.202</a:t>
            </a:r>
            <a:r>
              <a:rPr lang="lv-LV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</a:t>
            </a:r>
            <a:endParaRPr lang="en-US" dirty="0">
              <a:solidFill>
                <a:srgbClr val="15545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xmlns="" id="{2373EEE0-EB28-4AA6-B5B3-E2197288C579}"/>
              </a:ext>
            </a:extLst>
          </p:cNvPr>
          <p:cNvSpPr txBox="1">
            <a:spLocks/>
          </p:cNvSpPr>
          <p:nvPr/>
        </p:nvSpPr>
        <p:spPr>
          <a:xfrm>
            <a:off x="4682154" y="1522637"/>
            <a:ext cx="7594398" cy="2766489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543" indent="-228543" algn="l" defTabSz="91417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629" indent="-228543" algn="l" defTabSz="9141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15" indent="-228543" algn="l" defTabSz="9141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00" indent="-228543" algn="l" defTabSz="9141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886" indent="-228543" algn="l" defTabSz="9141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972" indent="-228543" algn="l" defTabSz="9141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57" indent="-228543" algn="l" defTabSz="9141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43" indent="-228543" algn="l" defTabSz="9141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29" indent="-228543" algn="l" defTabSz="91417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lv-LV" sz="4800" b="1" cap="all" dirty="0">
                <a:solidFill>
                  <a:srgbClr val="FF79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Par mērķēto atbalstu </a:t>
            </a:r>
            <a:r>
              <a:rPr lang="lv-LV" sz="3200" b="1" cap="all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energoresursu sadārdzinājuma segšanai mājsaimniecībām</a:t>
            </a:r>
            <a:endParaRPr lang="lv-LV" sz="5400" b="1" cap="all" dirty="0">
              <a:solidFill>
                <a:srgbClr val="FF790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43F1FE9C-42B3-427F-A2BF-9873CB2E76AD}"/>
              </a:ext>
            </a:extLst>
          </p:cNvPr>
          <p:cNvCxnSpPr>
            <a:cxnSpLocks/>
          </p:cNvCxnSpPr>
          <p:nvPr/>
        </p:nvCxnSpPr>
        <p:spPr>
          <a:xfrm>
            <a:off x="5899731" y="4420632"/>
            <a:ext cx="5313423" cy="11120"/>
          </a:xfrm>
          <a:prstGeom prst="line">
            <a:avLst/>
          </a:prstGeom>
          <a:ln w="63500">
            <a:solidFill>
              <a:srgbClr val="1554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CDB6285C-9EE7-4DE7-9193-24387E72D5BA}"/>
              </a:ext>
            </a:extLst>
          </p:cNvPr>
          <p:cNvSpPr/>
          <p:nvPr/>
        </p:nvSpPr>
        <p:spPr>
          <a:xfrm>
            <a:off x="8348122" y="4279348"/>
            <a:ext cx="254000" cy="282568"/>
          </a:xfrm>
          <a:custGeom>
            <a:avLst/>
            <a:gdLst>
              <a:gd name="connsiteX0" fmla="*/ 0 w 254000"/>
              <a:gd name="connsiteY0" fmla="*/ 141284 h 282568"/>
              <a:gd name="connsiteX1" fmla="*/ 127000 w 254000"/>
              <a:gd name="connsiteY1" fmla="*/ 0 h 282568"/>
              <a:gd name="connsiteX2" fmla="*/ 254000 w 254000"/>
              <a:gd name="connsiteY2" fmla="*/ 141284 h 282568"/>
              <a:gd name="connsiteX3" fmla="*/ 127000 w 254000"/>
              <a:gd name="connsiteY3" fmla="*/ 282568 h 282568"/>
              <a:gd name="connsiteX4" fmla="*/ 0 w 254000"/>
              <a:gd name="connsiteY4" fmla="*/ 141284 h 282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000" h="282568" fill="none" extrusionOk="0">
                <a:moveTo>
                  <a:pt x="0" y="141284"/>
                </a:moveTo>
                <a:cubicBezTo>
                  <a:pt x="13659" y="64875"/>
                  <a:pt x="60301" y="-7081"/>
                  <a:pt x="127000" y="0"/>
                </a:cubicBezTo>
                <a:cubicBezTo>
                  <a:pt x="189339" y="-1195"/>
                  <a:pt x="250819" y="66250"/>
                  <a:pt x="254000" y="141284"/>
                </a:cubicBezTo>
                <a:cubicBezTo>
                  <a:pt x="252723" y="207135"/>
                  <a:pt x="191850" y="289919"/>
                  <a:pt x="127000" y="282568"/>
                </a:cubicBezTo>
                <a:cubicBezTo>
                  <a:pt x="58675" y="283584"/>
                  <a:pt x="12355" y="222284"/>
                  <a:pt x="0" y="141284"/>
                </a:cubicBezTo>
                <a:close/>
              </a:path>
              <a:path w="254000" h="282568" stroke="0" extrusionOk="0">
                <a:moveTo>
                  <a:pt x="0" y="141284"/>
                </a:moveTo>
                <a:cubicBezTo>
                  <a:pt x="-10176" y="56978"/>
                  <a:pt x="46439" y="3911"/>
                  <a:pt x="127000" y="0"/>
                </a:cubicBezTo>
                <a:cubicBezTo>
                  <a:pt x="199648" y="528"/>
                  <a:pt x="249002" y="63414"/>
                  <a:pt x="254000" y="141284"/>
                </a:cubicBezTo>
                <a:cubicBezTo>
                  <a:pt x="245111" y="227994"/>
                  <a:pt x="195952" y="289135"/>
                  <a:pt x="127000" y="282568"/>
                </a:cubicBezTo>
                <a:cubicBezTo>
                  <a:pt x="48056" y="277751"/>
                  <a:pt x="11469" y="224793"/>
                  <a:pt x="0" y="141284"/>
                </a:cubicBezTo>
                <a:close/>
              </a:path>
            </a:pathLst>
          </a:custGeom>
          <a:solidFill>
            <a:srgbClr val="FF7900"/>
          </a:solidFill>
          <a:ln w="50800">
            <a:solidFill>
              <a:srgbClr val="15545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F3A9CEE-7706-46AD-B8C9-C725B0396D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21" t="7682" b="3100"/>
          <a:stretch/>
        </p:blipFill>
        <p:spPr>
          <a:xfrm>
            <a:off x="0" y="0"/>
            <a:ext cx="7036444" cy="685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0737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8C7307A-EF2E-FF75-ABFE-C2E84BF819B2}"/>
              </a:ext>
            </a:extLst>
          </p:cNvPr>
          <p:cNvSpPr/>
          <p:nvPr/>
        </p:nvSpPr>
        <p:spPr>
          <a:xfrm rot="5400000">
            <a:off x="7025835" y="3207588"/>
            <a:ext cx="6621151" cy="205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10" name="Picture 9" descr="Worm's-eye view of a large tree">
            <a:extLst>
              <a:ext uri="{FF2B5EF4-FFF2-40B4-BE49-F238E27FC236}">
                <a16:creationId xmlns:a16="http://schemas.microsoft.com/office/drawing/2014/main" xmlns="" id="{D39D55B2-24C4-4587-BAE1-09A0A203FF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607"/>
          <a:stretch/>
        </p:blipFill>
        <p:spPr>
          <a:xfrm>
            <a:off x="0" y="35718"/>
            <a:ext cx="10233423" cy="6576220"/>
          </a:xfrm>
          <a:prstGeom prst="rect">
            <a:avLst/>
          </a:prstGeom>
          <a:solidFill>
            <a:srgbClr val="155452"/>
          </a:solidFill>
          <a:ln w="152400">
            <a:noFill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10233423"/>
                      <a:gd name="connsiteY0" fmla="*/ 0 h 6822282"/>
                      <a:gd name="connsiteX1" fmla="*/ 10233423 w 10233423"/>
                      <a:gd name="connsiteY1" fmla="*/ 0 h 6822282"/>
                      <a:gd name="connsiteX2" fmla="*/ 10233423 w 10233423"/>
                      <a:gd name="connsiteY2" fmla="*/ 6822282 h 6822282"/>
                      <a:gd name="connsiteX3" fmla="*/ 0 w 10233423"/>
                      <a:gd name="connsiteY3" fmla="*/ 6822282 h 6822282"/>
                      <a:gd name="connsiteX4" fmla="*/ 0 w 10233423"/>
                      <a:gd name="connsiteY4" fmla="*/ 0 h 68222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33423" h="6822282" fill="none" extrusionOk="0">
                        <a:moveTo>
                          <a:pt x="0" y="0"/>
                        </a:moveTo>
                        <a:cubicBezTo>
                          <a:pt x="2829816" y="-49533"/>
                          <a:pt x="8513678" y="-14809"/>
                          <a:pt x="10233423" y="0"/>
                        </a:cubicBezTo>
                        <a:cubicBezTo>
                          <a:pt x="10321062" y="2371821"/>
                          <a:pt x="10160744" y="5856465"/>
                          <a:pt x="10233423" y="6822282"/>
                        </a:cubicBezTo>
                        <a:cubicBezTo>
                          <a:pt x="7446690" y="6774051"/>
                          <a:pt x="4747656" y="6906737"/>
                          <a:pt x="0" y="6822282"/>
                        </a:cubicBezTo>
                        <a:cubicBezTo>
                          <a:pt x="-38581" y="4224895"/>
                          <a:pt x="63341" y="1885709"/>
                          <a:pt x="0" y="0"/>
                        </a:cubicBezTo>
                        <a:close/>
                      </a:path>
                      <a:path w="10233423" h="6822282" stroke="0" extrusionOk="0">
                        <a:moveTo>
                          <a:pt x="0" y="0"/>
                        </a:moveTo>
                        <a:cubicBezTo>
                          <a:pt x="2944017" y="118645"/>
                          <a:pt x="6279256" y="116012"/>
                          <a:pt x="10233423" y="0"/>
                        </a:cubicBezTo>
                        <a:cubicBezTo>
                          <a:pt x="10100541" y="1406953"/>
                          <a:pt x="10318374" y="5987710"/>
                          <a:pt x="10233423" y="6822282"/>
                        </a:cubicBezTo>
                        <a:cubicBezTo>
                          <a:pt x="8849725" y="6956882"/>
                          <a:pt x="3560186" y="6665086"/>
                          <a:pt x="0" y="6822282"/>
                        </a:cubicBezTo>
                        <a:cubicBezTo>
                          <a:pt x="-20187" y="5865712"/>
                          <a:pt x="-152480" y="76806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58A6325-CBA7-31F8-8533-8078D55F3F22}"/>
              </a:ext>
            </a:extLst>
          </p:cNvPr>
          <p:cNvSpPr/>
          <p:nvPr/>
        </p:nvSpPr>
        <p:spPr>
          <a:xfrm>
            <a:off x="6134180" y="14758"/>
            <a:ext cx="5375195" cy="2006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D61F4B7-FA32-49D1-A0E6-051D69F49A33}"/>
              </a:ext>
            </a:extLst>
          </p:cNvPr>
          <p:cNvSpPr/>
          <p:nvPr/>
        </p:nvSpPr>
        <p:spPr>
          <a:xfrm>
            <a:off x="6205477" y="2287580"/>
            <a:ext cx="5407175" cy="223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319E68-2BAF-46BA-A1D6-4A79C1F2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6400" y="2128837"/>
            <a:ext cx="6096000" cy="2671763"/>
          </a:xfrm>
        </p:spPr>
        <p:txBody>
          <a:bodyPr>
            <a:normAutofit/>
          </a:bodyPr>
          <a:lstStyle/>
          <a:p>
            <a:r>
              <a:rPr lang="lv-LV" sz="5400" b="1" cap="all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Paldies par </a:t>
            </a:r>
            <a:br>
              <a:rPr lang="lv-LV" sz="5400" b="1" cap="all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lv-LV" sz="5400" b="1" cap="all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uzmanību!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00E5A18-1255-4D02-B4F5-C0F52C841D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161" y="328620"/>
            <a:ext cx="5343214" cy="1692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899CD65E-E8D3-4A9F-87FD-972B6CA1FD18}"/>
              </a:ext>
            </a:extLst>
          </p:cNvPr>
          <p:cNvCxnSpPr>
            <a:cxnSpLocks/>
          </p:cNvCxnSpPr>
          <p:nvPr/>
        </p:nvCxnSpPr>
        <p:spPr>
          <a:xfrm>
            <a:off x="6195952" y="4522780"/>
            <a:ext cx="5313423" cy="11120"/>
          </a:xfrm>
          <a:prstGeom prst="line">
            <a:avLst/>
          </a:prstGeom>
          <a:ln w="63500">
            <a:solidFill>
              <a:srgbClr val="1554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xmlns="" id="{CD6B2893-4F08-463B-B4A0-D4EA95797427}"/>
              </a:ext>
            </a:extLst>
          </p:cNvPr>
          <p:cNvSpPr/>
          <p:nvPr/>
        </p:nvSpPr>
        <p:spPr>
          <a:xfrm>
            <a:off x="11493500" y="4392612"/>
            <a:ext cx="254000" cy="282568"/>
          </a:xfrm>
          <a:custGeom>
            <a:avLst/>
            <a:gdLst>
              <a:gd name="connsiteX0" fmla="*/ 0 w 254000"/>
              <a:gd name="connsiteY0" fmla="*/ 141284 h 282568"/>
              <a:gd name="connsiteX1" fmla="*/ 127000 w 254000"/>
              <a:gd name="connsiteY1" fmla="*/ 0 h 282568"/>
              <a:gd name="connsiteX2" fmla="*/ 254000 w 254000"/>
              <a:gd name="connsiteY2" fmla="*/ 141284 h 282568"/>
              <a:gd name="connsiteX3" fmla="*/ 127000 w 254000"/>
              <a:gd name="connsiteY3" fmla="*/ 282568 h 282568"/>
              <a:gd name="connsiteX4" fmla="*/ 0 w 254000"/>
              <a:gd name="connsiteY4" fmla="*/ 141284 h 282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000" h="282568" fill="none" extrusionOk="0">
                <a:moveTo>
                  <a:pt x="0" y="141284"/>
                </a:moveTo>
                <a:cubicBezTo>
                  <a:pt x="13659" y="64875"/>
                  <a:pt x="60301" y="-7081"/>
                  <a:pt x="127000" y="0"/>
                </a:cubicBezTo>
                <a:cubicBezTo>
                  <a:pt x="189339" y="-1195"/>
                  <a:pt x="250819" y="66250"/>
                  <a:pt x="254000" y="141284"/>
                </a:cubicBezTo>
                <a:cubicBezTo>
                  <a:pt x="252723" y="207135"/>
                  <a:pt x="191850" y="289919"/>
                  <a:pt x="127000" y="282568"/>
                </a:cubicBezTo>
                <a:cubicBezTo>
                  <a:pt x="58675" y="283584"/>
                  <a:pt x="12355" y="222284"/>
                  <a:pt x="0" y="141284"/>
                </a:cubicBezTo>
                <a:close/>
              </a:path>
              <a:path w="254000" h="282568" stroke="0" extrusionOk="0">
                <a:moveTo>
                  <a:pt x="0" y="141284"/>
                </a:moveTo>
                <a:cubicBezTo>
                  <a:pt x="-10176" y="56978"/>
                  <a:pt x="46439" y="3911"/>
                  <a:pt x="127000" y="0"/>
                </a:cubicBezTo>
                <a:cubicBezTo>
                  <a:pt x="199648" y="528"/>
                  <a:pt x="249002" y="63414"/>
                  <a:pt x="254000" y="141284"/>
                </a:cubicBezTo>
                <a:cubicBezTo>
                  <a:pt x="245111" y="227994"/>
                  <a:pt x="195952" y="289135"/>
                  <a:pt x="127000" y="282568"/>
                </a:cubicBezTo>
                <a:cubicBezTo>
                  <a:pt x="48056" y="277751"/>
                  <a:pt x="11469" y="224793"/>
                  <a:pt x="0" y="141284"/>
                </a:cubicBezTo>
                <a:close/>
              </a:path>
            </a:pathLst>
          </a:custGeom>
          <a:solidFill>
            <a:srgbClr val="FF7900"/>
          </a:solidFill>
          <a:ln w="50800">
            <a:solidFill>
              <a:srgbClr val="15545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D0306E0-EFA1-8379-15CF-C8D6D93292E2}"/>
              </a:ext>
            </a:extLst>
          </p:cNvPr>
          <p:cNvSpPr/>
          <p:nvPr/>
        </p:nvSpPr>
        <p:spPr>
          <a:xfrm>
            <a:off x="0" y="6453267"/>
            <a:ext cx="10385425" cy="413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xmlns="" id="{68288E99-7D16-65BB-B2EE-EDFFFA39BF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1152"/>
            <a:ext cx="12192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590AC81-8DB6-3853-D238-48E95DC58E0D}"/>
              </a:ext>
            </a:extLst>
          </p:cNvPr>
          <p:cNvSpPr/>
          <p:nvPr/>
        </p:nvSpPr>
        <p:spPr>
          <a:xfrm>
            <a:off x="8161123" y="20675"/>
            <a:ext cx="1353291" cy="224002"/>
          </a:xfrm>
          <a:prstGeom prst="rect">
            <a:avLst/>
          </a:prstGeom>
          <a:solidFill>
            <a:srgbClr val="1A5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33250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C29A28-2DA9-4051-B82E-E868B0AD4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799" y="288925"/>
            <a:ext cx="10007601" cy="1325563"/>
          </a:xfrm>
        </p:spPr>
        <p:txBody>
          <a:bodyPr>
            <a:normAutofit fontScale="90000"/>
          </a:bodyPr>
          <a:lstStyle/>
          <a:p>
            <a:r>
              <a:rPr lang="lv-LV" b="1" cap="all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Mērķētas atbalsts</a:t>
            </a:r>
            <a:br>
              <a:rPr lang="lv-LV" b="1" cap="all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lv-LV" b="1" cap="all" dirty="0">
                <a:solidFill>
                  <a:srgbClr val="FF7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Lietotāju stiprināšanas dimensija</a:t>
            </a:r>
            <a:endParaRPr lang="en-US" sz="4000" b="1" cap="all" dirty="0">
              <a:solidFill>
                <a:srgbClr val="FF79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5F9F623D-2D38-4AD4-A32B-AA89C35F99CD}"/>
              </a:ext>
            </a:extLst>
          </p:cNvPr>
          <p:cNvCxnSpPr/>
          <p:nvPr/>
        </p:nvCxnSpPr>
        <p:spPr>
          <a:xfrm>
            <a:off x="0" y="977900"/>
            <a:ext cx="1206500" cy="0"/>
          </a:xfrm>
          <a:prstGeom prst="line">
            <a:avLst/>
          </a:prstGeom>
          <a:ln w="101600">
            <a:solidFill>
              <a:srgbClr val="1554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xmlns="" id="{C8FE84B5-DE47-4DE0-8B27-AA3DE08656F4}"/>
              </a:ext>
            </a:extLst>
          </p:cNvPr>
          <p:cNvSpPr/>
          <p:nvPr/>
        </p:nvSpPr>
        <p:spPr>
          <a:xfrm>
            <a:off x="1181100" y="836612"/>
            <a:ext cx="254000" cy="282568"/>
          </a:xfrm>
          <a:custGeom>
            <a:avLst/>
            <a:gdLst>
              <a:gd name="connsiteX0" fmla="*/ 0 w 254000"/>
              <a:gd name="connsiteY0" fmla="*/ 141284 h 282568"/>
              <a:gd name="connsiteX1" fmla="*/ 127000 w 254000"/>
              <a:gd name="connsiteY1" fmla="*/ 0 h 282568"/>
              <a:gd name="connsiteX2" fmla="*/ 254000 w 254000"/>
              <a:gd name="connsiteY2" fmla="*/ 141284 h 282568"/>
              <a:gd name="connsiteX3" fmla="*/ 127000 w 254000"/>
              <a:gd name="connsiteY3" fmla="*/ 282568 h 282568"/>
              <a:gd name="connsiteX4" fmla="*/ 0 w 254000"/>
              <a:gd name="connsiteY4" fmla="*/ 141284 h 282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000" h="282568" fill="none" extrusionOk="0">
                <a:moveTo>
                  <a:pt x="0" y="141284"/>
                </a:moveTo>
                <a:cubicBezTo>
                  <a:pt x="13659" y="64875"/>
                  <a:pt x="60301" y="-7081"/>
                  <a:pt x="127000" y="0"/>
                </a:cubicBezTo>
                <a:cubicBezTo>
                  <a:pt x="189339" y="-1195"/>
                  <a:pt x="250819" y="66250"/>
                  <a:pt x="254000" y="141284"/>
                </a:cubicBezTo>
                <a:cubicBezTo>
                  <a:pt x="252723" y="207135"/>
                  <a:pt x="191850" y="289919"/>
                  <a:pt x="127000" y="282568"/>
                </a:cubicBezTo>
                <a:cubicBezTo>
                  <a:pt x="58675" y="283584"/>
                  <a:pt x="12355" y="222284"/>
                  <a:pt x="0" y="141284"/>
                </a:cubicBezTo>
                <a:close/>
              </a:path>
              <a:path w="254000" h="282568" stroke="0" extrusionOk="0">
                <a:moveTo>
                  <a:pt x="0" y="141284"/>
                </a:moveTo>
                <a:cubicBezTo>
                  <a:pt x="-10176" y="56978"/>
                  <a:pt x="46439" y="3911"/>
                  <a:pt x="127000" y="0"/>
                </a:cubicBezTo>
                <a:cubicBezTo>
                  <a:pt x="199648" y="528"/>
                  <a:pt x="249002" y="63414"/>
                  <a:pt x="254000" y="141284"/>
                </a:cubicBezTo>
                <a:cubicBezTo>
                  <a:pt x="245111" y="227994"/>
                  <a:pt x="195952" y="289135"/>
                  <a:pt x="127000" y="282568"/>
                </a:cubicBezTo>
                <a:cubicBezTo>
                  <a:pt x="48056" y="277751"/>
                  <a:pt x="11469" y="224793"/>
                  <a:pt x="0" y="141284"/>
                </a:cubicBezTo>
                <a:close/>
              </a:path>
            </a:pathLst>
          </a:custGeom>
          <a:solidFill>
            <a:srgbClr val="FF7900"/>
          </a:solidFill>
          <a:ln w="50800">
            <a:solidFill>
              <a:srgbClr val="15545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DD896922-E3F1-15EC-B1D4-7D8D33043BEC}"/>
              </a:ext>
            </a:extLst>
          </p:cNvPr>
          <p:cNvSpPr/>
          <p:nvPr/>
        </p:nvSpPr>
        <p:spPr>
          <a:xfrm>
            <a:off x="183242" y="3299829"/>
            <a:ext cx="2046515" cy="14663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79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Informatīvais ziņojums</a:t>
            </a:r>
            <a:r>
              <a:rPr lang="lv-LV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par mērķētā atbalsta īstenošanas konceptu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FC746D3C-BAE8-B293-E6C2-4E11B78ED3A5}"/>
              </a:ext>
            </a:extLst>
          </p:cNvPr>
          <p:cNvSpPr/>
          <p:nvPr/>
        </p:nvSpPr>
        <p:spPr>
          <a:xfrm>
            <a:off x="3650342" y="2347686"/>
            <a:ext cx="2823029" cy="114187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79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Energoapgādes izmaksu atbalsta likums</a:t>
            </a:r>
            <a:endParaRPr lang="lv-LV" sz="1400" i="1" dirty="0">
              <a:solidFill>
                <a:srgbClr val="15545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8FE89657-8ADF-2AFF-F11D-ACB80FEC45F1}"/>
              </a:ext>
            </a:extLst>
          </p:cNvPr>
          <p:cNvSpPr/>
          <p:nvPr/>
        </p:nvSpPr>
        <p:spPr>
          <a:xfrm>
            <a:off x="3650342" y="4371341"/>
            <a:ext cx="2823029" cy="11280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79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 pakalpojuma iepirkums</a:t>
            </a:r>
            <a:endParaRPr lang="lv-LV" sz="1800" i="1" dirty="0">
              <a:solidFill>
                <a:srgbClr val="15545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9" name="Connector: Elbow 78">
            <a:extLst>
              <a:ext uri="{FF2B5EF4-FFF2-40B4-BE49-F238E27FC236}">
                <a16:creationId xmlns:a16="http://schemas.microsoft.com/office/drawing/2014/main" xmlns="" id="{965A423E-6D68-644B-0D42-68B1ACD6F4CA}"/>
              </a:ext>
            </a:extLst>
          </p:cNvPr>
          <p:cNvCxnSpPr>
            <a:cxnSpLocks/>
            <a:stCxn id="73" idx="3"/>
            <a:endCxn id="74" idx="1"/>
          </p:cNvCxnSpPr>
          <p:nvPr/>
        </p:nvCxnSpPr>
        <p:spPr>
          <a:xfrm flipV="1">
            <a:off x="2229757" y="2918621"/>
            <a:ext cx="1420585" cy="1114406"/>
          </a:xfrm>
          <a:prstGeom prst="bentConnector3">
            <a:avLst/>
          </a:prstGeom>
          <a:ln w="38100">
            <a:solidFill>
              <a:srgbClr val="FF790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or: Elbow 79">
            <a:extLst>
              <a:ext uri="{FF2B5EF4-FFF2-40B4-BE49-F238E27FC236}">
                <a16:creationId xmlns:a16="http://schemas.microsoft.com/office/drawing/2014/main" xmlns="" id="{4D7371DB-79F1-6D21-8704-6F22AEDACFBE}"/>
              </a:ext>
            </a:extLst>
          </p:cNvPr>
          <p:cNvCxnSpPr>
            <a:cxnSpLocks/>
            <a:stCxn id="73" idx="3"/>
            <a:endCxn id="76" idx="1"/>
          </p:cNvCxnSpPr>
          <p:nvPr/>
        </p:nvCxnSpPr>
        <p:spPr>
          <a:xfrm>
            <a:off x="2229757" y="4033027"/>
            <a:ext cx="1420585" cy="902355"/>
          </a:xfrm>
          <a:prstGeom prst="bentConnector3">
            <a:avLst>
              <a:gd name="adj1" fmla="val 50000"/>
            </a:avLst>
          </a:prstGeom>
          <a:ln w="38100">
            <a:solidFill>
              <a:srgbClr val="FF790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FDE9ADF1-6101-4032-C899-63AA870A9660}"/>
              </a:ext>
            </a:extLst>
          </p:cNvPr>
          <p:cNvSpPr txBox="1"/>
          <p:nvPr/>
        </p:nvSpPr>
        <p:spPr>
          <a:xfrm>
            <a:off x="2024742" y="2036836"/>
            <a:ext cx="13458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lv-LV" i="1" dirty="0">
                <a:latin typeface="Cambria" panose="02040503050406030204" pitchFamily="18" charset="0"/>
                <a:ea typeface="Cambria" panose="02040503050406030204" pitchFamily="18" charset="0"/>
              </a:rPr>
              <a:t>Regulējuma</a:t>
            </a:r>
          </a:p>
          <a:p>
            <a:pPr algn="ctr"/>
            <a:r>
              <a:rPr lang="lv-LV" i="1" dirty="0">
                <a:latin typeface="Cambria" panose="02040503050406030204" pitchFamily="18" charset="0"/>
                <a:ea typeface="Cambria" panose="02040503050406030204" pitchFamily="18" charset="0"/>
              </a:rPr>
              <a:t>darba </a:t>
            </a:r>
          </a:p>
          <a:p>
            <a:pPr algn="ctr"/>
            <a:r>
              <a:rPr lang="lv-LV" i="1" dirty="0">
                <a:latin typeface="Cambria" panose="02040503050406030204" pitchFamily="18" charset="0"/>
                <a:ea typeface="Cambria" panose="02040503050406030204" pitchFamily="18" charset="0"/>
              </a:rPr>
              <a:t>plūsma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A049A60D-745E-FD76-162C-209913D8DA36}"/>
              </a:ext>
            </a:extLst>
          </p:cNvPr>
          <p:cNvSpPr txBox="1"/>
          <p:nvPr/>
        </p:nvSpPr>
        <p:spPr>
          <a:xfrm>
            <a:off x="2024742" y="5021355"/>
            <a:ext cx="147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i="1" dirty="0">
                <a:latin typeface="Cambria" panose="02040503050406030204" pitchFamily="18" charset="0"/>
                <a:ea typeface="Cambria" panose="02040503050406030204" pitchFamily="18" charset="0"/>
              </a:rPr>
              <a:t>Faktiskās izstrādes darba plūsma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xmlns="" id="{FBACD5CC-85ED-1232-222F-2C5DFD3CDE96}"/>
              </a:ext>
            </a:extLst>
          </p:cNvPr>
          <p:cNvSpPr/>
          <p:nvPr/>
        </p:nvSpPr>
        <p:spPr>
          <a:xfrm>
            <a:off x="7518399" y="2347686"/>
            <a:ext cx="3207658" cy="1141870"/>
          </a:xfrm>
          <a:prstGeom prst="rect">
            <a:avLst/>
          </a:prstGeom>
          <a:solidFill>
            <a:schemeClr val="bg1"/>
          </a:solidFill>
          <a:ln w="38100">
            <a:solidFill>
              <a:srgbClr val="FF79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Saistīto MK noteikumu izstrāde</a:t>
            </a:r>
            <a:endParaRPr lang="lv-LV" sz="1400" i="1" dirty="0">
              <a:solidFill>
                <a:srgbClr val="15545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xmlns="" id="{429E544F-6BCD-D6D6-54CE-68FFF4398DCF}"/>
              </a:ext>
            </a:extLst>
          </p:cNvPr>
          <p:cNvCxnSpPr>
            <a:cxnSpLocks/>
            <a:stCxn id="74" idx="3"/>
            <a:endCxn id="101" idx="1"/>
          </p:cNvCxnSpPr>
          <p:nvPr/>
        </p:nvCxnSpPr>
        <p:spPr>
          <a:xfrm>
            <a:off x="6473371" y="2918621"/>
            <a:ext cx="1045028" cy="0"/>
          </a:xfrm>
          <a:prstGeom prst="straightConnector1">
            <a:avLst/>
          </a:prstGeom>
          <a:ln w="38100">
            <a:solidFill>
              <a:srgbClr val="FF790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>
            <a:extLst>
              <a:ext uri="{FF2B5EF4-FFF2-40B4-BE49-F238E27FC236}">
                <a16:creationId xmlns:a16="http://schemas.microsoft.com/office/drawing/2014/main" xmlns="" id="{BC0BF427-EB7E-DFBC-23D4-1B6A7DF2DDF7}"/>
              </a:ext>
            </a:extLst>
          </p:cNvPr>
          <p:cNvSpPr/>
          <p:nvPr/>
        </p:nvSpPr>
        <p:spPr>
          <a:xfrm>
            <a:off x="7518399" y="4371341"/>
            <a:ext cx="3207658" cy="11280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79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 risinājuma izstrāde, BVKB personāla stiprināšana</a:t>
            </a:r>
            <a:endParaRPr lang="lv-LV" sz="1800" i="1" dirty="0">
              <a:solidFill>
                <a:srgbClr val="15545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xmlns="" id="{B37645AA-A8C7-208F-F84A-91D24742BBDA}"/>
              </a:ext>
            </a:extLst>
          </p:cNvPr>
          <p:cNvCxnSpPr>
            <a:cxnSpLocks/>
          </p:cNvCxnSpPr>
          <p:nvPr/>
        </p:nvCxnSpPr>
        <p:spPr>
          <a:xfrm>
            <a:off x="6473371" y="4935382"/>
            <a:ext cx="1045028" cy="0"/>
          </a:xfrm>
          <a:prstGeom prst="straightConnector1">
            <a:avLst/>
          </a:prstGeom>
          <a:ln w="38100">
            <a:solidFill>
              <a:srgbClr val="FF790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3" name="Group 122">
            <a:extLst>
              <a:ext uri="{FF2B5EF4-FFF2-40B4-BE49-F238E27FC236}">
                <a16:creationId xmlns:a16="http://schemas.microsoft.com/office/drawing/2014/main" xmlns="" id="{255A3759-1B08-C048-6D88-ED0FEDEA2B1B}"/>
              </a:ext>
            </a:extLst>
          </p:cNvPr>
          <p:cNvGrpSpPr/>
          <p:nvPr/>
        </p:nvGrpSpPr>
        <p:grpSpPr>
          <a:xfrm>
            <a:off x="2039257" y="3090126"/>
            <a:ext cx="566057" cy="584775"/>
            <a:chOff x="6096000" y="-2030237"/>
            <a:chExt cx="566057" cy="584775"/>
          </a:xfrm>
        </p:grpSpPr>
        <p:sp>
          <p:nvSpPr>
            <p:cNvPr id="120" name="Oval 119">
              <a:extLst>
                <a:ext uri="{FF2B5EF4-FFF2-40B4-BE49-F238E27FC236}">
                  <a16:creationId xmlns:a16="http://schemas.microsoft.com/office/drawing/2014/main" xmlns="" id="{0611A45B-5B93-E2E6-E8DE-982F53469401}"/>
                </a:ext>
              </a:extLst>
            </p:cNvPr>
            <p:cNvSpPr/>
            <p:nvPr/>
          </p:nvSpPr>
          <p:spPr>
            <a:xfrm>
              <a:off x="6096000" y="-2017486"/>
              <a:ext cx="566057" cy="511780"/>
            </a:xfrm>
            <a:custGeom>
              <a:avLst/>
              <a:gdLst>
                <a:gd name="connsiteX0" fmla="*/ 0 w 566057"/>
                <a:gd name="connsiteY0" fmla="*/ 255890 h 511780"/>
                <a:gd name="connsiteX1" fmla="*/ 283029 w 566057"/>
                <a:gd name="connsiteY1" fmla="*/ 0 h 511780"/>
                <a:gd name="connsiteX2" fmla="*/ 566058 w 566057"/>
                <a:gd name="connsiteY2" fmla="*/ 255890 h 511780"/>
                <a:gd name="connsiteX3" fmla="*/ 283029 w 566057"/>
                <a:gd name="connsiteY3" fmla="*/ 511780 h 511780"/>
                <a:gd name="connsiteX4" fmla="*/ 0 w 566057"/>
                <a:gd name="connsiteY4" fmla="*/ 255890 h 511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6057" h="511780" fill="none" extrusionOk="0">
                  <a:moveTo>
                    <a:pt x="0" y="255890"/>
                  </a:moveTo>
                  <a:cubicBezTo>
                    <a:pt x="-15786" y="124545"/>
                    <a:pt x="110448" y="8605"/>
                    <a:pt x="283029" y="0"/>
                  </a:cubicBezTo>
                  <a:cubicBezTo>
                    <a:pt x="472599" y="-3298"/>
                    <a:pt x="566877" y="118231"/>
                    <a:pt x="566058" y="255890"/>
                  </a:cubicBezTo>
                  <a:cubicBezTo>
                    <a:pt x="545292" y="375470"/>
                    <a:pt x="427668" y="481948"/>
                    <a:pt x="283029" y="511780"/>
                  </a:cubicBezTo>
                  <a:cubicBezTo>
                    <a:pt x="131168" y="513540"/>
                    <a:pt x="-11844" y="384040"/>
                    <a:pt x="0" y="255890"/>
                  </a:cubicBezTo>
                  <a:close/>
                </a:path>
                <a:path w="566057" h="511780" stroke="0" extrusionOk="0">
                  <a:moveTo>
                    <a:pt x="0" y="255890"/>
                  </a:moveTo>
                  <a:cubicBezTo>
                    <a:pt x="-3643" y="117515"/>
                    <a:pt x="131942" y="-1926"/>
                    <a:pt x="283029" y="0"/>
                  </a:cubicBezTo>
                  <a:cubicBezTo>
                    <a:pt x="430102" y="-21258"/>
                    <a:pt x="550821" y="86880"/>
                    <a:pt x="566058" y="255890"/>
                  </a:cubicBezTo>
                  <a:cubicBezTo>
                    <a:pt x="571852" y="402246"/>
                    <a:pt x="446155" y="542540"/>
                    <a:pt x="283029" y="511780"/>
                  </a:cubicBezTo>
                  <a:cubicBezTo>
                    <a:pt x="140344" y="522139"/>
                    <a:pt x="-13714" y="406652"/>
                    <a:pt x="0" y="25589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xmlns="" sd="4228172203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xmlns="" id="{EECC9DF0-BD4B-F118-3D1A-FB0CAEBBE942}"/>
                </a:ext>
              </a:extLst>
            </p:cNvPr>
            <p:cNvSpPr txBox="1"/>
            <p:nvPr/>
          </p:nvSpPr>
          <p:spPr>
            <a:xfrm>
              <a:off x="6155187" y="-2030237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sz="3200" dirty="0">
                  <a:solidFill>
                    <a:srgbClr val="155452"/>
                  </a:solidFill>
                  <a:sym typeface="Wingdings" panose="05000000000000000000" pitchFamily="2" charset="2"/>
                </a:rPr>
                <a:t></a:t>
              </a:r>
              <a:endParaRPr lang="lv-LV" sz="3200" dirty="0">
                <a:solidFill>
                  <a:srgbClr val="155452"/>
                </a:solidFill>
              </a:endParaRPr>
            </a:p>
          </p:txBody>
        </p:sp>
      </p:grpSp>
      <p:sp>
        <p:nvSpPr>
          <p:cNvPr id="124" name="Rectangle 123">
            <a:extLst>
              <a:ext uri="{FF2B5EF4-FFF2-40B4-BE49-F238E27FC236}">
                <a16:creationId xmlns:a16="http://schemas.microsoft.com/office/drawing/2014/main" xmlns="" id="{7F57CC77-0E75-61CD-94AC-CC44790F40DD}"/>
              </a:ext>
            </a:extLst>
          </p:cNvPr>
          <p:cNvSpPr/>
          <p:nvPr/>
        </p:nvSpPr>
        <p:spPr>
          <a:xfrm>
            <a:off x="6171023" y="1783646"/>
            <a:ext cx="1045029" cy="764260"/>
          </a:xfrm>
          <a:custGeom>
            <a:avLst/>
            <a:gdLst>
              <a:gd name="connsiteX0" fmla="*/ 0 w 1045029"/>
              <a:gd name="connsiteY0" fmla="*/ 0 h 764260"/>
              <a:gd name="connsiteX1" fmla="*/ 501614 w 1045029"/>
              <a:gd name="connsiteY1" fmla="*/ 0 h 764260"/>
              <a:gd name="connsiteX2" fmla="*/ 1045029 w 1045029"/>
              <a:gd name="connsiteY2" fmla="*/ 0 h 764260"/>
              <a:gd name="connsiteX3" fmla="*/ 1045029 w 1045029"/>
              <a:gd name="connsiteY3" fmla="*/ 359202 h 764260"/>
              <a:gd name="connsiteX4" fmla="*/ 1045029 w 1045029"/>
              <a:gd name="connsiteY4" fmla="*/ 764260 h 764260"/>
              <a:gd name="connsiteX5" fmla="*/ 501614 w 1045029"/>
              <a:gd name="connsiteY5" fmla="*/ 764260 h 764260"/>
              <a:gd name="connsiteX6" fmla="*/ 0 w 1045029"/>
              <a:gd name="connsiteY6" fmla="*/ 764260 h 764260"/>
              <a:gd name="connsiteX7" fmla="*/ 0 w 1045029"/>
              <a:gd name="connsiteY7" fmla="*/ 382130 h 764260"/>
              <a:gd name="connsiteX8" fmla="*/ 0 w 1045029"/>
              <a:gd name="connsiteY8" fmla="*/ 0 h 764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5029" h="764260" fill="none" extrusionOk="0">
                <a:moveTo>
                  <a:pt x="0" y="0"/>
                </a:moveTo>
                <a:cubicBezTo>
                  <a:pt x="161009" y="-8141"/>
                  <a:pt x="279620" y="-22723"/>
                  <a:pt x="501614" y="0"/>
                </a:cubicBezTo>
                <a:cubicBezTo>
                  <a:pt x="723608" y="22723"/>
                  <a:pt x="790816" y="5138"/>
                  <a:pt x="1045029" y="0"/>
                </a:cubicBezTo>
                <a:cubicBezTo>
                  <a:pt x="1033924" y="177651"/>
                  <a:pt x="1048019" y="255522"/>
                  <a:pt x="1045029" y="359202"/>
                </a:cubicBezTo>
                <a:cubicBezTo>
                  <a:pt x="1042039" y="462882"/>
                  <a:pt x="1035958" y="638013"/>
                  <a:pt x="1045029" y="764260"/>
                </a:cubicBezTo>
                <a:cubicBezTo>
                  <a:pt x="920263" y="770068"/>
                  <a:pt x="721702" y="763462"/>
                  <a:pt x="501614" y="764260"/>
                </a:cubicBezTo>
                <a:cubicBezTo>
                  <a:pt x="281526" y="765058"/>
                  <a:pt x="128533" y="781291"/>
                  <a:pt x="0" y="764260"/>
                </a:cubicBezTo>
                <a:cubicBezTo>
                  <a:pt x="12840" y="641657"/>
                  <a:pt x="302" y="572504"/>
                  <a:pt x="0" y="382130"/>
                </a:cubicBezTo>
                <a:cubicBezTo>
                  <a:pt x="-302" y="191756"/>
                  <a:pt x="-7938" y="128451"/>
                  <a:pt x="0" y="0"/>
                </a:cubicBezTo>
                <a:close/>
              </a:path>
              <a:path w="1045029" h="764260" stroke="0" extrusionOk="0">
                <a:moveTo>
                  <a:pt x="0" y="0"/>
                </a:moveTo>
                <a:cubicBezTo>
                  <a:pt x="239052" y="15346"/>
                  <a:pt x="261524" y="1762"/>
                  <a:pt x="512064" y="0"/>
                </a:cubicBezTo>
                <a:cubicBezTo>
                  <a:pt x="762604" y="-1762"/>
                  <a:pt x="783539" y="-16084"/>
                  <a:pt x="1045029" y="0"/>
                </a:cubicBezTo>
                <a:cubicBezTo>
                  <a:pt x="1033296" y="89683"/>
                  <a:pt x="1051459" y="242581"/>
                  <a:pt x="1045029" y="382130"/>
                </a:cubicBezTo>
                <a:cubicBezTo>
                  <a:pt x="1038600" y="521679"/>
                  <a:pt x="1039326" y="647623"/>
                  <a:pt x="1045029" y="764260"/>
                </a:cubicBezTo>
                <a:cubicBezTo>
                  <a:pt x="845010" y="742954"/>
                  <a:pt x="756290" y="747029"/>
                  <a:pt x="512064" y="764260"/>
                </a:cubicBezTo>
                <a:cubicBezTo>
                  <a:pt x="267838" y="781491"/>
                  <a:pt x="178485" y="779219"/>
                  <a:pt x="0" y="764260"/>
                </a:cubicBezTo>
                <a:cubicBezTo>
                  <a:pt x="13153" y="601223"/>
                  <a:pt x="-13259" y="518770"/>
                  <a:pt x="0" y="366845"/>
                </a:cubicBezTo>
                <a:cubicBezTo>
                  <a:pt x="13259" y="214920"/>
                  <a:pt x="-4104" y="147425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xmlns="" sd="422817220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i="1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Izskatīts MK 05.09. 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xmlns="" id="{0FE19B25-1C95-713B-D51B-7E5394129A64}"/>
              </a:ext>
            </a:extLst>
          </p:cNvPr>
          <p:cNvSpPr/>
          <p:nvPr/>
        </p:nvSpPr>
        <p:spPr>
          <a:xfrm>
            <a:off x="10480581" y="3748357"/>
            <a:ext cx="1045029" cy="902354"/>
          </a:xfrm>
          <a:custGeom>
            <a:avLst/>
            <a:gdLst>
              <a:gd name="connsiteX0" fmla="*/ 0 w 1045029"/>
              <a:gd name="connsiteY0" fmla="*/ 0 h 902354"/>
              <a:gd name="connsiteX1" fmla="*/ 501614 w 1045029"/>
              <a:gd name="connsiteY1" fmla="*/ 0 h 902354"/>
              <a:gd name="connsiteX2" fmla="*/ 1045029 w 1045029"/>
              <a:gd name="connsiteY2" fmla="*/ 0 h 902354"/>
              <a:gd name="connsiteX3" fmla="*/ 1045029 w 1045029"/>
              <a:gd name="connsiteY3" fmla="*/ 424106 h 902354"/>
              <a:gd name="connsiteX4" fmla="*/ 1045029 w 1045029"/>
              <a:gd name="connsiteY4" fmla="*/ 902354 h 902354"/>
              <a:gd name="connsiteX5" fmla="*/ 501614 w 1045029"/>
              <a:gd name="connsiteY5" fmla="*/ 902354 h 902354"/>
              <a:gd name="connsiteX6" fmla="*/ 0 w 1045029"/>
              <a:gd name="connsiteY6" fmla="*/ 902354 h 902354"/>
              <a:gd name="connsiteX7" fmla="*/ 0 w 1045029"/>
              <a:gd name="connsiteY7" fmla="*/ 451177 h 902354"/>
              <a:gd name="connsiteX8" fmla="*/ 0 w 1045029"/>
              <a:gd name="connsiteY8" fmla="*/ 0 h 902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5029" h="902354" fill="none" extrusionOk="0">
                <a:moveTo>
                  <a:pt x="0" y="0"/>
                </a:moveTo>
                <a:cubicBezTo>
                  <a:pt x="161009" y="-8141"/>
                  <a:pt x="279620" y="-22723"/>
                  <a:pt x="501614" y="0"/>
                </a:cubicBezTo>
                <a:cubicBezTo>
                  <a:pt x="723608" y="22723"/>
                  <a:pt x="790816" y="5138"/>
                  <a:pt x="1045029" y="0"/>
                </a:cubicBezTo>
                <a:cubicBezTo>
                  <a:pt x="1039250" y="89229"/>
                  <a:pt x="1039928" y="239433"/>
                  <a:pt x="1045029" y="424106"/>
                </a:cubicBezTo>
                <a:cubicBezTo>
                  <a:pt x="1050130" y="608779"/>
                  <a:pt x="1032859" y="726508"/>
                  <a:pt x="1045029" y="902354"/>
                </a:cubicBezTo>
                <a:cubicBezTo>
                  <a:pt x="920263" y="908162"/>
                  <a:pt x="721702" y="901556"/>
                  <a:pt x="501614" y="902354"/>
                </a:cubicBezTo>
                <a:cubicBezTo>
                  <a:pt x="281526" y="903152"/>
                  <a:pt x="128533" y="919385"/>
                  <a:pt x="0" y="902354"/>
                </a:cubicBezTo>
                <a:cubicBezTo>
                  <a:pt x="20474" y="748683"/>
                  <a:pt x="-22395" y="578351"/>
                  <a:pt x="0" y="451177"/>
                </a:cubicBezTo>
                <a:cubicBezTo>
                  <a:pt x="22395" y="324003"/>
                  <a:pt x="-13334" y="122243"/>
                  <a:pt x="0" y="0"/>
                </a:cubicBezTo>
                <a:close/>
              </a:path>
              <a:path w="1045029" h="902354" stroke="0" extrusionOk="0">
                <a:moveTo>
                  <a:pt x="0" y="0"/>
                </a:moveTo>
                <a:cubicBezTo>
                  <a:pt x="239052" y="15346"/>
                  <a:pt x="261524" y="1762"/>
                  <a:pt x="512064" y="0"/>
                </a:cubicBezTo>
                <a:cubicBezTo>
                  <a:pt x="762604" y="-1762"/>
                  <a:pt x="783539" y="-16084"/>
                  <a:pt x="1045029" y="0"/>
                </a:cubicBezTo>
                <a:cubicBezTo>
                  <a:pt x="1028713" y="160917"/>
                  <a:pt x="1027181" y="329830"/>
                  <a:pt x="1045029" y="451177"/>
                </a:cubicBezTo>
                <a:cubicBezTo>
                  <a:pt x="1062877" y="572524"/>
                  <a:pt x="1033529" y="790659"/>
                  <a:pt x="1045029" y="902354"/>
                </a:cubicBezTo>
                <a:cubicBezTo>
                  <a:pt x="845010" y="881048"/>
                  <a:pt x="756290" y="885123"/>
                  <a:pt x="512064" y="902354"/>
                </a:cubicBezTo>
                <a:cubicBezTo>
                  <a:pt x="267838" y="919585"/>
                  <a:pt x="178485" y="917313"/>
                  <a:pt x="0" y="902354"/>
                </a:cubicBezTo>
                <a:cubicBezTo>
                  <a:pt x="1573" y="688191"/>
                  <a:pt x="2495" y="572932"/>
                  <a:pt x="0" y="433130"/>
                </a:cubicBezTo>
                <a:cubicBezTo>
                  <a:pt x="-2495" y="293328"/>
                  <a:pt x="-2243" y="115843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xmlns="" sd="422817220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i="1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Jānoslēdz 1. kārta līdz š.g. beigām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xmlns="" id="{3E407CC4-7A6E-0026-B463-C0E44AB09DEB}"/>
              </a:ext>
            </a:extLst>
          </p:cNvPr>
          <p:cNvSpPr/>
          <p:nvPr/>
        </p:nvSpPr>
        <p:spPr>
          <a:xfrm>
            <a:off x="10480581" y="1841423"/>
            <a:ext cx="1101819" cy="764260"/>
          </a:xfrm>
          <a:custGeom>
            <a:avLst/>
            <a:gdLst>
              <a:gd name="connsiteX0" fmla="*/ 0 w 1101819"/>
              <a:gd name="connsiteY0" fmla="*/ 0 h 764260"/>
              <a:gd name="connsiteX1" fmla="*/ 528873 w 1101819"/>
              <a:gd name="connsiteY1" fmla="*/ 0 h 764260"/>
              <a:gd name="connsiteX2" fmla="*/ 1101819 w 1101819"/>
              <a:gd name="connsiteY2" fmla="*/ 0 h 764260"/>
              <a:gd name="connsiteX3" fmla="*/ 1101819 w 1101819"/>
              <a:gd name="connsiteY3" fmla="*/ 359202 h 764260"/>
              <a:gd name="connsiteX4" fmla="*/ 1101819 w 1101819"/>
              <a:gd name="connsiteY4" fmla="*/ 764260 h 764260"/>
              <a:gd name="connsiteX5" fmla="*/ 528873 w 1101819"/>
              <a:gd name="connsiteY5" fmla="*/ 764260 h 764260"/>
              <a:gd name="connsiteX6" fmla="*/ 0 w 1101819"/>
              <a:gd name="connsiteY6" fmla="*/ 764260 h 764260"/>
              <a:gd name="connsiteX7" fmla="*/ 0 w 1101819"/>
              <a:gd name="connsiteY7" fmla="*/ 382130 h 764260"/>
              <a:gd name="connsiteX8" fmla="*/ 0 w 1101819"/>
              <a:gd name="connsiteY8" fmla="*/ 0 h 764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1819" h="764260" fill="none" extrusionOk="0">
                <a:moveTo>
                  <a:pt x="0" y="0"/>
                </a:moveTo>
                <a:cubicBezTo>
                  <a:pt x="201242" y="-113"/>
                  <a:pt x="289390" y="-19252"/>
                  <a:pt x="528873" y="0"/>
                </a:cubicBezTo>
                <a:cubicBezTo>
                  <a:pt x="768356" y="19252"/>
                  <a:pt x="897519" y="-13768"/>
                  <a:pt x="1101819" y="0"/>
                </a:cubicBezTo>
                <a:cubicBezTo>
                  <a:pt x="1090714" y="177651"/>
                  <a:pt x="1104809" y="255522"/>
                  <a:pt x="1101819" y="359202"/>
                </a:cubicBezTo>
                <a:cubicBezTo>
                  <a:pt x="1098829" y="462882"/>
                  <a:pt x="1092748" y="638013"/>
                  <a:pt x="1101819" y="764260"/>
                </a:cubicBezTo>
                <a:cubicBezTo>
                  <a:pt x="863953" y="755529"/>
                  <a:pt x="646197" y="785014"/>
                  <a:pt x="528873" y="764260"/>
                </a:cubicBezTo>
                <a:cubicBezTo>
                  <a:pt x="411549" y="743506"/>
                  <a:pt x="152757" y="755097"/>
                  <a:pt x="0" y="764260"/>
                </a:cubicBezTo>
                <a:cubicBezTo>
                  <a:pt x="12840" y="641657"/>
                  <a:pt x="302" y="572504"/>
                  <a:pt x="0" y="382130"/>
                </a:cubicBezTo>
                <a:cubicBezTo>
                  <a:pt x="-302" y="191756"/>
                  <a:pt x="-7938" y="128451"/>
                  <a:pt x="0" y="0"/>
                </a:cubicBezTo>
                <a:close/>
              </a:path>
              <a:path w="1101819" h="764260" stroke="0" extrusionOk="0">
                <a:moveTo>
                  <a:pt x="0" y="0"/>
                </a:moveTo>
                <a:cubicBezTo>
                  <a:pt x="146571" y="17366"/>
                  <a:pt x="334764" y="-18857"/>
                  <a:pt x="539891" y="0"/>
                </a:cubicBezTo>
                <a:cubicBezTo>
                  <a:pt x="745018" y="18857"/>
                  <a:pt x="896245" y="-24976"/>
                  <a:pt x="1101819" y="0"/>
                </a:cubicBezTo>
                <a:cubicBezTo>
                  <a:pt x="1090086" y="89683"/>
                  <a:pt x="1108249" y="242581"/>
                  <a:pt x="1101819" y="382130"/>
                </a:cubicBezTo>
                <a:cubicBezTo>
                  <a:pt x="1095390" y="521679"/>
                  <a:pt x="1096116" y="647623"/>
                  <a:pt x="1101819" y="764260"/>
                </a:cubicBezTo>
                <a:cubicBezTo>
                  <a:pt x="899248" y="791631"/>
                  <a:pt x="741996" y="762081"/>
                  <a:pt x="539891" y="764260"/>
                </a:cubicBezTo>
                <a:cubicBezTo>
                  <a:pt x="337786" y="766439"/>
                  <a:pt x="112529" y="753077"/>
                  <a:pt x="0" y="764260"/>
                </a:cubicBezTo>
                <a:cubicBezTo>
                  <a:pt x="13153" y="601223"/>
                  <a:pt x="-13259" y="518770"/>
                  <a:pt x="0" y="366845"/>
                </a:cubicBezTo>
                <a:cubicBezTo>
                  <a:pt x="13259" y="214920"/>
                  <a:pt x="-4104" y="147425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xmlns="" sd="422817220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i="1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Jāapstiprina </a:t>
            </a:r>
            <a:r>
              <a:rPr lang="lv-LV" sz="1400" i="1" dirty="0" err="1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ļīdz</a:t>
            </a:r>
            <a:r>
              <a:rPr lang="lv-LV" sz="1400" i="1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01.12. </a:t>
            </a:r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xmlns="" id="{07C1B6FB-7322-E756-642C-52D883D9BEFF}"/>
              </a:ext>
            </a:extLst>
          </p:cNvPr>
          <p:cNvGrpSpPr/>
          <p:nvPr/>
        </p:nvGrpSpPr>
        <p:grpSpPr>
          <a:xfrm>
            <a:off x="6190342" y="4126180"/>
            <a:ext cx="566057" cy="584775"/>
            <a:chOff x="6096000" y="-2030237"/>
            <a:chExt cx="566057" cy="584775"/>
          </a:xfrm>
        </p:grpSpPr>
        <p:sp>
          <p:nvSpPr>
            <p:cNvPr id="129" name="Oval 128">
              <a:extLst>
                <a:ext uri="{FF2B5EF4-FFF2-40B4-BE49-F238E27FC236}">
                  <a16:creationId xmlns:a16="http://schemas.microsoft.com/office/drawing/2014/main" xmlns="" id="{45666D59-47A8-14C0-05B3-6521408692AE}"/>
                </a:ext>
              </a:extLst>
            </p:cNvPr>
            <p:cNvSpPr/>
            <p:nvPr/>
          </p:nvSpPr>
          <p:spPr>
            <a:xfrm>
              <a:off x="6096000" y="-2017486"/>
              <a:ext cx="566057" cy="511780"/>
            </a:xfrm>
            <a:custGeom>
              <a:avLst/>
              <a:gdLst>
                <a:gd name="connsiteX0" fmla="*/ 0 w 566057"/>
                <a:gd name="connsiteY0" fmla="*/ 255890 h 511780"/>
                <a:gd name="connsiteX1" fmla="*/ 283029 w 566057"/>
                <a:gd name="connsiteY1" fmla="*/ 0 h 511780"/>
                <a:gd name="connsiteX2" fmla="*/ 566058 w 566057"/>
                <a:gd name="connsiteY2" fmla="*/ 255890 h 511780"/>
                <a:gd name="connsiteX3" fmla="*/ 283029 w 566057"/>
                <a:gd name="connsiteY3" fmla="*/ 511780 h 511780"/>
                <a:gd name="connsiteX4" fmla="*/ 0 w 566057"/>
                <a:gd name="connsiteY4" fmla="*/ 255890 h 511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6057" h="511780" fill="none" extrusionOk="0">
                  <a:moveTo>
                    <a:pt x="0" y="255890"/>
                  </a:moveTo>
                  <a:cubicBezTo>
                    <a:pt x="-15786" y="124545"/>
                    <a:pt x="110448" y="8605"/>
                    <a:pt x="283029" y="0"/>
                  </a:cubicBezTo>
                  <a:cubicBezTo>
                    <a:pt x="472599" y="-3298"/>
                    <a:pt x="566877" y="118231"/>
                    <a:pt x="566058" y="255890"/>
                  </a:cubicBezTo>
                  <a:cubicBezTo>
                    <a:pt x="545292" y="375470"/>
                    <a:pt x="427668" y="481948"/>
                    <a:pt x="283029" y="511780"/>
                  </a:cubicBezTo>
                  <a:cubicBezTo>
                    <a:pt x="131168" y="513540"/>
                    <a:pt x="-11844" y="384040"/>
                    <a:pt x="0" y="255890"/>
                  </a:cubicBezTo>
                  <a:close/>
                </a:path>
                <a:path w="566057" h="511780" stroke="0" extrusionOk="0">
                  <a:moveTo>
                    <a:pt x="0" y="255890"/>
                  </a:moveTo>
                  <a:cubicBezTo>
                    <a:pt x="-3643" y="117515"/>
                    <a:pt x="131942" y="-1926"/>
                    <a:pt x="283029" y="0"/>
                  </a:cubicBezTo>
                  <a:cubicBezTo>
                    <a:pt x="430102" y="-21258"/>
                    <a:pt x="550821" y="86880"/>
                    <a:pt x="566058" y="255890"/>
                  </a:cubicBezTo>
                  <a:cubicBezTo>
                    <a:pt x="571852" y="402246"/>
                    <a:pt x="446155" y="542540"/>
                    <a:pt x="283029" y="511780"/>
                  </a:cubicBezTo>
                  <a:cubicBezTo>
                    <a:pt x="140344" y="522139"/>
                    <a:pt x="-13714" y="406652"/>
                    <a:pt x="0" y="25589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xmlns="" sd="4228172203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xmlns="" id="{DA1B8D1D-412A-800C-9318-72E5B42F31CB}"/>
                </a:ext>
              </a:extLst>
            </p:cNvPr>
            <p:cNvSpPr txBox="1"/>
            <p:nvPr/>
          </p:nvSpPr>
          <p:spPr>
            <a:xfrm>
              <a:off x="6155187" y="-2030237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sz="3200" dirty="0">
                  <a:solidFill>
                    <a:srgbClr val="155452"/>
                  </a:solidFill>
                  <a:sym typeface="Wingdings" panose="05000000000000000000" pitchFamily="2" charset="2"/>
                </a:rPr>
                <a:t></a:t>
              </a:r>
              <a:endParaRPr lang="lv-LV" sz="3200" dirty="0">
                <a:solidFill>
                  <a:srgbClr val="15545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2951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C29A28-2DA9-4051-B82E-E868B0AD4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799" y="288925"/>
            <a:ext cx="10007601" cy="1325563"/>
          </a:xfrm>
        </p:spPr>
        <p:txBody>
          <a:bodyPr>
            <a:normAutofit/>
          </a:bodyPr>
          <a:lstStyle/>
          <a:p>
            <a:r>
              <a:rPr lang="lv-LV" sz="3600" b="1" cap="all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Energoapgādes izmaksu atbalsta likums</a:t>
            </a:r>
            <a:br>
              <a:rPr lang="lv-LV" sz="3600" b="1" cap="all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lv-LV" sz="3600" b="1" cap="all" dirty="0">
                <a:solidFill>
                  <a:srgbClr val="FF7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Mērķis un darbības joma</a:t>
            </a:r>
            <a:endParaRPr lang="en-US" sz="3600" b="1" cap="all" dirty="0">
              <a:solidFill>
                <a:srgbClr val="FF79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5F9F623D-2D38-4AD4-A32B-AA89C35F99CD}"/>
              </a:ext>
            </a:extLst>
          </p:cNvPr>
          <p:cNvCxnSpPr/>
          <p:nvPr/>
        </p:nvCxnSpPr>
        <p:spPr>
          <a:xfrm>
            <a:off x="0" y="977900"/>
            <a:ext cx="1206500" cy="0"/>
          </a:xfrm>
          <a:prstGeom prst="line">
            <a:avLst/>
          </a:prstGeom>
          <a:ln w="101600">
            <a:solidFill>
              <a:srgbClr val="1554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xmlns="" id="{C8FE84B5-DE47-4DE0-8B27-AA3DE08656F4}"/>
              </a:ext>
            </a:extLst>
          </p:cNvPr>
          <p:cNvSpPr/>
          <p:nvPr/>
        </p:nvSpPr>
        <p:spPr>
          <a:xfrm>
            <a:off x="1181100" y="836612"/>
            <a:ext cx="254000" cy="282568"/>
          </a:xfrm>
          <a:custGeom>
            <a:avLst/>
            <a:gdLst>
              <a:gd name="connsiteX0" fmla="*/ 0 w 254000"/>
              <a:gd name="connsiteY0" fmla="*/ 141284 h 282568"/>
              <a:gd name="connsiteX1" fmla="*/ 127000 w 254000"/>
              <a:gd name="connsiteY1" fmla="*/ 0 h 282568"/>
              <a:gd name="connsiteX2" fmla="*/ 254000 w 254000"/>
              <a:gd name="connsiteY2" fmla="*/ 141284 h 282568"/>
              <a:gd name="connsiteX3" fmla="*/ 127000 w 254000"/>
              <a:gd name="connsiteY3" fmla="*/ 282568 h 282568"/>
              <a:gd name="connsiteX4" fmla="*/ 0 w 254000"/>
              <a:gd name="connsiteY4" fmla="*/ 141284 h 282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000" h="282568" fill="none" extrusionOk="0">
                <a:moveTo>
                  <a:pt x="0" y="141284"/>
                </a:moveTo>
                <a:cubicBezTo>
                  <a:pt x="13659" y="64875"/>
                  <a:pt x="60301" y="-7081"/>
                  <a:pt x="127000" y="0"/>
                </a:cubicBezTo>
                <a:cubicBezTo>
                  <a:pt x="189339" y="-1195"/>
                  <a:pt x="250819" y="66250"/>
                  <a:pt x="254000" y="141284"/>
                </a:cubicBezTo>
                <a:cubicBezTo>
                  <a:pt x="252723" y="207135"/>
                  <a:pt x="191850" y="289919"/>
                  <a:pt x="127000" y="282568"/>
                </a:cubicBezTo>
                <a:cubicBezTo>
                  <a:pt x="58675" y="283584"/>
                  <a:pt x="12355" y="222284"/>
                  <a:pt x="0" y="141284"/>
                </a:cubicBezTo>
                <a:close/>
              </a:path>
              <a:path w="254000" h="282568" stroke="0" extrusionOk="0">
                <a:moveTo>
                  <a:pt x="0" y="141284"/>
                </a:moveTo>
                <a:cubicBezTo>
                  <a:pt x="-10176" y="56978"/>
                  <a:pt x="46439" y="3911"/>
                  <a:pt x="127000" y="0"/>
                </a:cubicBezTo>
                <a:cubicBezTo>
                  <a:pt x="199648" y="528"/>
                  <a:pt x="249002" y="63414"/>
                  <a:pt x="254000" y="141284"/>
                </a:cubicBezTo>
                <a:cubicBezTo>
                  <a:pt x="245111" y="227994"/>
                  <a:pt x="195952" y="289135"/>
                  <a:pt x="127000" y="282568"/>
                </a:cubicBezTo>
                <a:cubicBezTo>
                  <a:pt x="48056" y="277751"/>
                  <a:pt x="11469" y="224793"/>
                  <a:pt x="0" y="141284"/>
                </a:cubicBezTo>
                <a:close/>
              </a:path>
            </a:pathLst>
          </a:custGeom>
          <a:solidFill>
            <a:srgbClr val="FF7900"/>
          </a:solidFill>
          <a:ln w="50800">
            <a:solidFill>
              <a:srgbClr val="15545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xmlns="" id="{7FD704C7-6AA4-345C-396A-4F1CF382ADF4}"/>
              </a:ext>
            </a:extLst>
          </p:cNvPr>
          <p:cNvSpPr/>
          <p:nvPr/>
        </p:nvSpPr>
        <p:spPr>
          <a:xfrm rot="5400000">
            <a:off x="1488310" y="2188245"/>
            <a:ext cx="551484" cy="328979"/>
          </a:xfrm>
          <a:custGeom>
            <a:avLst/>
            <a:gdLst>
              <a:gd name="connsiteX0" fmla="*/ 0 w 551484"/>
              <a:gd name="connsiteY0" fmla="*/ 328979 h 328979"/>
              <a:gd name="connsiteX1" fmla="*/ 275742 w 551484"/>
              <a:gd name="connsiteY1" fmla="*/ 0 h 328979"/>
              <a:gd name="connsiteX2" fmla="*/ 551484 w 551484"/>
              <a:gd name="connsiteY2" fmla="*/ 328979 h 328979"/>
              <a:gd name="connsiteX3" fmla="*/ 0 w 551484"/>
              <a:gd name="connsiteY3" fmla="*/ 328979 h 32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1484" h="328979" fill="none" extrusionOk="0">
                <a:moveTo>
                  <a:pt x="0" y="328979"/>
                </a:moveTo>
                <a:cubicBezTo>
                  <a:pt x="24741" y="268186"/>
                  <a:pt x="229393" y="112754"/>
                  <a:pt x="275742" y="0"/>
                </a:cubicBezTo>
                <a:cubicBezTo>
                  <a:pt x="312644" y="72176"/>
                  <a:pt x="434360" y="230352"/>
                  <a:pt x="551484" y="328979"/>
                </a:cubicBezTo>
                <a:cubicBezTo>
                  <a:pt x="362461" y="342831"/>
                  <a:pt x="218939" y="309591"/>
                  <a:pt x="0" y="328979"/>
                </a:cubicBezTo>
                <a:close/>
              </a:path>
              <a:path w="551484" h="328979" stroke="0" extrusionOk="0">
                <a:moveTo>
                  <a:pt x="0" y="328979"/>
                </a:moveTo>
                <a:cubicBezTo>
                  <a:pt x="152806" y="203724"/>
                  <a:pt x="240194" y="43521"/>
                  <a:pt x="275742" y="0"/>
                </a:cubicBezTo>
                <a:cubicBezTo>
                  <a:pt x="370543" y="140428"/>
                  <a:pt x="487037" y="311215"/>
                  <a:pt x="551484" y="328979"/>
                </a:cubicBezTo>
                <a:cubicBezTo>
                  <a:pt x="339876" y="302236"/>
                  <a:pt x="146180" y="378394"/>
                  <a:pt x="0" y="328979"/>
                </a:cubicBezTo>
                <a:close/>
              </a:path>
            </a:pathLst>
          </a:custGeom>
          <a:solidFill>
            <a:srgbClr val="FF7900"/>
          </a:solidFill>
          <a:ln w="50800">
            <a:solidFill>
              <a:srgbClr val="155452"/>
            </a:solidFill>
            <a:extLst>
              <a:ext uri="{C807C97D-BFC1-408E-A445-0C87EB9F89A2}">
                <ask:lineSketchStyleProps xmlns:ask="http://schemas.microsoft.com/office/drawing/2018/sketchyshapes" xmlns="" sd="391730224">
                  <a:prstGeom prst="triangl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2609A90-FA6A-DB8D-9454-C121DA7C502A}"/>
              </a:ext>
            </a:extLst>
          </p:cNvPr>
          <p:cNvSpPr txBox="1"/>
          <p:nvPr/>
        </p:nvSpPr>
        <p:spPr>
          <a:xfrm>
            <a:off x="2151158" y="1946374"/>
            <a:ext cx="9242983" cy="11541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lv-LV" sz="2300" b="1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Mazināt ar energoresursu cenu pieaugumu saistītu negatīvu sociālekonomisko ietekmi uz mājsaimniecību ar zemu un vidēji zemu ienākumu līmeni labklājību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xmlns="" id="{E251D3E2-E386-A105-E303-2EE2D1558361}"/>
              </a:ext>
            </a:extLst>
          </p:cNvPr>
          <p:cNvSpPr/>
          <p:nvPr/>
        </p:nvSpPr>
        <p:spPr>
          <a:xfrm rot="5400000">
            <a:off x="1488310" y="3369838"/>
            <a:ext cx="551484" cy="328979"/>
          </a:xfrm>
          <a:custGeom>
            <a:avLst/>
            <a:gdLst>
              <a:gd name="connsiteX0" fmla="*/ 0 w 551484"/>
              <a:gd name="connsiteY0" fmla="*/ 328979 h 328979"/>
              <a:gd name="connsiteX1" fmla="*/ 275742 w 551484"/>
              <a:gd name="connsiteY1" fmla="*/ 0 h 328979"/>
              <a:gd name="connsiteX2" fmla="*/ 551484 w 551484"/>
              <a:gd name="connsiteY2" fmla="*/ 328979 h 328979"/>
              <a:gd name="connsiteX3" fmla="*/ 0 w 551484"/>
              <a:gd name="connsiteY3" fmla="*/ 328979 h 32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1484" h="328979" fill="none" extrusionOk="0">
                <a:moveTo>
                  <a:pt x="0" y="328979"/>
                </a:moveTo>
                <a:cubicBezTo>
                  <a:pt x="24741" y="268186"/>
                  <a:pt x="229393" y="112754"/>
                  <a:pt x="275742" y="0"/>
                </a:cubicBezTo>
                <a:cubicBezTo>
                  <a:pt x="312644" y="72176"/>
                  <a:pt x="434360" y="230352"/>
                  <a:pt x="551484" y="328979"/>
                </a:cubicBezTo>
                <a:cubicBezTo>
                  <a:pt x="362461" y="342831"/>
                  <a:pt x="218939" y="309591"/>
                  <a:pt x="0" y="328979"/>
                </a:cubicBezTo>
                <a:close/>
              </a:path>
              <a:path w="551484" h="328979" stroke="0" extrusionOk="0">
                <a:moveTo>
                  <a:pt x="0" y="328979"/>
                </a:moveTo>
                <a:cubicBezTo>
                  <a:pt x="152806" y="203724"/>
                  <a:pt x="240194" y="43521"/>
                  <a:pt x="275742" y="0"/>
                </a:cubicBezTo>
                <a:cubicBezTo>
                  <a:pt x="370543" y="140428"/>
                  <a:pt x="487037" y="311215"/>
                  <a:pt x="551484" y="328979"/>
                </a:cubicBezTo>
                <a:cubicBezTo>
                  <a:pt x="339876" y="302236"/>
                  <a:pt x="146180" y="378394"/>
                  <a:pt x="0" y="328979"/>
                </a:cubicBezTo>
                <a:close/>
              </a:path>
            </a:pathLst>
          </a:custGeom>
          <a:solidFill>
            <a:srgbClr val="FF7900"/>
          </a:solidFill>
          <a:ln w="50800">
            <a:solidFill>
              <a:srgbClr val="155452"/>
            </a:solidFill>
            <a:extLst>
              <a:ext uri="{C807C97D-BFC1-408E-A445-0C87EB9F89A2}">
                <ask:lineSketchStyleProps xmlns:ask="http://schemas.microsoft.com/office/drawing/2018/sketchyshapes" xmlns="" sd="391730224">
                  <a:prstGeom prst="triangl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407529-C6F4-B9F9-022B-511678FF843C}"/>
              </a:ext>
            </a:extLst>
          </p:cNvPr>
          <p:cNvSpPr txBox="1"/>
          <p:nvPr/>
        </p:nvSpPr>
        <p:spPr>
          <a:xfrm>
            <a:off x="2151157" y="3311189"/>
            <a:ext cx="9242983" cy="4462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lv-LV" sz="2300" b="1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Atbalsts periodā, kad identificētas augstas energoresursu cenas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xmlns="" id="{837C1BBC-1DE6-C22C-0BCF-5FBA62E4054E}"/>
              </a:ext>
            </a:extLst>
          </p:cNvPr>
          <p:cNvSpPr/>
          <p:nvPr/>
        </p:nvSpPr>
        <p:spPr>
          <a:xfrm rot="5400000">
            <a:off x="1488310" y="4380710"/>
            <a:ext cx="551484" cy="328979"/>
          </a:xfrm>
          <a:custGeom>
            <a:avLst/>
            <a:gdLst>
              <a:gd name="connsiteX0" fmla="*/ 0 w 551484"/>
              <a:gd name="connsiteY0" fmla="*/ 328979 h 328979"/>
              <a:gd name="connsiteX1" fmla="*/ 275742 w 551484"/>
              <a:gd name="connsiteY1" fmla="*/ 0 h 328979"/>
              <a:gd name="connsiteX2" fmla="*/ 551484 w 551484"/>
              <a:gd name="connsiteY2" fmla="*/ 328979 h 328979"/>
              <a:gd name="connsiteX3" fmla="*/ 0 w 551484"/>
              <a:gd name="connsiteY3" fmla="*/ 328979 h 32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1484" h="328979" fill="none" extrusionOk="0">
                <a:moveTo>
                  <a:pt x="0" y="328979"/>
                </a:moveTo>
                <a:cubicBezTo>
                  <a:pt x="24741" y="268186"/>
                  <a:pt x="229393" y="112754"/>
                  <a:pt x="275742" y="0"/>
                </a:cubicBezTo>
                <a:cubicBezTo>
                  <a:pt x="312644" y="72176"/>
                  <a:pt x="434360" y="230352"/>
                  <a:pt x="551484" y="328979"/>
                </a:cubicBezTo>
                <a:cubicBezTo>
                  <a:pt x="362461" y="342831"/>
                  <a:pt x="218939" y="309591"/>
                  <a:pt x="0" y="328979"/>
                </a:cubicBezTo>
                <a:close/>
              </a:path>
              <a:path w="551484" h="328979" stroke="0" extrusionOk="0">
                <a:moveTo>
                  <a:pt x="0" y="328979"/>
                </a:moveTo>
                <a:cubicBezTo>
                  <a:pt x="152806" y="203724"/>
                  <a:pt x="240194" y="43521"/>
                  <a:pt x="275742" y="0"/>
                </a:cubicBezTo>
                <a:cubicBezTo>
                  <a:pt x="370543" y="140428"/>
                  <a:pt x="487037" y="311215"/>
                  <a:pt x="551484" y="328979"/>
                </a:cubicBezTo>
                <a:cubicBezTo>
                  <a:pt x="339876" y="302236"/>
                  <a:pt x="146180" y="378394"/>
                  <a:pt x="0" y="328979"/>
                </a:cubicBezTo>
                <a:close/>
              </a:path>
            </a:pathLst>
          </a:custGeom>
          <a:solidFill>
            <a:srgbClr val="FF7900"/>
          </a:solidFill>
          <a:ln w="50800">
            <a:solidFill>
              <a:srgbClr val="155452"/>
            </a:solidFill>
            <a:extLst>
              <a:ext uri="{C807C97D-BFC1-408E-A445-0C87EB9F89A2}">
                <ask:lineSketchStyleProps xmlns:ask="http://schemas.microsoft.com/office/drawing/2018/sketchyshapes" xmlns="" sd="391730224">
                  <a:prstGeom prst="triangl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C1EB84E-F856-11CA-E838-181FF7C8F0F1}"/>
              </a:ext>
            </a:extLst>
          </p:cNvPr>
          <p:cNvSpPr txBox="1"/>
          <p:nvPr/>
        </p:nvSpPr>
        <p:spPr>
          <a:xfrm>
            <a:off x="2151157" y="3968118"/>
            <a:ext cx="9242983" cy="11541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lv-LV" sz="2300" b="1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Atbalsts energoresursiem, ko mājsaimniecības saņem centralizēti – elektroenerģija (fiksēta summa pirmajām 100 </a:t>
            </a:r>
            <a:r>
              <a:rPr lang="lv-LV" sz="2300" b="1" dirty="0" err="1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kWh</a:t>
            </a:r>
            <a:r>
              <a:rPr lang="lv-LV" sz="2300" b="1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), dabasgāze (fiksēta summa), centralizētā siltumapgāde (pēc patēriņa)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xmlns="" id="{87098FE4-4DEF-CCDF-5CC6-C4E04E15B867}"/>
              </a:ext>
            </a:extLst>
          </p:cNvPr>
          <p:cNvSpPr/>
          <p:nvPr/>
        </p:nvSpPr>
        <p:spPr>
          <a:xfrm rot="5400000">
            <a:off x="1488310" y="5745525"/>
            <a:ext cx="551484" cy="328979"/>
          </a:xfrm>
          <a:custGeom>
            <a:avLst/>
            <a:gdLst>
              <a:gd name="connsiteX0" fmla="*/ 0 w 551484"/>
              <a:gd name="connsiteY0" fmla="*/ 328979 h 328979"/>
              <a:gd name="connsiteX1" fmla="*/ 275742 w 551484"/>
              <a:gd name="connsiteY1" fmla="*/ 0 h 328979"/>
              <a:gd name="connsiteX2" fmla="*/ 551484 w 551484"/>
              <a:gd name="connsiteY2" fmla="*/ 328979 h 328979"/>
              <a:gd name="connsiteX3" fmla="*/ 0 w 551484"/>
              <a:gd name="connsiteY3" fmla="*/ 328979 h 32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1484" h="328979" fill="none" extrusionOk="0">
                <a:moveTo>
                  <a:pt x="0" y="328979"/>
                </a:moveTo>
                <a:cubicBezTo>
                  <a:pt x="24741" y="268186"/>
                  <a:pt x="229393" y="112754"/>
                  <a:pt x="275742" y="0"/>
                </a:cubicBezTo>
                <a:cubicBezTo>
                  <a:pt x="312644" y="72176"/>
                  <a:pt x="434360" y="230352"/>
                  <a:pt x="551484" y="328979"/>
                </a:cubicBezTo>
                <a:cubicBezTo>
                  <a:pt x="362461" y="342831"/>
                  <a:pt x="218939" y="309591"/>
                  <a:pt x="0" y="328979"/>
                </a:cubicBezTo>
                <a:close/>
              </a:path>
              <a:path w="551484" h="328979" stroke="0" extrusionOk="0">
                <a:moveTo>
                  <a:pt x="0" y="328979"/>
                </a:moveTo>
                <a:cubicBezTo>
                  <a:pt x="152806" y="203724"/>
                  <a:pt x="240194" y="43521"/>
                  <a:pt x="275742" y="0"/>
                </a:cubicBezTo>
                <a:cubicBezTo>
                  <a:pt x="370543" y="140428"/>
                  <a:pt x="487037" y="311215"/>
                  <a:pt x="551484" y="328979"/>
                </a:cubicBezTo>
                <a:cubicBezTo>
                  <a:pt x="339876" y="302236"/>
                  <a:pt x="146180" y="378394"/>
                  <a:pt x="0" y="328979"/>
                </a:cubicBezTo>
                <a:close/>
              </a:path>
            </a:pathLst>
          </a:custGeom>
          <a:solidFill>
            <a:srgbClr val="FF7900"/>
          </a:solidFill>
          <a:ln w="50800">
            <a:solidFill>
              <a:srgbClr val="155452"/>
            </a:solidFill>
            <a:extLst>
              <a:ext uri="{C807C97D-BFC1-408E-A445-0C87EB9F89A2}">
                <ask:lineSketchStyleProps xmlns:ask="http://schemas.microsoft.com/office/drawing/2018/sketchyshapes" xmlns="" sd="391730224">
                  <a:prstGeom prst="triangl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008170E-3002-4408-1D23-97E134E99A9B}"/>
              </a:ext>
            </a:extLst>
          </p:cNvPr>
          <p:cNvSpPr txBox="1"/>
          <p:nvPr/>
        </p:nvSpPr>
        <p:spPr>
          <a:xfrm>
            <a:off x="2151157" y="5332933"/>
            <a:ext cx="9242983" cy="11541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lv-LV" sz="2300" b="1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Atbalsts decentralizētajiem apkures risinājumiem – malka, granulas, briketes, naftas gāze, dīzeļdegviela, elektrība, kas tiek izmantota apkures nodrošināšanai</a:t>
            </a:r>
          </a:p>
        </p:txBody>
      </p:sp>
    </p:spTree>
    <p:extLst>
      <p:ext uri="{BB962C8B-B14F-4D97-AF65-F5344CB8AC3E}">
        <p14:creationId xmlns:p14="http://schemas.microsoft.com/office/powerpoint/2010/main" val="3356424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C29A28-2DA9-4051-B82E-E868B0AD4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799" y="288925"/>
            <a:ext cx="10007601" cy="1325563"/>
          </a:xfrm>
        </p:spPr>
        <p:txBody>
          <a:bodyPr>
            <a:normAutofit/>
          </a:bodyPr>
          <a:lstStyle/>
          <a:p>
            <a:r>
              <a:rPr lang="lv-LV" b="1" cap="all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Mērķēta atbalsta sistēmas koncepts</a:t>
            </a:r>
            <a:endParaRPr lang="en-US" sz="4000" b="1" cap="all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5F9F623D-2D38-4AD4-A32B-AA89C35F99CD}"/>
              </a:ext>
            </a:extLst>
          </p:cNvPr>
          <p:cNvCxnSpPr/>
          <p:nvPr/>
        </p:nvCxnSpPr>
        <p:spPr>
          <a:xfrm>
            <a:off x="0" y="977900"/>
            <a:ext cx="1206500" cy="0"/>
          </a:xfrm>
          <a:prstGeom prst="line">
            <a:avLst/>
          </a:prstGeom>
          <a:ln w="101600">
            <a:solidFill>
              <a:srgbClr val="1554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xmlns="" id="{C8FE84B5-DE47-4DE0-8B27-AA3DE08656F4}"/>
              </a:ext>
            </a:extLst>
          </p:cNvPr>
          <p:cNvSpPr/>
          <p:nvPr/>
        </p:nvSpPr>
        <p:spPr>
          <a:xfrm>
            <a:off x="1181100" y="836612"/>
            <a:ext cx="254000" cy="282568"/>
          </a:xfrm>
          <a:custGeom>
            <a:avLst/>
            <a:gdLst>
              <a:gd name="connsiteX0" fmla="*/ 0 w 254000"/>
              <a:gd name="connsiteY0" fmla="*/ 141284 h 282568"/>
              <a:gd name="connsiteX1" fmla="*/ 127000 w 254000"/>
              <a:gd name="connsiteY1" fmla="*/ 0 h 282568"/>
              <a:gd name="connsiteX2" fmla="*/ 254000 w 254000"/>
              <a:gd name="connsiteY2" fmla="*/ 141284 h 282568"/>
              <a:gd name="connsiteX3" fmla="*/ 127000 w 254000"/>
              <a:gd name="connsiteY3" fmla="*/ 282568 h 282568"/>
              <a:gd name="connsiteX4" fmla="*/ 0 w 254000"/>
              <a:gd name="connsiteY4" fmla="*/ 141284 h 282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000" h="282568" fill="none" extrusionOk="0">
                <a:moveTo>
                  <a:pt x="0" y="141284"/>
                </a:moveTo>
                <a:cubicBezTo>
                  <a:pt x="13659" y="64875"/>
                  <a:pt x="60301" y="-7081"/>
                  <a:pt x="127000" y="0"/>
                </a:cubicBezTo>
                <a:cubicBezTo>
                  <a:pt x="189339" y="-1195"/>
                  <a:pt x="250819" y="66250"/>
                  <a:pt x="254000" y="141284"/>
                </a:cubicBezTo>
                <a:cubicBezTo>
                  <a:pt x="252723" y="207135"/>
                  <a:pt x="191850" y="289919"/>
                  <a:pt x="127000" y="282568"/>
                </a:cubicBezTo>
                <a:cubicBezTo>
                  <a:pt x="58675" y="283584"/>
                  <a:pt x="12355" y="222284"/>
                  <a:pt x="0" y="141284"/>
                </a:cubicBezTo>
                <a:close/>
              </a:path>
              <a:path w="254000" h="282568" stroke="0" extrusionOk="0">
                <a:moveTo>
                  <a:pt x="0" y="141284"/>
                </a:moveTo>
                <a:cubicBezTo>
                  <a:pt x="-10176" y="56978"/>
                  <a:pt x="46439" y="3911"/>
                  <a:pt x="127000" y="0"/>
                </a:cubicBezTo>
                <a:cubicBezTo>
                  <a:pt x="199648" y="528"/>
                  <a:pt x="249002" y="63414"/>
                  <a:pt x="254000" y="141284"/>
                </a:cubicBezTo>
                <a:cubicBezTo>
                  <a:pt x="245111" y="227994"/>
                  <a:pt x="195952" y="289135"/>
                  <a:pt x="127000" y="282568"/>
                </a:cubicBezTo>
                <a:cubicBezTo>
                  <a:pt x="48056" y="277751"/>
                  <a:pt x="11469" y="224793"/>
                  <a:pt x="0" y="141284"/>
                </a:cubicBezTo>
                <a:close/>
              </a:path>
            </a:pathLst>
          </a:custGeom>
          <a:solidFill>
            <a:srgbClr val="FF7900"/>
          </a:solidFill>
          <a:ln w="50800">
            <a:solidFill>
              <a:srgbClr val="15545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1C5B71F-A51E-8090-BB18-E8A8EC62D648}"/>
              </a:ext>
            </a:extLst>
          </p:cNvPr>
          <p:cNvSpPr/>
          <p:nvPr/>
        </p:nvSpPr>
        <p:spPr>
          <a:xfrm>
            <a:off x="7272974" y="4110659"/>
            <a:ext cx="4442626" cy="1873173"/>
          </a:xfrm>
          <a:custGeom>
            <a:avLst/>
            <a:gdLst>
              <a:gd name="connsiteX0" fmla="*/ 0 w 4442626"/>
              <a:gd name="connsiteY0" fmla="*/ 0 h 1873173"/>
              <a:gd name="connsiteX1" fmla="*/ 4442626 w 4442626"/>
              <a:gd name="connsiteY1" fmla="*/ 0 h 1873173"/>
              <a:gd name="connsiteX2" fmla="*/ 4442626 w 4442626"/>
              <a:gd name="connsiteY2" fmla="*/ 1873173 h 1873173"/>
              <a:gd name="connsiteX3" fmla="*/ 0 w 4442626"/>
              <a:gd name="connsiteY3" fmla="*/ 1873173 h 1873173"/>
              <a:gd name="connsiteX4" fmla="*/ 0 w 4442626"/>
              <a:gd name="connsiteY4" fmla="*/ 0 h 1873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2626" h="1873173" fill="none" extrusionOk="0">
                <a:moveTo>
                  <a:pt x="0" y="0"/>
                </a:moveTo>
                <a:cubicBezTo>
                  <a:pt x="754402" y="-84088"/>
                  <a:pt x="3282854" y="-115922"/>
                  <a:pt x="4442626" y="0"/>
                </a:cubicBezTo>
                <a:cubicBezTo>
                  <a:pt x="4527067" y="261762"/>
                  <a:pt x="4375045" y="1354181"/>
                  <a:pt x="4442626" y="1873173"/>
                </a:cubicBezTo>
                <a:cubicBezTo>
                  <a:pt x="2374003" y="1827247"/>
                  <a:pt x="722666" y="1755923"/>
                  <a:pt x="0" y="1873173"/>
                </a:cubicBezTo>
                <a:cubicBezTo>
                  <a:pt x="33597" y="1199845"/>
                  <a:pt x="85686" y="774819"/>
                  <a:pt x="0" y="0"/>
                </a:cubicBezTo>
                <a:close/>
              </a:path>
              <a:path w="4442626" h="1873173" stroke="0" extrusionOk="0">
                <a:moveTo>
                  <a:pt x="0" y="0"/>
                </a:moveTo>
                <a:cubicBezTo>
                  <a:pt x="606053" y="48260"/>
                  <a:pt x="2691206" y="25992"/>
                  <a:pt x="4442626" y="0"/>
                </a:cubicBezTo>
                <a:cubicBezTo>
                  <a:pt x="4302102" y="901596"/>
                  <a:pt x="4398721" y="1204092"/>
                  <a:pt x="4442626" y="1873173"/>
                </a:cubicBezTo>
                <a:cubicBezTo>
                  <a:pt x="2963538" y="1841225"/>
                  <a:pt x="620942" y="1896075"/>
                  <a:pt x="0" y="1873173"/>
                </a:cubicBezTo>
                <a:cubicBezTo>
                  <a:pt x="-110865" y="994326"/>
                  <a:pt x="-36882" y="75905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2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80876100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835BB1B-7674-EB11-3853-1C2379DA75D7}"/>
              </a:ext>
            </a:extLst>
          </p:cNvPr>
          <p:cNvSpPr/>
          <p:nvPr/>
        </p:nvSpPr>
        <p:spPr>
          <a:xfrm>
            <a:off x="1275932" y="3994098"/>
            <a:ext cx="4036795" cy="2027290"/>
          </a:xfrm>
          <a:custGeom>
            <a:avLst/>
            <a:gdLst>
              <a:gd name="connsiteX0" fmla="*/ 0 w 4036795"/>
              <a:gd name="connsiteY0" fmla="*/ 0 h 2027290"/>
              <a:gd name="connsiteX1" fmla="*/ 4036795 w 4036795"/>
              <a:gd name="connsiteY1" fmla="*/ 0 h 2027290"/>
              <a:gd name="connsiteX2" fmla="*/ 4036795 w 4036795"/>
              <a:gd name="connsiteY2" fmla="*/ 2027290 h 2027290"/>
              <a:gd name="connsiteX3" fmla="*/ 0 w 4036795"/>
              <a:gd name="connsiteY3" fmla="*/ 2027290 h 2027290"/>
              <a:gd name="connsiteX4" fmla="*/ 0 w 4036795"/>
              <a:gd name="connsiteY4" fmla="*/ 0 h 2027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6795" h="2027290" fill="none" extrusionOk="0">
                <a:moveTo>
                  <a:pt x="0" y="0"/>
                </a:moveTo>
                <a:cubicBezTo>
                  <a:pt x="1665287" y="166429"/>
                  <a:pt x="2392835" y="88759"/>
                  <a:pt x="4036795" y="0"/>
                </a:cubicBezTo>
                <a:cubicBezTo>
                  <a:pt x="3917420" y="554537"/>
                  <a:pt x="4106577" y="1140625"/>
                  <a:pt x="4036795" y="2027290"/>
                </a:cubicBezTo>
                <a:cubicBezTo>
                  <a:pt x="2780693" y="1883663"/>
                  <a:pt x="1832631" y="2181423"/>
                  <a:pt x="0" y="2027290"/>
                </a:cubicBezTo>
                <a:cubicBezTo>
                  <a:pt x="55200" y="1324614"/>
                  <a:pt x="157852" y="956216"/>
                  <a:pt x="0" y="0"/>
                </a:cubicBezTo>
                <a:close/>
              </a:path>
              <a:path w="4036795" h="2027290" stroke="0" extrusionOk="0">
                <a:moveTo>
                  <a:pt x="0" y="0"/>
                </a:moveTo>
                <a:cubicBezTo>
                  <a:pt x="1688496" y="77430"/>
                  <a:pt x="2261635" y="24190"/>
                  <a:pt x="4036795" y="0"/>
                </a:cubicBezTo>
                <a:cubicBezTo>
                  <a:pt x="3906371" y="871182"/>
                  <a:pt x="4036172" y="1323582"/>
                  <a:pt x="4036795" y="2027290"/>
                </a:cubicBezTo>
                <a:cubicBezTo>
                  <a:pt x="2267159" y="2146760"/>
                  <a:pt x="877238" y="1934746"/>
                  <a:pt x="0" y="2027290"/>
                </a:cubicBezTo>
                <a:cubicBezTo>
                  <a:pt x="-80068" y="1138024"/>
                  <a:pt x="51255" y="87730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2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380906851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B8C9C555-8F88-E185-08B8-5D46D1326CC4}"/>
              </a:ext>
            </a:extLst>
          </p:cNvPr>
          <p:cNvGrpSpPr/>
          <p:nvPr/>
        </p:nvGrpSpPr>
        <p:grpSpPr>
          <a:xfrm>
            <a:off x="-44" y="4279864"/>
            <a:ext cx="1468842" cy="1407858"/>
            <a:chOff x="603938" y="1166124"/>
            <a:chExt cx="1468842" cy="1407858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A52312B0-E29D-B17B-64D9-325AC352AD48}"/>
                </a:ext>
              </a:extLst>
            </p:cNvPr>
            <p:cNvSpPr/>
            <p:nvPr/>
          </p:nvSpPr>
          <p:spPr>
            <a:xfrm>
              <a:off x="603938" y="1166124"/>
              <a:ext cx="1468842" cy="140785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v-LV" dirty="0"/>
                <a:t>ETS</a:t>
              </a:r>
            </a:p>
          </p:txBody>
        </p:sp>
        <p:pic>
          <p:nvPicPr>
            <p:cNvPr id="16" name="Graphic 15" descr="Family with boy outline">
              <a:extLst>
                <a:ext uri="{FF2B5EF4-FFF2-40B4-BE49-F238E27FC236}">
                  <a16:creationId xmlns:a16="http://schemas.microsoft.com/office/drawing/2014/main" xmlns="" id="{1EBD2825-4822-DD2F-B2C7-A656ADCEF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799517" y="1268236"/>
              <a:ext cx="1094821" cy="1094821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EE2FAFB-4BFC-444C-FC6D-01DCF7C32CE2}"/>
              </a:ext>
            </a:extLst>
          </p:cNvPr>
          <p:cNvSpPr txBox="1"/>
          <p:nvPr/>
        </p:nvSpPr>
        <p:spPr>
          <a:xfrm>
            <a:off x="1529885" y="4372424"/>
            <a:ext cx="3419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600" b="1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Sistēma identificē mājsaimniecību loku, kurām energoresursu izmaksas var veidot 30% vai vairāk procentu no mājsaimniecības kopējā budžeta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69BAF43-D743-4549-AB52-7F99B80C5129}"/>
              </a:ext>
            </a:extLst>
          </p:cNvPr>
          <p:cNvSpPr/>
          <p:nvPr/>
        </p:nvSpPr>
        <p:spPr>
          <a:xfrm>
            <a:off x="7199828" y="2519461"/>
            <a:ext cx="4471569" cy="1109725"/>
          </a:xfrm>
          <a:custGeom>
            <a:avLst/>
            <a:gdLst>
              <a:gd name="connsiteX0" fmla="*/ 0 w 4471569"/>
              <a:gd name="connsiteY0" fmla="*/ 0 h 1109725"/>
              <a:gd name="connsiteX1" fmla="*/ 4471569 w 4471569"/>
              <a:gd name="connsiteY1" fmla="*/ 0 h 1109725"/>
              <a:gd name="connsiteX2" fmla="*/ 4471569 w 4471569"/>
              <a:gd name="connsiteY2" fmla="*/ 1109725 h 1109725"/>
              <a:gd name="connsiteX3" fmla="*/ 0 w 4471569"/>
              <a:gd name="connsiteY3" fmla="*/ 1109725 h 1109725"/>
              <a:gd name="connsiteX4" fmla="*/ 0 w 4471569"/>
              <a:gd name="connsiteY4" fmla="*/ 0 h 110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1569" h="1109725" fill="none" extrusionOk="0">
                <a:moveTo>
                  <a:pt x="0" y="0"/>
                </a:moveTo>
                <a:cubicBezTo>
                  <a:pt x="1022912" y="-109175"/>
                  <a:pt x="3058068" y="-48220"/>
                  <a:pt x="4471569" y="0"/>
                </a:cubicBezTo>
                <a:cubicBezTo>
                  <a:pt x="4430409" y="309204"/>
                  <a:pt x="4429949" y="566881"/>
                  <a:pt x="4471569" y="1109725"/>
                </a:cubicBezTo>
                <a:cubicBezTo>
                  <a:pt x="2602846" y="1076903"/>
                  <a:pt x="996009" y="1085165"/>
                  <a:pt x="0" y="1109725"/>
                </a:cubicBezTo>
                <a:cubicBezTo>
                  <a:pt x="-58497" y="566027"/>
                  <a:pt x="88702" y="439045"/>
                  <a:pt x="0" y="0"/>
                </a:cubicBezTo>
                <a:close/>
              </a:path>
              <a:path w="4471569" h="1109725" stroke="0" extrusionOk="0">
                <a:moveTo>
                  <a:pt x="0" y="0"/>
                </a:moveTo>
                <a:cubicBezTo>
                  <a:pt x="1022385" y="56275"/>
                  <a:pt x="2637790" y="-36696"/>
                  <a:pt x="4471569" y="0"/>
                </a:cubicBezTo>
                <a:cubicBezTo>
                  <a:pt x="4565941" y="280241"/>
                  <a:pt x="4568314" y="570631"/>
                  <a:pt x="4471569" y="1109725"/>
                </a:cubicBezTo>
                <a:cubicBezTo>
                  <a:pt x="2717065" y="1050271"/>
                  <a:pt x="1953262" y="1133820"/>
                  <a:pt x="0" y="1109725"/>
                </a:cubicBezTo>
                <a:cubicBezTo>
                  <a:pt x="27002" y="954072"/>
                  <a:pt x="-82720" y="33838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2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61725608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18F74AD-14EC-FDDB-9C0E-C4E3A13C1018}"/>
              </a:ext>
            </a:extLst>
          </p:cNvPr>
          <p:cNvSpPr txBox="1"/>
          <p:nvPr/>
        </p:nvSpPr>
        <p:spPr>
          <a:xfrm>
            <a:off x="7251641" y="2648617"/>
            <a:ext cx="43545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lv-LV"/>
            </a:defPPr>
            <a:lvl1pPr algn="ctr">
              <a:defRPr sz="1600" b="1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lv-LV" dirty="0"/>
              <a:t>Elektroenerģijas, dabasgāzes cenu un centralizētā siltumenerģijas tarifu līmeņa uzraudzība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56855C20-A2A2-6259-1326-5EC4F70ECF7D}"/>
              </a:ext>
            </a:extLst>
          </p:cNvPr>
          <p:cNvGrpSpPr/>
          <p:nvPr/>
        </p:nvGrpSpPr>
        <p:grpSpPr>
          <a:xfrm>
            <a:off x="5947903" y="4326423"/>
            <a:ext cx="1468842" cy="1407858"/>
            <a:chOff x="603938" y="4054016"/>
            <a:chExt cx="1468842" cy="1407858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40159252-228F-4E70-7C87-937740C3B73F}"/>
                </a:ext>
              </a:extLst>
            </p:cNvPr>
            <p:cNvSpPr/>
            <p:nvPr/>
          </p:nvSpPr>
          <p:spPr>
            <a:xfrm>
              <a:off x="603938" y="4054016"/>
              <a:ext cx="1468842" cy="140785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v-LV" dirty="0"/>
                <a:t>ETS</a:t>
              </a:r>
            </a:p>
          </p:txBody>
        </p:sp>
        <p:pic>
          <p:nvPicPr>
            <p:cNvPr id="22" name="Graphic 21" descr="Abacus outline">
              <a:extLst>
                <a:ext uri="{FF2B5EF4-FFF2-40B4-BE49-F238E27FC236}">
                  <a16:creationId xmlns:a16="http://schemas.microsoft.com/office/drawing/2014/main" xmlns="" id="{F98E3E98-143A-873F-962D-E0A73E49B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810627" y="4256707"/>
              <a:ext cx="1057295" cy="1057295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420D1C2-8174-5C83-59E1-80A4921746EF}"/>
              </a:ext>
            </a:extLst>
          </p:cNvPr>
          <p:cNvGrpSpPr/>
          <p:nvPr/>
        </p:nvGrpSpPr>
        <p:grpSpPr>
          <a:xfrm>
            <a:off x="5940194" y="2381403"/>
            <a:ext cx="1468842" cy="1407858"/>
            <a:chOff x="638824" y="2608578"/>
            <a:chExt cx="1468842" cy="1407858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CE4CC1E1-FB85-CE70-675E-7CE94CC68E74}"/>
                </a:ext>
              </a:extLst>
            </p:cNvPr>
            <p:cNvSpPr/>
            <p:nvPr/>
          </p:nvSpPr>
          <p:spPr>
            <a:xfrm>
              <a:off x="638824" y="2608578"/>
              <a:ext cx="1468842" cy="140785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v-LV" dirty="0"/>
                <a:t>ETS</a:t>
              </a:r>
            </a:p>
          </p:txBody>
        </p:sp>
        <p:pic>
          <p:nvPicPr>
            <p:cNvPr id="25" name="Graphic 24" descr="Bar chart outline">
              <a:extLst>
                <a:ext uri="{FF2B5EF4-FFF2-40B4-BE49-F238E27FC236}">
                  <a16:creationId xmlns:a16="http://schemas.microsoft.com/office/drawing/2014/main" xmlns="" id="{85FCE855-64F2-C872-026E-05547797C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826458" y="2745855"/>
              <a:ext cx="1094820" cy="1094820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A9B2966-3E6E-9CBC-C638-D55FBE6B1FA3}"/>
              </a:ext>
            </a:extLst>
          </p:cNvPr>
          <p:cNvSpPr txBox="1"/>
          <p:nvPr/>
        </p:nvSpPr>
        <p:spPr>
          <a:xfrm>
            <a:off x="7315137" y="4132953"/>
            <a:ext cx="437563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lv-LV"/>
            </a:defPPr>
            <a:lvl1pPr algn="ctr">
              <a:defRPr sz="1600" b="1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marL="273050" algn="l">
              <a:spcBef>
                <a:spcPts val="1200"/>
              </a:spcBef>
            </a:pPr>
            <a:r>
              <a:rPr lang="lv-LV" dirty="0"/>
              <a:t>Ja konkrētā mēnesī tiek konstatēta energoresursa </a:t>
            </a:r>
            <a:r>
              <a:rPr lang="lv-LV" sz="1400" b="0" dirty="0"/>
              <a:t>(elektroenerģijas, dabasgāzes, siltumenerģijas) </a:t>
            </a:r>
            <a:r>
              <a:rPr lang="lv-LV" dirty="0"/>
              <a:t>cena</a:t>
            </a:r>
            <a:r>
              <a:rPr lang="lv-LV" b="0" dirty="0"/>
              <a:t>, </a:t>
            </a:r>
            <a:r>
              <a:rPr lang="lv-LV" sz="1400" b="0" dirty="0"/>
              <a:t>kas pārsniedz noteikto līmeni,  KEM lūdz MK "iedarbināt" atbalsta sistēmu. </a:t>
            </a:r>
          </a:p>
          <a:p>
            <a:pPr marL="273050" algn="l">
              <a:spcBef>
                <a:spcPts val="1200"/>
              </a:spcBef>
            </a:pPr>
            <a:r>
              <a:rPr lang="lv-LV" dirty="0"/>
              <a:t>Cenām atgriežoties normas līmenī, atbalsts tiek automātiski pārtraukts.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45521079-200A-9A60-78A5-D532CC9EF48C}"/>
              </a:ext>
            </a:extLst>
          </p:cNvPr>
          <p:cNvSpPr/>
          <p:nvPr/>
        </p:nvSpPr>
        <p:spPr>
          <a:xfrm>
            <a:off x="7458993" y="5414835"/>
            <a:ext cx="122004" cy="135726"/>
          </a:xfrm>
          <a:custGeom>
            <a:avLst/>
            <a:gdLst>
              <a:gd name="connsiteX0" fmla="*/ 0 w 122004"/>
              <a:gd name="connsiteY0" fmla="*/ 67863 h 135726"/>
              <a:gd name="connsiteX1" fmla="*/ 61002 w 122004"/>
              <a:gd name="connsiteY1" fmla="*/ 0 h 135726"/>
              <a:gd name="connsiteX2" fmla="*/ 122004 w 122004"/>
              <a:gd name="connsiteY2" fmla="*/ 67863 h 135726"/>
              <a:gd name="connsiteX3" fmla="*/ 61002 w 122004"/>
              <a:gd name="connsiteY3" fmla="*/ 135726 h 135726"/>
              <a:gd name="connsiteX4" fmla="*/ 0 w 122004"/>
              <a:gd name="connsiteY4" fmla="*/ 67863 h 135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04" h="135726" fill="none" extrusionOk="0">
                <a:moveTo>
                  <a:pt x="0" y="67863"/>
                </a:moveTo>
                <a:cubicBezTo>
                  <a:pt x="4664" y="30936"/>
                  <a:pt x="29543" y="-4591"/>
                  <a:pt x="61002" y="0"/>
                </a:cubicBezTo>
                <a:cubicBezTo>
                  <a:pt x="88140" y="-1003"/>
                  <a:pt x="120857" y="31463"/>
                  <a:pt x="122004" y="67863"/>
                </a:cubicBezTo>
                <a:cubicBezTo>
                  <a:pt x="121791" y="103317"/>
                  <a:pt x="93480" y="137411"/>
                  <a:pt x="61002" y="135726"/>
                </a:cubicBezTo>
                <a:cubicBezTo>
                  <a:pt x="30515" y="137519"/>
                  <a:pt x="893" y="105558"/>
                  <a:pt x="0" y="67863"/>
                </a:cubicBezTo>
                <a:close/>
              </a:path>
              <a:path w="122004" h="135726" stroke="0" extrusionOk="0">
                <a:moveTo>
                  <a:pt x="0" y="67863"/>
                </a:moveTo>
                <a:cubicBezTo>
                  <a:pt x="-5694" y="26871"/>
                  <a:pt x="22438" y="1829"/>
                  <a:pt x="61002" y="0"/>
                </a:cubicBezTo>
                <a:cubicBezTo>
                  <a:pt x="97219" y="532"/>
                  <a:pt x="115359" y="30594"/>
                  <a:pt x="122004" y="67863"/>
                </a:cubicBezTo>
                <a:cubicBezTo>
                  <a:pt x="120906" y="106415"/>
                  <a:pt x="94487" y="136860"/>
                  <a:pt x="61002" y="135726"/>
                </a:cubicBezTo>
                <a:cubicBezTo>
                  <a:pt x="24020" y="133925"/>
                  <a:pt x="4253" y="107375"/>
                  <a:pt x="0" y="67863"/>
                </a:cubicBezTo>
                <a:close/>
              </a:path>
            </a:pathLst>
          </a:custGeom>
          <a:solidFill>
            <a:srgbClr val="FF7900"/>
          </a:solidFill>
          <a:ln w="38100">
            <a:solidFill>
              <a:srgbClr val="15545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90D15C62-75DA-45A4-48EB-A9A81646575A}"/>
              </a:ext>
            </a:extLst>
          </p:cNvPr>
          <p:cNvSpPr/>
          <p:nvPr/>
        </p:nvSpPr>
        <p:spPr>
          <a:xfrm>
            <a:off x="7493946" y="4244459"/>
            <a:ext cx="122004" cy="135726"/>
          </a:xfrm>
          <a:custGeom>
            <a:avLst/>
            <a:gdLst>
              <a:gd name="connsiteX0" fmla="*/ 0 w 122004"/>
              <a:gd name="connsiteY0" fmla="*/ 67863 h 135726"/>
              <a:gd name="connsiteX1" fmla="*/ 61002 w 122004"/>
              <a:gd name="connsiteY1" fmla="*/ 0 h 135726"/>
              <a:gd name="connsiteX2" fmla="*/ 122004 w 122004"/>
              <a:gd name="connsiteY2" fmla="*/ 67863 h 135726"/>
              <a:gd name="connsiteX3" fmla="*/ 61002 w 122004"/>
              <a:gd name="connsiteY3" fmla="*/ 135726 h 135726"/>
              <a:gd name="connsiteX4" fmla="*/ 0 w 122004"/>
              <a:gd name="connsiteY4" fmla="*/ 67863 h 135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04" h="135726" fill="none" extrusionOk="0">
                <a:moveTo>
                  <a:pt x="0" y="67863"/>
                </a:moveTo>
                <a:cubicBezTo>
                  <a:pt x="4664" y="30936"/>
                  <a:pt x="29543" y="-4591"/>
                  <a:pt x="61002" y="0"/>
                </a:cubicBezTo>
                <a:cubicBezTo>
                  <a:pt x="88140" y="-1003"/>
                  <a:pt x="120857" y="31463"/>
                  <a:pt x="122004" y="67863"/>
                </a:cubicBezTo>
                <a:cubicBezTo>
                  <a:pt x="121791" y="103317"/>
                  <a:pt x="93480" y="137411"/>
                  <a:pt x="61002" y="135726"/>
                </a:cubicBezTo>
                <a:cubicBezTo>
                  <a:pt x="30515" y="137519"/>
                  <a:pt x="893" y="105558"/>
                  <a:pt x="0" y="67863"/>
                </a:cubicBezTo>
                <a:close/>
              </a:path>
              <a:path w="122004" h="135726" stroke="0" extrusionOk="0">
                <a:moveTo>
                  <a:pt x="0" y="67863"/>
                </a:moveTo>
                <a:cubicBezTo>
                  <a:pt x="-5694" y="26871"/>
                  <a:pt x="22438" y="1829"/>
                  <a:pt x="61002" y="0"/>
                </a:cubicBezTo>
                <a:cubicBezTo>
                  <a:pt x="97219" y="532"/>
                  <a:pt x="115359" y="30594"/>
                  <a:pt x="122004" y="67863"/>
                </a:cubicBezTo>
                <a:cubicBezTo>
                  <a:pt x="120906" y="106415"/>
                  <a:pt x="94487" y="136860"/>
                  <a:pt x="61002" y="135726"/>
                </a:cubicBezTo>
                <a:cubicBezTo>
                  <a:pt x="24020" y="133925"/>
                  <a:pt x="4253" y="107375"/>
                  <a:pt x="0" y="67863"/>
                </a:cubicBezTo>
                <a:close/>
              </a:path>
            </a:pathLst>
          </a:custGeom>
          <a:solidFill>
            <a:srgbClr val="FF7900"/>
          </a:solidFill>
          <a:ln w="38100">
            <a:solidFill>
              <a:srgbClr val="15545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650DAA5A-9935-3164-E676-0067AC901B96}"/>
              </a:ext>
            </a:extLst>
          </p:cNvPr>
          <p:cNvSpPr/>
          <p:nvPr/>
        </p:nvSpPr>
        <p:spPr>
          <a:xfrm>
            <a:off x="1346845" y="2382184"/>
            <a:ext cx="3977517" cy="1109725"/>
          </a:xfrm>
          <a:custGeom>
            <a:avLst/>
            <a:gdLst>
              <a:gd name="connsiteX0" fmla="*/ 0 w 3977517"/>
              <a:gd name="connsiteY0" fmla="*/ 0 h 1109725"/>
              <a:gd name="connsiteX1" fmla="*/ 3977517 w 3977517"/>
              <a:gd name="connsiteY1" fmla="*/ 0 h 1109725"/>
              <a:gd name="connsiteX2" fmla="*/ 3977517 w 3977517"/>
              <a:gd name="connsiteY2" fmla="*/ 1109725 h 1109725"/>
              <a:gd name="connsiteX3" fmla="*/ 0 w 3977517"/>
              <a:gd name="connsiteY3" fmla="*/ 1109725 h 1109725"/>
              <a:gd name="connsiteX4" fmla="*/ 0 w 3977517"/>
              <a:gd name="connsiteY4" fmla="*/ 0 h 110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7517" h="1109725" fill="none" extrusionOk="0">
                <a:moveTo>
                  <a:pt x="0" y="0"/>
                </a:moveTo>
                <a:cubicBezTo>
                  <a:pt x="1135008" y="-109175"/>
                  <a:pt x="2882171" y="-48220"/>
                  <a:pt x="3977517" y="0"/>
                </a:cubicBezTo>
                <a:cubicBezTo>
                  <a:pt x="3936357" y="309204"/>
                  <a:pt x="3935897" y="566881"/>
                  <a:pt x="3977517" y="1109725"/>
                </a:cubicBezTo>
                <a:cubicBezTo>
                  <a:pt x="3121334" y="1076903"/>
                  <a:pt x="1685200" y="1085165"/>
                  <a:pt x="0" y="1109725"/>
                </a:cubicBezTo>
                <a:cubicBezTo>
                  <a:pt x="-58497" y="566027"/>
                  <a:pt x="88702" y="439045"/>
                  <a:pt x="0" y="0"/>
                </a:cubicBezTo>
                <a:close/>
              </a:path>
              <a:path w="3977517" h="1109725" stroke="0" extrusionOk="0">
                <a:moveTo>
                  <a:pt x="0" y="0"/>
                </a:moveTo>
                <a:cubicBezTo>
                  <a:pt x="1784385" y="56275"/>
                  <a:pt x="2377935" y="-36696"/>
                  <a:pt x="3977517" y="0"/>
                </a:cubicBezTo>
                <a:cubicBezTo>
                  <a:pt x="4071889" y="280241"/>
                  <a:pt x="4074262" y="570631"/>
                  <a:pt x="3977517" y="1109725"/>
                </a:cubicBezTo>
                <a:cubicBezTo>
                  <a:pt x="3407096" y="1050271"/>
                  <a:pt x="441708" y="1133820"/>
                  <a:pt x="0" y="1109725"/>
                </a:cubicBezTo>
                <a:cubicBezTo>
                  <a:pt x="27002" y="954072"/>
                  <a:pt x="-82720" y="33838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2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61725608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D1778429-4AA8-D19B-C1C8-35E17A347EFD}"/>
              </a:ext>
            </a:extLst>
          </p:cNvPr>
          <p:cNvGrpSpPr/>
          <p:nvPr/>
        </p:nvGrpSpPr>
        <p:grpSpPr>
          <a:xfrm>
            <a:off x="87211" y="2244126"/>
            <a:ext cx="1468842" cy="1407858"/>
            <a:chOff x="638824" y="2608578"/>
            <a:chExt cx="1468842" cy="1407858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xmlns="" id="{70620C8D-1682-D039-172D-DCFE2683E8FC}"/>
                </a:ext>
              </a:extLst>
            </p:cNvPr>
            <p:cNvSpPr/>
            <p:nvPr/>
          </p:nvSpPr>
          <p:spPr>
            <a:xfrm>
              <a:off x="638824" y="2608578"/>
              <a:ext cx="1468842" cy="140785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v-LV" dirty="0"/>
                <a:t>ETS</a:t>
              </a:r>
            </a:p>
          </p:txBody>
        </p:sp>
        <p:pic>
          <p:nvPicPr>
            <p:cNvPr id="35" name="Graphic 34" descr="Bar chart outline">
              <a:extLst>
                <a:ext uri="{FF2B5EF4-FFF2-40B4-BE49-F238E27FC236}">
                  <a16:creationId xmlns:a16="http://schemas.microsoft.com/office/drawing/2014/main" xmlns="" id="{68C19F53-52AA-AA02-DFAE-A308440DA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826458" y="2745855"/>
              <a:ext cx="1094820" cy="1094820"/>
            </a:xfrm>
            <a:prstGeom prst="rect">
              <a:avLst/>
            </a:prstGeom>
          </p:spPr>
        </p:pic>
      </p:grp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xmlns="" id="{00E6CEE1-49D7-1514-40FE-D2D6A6D4A459}"/>
              </a:ext>
            </a:extLst>
          </p:cNvPr>
          <p:cNvSpPr/>
          <p:nvPr/>
        </p:nvSpPr>
        <p:spPr>
          <a:xfrm rot="10800000" flipV="1">
            <a:off x="2285813" y="3525978"/>
            <a:ext cx="684479" cy="378325"/>
          </a:xfrm>
          <a:custGeom>
            <a:avLst/>
            <a:gdLst>
              <a:gd name="connsiteX0" fmla="*/ 0 w 684479"/>
              <a:gd name="connsiteY0" fmla="*/ 378325 h 378325"/>
              <a:gd name="connsiteX1" fmla="*/ 342240 w 684479"/>
              <a:gd name="connsiteY1" fmla="*/ 0 h 378325"/>
              <a:gd name="connsiteX2" fmla="*/ 684479 w 684479"/>
              <a:gd name="connsiteY2" fmla="*/ 378325 h 378325"/>
              <a:gd name="connsiteX3" fmla="*/ 0 w 684479"/>
              <a:gd name="connsiteY3" fmla="*/ 378325 h 37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4479" h="378325" fill="none" extrusionOk="0">
                <a:moveTo>
                  <a:pt x="0" y="378325"/>
                </a:moveTo>
                <a:cubicBezTo>
                  <a:pt x="34296" y="277933"/>
                  <a:pt x="160922" y="162746"/>
                  <a:pt x="342240" y="0"/>
                </a:cubicBezTo>
                <a:cubicBezTo>
                  <a:pt x="487871" y="192006"/>
                  <a:pt x="596702" y="271263"/>
                  <a:pt x="684479" y="378325"/>
                </a:cubicBezTo>
                <a:cubicBezTo>
                  <a:pt x="472910" y="399740"/>
                  <a:pt x="310884" y="429303"/>
                  <a:pt x="0" y="378325"/>
                </a:cubicBezTo>
                <a:close/>
              </a:path>
              <a:path w="684479" h="378325" stroke="0" extrusionOk="0">
                <a:moveTo>
                  <a:pt x="0" y="378325"/>
                </a:moveTo>
                <a:cubicBezTo>
                  <a:pt x="84611" y="325493"/>
                  <a:pt x="314283" y="78056"/>
                  <a:pt x="342240" y="0"/>
                </a:cubicBezTo>
                <a:cubicBezTo>
                  <a:pt x="435787" y="159101"/>
                  <a:pt x="586776" y="246559"/>
                  <a:pt x="684479" y="378325"/>
                </a:cubicBezTo>
                <a:cubicBezTo>
                  <a:pt x="502681" y="325878"/>
                  <a:pt x="309361" y="408919"/>
                  <a:pt x="0" y="378325"/>
                </a:cubicBezTo>
                <a:close/>
              </a:path>
            </a:pathLst>
          </a:custGeom>
          <a:solidFill>
            <a:srgbClr val="FF7900"/>
          </a:solidFill>
          <a:ln w="50800">
            <a:solidFill>
              <a:srgbClr val="155452"/>
            </a:solidFill>
            <a:extLst>
              <a:ext uri="{C807C97D-BFC1-408E-A445-0C87EB9F89A2}">
                <ask:lineSketchStyleProps xmlns:ask="http://schemas.microsoft.com/office/drawing/2018/sketchyshapes" xmlns="" sd="1474660689">
                  <a:prstGeom prst="triangl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xmlns="" id="{F96C5994-B6B8-E861-3054-ACC729BD085A}"/>
              </a:ext>
            </a:extLst>
          </p:cNvPr>
          <p:cNvSpPr/>
          <p:nvPr/>
        </p:nvSpPr>
        <p:spPr>
          <a:xfrm rot="10800000">
            <a:off x="3887686" y="3615772"/>
            <a:ext cx="684479" cy="378325"/>
          </a:xfrm>
          <a:custGeom>
            <a:avLst/>
            <a:gdLst>
              <a:gd name="connsiteX0" fmla="*/ 0 w 684479"/>
              <a:gd name="connsiteY0" fmla="*/ 378325 h 378325"/>
              <a:gd name="connsiteX1" fmla="*/ 342240 w 684479"/>
              <a:gd name="connsiteY1" fmla="*/ 0 h 378325"/>
              <a:gd name="connsiteX2" fmla="*/ 684479 w 684479"/>
              <a:gd name="connsiteY2" fmla="*/ 378325 h 378325"/>
              <a:gd name="connsiteX3" fmla="*/ 0 w 684479"/>
              <a:gd name="connsiteY3" fmla="*/ 378325 h 37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4479" h="378325" fill="none" extrusionOk="0">
                <a:moveTo>
                  <a:pt x="0" y="378325"/>
                </a:moveTo>
                <a:cubicBezTo>
                  <a:pt x="34296" y="277933"/>
                  <a:pt x="160922" y="162746"/>
                  <a:pt x="342240" y="0"/>
                </a:cubicBezTo>
                <a:cubicBezTo>
                  <a:pt x="487871" y="192006"/>
                  <a:pt x="596702" y="271263"/>
                  <a:pt x="684479" y="378325"/>
                </a:cubicBezTo>
                <a:cubicBezTo>
                  <a:pt x="472910" y="399740"/>
                  <a:pt x="310884" y="429303"/>
                  <a:pt x="0" y="378325"/>
                </a:cubicBezTo>
                <a:close/>
              </a:path>
              <a:path w="684479" h="378325" stroke="0" extrusionOk="0">
                <a:moveTo>
                  <a:pt x="0" y="378325"/>
                </a:moveTo>
                <a:cubicBezTo>
                  <a:pt x="84611" y="325493"/>
                  <a:pt x="314283" y="78056"/>
                  <a:pt x="342240" y="0"/>
                </a:cubicBezTo>
                <a:cubicBezTo>
                  <a:pt x="435787" y="159101"/>
                  <a:pt x="586776" y="246559"/>
                  <a:pt x="684479" y="378325"/>
                </a:cubicBezTo>
                <a:cubicBezTo>
                  <a:pt x="502681" y="325878"/>
                  <a:pt x="309361" y="408919"/>
                  <a:pt x="0" y="378325"/>
                </a:cubicBezTo>
                <a:close/>
              </a:path>
            </a:pathLst>
          </a:custGeom>
          <a:solidFill>
            <a:srgbClr val="FF7900"/>
          </a:solidFill>
          <a:ln w="50800">
            <a:solidFill>
              <a:srgbClr val="155452"/>
            </a:solidFill>
            <a:extLst>
              <a:ext uri="{C807C97D-BFC1-408E-A445-0C87EB9F89A2}">
                <ask:lineSketchStyleProps xmlns:ask="http://schemas.microsoft.com/office/drawing/2018/sketchyshapes" xmlns="" sd="1474660689">
                  <a:prstGeom prst="triangl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3" name="Isosceles Triangle 42">
            <a:extLst>
              <a:ext uri="{FF2B5EF4-FFF2-40B4-BE49-F238E27FC236}">
                <a16:creationId xmlns:a16="http://schemas.microsoft.com/office/drawing/2014/main" xmlns="" id="{C04CD160-5551-482E-7121-DF3B9A9B2CAD}"/>
              </a:ext>
            </a:extLst>
          </p:cNvPr>
          <p:cNvSpPr/>
          <p:nvPr/>
        </p:nvSpPr>
        <p:spPr>
          <a:xfrm rot="10800000" flipV="1">
            <a:off x="8258442" y="3562315"/>
            <a:ext cx="684479" cy="378325"/>
          </a:xfrm>
          <a:custGeom>
            <a:avLst/>
            <a:gdLst>
              <a:gd name="connsiteX0" fmla="*/ 0 w 684479"/>
              <a:gd name="connsiteY0" fmla="*/ 378325 h 378325"/>
              <a:gd name="connsiteX1" fmla="*/ 342240 w 684479"/>
              <a:gd name="connsiteY1" fmla="*/ 0 h 378325"/>
              <a:gd name="connsiteX2" fmla="*/ 684479 w 684479"/>
              <a:gd name="connsiteY2" fmla="*/ 378325 h 378325"/>
              <a:gd name="connsiteX3" fmla="*/ 0 w 684479"/>
              <a:gd name="connsiteY3" fmla="*/ 378325 h 37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4479" h="378325" fill="none" extrusionOk="0">
                <a:moveTo>
                  <a:pt x="0" y="378325"/>
                </a:moveTo>
                <a:cubicBezTo>
                  <a:pt x="34296" y="277933"/>
                  <a:pt x="160922" y="162746"/>
                  <a:pt x="342240" y="0"/>
                </a:cubicBezTo>
                <a:cubicBezTo>
                  <a:pt x="487871" y="192006"/>
                  <a:pt x="596702" y="271263"/>
                  <a:pt x="684479" y="378325"/>
                </a:cubicBezTo>
                <a:cubicBezTo>
                  <a:pt x="472910" y="399740"/>
                  <a:pt x="310884" y="429303"/>
                  <a:pt x="0" y="378325"/>
                </a:cubicBezTo>
                <a:close/>
              </a:path>
              <a:path w="684479" h="378325" stroke="0" extrusionOk="0">
                <a:moveTo>
                  <a:pt x="0" y="378325"/>
                </a:moveTo>
                <a:cubicBezTo>
                  <a:pt x="84611" y="325493"/>
                  <a:pt x="314283" y="78056"/>
                  <a:pt x="342240" y="0"/>
                </a:cubicBezTo>
                <a:cubicBezTo>
                  <a:pt x="435787" y="159101"/>
                  <a:pt x="586776" y="246559"/>
                  <a:pt x="684479" y="378325"/>
                </a:cubicBezTo>
                <a:cubicBezTo>
                  <a:pt x="502681" y="325878"/>
                  <a:pt x="309361" y="408919"/>
                  <a:pt x="0" y="378325"/>
                </a:cubicBezTo>
                <a:close/>
              </a:path>
            </a:pathLst>
          </a:custGeom>
          <a:solidFill>
            <a:srgbClr val="FF7900"/>
          </a:solidFill>
          <a:ln w="50800">
            <a:solidFill>
              <a:srgbClr val="155452"/>
            </a:solidFill>
            <a:extLst>
              <a:ext uri="{C807C97D-BFC1-408E-A445-0C87EB9F89A2}">
                <ask:lineSketchStyleProps xmlns:ask="http://schemas.microsoft.com/office/drawing/2018/sketchyshapes" xmlns="" sd="1474660689">
                  <a:prstGeom prst="triangl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xmlns="" id="{52D65878-4533-ED93-5F18-22BF5B8554CA}"/>
              </a:ext>
            </a:extLst>
          </p:cNvPr>
          <p:cNvSpPr/>
          <p:nvPr/>
        </p:nvSpPr>
        <p:spPr>
          <a:xfrm rot="10800000">
            <a:off x="9860315" y="3645813"/>
            <a:ext cx="684479" cy="378325"/>
          </a:xfrm>
          <a:custGeom>
            <a:avLst/>
            <a:gdLst>
              <a:gd name="connsiteX0" fmla="*/ 0 w 684479"/>
              <a:gd name="connsiteY0" fmla="*/ 378325 h 378325"/>
              <a:gd name="connsiteX1" fmla="*/ 342240 w 684479"/>
              <a:gd name="connsiteY1" fmla="*/ 0 h 378325"/>
              <a:gd name="connsiteX2" fmla="*/ 684479 w 684479"/>
              <a:gd name="connsiteY2" fmla="*/ 378325 h 378325"/>
              <a:gd name="connsiteX3" fmla="*/ 0 w 684479"/>
              <a:gd name="connsiteY3" fmla="*/ 378325 h 37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4479" h="378325" fill="none" extrusionOk="0">
                <a:moveTo>
                  <a:pt x="0" y="378325"/>
                </a:moveTo>
                <a:cubicBezTo>
                  <a:pt x="34296" y="277933"/>
                  <a:pt x="160922" y="162746"/>
                  <a:pt x="342240" y="0"/>
                </a:cubicBezTo>
                <a:cubicBezTo>
                  <a:pt x="487871" y="192006"/>
                  <a:pt x="596702" y="271263"/>
                  <a:pt x="684479" y="378325"/>
                </a:cubicBezTo>
                <a:cubicBezTo>
                  <a:pt x="472910" y="399740"/>
                  <a:pt x="310884" y="429303"/>
                  <a:pt x="0" y="378325"/>
                </a:cubicBezTo>
                <a:close/>
              </a:path>
              <a:path w="684479" h="378325" stroke="0" extrusionOk="0">
                <a:moveTo>
                  <a:pt x="0" y="378325"/>
                </a:moveTo>
                <a:cubicBezTo>
                  <a:pt x="84611" y="325493"/>
                  <a:pt x="314283" y="78056"/>
                  <a:pt x="342240" y="0"/>
                </a:cubicBezTo>
                <a:cubicBezTo>
                  <a:pt x="435787" y="159101"/>
                  <a:pt x="586776" y="246559"/>
                  <a:pt x="684479" y="378325"/>
                </a:cubicBezTo>
                <a:cubicBezTo>
                  <a:pt x="502681" y="325878"/>
                  <a:pt x="309361" y="408919"/>
                  <a:pt x="0" y="378325"/>
                </a:cubicBezTo>
                <a:close/>
              </a:path>
            </a:pathLst>
          </a:custGeom>
          <a:solidFill>
            <a:srgbClr val="FF7900"/>
          </a:solidFill>
          <a:ln w="50800">
            <a:solidFill>
              <a:srgbClr val="155452"/>
            </a:solidFill>
            <a:extLst>
              <a:ext uri="{C807C97D-BFC1-408E-A445-0C87EB9F89A2}">
                <ask:lineSketchStyleProps xmlns:ask="http://schemas.microsoft.com/office/drawing/2018/sketchyshapes" xmlns="" sd="1474660689">
                  <a:prstGeom prst="triangl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AADBD097-A95D-04B5-B3CC-F5CFC809B9B8}"/>
              </a:ext>
            </a:extLst>
          </p:cNvPr>
          <p:cNvSpPr txBox="1"/>
          <p:nvPr/>
        </p:nvSpPr>
        <p:spPr>
          <a:xfrm>
            <a:off x="1648404" y="2406253"/>
            <a:ext cx="33743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lv-LV"/>
            </a:defPPr>
            <a:lvl1pPr algn="ctr">
              <a:defRPr sz="1600" b="1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lv-LV" dirty="0"/>
              <a:t>Iedzīvotāju ienākumu līmeņa un energoresursu izmaksu īpatsvara no mājsaimniecību ieņēmumiem uzraudzība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A2EA06F9-E1B2-5EA4-5BCC-416A26527CF9}"/>
              </a:ext>
            </a:extLst>
          </p:cNvPr>
          <p:cNvSpPr txBox="1"/>
          <p:nvPr/>
        </p:nvSpPr>
        <p:spPr>
          <a:xfrm>
            <a:off x="274845" y="1719307"/>
            <a:ext cx="5419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000" b="1" cap="all" dirty="0">
                <a:solidFill>
                  <a:srgbClr val="FF7900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Mājsaimniecību klasificēšana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CBA9A81E-3148-BABA-D72B-59651AD7A588}"/>
              </a:ext>
            </a:extLst>
          </p:cNvPr>
          <p:cNvSpPr txBox="1"/>
          <p:nvPr/>
        </p:nvSpPr>
        <p:spPr>
          <a:xfrm>
            <a:off x="6496060" y="1740557"/>
            <a:ext cx="5419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000" b="1" cap="all" dirty="0">
                <a:solidFill>
                  <a:srgbClr val="FF7900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Tirgu uzraudzība</a:t>
            </a:r>
          </a:p>
        </p:txBody>
      </p:sp>
    </p:spTree>
    <p:extLst>
      <p:ext uri="{BB962C8B-B14F-4D97-AF65-F5344CB8AC3E}">
        <p14:creationId xmlns:p14="http://schemas.microsoft.com/office/powerpoint/2010/main" val="40559149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C29A28-2DA9-4051-B82E-E868B0AD4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799" y="288925"/>
            <a:ext cx="10007601" cy="1325563"/>
          </a:xfrm>
        </p:spPr>
        <p:txBody>
          <a:bodyPr>
            <a:normAutofit/>
          </a:bodyPr>
          <a:lstStyle/>
          <a:p>
            <a:r>
              <a:rPr lang="lv-LV" b="1" cap="all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Kam piešķirs atbalstu?</a:t>
            </a:r>
            <a:endParaRPr lang="en-US" sz="4000" b="1" cap="all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5F9F623D-2D38-4AD4-A32B-AA89C35F99CD}"/>
              </a:ext>
            </a:extLst>
          </p:cNvPr>
          <p:cNvCxnSpPr/>
          <p:nvPr/>
        </p:nvCxnSpPr>
        <p:spPr>
          <a:xfrm>
            <a:off x="0" y="977900"/>
            <a:ext cx="1206500" cy="0"/>
          </a:xfrm>
          <a:prstGeom prst="line">
            <a:avLst/>
          </a:prstGeom>
          <a:ln w="101600">
            <a:solidFill>
              <a:srgbClr val="1554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xmlns="" id="{C8FE84B5-DE47-4DE0-8B27-AA3DE08656F4}"/>
              </a:ext>
            </a:extLst>
          </p:cNvPr>
          <p:cNvSpPr/>
          <p:nvPr/>
        </p:nvSpPr>
        <p:spPr>
          <a:xfrm>
            <a:off x="1181100" y="836612"/>
            <a:ext cx="254000" cy="282568"/>
          </a:xfrm>
          <a:custGeom>
            <a:avLst/>
            <a:gdLst>
              <a:gd name="connsiteX0" fmla="*/ 0 w 254000"/>
              <a:gd name="connsiteY0" fmla="*/ 141284 h 282568"/>
              <a:gd name="connsiteX1" fmla="*/ 127000 w 254000"/>
              <a:gd name="connsiteY1" fmla="*/ 0 h 282568"/>
              <a:gd name="connsiteX2" fmla="*/ 254000 w 254000"/>
              <a:gd name="connsiteY2" fmla="*/ 141284 h 282568"/>
              <a:gd name="connsiteX3" fmla="*/ 127000 w 254000"/>
              <a:gd name="connsiteY3" fmla="*/ 282568 h 282568"/>
              <a:gd name="connsiteX4" fmla="*/ 0 w 254000"/>
              <a:gd name="connsiteY4" fmla="*/ 141284 h 282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000" h="282568" fill="none" extrusionOk="0">
                <a:moveTo>
                  <a:pt x="0" y="141284"/>
                </a:moveTo>
                <a:cubicBezTo>
                  <a:pt x="13659" y="64875"/>
                  <a:pt x="60301" y="-7081"/>
                  <a:pt x="127000" y="0"/>
                </a:cubicBezTo>
                <a:cubicBezTo>
                  <a:pt x="189339" y="-1195"/>
                  <a:pt x="250819" y="66250"/>
                  <a:pt x="254000" y="141284"/>
                </a:cubicBezTo>
                <a:cubicBezTo>
                  <a:pt x="252723" y="207135"/>
                  <a:pt x="191850" y="289919"/>
                  <a:pt x="127000" y="282568"/>
                </a:cubicBezTo>
                <a:cubicBezTo>
                  <a:pt x="58675" y="283584"/>
                  <a:pt x="12355" y="222284"/>
                  <a:pt x="0" y="141284"/>
                </a:cubicBezTo>
                <a:close/>
              </a:path>
              <a:path w="254000" h="282568" stroke="0" extrusionOk="0">
                <a:moveTo>
                  <a:pt x="0" y="141284"/>
                </a:moveTo>
                <a:cubicBezTo>
                  <a:pt x="-10176" y="56978"/>
                  <a:pt x="46439" y="3911"/>
                  <a:pt x="127000" y="0"/>
                </a:cubicBezTo>
                <a:cubicBezTo>
                  <a:pt x="199648" y="528"/>
                  <a:pt x="249002" y="63414"/>
                  <a:pt x="254000" y="141284"/>
                </a:cubicBezTo>
                <a:cubicBezTo>
                  <a:pt x="245111" y="227994"/>
                  <a:pt x="195952" y="289135"/>
                  <a:pt x="127000" y="282568"/>
                </a:cubicBezTo>
                <a:cubicBezTo>
                  <a:pt x="48056" y="277751"/>
                  <a:pt x="11469" y="224793"/>
                  <a:pt x="0" y="141284"/>
                </a:cubicBezTo>
                <a:close/>
              </a:path>
            </a:pathLst>
          </a:custGeom>
          <a:solidFill>
            <a:srgbClr val="FF7900"/>
          </a:solidFill>
          <a:ln w="50800">
            <a:solidFill>
              <a:srgbClr val="15545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74BF361-3555-BF2A-8C28-D55E1D5E49D6}"/>
              </a:ext>
            </a:extLst>
          </p:cNvPr>
          <p:cNvGrpSpPr/>
          <p:nvPr/>
        </p:nvGrpSpPr>
        <p:grpSpPr>
          <a:xfrm>
            <a:off x="1181100" y="2016116"/>
            <a:ext cx="1707619" cy="1472085"/>
            <a:chOff x="3459340" y="2538351"/>
            <a:chExt cx="1707619" cy="1472085"/>
          </a:xfrm>
        </p:grpSpPr>
        <p:sp>
          <p:nvSpPr>
            <p:cNvPr id="4" name="Hexagon 3">
              <a:extLst>
                <a:ext uri="{FF2B5EF4-FFF2-40B4-BE49-F238E27FC236}">
                  <a16:creationId xmlns:a16="http://schemas.microsoft.com/office/drawing/2014/main" xmlns="" id="{BCA5F728-7A17-C78D-C283-3080BB37B4E3}"/>
                </a:ext>
              </a:extLst>
            </p:cNvPr>
            <p:cNvSpPr/>
            <p:nvPr/>
          </p:nvSpPr>
          <p:spPr>
            <a:xfrm>
              <a:off x="3459340" y="2538351"/>
              <a:ext cx="1707619" cy="1472085"/>
            </a:xfrm>
            <a:prstGeom prst="hexagon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FF933614-41AE-52C5-DA8F-931A241DB565}"/>
                </a:ext>
              </a:extLst>
            </p:cNvPr>
            <p:cNvSpPr/>
            <p:nvPr/>
          </p:nvSpPr>
          <p:spPr>
            <a:xfrm>
              <a:off x="4082972" y="2736787"/>
              <a:ext cx="460356" cy="1156306"/>
            </a:xfrm>
            <a:custGeom>
              <a:avLst/>
              <a:gdLst>
                <a:gd name="connsiteX0" fmla="*/ 152400 w 181927"/>
                <a:gd name="connsiteY0" fmla="*/ 0 h 456958"/>
                <a:gd name="connsiteX1" fmla="*/ 38100 w 181927"/>
                <a:gd name="connsiteY1" fmla="*/ 0 h 456958"/>
                <a:gd name="connsiteX2" fmla="*/ 0 w 181927"/>
                <a:gd name="connsiteY2" fmla="*/ 238125 h 456958"/>
                <a:gd name="connsiteX3" fmla="*/ 78105 w 181927"/>
                <a:gd name="connsiteY3" fmla="*/ 238125 h 456958"/>
                <a:gd name="connsiteX4" fmla="*/ 24136 w 181927"/>
                <a:gd name="connsiteY4" fmla="*/ 456829 h 456958"/>
                <a:gd name="connsiteX5" fmla="*/ 24193 w 181927"/>
                <a:gd name="connsiteY5" fmla="*/ 456952 h 456958"/>
                <a:gd name="connsiteX6" fmla="*/ 24317 w 181927"/>
                <a:gd name="connsiteY6" fmla="*/ 456895 h 456958"/>
                <a:gd name="connsiteX7" fmla="*/ 181927 w 181927"/>
                <a:gd name="connsiteY7" fmla="*/ 180975 h 456958"/>
                <a:gd name="connsiteX8" fmla="*/ 101917 w 181927"/>
                <a:gd name="connsiteY8" fmla="*/ 180975 h 456958"/>
                <a:gd name="connsiteX9" fmla="*/ 149133 w 181927"/>
                <a:gd name="connsiteY9" fmla="*/ 200025 h 456958"/>
                <a:gd name="connsiteX10" fmla="*/ 75448 w 181927"/>
                <a:gd name="connsiteY10" fmla="*/ 329184 h 456958"/>
                <a:gd name="connsiteX11" fmla="*/ 75276 w 181927"/>
                <a:gd name="connsiteY11" fmla="*/ 329117 h 456958"/>
                <a:gd name="connsiteX12" fmla="*/ 96603 w 181927"/>
                <a:gd name="connsiteY12" fmla="*/ 242687 h 456958"/>
                <a:gd name="connsiteX13" fmla="*/ 102432 w 181927"/>
                <a:gd name="connsiteY13" fmla="*/ 219075 h 456958"/>
                <a:gd name="connsiteX14" fmla="*/ 22336 w 181927"/>
                <a:gd name="connsiteY14" fmla="*/ 219075 h 456958"/>
                <a:gd name="connsiteX15" fmla="*/ 54340 w 181927"/>
                <a:gd name="connsiteY15" fmla="*/ 19050 h 456958"/>
                <a:gd name="connsiteX16" fmla="*/ 127311 w 181927"/>
                <a:gd name="connsiteY16" fmla="*/ 19050 h 456958"/>
                <a:gd name="connsiteX17" fmla="*/ 83572 w 181927"/>
                <a:gd name="connsiteY17" fmla="*/ 175860 h 456958"/>
                <a:gd name="connsiteX18" fmla="*/ 76829 w 181927"/>
                <a:gd name="connsiteY18" fmla="*/ 200025 h 456958"/>
                <a:gd name="connsiteX19" fmla="*/ 149133 w 181927"/>
                <a:gd name="connsiteY19" fmla="*/ 200025 h 45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1927" h="456958">
                  <a:moveTo>
                    <a:pt x="152400" y="0"/>
                  </a:moveTo>
                  <a:lnTo>
                    <a:pt x="38100" y="0"/>
                  </a:lnTo>
                  <a:lnTo>
                    <a:pt x="0" y="238125"/>
                  </a:lnTo>
                  <a:lnTo>
                    <a:pt x="78105" y="238125"/>
                  </a:lnTo>
                  <a:lnTo>
                    <a:pt x="24136" y="456829"/>
                  </a:lnTo>
                  <a:cubicBezTo>
                    <a:pt x="24118" y="456878"/>
                    <a:pt x="24143" y="456934"/>
                    <a:pt x="24193" y="456952"/>
                  </a:cubicBezTo>
                  <a:cubicBezTo>
                    <a:pt x="24243" y="456970"/>
                    <a:pt x="24299" y="456945"/>
                    <a:pt x="24317" y="456895"/>
                  </a:cubicBezTo>
                  <a:lnTo>
                    <a:pt x="181927" y="180975"/>
                  </a:lnTo>
                  <a:lnTo>
                    <a:pt x="101917" y="180975"/>
                  </a:lnTo>
                  <a:close/>
                  <a:moveTo>
                    <a:pt x="149133" y="200025"/>
                  </a:moveTo>
                  <a:lnTo>
                    <a:pt x="75448" y="329184"/>
                  </a:lnTo>
                  <a:cubicBezTo>
                    <a:pt x="75267" y="329517"/>
                    <a:pt x="75181" y="329479"/>
                    <a:pt x="75276" y="329117"/>
                  </a:cubicBezTo>
                  <a:lnTo>
                    <a:pt x="96603" y="242687"/>
                  </a:lnTo>
                  <a:lnTo>
                    <a:pt x="102432" y="219075"/>
                  </a:lnTo>
                  <a:lnTo>
                    <a:pt x="22336" y="219075"/>
                  </a:lnTo>
                  <a:lnTo>
                    <a:pt x="54340" y="19050"/>
                  </a:lnTo>
                  <a:lnTo>
                    <a:pt x="127311" y="19050"/>
                  </a:lnTo>
                  <a:lnTo>
                    <a:pt x="83572" y="175860"/>
                  </a:lnTo>
                  <a:lnTo>
                    <a:pt x="76829" y="200025"/>
                  </a:lnTo>
                  <a:lnTo>
                    <a:pt x="149133" y="20002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lv-LV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AD52E79-790F-8316-44F2-527AC1DFC505}"/>
              </a:ext>
            </a:extLst>
          </p:cNvPr>
          <p:cNvGrpSpPr/>
          <p:nvPr/>
        </p:nvGrpSpPr>
        <p:grpSpPr>
          <a:xfrm>
            <a:off x="5101166" y="2016115"/>
            <a:ext cx="1707619" cy="1472085"/>
            <a:chOff x="6319541" y="2548227"/>
            <a:chExt cx="1707619" cy="1472085"/>
          </a:xfrm>
        </p:grpSpPr>
        <p:sp>
          <p:nvSpPr>
            <p:cNvPr id="9" name="Hexagon 8">
              <a:extLst>
                <a:ext uri="{FF2B5EF4-FFF2-40B4-BE49-F238E27FC236}">
                  <a16:creationId xmlns:a16="http://schemas.microsoft.com/office/drawing/2014/main" xmlns="" id="{1D9F99DC-A5A4-6074-3788-7087A07691D6}"/>
                </a:ext>
              </a:extLst>
            </p:cNvPr>
            <p:cNvSpPr/>
            <p:nvPr/>
          </p:nvSpPr>
          <p:spPr>
            <a:xfrm>
              <a:off x="6319541" y="2548227"/>
              <a:ext cx="1707619" cy="1472085"/>
            </a:xfrm>
            <a:prstGeom prst="hexagon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pic>
          <p:nvPicPr>
            <p:cNvPr id="11" name="Graphic 10" descr="Fire outline">
              <a:extLst>
                <a:ext uri="{FF2B5EF4-FFF2-40B4-BE49-F238E27FC236}">
                  <a16:creationId xmlns:a16="http://schemas.microsoft.com/office/drawing/2014/main" xmlns="" id="{17F6EA8A-AAA4-45B2-6D05-130D7EBA8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6580125" y="2699630"/>
              <a:ext cx="1108426" cy="1108426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82777C5-636D-221F-11D6-EF10C2332D6F}"/>
              </a:ext>
            </a:extLst>
          </p:cNvPr>
          <p:cNvGrpSpPr/>
          <p:nvPr/>
        </p:nvGrpSpPr>
        <p:grpSpPr>
          <a:xfrm>
            <a:off x="9160883" y="2016116"/>
            <a:ext cx="1707619" cy="1472085"/>
            <a:chOff x="4889441" y="4926282"/>
            <a:chExt cx="1707619" cy="1472085"/>
          </a:xfrm>
        </p:grpSpPr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xmlns="" id="{D73AC8C0-1755-DF56-D8E7-8155C8479A43}"/>
                </a:ext>
              </a:extLst>
            </p:cNvPr>
            <p:cNvSpPr/>
            <p:nvPr/>
          </p:nvSpPr>
          <p:spPr>
            <a:xfrm>
              <a:off x="4889441" y="4926282"/>
              <a:ext cx="1707619" cy="1472085"/>
            </a:xfrm>
            <a:prstGeom prst="hexagon">
              <a:avLst/>
            </a:prstGeom>
            <a:solidFill>
              <a:schemeClr val="bg1"/>
            </a:solidFill>
            <a:ln w="571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pic>
          <p:nvPicPr>
            <p:cNvPr id="28" name="Graphic 27" descr="Home outline">
              <a:extLst>
                <a:ext uri="{FF2B5EF4-FFF2-40B4-BE49-F238E27FC236}">
                  <a16:creationId xmlns:a16="http://schemas.microsoft.com/office/drawing/2014/main" xmlns="" id="{C8B16841-4A3D-A464-36A1-3B58EB7B7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141478" y="4998394"/>
              <a:ext cx="1203543" cy="1203543"/>
            </a:xfrm>
            <a:prstGeom prst="rect">
              <a:avLst/>
            </a:prstGeom>
          </p:spPr>
        </p:pic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1C56430C-B221-8297-7987-B4A24D8CC363}"/>
              </a:ext>
            </a:extLst>
          </p:cNvPr>
          <p:cNvSpPr/>
          <p:nvPr/>
        </p:nvSpPr>
        <p:spPr>
          <a:xfrm>
            <a:off x="478971" y="3889829"/>
            <a:ext cx="2815772" cy="859478"/>
          </a:xfrm>
          <a:prstGeom prst="rect">
            <a:avLst/>
          </a:prstGeom>
          <a:solidFill>
            <a:schemeClr val="bg1"/>
          </a:solidFill>
          <a:ln w="38100">
            <a:solidFill>
              <a:srgbClr val="FF79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000" b="1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Vispārīgam patēriņam </a:t>
            </a:r>
            <a:r>
              <a:rPr lang="lv-LV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(fiksēts atbalsts)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1B3FC0B2-F99D-15B4-EA0F-6AA3D4CB25C1}"/>
              </a:ext>
            </a:extLst>
          </p:cNvPr>
          <p:cNvSpPr/>
          <p:nvPr/>
        </p:nvSpPr>
        <p:spPr>
          <a:xfrm>
            <a:off x="478971" y="4957427"/>
            <a:ext cx="2815772" cy="859478"/>
          </a:xfrm>
          <a:prstGeom prst="rect">
            <a:avLst/>
          </a:prstGeom>
          <a:solidFill>
            <a:schemeClr val="bg1"/>
          </a:solidFill>
          <a:ln w="38100">
            <a:solidFill>
              <a:srgbClr val="FF79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Elektroenerģija </a:t>
            </a:r>
          </a:p>
          <a:p>
            <a:pPr algn="ctr"/>
            <a:r>
              <a:rPr lang="lv-LV" sz="2000" b="1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apkures vajadzībām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A92F3B53-A17B-C4D7-C82B-4FCDEED55EC1}"/>
              </a:ext>
            </a:extLst>
          </p:cNvPr>
          <p:cNvSpPr/>
          <p:nvPr/>
        </p:nvSpPr>
        <p:spPr>
          <a:xfrm>
            <a:off x="4547090" y="4319567"/>
            <a:ext cx="2815772" cy="1023397"/>
          </a:xfrm>
          <a:prstGeom prst="rect">
            <a:avLst/>
          </a:prstGeom>
          <a:solidFill>
            <a:schemeClr val="bg1"/>
          </a:solidFill>
          <a:ln w="38100">
            <a:solidFill>
              <a:srgbClr val="FF79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Dabasgāze </a:t>
            </a:r>
          </a:p>
          <a:p>
            <a:pPr algn="ctr"/>
            <a:r>
              <a:rPr lang="lv-LV" sz="2000" b="1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apkures vajadzībām</a:t>
            </a:r>
          </a:p>
          <a:p>
            <a:pPr algn="ctr"/>
            <a:r>
              <a:rPr lang="lv-LV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(fiksēts atbalsts)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0549420E-7297-B739-237E-809D7E208475}"/>
              </a:ext>
            </a:extLst>
          </p:cNvPr>
          <p:cNvSpPr/>
          <p:nvPr/>
        </p:nvSpPr>
        <p:spPr>
          <a:xfrm>
            <a:off x="8606805" y="3889829"/>
            <a:ext cx="2815772" cy="859478"/>
          </a:xfrm>
          <a:prstGeom prst="rect">
            <a:avLst/>
          </a:prstGeom>
          <a:solidFill>
            <a:schemeClr val="bg1"/>
          </a:solidFill>
          <a:ln w="38100">
            <a:solidFill>
              <a:srgbClr val="FF79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Centralizēta siltumenerģija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11F06FE5-4327-5F35-4F56-6461329BF7C8}"/>
              </a:ext>
            </a:extLst>
          </p:cNvPr>
          <p:cNvSpPr/>
          <p:nvPr/>
        </p:nvSpPr>
        <p:spPr>
          <a:xfrm>
            <a:off x="8606805" y="5063777"/>
            <a:ext cx="2815772" cy="859478"/>
          </a:xfrm>
          <a:prstGeom prst="rect">
            <a:avLst/>
          </a:prstGeom>
          <a:solidFill>
            <a:schemeClr val="bg1"/>
          </a:solidFill>
          <a:ln w="38100">
            <a:solidFill>
              <a:srgbClr val="FF79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Individuāla apkure </a:t>
            </a:r>
            <a:r>
              <a:rPr lang="lv-LV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(biomasa u.c.)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E53792B4-5E21-5F2D-5812-9A0BE1D7F716}"/>
              </a:ext>
            </a:extLst>
          </p:cNvPr>
          <p:cNvSpPr/>
          <p:nvPr/>
        </p:nvSpPr>
        <p:spPr>
          <a:xfrm>
            <a:off x="2888719" y="3669109"/>
            <a:ext cx="1184774" cy="382130"/>
          </a:xfrm>
          <a:custGeom>
            <a:avLst/>
            <a:gdLst>
              <a:gd name="connsiteX0" fmla="*/ 0 w 1184774"/>
              <a:gd name="connsiteY0" fmla="*/ 0 h 382130"/>
              <a:gd name="connsiteX1" fmla="*/ 568692 w 1184774"/>
              <a:gd name="connsiteY1" fmla="*/ 0 h 382130"/>
              <a:gd name="connsiteX2" fmla="*/ 1184774 w 1184774"/>
              <a:gd name="connsiteY2" fmla="*/ 0 h 382130"/>
              <a:gd name="connsiteX3" fmla="*/ 1184774 w 1184774"/>
              <a:gd name="connsiteY3" fmla="*/ 382130 h 382130"/>
              <a:gd name="connsiteX4" fmla="*/ 616082 w 1184774"/>
              <a:gd name="connsiteY4" fmla="*/ 382130 h 382130"/>
              <a:gd name="connsiteX5" fmla="*/ 0 w 1184774"/>
              <a:gd name="connsiteY5" fmla="*/ 382130 h 382130"/>
              <a:gd name="connsiteX6" fmla="*/ 0 w 1184774"/>
              <a:gd name="connsiteY6" fmla="*/ 0 h 382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4774" h="382130" fill="none" extrusionOk="0">
                <a:moveTo>
                  <a:pt x="0" y="0"/>
                </a:moveTo>
                <a:cubicBezTo>
                  <a:pt x="163943" y="8091"/>
                  <a:pt x="426034" y="-25884"/>
                  <a:pt x="568692" y="0"/>
                </a:cubicBezTo>
                <a:cubicBezTo>
                  <a:pt x="711350" y="25884"/>
                  <a:pt x="907134" y="3405"/>
                  <a:pt x="1184774" y="0"/>
                </a:cubicBezTo>
                <a:cubicBezTo>
                  <a:pt x="1170406" y="182257"/>
                  <a:pt x="1199866" y="236846"/>
                  <a:pt x="1184774" y="382130"/>
                </a:cubicBezTo>
                <a:cubicBezTo>
                  <a:pt x="937865" y="374028"/>
                  <a:pt x="864434" y="398437"/>
                  <a:pt x="616082" y="382130"/>
                </a:cubicBezTo>
                <a:cubicBezTo>
                  <a:pt x="367730" y="365823"/>
                  <a:pt x="165977" y="373464"/>
                  <a:pt x="0" y="382130"/>
                </a:cubicBezTo>
                <a:cubicBezTo>
                  <a:pt x="-1798" y="273033"/>
                  <a:pt x="-8689" y="103156"/>
                  <a:pt x="0" y="0"/>
                </a:cubicBezTo>
                <a:close/>
              </a:path>
              <a:path w="1184774" h="382130" stroke="0" extrusionOk="0">
                <a:moveTo>
                  <a:pt x="0" y="0"/>
                </a:moveTo>
                <a:cubicBezTo>
                  <a:pt x="189476" y="-4992"/>
                  <a:pt x="337860" y="26665"/>
                  <a:pt x="580539" y="0"/>
                </a:cubicBezTo>
                <a:cubicBezTo>
                  <a:pt x="823218" y="-26665"/>
                  <a:pt x="987736" y="-15952"/>
                  <a:pt x="1184774" y="0"/>
                </a:cubicBezTo>
                <a:cubicBezTo>
                  <a:pt x="1173041" y="89683"/>
                  <a:pt x="1191204" y="242581"/>
                  <a:pt x="1184774" y="382130"/>
                </a:cubicBezTo>
                <a:cubicBezTo>
                  <a:pt x="995955" y="397247"/>
                  <a:pt x="731689" y="363896"/>
                  <a:pt x="604235" y="382130"/>
                </a:cubicBezTo>
                <a:cubicBezTo>
                  <a:pt x="476781" y="400364"/>
                  <a:pt x="224933" y="383489"/>
                  <a:pt x="0" y="382130"/>
                </a:cubicBezTo>
                <a:cubicBezTo>
                  <a:pt x="-6038" y="304837"/>
                  <a:pt x="9903" y="134334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xmlns="" sd="422817220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i="1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Centralizēts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43006025-3D80-CA99-95E4-C7BCE6D96145}"/>
              </a:ext>
            </a:extLst>
          </p:cNvPr>
          <p:cNvSpPr/>
          <p:nvPr/>
        </p:nvSpPr>
        <p:spPr>
          <a:xfrm>
            <a:off x="6808785" y="4099863"/>
            <a:ext cx="1184774" cy="382130"/>
          </a:xfrm>
          <a:custGeom>
            <a:avLst/>
            <a:gdLst>
              <a:gd name="connsiteX0" fmla="*/ 0 w 1184774"/>
              <a:gd name="connsiteY0" fmla="*/ 0 h 382130"/>
              <a:gd name="connsiteX1" fmla="*/ 568692 w 1184774"/>
              <a:gd name="connsiteY1" fmla="*/ 0 h 382130"/>
              <a:gd name="connsiteX2" fmla="*/ 1184774 w 1184774"/>
              <a:gd name="connsiteY2" fmla="*/ 0 h 382130"/>
              <a:gd name="connsiteX3" fmla="*/ 1184774 w 1184774"/>
              <a:gd name="connsiteY3" fmla="*/ 382130 h 382130"/>
              <a:gd name="connsiteX4" fmla="*/ 616082 w 1184774"/>
              <a:gd name="connsiteY4" fmla="*/ 382130 h 382130"/>
              <a:gd name="connsiteX5" fmla="*/ 0 w 1184774"/>
              <a:gd name="connsiteY5" fmla="*/ 382130 h 382130"/>
              <a:gd name="connsiteX6" fmla="*/ 0 w 1184774"/>
              <a:gd name="connsiteY6" fmla="*/ 0 h 382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4774" h="382130" fill="none" extrusionOk="0">
                <a:moveTo>
                  <a:pt x="0" y="0"/>
                </a:moveTo>
                <a:cubicBezTo>
                  <a:pt x="163943" y="8091"/>
                  <a:pt x="426034" y="-25884"/>
                  <a:pt x="568692" y="0"/>
                </a:cubicBezTo>
                <a:cubicBezTo>
                  <a:pt x="711350" y="25884"/>
                  <a:pt x="907134" y="3405"/>
                  <a:pt x="1184774" y="0"/>
                </a:cubicBezTo>
                <a:cubicBezTo>
                  <a:pt x="1170406" y="182257"/>
                  <a:pt x="1199866" y="236846"/>
                  <a:pt x="1184774" y="382130"/>
                </a:cubicBezTo>
                <a:cubicBezTo>
                  <a:pt x="937865" y="374028"/>
                  <a:pt x="864434" y="398437"/>
                  <a:pt x="616082" y="382130"/>
                </a:cubicBezTo>
                <a:cubicBezTo>
                  <a:pt x="367730" y="365823"/>
                  <a:pt x="165977" y="373464"/>
                  <a:pt x="0" y="382130"/>
                </a:cubicBezTo>
                <a:cubicBezTo>
                  <a:pt x="-1798" y="273033"/>
                  <a:pt x="-8689" y="103156"/>
                  <a:pt x="0" y="0"/>
                </a:cubicBezTo>
                <a:close/>
              </a:path>
              <a:path w="1184774" h="382130" stroke="0" extrusionOk="0">
                <a:moveTo>
                  <a:pt x="0" y="0"/>
                </a:moveTo>
                <a:cubicBezTo>
                  <a:pt x="189476" y="-4992"/>
                  <a:pt x="337860" y="26665"/>
                  <a:pt x="580539" y="0"/>
                </a:cubicBezTo>
                <a:cubicBezTo>
                  <a:pt x="823218" y="-26665"/>
                  <a:pt x="987736" y="-15952"/>
                  <a:pt x="1184774" y="0"/>
                </a:cubicBezTo>
                <a:cubicBezTo>
                  <a:pt x="1173041" y="89683"/>
                  <a:pt x="1191204" y="242581"/>
                  <a:pt x="1184774" y="382130"/>
                </a:cubicBezTo>
                <a:cubicBezTo>
                  <a:pt x="995955" y="397247"/>
                  <a:pt x="731689" y="363896"/>
                  <a:pt x="604235" y="382130"/>
                </a:cubicBezTo>
                <a:cubicBezTo>
                  <a:pt x="476781" y="400364"/>
                  <a:pt x="224933" y="383489"/>
                  <a:pt x="0" y="382130"/>
                </a:cubicBezTo>
                <a:cubicBezTo>
                  <a:pt x="-6038" y="304837"/>
                  <a:pt x="9903" y="134334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xmlns="" sd="422817220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i="1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Centralizēts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80E139B7-66C2-426F-9DBB-16D6A1736EA3}"/>
              </a:ext>
            </a:extLst>
          </p:cNvPr>
          <p:cNvSpPr/>
          <p:nvPr/>
        </p:nvSpPr>
        <p:spPr>
          <a:xfrm>
            <a:off x="10868502" y="3690516"/>
            <a:ext cx="1184774" cy="382130"/>
          </a:xfrm>
          <a:custGeom>
            <a:avLst/>
            <a:gdLst>
              <a:gd name="connsiteX0" fmla="*/ 0 w 1184774"/>
              <a:gd name="connsiteY0" fmla="*/ 0 h 382130"/>
              <a:gd name="connsiteX1" fmla="*/ 568692 w 1184774"/>
              <a:gd name="connsiteY1" fmla="*/ 0 h 382130"/>
              <a:gd name="connsiteX2" fmla="*/ 1184774 w 1184774"/>
              <a:gd name="connsiteY2" fmla="*/ 0 h 382130"/>
              <a:gd name="connsiteX3" fmla="*/ 1184774 w 1184774"/>
              <a:gd name="connsiteY3" fmla="*/ 382130 h 382130"/>
              <a:gd name="connsiteX4" fmla="*/ 616082 w 1184774"/>
              <a:gd name="connsiteY4" fmla="*/ 382130 h 382130"/>
              <a:gd name="connsiteX5" fmla="*/ 0 w 1184774"/>
              <a:gd name="connsiteY5" fmla="*/ 382130 h 382130"/>
              <a:gd name="connsiteX6" fmla="*/ 0 w 1184774"/>
              <a:gd name="connsiteY6" fmla="*/ 0 h 382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4774" h="382130" fill="none" extrusionOk="0">
                <a:moveTo>
                  <a:pt x="0" y="0"/>
                </a:moveTo>
                <a:cubicBezTo>
                  <a:pt x="163943" y="8091"/>
                  <a:pt x="426034" y="-25884"/>
                  <a:pt x="568692" y="0"/>
                </a:cubicBezTo>
                <a:cubicBezTo>
                  <a:pt x="711350" y="25884"/>
                  <a:pt x="907134" y="3405"/>
                  <a:pt x="1184774" y="0"/>
                </a:cubicBezTo>
                <a:cubicBezTo>
                  <a:pt x="1170406" y="182257"/>
                  <a:pt x="1199866" y="236846"/>
                  <a:pt x="1184774" y="382130"/>
                </a:cubicBezTo>
                <a:cubicBezTo>
                  <a:pt x="937865" y="374028"/>
                  <a:pt x="864434" y="398437"/>
                  <a:pt x="616082" y="382130"/>
                </a:cubicBezTo>
                <a:cubicBezTo>
                  <a:pt x="367730" y="365823"/>
                  <a:pt x="165977" y="373464"/>
                  <a:pt x="0" y="382130"/>
                </a:cubicBezTo>
                <a:cubicBezTo>
                  <a:pt x="-1798" y="273033"/>
                  <a:pt x="-8689" y="103156"/>
                  <a:pt x="0" y="0"/>
                </a:cubicBezTo>
                <a:close/>
              </a:path>
              <a:path w="1184774" h="382130" stroke="0" extrusionOk="0">
                <a:moveTo>
                  <a:pt x="0" y="0"/>
                </a:moveTo>
                <a:cubicBezTo>
                  <a:pt x="189476" y="-4992"/>
                  <a:pt x="337860" y="26665"/>
                  <a:pt x="580539" y="0"/>
                </a:cubicBezTo>
                <a:cubicBezTo>
                  <a:pt x="823218" y="-26665"/>
                  <a:pt x="987736" y="-15952"/>
                  <a:pt x="1184774" y="0"/>
                </a:cubicBezTo>
                <a:cubicBezTo>
                  <a:pt x="1173041" y="89683"/>
                  <a:pt x="1191204" y="242581"/>
                  <a:pt x="1184774" y="382130"/>
                </a:cubicBezTo>
                <a:cubicBezTo>
                  <a:pt x="995955" y="397247"/>
                  <a:pt x="731689" y="363896"/>
                  <a:pt x="604235" y="382130"/>
                </a:cubicBezTo>
                <a:cubicBezTo>
                  <a:pt x="476781" y="400364"/>
                  <a:pt x="224933" y="383489"/>
                  <a:pt x="0" y="382130"/>
                </a:cubicBezTo>
                <a:cubicBezTo>
                  <a:pt x="-6038" y="304837"/>
                  <a:pt x="9903" y="134334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xmlns="" sd="422817220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i="1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Centralizēts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26DCB9FC-118F-6434-D814-0F6934CF9508}"/>
              </a:ext>
            </a:extLst>
          </p:cNvPr>
          <p:cNvSpPr/>
          <p:nvPr/>
        </p:nvSpPr>
        <p:spPr>
          <a:xfrm>
            <a:off x="10959806" y="5709597"/>
            <a:ext cx="1184774" cy="1050544"/>
          </a:xfrm>
          <a:custGeom>
            <a:avLst/>
            <a:gdLst>
              <a:gd name="connsiteX0" fmla="*/ 0 w 1184774"/>
              <a:gd name="connsiteY0" fmla="*/ 0 h 1050544"/>
              <a:gd name="connsiteX1" fmla="*/ 568692 w 1184774"/>
              <a:gd name="connsiteY1" fmla="*/ 0 h 1050544"/>
              <a:gd name="connsiteX2" fmla="*/ 1184774 w 1184774"/>
              <a:gd name="connsiteY2" fmla="*/ 0 h 1050544"/>
              <a:gd name="connsiteX3" fmla="*/ 1184774 w 1184774"/>
              <a:gd name="connsiteY3" fmla="*/ 493756 h 1050544"/>
              <a:gd name="connsiteX4" fmla="*/ 1184774 w 1184774"/>
              <a:gd name="connsiteY4" fmla="*/ 1050544 h 1050544"/>
              <a:gd name="connsiteX5" fmla="*/ 568692 w 1184774"/>
              <a:gd name="connsiteY5" fmla="*/ 1050544 h 1050544"/>
              <a:gd name="connsiteX6" fmla="*/ 0 w 1184774"/>
              <a:gd name="connsiteY6" fmla="*/ 1050544 h 1050544"/>
              <a:gd name="connsiteX7" fmla="*/ 0 w 1184774"/>
              <a:gd name="connsiteY7" fmla="*/ 525272 h 1050544"/>
              <a:gd name="connsiteX8" fmla="*/ 0 w 1184774"/>
              <a:gd name="connsiteY8" fmla="*/ 0 h 105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4774" h="1050544" fill="none" extrusionOk="0">
                <a:moveTo>
                  <a:pt x="0" y="0"/>
                </a:moveTo>
                <a:cubicBezTo>
                  <a:pt x="246862" y="27754"/>
                  <a:pt x="293364" y="-13627"/>
                  <a:pt x="568692" y="0"/>
                </a:cubicBezTo>
                <a:cubicBezTo>
                  <a:pt x="844020" y="13627"/>
                  <a:pt x="918138" y="-25783"/>
                  <a:pt x="1184774" y="0"/>
                </a:cubicBezTo>
                <a:cubicBezTo>
                  <a:pt x="1161527" y="229564"/>
                  <a:pt x="1170509" y="249109"/>
                  <a:pt x="1184774" y="493756"/>
                </a:cubicBezTo>
                <a:cubicBezTo>
                  <a:pt x="1199039" y="738403"/>
                  <a:pt x="1207078" y="776984"/>
                  <a:pt x="1184774" y="1050544"/>
                </a:cubicBezTo>
                <a:cubicBezTo>
                  <a:pt x="1023094" y="1036526"/>
                  <a:pt x="748435" y="1067897"/>
                  <a:pt x="568692" y="1050544"/>
                </a:cubicBezTo>
                <a:cubicBezTo>
                  <a:pt x="388949" y="1033191"/>
                  <a:pt x="199314" y="1066070"/>
                  <a:pt x="0" y="1050544"/>
                </a:cubicBezTo>
                <a:cubicBezTo>
                  <a:pt x="21143" y="928232"/>
                  <a:pt x="21257" y="713058"/>
                  <a:pt x="0" y="525272"/>
                </a:cubicBezTo>
                <a:cubicBezTo>
                  <a:pt x="-21257" y="337486"/>
                  <a:pt x="5003" y="138899"/>
                  <a:pt x="0" y="0"/>
                </a:cubicBezTo>
                <a:close/>
              </a:path>
              <a:path w="1184774" h="1050544" stroke="0" extrusionOk="0">
                <a:moveTo>
                  <a:pt x="0" y="0"/>
                </a:moveTo>
                <a:cubicBezTo>
                  <a:pt x="189476" y="-4992"/>
                  <a:pt x="337860" y="26665"/>
                  <a:pt x="580539" y="0"/>
                </a:cubicBezTo>
                <a:cubicBezTo>
                  <a:pt x="823218" y="-26665"/>
                  <a:pt x="987736" y="-15952"/>
                  <a:pt x="1184774" y="0"/>
                </a:cubicBezTo>
                <a:cubicBezTo>
                  <a:pt x="1173970" y="188399"/>
                  <a:pt x="1207746" y="306225"/>
                  <a:pt x="1184774" y="525272"/>
                </a:cubicBezTo>
                <a:cubicBezTo>
                  <a:pt x="1161802" y="744319"/>
                  <a:pt x="1189025" y="903039"/>
                  <a:pt x="1184774" y="1050544"/>
                </a:cubicBezTo>
                <a:cubicBezTo>
                  <a:pt x="913630" y="1027325"/>
                  <a:pt x="805472" y="1051903"/>
                  <a:pt x="580539" y="1050544"/>
                </a:cubicBezTo>
                <a:cubicBezTo>
                  <a:pt x="355607" y="1049185"/>
                  <a:pt x="225053" y="1072676"/>
                  <a:pt x="0" y="1050544"/>
                </a:cubicBezTo>
                <a:cubicBezTo>
                  <a:pt x="-22896" y="835802"/>
                  <a:pt x="-18908" y="679750"/>
                  <a:pt x="0" y="504261"/>
                </a:cubicBezTo>
                <a:cubicBezTo>
                  <a:pt x="18908" y="328772"/>
                  <a:pt x="-15480" y="183704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xmlns="" sd="422817220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i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Pašvaldības, taču ar atbalstu no centralizētās sistēmas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B2223FC-3D99-CF3C-89F7-478C3B9B735E}"/>
              </a:ext>
            </a:extLst>
          </p:cNvPr>
          <p:cNvSpPr/>
          <p:nvPr/>
        </p:nvSpPr>
        <p:spPr>
          <a:xfrm>
            <a:off x="2888719" y="5709597"/>
            <a:ext cx="1184774" cy="1050544"/>
          </a:xfrm>
          <a:custGeom>
            <a:avLst/>
            <a:gdLst>
              <a:gd name="connsiteX0" fmla="*/ 0 w 1184774"/>
              <a:gd name="connsiteY0" fmla="*/ 0 h 1050544"/>
              <a:gd name="connsiteX1" fmla="*/ 568692 w 1184774"/>
              <a:gd name="connsiteY1" fmla="*/ 0 h 1050544"/>
              <a:gd name="connsiteX2" fmla="*/ 1184774 w 1184774"/>
              <a:gd name="connsiteY2" fmla="*/ 0 h 1050544"/>
              <a:gd name="connsiteX3" fmla="*/ 1184774 w 1184774"/>
              <a:gd name="connsiteY3" fmla="*/ 493756 h 1050544"/>
              <a:gd name="connsiteX4" fmla="*/ 1184774 w 1184774"/>
              <a:gd name="connsiteY4" fmla="*/ 1050544 h 1050544"/>
              <a:gd name="connsiteX5" fmla="*/ 568692 w 1184774"/>
              <a:gd name="connsiteY5" fmla="*/ 1050544 h 1050544"/>
              <a:gd name="connsiteX6" fmla="*/ 0 w 1184774"/>
              <a:gd name="connsiteY6" fmla="*/ 1050544 h 1050544"/>
              <a:gd name="connsiteX7" fmla="*/ 0 w 1184774"/>
              <a:gd name="connsiteY7" fmla="*/ 525272 h 1050544"/>
              <a:gd name="connsiteX8" fmla="*/ 0 w 1184774"/>
              <a:gd name="connsiteY8" fmla="*/ 0 h 105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4774" h="1050544" fill="none" extrusionOk="0">
                <a:moveTo>
                  <a:pt x="0" y="0"/>
                </a:moveTo>
                <a:cubicBezTo>
                  <a:pt x="246862" y="27754"/>
                  <a:pt x="293364" y="-13627"/>
                  <a:pt x="568692" y="0"/>
                </a:cubicBezTo>
                <a:cubicBezTo>
                  <a:pt x="844020" y="13627"/>
                  <a:pt x="918138" y="-25783"/>
                  <a:pt x="1184774" y="0"/>
                </a:cubicBezTo>
                <a:cubicBezTo>
                  <a:pt x="1161527" y="229564"/>
                  <a:pt x="1170509" y="249109"/>
                  <a:pt x="1184774" y="493756"/>
                </a:cubicBezTo>
                <a:cubicBezTo>
                  <a:pt x="1199039" y="738403"/>
                  <a:pt x="1207078" y="776984"/>
                  <a:pt x="1184774" y="1050544"/>
                </a:cubicBezTo>
                <a:cubicBezTo>
                  <a:pt x="1023094" y="1036526"/>
                  <a:pt x="748435" y="1067897"/>
                  <a:pt x="568692" y="1050544"/>
                </a:cubicBezTo>
                <a:cubicBezTo>
                  <a:pt x="388949" y="1033191"/>
                  <a:pt x="199314" y="1066070"/>
                  <a:pt x="0" y="1050544"/>
                </a:cubicBezTo>
                <a:cubicBezTo>
                  <a:pt x="21143" y="928232"/>
                  <a:pt x="21257" y="713058"/>
                  <a:pt x="0" y="525272"/>
                </a:cubicBezTo>
                <a:cubicBezTo>
                  <a:pt x="-21257" y="337486"/>
                  <a:pt x="5003" y="138899"/>
                  <a:pt x="0" y="0"/>
                </a:cubicBezTo>
                <a:close/>
              </a:path>
              <a:path w="1184774" h="1050544" stroke="0" extrusionOk="0">
                <a:moveTo>
                  <a:pt x="0" y="0"/>
                </a:moveTo>
                <a:cubicBezTo>
                  <a:pt x="189476" y="-4992"/>
                  <a:pt x="337860" y="26665"/>
                  <a:pt x="580539" y="0"/>
                </a:cubicBezTo>
                <a:cubicBezTo>
                  <a:pt x="823218" y="-26665"/>
                  <a:pt x="987736" y="-15952"/>
                  <a:pt x="1184774" y="0"/>
                </a:cubicBezTo>
                <a:cubicBezTo>
                  <a:pt x="1173970" y="188399"/>
                  <a:pt x="1207746" y="306225"/>
                  <a:pt x="1184774" y="525272"/>
                </a:cubicBezTo>
                <a:cubicBezTo>
                  <a:pt x="1161802" y="744319"/>
                  <a:pt x="1189025" y="903039"/>
                  <a:pt x="1184774" y="1050544"/>
                </a:cubicBezTo>
                <a:cubicBezTo>
                  <a:pt x="913630" y="1027325"/>
                  <a:pt x="805472" y="1051903"/>
                  <a:pt x="580539" y="1050544"/>
                </a:cubicBezTo>
                <a:cubicBezTo>
                  <a:pt x="355607" y="1049185"/>
                  <a:pt x="225053" y="1072676"/>
                  <a:pt x="0" y="1050544"/>
                </a:cubicBezTo>
                <a:cubicBezTo>
                  <a:pt x="-22896" y="835802"/>
                  <a:pt x="-18908" y="679750"/>
                  <a:pt x="0" y="504261"/>
                </a:cubicBezTo>
                <a:cubicBezTo>
                  <a:pt x="18908" y="328772"/>
                  <a:pt x="-15480" y="183704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xmlns="" sd="422817220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i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Pašvaldības, taču ar atbalstu no centralizētās sistēmas</a:t>
            </a:r>
          </a:p>
        </p:txBody>
      </p:sp>
    </p:spTree>
    <p:extLst>
      <p:ext uri="{BB962C8B-B14F-4D97-AF65-F5344CB8AC3E}">
        <p14:creationId xmlns:p14="http://schemas.microsoft.com/office/powerpoint/2010/main" val="34919702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C29A28-2DA9-4051-B82E-E868B0AD4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799" y="288925"/>
            <a:ext cx="10007601" cy="1325563"/>
          </a:xfrm>
        </p:spPr>
        <p:txBody>
          <a:bodyPr>
            <a:normAutofit/>
          </a:bodyPr>
          <a:lstStyle/>
          <a:p>
            <a:r>
              <a:rPr lang="lv-LV" sz="4000" b="1" cap="all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Kādus datus par mājsaimniecībām EIKIS saņem?</a:t>
            </a:r>
            <a:endParaRPr lang="en-US" sz="4000" b="1" cap="all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5F9F623D-2D38-4AD4-A32B-AA89C35F99CD}"/>
              </a:ext>
            </a:extLst>
          </p:cNvPr>
          <p:cNvCxnSpPr/>
          <p:nvPr/>
        </p:nvCxnSpPr>
        <p:spPr>
          <a:xfrm>
            <a:off x="0" y="977900"/>
            <a:ext cx="1206500" cy="0"/>
          </a:xfrm>
          <a:prstGeom prst="line">
            <a:avLst/>
          </a:prstGeom>
          <a:ln w="101600">
            <a:solidFill>
              <a:srgbClr val="1554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xmlns="" id="{C8FE84B5-DE47-4DE0-8B27-AA3DE08656F4}"/>
              </a:ext>
            </a:extLst>
          </p:cNvPr>
          <p:cNvSpPr/>
          <p:nvPr/>
        </p:nvSpPr>
        <p:spPr>
          <a:xfrm>
            <a:off x="1181100" y="836612"/>
            <a:ext cx="254000" cy="282568"/>
          </a:xfrm>
          <a:custGeom>
            <a:avLst/>
            <a:gdLst>
              <a:gd name="connsiteX0" fmla="*/ 0 w 254000"/>
              <a:gd name="connsiteY0" fmla="*/ 141284 h 282568"/>
              <a:gd name="connsiteX1" fmla="*/ 127000 w 254000"/>
              <a:gd name="connsiteY1" fmla="*/ 0 h 282568"/>
              <a:gd name="connsiteX2" fmla="*/ 254000 w 254000"/>
              <a:gd name="connsiteY2" fmla="*/ 141284 h 282568"/>
              <a:gd name="connsiteX3" fmla="*/ 127000 w 254000"/>
              <a:gd name="connsiteY3" fmla="*/ 282568 h 282568"/>
              <a:gd name="connsiteX4" fmla="*/ 0 w 254000"/>
              <a:gd name="connsiteY4" fmla="*/ 141284 h 282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000" h="282568" fill="none" extrusionOk="0">
                <a:moveTo>
                  <a:pt x="0" y="141284"/>
                </a:moveTo>
                <a:cubicBezTo>
                  <a:pt x="13659" y="64875"/>
                  <a:pt x="60301" y="-7081"/>
                  <a:pt x="127000" y="0"/>
                </a:cubicBezTo>
                <a:cubicBezTo>
                  <a:pt x="189339" y="-1195"/>
                  <a:pt x="250819" y="66250"/>
                  <a:pt x="254000" y="141284"/>
                </a:cubicBezTo>
                <a:cubicBezTo>
                  <a:pt x="252723" y="207135"/>
                  <a:pt x="191850" y="289919"/>
                  <a:pt x="127000" y="282568"/>
                </a:cubicBezTo>
                <a:cubicBezTo>
                  <a:pt x="58675" y="283584"/>
                  <a:pt x="12355" y="222284"/>
                  <a:pt x="0" y="141284"/>
                </a:cubicBezTo>
                <a:close/>
              </a:path>
              <a:path w="254000" h="282568" stroke="0" extrusionOk="0">
                <a:moveTo>
                  <a:pt x="0" y="141284"/>
                </a:moveTo>
                <a:cubicBezTo>
                  <a:pt x="-10176" y="56978"/>
                  <a:pt x="46439" y="3911"/>
                  <a:pt x="127000" y="0"/>
                </a:cubicBezTo>
                <a:cubicBezTo>
                  <a:pt x="199648" y="528"/>
                  <a:pt x="249002" y="63414"/>
                  <a:pt x="254000" y="141284"/>
                </a:cubicBezTo>
                <a:cubicBezTo>
                  <a:pt x="245111" y="227994"/>
                  <a:pt x="195952" y="289135"/>
                  <a:pt x="127000" y="282568"/>
                </a:cubicBezTo>
                <a:cubicBezTo>
                  <a:pt x="48056" y="277751"/>
                  <a:pt x="11469" y="224793"/>
                  <a:pt x="0" y="141284"/>
                </a:cubicBezTo>
                <a:close/>
              </a:path>
            </a:pathLst>
          </a:custGeom>
          <a:solidFill>
            <a:srgbClr val="FF7900"/>
          </a:solidFill>
          <a:ln w="50800">
            <a:solidFill>
              <a:srgbClr val="15545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xmlns="" id="{FCC8B686-2856-510E-220C-B5A43A05D01C}"/>
              </a:ext>
            </a:extLst>
          </p:cNvPr>
          <p:cNvSpPr/>
          <p:nvPr/>
        </p:nvSpPr>
        <p:spPr>
          <a:xfrm>
            <a:off x="4237451" y="3020003"/>
            <a:ext cx="1707619" cy="1472085"/>
          </a:xfrm>
          <a:prstGeom prst="hexagon">
            <a:avLst/>
          </a:prstGeom>
          <a:solidFill>
            <a:schemeClr val="bg1"/>
          </a:solidFill>
          <a:ln w="57150">
            <a:solidFill>
              <a:schemeClr val="accent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pic>
        <p:nvPicPr>
          <p:cNvPr id="16" name="Graphic 15" descr="Internet Of Things with solid fill">
            <a:extLst>
              <a:ext uri="{FF2B5EF4-FFF2-40B4-BE49-F238E27FC236}">
                <a16:creationId xmlns:a16="http://schemas.microsoft.com/office/drawing/2014/main" xmlns="" id="{A71E2E48-387A-5512-EE68-450E271624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653303" y="3221699"/>
            <a:ext cx="914400" cy="914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2D04633-7904-28F2-7B71-C82D392AAD9F}"/>
              </a:ext>
            </a:extLst>
          </p:cNvPr>
          <p:cNvSpPr txBox="1"/>
          <p:nvPr/>
        </p:nvSpPr>
        <p:spPr>
          <a:xfrm>
            <a:off x="4682333" y="4083196"/>
            <a:ext cx="817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EIKIS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F791C59-A5D0-9BE0-F031-12C5189D5039}"/>
              </a:ext>
            </a:extLst>
          </p:cNvPr>
          <p:cNvSpPr txBox="1"/>
          <p:nvPr/>
        </p:nvSpPr>
        <p:spPr>
          <a:xfrm>
            <a:off x="1807614" y="2696865"/>
            <a:ext cx="20490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Datu avoti no dažādām valsts pārvaldes iestādēm par mājsaimniecībām</a:t>
            </a:r>
          </a:p>
          <a:p>
            <a:pPr algn="ctr"/>
            <a:r>
              <a:rPr lang="lv-LV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(ieņēmumi, deklarētās dzīvesvietas, u.t.t.)</a:t>
            </a: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xmlns="" id="{E147B3A7-663D-44A5-1952-3B267A4D064C}"/>
              </a:ext>
            </a:extLst>
          </p:cNvPr>
          <p:cNvSpPr/>
          <p:nvPr/>
        </p:nvSpPr>
        <p:spPr>
          <a:xfrm>
            <a:off x="3628946" y="2412851"/>
            <a:ext cx="624114" cy="2876885"/>
          </a:xfrm>
          <a:prstGeom prst="rightBrac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EE9B9957-A0A5-5F3B-CC1E-7852692B582A}"/>
              </a:ext>
            </a:extLst>
          </p:cNvPr>
          <p:cNvGrpSpPr/>
          <p:nvPr/>
        </p:nvGrpSpPr>
        <p:grpSpPr>
          <a:xfrm>
            <a:off x="5736677" y="2171783"/>
            <a:ext cx="4647709" cy="3117953"/>
            <a:chOff x="5228059" y="1428570"/>
            <a:chExt cx="4647709" cy="3117953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xmlns="" id="{923151DF-F7C2-2418-1C09-ED30A455ED24}"/>
                </a:ext>
              </a:extLst>
            </p:cNvPr>
            <p:cNvGrpSpPr/>
            <p:nvPr/>
          </p:nvGrpSpPr>
          <p:grpSpPr>
            <a:xfrm>
              <a:off x="8168149" y="2302340"/>
              <a:ext cx="1707619" cy="1472085"/>
              <a:chOff x="6284546" y="2323637"/>
              <a:chExt cx="1707619" cy="1472085"/>
            </a:xfrm>
          </p:grpSpPr>
          <p:sp>
            <p:nvSpPr>
              <p:cNvPr id="54" name="Hexagon 53">
                <a:extLst>
                  <a:ext uri="{FF2B5EF4-FFF2-40B4-BE49-F238E27FC236}">
                    <a16:creationId xmlns:a16="http://schemas.microsoft.com/office/drawing/2014/main" xmlns="" id="{39101C6B-38F4-8DBD-DD54-14FCC4A1A36F}"/>
                  </a:ext>
                </a:extLst>
              </p:cNvPr>
              <p:cNvSpPr/>
              <p:nvPr/>
            </p:nvSpPr>
            <p:spPr>
              <a:xfrm>
                <a:off x="6284546" y="2323637"/>
                <a:ext cx="1707619" cy="1472085"/>
              </a:xfrm>
              <a:prstGeom prst="hexagon">
                <a:avLst/>
              </a:prstGeom>
              <a:solidFill>
                <a:schemeClr val="bg1"/>
              </a:solidFill>
              <a:ln w="57150">
                <a:solidFill>
                  <a:schemeClr val="accent4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v-LV"/>
              </a:p>
            </p:txBody>
          </p:sp>
          <p:pic>
            <p:nvPicPr>
              <p:cNvPr id="58" name="Graphic 57" descr="Home outline">
                <a:extLst>
                  <a:ext uri="{FF2B5EF4-FFF2-40B4-BE49-F238E27FC236}">
                    <a16:creationId xmlns:a16="http://schemas.microsoft.com/office/drawing/2014/main" xmlns="" id="{B157F2C9-9A3E-9A72-3375-1AFD73632C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6536583" y="2419859"/>
                <a:ext cx="1203543" cy="1203543"/>
              </a:xfrm>
              <a:prstGeom prst="rect">
                <a:avLst/>
              </a:prstGeom>
            </p:spPr>
          </p:pic>
        </p:grpSp>
        <p:sp>
          <p:nvSpPr>
            <p:cNvPr id="4" name="Hexagon 3">
              <a:extLst>
                <a:ext uri="{FF2B5EF4-FFF2-40B4-BE49-F238E27FC236}">
                  <a16:creationId xmlns:a16="http://schemas.microsoft.com/office/drawing/2014/main" xmlns="" id="{BCA5F728-7A17-C78D-C283-3080BB37B4E3}"/>
                </a:ext>
              </a:extLst>
            </p:cNvPr>
            <p:cNvSpPr/>
            <p:nvPr/>
          </p:nvSpPr>
          <p:spPr>
            <a:xfrm>
              <a:off x="6802300" y="3074438"/>
              <a:ext cx="1707619" cy="1472085"/>
            </a:xfrm>
            <a:prstGeom prst="hexagon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FAD52E79-790F-8316-44F2-527AC1DFC505}"/>
                </a:ext>
              </a:extLst>
            </p:cNvPr>
            <p:cNvGrpSpPr/>
            <p:nvPr/>
          </p:nvGrpSpPr>
          <p:grpSpPr>
            <a:xfrm>
              <a:off x="6783269" y="1518001"/>
              <a:ext cx="1707619" cy="1494025"/>
              <a:chOff x="6319541" y="2526287"/>
              <a:chExt cx="1707619" cy="1494025"/>
            </a:xfrm>
          </p:grpSpPr>
          <p:sp>
            <p:nvSpPr>
              <p:cNvPr id="9" name="Hexagon 8">
                <a:extLst>
                  <a:ext uri="{FF2B5EF4-FFF2-40B4-BE49-F238E27FC236}">
                    <a16:creationId xmlns:a16="http://schemas.microsoft.com/office/drawing/2014/main" xmlns="" id="{1D9F99DC-A5A4-6074-3788-7087A07691D6}"/>
                  </a:ext>
                </a:extLst>
              </p:cNvPr>
              <p:cNvSpPr/>
              <p:nvPr/>
            </p:nvSpPr>
            <p:spPr>
              <a:xfrm>
                <a:off x="6319541" y="2548227"/>
                <a:ext cx="1707619" cy="1472085"/>
              </a:xfrm>
              <a:prstGeom prst="hexagon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v-LV"/>
              </a:p>
            </p:txBody>
          </p:sp>
          <p:pic>
            <p:nvPicPr>
              <p:cNvPr id="11" name="Graphic 10" descr="Fire outline">
                <a:extLst>
                  <a:ext uri="{FF2B5EF4-FFF2-40B4-BE49-F238E27FC236}">
                    <a16:creationId xmlns:a16="http://schemas.microsoft.com/office/drawing/2014/main" xmlns="" id="{17F6EA8A-AAA4-45B2-6D05-130D7EBA80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6787057" y="2526287"/>
                <a:ext cx="817869" cy="817869"/>
              </a:xfrm>
              <a:prstGeom prst="rect">
                <a:avLst/>
              </a:prstGeom>
            </p:spPr>
          </p:pic>
        </p:grp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xmlns="" id="{DE7A7C4A-0AD0-1F6D-CF5C-4149DD6B9354}"/>
                </a:ext>
              </a:extLst>
            </p:cNvPr>
            <p:cNvCxnSpPr>
              <a:cxnSpLocks/>
              <a:stCxn id="13" idx="5"/>
              <a:endCxn id="9" idx="2"/>
            </p:cNvCxnSpPr>
            <p:nvPr/>
          </p:nvCxnSpPr>
          <p:spPr>
            <a:xfrm flipV="1">
              <a:off x="5577049" y="3012026"/>
              <a:ext cx="1574241" cy="7977"/>
            </a:xfrm>
            <a:prstGeom prst="straightConnector1">
              <a:avLst/>
            </a:prstGeom>
            <a:solidFill>
              <a:schemeClr val="bg1"/>
            </a:solidFill>
            <a:ln w="57150">
              <a:solidFill>
                <a:srgbClr val="1C6E6C"/>
              </a:solidFill>
              <a:prstDash val="solid"/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C61164E7-D95F-42F0-31DE-8471492049D8}"/>
                </a:ext>
              </a:extLst>
            </p:cNvPr>
            <p:cNvSpPr txBox="1"/>
            <p:nvPr/>
          </p:nvSpPr>
          <p:spPr>
            <a:xfrm>
              <a:off x="5228059" y="1428570"/>
              <a:ext cx="157424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v-LV" i="1" dirty="0" err="1">
                  <a:solidFill>
                    <a:srgbClr val="1C6E6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Pieslēgumu</a:t>
              </a:r>
              <a:r>
                <a:rPr lang="lv-LV" i="1" dirty="0">
                  <a:solidFill>
                    <a:srgbClr val="1C6E6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adreses un atbilstošais tirgotājs  no SSO</a:t>
              </a:r>
            </a:p>
          </p:txBody>
        </p:sp>
      </p:grpSp>
      <p:pic>
        <p:nvPicPr>
          <p:cNvPr id="15" name="Graphic 14" descr="Electric Tower with solid fill">
            <a:extLst>
              <a:ext uri="{FF2B5EF4-FFF2-40B4-BE49-F238E27FC236}">
                <a16:creationId xmlns:a16="http://schemas.microsoft.com/office/drawing/2014/main" xmlns="" id="{1897E7E3-A816-C35B-704E-A965DFA7B9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688496" y="4096493"/>
            <a:ext cx="914400" cy="914400"/>
          </a:xfrm>
          <a:prstGeom prst="rect">
            <a:avLst/>
          </a:prstGeom>
        </p:spPr>
      </p:pic>
      <p:pic>
        <p:nvPicPr>
          <p:cNvPr id="21" name="Graphic 20" descr="Gauge outline">
            <a:extLst>
              <a:ext uri="{FF2B5EF4-FFF2-40B4-BE49-F238E27FC236}">
                <a16:creationId xmlns:a16="http://schemas.microsoft.com/office/drawing/2014/main" xmlns="" id="{72A990DD-2D30-5173-05DB-50C4B3496AB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678892" y="284804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34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C29A28-2DA9-4051-B82E-E868B0AD4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799" y="288925"/>
            <a:ext cx="10007601" cy="1325563"/>
          </a:xfrm>
        </p:spPr>
        <p:txBody>
          <a:bodyPr>
            <a:normAutofit/>
          </a:bodyPr>
          <a:lstStyle/>
          <a:p>
            <a:r>
              <a:rPr lang="lv-LV" sz="3600" b="1" cap="all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Ikmēneša process tiešajiem norēķiniem</a:t>
            </a:r>
            <a:br>
              <a:rPr lang="lv-LV" sz="3600" b="1" cap="all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lv-LV" sz="3000" cap="all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(Starpnieka iesaiste nav nepieciešama)</a:t>
            </a:r>
            <a:endParaRPr lang="en-US" sz="3000" b="1" cap="all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5F9F623D-2D38-4AD4-A32B-AA89C35F99CD}"/>
              </a:ext>
            </a:extLst>
          </p:cNvPr>
          <p:cNvCxnSpPr/>
          <p:nvPr/>
        </p:nvCxnSpPr>
        <p:spPr>
          <a:xfrm>
            <a:off x="0" y="977900"/>
            <a:ext cx="1206500" cy="0"/>
          </a:xfrm>
          <a:prstGeom prst="line">
            <a:avLst/>
          </a:prstGeom>
          <a:ln w="101600">
            <a:solidFill>
              <a:srgbClr val="1554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xmlns="" id="{C8FE84B5-DE47-4DE0-8B27-AA3DE08656F4}"/>
              </a:ext>
            </a:extLst>
          </p:cNvPr>
          <p:cNvSpPr/>
          <p:nvPr/>
        </p:nvSpPr>
        <p:spPr>
          <a:xfrm>
            <a:off x="1181100" y="836612"/>
            <a:ext cx="254000" cy="282568"/>
          </a:xfrm>
          <a:custGeom>
            <a:avLst/>
            <a:gdLst>
              <a:gd name="connsiteX0" fmla="*/ 0 w 254000"/>
              <a:gd name="connsiteY0" fmla="*/ 141284 h 282568"/>
              <a:gd name="connsiteX1" fmla="*/ 127000 w 254000"/>
              <a:gd name="connsiteY1" fmla="*/ 0 h 282568"/>
              <a:gd name="connsiteX2" fmla="*/ 254000 w 254000"/>
              <a:gd name="connsiteY2" fmla="*/ 141284 h 282568"/>
              <a:gd name="connsiteX3" fmla="*/ 127000 w 254000"/>
              <a:gd name="connsiteY3" fmla="*/ 282568 h 282568"/>
              <a:gd name="connsiteX4" fmla="*/ 0 w 254000"/>
              <a:gd name="connsiteY4" fmla="*/ 141284 h 282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000" h="282568" fill="none" extrusionOk="0">
                <a:moveTo>
                  <a:pt x="0" y="141284"/>
                </a:moveTo>
                <a:cubicBezTo>
                  <a:pt x="13659" y="64875"/>
                  <a:pt x="60301" y="-7081"/>
                  <a:pt x="127000" y="0"/>
                </a:cubicBezTo>
                <a:cubicBezTo>
                  <a:pt x="189339" y="-1195"/>
                  <a:pt x="250819" y="66250"/>
                  <a:pt x="254000" y="141284"/>
                </a:cubicBezTo>
                <a:cubicBezTo>
                  <a:pt x="252723" y="207135"/>
                  <a:pt x="191850" y="289919"/>
                  <a:pt x="127000" y="282568"/>
                </a:cubicBezTo>
                <a:cubicBezTo>
                  <a:pt x="58675" y="283584"/>
                  <a:pt x="12355" y="222284"/>
                  <a:pt x="0" y="141284"/>
                </a:cubicBezTo>
                <a:close/>
              </a:path>
              <a:path w="254000" h="282568" stroke="0" extrusionOk="0">
                <a:moveTo>
                  <a:pt x="0" y="141284"/>
                </a:moveTo>
                <a:cubicBezTo>
                  <a:pt x="-10176" y="56978"/>
                  <a:pt x="46439" y="3911"/>
                  <a:pt x="127000" y="0"/>
                </a:cubicBezTo>
                <a:cubicBezTo>
                  <a:pt x="199648" y="528"/>
                  <a:pt x="249002" y="63414"/>
                  <a:pt x="254000" y="141284"/>
                </a:cubicBezTo>
                <a:cubicBezTo>
                  <a:pt x="245111" y="227994"/>
                  <a:pt x="195952" y="289135"/>
                  <a:pt x="127000" y="282568"/>
                </a:cubicBezTo>
                <a:cubicBezTo>
                  <a:pt x="48056" y="277751"/>
                  <a:pt x="11469" y="224793"/>
                  <a:pt x="0" y="141284"/>
                </a:cubicBezTo>
                <a:close/>
              </a:path>
            </a:pathLst>
          </a:custGeom>
          <a:solidFill>
            <a:srgbClr val="FF7900"/>
          </a:solidFill>
          <a:ln w="50800">
            <a:solidFill>
              <a:srgbClr val="15545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12263D2F-0A78-EBA6-8C94-913EE18F7D8A}"/>
              </a:ext>
            </a:extLst>
          </p:cNvPr>
          <p:cNvSpPr txBox="1"/>
          <p:nvPr/>
        </p:nvSpPr>
        <p:spPr>
          <a:xfrm>
            <a:off x="5195257" y="3813443"/>
            <a:ext cx="1374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200" i="1" dirty="0">
                <a:solidFill>
                  <a:srgbClr val="BF9000"/>
                </a:solidFill>
              </a:rPr>
              <a:t>Tiešajiem norēķiniem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01AB63EC-945B-2C46-1735-4C8CAC6EA741}"/>
              </a:ext>
            </a:extLst>
          </p:cNvPr>
          <p:cNvGrpSpPr/>
          <p:nvPr/>
        </p:nvGrpSpPr>
        <p:grpSpPr>
          <a:xfrm>
            <a:off x="51401" y="1461496"/>
            <a:ext cx="12010797" cy="5067578"/>
            <a:chOff x="51401" y="1461496"/>
            <a:chExt cx="12010797" cy="506757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4FAC998E-EB4E-A4B1-B4AD-F6924C03D394}"/>
                </a:ext>
              </a:extLst>
            </p:cNvPr>
            <p:cNvGrpSpPr/>
            <p:nvPr/>
          </p:nvGrpSpPr>
          <p:grpSpPr>
            <a:xfrm>
              <a:off x="51401" y="3268608"/>
              <a:ext cx="1707619" cy="1500105"/>
              <a:chOff x="4217451" y="2983201"/>
              <a:chExt cx="1707619" cy="1500105"/>
            </a:xfrm>
          </p:grpSpPr>
          <p:sp>
            <p:nvSpPr>
              <p:cNvPr id="13" name="Hexagon 12">
                <a:extLst>
                  <a:ext uri="{FF2B5EF4-FFF2-40B4-BE49-F238E27FC236}">
                    <a16:creationId xmlns:a16="http://schemas.microsoft.com/office/drawing/2014/main" xmlns="" id="{FCC8B686-2856-510E-220C-B5A43A05D01C}"/>
                  </a:ext>
                </a:extLst>
              </p:cNvPr>
              <p:cNvSpPr/>
              <p:nvPr/>
            </p:nvSpPr>
            <p:spPr>
              <a:xfrm>
                <a:off x="4217451" y="2983201"/>
                <a:ext cx="1707619" cy="1472085"/>
              </a:xfrm>
              <a:prstGeom prst="hexagon">
                <a:avLst/>
              </a:prstGeom>
              <a:solidFill>
                <a:schemeClr val="bg1"/>
              </a:solidFill>
              <a:ln w="57150">
                <a:solidFill>
                  <a:schemeClr val="accent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v-LV" dirty="0"/>
              </a:p>
            </p:txBody>
          </p:sp>
          <p:pic>
            <p:nvPicPr>
              <p:cNvPr id="16" name="Graphic 15" descr="Internet Of Things with solid fill">
                <a:extLst>
                  <a:ext uri="{FF2B5EF4-FFF2-40B4-BE49-F238E27FC236}">
                    <a16:creationId xmlns:a16="http://schemas.microsoft.com/office/drawing/2014/main" xmlns="" id="{A71E2E48-387A-5512-EE68-450E271624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4653303" y="3221699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22D04633-7904-28F2-7B71-C82D392AAD9F}"/>
                  </a:ext>
                </a:extLst>
              </p:cNvPr>
              <p:cNvSpPr txBox="1"/>
              <p:nvPr/>
            </p:nvSpPr>
            <p:spPr>
              <a:xfrm>
                <a:off x="4682333" y="4083196"/>
                <a:ext cx="81785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lv-LV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EIKIS</a:t>
                </a:r>
              </a:p>
            </p:txBody>
          </p:sp>
        </p:grp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xmlns="" id="{504F520A-F055-0FC8-A57B-E1E611933DC2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>
              <a:off x="1759020" y="4004651"/>
              <a:ext cx="585533" cy="0"/>
            </a:xfrm>
            <a:prstGeom prst="straightConnector1">
              <a:avLst/>
            </a:prstGeom>
            <a:solidFill>
              <a:schemeClr val="bg1"/>
            </a:solidFill>
            <a:ln w="57150">
              <a:solidFill>
                <a:schemeClr val="bg2">
                  <a:lumMod val="50000"/>
                </a:schemeClr>
              </a:solidFill>
              <a:prstDash val="solid"/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AD47717C-0511-B89B-8975-22B6FEB1D70A}"/>
                </a:ext>
              </a:extLst>
            </p:cNvPr>
            <p:cNvGrpSpPr/>
            <p:nvPr/>
          </p:nvGrpSpPr>
          <p:grpSpPr>
            <a:xfrm>
              <a:off x="4319928" y="2524001"/>
              <a:ext cx="3092499" cy="3006582"/>
              <a:chOff x="3605892" y="2531674"/>
              <a:chExt cx="3092499" cy="3006582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xmlns="" id="{7CD537B8-62B3-2358-3F14-0AC108F215A3}"/>
                  </a:ext>
                </a:extLst>
              </p:cNvPr>
              <p:cNvGrpSpPr/>
              <p:nvPr/>
            </p:nvGrpSpPr>
            <p:grpSpPr>
              <a:xfrm>
                <a:off x="4990772" y="3294073"/>
                <a:ext cx="1707619" cy="1472085"/>
                <a:chOff x="6284546" y="2323637"/>
                <a:chExt cx="1707619" cy="1472085"/>
              </a:xfrm>
            </p:grpSpPr>
            <p:sp>
              <p:nvSpPr>
                <p:cNvPr id="23" name="Hexagon 22">
                  <a:extLst>
                    <a:ext uri="{FF2B5EF4-FFF2-40B4-BE49-F238E27FC236}">
                      <a16:creationId xmlns:a16="http://schemas.microsoft.com/office/drawing/2014/main" xmlns="" id="{46EF6EEA-CD0E-FD8E-AE6B-83D903C54BA0}"/>
                    </a:ext>
                  </a:extLst>
                </p:cNvPr>
                <p:cNvSpPr/>
                <p:nvPr/>
              </p:nvSpPr>
              <p:spPr>
                <a:xfrm>
                  <a:off x="6284546" y="2323637"/>
                  <a:ext cx="1707619" cy="1472085"/>
                </a:xfrm>
                <a:prstGeom prst="hexagon">
                  <a:avLst/>
                </a:prstGeom>
                <a:solidFill>
                  <a:schemeClr val="bg1"/>
                </a:solidFill>
                <a:ln w="5715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v-LV"/>
                </a:p>
              </p:txBody>
            </p:sp>
            <p:pic>
              <p:nvPicPr>
                <p:cNvPr id="24" name="Graphic 23" descr="Home outline">
                  <a:extLst>
                    <a:ext uri="{FF2B5EF4-FFF2-40B4-BE49-F238E27FC236}">
                      <a16:creationId xmlns:a16="http://schemas.microsoft.com/office/drawing/2014/main" xmlns="" id="{69A530CF-B885-0300-55F3-F50DDA234F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1995" y="2399771"/>
                  <a:ext cx="1203543" cy="1203543"/>
                </a:xfrm>
                <a:prstGeom prst="rect">
                  <a:avLst/>
                </a:prstGeom>
              </p:spPr>
            </p:pic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xmlns="" id="{ADF315ED-8AB6-8621-72D7-19E4CDE8773A}"/>
                  </a:ext>
                </a:extLst>
              </p:cNvPr>
              <p:cNvGrpSpPr/>
              <p:nvPr/>
            </p:nvGrpSpPr>
            <p:grpSpPr>
              <a:xfrm>
                <a:off x="3605893" y="4066171"/>
                <a:ext cx="1707619" cy="1472085"/>
                <a:chOff x="3459340" y="2538351"/>
                <a:chExt cx="1707619" cy="1472085"/>
              </a:xfrm>
            </p:grpSpPr>
            <p:sp>
              <p:nvSpPr>
                <p:cNvPr id="26" name="Hexagon 25">
                  <a:extLst>
                    <a:ext uri="{FF2B5EF4-FFF2-40B4-BE49-F238E27FC236}">
                      <a16:creationId xmlns:a16="http://schemas.microsoft.com/office/drawing/2014/main" xmlns="" id="{2CA5A8BE-2FE5-1B73-8048-E96B2ED8B34C}"/>
                    </a:ext>
                  </a:extLst>
                </p:cNvPr>
                <p:cNvSpPr/>
                <p:nvPr/>
              </p:nvSpPr>
              <p:spPr>
                <a:xfrm>
                  <a:off x="3459340" y="2538351"/>
                  <a:ext cx="1707619" cy="1472085"/>
                </a:xfrm>
                <a:prstGeom prst="hexagon">
                  <a:avLst/>
                </a:prstGeom>
                <a:solidFill>
                  <a:schemeClr val="bg1"/>
                </a:solidFill>
                <a:ln w="57150">
                  <a:solidFill>
                    <a:schemeClr val="accent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v-LV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xmlns="" id="{B065F095-3262-E571-3336-E50610866EC9}"/>
                    </a:ext>
                  </a:extLst>
                </p:cNvPr>
                <p:cNvSpPr/>
                <p:nvPr/>
              </p:nvSpPr>
              <p:spPr>
                <a:xfrm>
                  <a:off x="4082972" y="2736787"/>
                  <a:ext cx="460356" cy="1156306"/>
                </a:xfrm>
                <a:custGeom>
                  <a:avLst/>
                  <a:gdLst>
                    <a:gd name="connsiteX0" fmla="*/ 152400 w 181927"/>
                    <a:gd name="connsiteY0" fmla="*/ 0 h 456958"/>
                    <a:gd name="connsiteX1" fmla="*/ 38100 w 181927"/>
                    <a:gd name="connsiteY1" fmla="*/ 0 h 456958"/>
                    <a:gd name="connsiteX2" fmla="*/ 0 w 181927"/>
                    <a:gd name="connsiteY2" fmla="*/ 238125 h 456958"/>
                    <a:gd name="connsiteX3" fmla="*/ 78105 w 181927"/>
                    <a:gd name="connsiteY3" fmla="*/ 238125 h 456958"/>
                    <a:gd name="connsiteX4" fmla="*/ 24136 w 181927"/>
                    <a:gd name="connsiteY4" fmla="*/ 456829 h 456958"/>
                    <a:gd name="connsiteX5" fmla="*/ 24193 w 181927"/>
                    <a:gd name="connsiteY5" fmla="*/ 456952 h 456958"/>
                    <a:gd name="connsiteX6" fmla="*/ 24317 w 181927"/>
                    <a:gd name="connsiteY6" fmla="*/ 456895 h 456958"/>
                    <a:gd name="connsiteX7" fmla="*/ 181927 w 181927"/>
                    <a:gd name="connsiteY7" fmla="*/ 180975 h 456958"/>
                    <a:gd name="connsiteX8" fmla="*/ 101917 w 181927"/>
                    <a:gd name="connsiteY8" fmla="*/ 180975 h 456958"/>
                    <a:gd name="connsiteX9" fmla="*/ 149133 w 181927"/>
                    <a:gd name="connsiteY9" fmla="*/ 200025 h 456958"/>
                    <a:gd name="connsiteX10" fmla="*/ 75448 w 181927"/>
                    <a:gd name="connsiteY10" fmla="*/ 329184 h 456958"/>
                    <a:gd name="connsiteX11" fmla="*/ 75276 w 181927"/>
                    <a:gd name="connsiteY11" fmla="*/ 329117 h 456958"/>
                    <a:gd name="connsiteX12" fmla="*/ 96603 w 181927"/>
                    <a:gd name="connsiteY12" fmla="*/ 242687 h 456958"/>
                    <a:gd name="connsiteX13" fmla="*/ 102432 w 181927"/>
                    <a:gd name="connsiteY13" fmla="*/ 219075 h 456958"/>
                    <a:gd name="connsiteX14" fmla="*/ 22336 w 181927"/>
                    <a:gd name="connsiteY14" fmla="*/ 219075 h 456958"/>
                    <a:gd name="connsiteX15" fmla="*/ 54340 w 181927"/>
                    <a:gd name="connsiteY15" fmla="*/ 19050 h 456958"/>
                    <a:gd name="connsiteX16" fmla="*/ 127311 w 181927"/>
                    <a:gd name="connsiteY16" fmla="*/ 19050 h 456958"/>
                    <a:gd name="connsiteX17" fmla="*/ 83572 w 181927"/>
                    <a:gd name="connsiteY17" fmla="*/ 175860 h 456958"/>
                    <a:gd name="connsiteX18" fmla="*/ 76829 w 181927"/>
                    <a:gd name="connsiteY18" fmla="*/ 200025 h 456958"/>
                    <a:gd name="connsiteX19" fmla="*/ 149133 w 181927"/>
                    <a:gd name="connsiteY19" fmla="*/ 200025 h 4569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927" h="456958">
                      <a:moveTo>
                        <a:pt x="152400" y="0"/>
                      </a:moveTo>
                      <a:lnTo>
                        <a:pt x="38100" y="0"/>
                      </a:lnTo>
                      <a:lnTo>
                        <a:pt x="0" y="238125"/>
                      </a:lnTo>
                      <a:lnTo>
                        <a:pt x="78105" y="238125"/>
                      </a:lnTo>
                      <a:lnTo>
                        <a:pt x="24136" y="456829"/>
                      </a:lnTo>
                      <a:cubicBezTo>
                        <a:pt x="24118" y="456878"/>
                        <a:pt x="24143" y="456934"/>
                        <a:pt x="24193" y="456952"/>
                      </a:cubicBezTo>
                      <a:cubicBezTo>
                        <a:pt x="24243" y="456970"/>
                        <a:pt x="24299" y="456945"/>
                        <a:pt x="24317" y="456895"/>
                      </a:cubicBezTo>
                      <a:lnTo>
                        <a:pt x="181927" y="180975"/>
                      </a:lnTo>
                      <a:lnTo>
                        <a:pt x="101917" y="180975"/>
                      </a:lnTo>
                      <a:close/>
                      <a:moveTo>
                        <a:pt x="149133" y="200025"/>
                      </a:moveTo>
                      <a:lnTo>
                        <a:pt x="75448" y="329184"/>
                      </a:lnTo>
                      <a:cubicBezTo>
                        <a:pt x="75267" y="329517"/>
                        <a:pt x="75181" y="329479"/>
                        <a:pt x="75276" y="329117"/>
                      </a:cubicBezTo>
                      <a:lnTo>
                        <a:pt x="96603" y="242687"/>
                      </a:lnTo>
                      <a:lnTo>
                        <a:pt x="102432" y="219075"/>
                      </a:lnTo>
                      <a:lnTo>
                        <a:pt x="22336" y="219075"/>
                      </a:lnTo>
                      <a:lnTo>
                        <a:pt x="54340" y="19050"/>
                      </a:lnTo>
                      <a:lnTo>
                        <a:pt x="127311" y="19050"/>
                      </a:lnTo>
                      <a:lnTo>
                        <a:pt x="83572" y="175860"/>
                      </a:lnTo>
                      <a:lnTo>
                        <a:pt x="76829" y="200025"/>
                      </a:lnTo>
                      <a:lnTo>
                        <a:pt x="149133" y="20002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v-LV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xmlns="" id="{CA33E183-1FEB-AB06-2AB7-69E27ECF2B35}"/>
                  </a:ext>
                </a:extLst>
              </p:cNvPr>
              <p:cNvGrpSpPr/>
              <p:nvPr/>
            </p:nvGrpSpPr>
            <p:grpSpPr>
              <a:xfrm>
                <a:off x="3605892" y="2531674"/>
                <a:ext cx="1707619" cy="1472085"/>
                <a:chOff x="6319541" y="2548227"/>
                <a:chExt cx="1707619" cy="1472085"/>
              </a:xfrm>
            </p:grpSpPr>
            <p:sp>
              <p:nvSpPr>
                <p:cNvPr id="32" name="Hexagon 31">
                  <a:extLst>
                    <a:ext uri="{FF2B5EF4-FFF2-40B4-BE49-F238E27FC236}">
                      <a16:creationId xmlns:a16="http://schemas.microsoft.com/office/drawing/2014/main" xmlns="" id="{D16589C7-995B-F3D7-26B6-8DCFDBEDD9A9}"/>
                    </a:ext>
                  </a:extLst>
                </p:cNvPr>
                <p:cNvSpPr/>
                <p:nvPr/>
              </p:nvSpPr>
              <p:spPr>
                <a:xfrm>
                  <a:off x="6319541" y="2548227"/>
                  <a:ext cx="1707619" cy="1472085"/>
                </a:xfrm>
                <a:prstGeom prst="hexagon">
                  <a:avLst/>
                </a:prstGeom>
                <a:solidFill>
                  <a:schemeClr val="bg1"/>
                </a:solidFill>
                <a:ln w="5715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v-LV"/>
                </a:p>
              </p:txBody>
            </p:sp>
            <p:pic>
              <p:nvPicPr>
                <p:cNvPr id="33" name="Graphic 32" descr="Fire outline">
                  <a:extLst>
                    <a:ext uri="{FF2B5EF4-FFF2-40B4-BE49-F238E27FC236}">
                      <a16:creationId xmlns:a16="http://schemas.microsoft.com/office/drawing/2014/main" xmlns="" id="{3E2E9A1E-B08F-AEF5-6917-86423508DD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80125" y="2699630"/>
                  <a:ext cx="1108426" cy="1108426"/>
                </a:xfrm>
                <a:prstGeom prst="rect">
                  <a:avLst/>
                </a:prstGeom>
              </p:spPr>
            </p:pic>
          </p:grp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C4BB58F7-71D1-C3D7-6D92-DBCECF67E5E0}"/>
                </a:ext>
              </a:extLst>
            </p:cNvPr>
            <p:cNvSpPr txBox="1"/>
            <p:nvPr/>
          </p:nvSpPr>
          <p:spPr>
            <a:xfrm>
              <a:off x="1683249" y="2645943"/>
              <a:ext cx="117733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1400" i="1" dirty="0">
                  <a:latin typeface="Cambria" panose="02040503050406030204" pitchFamily="18" charset="0"/>
                  <a:ea typeface="Cambria" panose="02040503050406030204" pitchFamily="18" charset="0"/>
                </a:rPr>
                <a:t>(1) Adreses SSO, kurām jāpiemēro atbalsts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58C5AA92-7DB1-75CB-A781-C7B3DF3D5F7F}"/>
                </a:ext>
              </a:extLst>
            </p:cNvPr>
            <p:cNvGrpSpPr/>
            <p:nvPr/>
          </p:nvGrpSpPr>
          <p:grpSpPr>
            <a:xfrm>
              <a:off x="6753684" y="1461496"/>
              <a:ext cx="5308514" cy="5067578"/>
              <a:chOff x="6106772" y="1464319"/>
              <a:chExt cx="5308514" cy="5067578"/>
            </a:xfrm>
          </p:grpSpPr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xmlns="" id="{B80B9660-496E-8150-67CB-3BE91F52A0E3}"/>
                  </a:ext>
                </a:extLst>
              </p:cNvPr>
              <p:cNvGrpSpPr/>
              <p:nvPr/>
            </p:nvGrpSpPr>
            <p:grpSpPr>
              <a:xfrm>
                <a:off x="8010908" y="1749981"/>
                <a:ext cx="3393519" cy="1472085"/>
                <a:chOff x="8475258" y="2423680"/>
                <a:chExt cx="3393519" cy="1472085"/>
              </a:xfrm>
            </p:grpSpPr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xmlns="" id="{30796931-F6F4-8ED1-342F-E06793E368D6}"/>
                    </a:ext>
                  </a:extLst>
                </p:cNvPr>
                <p:cNvSpPr/>
                <p:nvPr/>
              </p:nvSpPr>
              <p:spPr>
                <a:xfrm>
                  <a:off x="9845624" y="2423680"/>
                  <a:ext cx="2023153" cy="1472085"/>
                </a:xfrm>
                <a:prstGeom prst="rect">
                  <a:avLst/>
                </a:prstGeom>
                <a:solidFill>
                  <a:srgbClr val="A5A5A5"/>
                </a:solidFill>
                <a:ln>
                  <a:solidFill>
                    <a:srgbClr val="A5A5A5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261938" algn="ctr"/>
                  <a:r>
                    <a:rPr lang="lv-LV" sz="1800" i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Mājsaimniecība ar enerģētiskās nabadzības risku</a:t>
                  </a:r>
                </a:p>
              </p:txBody>
            </p:sp>
            <p:sp>
              <p:nvSpPr>
                <p:cNvPr id="52" name="Hexagon 51">
                  <a:extLst>
                    <a:ext uri="{FF2B5EF4-FFF2-40B4-BE49-F238E27FC236}">
                      <a16:creationId xmlns:a16="http://schemas.microsoft.com/office/drawing/2014/main" xmlns="" id="{983B8A50-6219-58E1-DA54-079723809988}"/>
                    </a:ext>
                  </a:extLst>
                </p:cNvPr>
                <p:cNvSpPr/>
                <p:nvPr/>
              </p:nvSpPr>
              <p:spPr>
                <a:xfrm>
                  <a:off x="8475258" y="2423680"/>
                  <a:ext cx="1707619" cy="1472085"/>
                </a:xfrm>
                <a:prstGeom prst="hexagon">
                  <a:avLst/>
                </a:prstGeom>
                <a:solidFill>
                  <a:schemeClr val="bg1"/>
                </a:solidFill>
                <a:ln w="57150">
                  <a:solidFill>
                    <a:schemeClr val="accent3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v-LV" dirty="0"/>
                </a:p>
              </p:txBody>
            </p:sp>
            <p:pic>
              <p:nvPicPr>
                <p:cNvPr id="73" name="Graphic 72" descr="Suburban scene with solid fill">
                  <a:extLst>
                    <a:ext uri="{FF2B5EF4-FFF2-40B4-BE49-F238E27FC236}">
                      <a16:creationId xmlns:a16="http://schemas.microsoft.com/office/drawing/2014/main" xmlns="" id="{75174E49-B85F-5262-55C9-D087FD25BA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55087" y="2581053"/>
                  <a:ext cx="1147959" cy="1147959"/>
                </a:xfrm>
                <a:prstGeom prst="rect">
                  <a:avLst/>
                </a:prstGeom>
              </p:spPr>
            </p:pic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xmlns="" id="{01A1A5BC-D423-C0B5-F5F0-2482C838053C}"/>
                  </a:ext>
                </a:extLst>
              </p:cNvPr>
              <p:cNvGrpSpPr/>
              <p:nvPr/>
            </p:nvGrpSpPr>
            <p:grpSpPr>
              <a:xfrm>
                <a:off x="8011080" y="3301194"/>
                <a:ext cx="3393519" cy="1472087"/>
                <a:chOff x="8505650" y="4477721"/>
                <a:chExt cx="3492318" cy="1472087"/>
              </a:xfrm>
            </p:grpSpPr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xmlns="" id="{9C6A5B38-A0FD-5D68-F83E-5489CFF10DF8}"/>
                    </a:ext>
                  </a:extLst>
                </p:cNvPr>
                <p:cNvSpPr/>
                <p:nvPr/>
              </p:nvSpPr>
              <p:spPr>
                <a:xfrm>
                  <a:off x="9821276" y="4477721"/>
                  <a:ext cx="2176692" cy="1472085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261938" algn="ctr"/>
                  <a:r>
                    <a:rPr lang="lv-LV" sz="1800" i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Pārējās mājsaimniecības</a:t>
                  </a:r>
                </a:p>
              </p:txBody>
            </p:sp>
            <p:sp>
              <p:nvSpPr>
                <p:cNvPr id="64" name="Hexagon 63">
                  <a:extLst>
                    <a:ext uri="{FF2B5EF4-FFF2-40B4-BE49-F238E27FC236}">
                      <a16:creationId xmlns:a16="http://schemas.microsoft.com/office/drawing/2014/main" xmlns="" id="{904DAB92-E4F8-E4CF-F37D-1DA76B5C1522}"/>
                    </a:ext>
                  </a:extLst>
                </p:cNvPr>
                <p:cNvSpPr/>
                <p:nvPr/>
              </p:nvSpPr>
              <p:spPr>
                <a:xfrm>
                  <a:off x="8505650" y="4477723"/>
                  <a:ext cx="1707619" cy="1472085"/>
                </a:xfrm>
                <a:prstGeom prst="hexagon">
                  <a:avLst/>
                </a:prstGeom>
                <a:solidFill>
                  <a:schemeClr val="bg1"/>
                </a:solidFill>
                <a:ln w="5715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v-LV" dirty="0"/>
                </a:p>
              </p:txBody>
            </p:sp>
            <p:pic>
              <p:nvPicPr>
                <p:cNvPr id="74" name="Graphic 73" descr="Suburban scene with solid fill">
                  <a:extLst>
                    <a:ext uri="{FF2B5EF4-FFF2-40B4-BE49-F238E27FC236}">
                      <a16:creationId xmlns:a16="http://schemas.microsoft.com/office/drawing/2014/main" xmlns="" id="{D7B4BDC2-B76B-E7C2-CAFF-BEAED1B76F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85811" y="4607115"/>
                  <a:ext cx="1147959" cy="1147959"/>
                </a:xfrm>
                <a:prstGeom prst="rect">
                  <a:avLst/>
                </a:prstGeom>
              </p:spPr>
            </p:pic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xmlns="" id="{2890993C-34D4-C3A9-D851-0019E6E77C20}"/>
                  </a:ext>
                </a:extLst>
              </p:cNvPr>
              <p:cNvGrpSpPr/>
              <p:nvPr/>
            </p:nvGrpSpPr>
            <p:grpSpPr>
              <a:xfrm>
                <a:off x="8021767" y="4875010"/>
                <a:ext cx="3393519" cy="1472085"/>
                <a:chOff x="8456036" y="867584"/>
                <a:chExt cx="3393519" cy="1472085"/>
              </a:xfrm>
            </p:grpSpPr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xmlns="" id="{88D26616-09DB-BFC0-BFBA-AE944D25D327}"/>
                    </a:ext>
                  </a:extLst>
                </p:cNvPr>
                <p:cNvSpPr/>
                <p:nvPr/>
              </p:nvSpPr>
              <p:spPr>
                <a:xfrm>
                  <a:off x="9826402" y="867584"/>
                  <a:ext cx="2023153" cy="1472085"/>
                </a:xfrm>
                <a:prstGeom prst="rect">
                  <a:avLst/>
                </a:prstGeom>
                <a:solidFill>
                  <a:srgbClr val="BF9BA8"/>
                </a:solidFill>
                <a:ln>
                  <a:solidFill>
                    <a:srgbClr val="A5A5A5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261938" algn="ctr"/>
                  <a:r>
                    <a:rPr lang="lv-LV" sz="1800" i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Kompensāciju administrators</a:t>
                  </a:r>
                </a:p>
                <a:p>
                  <a:pPr marL="261938" algn="ctr"/>
                  <a:r>
                    <a:rPr lang="lv-LV" sz="1800" i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BVKB</a:t>
                  </a:r>
                </a:p>
              </p:txBody>
            </p:sp>
            <p:sp>
              <p:nvSpPr>
                <p:cNvPr id="81" name="Hexagon 80">
                  <a:extLst>
                    <a:ext uri="{FF2B5EF4-FFF2-40B4-BE49-F238E27FC236}">
                      <a16:creationId xmlns:a16="http://schemas.microsoft.com/office/drawing/2014/main" xmlns="" id="{7F19EE9A-8BD7-8684-52E1-C098A3590F49}"/>
                    </a:ext>
                  </a:extLst>
                </p:cNvPr>
                <p:cNvSpPr/>
                <p:nvPr/>
              </p:nvSpPr>
              <p:spPr>
                <a:xfrm>
                  <a:off x="8456036" y="867584"/>
                  <a:ext cx="1707619" cy="1472085"/>
                </a:xfrm>
                <a:prstGeom prst="hexagon">
                  <a:avLst/>
                </a:prstGeom>
                <a:solidFill>
                  <a:schemeClr val="bg1"/>
                </a:solidFill>
                <a:ln w="57150">
                  <a:solidFill>
                    <a:srgbClr val="BF9BA8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v-LV" dirty="0"/>
                </a:p>
              </p:txBody>
            </p:sp>
            <p:pic>
              <p:nvPicPr>
                <p:cNvPr id="84" name="Graphic 83" descr="Court outline">
                  <a:extLst>
                    <a:ext uri="{FF2B5EF4-FFF2-40B4-BE49-F238E27FC236}">
                      <a16:creationId xmlns:a16="http://schemas.microsoft.com/office/drawing/2014/main" xmlns="" id="{C220C9EF-15B9-9FCC-8E32-BC273D2182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31210" y="1006695"/>
                  <a:ext cx="1157270" cy="1157270"/>
                </a:xfrm>
                <a:prstGeom prst="rect">
                  <a:avLst/>
                </a:prstGeom>
              </p:spPr>
            </p:pic>
          </p:grp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xmlns="" id="{3C4244BE-401A-9673-A3BF-20EAB64D7D3A}"/>
                  </a:ext>
                </a:extLst>
              </p:cNvPr>
              <p:cNvSpPr txBox="1"/>
              <p:nvPr/>
            </p:nvSpPr>
            <p:spPr>
              <a:xfrm>
                <a:off x="6106772" y="5793233"/>
                <a:ext cx="2177071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lv-LV" sz="14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(5) </a:t>
                </a:r>
                <a:r>
                  <a:rPr lang="lv-LV" sz="1400" i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Nosūta</a:t>
                </a:r>
                <a:r>
                  <a:rPr lang="lv-LV" sz="14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BVKB aprēķinu un rēķinu par kompensācijas apmēru  </a:t>
                </a: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xmlns="" id="{127C3DB9-D80B-3E5A-F1FD-A50C57EBD266}"/>
                  </a:ext>
                </a:extLst>
              </p:cNvPr>
              <p:cNvSpPr txBox="1"/>
              <p:nvPr/>
            </p:nvSpPr>
            <p:spPr>
              <a:xfrm>
                <a:off x="6840807" y="1464319"/>
                <a:ext cx="141283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lv-LV" sz="14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(3) Rēķins ar atbalstu</a:t>
                </a: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xmlns="" id="{70BB113F-C104-DFAB-C45B-71CE27F608FF}"/>
                  </a:ext>
                </a:extLst>
              </p:cNvPr>
              <p:cNvSpPr txBox="1"/>
              <p:nvPr/>
            </p:nvSpPr>
            <p:spPr>
              <a:xfrm>
                <a:off x="7096450" y="2989263"/>
                <a:ext cx="123759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lv-LV" sz="14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(4) Rēķins ierastā kārtībā</a:t>
                </a:r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xmlns="" id="{12CBA79D-3CC7-73A9-FD6A-114E64884BA3}"/>
                  </a:ext>
                </a:extLst>
              </p:cNvPr>
              <p:cNvGrpSpPr/>
              <p:nvPr/>
            </p:nvGrpSpPr>
            <p:grpSpPr>
              <a:xfrm>
                <a:off x="6756518" y="2440748"/>
                <a:ext cx="1181296" cy="3178734"/>
                <a:chOff x="7284575" y="2221460"/>
                <a:chExt cx="1181296" cy="3178734"/>
              </a:xfrm>
            </p:grpSpPr>
            <p:cxnSp>
              <p:nvCxnSpPr>
                <p:cNvPr id="12" name="Straight Arrow Connector 11">
                  <a:extLst>
                    <a:ext uri="{FF2B5EF4-FFF2-40B4-BE49-F238E27FC236}">
                      <a16:creationId xmlns:a16="http://schemas.microsoft.com/office/drawing/2014/main" xmlns="" id="{CDF45F6E-1D99-6DCF-82F6-384AF6069A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11595" y="2249779"/>
                  <a:ext cx="854104" cy="0"/>
                </a:xfrm>
                <a:prstGeom prst="straightConnector1">
                  <a:avLst/>
                </a:prstGeom>
                <a:solidFill>
                  <a:schemeClr val="bg1"/>
                </a:solidFill>
                <a:ln w="57150">
                  <a:solidFill>
                    <a:schemeClr val="bg2">
                      <a:lumMod val="50000"/>
                    </a:schemeClr>
                  </a:solidFill>
                  <a:prstDash val="solid"/>
                  <a:headEnd type="none" w="med" len="med"/>
                  <a:tailEnd type="arrow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xmlns="" id="{E07647FC-3B8B-073F-EEF8-E6E981A83E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611595" y="3813736"/>
                  <a:ext cx="854276" cy="8429"/>
                </a:xfrm>
                <a:prstGeom prst="straightConnector1">
                  <a:avLst/>
                </a:prstGeom>
                <a:solidFill>
                  <a:schemeClr val="bg1"/>
                </a:solidFill>
                <a:ln w="57150">
                  <a:solidFill>
                    <a:schemeClr val="bg2">
                      <a:lumMod val="50000"/>
                    </a:schemeClr>
                  </a:solidFill>
                  <a:prstDash val="solid"/>
                  <a:headEnd type="none" w="med" len="med"/>
                  <a:tailEnd type="arrow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xmlns="" id="{8B6C050C-7D6F-1E37-0CA8-624693B92D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11595" y="2221460"/>
                  <a:ext cx="0" cy="3178734"/>
                </a:xfrm>
                <a:prstGeom prst="line">
                  <a:avLst/>
                </a:prstGeom>
                <a:ln w="571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xmlns="" id="{F02CCF53-1FD2-9EF1-B068-D53FBAB6DF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89672" y="5400194"/>
                  <a:ext cx="876027" cy="0"/>
                </a:xfrm>
                <a:prstGeom prst="straightConnector1">
                  <a:avLst/>
                </a:prstGeom>
                <a:solidFill>
                  <a:schemeClr val="bg1"/>
                </a:solidFill>
                <a:ln w="57150">
                  <a:solidFill>
                    <a:schemeClr val="bg2">
                      <a:lumMod val="50000"/>
                    </a:schemeClr>
                  </a:solidFill>
                  <a:prstDash val="solid"/>
                  <a:headEnd type="none" w="med" len="med"/>
                  <a:tailEnd type="arrow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xmlns="" id="{17F669F4-DA31-C15D-92D0-8D4689640B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84575" y="3817950"/>
                  <a:ext cx="317249" cy="0"/>
                </a:xfrm>
                <a:prstGeom prst="line">
                  <a:avLst/>
                </a:prstGeom>
                <a:ln w="571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7E953641-A96E-1FF0-49A6-7DDC017E8876}"/>
                </a:ext>
              </a:extLst>
            </p:cNvPr>
            <p:cNvGrpSpPr/>
            <p:nvPr/>
          </p:nvGrpSpPr>
          <p:grpSpPr>
            <a:xfrm>
              <a:off x="2364553" y="3286400"/>
              <a:ext cx="1707619" cy="1472085"/>
              <a:chOff x="2364553" y="3286400"/>
              <a:chExt cx="1707619" cy="1472085"/>
            </a:xfrm>
          </p:grpSpPr>
          <p:sp>
            <p:nvSpPr>
              <p:cNvPr id="11" name="Hexagon 10">
                <a:extLst>
                  <a:ext uri="{FF2B5EF4-FFF2-40B4-BE49-F238E27FC236}">
                    <a16:creationId xmlns:a16="http://schemas.microsoft.com/office/drawing/2014/main" xmlns="" id="{4555F4F2-F2DC-8150-EE11-AEB23AAB24D1}"/>
                  </a:ext>
                </a:extLst>
              </p:cNvPr>
              <p:cNvSpPr/>
              <p:nvPr/>
            </p:nvSpPr>
            <p:spPr>
              <a:xfrm>
                <a:off x="2364553" y="3286400"/>
                <a:ext cx="1707619" cy="1472085"/>
              </a:xfrm>
              <a:prstGeom prst="hexagon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v-LV"/>
              </a:p>
            </p:txBody>
          </p:sp>
          <p:pic>
            <p:nvPicPr>
              <p:cNvPr id="28" name="Picture 27" descr="A black power line tower&#10;&#10;Description automatically generated">
                <a:extLst>
                  <a:ext uri="{FF2B5EF4-FFF2-40B4-BE49-F238E27FC236}">
                    <a16:creationId xmlns:a16="http://schemas.microsoft.com/office/drawing/2014/main" xmlns="" id="{9ACD709D-2E2B-BBBF-61A3-BA1DA1699B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3233" y="3450840"/>
                <a:ext cx="1037190" cy="1114437"/>
              </a:xfrm>
              <a:prstGeom prst="rect">
                <a:avLst/>
              </a:prstGeom>
            </p:spPr>
          </p:pic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6D19F21D-A1FD-931E-D8F4-B144092B5C70}"/>
                </a:ext>
              </a:extLst>
            </p:cNvPr>
            <p:cNvSpPr txBox="1"/>
            <p:nvPr/>
          </p:nvSpPr>
          <p:spPr>
            <a:xfrm>
              <a:off x="3333343" y="2099057"/>
              <a:ext cx="1177337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1400" i="1" dirty="0">
                  <a:latin typeface="Cambria" panose="02040503050406030204" pitchFamily="18" charset="0"/>
                  <a:ea typeface="Cambria" panose="02040503050406030204" pitchFamily="18" charset="0"/>
                </a:rPr>
                <a:t>(2) Adreses tirgotājiem, kurām jāpiemēro atbalsts</a:t>
              </a:r>
            </a:p>
          </p:txBody>
        </p:sp>
      </p:grp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xmlns="" id="{67693AAD-E2FF-4D59-4BAE-D87F967D8DD0}"/>
              </a:ext>
            </a:extLst>
          </p:cNvPr>
          <p:cNvCxnSpPr>
            <a:cxnSpLocks/>
          </p:cNvCxnSpPr>
          <p:nvPr/>
        </p:nvCxnSpPr>
        <p:spPr>
          <a:xfrm>
            <a:off x="4072172" y="4010642"/>
            <a:ext cx="585533" cy="0"/>
          </a:xfrm>
          <a:prstGeom prst="straightConnector1">
            <a:avLst/>
          </a:prstGeom>
          <a:solidFill>
            <a:schemeClr val="bg1"/>
          </a:solidFill>
          <a:ln w="57150">
            <a:solidFill>
              <a:schemeClr val="bg2">
                <a:lumMod val="50000"/>
              </a:schemeClr>
            </a:solidFill>
            <a:prstDash val="solid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7690569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C29A28-2DA9-4051-B82E-E868B0AD4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799" y="288925"/>
            <a:ext cx="10285507" cy="1325563"/>
          </a:xfrm>
        </p:spPr>
        <p:txBody>
          <a:bodyPr>
            <a:noAutofit/>
          </a:bodyPr>
          <a:lstStyle/>
          <a:p>
            <a:r>
              <a:rPr lang="lv-LV" sz="2800" b="1" cap="all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Ikmēneša process norēķiniem, izmantojot starpnieku</a:t>
            </a:r>
            <a:br>
              <a:rPr lang="lv-LV" sz="2800" b="1" cap="all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lv-LV" sz="2800" cap="all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atbalsts  elektroenerģijai un dabasgāzei</a:t>
            </a:r>
            <a:endParaRPr lang="en-US" sz="2800" cap="all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5F9F623D-2D38-4AD4-A32B-AA89C35F99CD}"/>
              </a:ext>
            </a:extLst>
          </p:cNvPr>
          <p:cNvCxnSpPr/>
          <p:nvPr/>
        </p:nvCxnSpPr>
        <p:spPr>
          <a:xfrm>
            <a:off x="0" y="977900"/>
            <a:ext cx="1206500" cy="0"/>
          </a:xfrm>
          <a:prstGeom prst="line">
            <a:avLst/>
          </a:prstGeom>
          <a:ln w="101600">
            <a:solidFill>
              <a:srgbClr val="1554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xmlns="" id="{C8FE84B5-DE47-4DE0-8B27-AA3DE08656F4}"/>
              </a:ext>
            </a:extLst>
          </p:cNvPr>
          <p:cNvSpPr/>
          <p:nvPr/>
        </p:nvSpPr>
        <p:spPr>
          <a:xfrm>
            <a:off x="1181100" y="836612"/>
            <a:ext cx="254000" cy="282568"/>
          </a:xfrm>
          <a:custGeom>
            <a:avLst/>
            <a:gdLst>
              <a:gd name="connsiteX0" fmla="*/ 0 w 254000"/>
              <a:gd name="connsiteY0" fmla="*/ 141284 h 282568"/>
              <a:gd name="connsiteX1" fmla="*/ 127000 w 254000"/>
              <a:gd name="connsiteY1" fmla="*/ 0 h 282568"/>
              <a:gd name="connsiteX2" fmla="*/ 254000 w 254000"/>
              <a:gd name="connsiteY2" fmla="*/ 141284 h 282568"/>
              <a:gd name="connsiteX3" fmla="*/ 127000 w 254000"/>
              <a:gd name="connsiteY3" fmla="*/ 282568 h 282568"/>
              <a:gd name="connsiteX4" fmla="*/ 0 w 254000"/>
              <a:gd name="connsiteY4" fmla="*/ 141284 h 282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000" h="282568" fill="none" extrusionOk="0">
                <a:moveTo>
                  <a:pt x="0" y="141284"/>
                </a:moveTo>
                <a:cubicBezTo>
                  <a:pt x="13659" y="64875"/>
                  <a:pt x="60301" y="-7081"/>
                  <a:pt x="127000" y="0"/>
                </a:cubicBezTo>
                <a:cubicBezTo>
                  <a:pt x="189339" y="-1195"/>
                  <a:pt x="250819" y="66250"/>
                  <a:pt x="254000" y="141284"/>
                </a:cubicBezTo>
                <a:cubicBezTo>
                  <a:pt x="252723" y="207135"/>
                  <a:pt x="191850" y="289919"/>
                  <a:pt x="127000" y="282568"/>
                </a:cubicBezTo>
                <a:cubicBezTo>
                  <a:pt x="58675" y="283584"/>
                  <a:pt x="12355" y="222284"/>
                  <a:pt x="0" y="141284"/>
                </a:cubicBezTo>
                <a:close/>
              </a:path>
              <a:path w="254000" h="282568" stroke="0" extrusionOk="0">
                <a:moveTo>
                  <a:pt x="0" y="141284"/>
                </a:moveTo>
                <a:cubicBezTo>
                  <a:pt x="-10176" y="56978"/>
                  <a:pt x="46439" y="3911"/>
                  <a:pt x="127000" y="0"/>
                </a:cubicBezTo>
                <a:cubicBezTo>
                  <a:pt x="199648" y="528"/>
                  <a:pt x="249002" y="63414"/>
                  <a:pt x="254000" y="141284"/>
                </a:cubicBezTo>
                <a:cubicBezTo>
                  <a:pt x="245111" y="227994"/>
                  <a:pt x="195952" y="289135"/>
                  <a:pt x="127000" y="282568"/>
                </a:cubicBezTo>
                <a:cubicBezTo>
                  <a:pt x="48056" y="277751"/>
                  <a:pt x="11469" y="224793"/>
                  <a:pt x="0" y="141284"/>
                </a:cubicBezTo>
                <a:close/>
              </a:path>
            </a:pathLst>
          </a:custGeom>
          <a:solidFill>
            <a:srgbClr val="FF7900"/>
          </a:solidFill>
          <a:ln w="50800">
            <a:solidFill>
              <a:srgbClr val="15545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B03434AC-F750-85FC-47BA-A8C4235FF637}"/>
              </a:ext>
            </a:extLst>
          </p:cNvPr>
          <p:cNvGrpSpPr/>
          <p:nvPr/>
        </p:nvGrpSpPr>
        <p:grpSpPr>
          <a:xfrm>
            <a:off x="191738" y="1343280"/>
            <a:ext cx="11958078" cy="5374068"/>
            <a:chOff x="180839" y="1457698"/>
            <a:chExt cx="11958078" cy="5374068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C4BB58F7-71D1-C3D7-6D92-DBCECF67E5E0}"/>
                </a:ext>
              </a:extLst>
            </p:cNvPr>
            <p:cNvSpPr txBox="1"/>
            <p:nvPr/>
          </p:nvSpPr>
          <p:spPr>
            <a:xfrm>
              <a:off x="1339663" y="2140116"/>
              <a:ext cx="13278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1400" i="1" dirty="0">
                  <a:latin typeface="Cambria" panose="02040503050406030204" pitchFamily="18" charset="0"/>
                  <a:ea typeface="Cambria" panose="02040503050406030204" pitchFamily="18" charset="0"/>
                </a:rPr>
                <a:t>(1) Adreses SSO, kurām jāpiemēro atbalsts</a:t>
              </a:r>
              <a:endParaRPr lang="lv-LV" sz="1400" b="1" i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FA3BF60B-EEE8-7963-A494-DC9C9E7C3F0D}"/>
                </a:ext>
              </a:extLst>
            </p:cNvPr>
            <p:cNvSpPr txBox="1"/>
            <p:nvPr/>
          </p:nvSpPr>
          <p:spPr>
            <a:xfrm>
              <a:off x="5508669" y="1566083"/>
              <a:ext cx="1826682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1250" i="1" dirty="0">
                  <a:latin typeface="Cambria" panose="02040503050406030204" pitchFamily="18" charset="0"/>
                  <a:ea typeface="Cambria" panose="02040503050406030204" pitchFamily="18" charset="0"/>
                </a:rPr>
                <a:t>(3) Rēķins ar norādītu:</a:t>
              </a:r>
            </a:p>
            <a:p>
              <a:r>
                <a:rPr lang="lv-LV" sz="1250" i="1" dirty="0">
                  <a:latin typeface="Cambria" panose="02040503050406030204" pitchFamily="18" charset="0"/>
                  <a:ea typeface="Cambria" panose="02040503050406030204" pitchFamily="18" charset="0"/>
                </a:rPr>
                <a:t>- kopējo patēriņu;</a:t>
              </a:r>
            </a:p>
            <a:p>
              <a:r>
                <a:rPr lang="lv-LV" sz="1250" i="1" dirty="0">
                  <a:latin typeface="Cambria" panose="02040503050406030204" pitchFamily="18" charset="0"/>
                  <a:ea typeface="Cambria" panose="02040503050406030204" pitchFamily="18" charset="0"/>
                </a:rPr>
                <a:t>- piemēroto fiksēto atbalstu;</a:t>
              </a:r>
            </a:p>
            <a:p>
              <a:r>
                <a:rPr lang="lv-LV" sz="1250" i="1" dirty="0">
                  <a:latin typeface="Cambria" panose="02040503050406030204" pitchFamily="18" charset="0"/>
                  <a:ea typeface="Cambria" panose="02040503050406030204" pitchFamily="18" charset="0"/>
                </a:rPr>
                <a:t>- dzīvokļu sarakstu, kam piemērots atbalsts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47EC4E6C-25A4-51E4-A5E0-692410C9AF9B}"/>
                </a:ext>
              </a:extLst>
            </p:cNvPr>
            <p:cNvGrpSpPr/>
            <p:nvPr/>
          </p:nvGrpSpPr>
          <p:grpSpPr>
            <a:xfrm>
              <a:off x="5833126" y="3234292"/>
              <a:ext cx="1707619" cy="1472085"/>
              <a:chOff x="3132067" y="4607115"/>
              <a:chExt cx="1707619" cy="1472085"/>
            </a:xfrm>
          </p:grpSpPr>
          <p:sp>
            <p:nvSpPr>
              <p:cNvPr id="4" name="Hexagon 3">
                <a:extLst>
                  <a:ext uri="{FF2B5EF4-FFF2-40B4-BE49-F238E27FC236}">
                    <a16:creationId xmlns:a16="http://schemas.microsoft.com/office/drawing/2014/main" xmlns="" id="{458D9CA1-DC01-B553-8AFF-4AC4DE410341}"/>
                  </a:ext>
                </a:extLst>
              </p:cNvPr>
              <p:cNvSpPr/>
              <p:nvPr/>
            </p:nvSpPr>
            <p:spPr>
              <a:xfrm>
                <a:off x="3132067" y="4607115"/>
                <a:ext cx="1707619" cy="1472085"/>
              </a:xfrm>
              <a:prstGeom prst="hexagon">
                <a:avLst/>
              </a:prstGeom>
              <a:solidFill>
                <a:schemeClr val="bg1"/>
              </a:solidFill>
              <a:ln w="57150">
                <a:solidFill>
                  <a:schemeClr val="tx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v-LV"/>
              </a:p>
            </p:txBody>
          </p:sp>
          <p:pic>
            <p:nvPicPr>
              <p:cNvPr id="9" name="Graphic 8" descr="Briefcase outline">
                <a:extLst>
                  <a:ext uri="{FF2B5EF4-FFF2-40B4-BE49-F238E27FC236}">
                    <a16:creationId xmlns:a16="http://schemas.microsoft.com/office/drawing/2014/main" xmlns="" id="{20A93CD3-2290-17B7-44B0-A9D14BA4B9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3460255" y="4731352"/>
                <a:ext cx="1051242" cy="105124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DCFF6B42-0909-10DD-914B-69506F4DFCF0}"/>
                  </a:ext>
                </a:extLst>
              </p:cNvPr>
              <p:cNvSpPr txBox="1"/>
              <p:nvPr/>
            </p:nvSpPr>
            <p:spPr>
              <a:xfrm>
                <a:off x="3414305" y="5574779"/>
                <a:ext cx="116433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lv-LV" sz="1200" i="1" dirty="0">
                    <a:solidFill>
                      <a:schemeClr val="tx2"/>
                    </a:solidFill>
                  </a:rPr>
                  <a:t>Biedrība, pārvaldnieks,..</a:t>
                </a: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xmlns="" id="{4F94D645-9142-6A87-00A7-5DF2D08B98BC}"/>
                </a:ext>
              </a:extLst>
            </p:cNvPr>
            <p:cNvGrpSpPr/>
            <p:nvPr/>
          </p:nvGrpSpPr>
          <p:grpSpPr>
            <a:xfrm>
              <a:off x="180839" y="3245362"/>
              <a:ext cx="1707619" cy="1472085"/>
              <a:chOff x="4237451" y="3020003"/>
              <a:chExt cx="1707619" cy="1472085"/>
            </a:xfrm>
          </p:grpSpPr>
          <p:sp>
            <p:nvSpPr>
              <p:cNvPr id="51" name="Hexagon 50">
                <a:extLst>
                  <a:ext uri="{FF2B5EF4-FFF2-40B4-BE49-F238E27FC236}">
                    <a16:creationId xmlns:a16="http://schemas.microsoft.com/office/drawing/2014/main" xmlns="" id="{1B2B8549-ECA4-ABAA-8169-85BCA0C54BE7}"/>
                  </a:ext>
                </a:extLst>
              </p:cNvPr>
              <p:cNvSpPr/>
              <p:nvPr/>
            </p:nvSpPr>
            <p:spPr>
              <a:xfrm>
                <a:off x="4237451" y="3020003"/>
                <a:ext cx="1707619" cy="1472085"/>
              </a:xfrm>
              <a:prstGeom prst="hexagon">
                <a:avLst/>
              </a:prstGeom>
              <a:solidFill>
                <a:schemeClr val="bg1"/>
              </a:solidFill>
              <a:ln w="57150">
                <a:solidFill>
                  <a:schemeClr val="accent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v-LV" dirty="0"/>
              </a:p>
            </p:txBody>
          </p:sp>
          <p:pic>
            <p:nvPicPr>
              <p:cNvPr id="53" name="Graphic 52" descr="Internet Of Things with solid fill">
                <a:extLst>
                  <a:ext uri="{FF2B5EF4-FFF2-40B4-BE49-F238E27FC236}">
                    <a16:creationId xmlns:a16="http://schemas.microsoft.com/office/drawing/2014/main" xmlns="" id="{CD122275-75B8-5BA6-5E28-6667D2B365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4653303" y="3221699"/>
                <a:ext cx="914400" cy="914400"/>
              </a:xfrm>
              <a:prstGeom prst="rect">
                <a:avLst/>
              </a:prstGeom>
            </p:spPr>
          </p:pic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id="{870594CC-32F3-A177-463B-3CCD18691141}"/>
                  </a:ext>
                </a:extLst>
              </p:cNvPr>
              <p:cNvSpPr txBox="1"/>
              <p:nvPr/>
            </p:nvSpPr>
            <p:spPr>
              <a:xfrm>
                <a:off x="4682333" y="4083196"/>
                <a:ext cx="81785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lv-LV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EIKIS</a:t>
                </a:r>
              </a:p>
            </p:txBody>
          </p:sp>
        </p:grp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xmlns="" id="{DDF2610A-4B6D-97E6-4169-1DCB188C511C}"/>
                </a:ext>
              </a:extLst>
            </p:cNvPr>
            <p:cNvCxnSpPr>
              <a:cxnSpLocks/>
            </p:cNvCxnSpPr>
            <p:nvPr/>
          </p:nvCxnSpPr>
          <p:spPr>
            <a:xfrm>
              <a:off x="7719235" y="2410637"/>
              <a:ext cx="854104" cy="0"/>
            </a:xfrm>
            <a:prstGeom prst="straightConnector1">
              <a:avLst/>
            </a:prstGeom>
            <a:solidFill>
              <a:schemeClr val="bg1"/>
            </a:solidFill>
            <a:ln w="57150">
              <a:solidFill>
                <a:schemeClr val="bg2">
                  <a:lumMod val="50000"/>
                </a:schemeClr>
              </a:solidFill>
              <a:prstDash val="solid"/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xmlns="" id="{EC4AE285-97FE-DE0E-D116-E021920A21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09464" y="3966119"/>
              <a:ext cx="854276" cy="8429"/>
            </a:xfrm>
            <a:prstGeom prst="straightConnector1">
              <a:avLst/>
            </a:prstGeom>
            <a:solidFill>
              <a:schemeClr val="bg1"/>
            </a:solidFill>
            <a:ln w="57150">
              <a:solidFill>
                <a:schemeClr val="bg2">
                  <a:lumMod val="50000"/>
                </a:schemeClr>
              </a:solidFill>
              <a:prstDash val="solid"/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E4D1939F-A87F-D7E2-5474-67609CCE5E4C}"/>
                </a:ext>
              </a:extLst>
            </p:cNvPr>
            <p:cNvSpPr txBox="1"/>
            <p:nvPr/>
          </p:nvSpPr>
          <p:spPr>
            <a:xfrm>
              <a:off x="7475265" y="1457698"/>
              <a:ext cx="148958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1400" i="1" dirty="0">
                  <a:latin typeface="Cambria" panose="02040503050406030204" pitchFamily="18" charset="0"/>
                  <a:ea typeface="Cambria" panose="02040503050406030204" pitchFamily="18" charset="0"/>
                </a:rPr>
                <a:t>(4) Rēķins ar piemērotu fiksētu atbalstu</a:t>
              </a:r>
              <a:endParaRPr lang="lv-LV" sz="1400" b="1" i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5F561C6D-650D-A2A9-A441-D4DE2A2586CF}"/>
                </a:ext>
              </a:extLst>
            </p:cNvPr>
            <p:cNvSpPr txBox="1"/>
            <p:nvPr/>
          </p:nvSpPr>
          <p:spPr>
            <a:xfrm>
              <a:off x="4037248" y="6093102"/>
              <a:ext cx="236146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lv-LV" sz="1400" i="1" dirty="0">
                  <a:latin typeface="Cambria" panose="02040503050406030204" pitchFamily="18" charset="0"/>
                  <a:ea typeface="Cambria" panose="02040503050406030204" pitchFamily="18" charset="0"/>
                </a:rPr>
                <a:t>(5) Uzkrātā </a:t>
              </a:r>
              <a:r>
                <a:rPr lang="lv-LV" sz="1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pārkompensācija</a:t>
              </a:r>
              <a:r>
                <a:rPr lang="lv-LV" sz="1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pārskata perioda beigās</a:t>
              </a:r>
              <a:endParaRPr lang="lv-LV" sz="1400" b="1" i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873CAADA-3BED-C210-E40D-A6FF64E245DF}"/>
                </a:ext>
              </a:extLst>
            </p:cNvPr>
            <p:cNvGrpSpPr/>
            <p:nvPr/>
          </p:nvGrpSpPr>
          <p:grpSpPr>
            <a:xfrm>
              <a:off x="8636138" y="1687474"/>
              <a:ext cx="3353224" cy="1476776"/>
              <a:chOff x="8475258" y="2418989"/>
              <a:chExt cx="3353224" cy="1476776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xmlns="" id="{5D8707AD-6BCD-15E4-9744-B3A66EC67B12}"/>
                  </a:ext>
                </a:extLst>
              </p:cNvPr>
              <p:cNvSpPr/>
              <p:nvPr/>
            </p:nvSpPr>
            <p:spPr>
              <a:xfrm>
                <a:off x="9805329" y="2418989"/>
                <a:ext cx="2023153" cy="1472085"/>
              </a:xfrm>
              <a:prstGeom prst="rect">
                <a:avLst/>
              </a:prstGeom>
              <a:solidFill>
                <a:srgbClr val="A5A5A5"/>
              </a:solidFill>
              <a:ln>
                <a:solidFill>
                  <a:srgbClr val="A5A5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61938" algn="ctr"/>
                <a:r>
                  <a:rPr lang="lv-LV" sz="18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Mājsaimniecība ar enerģētiskās nabadzības risku</a:t>
                </a:r>
              </a:p>
            </p:txBody>
          </p:sp>
          <p:sp>
            <p:nvSpPr>
              <p:cNvPr id="47" name="Hexagon 46">
                <a:extLst>
                  <a:ext uri="{FF2B5EF4-FFF2-40B4-BE49-F238E27FC236}">
                    <a16:creationId xmlns:a16="http://schemas.microsoft.com/office/drawing/2014/main" xmlns="" id="{75183221-D1F5-7B14-9A3F-362D8096E7D0}"/>
                  </a:ext>
                </a:extLst>
              </p:cNvPr>
              <p:cNvSpPr/>
              <p:nvPr/>
            </p:nvSpPr>
            <p:spPr>
              <a:xfrm>
                <a:off x="8475258" y="2423680"/>
                <a:ext cx="1707619" cy="1472085"/>
              </a:xfrm>
              <a:prstGeom prst="hexagon">
                <a:avLst/>
              </a:prstGeom>
              <a:solidFill>
                <a:schemeClr val="bg1"/>
              </a:solidFill>
              <a:ln w="57150">
                <a:solidFill>
                  <a:schemeClr val="accent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v-LV" dirty="0"/>
              </a:p>
            </p:txBody>
          </p:sp>
          <p:pic>
            <p:nvPicPr>
              <p:cNvPr id="52" name="Graphic 51" descr="Suburban scene with solid fill">
                <a:extLst>
                  <a:ext uri="{FF2B5EF4-FFF2-40B4-BE49-F238E27FC236}">
                    <a16:creationId xmlns:a16="http://schemas.microsoft.com/office/drawing/2014/main" xmlns="" id="{09F3ED67-55F8-D394-9044-48DBB5E156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8755087" y="2581053"/>
                <a:ext cx="1147959" cy="1147959"/>
              </a:xfrm>
              <a:prstGeom prst="rect">
                <a:avLst/>
              </a:prstGeom>
            </p:spPr>
          </p:pic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xmlns="" id="{F7B538E2-496A-C458-A788-9D3357BCBC78}"/>
                </a:ext>
              </a:extLst>
            </p:cNvPr>
            <p:cNvGrpSpPr/>
            <p:nvPr/>
          </p:nvGrpSpPr>
          <p:grpSpPr>
            <a:xfrm>
              <a:off x="8666530" y="3252368"/>
              <a:ext cx="3322832" cy="1486955"/>
              <a:chOff x="8505650" y="4462853"/>
              <a:chExt cx="3450475" cy="1486955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xmlns="" id="{3E05D42C-CC04-686C-2A92-336882360B09}"/>
                  </a:ext>
                </a:extLst>
              </p:cNvPr>
              <p:cNvSpPr/>
              <p:nvPr/>
            </p:nvSpPr>
            <p:spPr>
              <a:xfrm>
                <a:off x="9779433" y="4462853"/>
                <a:ext cx="2176692" cy="1472085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61938" algn="ctr"/>
                <a:r>
                  <a:rPr lang="lv-LV" sz="18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Pārējās mājsaimniecības</a:t>
                </a:r>
              </a:p>
            </p:txBody>
          </p:sp>
          <p:sp>
            <p:nvSpPr>
              <p:cNvPr id="58" name="Hexagon 57">
                <a:extLst>
                  <a:ext uri="{FF2B5EF4-FFF2-40B4-BE49-F238E27FC236}">
                    <a16:creationId xmlns:a16="http://schemas.microsoft.com/office/drawing/2014/main" xmlns="" id="{9759B46D-8976-9C22-2B54-DD19902C4322}"/>
                  </a:ext>
                </a:extLst>
              </p:cNvPr>
              <p:cNvSpPr/>
              <p:nvPr/>
            </p:nvSpPr>
            <p:spPr>
              <a:xfrm>
                <a:off x="8505650" y="4477723"/>
                <a:ext cx="1707619" cy="1472085"/>
              </a:xfrm>
              <a:prstGeom prst="hexagon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v-LV" dirty="0"/>
              </a:p>
            </p:txBody>
          </p:sp>
          <p:pic>
            <p:nvPicPr>
              <p:cNvPr id="59" name="Graphic 58" descr="Suburban scene with solid fill">
                <a:extLst>
                  <a:ext uri="{FF2B5EF4-FFF2-40B4-BE49-F238E27FC236}">
                    <a16:creationId xmlns:a16="http://schemas.microsoft.com/office/drawing/2014/main" xmlns="" id="{F4C8D7C7-8E28-9579-F806-EE1766C5E3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8785811" y="4607115"/>
                <a:ext cx="1147959" cy="1147959"/>
              </a:xfrm>
              <a:prstGeom prst="rect">
                <a:avLst/>
              </a:prstGeom>
            </p:spPr>
          </p:pic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xmlns="" id="{E98566C3-21D7-261F-0831-EA760EB13DD2}"/>
                </a:ext>
              </a:extLst>
            </p:cNvPr>
            <p:cNvGrpSpPr/>
            <p:nvPr/>
          </p:nvGrpSpPr>
          <p:grpSpPr>
            <a:xfrm>
              <a:off x="8666530" y="4841343"/>
              <a:ext cx="3322832" cy="1479540"/>
              <a:chOff x="5396401" y="748977"/>
              <a:chExt cx="3322832" cy="1479540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xmlns="" id="{F98D0478-5F8A-4B25-FA77-9D41F200794B}"/>
                  </a:ext>
                </a:extLst>
              </p:cNvPr>
              <p:cNvSpPr/>
              <p:nvPr/>
            </p:nvSpPr>
            <p:spPr>
              <a:xfrm>
                <a:off x="6696080" y="748977"/>
                <a:ext cx="2023153" cy="1472085"/>
              </a:xfrm>
              <a:prstGeom prst="rect">
                <a:avLst/>
              </a:prstGeom>
              <a:solidFill>
                <a:srgbClr val="BF9BA8"/>
              </a:solidFill>
              <a:ln>
                <a:solidFill>
                  <a:srgbClr val="A5A5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61938" algn="ctr"/>
                <a:r>
                  <a:rPr lang="lv-LV" sz="18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Kompensāciju administrators</a:t>
                </a:r>
              </a:p>
              <a:p>
                <a:pPr marL="261938" algn="ctr"/>
                <a:r>
                  <a:rPr lang="lv-LV" sz="18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BVKB</a:t>
                </a:r>
              </a:p>
            </p:txBody>
          </p:sp>
          <p:sp>
            <p:nvSpPr>
              <p:cNvPr id="62" name="Hexagon 61">
                <a:extLst>
                  <a:ext uri="{FF2B5EF4-FFF2-40B4-BE49-F238E27FC236}">
                    <a16:creationId xmlns:a16="http://schemas.microsoft.com/office/drawing/2014/main" xmlns="" id="{B723FB5B-5399-C701-6C2E-B4B66CD5BFAA}"/>
                  </a:ext>
                </a:extLst>
              </p:cNvPr>
              <p:cNvSpPr/>
              <p:nvPr/>
            </p:nvSpPr>
            <p:spPr>
              <a:xfrm>
                <a:off x="5396401" y="756432"/>
                <a:ext cx="1707619" cy="1472085"/>
              </a:xfrm>
              <a:prstGeom prst="hexagon">
                <a:avLst/>
              </a:prstGeom>
              <a:solidFill>
                <a:schemeClr val="bg1"/>
              </a:solidFill>
              <a:ln w="57150">
                <a:solidFill>
                  <a:srgbClr val="BF9BA8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v-LV" dirty="0"/>
              </a:p>
            </p:txBody>
          </p:sp>
          <p:pic>
            <p:nvPicPr>
              <p:cNvPr id="63" name="Graphic 62" descr="Court outline">
                <a:extLst>
                  <a:ext uri="{FF2B5EF4-FFF2-40B4-BE49-F238E27FC236}">
                    <a16:creationId xmlns:a16="http://schemas.microsoft.com/office/drawing/2014/main" xmlns="" id="{B42EBFD9-D653-66AC-31BB-519DDD1272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p:blipFill>
            <p:spPr>
              <a:xfrm>
                <a:off x="5641183" y="889052"/>
                <a:ext cx="1157270" cy="1157270"/>
              </a:xfrm>
              <a:prstGeom prst="rect">
                <a:avLst/>
              </a:prstGeom>
            </p:spPr>
          </p:pic>
        </p:grp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xmlns="" id="{F7093B47-6776-AD3A-003A-13F1C98B738D}"/>
                </a:ext>
              </a:extLst>
            </p:cNvPr>
            <p:cNvCxnSpPr>
              <a:cxnSpLocks/>
            </p:cNvCxnSpPr>
            <p:nvPr/>
          </p:nvCxnSpPr>
          <p:spPr>
            <a:xfrm>
              <a:off x="7719235" y="2382318"/>
              <a:ext cx="0" cy="1590828"/>
            </a:xfrm>
            <a:prstGeom prst="line">
              <a:avLst/>
            </a:prstGeom>
            <a:ln w="571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43B37D5E-9EEB-0D4C-8556-250DD3482893}"/>
                </a:ext>
              </a:extLst>
            </p:cNvPr>
            <p:cNvSpPr txBox="1"/>
            <p:nvPr/>
          </p:nvSpPr>
          <p:spPr>
            <a:xfrm>
              <a:off x="7782035" y="4040308"/>
              <a:ext cx="110549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1400" i="1" dirty="0">
                  <a:latin typeface="Cambria" panose="02040503050406030204" pitchFamily="18" charset="0"/>
                  <a:ea typeface="Cambria" panose="02040503050406030204" pitchFamily="18" charset="0"/>
                </a:rPr>
                <a:t>(4) Rēķins ierastā kārtībā</a:t>
              </a:r>
              <a:endParaRPr lang="lv-LV" sz="1400" b="1" i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8CDC16FB-4184-29F7-97F7-EC9B1D70E2B1}"/>
                </a:ext>
              </a:extLst>
            </p:cNvPr>
            <p:cNvSpPr txBox="1"/>
            <p:nvPr/>
          </p:nvSpPr>
          <p:spPr>
            <a:xfrm>
              <a:off x="9962333" y="5852424"/>
              <a:ext cx="217658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lv-LV" sz="1400" i="1" dirty="0">
                  <a:latin typeface="Cambria" panose="02040503050406030204" pitchFamily="18" charset="0"/>
                  <a:ea typeface="Cambria" panose="02040503050406030204" pitchFamily="18" charset="0"/>
                </a:rPr>
                <a:t>(~) Izlases kārtībā nodrošina uzraudzību</a:t>
              </a:r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xmlns="" id="{48D24D74-1237-A91A-764A-713711459CAE}"/>
                </a:ext>
              </a:extLst>
            </p:cNvPr>
            <p:cNvCxnSpPr>
              <a:cxnSpLocks/>
            </p:cNvCxnSpPr>
            <p:nvPr/>
          </p:nvCxnSpPr>
          <p:spPr>
            <a:xfrm>
              <a:off x="7557139" y="3978808"/>
              <a:ext cx="152325" cy="0"/>
            </a:xfrm>
            <a:prstGeom prst="line">
              <a:avLst/>
            </a:prstGeom>
            <a:ln w="571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A5FFFF8D-B79D-D93E-D5AC-A85FE3714AE0}"/>
                </a:ext>
              </a:extLst>
            </p:cNvPr>
            <p:cNvGrpSpPr/>
            <p:nvPr/>
          </p:nvGrpSpPr>
          <p:grpSpPr>
            <a:xfrm>
              <a:off x="4062414" y="2467043"/>
              <a:ext cx="1707620" cy="3006582"/>
              <a:chOff x="3872612" y="2467043"/>
              <a:chExt cx="1707620" cy="3006582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A678874F-4C0D-591E-9DCA-B719D82EFE65}"/>
                  </a:ext>
                </a:extLst>
              </p:cNvPr>
              <p:cNvGrpSpPr/>
              <p:nvPr/>
            </p:nvGrpSpPr>
            <p:grpSpPr>
              <a:xfrm>
                <a:off x="3872613" y="4001540"/>
                <a:ext cx="1707619" cy="1472085"/>
                <a:chOff x="3459340" y="2538351"/>
                <a:chExt cx="1707619" cy="1472085"/>
              </a:xfrm>
            </p:grpSpPr>
            <p:sp>
              <p:nvSpPr>
                <p:cNvPr id="8" name="Hexagon 7">
                  <a:extLst>
                    <a:ext uri="{FF2B5EF4-FFF2-40B4-BE49-F238E27FC236}">
                      <a16:creationId xmlns:a16="http://schemas.microsoft.com/office/drawing/2014/main" xmlns="" id="{55F2637E-708B-77E3-4E27-03D100D136E3}"/>
                    </a:ext>
                  </a:extLst>
                </p:cNvPr>
                <p:cNvSpPr/>
                <p:nvPr/>
              </p:nvSpPr>
              <p:spPr>
                <a:xfrm>
                  <a:off x="3459340" y="2538351"/>
                  <a:ext cx="1707619" cy="1472085"/>
                </a:xfrm>
                <a:prstGeom prst="hexagon">
                  <a:avLst/>
                </a:prstGeom>
                <a:solidFill>
                  <a:schemeClr val="bg1"/>
                </a:solidFill>
                <a:ln w="57150">
                  <a:solidFill>
                    <a:schemeClr val="accent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v-LV"/>
                </a:p>
              </p:txBody>
            </p: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xmlns="" id="{C366EBEC-7227-4A9B-F4DE-F8681022056B}"/>
                    </a:ext>
                  </a:extLst>
                </p:cNvPr>
                <p:cNvSpPr/>
                <p:nvPr/>
              </p:nvSpPr>
              <p:spPr>
                <a:xfrm>
                  <a:off x="4082972" y="2736787"/>
                  <a:ext cx="460356" cy="1156306"/>
                </a:xfrm>
                <a:custGeom>
                  <a:avLst/>
                  <a:gdLst>
                    <a:gd name="connsiteX0" fmla="*/ 152400 w 181927"/>
                    <a:gd name="connsiteY0" fmla="*/ 0 h 456958"/>
                    <a:gd name="connsiteX1" fmla="*/ 38100 w 181927"/>
                    <a:gd name="connsiteY1" fmla="*/ 0 h 456958"/>
                    <a:gd name="connsiteX2" fmla="*/ 0 w 181927"/>
                    <a:gd name="connsiteY2" fmla="*/ 238125 h 456958"/>
                    <a:gd name="connsiteX3" fmla="*/ 78105 w 181927"/>
                    <a:gd name="connsiteY3" fmla="*/ 238125 h 456958"/>
                    <a:gd name="connsiteX4" fmla="*/ 24136 w 181927"/>
                    <a:gd name="connsiteY4" fmla="*/ 456829 h 456958"/>
                    <a:gd name="connsiteX5" fmla="*/ 24193 w 181927"/>
                    <a:gd name="connsiteY5" fmla="*/ 456952 h 456958"/>
                    <a:gd name="connsiteX6" fmla="*/ 24317 w 181927"/>
                    <a:gd name="connsiteY6" fmla="*/ 456895 h 456958"/>
                    <a:gd name="connsiteX7" fmla="*/ 181927 w 181927"/>
                    <a:gd name="connsiteY7" fmla="*/ 180975 h 456958"/>
                    <a:gd name="connsiteX8" fmla="*/ 101917 w 181927"/>
                    <a:gd name="connsiteY8" fmla="*/ 180975 h 456958"/>
                    <a:gd name="connsiteX9" fmla="*/ 149133 w 181927"/>
                    <a:gd name="connsiteY9" fmla="*/ 200025 h 456958"/>
                    <a:gd name="connsiteX10" fmla="*/ 75448 w 181927"/>
                    <a:gd name="connsiteY10" fmla="*/ 329184 h 456958"/>
                    <a:gd name="connsiteX11" fmla="*/ 75276 w 181927"/>
                    <a:gd name="connsiteY11" fmla="*/ 329117 h 456958"/>
                    <a:gd name="connsiteX12" fmla="*/ 96603 w 181927"/>
                    <a:gd name="connsiteY12" fmla="*/ 242687 h 456958"/>
                    <a:gd name="connsiteX13" fmla="*/ 102432 w 181927"/>
                    <a:gd name="connsiteY13" fmla="*/ 219075 h 456958"/>
                    <a:gd name="connsiteX14" fmla="*/ 22336 w 181927"/>
                    <a:gd name="connsiteY14" fmla="*/ 219075 h 456958"/>
                    <a:gd name="connsiteX15" fmla="*/ 54340 w 181927"/>
                    <a:gd name="connsiteY15" fmla="*/ 19050 h 456958"/>
                    <a:gd name="connsiteX16" fmla="*/ 127311 w 181927"/>
                    <a:gd name="connsiteY16" fmla="*/ 19050 h 456958"/>
                    <a:gd name="connsiteX17" fmla="*/ 83572 w 181927"/>
                    <a:gd name="connsiteY17" fmla="*/ 175860 h 456958"/>
                    <a:gd name="connsiteX18" fmla="*/ 76829 w 181927"/>
                    <a:gd name="connsiteY18" fmla="*/ 200025 h 456958"/>
                    <a:gd name="connsiteX19" fmla="*/ 149133 w 181927"/>
                    <a:gd name="connsiteY19" fmla="*/ 200025 h 4569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927" h="456958">
                      <a:moveTo>
                        <a:pt x="152400" y="0"/>
                      </a:moveTo>
                      <a:lnTo>
                        <a:pt x="38100" y="0"/>
                      </a:lnTo>
                      <a:lnTo>
                        <a:pt x="0" y="238125"/>
                      </a:lnTo>
                      <a:lnTo>
                        <a:pt x="78105" y="238125"/>
                      </a:lnTo>
                      <a:lnTo>
                        <a:pt x="24136" y="456829"/>
                      </a:lnTo>
                      <a:cubicBezTo>
                        <a:pt x="24118" y="456878"/>
                        <a:pt x="24143" y="456934"/>
                        <a:pt x="24193" y="456952"/>
                      </a:cubicBezTo>
                      <a:cubicBezTo>
                        <a:pt x="24243" y="456970"/>
                        <a:pt x="24299" y="456945"/>
                        <a:pt x="24317" y="456895"/>
                      </a:cubicBezTo>
                      <a:lnTo>
                        <a:pt x="181927" y="180975"/>
                      </a:lnTo>
                      <a:lnTo>
                        <a:pt x="101917" y="180975"/>
                      </a:lnTo>
                      <a:close/>
                      <a:moveTo>
                        <a:pt x="149133" y="200025"/>
                      </a:moveTo>
                      <a:lnTo>
                        <a:pt x="75448" y="329184"/>
                      </a:lnTo>
                      <a:cubicBezTo>
                        <a:pt x="75267" y="329517"/>
                        <a:pt x="75181" y="329479"/>
                        <a:pt x="75276" y="329117"/>
                      </a:cubicBezTo>
                      <a:lnTo>
                        <a:pt x="96603" y="242687"/>
                      </a:lnTo>
                      <a:lnTo>
                        <a:pt x="102432" y="219075"/>
                      </a:lnTo>
                      <a:lnTo>
                        <a:pt x="22336" y="219075"/>
                      </a:lnTo>
                      <a:lnTo>
                        <a:pt x="54340" y="19050"/>
                      </a:lnTo>
                      <a:lnTo>
                        <a:pt x="127311" y="19050"/>
                      </a:lnTo>
                      <a:lnTo>
                        <a:pt x="83572" y="175860"/>
                      </a:lnTo>
                      <a:lnTo>
                        <a:pt x="76829" y="200025"/>
                      </a:lnTo>
                      <a:lnTo>
                        <a:pt x="149133" y="20002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v-LV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xmlns="" id="{1FF7B801-11AA-AEC7-6B13-F4A8BE486273}"/>
                  </a:ext>
                </a:extLst>
              </p:cNvPr>
              <p:cNvGrpSpPr/>
              <p:nvPr/>
            </p:nvGrpSpPr>
            <p:grpSpPr>
              <a:xfrm>
                <a:off x="3872612" y="2467043"/>
                <a:ext cx="1707619" cy="1472085"/>
                <a:chOff x="6319541" y="2548227"/>
                <a:chExt cx="1707619" cy="1472085"/>
              </a:xfrm>
            </p:grpSpPr>
            <p:sp>
              <p:nvSpPr>
                <p:cNvPr id="14" name="Hexagon 13">
                  <a:extLst>
                    <a:ext uri="{FF2B5EF4-FFF2-40B4-BE49-F238E27FC236}">
                      <a16:creationId xmlns:a16="http://schemas.microsoft.com/office/drawing/2014/main" xmlns="" id="{B815FE13-D567-7D27-E91D-A2C99D9C3F37}"/>
                    </a:ext>
                  </a:extLst>
                </p:cNvPr>
                <p:cNvSpPr/>
                <p:nvPr/>
              </p:nvSpPr>
              <p:spPr>
                <a:xfrm>
                  <a:off x="6319541" y="2548227"/>
                  <a:ext cx="1707619" cy="1472085"/>
                </a:xfrm>
                <a:prstGeom prst="hexagon">
                  <a:avLst/>
                </a:prstGeom>
                <a:solidFill>
                  <a:schemeClr val="bg1"/>
                </a:solidFill>
                <a:ln w="5715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v-LV"/>
                </a:p>
              </p:txBody>
            </p:sp>
            <p:pic>
              <p:nvPicPr>
                <p:cNvPr id="15" name="Graphic 14" descr="Fire outline">
                  <a:extLst>
                    <a:ext uri="{FF2B5EF4-FFF2-40B4-BE49-F238E27FC236}">
                      <a16:creationId xmlns:a16="http://schemas.microsoft.com/office/drawing/2014/main" xmlns="" id="{752EB3D7-AF76-BD59-24C1-E92557150F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80125" y="2699630"/>
                  <a:ext cx="1108426" cy="1108426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xmlns="" id="{8C74123E-E2F4-E200-A6F7-9E30EB99654B}"/>
                </a:ext>
              </a:extLst>
            </p:cNvPr>
            <p:cNvCxnSpPr>
              <a:cxnSpLocks/>
            </p:cNvCxnSpPr>
            <p:nvPr/>
          </p:nvCxnSpPr>
          <p:spPr>
            <a:xfrm>
              <a:off x="5438775" y="3980963"/>
              <a:ext cx="389176" cy="0"/>
            </a:xfrm>
            <a:prstGeom prst="straightConnector1">
              <a:avLst/>
            </a:prstGeom>
            <a:solidFill>
              <a:schemeClr val="bg1"/>
            </a:solidFill>
            <a:ln w="57150">
              <a:solidFill>
                <a:schemeClr val="bg2">
                  <a:lumMod val="50000"/>
                </a:schemeClr>
              </a:solidFill>
              <a:prstDash val="solid"/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xmlns="" id="{8B8EE636-5D97-E453-097B-4E2F722FBDF7}"/>
                </a:ext>
              </a:extLst>
            </p:cNvPr>
            <p:cNvCxnSpPr>
              <a:cxnSpLocks/>
            </p:cNvCxnSpPr>
            <p:nvPr/>
          </p:nvCxnSpPr>
          <p:spPr>
            <a:xfrm>
              <a:off x="4037248" y="3973146"/>
              <a:ext cx="389176" cy="0"/>
            </a:xfrm>
            <a:prstGeom prst="straightConnector1">
              <a:avLst/>
            </a:prstGeom>
            <a:solidFill>
              <a:schemeClr val="bg1"/>
            </a:solidFill>
            <a:ln w="57150">
              <a:solidFill>
                <a:schemeClr val="bg2">
                  <a:lumMod val="50000"/>
                </a:schemeClr>
              </a:solidFill>
              <a:prstDash val="solid"/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xmlns="" id="{6B735D77-2CF4-E9B0-E8D1-A5B3241084A1}"/>
                </a:ext>
              </a:extLst>
            </p:cNvPr>
            <p:cNvGrpSpPr/>
            <p:nvPr/>
          </p:nvGrpSpPr>
          <p:grpSpPr>
            <a:xfrm>
              <a:off x="2306654" y="3242765"/>
              <a:ext cx="1707619" cy="1472085"/>
              <a:chOff x="1975673" y="4393153"/>
              <a:chExt cx="1707619" cy="1472085"/>
            </a:xfrm>
          </p:grpSpPr>
          <p:sp>
            <p:nvSpPr>
              <p:cNvPr id="43" name="Hexagon 42">
                <a:extLst>
                  <a:ext uri="{FF2B5EF4-FFF2-40B4-BE49-F238E27FC236}">
                    <a16:creationId xmlns:a16="http://schemas.microsoft.com/office/drawing/2014/main" xmlns="" id="{8A4579CD-E432-9654-7298-2A22118E0B95}"/>
                  </a:ext>
                </a:extLst>
              </p:cNvPr>
              <p:cNvSpPr/>
              <p:nvPr/>
            </p:nvSpPr>
            <p:spPr>
              <a:xfrm>
                <a:off x="1975673" y="4393153"/>
                <a:ext cx="1707619" cy="1472085"/>
              </a:xfrm>
              <a:prstGeom prst="hexagon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v-LV"/>
              </a:p>
            </p:txBody>
          </p:sp>
          <p:pic>
            <p:nvPicPr>
              <p:cNvPr id="44" name="Picture 43" descr="A black power line tower&#10;&#10;Description automatically generated">
                <a:extLst>
                  <a:ext uri="{FF2B5EF4-FFF2-40B4-BE49-F238E27FC236}">
                    <a16:creationId xmlns:a16="http://schemas.microsoft.com/office/drawing/2014/main" xmlns="" id="{B3D02A6A-6F62-7616-D89A-BF4BE1A412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4353" y="4557593"/>
                <a:ext cx="1037190" cy="1114437"/>
              </a:xfrm>
              <a:prstGeom prst="rect">
                <a:avLst/>
              </a:prstGeom>
            </p:spPr>
          </p:pic>
        </p:grp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xmlns="" id="{7EDD83E7-6CE5-396D-C66A-53C4DBB06758}"/>
                </a:ext>
              </a:extLst>
            </p:cNvPr>
            <p:cNvCxnSpPr>
              <a:cxnSpLocks/>
            </p:cNvCxnSpPr>
            <p:nvPr/>
          </p:nvCxnSpPr>
          <p:spPr>
            <a:xfrm>
              <a:off x="1917478" y="3978807"/>
              <a:ext cx="389176" cy="0"/>
            </a:xfrm>
            <a:prstGeom prst="straightConnector1">
              <a:avLst/>
            </a:prstGeom>
            <a:solidFill>
              <a:schemeClr val="bg1"/>
            </a:solidFill>
            <a:ln w="57150">
              <a:solidFill>
                <a:schemeClr val="bg2">
                  <a:lumMod val="50000"/>
                </a:schemeClr>
              </a:solidFill>
              <a:prstDash val="solid"/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66B39A88-D7E2-6AAD-2052-3A28F1BC0680}"/>
                </a:ext>
              </a:extLst>
            </p:cNvPr>
            <p:cNvSpPr txBox="1"/>
            <p:nvPr/>
          </p:nvSpPr>
          <p:spPr>
            <a:xfrm>
              <a:off x="2971691" y="1990008"/>
              <a:ext cx="1177337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1400" i="1" dirty="0">
                  <a:latin typeface="Cambria" panose="02040503050406030204" pitchFamily="18" charset="0"/>
                  <a:ea typeface="Cambria" panose="02040503050406030204" pitchFamily="18" charset="0"/>
                </a:rPr>
                <a:t>(2) Adreses tirgotājiem, kurām jāpiemēro atbalsts</a:t>
              </a:r>
            </a:p>
          </p:txBody>
        </p:sp>
      </p:grp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xmlns="" id="{CEFBF6D7-85C6-84F7-E357-E8FB2210D75E}"/>
              </a:ext>
            </a:extLst>
          </p:cNvPr>
          <p:cNvCxnSpPr>
            <a:cxnSpLocks/>
            <a:stCxn id="3" idx="3"/>
          </p:cNvCxnSpPr>
          <p:nvPr/>
        </p:nvCxnSpPr>
        <p:spPr>
          <a:xfrm flipV="1">
            <a:off x="4048147" y="4624419"/>
            <a:ext cx="2669405" cy="1323060"/>
          </a:xfrm>
          <a:prstGeom prst="bentConnector3">
            <a:avLst>
              <a:gd name="adj1" fmla="val 99031"/>
            </a:avLst>
          </a:prstGeom>
          <a:solidFill>
            <a:schemeClr val="bg1"/>
          </a:solidFill>
          <a:ln w="57150">
            <a:solidFill>
              <a:srgbClr val="9BCDFF"/>
            </a:solidFill>
            <a:prstDash val="solid"/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xmlns="" id="{8C71A573-18F2-BB50-6B71-A965A57BB4F6}"/>
              </a:ext>
            </a:extLst>
          </p:cNvPr>
          <p:cNvCxnSpPr>
            <a:cxnSpLocks/>
            <a:endCxn id="62" idx="3"/>
          </p:cNvCxnSpPr>
          <p:nvPr/>
        </p:nvCxnSpPr>
        <p:spPr>
          <a:xfrm rot="16200000" flipH="1">
            <a:off x="6775138" y="3568131"/>
            <a:ext cx="82823" cy="3721759"/>
          </a:xfrm>
          <a:prstGeom prst="bentConnector2">
            <a:avLst/>
          </a:prstGeom>
          <a:solidFill>
            <a:schemeClr val="bg1"/>
          </a:solidFill>
          <a:ln w="57150">
            <a:solidFill>
              <a:srgbClr val="BF9BA8"/>
            </a:solidFill>
            <a:prstDash val="solid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27386931-E8C5-5C41-13C0-1328A77FB61A}"/>
              </a:ext>
            </a:extLst>
          </p:cNvPr>
          <p:cNvSpPr txBox="1"/>
          <p:nvPr/>
        </p:nvSpPr>
        <p:spPr>
          <a:xfrm>
            <a:off x="6790390" y="5447969"/>
            <a:ext cx="1707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i="1" dirty="0">
                <a:latin typeface="Cambria" panose="02040503050406030204" pitchFamily="18" charset="0"/>
                <a:ea typeface="Cambria" panose="02040503050406030204" pitchFamily="18" charset="0"/>
              </a:rPr>
              <a:t>(4) </a:t>
            </a:r>
            <a:r>
              <a:rPr lang="lv-LV" sz="1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Nosūta</a:t>
            </a:r>
            <a:r>
              <a:rPr lang="lv-LV" sz="1400" i="1" dirty="0">
                <a:latin typeface="Cambria" panose="02040503050406030204" pitchFamily="18" charset="0"/>
                <a:ea typeface="Cambria" panose="02040503050406030204" pitchFamily="18" charset="0"/>
              </a:rPr>
              <a:t> BVKB aprēķinu un rēķinu par kompensācijas apmēru.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D2224F4-8C75-11A0-2C16-63A36D06FC7C}"/>
              </a:ext>
            </a:extLst>
          </p:cNvPr>
          <p:cNvSpPr/>
          <p:nvPr/>
        </p:nvSpPr>
        <p:spPr>
          <a:xfrm>
            <a:off x="2024994" y="5211436"/>
            <a:ext cx="2023153" cy="1472085"/>
          </a:xfrm>
          <a:prstGeom prst="rect">
            <a:avLst/>
          </a:prstGeom>
          <a:solidFill>
            <a:srgbClr val="9BCDFF"/>
          </a:solidFill>
          <a:ln>
            <a:solidFill>
              <a:srgbClr val="9BCD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1938" algn="ctr"/>
            <a:r>
              <a:rPr lang="lv-LV" sz="1800" i="1" dirty="0">
                <a:latin typeface="Cambria" panose="02040503050406030204" pitchFamily="18" charset="0"/>
                <a:ea typeface="Cambria" panose="02040503050406030204" pitchFamily="18" charset="0"/>
              </a:rPr>
              <a:t>Valsts kase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F53B76CD-71BD-BC86-D5DB-AAC8E82B719D}"/>
              </a:ext>
            </a:extLst>
          </p:cNvPr>
          <p:cNvGrpSpPr/>
          <p:nvPr/>
        </p:nvGrpSpPr>
        <p:grpSpPr>
          <a:xfrm>
            <a:off x="725315" y="5218891"/>
            <a:ext cx="1707619" cy="1472085"/>
            <a:chOff x="725315" y="5228266"/>
            <a:chExt cx="1707619" cy="1472085"/>
          </a:xfrm>
        </p:grpSpPr>
        <p:sp>
          <p:nvSpPr>
            <p:cNvPr id="17" name="Hexagon 16">
              <a:extLst>
                <a:ext uri="{FF2B5EF4-FFF2-40B4-BE49-F238E27FC236}">
                  <a16:creationId xmlns:a16="http://schemas.microsoft.com/office/drawing/2014/main" xmlns="" id="{C226BD5E-2717-75A0-1B9D-52C14B7E99FD}"/>
                </a:ext>
              </a:extLst>
            </p:cNvPr>
            <p:cNvSpPr/>
            <p:nvPr/>
          </p:nvSpPr>
          <p:spPr>
            <a:xfrm>
              <a:off x="725315" y="5228266"/>
              <a:ext cx="1707619" cy="1472085"/>
            </a:xfrm>
            <a:prstGeom prst="hexagon">
              <a:avLst/>
            </a:prstGeom>
            <a:solidFill>
              <a:schemeClr val="bg1"/>
            </a:solidFill>
            <a:ln w="57150">
              <a:solidFill>
                <a:srgbClr val="9BCD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 dirty="0"/>
            </a:p>
          </p:txBody>
        </p:sp>
        <p:pic>
          <p:nvPicPr>
            <p:cNvPr id="20" name="Picture 19" descr="A blue line drawing of a building with a euro sign&#10;&#10;Description automatically generated">
              <a:extLst>
                <a:ext uri="{FF2B5EF4-FFF2-40B4-BE49-F238E27FC236}">
                  <a16:creationId xmlns:a16="http://schemas.microsoft.com/office/drawing/2014/main" xmlns="" id="{296C6F9C-68FA-BB90-03E0-2BB10AE20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546" y="5431143"/>
              <a:ext cx="989239" cy="9915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10344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C29A28-2DA9-4051-B82E-E868B0AD4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799" y="288925"/>
            <a:ext cx="10285507" cy="1325563"/>
          </a:xfrm>
        </p:spPr>
        <p:txBody>
          <a:bodyPr>
            <a:noAutofit/>
          </a:bodyPr>
          <a:lstStyle/>
          <a:p>
            <a:r>
              <a:rPr lang="lv-LV" sz="2800" b="1" cap="all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Ikmēneša process norēķiniem, izmantojot starpnieku</a:t>
            </a:r>
            <a:br>
              <a:rPr lang="lv-LV" sz="2800" b="1" cap="all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lv-LV" sz="2800" cap="all" dirty="0">
                <a:solidFill>
                  <a:srgbClr val="1554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atbalsts  centralizētajai siltumenerģijai</a:t>
            </a:r>
            <a:endParaRPr lang="en-US" sz="2800" cap="all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5F9F623D-2D38-4AD4-A32B-AA89C35F99CD}"/>
              </a:ext>
            </a:extLst>
          </p:cNvPr>
          <p:cNvCxnSpPr/>
          <p:nvPr/>
        </p:nvCxnSpPr>
        <p:spPr>
          <a:xfrm>
            <a:off x="0" y="977900"/>
            <a:ext cx="1206500" cy="0"/>
          </a:xfrm>
          <a:prstGeom prst="line">
            <a:avLst/>
          </a:prstGeom>
          <a:ln w="101600">
            <a:solidFill>
              <a:srgbClr val="1554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xmlns="" id="{C8FE84B5-DE47-4DE0-8B27-AA3DE08656F4}"/>
              </a:ext>
            </a:extLst>
          </p:cNvPr>
          <p:cNvSpPr/>
          <p:nvPr/>
        </p:nvSpPr>
        <p:spPr>
          <a:xfrm>
            <a:off x="1181100" y="836612"/>
            <a:ext cx="254000" cy="282568"/>
          </a:xfrm>
          <a:custGeom>
            <a:avLst/>
            <a:gdLst>
              <a:gd name="connsiteX0" fmla="*/ 0 w 254000"/>
              <a:gd name="connsiteY0" fmla="*/ 141284 h 282568"/>
              <a:gd name="connsiteX1" fmla="*/ 127000 w 254000"/>
              <a:gd name="connsiteY1" fmla="*/ 0 h 282568"/>
              <a:gd name="connsiteX2" fmla="*/ 254000 w 254000"/>
              <a:gd name="connsiteY2" fmla="*/ 141284 h 282568"/>
              <a:gd name="connsiteX3" fmla="*/ 127000 w 254000"/>
              <a:gd name="connsiteY3" fmla="*/ 282568 h 282568"/>
              <a:gd name="connsiteX4" fmla="*/ 0 w 254000"/>
              <a:gd name="connsiteY4" fmla="*/ 141284 h 282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000" h="282568" fill="none" extrusionOk="0">
                <a:moveTo>
                  <a:pt x="0" y="141284"/>
                </a:moveTo>
                <a:cubicBezTo>
                  <a:pt x="13659" y="64875"/>
                  <a:pt x="60301" y="-7081"/>
                  <a:pt x="127000" y="0"/>
                </a:cubicBezTo>
                <a:cubicBezTo>
                  <a:pt x="189339" y="-1195"/>
                  <a:pt x="250819" y="66250"/>
                  <a:pt x="254000" y="141284"/>
                </a:cubicBezTo>
                <a:cubicBezTo>
                  <a:pt x="252723" y="207135"/>
                  <a:pt x="191850" y="289919"/>
                  <a:pt x="127000" y="282568"/>
                </a:cubicBezTo>
                <a:cubicBezTo>
                  <a:pt x="58675" y="283584"/>
                  <a:pt x="12355" y="222284"/>
                  <a:pt x="0" y="141284"/>
                </a:cubicBezTo>
                <a:close/>
              </a:path>
              <a:path w="254000" h="282568" stroke="0" extrusionOk="0">
                <a:moveTo>
                  <a:pt x="0" y="141284"/>
                </a:moveTo>
                <a:cubicBezTo>
                  <a:pt x="-10176" y="56978"/>
                  <a:pt x="46439" y="3911"/>
                  <a:pt x="127000" y="0"/>
                </a:cubicBezTo>
                <a:cubicBezTo>
                  <a:pt x="199648" y="528"/>
                  <a:pt x="249002" y="63414"/>
                  <a:pt x="254000" y="141284"/>
                </a:cubicBezTo>
                <a:cubicBezTo>
                  <a:pt x="245111" y="227994"/>
                  <a:pt x="195952" y="289135"/>
                  <a:pt x="127000" y="282568"/>
                </a:cubicBezTo>
                <a:cubicBezTo>
                  <a:pt x="48056" y="277751"/>
                  <a:pt x="11469" y="224793"/>
                  <a:pt x="0" y="141284"/>
                </a:cubicBezTo>
                <a:close/>
              </a:path>
            </a:pathLst>
          </a:custGeom>
          <a:solidFill>
            <a:srgbClr val="FF7900"/>
          </a:solidFill>
          <a:ln w="50800">
            <a:solidFill>
              <a:srgbClr val="15545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xmlns="" id="{7E8A6021-B4A1-A09B-F660-3781EFF60C14}"/>
              </a:ext>
            </a:extLst>
          </p:cNvPr>
          <p:cNvGrpSpPr/>
          <p:nvPr/>
        </p:nvGrpSpPr>
        <p:grpSpPr>
          <a:xfrm>
            <a:off x="240246" y="1933913"/>
            <a:ext cx="11711508" cy="3777602"/>
            <a:chOff x="502353" y="2094977"/>
            <a:chExt cx="11711508" cy="3777602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xmlns="" id="{DDF2610A-4B6D-97E6-4169-1DCB188C511C}"/>
                </a:ext>
              </a:extLst>
            </p:cNvPr>
            <p:cNvCxnSpPr>
              <a:cxnSpLocks/>
            </p:cNvCxnSpPr>
            <p:nvPr/>
          </p:nvCxnSpPr>
          <p:spPr>
            <a:xfrm>
              <a:off x="7823310" y="3384756"/>
              <a:ext cx="1051749" cy="0"/>
            </a:xfrm>
            <a:prstGeom prst="straightConnector1">
              <a:avLst/>
            </a:prstGeom>
            <a:solidFill>
              <a:schemeClr val="bg1"/>
            </a:solidFill>
            <a:ln w="57150">
              <a:solidFill>
                <a:schemeClr val="bg2">
                  <a:lumMod val="50000"/>
                </a:schemeClr>
              </a:solidFill>
              <a:prstDash val="solid"/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E4D1939F-A87F-D7E2-5474-67609CCE5E4C}"/>
                </a:ext>
              </a:extLst>
            </p:cNvPr>
            <p:cNvSpPr txBox="1"/>
            <p:nvPr/>
          </p:nvSpPr>
          <p:spPr>
            <a:xfrm>
              <a:off x="7683178" y="2378417"/>
              <a:ext cx="148958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1400" i="1" dirty="0">
                  <a:latin typeface="Cambria" panose="02040503050406030204" pitchFamily="18" charset="0"/>
                  <a:ea typeface="Cambria" panose="02040503050406030204" pitchFamily="18" charset="0"/>
                </a:rPr>
                <a:t>(5) Rēķins ar piemērotu atbalstu</a:t>
              </a:r>
              <a:endParaRPr lang="lv-LV" sz="1400" b="1" i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C4BB58F7-71D1-C3D7-6D92-DBCECF67E5E0}"/>
                </a:ext>
              </a:extLst>
            </p:cNvPr>
            <p:cNvSpPr txBox="1"/>
            <p:nvPr/>
          </p:nvSpPr>
          <p:spPr>
            <a:xfrm>
              <a:off x="2038427" y="2268011"/>
              <a:ext cx="122623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1400" i="1" dirty="0">
                  <a:latin typeface="Cambria" panose="02040503050406030204" pitchFamily="18" charset="0"/>
                  <a:ea typeface="Cambria" panose="02040503050406030204" pitchFamily="18" charset="0"/>
                </a:rPr>
                <a:t>(1) Adreses, kurām piemērojams atbalsts</a:t>
              </a:r>
              <a:endParaRPr lang="lv-LV" sz="1400" b="1" i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xmlns="" id="{4F94D645-9142-6A87-00A7-5DF2D08B98BC}"/>
                </a:ext>
              </a:extLst>
            </p:cNvPr>
            <p:cNvGrpSpPr/>
            <p:nvPr/>
          </p:nvGrpSpPr>
          <p:grpSpPr>
            <a:xfrm>
              <a:off x="502353" y="2943808"/>
              <a:ext cx="1707619" cy="1472085"/>
              <a:chOff x="4237451" y="3020003"/>
              <a:chExt cx="1707619" cy="1472085"/>
            </a:xfrm>
          </p:grpSpPr>
          <p:sp>
            <p:nvSpPr>
              <p:cNvPr id="51" name="Hexagon 50">
                <a:extLst>
                  <a:ext uri="{FF2B5EF4-FFF2-40B4-BE49-F238E27FC236}">
                    <a16:creationId xmlns:a16="http://schemas.microsoft.com/office/drawing/2014/main" xmlns="" id="{1B2B8549-ECA4-ABAA-8169-85BCA0C54BE7}"/>
                  </a:ext>
                </a:extLst>
              </p:cNvPr>
              <p:cNvSpPr/>
              <p:nvPr/>
            </p:nvSpPr>
            <p:spPr>
              <a:xfrm>
                <a:off x="4237451" y="3020003"/>
                <a:ext cx="1707619" cy="1472085"/>
              </a:xfrm>
              <a:prstGeom prst="hexagon">
                <a:avLst/>
              </a:prstGeom>
              <a:solidFill>
                <a:schemeClr val="bg1"/>
              </a:solidFill>
              <a:ln w="57150">
                <a:solidFill>
                  <a:schemeClr val="accent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v-LV" dirty="0"/>
              </a:p>
            </p:txBody>
          </p:sp>
          <p:pic>
            <p:nvPicPr>
              <p:cNvPr id="53" name="Graphic 52" descr="Internet Of Things with solid fill">
                <a:extLst>
                  <a:ext uri="{FF2B5EF4-FFF2-40B4-BE49-F238E27FC236}">
                    <a16:creationId xmlns:a16="http://schemas.microsoft.com/office/drawing/2014/main" xmlns="" id="{CD122275-75B8-5BA6-5E28-6667D2B365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4653303" y="3221699"/>
                <a:ext cx="914400" cy="914400"/>
              </a:xfrm>
              <a:prstGeom prst="rect">
                <a:avLst/>
              </a:prstGeom>
            </p:spPr>
          </p:pic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id="{870594CC-32F3-A177-463B-3CCD18691141}"/>
                  </a:ext>
                </a:extLst>
              </p:cNvPr>
              <p:cNvSpPr txBox="1"/>
              <p:nvPr/>
            </p:nvSpPr>
            <p:spPr>
              <a:xfrm>
                <a:off x="4682333" y="4083196"/>
                <a:ext cx="81785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lv-LV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EIKIS</a:t>
                </a:r>
              </a:p>
            </p:txBody>
          </p:sp>
        </p:grp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xmlns="" id="{F532C466-D1D8-118B-6E33-9C264F6AB8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94965" y="3679557"/>
              <a:ext cx="826512" cy="1"/>
            </a:xfrm>
            <a:prstGeom prst="straightConnector1">
              <a:avLst/>
            </a:prstGeom>
            <a:solidFill>
              <a:schemeClr val="bg1"/>
            </a:solidFill>
            <a:ln w="57150">
              <a:solidFill>
                <a:schemeClr val="bg2">
                  <a:lumMod val="50000"/>
                </a:schemeClr>
              </a:solidFill>
              <a:prstDash val="solid"/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DF08C200-ED33-C7A6-B1B3-5983BA011FA1}"/>
                </a:ext>
              </a:extLst>
            </p:cNvPr>
            <p:cNvGrpSpPr/>
            <p:nvPr/>
          </p:nvGrpSpPr>
          <p:grpSpPr>
            <a:xfrm>
              <a:off x="3184886" y="2943516"/>
              <a:ext cx="1707619" cy="1472085"/>
              <a:chOff x="6284546" y="2323637"/>
              <a:chExt cx="1707619" cy="1472085"/>
            </a:xfrm>
          </p:grpSpPr>
          <p:sp>
            <p:nvSpPr>
              <p:cNvPr id="22" name="Hexagon 21">
                <a:extLst>
                  <a:ext uri="{FF2B5EF4-FFF2-40B4-BE49-F238E27FC236}">
                    <a16:creationId xmlns:a16="http://schemas.microsoft.com/office/drawing/2014/main" xmlns="" id="{AF7F88D0-E01C-93FB-3F46-45EF611ECB90}"/>
                  </a:ext>
                </a:extLst>
              </p:cNvPr>
              <p:cNvSpPr/>
              <p:nvPr/>
            </p:nvSpPr>
            <p:spPr>
              <a:xfrm>
                <a:off x="6284546" y="2323637"/>
                <a:ext cx="1707619" cy="1472085"/>
              </a:xfrm>
              <a:prstGeom prst="hexagon">
                <a:avLst/>
              </a:prstGeom>
              <a:solidFill>
                <a:schemeClr val="bg1"/>
              </a:solidFill>
              <a:ln w="57150">
                <a:solidFill>
                  <a:schemeClr val="accent4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v-LV"/>
              </a:p>
            </p:txBody>
          </p:sp>
          <p:pic>
            <p:nvPicPr>
              <p:cNvPr id="23" name="Graphic 22" descr="Home outline">
                <a:extLst>
                  <a:ext uri="{FF2B5EF4-FFF2-40B4-BE49-F238E27FC236}">
                    <a16:creationId xmlns:a16="http://schemas.microsoft.com/office/drawing/2014/main" xmlns="" id="{49BD3F06-37BF-BF59-AEE7-05A5AED813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6542128" y="2374198"/>
                <a:ext cx="1203543" cy="1203543"/>
              </a:xfrm>
              <a:prstGeom prst="rect">
                <a:avLst/>
              </a:prstGeom>
            </p:spPr>
          </p:pic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8249FA0D-8DB1-F4FD-F9A9-AFF4541A82DB}"/>
                </a:ext>
              </a:extLst>
            </p:cNvPr>
            <p:cNvSpPr txBox="1"/>
            <p:nvPr/>
          </p:nvSpPr>
          <p:spPr>
            <a:xfrm>
              <a:off x="4658824" y="2255751"/>
              <a:ext cx="174864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v-LV" sz="1400" i="1" dirty="0">
                  <a:latin typeface="Cambria" panose="02040503050406030204" pitchFamily="18" charset="0"/>
                  <a:ea typeface="Cambria" panose="02040503050406030204" pitchFamily="18" charset="0"/>
                </a:rPr>
                <a:t>(2) Saraksts ar adresēm, kam pienākas atbalsts</a:t>
              </a: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xmlns="" id="{0457FD43-718F-7B2B-4E60-08B2296B374D}"/>
                </a:ext>
              </a:extLst>
            </p:cNvPr>
            <p:cNvGrpSpPr/>
            <p:nvPr/>
          </p:nvGrpSpPr>
          <p:grpSpPr>
            <a:xfrm>
              <a:off x="6221208" y="2961677"/>
              <a:ext cx="1707619" cy="1472085"/>
              <a:chOff x="3132067" y="4607115"/>
              <a:chExt cx="1707619" cy="1472085"/>
            </a:xfrm>
          </p:grpSpPr>
          <p:sp>
            <p:nvSpPr>
              <p:cNvPr id="57" name="Hexagon 56">
                <a:extLst>
                  <a:ext uri="{FF2B5EF4-FFF2-40B4-BE49-F238E27FC236}">
                    <a16:creationId xmlns:a16="http://schemas.microsoft.com/office/drawing/2014/main" xmlns="" id="{5106AF7D-963A-2D65-3E2A-7BD13E857640}"/>
                  </a:ext>
                </a:extLst>
              </p:cNvPr>
              <p:cNvSpPr/>
              <p:nvPr/>
            </p:nvSpPr>
            <p:spPr>
              <a:xfrm>
                <a:off x="3132067" y="4607115"/>
                <a:ext cx="1707619" cy="1472085"/>
              </a:xfrm>
              <a:prstGeom prst="hexagon">
                <a:avLst/>
              </a:prstGeom>
              <a:solidFill>
                <a:schemeClr val="bg1"/>
              </a:solidFill>
              <a:ln w="57150">
                <a:solidFill>
                  <a:schemeClr val="tx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v-LV"/>
              </a:p>
            </p:txBody>
          </p:sp>
          <p:pic>
            <p:nvPicPr>
              <p:cNvPr id="58" name="Graphic 57" descr="Briefcase outline">
                <a:extLst>
                  <a:ext uri="{FF2B5EF4-FFF2-40B4-BE49-F238E27FC236}">
                    <a16:creationId xmlns:a16="http://schemas.microsoft.com/office/drawing/2014/main" xmlns="" id="{0043D7DA-3284-48E0-6F50-0F6AA6A120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3460255" y="4731352"/>
                <a:ext cx="1051242" cy="1051242"/>
              </a:xfrm>
              <a:prstGeom prst="rect">
                <a:avLst/>
              </a:prstGeom>
            </p:spPr>
          </p:pic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xmlns="" id="{C151430D-5AF5-257B-2558-7D4DF3BBE43F}"/>
                  </a:ext>
                </a:extLst>
              </p:cNvPr>
              <p:cNvSpPr txBox="1"/>
              <p:nvPr/>
            </p:nvSpPr>
            <p:spPr>
              <a:xfrm>
                <a:off x="3414305" y="5574779"/>
                <a:ext cx="116433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lv-LV" sz="1200" i="1" dirty="0">
                    <a:solidFill>
                      <a:schemeClr val="tx2"/>
                    </a:solidFill>
                  </a:rPr>
                  <a:t>Biedrība, pārvaldnieks,..</a:t>
                </a:r>
              </a:p>
            </p:txBody>
          </p:sp>
        </p:grp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xmlns="" id="{E310E290-86C8-E60A-FB8F-AFB0D043A8A9}"/>
                </a:ext>
              </a:extLst>
            </p:cNvPr>
            <p:cNvCxnSpPr>
              <a:cxnSpLocks/>
            </p:cNvCxnSpPr>
            <p:nvPr/>
          </p:nvCxnSpPr>
          <p:spPr>
            <a:xfrm>
              <a:off x="4834495" y="3398425"/>
              <a:ext cx="1465249" cy="0"/>
            </a:xfrm>
            <a:prstGeom prst="straightConnector1">
              <a:avLst/>
            </a:prstGeom>
            <a:solidFill>
              <a:schemeClr val="bg1"/>
            </a:solidFill>
            <a:ln w="57150">
              <a:solidFill>
                <a:schemeClr val="bg2">
                  <a:lumMod val="50000"/>
                </a:schemeClr>
              </a:solidFill>
              <a:prstDash val="solid"/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xmlns="" id="{F9386569-8D39-5E10-C658-282C017C9E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34495" y="3919666"/>
              <a:ext cx="1386713" cy="0"/>
            </a:xfrm>
            <a:prstGeom prst="straightConnector1">
              <a:avLst/>
            </a:prstGeom>
            <a:solidFill>
              <a:schemeClr val="bg1"/>
            </a:solidFill>
            <a:ln w="57150">
              <a:solidFill>
                <a:schemeClr val="bg2">
                  <a:lumMod val="50000"/>
                </a:schemeClr>
              </a:solidFill>
              <a:prstDash val="solid"/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B324FB98-6AB4-D1FF-AB73-4111DBC65E6E}"/>
                </a:ext>
              </a:extLst>
            </p:cNvPr>
            <p:cNvSpPr txBox="1"/>
            <p:nvPr/>
          </p:nvSpPr>
          <p:spPr>
            <a:xfrm>
              <a:off x="4429017" y="4037199"/>
              <a:ext cx="2177071" cy="149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v-LV" sz="1300" i="1" dirty="0">
                  <a:latin typeface="Cambria" panose="02040503050406030204" pitchFamily="18" charset="0"/>
                  <a:ea typeface="Cambria" panose="02040503050406030204" pitchFamily="18" charset="0"/>
                </a:rPr>
                <a:t>(3) Atbilstošo dzīvokļu patēriņš, t.sk. attiecināmā daļa par patēriņu no koplietojamām telpām</a:t>
              </a:r>
            </a:p>
            <a:p>
              <a:pPr algn="ctr"/>
              <a:r>
                <a:rPr lang="lv-LV" sz="1300" i="1" dirty="0">
                  <a:latin typeface="Cambria" panose="02040503050406030204" pitchFamily="18" charset="0"/>
                  <a:ea typeface="Cambria" panose="02040503050406030204" pitchFamily="18" charset="0"/>
                </a:rPr>
                <a:t>(noteikts termiņš, 3-5 dienas), dalīts divās grupās - ar/ bez atbalsta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99CA84CF-A846-7E4B-1C33-BDE5BA935EFD}"/>
                </a:ext>
              </a:extLst>
            </p:cNvPr>
            <p:cNvSpPr txBox="1"/>
            <p:nvPr/>
          </p:nvSpPr>
          <p:spPr>
            <a:xfrm>
              <a:off x="7045729" y="5133915"/>
              <a:ext cx="217707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1400" i="1" dirty="0">
                  <a:latin typeface="Cambria" panose="02040503050406030204" pitchFamily="18" charset="0"/>
                  <a:ea typeface="Cambria" panose="02040503050406030204" pitchFamily="18" charset="0"/>
                </a:rPr>
                <a:t>(4) Rēķins, norādot:</a:t>
              </a:r>
            </a:p>
            <a:p>
              <a:r>
                <a:rPr lang="lv-LV" sz="1400" i="1" dirty="0">
                  <a:latin typeface="Cambria" panose="02040503050406030204" pitchFamily="18" charset="0"/>
                  <a:ea typeface="Cambria" panose="02040503050406030204" pitchFamily="18" charset="0"/>
                </a:rPr>
                <a:t>- kopējo patēriņu,</a:t>
              </a:r>
            </a:p>
            <a:p>
              <a:r>
                <a:rPr lang="lv-LV" sz="1400" i="1" dirty="0">
                  <a:latin typeface="Cambria" panose="02040503050406030204" pitchFamily="18" charset="0"/>
                  <a:ea typeface="Cambria" panose="02040503050406030204" pitchFamily="18" charset="0"/>
                </a:rPr>
                <a:t>- piemēroto atbalstu</a:t>
              </a:r>
            </a:p>
          </p:txBody>
        </p: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xmlns="" id="{AF19BD0C-9F08-42EB-46EC-6201CA1F076F}"/>
                </a:ext>
              </a:extLst>
            </p:cNvPr>
            <p:cNvGrpSpPr/>
            <p:nvPr/>
          </p:nvGrpSpPr>
          <p:grpSpPr>
            <a:xfrm>
              <a:off x="8820342" y="2094977"/>
              <a:ext cx="3393519" cy="1472085"/>
              <a:chOff x="8475258" y="2423680"/>
              <a:chExt cx="3393519" cy="1472085"/>
            </a:xfrm>
          </p:grpSpPr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xmlns="" id="{725EAF7C-A07C-3190-D49B-0493AD13794D}"/>
                  </a:ext>
                </a:extLst>
              </p:cNvPr>
              <p:cNvSpPr/>
              <p:nvPr/>
            </p:nvSpPr>
            <p:spPr>
              <a:xfrm>
                <a:off x="9845624" y="2423680"/>
                <a:ext cx="2023153" cy="1472085"/>
              </a:xfrm>
              <a:prstGeom prst="rect">
                <a:avLst/>
              </a:prstGeom>
              <a:solidFill>
                <a:srgbClr val="A5A5A5"/>
              </a:solidFill>
              <a:ln>
                <a:solidFill>
                  <a:srgbClr val="A5A5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61938" algn="ctr"/>
                <a:r>
                  <a:rPr lang="lv-LV" sz="18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Mājsaimniecība ar enerģētiskās nabadzības risku</a:t>
                </a:r>
              </a:p>
            </p:txBody>
          </p:sp>
          <p:sp>
            <p:nvSpPr>
              <p:cNvPr id="99" name="Hexagon 98">
                <a:extLst>
                  <a:ext uri="{FF2B5EF4-FFF2-40B4-BE49-F238E27FC236}">
                    <a16:creationId xmlns:a16="http://schemas.microsoft.com/office/drawing/2014/main" xmlns="" id="{E4F29E1C-737C-E10E-D83C-5C3E4B8F9B34}"/>
                  </a:ext>
                </a:extLst>
              </p:cNvPr>
              <p:cNvSpPr/>
              <p:nvPr/>
            </p:nvSpPr>
            <p:spPr>
              <a:xfrm>
                <a:off x="8475258" y="2423680"/>
                <a:ext cx="1707619" cy="1472085"/>
              </a:xfrm>
              <a:prstGeom prst="hexagon">
                <a:avLst/>
              </a:prstGeom>
              <a:solidFill>
                <a:schemeClr val="bg1"/>
              </a:solidFill>
              <a:ln w="57150">
                <a:solidFill>
                  <a:schemeClr val="accent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v-LV" dirty="0"/>
              </a:p>
            </p:txBody>
          </p:sp>
          <p:pic>
            <p:nvPicPr>
              <p:cNvPr id="100" name="Graphic 99" descr="Suburban scene with solid fill">
                <a:extLst>
                  <a:ext uri="{FF2B5EF4-FFF2-40B4-BE49-F238E27FC236}">
                    <a16:creationId xmlns:a16="http://schemas.microsoft.com/office/drawing/2014/main" xmlns="" id="{7DECF8E6-B2DB-612F-D555-235F11ECF7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8755087" y="2581053"/>
                <a:ext cx="1147959" cy="1147959"/>
              </a:xfrm>
              <a:prstGeom prst="rect">
                <a:avLst/>
              </a:prstGeom>
            </p:spPr>
          </p:pic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xmlns="" id="{A3F90DEC-BD81-AAF3-CE20-DB2FF4F79873}"/>
                </a:ext>
              </a:extLst>
            </p:cNvPr>
            <p:cNvGrpSpPr/>
            <p:nvPr/>
          </p:nvGrpSpPr>
          <p:grpSpPr>
            <a:xfrm>
              <a:off x="8820342" y="3670407"/>
              <a:ext cx="3363127" cy="1472087"/>
              <a:chOff x="8505650" y="4477721"/>
              <a:chExt cx="3492318" cy="1472087"/>
            </a:xfrm>
          </p:grpSpPr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xmlns="" id="{08926810-F6FD-CD8C-26B4-66F493073E39}"/>
                  </a:ext>
                </a:extLst>
              </p:cNvPr>
              <p:cNvSpPr/>
              <p:nvPr/>
            </p:nvSpPr>
            <p:spPr>
              <a:xfrm>
                <a:off x="9821276" y="4477721"/>
                <a:ext cx="2176692" cy="1472085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61938" algn="ctr"/>
                <a:r>
                  <a:rPr lang="lv-LV" sz="18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Pārējās mājsaimniecības</a:t>
                </a:r>
              </a:p>
            </p:txBody>
          </p:sp>
          <p:sp>
            <p:nvSpPr>
              <p:cNvPr id="103" name="Hexagon 102">
                <a:extLst>
                  <a:ext uri="{FF2B5EF4-FFF2-40B4-BE49-F238E27FC236}">
                    <a16:creationId xmlns:a16="http://schemas.microsoft.com/office/drawing/2014/main" xmlns="" id="{3C0476C3-004E-6169-4A33-E4969E84221C}"/>
                  </a:ext>
                </a:extLst>
              </p:cNvPr>
              <p:cNvSpPr/>
              <p:nvPr/>
            </p:nvSpPr>
            <p:spPr>
              <a:xfrm>
                <a:off x="8505650" y="4477723"/>
                <a:ext cx="1707619" cy="1472085"/>
              </a:xfrm>
              <a:prstGeom prst="hexagon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v-LV" dirty="0"/>
              </a:p>
            </p:txBody>
          </p:sp>
          <p:pic>
            <p:nvPicPr>
              <p:cNvPr id="104" name="Graphic 103" descr="Suburban scene with solid fill">
                <a:extLst>
                  <a:ext uri="{FF2B5EF4-FFF2-40B4-BE49-F238E27FC236}">
                    <a16:creationId xmlns:a16="http://schemas.microsoft.com/office/drawing/2014/main" xmlns="" id="{4ED01248-86A3-A3F5-3354-D3FA56BBD5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p:blipFill>
            <p:spPr>
              <a:xfrm>
                <a:off x="8785811" y="4607115"/>
                <a:ext cx="1147959" cy="1147959"/>
              </a:xfrm>
              <a:prstGeom prst="rect">
                <a:avLst/>
              </a:prstGeom>
            </p:spPr>
          </p:pic>
        </p:grp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xmlns="" id="{F6BB9FCB-EB87-9BBC-43A0-DAB7A44433A3}"/>
                </a:ext>
              </a:extLst>
            </p:cNvPr>
            <p:cNvCxnSpPr>
              <a:cxnSpLocks/>
            </p:cNvCxnSpPr>
            <p:nvPr/>
          </p:nvCxnSpPr>
          <p:spPr>
            <a:xfrm>
              <a:off x="7823310" y="4007001"/>
              <a:ext cx="1051749" cy="0"/>
            </a:xfrm>
            <a:prstGeom prst="straightConnector1">
              <a:avLst/>
            </a:prstGeom>
            <a:solidFill>
              <a:schemeClr val="bg1"/>
            </a:solidFill>
            <a:ln w="57150">
              <a:solidFill>
                <a:schemeClr val="bg2">
                  <a:lumMod val="50000"/>
                </a:schemeClr>
              </a:solidFill>
              <a:prstDash val="solid"/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xmlns="" id="{F348F51B-5551-B951-0A33-585D9AEA5A4B}"/>
                </a:ext>
              </a:extLst>
            </p:cNvPr>
            <p:cNvSpPr txBox="1"/>
            <p:nvPr/>
          </p:nvSpPr>
          <p:spPr>
            <a:xfrm>
              <a:off x="7701759" y="4164915"/>
              <a:ext cx="119770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1400" i="1" dirty="0">
                  <a:latin typeface="Cambria" panose="02040503050406030204" pitchFamily="18" charset="0"/>
                  <a:ea typeface="Cambria" panose="02040503050406030204" pitchFamily="18" charset="0"/>
                </a:rPr>
                <a:t>(5) Rēķins ierastā kārtībā</a:t>
              </a:r>
              <a:endParaRPr lang="lv-LV" sz="1400" b="1" i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FB97E1A-DA8C-84CD-276F-948A591E13BE}"/>
              </a:ext>
            </a:extLst>
          </p:cNvPr>
          <p:cNvSpPr/>
          <p:nvPr/>
        </p:nvSpPr>
        <p:spPr>
          <a:xfrm>
            <a:off x="9857914" y="5074460"/>
            <a:ext cx="2023153" cy="1472085"/>
          </a:xfrm>
          <a:prstGeom prst="rect">
            <a:avLst/>
          </a:prstGeom>
          <a:solidFill>
            <a:srgbClr val="BF9BA8"/>
          </a:solidFill>
          <a:ln>
            <a:solidFill>
              <a:srgbClr val="A5A5A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1938" algn="ctr"/>
            <a:r>
              <a:rPr lang="lv-LV" sz="1800" i="1" dirty="0">
                <a:latin typeface="Cambria" panose="02040503050406030204" pitchFamily="18" charset="0"/>
                <a:ea typeface="Cambria" panose="02040503050406030204" pitchFamily="18" charset="0"/>
              </a:rPr>
              <a:t>Kompensāciju administrators</a:t>
            </a:r>
          </a:p>
          <a:p>
            <a:pPr marL="261938" algn="ctr"/>
            <a:r>
              <a:rPr lang="lv-LV" sz="1800" i="1" dirty="0">
                <a:latin typeface="Cambria" panose="02040503050406030204" pitchFamily="18" charset="0"/>
                <a:ea typeface="Cambria" panose="02040503050406030204" pitchFamily="18" charset="0"/>
              </a:rPr>
              <a:t>BVKB</a:t>
            </a: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xmlns="" id="{98A6FEB6-B236-93A9-409E-B7601B40251B}"/>
              </a:ext>
            </a:extLst>
          </p:cNvPr>
          <p:cNvSpPr/>
          <p:nvPr/>
        </p:nvSpPr>
        <p:spPr>
          <a:xfrm>
            <a:off x="8558235" y="5081915"/>
            <a:ext cx="1707619" cy="1472085"/>
          </a:xfrm>
          <a:prstGeom prst="hexagon">
            <a:avLst/>
          </a:prstGeom>
          <a:solidFill>
            <a:schemeClr val="bg1"/>
          </a:solidFill>
          <a:ln w="57150">
            <a:solidFill>
              <a:srgbClr val="BF9BA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pic>
        <p:nvPicPr>
          <p:cNvPr id="7" name="Graphic 6" descr="Court outline">
            <a:extLst>
              <a:ext uri="{FF2B5EF4-FFF2-40B4-BE49-F238E27FC236}">
                <a16:creationId xmlns:a16="http://schemas.microsoft.com/office/drawing/2014/main" xmlns="" id="{A2801678-6721-5252-2C71-63323FD2D4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8803017" y="5214535"/>
            <a:ext cx="1157270" cy="1157270"/>
          </a:xfrm>
          <a:prstGeom prst="rect">
            <a:avLst/>
          </a:prstGeom>
        </p:spPr>
      </p:pic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xmlns="" id="{D38B8976-0BF0-B95D-B669-3F1F97660C25}"/>
              </a:ext>
            </a:extLst>
          </p:cNvPr>
          <p:cNvCxnSpPr>
            <a:cxnSpLocks/>
            <a:endCxn id="4" idx="3"/>
          </p:cNvCxnSpPr>
          <p:nvPr/>
        </p:nvCxnSpPr>
        <p:spPr>
          <a:xfrm rot="16200000" flipH="1">
            <a:off x="5379633" y="2639355"/>
            <a:ext cx="1563421" cy="4793783"/>
          </a:xfrm>
          <a:prstGeom prst="bentConnector2">
            <a:avLst/>
          </a:prstGeom>
          <a:solidFill>
            <a:schemeClr val="bg1"/>
          </a:solidFill>
          <a:ln w="57150">
            <a:solidFill>
              <a:schemeClr val="bg2">
                <a:lumMod val="50000"/>
              </a:schemeClr>
            </a:solidFill>
            <a:prstDash val="solid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8297F52-2153-F7EA-E066-212124B3CF3A}"/>
              </a:ext>
            </a:extLst>
          </p:cNvPr>
          <p:cNvSpPr txBox="1"/>
          <p:nvPr/>
        </p:nvSpPr>
        <p:spPr>
          <a:xfrm>
            <a:off x="4296872" y="5856238"/>
            <a:ext cx="3611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i="1" dirty="0">
                <a:latin typeface="Cambria" panose="02040503050406030204" pitchFamily="18" charset="0"/>
                <a:ea typeface="Cambria" panose="02040503050406030204" pitchFamily="18" charset="0"/>
              </a:rPr>
              <a:t>(5) </a:t>
            </a:r>
            <a:r>
              <a:rPr lang="lv-LV" sz="1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Nosūta</a:t>
            </a:r>
            <a:r>
              <a:rPr lang="lv-LV" sz="1400" i="1" dirty="0">
                <a:latin typeface="Cambria" panose="02040503050406030204" pitchFamily="18" charset="0"/>
                <a:ea typeface="Cambria" panose="02040503050406030204" pitchFamily="18" charset="0"/>
              </a:rPr>
              <a:t> BVKB aprēķinu un rēķinu par kompensācijas apmēru.  </a:t>
            </a:r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xmlns="" id="{4BBD5720-1F04-3B94-E08E-BABA9A521054}"/>
              </a:ext>
            </a:extLst>
          </p:cNvPr>
          <p:cNvCxnSpPr>
            <a:cxnSpLocks/>
          </p:cNvCxnSpPr>
          <p:nvPr/>
        </p:nvCxnSpPr>
        <p:spPr>
          <a:xfrm rot="16200000" flipH="1">
            <a:off x="5262376" y="2756613"/>
            <a:ext cx="66380" cy="3062228"/>
          </a:xfrm>
          <a:prstGeom prst="bentConnector3">
            <a:avLst>
              <a:gd name="adj1" fmla="val 1639046"/>
            </a:avLst>
          </a:prstGeom>
          <a:solidFill>
            <a:schemeClr val="bg1"/>
          </a:solidFill>
          <a:ln w="57150">
            <a:solidFill>
              <a:schemeClr val="bg2">
                <a:lumMod val="50000"/>
              </a:schemeClr>
            </a:solidFill>
            <a:prstDash val="solid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7061123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14134</TotalTime>
  <Words>596</Words>
  <Application>Microsoft Office PowerPoint</Application>
  <PresentationFormat>Widescreen</PresentationFormat>
  <Paragraphs>104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Cambria</vt:lpstr>
      <vt:lpstr>Tahoma</vt:lpstr>
      <vt:lpstr>Wingdings</vt:lpstr>
      <vt:lpstr>Office Theme</vt:lpstr>
      <vt:lpstr>PowerPoint Presentation</vt:lpstr>
      <vt:lpstr>Mērķētas atbalsts Lietotāju stiprināšanas dimensija</vt:lpstr>
      <vt:lpstr>Energoapgādes izmaksu atbalsta likums Mērķis un darbības joma</vt:lpstr>
      <vt:lpstr>Mērķēta atbalsta sistēmas koncepts</vt:lpstr>
      <vt:lpstr>Kam piešķirs atbalstu?</vt:lpstr>
      <vt:lpstr>Kādus datus par mājsaimniecībām EIKIS saņem?</vt:lpstr>
      <vt:lpstr>Ikmēneša process tiešajiem norēķiniem (Starpnieka iesaiste nav nepieciešama)</vt:lpstr>
      <vt:lpstr>Ikmēneša process norēķiniem, izmantojot starpnieku atbalsts  elektroenerģijai un dabasgāzei</vt:lpstr>
      <vt:lpstr>Ikmēneša process norēķiniem, izmantojot starpnieku atbalsts  centralizētajai siltumenerģijai</vt:lpstr>
      <vt:lpstr>Paldies par  uzmanību!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Līga Kurevska</dc:creator>
  <cp:lastModifiedBy>Evija Kūla</cp:lastModifiedBy>
  <cp:revision>37</cp:revision>
  <dcterms:created xsi:type="dcterms:W3CDTF">2023-01-02T06:22:31Z</dcterms:created>
  <dcterms:modified xsi:type="dcterms:W3CDTF">2023-09-26T10:23:44Z</dcterms:modified>
</cp:coreProperties>
</file>