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3" r:id="rId1"/>
  </p:sldMasterIdLst>
  <p:notesMasterIdLst>
    <p:notesMasterId r:id="rId32"/>
  </p:notesMasterIdLst>
  <p:handoutMasterIdLst>
    <p:handoutMasterId r:id="rId33"/>
  </p:handoutMasterIdLst>
  <p:sldIdLst>
    <p:sldId id="256" r:id="rId2"/>
    <p:sldId id="427" r:id="rId3"/>
    <p:sldId id="428" r:id="rId4"/>
    <p:sldId id="429" r:id="rId5"/>
    <p:sldId id="430" r:id="rId6"/>
    <p:sldId id="431" r:id="rId7"/>
    <p:sldId id="432" r:id="rId8"/>
    <p:sldId id="433" r:id="rId9"/>
    <p:sldId id="415" r:id="rId10"/>
    <p:sldId id="414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387" r:id="rId23"/>
    <p:sldId id="389" r:id="rId24"/>
    <p:sldId id="407" r:id="rId25"/>
    <p:sldId id="392" r:id="rId26"/>
    <p:sldId id="411" r:id="rId27"/>
    <p:sldId id="412" r:id="rId28"/>
    <p:sldId id="413" r:id="rId29"/>
    <p:sldId id="399" r:id="rId30"/>
    <p:sldId id="258" r:id="rId31"/>
  </p:sldIdLst>
  <p:sldSz cx="9144000" cy="6858000" type="screen4x3"/>
  <p:notesSz cx="6735763" cy="9866313"/>
  <p:defaultTextStyle>
    <a:defPPr>
      <a:defRPr lang="lv-LV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nita Ņikitina" initials="GŅ" lastIdx="2" clrIdx="0">
    <p:extLst>
      <p:ext uri="{19B8F6BF-5375-455C-9EA6-DF929625EA0E}">
        <p15:presenceInfo xmlns:p15="http://schemas.microsoft.com/office/powerpoint/2012/main" userId="S-1-5-21-2274263846-3701412181-3065985970-1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Vidējs stils 2 - izcēlum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87917" autoAdjust="0"/>
  </p:normalViewPr>
  <p:slideViewPr>
    <p:cSldViewPr snapToGrid="0">
      <p:cViewPr varScale="1">
        <p:scale>
          <a:sx n="60" d="100"/>
          <a:sy n="60" d="100"/>
        </p:scale>
        <p:origin x="129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lap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Lapa1!$B$3:$B$8</c:f>
              <c:strCache>
                <c:ptCount val="6"/>
                <c:pt idx="0">
                  <c:v>Neuzmanīga apiešanās ar uguni</c:v>
                </c:pt>
                <c:pt idx="1">
                  <c:v>Bojātas elektroierīces vai nepareiza to ekspluatācija </c:v>
                </c:pt>
                <c:pt idx="2">
                  <c:v>Bojāta apkures sistēma vai tās nepareiza ekspluatācija </c:v>
                </c:pt>
                <c:pt idx="3">
                  <c:v>Tīša dedzināšana </c:v>
                </c:pt>
                <c:pt idx="4">
                  <c:v>Bērnu rotaļas ar uguni </c:v>
                </c:pt>
                <c:pt idx="5">
                  <c:v>Citi iespējamie iemesli</c:v>
                </c:pt>
              </c:strCache>
            </c:strRef>
          </c:cat>
          <c:val>
            <c:numRef>
              <c:f>Lapa1!$C$3:$C$8</c:f>
              <c:numCache>
                <c:formatCode>0.00%</c:formatCode>
                <c:ptCount val="6"/>
                <c:pt idx="0">
                  <c:v>0.68776744872362405</c:v>
                </c:pt>
                <c:pt idx="1">
                  <c:v>0.19507156558949387</c:v>
                </c:pt>
                <c:pt idx="2">
                  <c:v>6.0941419507156556E-2</c:v>
                </c:pt>
                <c:pt idx="3">
                  <c:v>2.3904382470119521E-2</c:v>
                </c:pt>
                <c:pt idx="4">
                  <c:v>4.8694112439132357E-3</c:v>
                </c:pt>
                <c:pt idx="5">
                  <c:v>2.7445772465692783E-2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6-43E3-9076-74FBEF84D8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16302592"/>
        <c:axId val="316307184"/>
      </c:barChart>
      <c:catAx>
        <c:axId val="3163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lv-LV"/>
          </a:p>
        </c:txPr>
        <c:crossAx val="316307184"/>
        <c:crosses val="autoZero"/>
        <c:auto val="1"/>
        <c:lblAlgn val="ctr"/>
        <c:lblOffset val="100"/>
        <c:noMultiLvlLbl val="0"/>
      </c:catAx>
      <c:valAx>
        <c:axId val="31630718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31630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16350" y="0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0EB9DC-A0C7-4B92-BC16-03ADB1F616AA}" type="datetimeFigureOut">
              <a:rPr lang="lv-LV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16350" y="9371013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D873BD-F55C-48AD-B143-EA15B385229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9976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08239F-C348-40E1-907C-7E8F1EED93EF}" type="datetimeFigureOut">
              <a:rPr lang="lv-LV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pPr lvl="0"/>
            <a:endParaRPr lang="lv-LV" noProof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4688" y="4748213"/>
            <a:ext cx="5386387" cy="3886200"/>
          </a:xfrm>
          <a:prstGeom prst="rect">
            <a:avLst/>
          </a:prstGeom>
        </p:spPr>
        <p:txBody>
          <a:bodyPr vert="horz" lIns="91367" tIns="45683" rIns="91367" bIns="45683" rtlCol="0"/>
          <a:lstStyle/>
          <a:p>
            <a:pPr lvl="0"/>
            <a:r>
              <a:rPr lang="lv-LV" noProof="0" smtClean="0"/>
              <a:t>Rediģēt šablona teksta stilus</a:t>
            </a:r>
          </a:p>
          <a:p>
            <a:pPr lvl="1"/>
            <a:r>
              <a:rPr lang="lv-LV" noProof="0" smtClean="0"/>
              <a:t>Otrais līmenis</a:t>
            </a:r>
          </a:p>
          <a:p>
            <a:pPr lvl="2"/>
            <a:r>
              <a:rPr lang="lv-LV" noProof="0" smtClean="0"/>
              <a:t>Trešais līmenis</a:t>
            </a:r>
          </a:p>
          <a:p>
            <a:pPr lvl="3"/>
            <a:r>
              <a:rPr lang="lv-LV" noProof="0" smtClean="0"/>
              <a:t>Ceturtais līmenis</a:t>
            </a:r>
          </a:p>
          <a:p>
            <a:pPr lvl="4"/>
            <a:r>
              <a:rPr lang="lv-LV" noProof="0" smtClean="0"/>
              <a:t>Piektais līmenis</a:t>
            </a:r>
            <a:endParaRPr lang="lv-LV" noProof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16350" y="9371013"/>
            <a:ext cx="2917825" cy="495300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CFE384-4F59-46A5-9097-5F0C5EC6EE0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3871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dirty="0" smtClean="0"/>
          </a:p>
        </p:txBody>
      </p:sp>
      <p:sp>
        <p:nvSpPr>
          <p:cNvPr id="7172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D589ED-657C-4B1D-92BE-1CF819F6B371}" type="slidenum">
              <a:rPr lang="lv-LV" altLang="lv-LV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lv-LV" altLang="lv-LV" smtClean="0"/>
          </a:p>
        </p:txBody>
      </p:sp>
    </p:spTree>
    <p:extLst>
      <p:ext uri="{BB962C8B-B14F-4D97-AF65-F5344CB8AC3E}">
        <p14:creationId xmlns:p14="http://schemas.microsoft.com/office/powerpoint/2010/main" val="53100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28676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6E95C2-6CBF-4B9D-928F-D0B0D2B55100}" type="slidenum">
              <a:rPr lang="lv-LV" altLang="lv-LV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lv-LV" altLang="lv-LV" smtClean="0"/>
          </a:p>
        </p:txBody>
      </p:sp>
    </p:spTree>
    <p:extLst>
      <p:ext uri="{BB962C8B-B14F-4D97-AF65-F5344CB8AC3E}">
        <p14:creationId xmlns:p14="http://schemas.microsoft.com/office/powerpoint/2010/main" val="2747892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B1FE5A-F62E-45DF-97DF-5F394124FCFE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9F59E-4321-49C4-B44B-1456B2FF4E2C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0515"/>
            <a:ext cx="914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3917951" y="2"/>
            <a:ext cx="1368425" cy="576263"/>
          </a:xfrm>
          <a:prstGeom prst="rect">
            <a:avLst/>
          </a:prstGeom>
          <a:solidFill>
            <a:srgbClr val="1F2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lv-LV" sz="1500" b="1" smtClean="0">
              <a:solidFill>
                <a:srgbClr val="1F2A44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Attēls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836615"/>
            <a:ext cx="4025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44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A18CB-B3C2-4DF4-B31D-5DB52205E6AF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F544E-6199-4A36-AEA5-196E1B282B55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9782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01A118-8157-42A7-B59E-E021077C63E5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2A3B9-F58D-4CB4-B528-4A185496A82C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58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AE9150-2972-40C9-B4A6-AD3FB2D64DA6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7" name="Satura vietturis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6" y="428627"/>
            <a:ext cx="7159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ttēls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90"/>
            <a:ext cx="18938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8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A345D8-04BF-4841-B515-7B101085463E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E99E1-13DA-49C0-A7A8-80E93572E57C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045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E855CC-4BF6-4CE6-ACC4-05A0B38DD469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D2C7B-1B17-45F2-9FA2-1154907A6457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454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7B8E4D-387B-44E2-AC3B-60E849644489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3F638-8549-428E-858B-ACF4222C38CE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618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85AAF0-475E-4A4C-B043-4174AB8C982E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6467B-2557-44EA-A695-AB80FADD61CB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966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73856-6BBE-4400-826A-2D5E0021524D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6B50C-5512-4FF4-ACAD-22A16BC91185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664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797434-46FA-4D79-82A9-BC14AE551A3F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85D83-3D3D-4C6D-AACC-C4B31639806E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332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22B7D7-747C-45F2-B1CF-439A2F163322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C228C-332F-449F-9001-CDA0232661D3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02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A396D0-430D-4520-A930-F801BE7AE048}" type="datetime1">
              <a:rPr lang="lv-LV" smtClean="0"/>
              <a:pPr>
                <a:defRPr/>
              </a:pPr>
              <a:t>08.11.2023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lv-LV" smtClean="0"/>
              <a:t>, Rīga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59F34-29F6-48DA-8149-B0015323EDD9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825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626076" y="3019040"/>
            <a:ext cx="7782560" cy="122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lv-LV" sz="48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ugunsdrošību sociālās aprūpes iestādēs</a:t>
            </a:r>
            <a:endParaRPr lang="lv-LV" sz="48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6148" name="Subtitle 2"/>
          <p:cNvSpPr txBox="1">
            <a:spLocks/>
          </p:cNvSpPr>
          <p:nvPr/>
        </p:nvSpPr>
        <p:spPr bwMode="auto">
          <a:xfrm>
            <a:off x="815546" y="5791201"/>
            <a:ext cx="7403619" cy="39541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lv-LV" altLang="lv-LV" sz="280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2023</a:t>
            </a:r>
            <a:endParaRPr lang="lv-LV" altLang="lv-LV" sz="2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073348" y="365126"/>
            <a:ext cx="5560829" cy="1325563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Ugunsdrošības instrukcijas sadaļā “Rīcība ugunsgrēka gadījumā” nav norādīta  kārtība, kādā tiek evakuēti cilvēki ar īpašām vajadzībām, un pasākumi evakuācijas nodrošināšanai. 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(UN 180.7.3.apakšpunkts)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335" y="3652045"/>
            <a:ext cx="3393670" cy="20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551814" y="365127"/>
            <a:ext cx="5963536" cy="1112800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lv-LV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Objektā nav ievērots ugunsdrošības instruktāžas veikšanas periodiskums.</a:t>
            </a:r>
            <a:endParaRPr lang="lv-LV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11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709" y="2793390"/>
            <a:ext cx="644403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041450" y="365126"/>
            <a:ext cx="6473899" cy="1070269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lv-LV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Objekta telpās</a:t>
            </a:r>
            <a:r>
              <a:rPr lang="lv-LV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kurās nakšņo cilvēki nav izvietots evakuācijas plāns.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12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" y="2949643"/>
            <a:ext cx="4651651" cy="2103302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01" y="3115469"/>
            <a:ext cx="3130052" cy="21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03228" y="238250"/>
            <a:ext cx="6612122" cy="1005759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28650" y="1563813"/>
            <a:ext cx="7886700" cy="46131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v-LV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Objektā nav darba kārtībā avārijas un evakuācijas </a:t>
            </a:r>
            <a:r>
              <a:rPr lang="lv-LV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apgaismojums.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13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750" y="1807098"/>
            <a:ext cx="3688400" cy="5157663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3457797"/>
            <a:ext cx="32385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020186" y="365126"/>
            <a:ext cx="6495164" cy="1011239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09673" y="1690689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Objektā evakuācijai paredzētās </a:t>
            </a: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durvis tiek aizkrautas ar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priekšmetiem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mēbelēm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246.5.apakšpunkts)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Objektā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durvis evakuācijas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ceļos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nav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viegli atveramas no telpas </a:t>
            </a: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iekšpuses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 aizkavējuma un </a:t>
            </a: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šķēršļiem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(UN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243.punkts)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14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89" y="4008473"/>
            <a:ext cx="2657061" cy="2627941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097" y="1694488"/>
            <a:ext cx="355427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98920" y="365127"/>
            <a:ext cx="6516429" cy="1006474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Objektā, ierīces, kas paredzētas ciešai durvju aizvēršanai ugunsdrošā konstrukcijā, netiek uzturētas </a:t>
            </a:r>
            <a:r>
              <a:rPr lang="lv-LV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darba </a:t>
            </a:r>
            <a:r>
              <a:rPr lang="lv-LV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kārtībā,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 tieši nav noregulēts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pašaizveres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mehānisms.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15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02" y="3258833"/>
            <a:ext cx="474919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009552" y="365127"/>
            <a:ext cx="6505797" cy="1165962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Evakuācijas ceļa kāpņu telpā </a:t>
            </a:r>
            <a:r>
              <a:rPr lang="lv-LV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novietotas</a:t>
            </a: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mēbeles </a:t>
            </a:r>
            <a:r>
              <a:rPr lang="lv-LV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 citi materiāli.</a:t>
            </a: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(UN </a:t>
            </a:r>
            <a:r>
              <a:rPr lang="lv-LV" sz="1800" dirty="0">
                <a:solidFill>
                  <a:srgbClr val="41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246.8.apakšpunkts)</a:t>
            </a:r>
            <a:endParaRPr lang="lv-LV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Izeja </a:t>
            </a:r>
            <a:r>
              <a:rPr lang="lv-LV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uz ārējām evakuācijas kāpnēm </a:t>
            </a:r>
            <a:endParaRPr lang="lv-LV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aizkrauta </a:t>
            </a:r>
            <a:r>
              <a:rPr lang="lv-LV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 priekšmetiem. </a:t>
            </a: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(UN 246.5.apakšpunkts)</a:t>
            </a:r>
            <a:endParaRPr lang="lv-LV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16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26" y="1825625"/>
            <a:ext cx="2725148" cy="206062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45" y="3935363"/>
            <a:ext cx="20911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67022" y="365126"/>
            <a:ext cx="6548327" cy="1101723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 veikta iekšējā ugunsdzēsības krāna </a:t>
            </a:r>
            <a:endParaRPr lang="lv-LV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tā aprīkojuma pārbaude ne retāk kā </a:t>
            </a:r>
            <a:endParaRPr lang="lv-LV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reizi </a:t>
            </a:r>
            <a:r>
              <a:rPr lang="lv-LV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gadā (UN 117.punkts)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17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55" y="2990552"/>
            <a:ext cx="3121423" cy="2365453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46237"/>
            <a:ext cx="4194412" cy="1316850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561" y="3038221"/>
            <a:ext cx="3340898" cy="32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98920" y="365127"/>
            <a:ext cx="6516429" cy="1123432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18</a:t>
            </a:fld>
            <a:endParaRPr lang="lv-LV"/>
          </a:p>
        </p:txBody>
      </p:sp>
      <p:pic>
        <p:nvPicPr>
          <p:cNvPr id="5" name="Satura vietturi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562" y="1853482"/>
            <a:ext cx="7804297" cy="1283123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65" y="3136605"/>
            <a:ext cx="3889585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45758" y="365126"/>
            <a:ext cx="6569592" cy="1281111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Objektā nav veikta mehāniskas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ventilācijas  </a:t>
            </a:r>
            <a:r>
              <a:rPr lang="lv-LV" sz="2000" dirty="0">
                <a:solidFill>
                  <a:srgbClr val="41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sistēmas tehniskā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000" dirty="0">
                <a:solidFill>
                  <a:srgbClr val="41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stāvokļa pārbaude un tīrīšana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000" dirty="0">
                <a:solidFill>
                  <a:srgbClr val="4141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reizi piecos gados.</a:t>
            </a:r>
            <a:endParaRPr lang="lv-LV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19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28" y="3386048"/>
            <a:ext cx="3078747" cy="1920406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577" y="1995746"/>
            <a:ext cx="5029201" cy="536494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248" y="3386048"/>
            <a:ext cx="29080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8650" y="1117600"/>
            <a:ext cx="7886700" cy="573089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Ugunsgrēku </a:t>
            </a:r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statistika</a:t>
            </a:r>
            <a:endParaRPr lang="lv-LV" sz="3600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</a:t>
            </a:fld>
            <a:endParaRPr lang="lv-LV"/>
          </a:p>
        </p:txBody>
      </p:sp>
      <p:graphicFrame>
        <p:nvGraphicFramePr>
          <p:cNvPr id="7" name="Satura vietturis 6"/>
          <p:cNvGraphicFramePr>
            <a:graphicFrameLocks noGrp="1"/>
          </p:cNvGraphicFramePr>
          <p:nvPr>
            <p:ph idx="1"/>
            <p:extLst/>
          </p:nvPr>
        </p:nvGraphicFramePr>
        <p:xfrm>
          <a:off x="2666227" y="2004317"/>
          <a:ext cx="381154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Gads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Ugunsgrēku skaits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lv-LV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150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6777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lv-LV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150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6717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lv-LV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6970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lv-LV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8985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lv-LV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9134</a:t>
                      </a:r>
                      <a:endParaRPr lang="lv-LV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Satura vietturis 2"/>
          <p:cNvSpPr txBox="1">
            <a:spLocks/>
          </p:cNvSpPr>
          <p:nvPr/>
        </p:nvSpPr>
        <p:spPr>
          <a:xfrm>
            <a:off x="628650" y="5005632"/>
            <a:ext cx="8001000" cy="1411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600"/>
              </a:spcBef>
              <a:spcAft>
                <a:spcPts val="0"/>
              </a:spcAft>
            </a:pP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Pēdējo piecu gadu laikā vidēji gadā notikuši ~ </a:t>
            </a:r>
            <a:r>
              <a:rPr lang="lv-LV" alt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717 ugunsgrēku. </a:t>
            </a:r>
          </a:p>
        </p:txBody>
      </p:sp>
    </p:spTree>
    <p:extLst>
      <p:ext uri="{BB962C8B-B14F-4D97-AF65-F5344CB8AC3E}">
        <p14:creationId xmlns:p14="http://schemas.microsoft.com/office/powerpoint/2010/main" val="34717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98920" y="365126"/>
            <a:ext cx="6516429" cy="1070269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Objektā nav veikta elektroinstalācijas </a:t>
            </a: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pārbaude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reizi 10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gados                      Objektā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 veikta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				elektroinstalācijas 						kontaktu savienojumu 					kvalitātes pārbaude ar 					</a:t>
            </a:r>
            <a:r>
              <a:rPr lang="lv-LV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termokameru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20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15" y="2737949"/>
            <a:ext cx="2615411" cy="174360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06" y="4110918"/>
            <a:ext cx="2481287" cy="2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98920" y="365127"/>
            <a:ext cx="6516429" cy="1101950"/>
          </a:xfrm>
        </p:spPr>
        <p:txBody>
          <a:bodyPr/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Objektā nav veikta apkures iekārtas,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ierīces, dūmvada tehniskā stāvokļa </a:t>
            </a:r>
            <a:endParaRPr lang="lv-LV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pārbaude</a:t>
            </a:r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21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21" y="4696416"/>
            <a:ext cx="6741041" cy="619863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52" y="2507148"/>
            <a:ext cx="441388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22</a:t>
            </a:fld>
            <a:endParaRPr lang="lv-LV"/>
          </a:p>
        </p:txBody>
      </p:sp>
      <p:pic>
        <p:nvPicPr>
          <p:cNvPr id="2051" name="Picture 3" descr="D:\Pictures\Objekti\Jauna mape\DSCF1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2240692"/>
            <a:ext cx="3113990" cy="233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491593"/>
            <a:ext cx="2973177" cy="2229883"/>
          </a:xfrm>
          <a:prstGeom prst="rect">
            <a:avLst/>
          </a:prstGeom>
        </p:spPr>
      </p:pic>
      <p:pic>
        <p:nvPicPr>
          <p:cNvPr id="11" name="Satura vietturis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59033" y="4041734"/>
            <a:ext cx="3218352" cy="2816266"/>
          </a:xfrm>
          <a:prstGeom prst="rect">
            <a:avLst/>
          </a:prstGeom>
        </p:spPr>
      </p:pic>
      <p:sp>
        <p:nvSpPr>
          <p:cNvPr id="9" name="Virsraksts 1"/>
          <p:cNvSpPr>
            <a:spLocks noGrp="1"/>
          </p:cNvSpPr>
          <p:nvPr>
            <p:ph type="title"/>
          </p:nvPr>
        </p:nvSpPr>
        <p:spPr>
          <a:xfrm>
            <a:off x="628650" y="1128583"/>
            <a:ext cx="7886700" cy="982148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prasību pārkāpumu piemēri</a:t>
            </a:r>
            <a:endParaRPr lang="lv-LV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ttēl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33" y="2240692"/>
            <a:ext cx="3218352" cy="2186829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28993">
            <a:off x="3321982" y="3229277"/>
            <a:ext cx="1976083" cy="17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23</a:t>
            </a:fld>
            <a:endParaRPr lang="lv-LV"/>
          </a:p>
        </p:txBody>
      </p:sp>
      <p:pic>
        <p:nvPicPr>
          <p:cNvPr id="6" name="Picture 2" descr="D:\Pictures\Objekti\2011-12-06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13" y="3165541"/>
            <a:ext cx="4124581" cy="309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160928_144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2291819"/>
            <a:ext cx="4095628" cy="260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irsraksts 1"/>
          <p:cNvSpPr>
            <a:spLocks noGrp="1"/>
          </p:cNvSpPr>
          <p:nvPr>
            <p:ph type="title"/>
          </p:nvPr>
        </p:nvSpPr>
        <p:spPr>
          <a:xfrm>
            <a:off x="628650" y="1128583"/>
            <a:ext cx="7886700" cy="982148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prasību pārkāpumu piemēri</a:t>
            </a:r>
            <a:endParaRPr lang="lv-LV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23307" y="235955"/>
            <a:ext cx="6523264" cy="776416"/>
          </a:xfrm>
        </p:spPr>
        <p:txBody>
          <a:bodyPr>
            <a:noAutofit/>
          </a:bodyPr>
          <a:lstStyle/>
          <a:p>
            <a:pPr algn="ctr"/>
            <a:r>
              <a:rPr lang="lv-LV" sz="28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Praktiskās mācības evakuācijā</a:t>
            </a:r>
            <a:endParaRPr lang="lv-LV" sz="28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06830" y="7060018"/>
            <a:ext cx="6789394" cy="361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lv-LV" sz="1400" dirty="0" smtClean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>
          <a:xfrm>
            <a:off x="8055428" y="6356351"/>
            <a:ext cx="459921" cy="365125"/>
          </a:xfrm>
        </p:spPr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24</a:t>
            </a:fld>
            <a:endParaRPr lang="lv-LV" dirty="0"/>
          </a:p>
        </p:txBody>
      </p:sp>
      <p:pic>
        <p:nvPicPr>
          <p:cNvPr id="5" name="Picture 4" descr="D:\STORMEX 2016 bildes\1DM40828-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6" y="1952347"/>
            <a:ext cx="3001010" cy="199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stormex 2016 sociālās aprūpes cent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28" y="1990234"/>
            <a:ext cx="2913743" cy="19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ormex 2016 mācības sociālās aprūpes cent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29" y="4036732"/>
            <a:ext cx="4194219" cy="23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tura vietturis 2"/>
          <p:cNvSpPr txBox="1">
            <a:spLocks/>
          </p:cNvSpPr>
          <p:nvPr/>
        </p:nvSpPr>
        <p:spPr>
          <a:xfrm>
            <a:off x="206829" y="1301521"/>
            <a:ext cx="8654142" cy="566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endParaRPr lang="lv-LV" sz="1800" dirty="0" smtClean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36" y="1132114"/>
            <a:ext cx="7886700" cy="926863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Glābšanas darbi sociālās aprūpes iestādēs</a:t>
            </a:r>
            <a:endParaRPr lang="en-US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4175"/>
            <a:ext cx="4407692" cy="4294982"/>
          </a:xfrm>
        </p:spPr>
        <p:txBody>
          <a:bodyPr>
            <a:noAutofit/>
          </a:bodyPr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Liels cilvēku skaits. </a:t>
            </a: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Personas ar invaliditāti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to izvietojums ēkā.</a:t>
            </a: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Valsts ugunsdzēsības un glābšanas dienesta struktūrvienību resursi.</a:t>
            </a:r>
          </a:p>
          <a:p>
            <a:pPr algn="just"/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25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44" y="2184175"/>
            <a:ext cx="3053215" cy="2031968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44" y="4341341"/>
            <a:ext cx="3085416" cy="21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36" y="1132114"/>
            <a:ext cx="7886700" cy="886156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Glābšanas darbi sociālās aprūpes iestādēs</a:t>
            </a:r>
            <a:endParaRPr lang="en-US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12823"/>
            <a:ext cx="7897586" cy="4143527"/>
          </a:xfrm>
        </p:spPr>
        <p:txBody>
          <a:bodyPr>
            <a:noAutofit/>
          </a:bodyPr>
          <a:lstStyle/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Vecas ēkas ar lielu degošo materiālu daudzumu, gaiteņa tipa plānojums, kas veicina ugunsgrēka strauju izplatību un apgrūtina cilvēku glābšanu.</a:t>
            </a:r>
          </a:p>
          <a:p>
            <a:pPr marL="0" indent="0" algn="just">
              <a:buNone/>
            </a:pP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26</a:t>
            </a:fld>
            <a:endParaRPr lang="lv-LV"/>
          </a:p>
        </p:txBody>
      </p:sp>
      <p:pic>
        <p:nvPicPr>
          <p:cNvPr id="5" name="Attēls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3" y="3565612"/>
            <a:ext cx="4055642" cy="25961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 descr="Attēlu rezultāti vaicājumam “aprupes centri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232" y="3565612"/>
            <a:ext cx="3488004" cy="25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36" y="1132114"/>
            <a:ext cx="7886700" cy="886156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Glābšanas darbi sociālās aprūpes iestādēs</a:t>
            </a:r>
            <a:endParaRPr lang="en-US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27</a:t>
            </a:fld>
            <a:endParaRPr lang="lv-LV" dirty="0"/>
          </a:p>
        </p:txBody>
      </p:sp>
      <p:pic>
        <p:nvPicPr>
          <p:cNvPr id="2050" name="Picture 2" descr="Attēlu rezultāti vaicājumam “aprupes centr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6" y="4061819"/>
            <a:ext cx="3341559" cy="22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aisnstūris 5"/>
          <p:cNvSpPr/>
          <p:nvPr/>
        </p:nvSpPr>
        <p:spPr>
          <a:xfrm>
            <a:off x="639536" y="2136339"/>
            <a:ext cx="777953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Cilvēku ar kustību traucējumiem vai ierobežotām pārvietošanās iespējām evakuācija un glābšana notiek ilgākā laikā, līdz ar to svarīgs jautājums ir šo cilvēku izvietošanai ēkā.</a:t>
            </a:r>
          </a:p>
          <a:p>
            <a:pPr algn="just"/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Foto - Timurs Subhankulov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24" y="4061819"/>
            <a:ext cx="3341559" cy="22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28650" y="2205871"/>
            <a:ext cx="7886700" cy="4150480"/>
          </a:xfrm>
        </p:spPr>
        <p:txBody>
          <a:bodyPr>
            <a:normAutofit lnSpcReduction="10000"/>
          </a:bodyPr>
          <a:lstStyle/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Svarīgs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apkalpojošā personāla darbs evakuācijas organizēšanā un veikšanā, tā pietiekošs daudzums arī nakts laikā.</a:t>
            </a: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Cilvēku izmitināšana atbilstošā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vietā pēc evakuācijas un glābšanas darbiem, stresa mazināšana.  </a:t>
            </a:r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Glābšanas darbos nepieciešams iesaistīt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lielu Valsts ugunsdzēsības un glābšanas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dienesta resursu daudzumu un faktiski individuālu pieeju glābjamajam. Ierobežota iespēja izmantot ugunsdzēsības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autokāpnes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pārnēsājamās kāpnes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400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28</a:t>
            </a:fld>
            <a:endParaRPr lang="lv-LV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9536" y="1132114"/>
            <a:ext cx="7886700" cy="886156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Glābšanas darbi sociālās aprūpes iestādēs</a:t>
            </a:r>
            <a:endParaRPr lang="en-US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36" y="1132115"/>
            <a:ext cx="7886700" cy="680210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</a:t>
            </a:r>
            <a:r>
              <a:rPr lang="lv-LV" sz="3600" b="1" dirty="0" err="1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prevencijas</a:t>
            </a:r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pasākumi</a:t>
            </a:r>
            <a:endParaRPr lang="en-US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9313"/>
            <a:ext cx="7886700" cy="2726893"/>
          </a:xfrm>
        </p:spPr>
        <p:txBody>
          <a:bodyPr>
            <a:noAutofit/>
          </a:bodyPr>
          <a:lstStyle/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Nodarbināto un iedzīvotāju izglītošana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jomā.</a:t>
            </a: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Evakuācijas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mācību organizēšana. </a:t>
            </a: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Iespējamā sociālās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aprūpes iestāžu sadarbība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Valsts ugunsdzēsības un glābšanas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dienestu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iedzīvotāju izglītošanu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jomā.</a:t>
            </a:r>
          </a:p>
          <a:p>
            <a:pPr algn="just"/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9962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76237"/>
            <a:ext cx="7886700" cy="855705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Ugunsgrēkos cietušo un bojā gājušo skaits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3</a:t>
            </a:fld>
            <a:endParaRPr lang="lv-LV"/>
          </a:p>
        </p:txBody>
      </p:sp>
      <p:graphicFrame>
        <p:nvGraphicFramePr>
          <p:cNvPr id="5" name="Satura vietturis 4"/>
          <p:cNvGraphicFramePr>
            <a:graphicFrameLocks noGrp="1"/>
          </p:cNvGraphicFramePr>
          <p:nvPr>
            <p:ph idx="1"/>
            <p:extLst/>
          </p:nvPr>
        </p:nvGraphicFramePr>
        <p:xfrm>
          <a:off x="2418016" y="2187947"/>
          <a:ext cx="4307965" cy="30670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340152013"/>
                    </a:ext>
                  </a:extLst>
                </a:gridCol>
                <a:gridCol w="1514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296">
                <a:tc rowSpan="2"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Gads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Cietušo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Bojā gājušo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537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lv-LV" sz="2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skaits ugunsgrēkos</a:t>
                      </a:r>
                      <a:endParaRPr lang="lv-LV" sz="2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733668"/>
                  </a:ext>
                </a:extLst>
              </a:tr>
              <a:tr h="394559">
                <a:tc>
                  <a:txBody>
                    <a:bodyPr/>
                    <a:lstStyle/>
                    <a:p>
                      <a:pPr algn="ctr"/>
                      <a:r>
                        <a:rPr lang="lv-LV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lv-LV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9">
                <a:tc>
                  <a:txBody>
                    <a:bodyPr/>
                    <a:lstStyle/>
                    <a:p>
                      <a:pPr algn="ctr"/>
                      <a:r>
                        <a:rPr lang="lv-LV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lv-LV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9">
                <a:tc>
                  <a:txBody>
                    <a:bodyPr/>
                    <a:lstStyle/>
                    <a:p>
                      <a:pPr algn="ctr"/>
                      <a:r>
                        <a:rPr lang="lv-LV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lv-LV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9">
                <a:tc>
                  <a:txBody>
                    <a:bodyPr/>
                    <a:lstStyle/>
                    <a:p>
                      <a:pPr algn="ctr"/>
                      <a:r>
                        <a:rPr lang="lv-LV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lv-LV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9">
                <a:tc>
                  <a:txBody>
                    <a:bodyPr/>
                    <a:lstStyle/>
                    <a:p>
                      <a:pPr algn="ctr"/>
                      <a:r>
                        <a:rPr lang="lv-LV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lv-LV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lv-LV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atura vietturis 2"/>
          <p:cNvSpPr txBox="1">
            <a:spLocks/>
          </p:cNvSpPr>
          <p:nvPr/>
        </p:nvSpPr>
        <p:spPr>
          <a:xfrm>
            <a:off x="628650" y="5410985"/>
            <a:ext cx="7886699" cy="1047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600"/>
              </a:spcBef>
              <a:spcAft>
                <a:spcPts val="0"/>
              </a:spcAft>
            </a:pP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Pēdējo piecu gadu laikā vidēji gadā ugunsgrēkos cietuši 273 cilvēki, bojā gājuši – 83. </a:t>
            </a:r>
            <a:endParaRPr lang="lv-LV" alt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ubtitle 2"/>
          <p:cNvSpPr txBox="1">
            <a:spLocks/>
          </p:cNvSpPr>
          <p:nvPr/>
        </p:nvSpPr>
        <p:spPr bwMode="auto">
          <a:xfrm>
            <a:off x="1015062" y="5783291"/>
            <a:ext cx="6809185" cy="44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lv-LV" altLang="lv-LV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2023</a:t>
            </a:r>
            <a:endParaRPr lang="lv-LV" altLang="lv-LV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2343" y="3137134"/>
            <a:ext cx="6091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>
                <a:solidFill>
                  <a:srgbClr val="9E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Paldies par uzmanību</a:t>
            </a:r>
            <a:endParaRPr lang="en-US" sz="4800" b="1" dirty="0">
              <a:solidFill>
                <a:srgbClr val="9E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8650" y="1106807"/>
            <a:ext cx="7886700" cy="623139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Iespējamie ugunsgrēku </a:t>
            </a:r>
            <a:r>
              <a:rPr lang="lv-LV" sz="36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izcelšanās </a:t>
            </a:r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iemesli</a:t>
            </a:r>
            <a:endParaRPr lang="lv-LV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4</a:t>
            </a:fld>
            <a:endParaRPr lang="lv-LV"/>
          </a:p>
        </p:txBody>
      </p:sp>
      <p:graphicFrame>
        <p:nvGraphicFramePr>
          <p:cNvPr id="8" name="Satura vietturi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79385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52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92100" y="1084904"/>
            <a:ext cx="5698387" cy="534419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Normatīvie </a:t>
            </a:r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</a:t>
            </a:r>
            <a:endParaRPr lang="lv-LV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50240" y="1828800"/>
            <a:ext cx="7947660" cy="4527551"/>
          </a:xfrm>
        </p:spPr>
        <p:txBody>
          <a:bodyPr>
            <a:normAutofit/>
          </a:bodyPr>
          <a:lstStyle/>
          <a:p>
            <a:pPr algn="just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un ugunsdzēsības likums;</a:t>
            </a: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noteikumi (stājās spēkā 01.09.2016.);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Civilās aizsardzības un katastrofu pārvaldīšanas likums (stājās spēkā 01.10.2016.).</a:t>
            </a:r>
          </a:p>
          <a:p>
            <a:pPr marL="0" indent="0">
              <a:buNone/>
            </a:pPr>
            <a:endParaRPr lang="lv-LV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Būvniecību regulējošie normatīvie akti: Būvniecības likums, Vispārīgie būvnoteikumi, Ēku būvnoteikumi, Latvijas būvnormatīvs LBN 201-15 „Būvju ugunsdrošība”,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Būvju vispārīgo prasību būvnormatīvs LBN 200-21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citi būvnormatīvi.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820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1320" y="1183922"/>
            <a:ext cx="7844480" cy="900251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un ugunsdzēsības likums</a:t>
            </a:r>
            <a:endParaRPr lang="lv-LV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79120" y="2207741"/>
            <a:ext cx="7936230" cy="4209535"/>
          </a:xfrm>
        </p:spPr>
        <p:txBody>
          <a:bodyPr>
            <a:normAutofit/>
          </a:bodyPr>
          <a:lstStyle/>
          <a:p>
            <a:pPr algn="just"/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</a:t>
            </a:r>
            <a:r>
              <a:rPr lang="lv-LV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ugunsdrošību objektā ir atbildīgs ēkas, būves, to daļu vai zemesgabala īpašnieks (valdītājs) vai pārvaldnieks, ja tas paredzēts pārvaldīšanas 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līgumā.</a:t>
            </a:r>
          </a:p>
          <a:p>
            <a:pPr algn="just"/>
            <a:r>
              <a:rPr lang="lv-LV" sz="25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Objekta atbildīgajai personai ir </a:t>
            </a:r>
            <a:r>
              <a:rPr lang="lv-LV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šādi </a:t>
            </a:r>
            <a:r>
              <a:rPr lang="lv-LV" sz="25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pienākumi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nodrošināt </a:t>
            </a:r>
            <a:r>
              <a:rPr lang="lv-LV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normatīvajos aktos noteikto ugunsdrošības prasību 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ievērošanu;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nodrošināt </a:t>
            </a:r>
            <a:r>
              <a:rPr lang="lv-LV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iespēju veikt valsts ugunsdrošības 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uzraudzību;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sniegt </a:t>
            </a:r>
            <a:r>
              <a:rPr lang="lv-LV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ugunsdrošības jautājumiem saistīto 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informāciju;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veikt </a:t>
            </a:r>
            <a:r>
              <a:rPr lang="lv-LV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ugunsaizsardzības sistēmu darbspējas 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pārbaudi;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ugunsgrēka </a:t>
            </a:r>
            <a:r>
              <a:rPr lang="lv-LV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gadījumā pildīt ugunsdrošības, ugunsdzēsības un glābšanas dienestu amatpersonu norādījumus</a:t>
            </a:r>
            <a:r>
              <a:rPr 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500" dirty="0" smtClean="0"/>
          </a:p>
          <a:p>
            <a:pPr algn="just"/>
            <a:endParaRPr lang="lv-LV" sz="2600" dirty="0"/>
          </a:p>
          <a:p>
            <a:pPr algn="just"/>
            <a:endParaRPr lang="lv-LV" alt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452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8086" y="1084747"/>
            <a:ext cx="7990113" cy="595772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</a:t>
            </a:r>
            <a:r>
              <a:rPr lang="lv-LV" sz="3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noteikumi</a:t>
            </a:r>
            <a:endParaRPr lang="lv-LV" sz="36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43698" y="1853514"/>
            <a:ext cx="7971652" cy="45028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nn-NO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Ministru kabineta 19.04.2016. noteikumi </a:t>
            </a:r>
            <a:r>
              <a:rPr lang="nn-NO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Nr.238 </a:t>
            </a:r>
            <a:r>
              <a:rPr 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„Ugunsdrošības noteikumi”.</a:t>
            </a:r>
          </a:p>
          <a:p>
            <a:pPr marL="0" indent="0" algn="just"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7</a:t>
            </a:fld>
            <a:endParaRPr lang="lv-LV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35" y="2953732"/>
            <a:ext cx="6907213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3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05544" y="1102459"/>
            <a:ext cx="7336970" cy="923916"/>
          </a:xfrm>
        </p:spPr>
        <p:txBody>
          <a:bodyPr>
            <a:noAutofit/>
          </a:bodyPr>
          <a:lstStyle/>
          <a:p>
            <a:pPr algn="ctr"/>
            <a:r>
              <a:rPr lang="lv-LV" sz="32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pārbaudes </a:t>
            </a:r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ārstniecības un aprūpes </a:t>
            </a:r>
            <a:r>
              <a:rPr lang="lv-LV" sz="32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iestādēs 2022.gadā</a:t>
            </a:r>
            <a:endParaRPr lang="lv-LV" sz="32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42847" y="4884882"/>
            <a:ext cx="8001000" cy="1532394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</a:pPr>
            <a:r>
              <a:rPr lang="lv-LV" alt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pārbaudes tiek veiktas ne retāk kā reizi trijos gados.</a:t>
            </a:r>
          </a:p>
          <a:p>
            <a:pPr algn="just">
              <a:spcBef>
                <a:spcPts val="450"/>
              </a:spcBef>
            </a:pPr>
            <a:r>
              <a:rPr lang="lv-LV" altLang="lv-LV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Ugunsdrošības pārbaudes tiek veiktas ~ 220 sociālās aprūpes objektos.</a:t>
            </a:r>
            <a:endParaRPr lang="lv-LV" altLang="lv-LV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8</a:t>
            </a:fld>
            <a:endParaRPr lang="lv-LV"/>
          </a:p>
        </p:txBody>
      </p:sp>
      <p:graphicFrame>
        <p:nvGraphicFramePr>
          <p:cNvPr id="6" name="Tabula 5"/>
          <p:cNvGraphicFramePr>
            <a:graphicFrameLocks noGrp="1"/>
          </p:cNvGraphicFramePr>
          <p:nvPr>
            <p:extLst/>
          </p:nvPr>
        </p:nvGraphicFramePr>
        <p:xfrm>
          <a:off x="1852300" y="2278262"/>
          <a:ext cx="5582093" cy="2354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525">
                  <a:extLst>
                    <a:ext uri="{9D8B030D-6E8A-4147-A177-3AD203B41FA5}">
                      <a16:colId xmlns:a16="http://schemas.microsoft.com/office/drawing/2014/main" val="2858285817"/>
                    </a:ext>
                  </a:extLst>
                </a:gridCol>
                <a:gridCol w="936958">
                  <a:extLst>
                    <a:ext uri="{9D8B030D-6E8A-4147-A177-3AD203B41FA5}">
                      <a16:colId xmlns:a16="http://schemas.microsoft.com/office/drawing/2014/main" val="2281142026"/>
                    </a:ext>
                  </a:extLst>
                </a:gridCol>
                <a:gridCol w="1493186">
                  <a:extLst>
                    <a:ext uri="{9D8B030D-6E8A-4147-A177-3AD203B41FA5}">
                      <a16:colId xmlns:a16="http://schemas.microsoft.com/office/drawing/2014/main" val="1982932374"/>
                    </a:ext>
                  </a:extLst>
                </a:gridCol>
                <a:gridCol w="1290921">
                  <a:extLst>
                    <a:ext uri="{9D8B030D-6E8A-4147-A177-3AD203B41FA5}">
                      <a16:colId xmlns:a16="http://schemas.microsoft.com/office/drawing/2014/main" val="740900771"/>
                    </a:ext>
                  </a:extLst>
                </a:gridCol>
                <a:gridCol w="873503">
                  <a:extLst>
                    <a:ext uri="{9D8B030D-6E8A-4147-A177-3AD203B41FA5}">
                      <a16:colId xmlns:a16="http://schemas.microsoft.com/office/drawing/2014/main" val="561815764"/>
                    </a:ext>
                  </a:extLst>
                </a:gridCol>
              </a:tblGrid>
              <a:tr h="47473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</a:rPr>
                        <a:t>Ārstniecības un aprūpes </a:t>
                      </a:r>
                      <a:r>
                        <a:rPr lang="lv-LV" sz="1800" dirty="0">
                          <a:effectLst/>
                        </a:rPr>
                        <a:t>objekta nosaukums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KOPĀ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779419"/>
                  </a:ext>
                </a:extLst>
              </a:tr>
              <a:tr h="1405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0" dirty="0">
                          <a:solidFill>
                            <a:schemeClr val="tx1"/>
                          </a:solidFill>
                          <a:effectLst/>
                        </a:rPr>
                        <a:t>slimnīca</a:t>
                      </a:r>
                      <a:endParaRPr lang="lv-LV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sociālās aprūpes objekts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rehabilitācijas objekts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cits ārstniecības objekts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277943"/>
                  </a:ext>
                </a:extLst>
              </a:tr>
              <a:tr h="474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lv-LV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lv-LV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lv-LV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lv-LV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234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8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030819" y="301332"/>
            <a:ext cx="6484531" cy="1080902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Raksturīgākie ugunsdrošības prasību pārkāpumi</a:t>
            </a:r>
            <a:endParaRPr lang="lv-LV" sz="320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28650" y="1382234"/>
            <a:ext cx="7886700" cy="4794729"/>
          </a:xfrm>
        </p:spPr>
        <p:txBody>
          <a:bodyPr/>
          <a:lstStyle/>
          <a:p>
            <a:pPr marL="0" indent="0" algn="just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 organizētas praktiskās nodarbības saskaņā ar ugunsdrošības instrukcijas sadaļu "Rīcība ugunsgrēka gadījumā».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EEDE8-2624-49CA-BA18-71103250FB53}" type="slidenum">
              <a:rPr lang="lv-LV" smtClean="0"/>
              <a:pPr>
                <a:defRPr/>
              </a:pPr>
              <a:t>9</a:t>
            </a:fld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32" y="2995743"/>
            <a:ext cx="3481118" cy="199356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5" y="2753832"/>
            <a:ext cx="3583172" cy="22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 dizai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dizain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19627</TotalTime>
  <Words>791</Words>
  <Application>Microsoft Office PowerPoint</Application>
  <PresentationFormat>Slaidrāde ekrānā (4:3)</PresentationFormat>
  <Paragraphs>184</Paragraphs>
  <Slides>30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Verdana</vt:lpstr>
      <vt:lpstr>Office dizains</vt:lpstr>
      <vt:lpstr>PowerPoint prezentācija</vt:lpstr>
      <vt:lpstr>Ugunsgrēku statistika</vt:lpstr>
      <vt:lpstr>Ugunsgrēkos cietušo un bojā gājušo skaits</vt:lpstr>
      <vt:lpstr>Iespējamie ugunsgrēku izcelšanās iemesli</vt:lpstr>
      <vt:lpstr>Normatīvie akti</vt:lpstr>
      <vt:lpstr>Ugunsdrošības un ugunsdzēsības likums</vt:lpstr>
      <vt:lpstr>Ugunsdrošības noteikumi</vt:lpstr>
      <vt:lpstr>Ugunsdrošības pārbaudes ārstniecības un aprūpes iestādēs 2022.gadā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Raksturīgākie ugunsdrošības prasību pārkāpumi</vt:lpstr>
      <vt:lpstr>Ugunsdrošības prasību pārkāpumu piemēri</vt:lpstr>
      <vt:lpstr>Ugunsdrošības prasību pārkāpumu piemēri</vt:lpstr>
      <vt:lpstr>Praktiskās mācības evakuācijā</vt:lpstr>
      <vt:lpstr>Glābšanas darbi sociālās aprūpes iestādēs</vt:lpstr>
      <vt:lpstr>Glābšanas darbi sociālās aprūpes iestādēs</vt:lpstr>
      <vt:lpstr>Glābšanas darbi sociālās aprūpes iestādēs</vt:lpstr>
      <vt:lpstr>Glābšanas darbi sociālās aprūpes iestādēs</vt:lpstr>
      <vt:lpstr>Ugunsdrošības prevencijas pasākumi</vt:lpstr>
      <vt:lpstr>PowerPoint prezentācija</vt:lpstr>
    </vt:vector>
  </TitlesOfParts>
  <Company>VUGD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Antra Strāla</dc:creator>
  <cp:lastModifiedBy>Nikolajs Kiseļovs</cp:lastModifiedBy>
  <cp:revision>485</cp:revision>
  <cp:lastPrinted>2015-10-29T14:36:30Z</cp:lastPrinted>
  <dcterms:created xsi:type="dcterms:W3CDTF">2015-07-07T07:11:48Z</dcterms:created>
  <dcterms:modified xsi:type="dcterms:W3CDTF">2023-11-08T15:06:31Z</dcterms:modified>
</cp:coreProperties>
</file>