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21"/>
  </p:notesMasterIdLst>
  <p:sldIdLst>
    <p:sldId id="256" r:id="rId2"/>
    <p:sldId id="306" r:id="rId3"/>
    <p:sldId id="396" r:id="rId4"/>
    <p:sldId id="406" r:id="rId5"/>
    <p:sldId id="407" r:id="rId6"/>
    <p:sldId id="314" r:id="rId7"/>
    <p:sldId id="403" r:id="rId8"/>
    <p:sldId id="409" r:id="rId9"/>
    <p:sldId id="402" r:id="rId10"/>
    <p:sldId id="404" r:id="rId11"/>
    <p:sldId id="408" r:id="rId12"/>
    <p:sldId id="393" r:id="rId13"/>
    <p:sldId id="394" r:id="rId14"/>
    <p:sldId id="400" r:id="rId15"/>
    <p:sldId id="395" r:id="rId16"/>
    <p:sldId id="399" r:id="rId17"/>
    <p:sldId id="410" r:id="rId18"/>
    <p:sldId id="405" r:id="rId19"/>
    <p:sldId id="378" r:id="rId20"/>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1pPr>
    <a:lvl2pPr marL="468313" indent="-111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2pPr>
    <a:lvl3pPr marL="938213" indent="-238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3pPr>
    <a:lvl4pPr marL="1408113" indent="-365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4pPr>
    <a:lvl5pPr marL="1878013" indent="-49213" algn="l" defTabSz="938213" rtl="0" eaLnBrk="0" fontAlgn="base" hangingPunct="0">
      <a:spcBef>
        <a:spcPct val="0"/>
      </a:spcBef>
      <a:spcAft>
        <a:spcPct val="0"/>
      </a:spcAft>
      <a:defRPr sz="1700" kern="1200">
        <a:solidFill>
          <a:schemeClr val="tx1"/>
        </a:solidFill>
        <a:latin typeface="Times New Roman" pitchFamily="18" charset="0"/>
        <a:ea typeface="+mn-ea"/>
        <a:cs typeface="Arial" charset="0"/>
      </a:defRPr>
    </a:lvl5pPr>
    <a:lvl6pPr marL="2286000" algn="l" defTabSz="914400" rtl="0" eaLnBrk="1" latinLnBrk="0" hangingPunct="1">
      <a:defRPr sz="1700" kern="1200">
        <a:solidFill>
          <a:schemeClr val="tx1"/>
        </a:solidFill>
        <a:latin typeface="Times New Roman" pitchFamily="18" charset="0"/>
        <a:ea typeface="+mn-ea"/>
        <a:cs typeface="Arial" charset="0"/>
      </a:defRPr>
    </a:lvl6pPr>
    <a:lvl7pPr marL="2743200" algn="l" defTabSz="914400" rtl="0" eaLnBrk="1" latinLnBrk="0" hangingPunct="1">
      <a:defRPr sz="1700" kern="1200">
        <a:solidFill>
          <a:schemeClr val="tx1"/>
        </a:solidFill>
        <a:latin typeface="Times New Roman" pitchFamily="18" charset="0"/>
        <a:ea typeface="+mn-ea"/>
        <a:cs typeface="Arial" charset="0"/>
      </a:defRPr>
    </a:lvl7pPr>
    <a:lvl8pPr marL="3200400" algn="l" defTabSz="914400" rtl="0" eaLnBrk="1" latinLnBrk="0" hangingPunct="1">
      <a:defRPr sz="1700" kern="1200">
        <a:solidFill>
          <a:schemeClr val="tx1"/>
        </a:solidFill>
        <a:latin typeface="Times New Roman" pitchFamily="18" charset="0"/>
        <a:ea typeface="+mn-ea"/>
        <a:cs typeface="Arial" charset="0"/>
      </a:defRPr>
    </a:lvl8pPr>
    <a:lvl9pPr marL="3657600" algn="l" defTabSz="914400" rtl="0" eaLnBrk="1" latinLnBrk="0" hangingPunct="1">
      <a:defRPr sz="17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7C80"/>
    <a:srgbClr val="99FF66"/>
    <a:srgbClr val="CC99FF"/>
    <a:srgbClr val="FFFF66"/>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torage.vi.local\dati\SVD\SVD\Dokumenti\Citi\Melnraksti\Inta\PREZENTACIJAS\SAC\2022_1pg2023_SAC_s&#363;dz&#299;bas_citi%20iemesli_kontrol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85982732955505"/>
          <c:y val="3.7336269641756521E-2"/>
          <c:w val="0.45384371923729422"/>
          <c:h val="0.83097960944297"/>
        </c:manualLayout>
      </c:layout>
      <c:barChart>
        <c:barDir val="bar"/>
        <c:grouping val="stacked"/>
        <c:varyColors val="0"/>
        <c:ser>
          <c:idx val="0"/>
          <c:order val="0"/>
          <c:tx>
            <c:strRef>
              <c:f>'graf sūdz'!$B$21</c:f>
              <c:strCache>
                <c:ptCount val="1"/>
                <c:pt idx="0">
                  <c:v>2022.gads</c:v>
                </c:pt>
              </c:strCache>
            </c:strRef>
          </c:tx>
          <c:spPr>
            <a:solidFill>
              <a:srgbClr val="66FF99"/>
            </a:solidFill>
            <a:ln>
              <a:noFill/>
            </a:ln>
            <a:effectLst/>
            <a:scene3d>
              <a:camera prst="orthographicFront"/>
              <a:lightRig rig="threePt" dir="t"/>
            </a:scene3d>
            <a:sp3d>
              <a:bevelT/>
            </a:sp3d>
          </c:spPr>
          <c:invertIfNegative val="0"/>
          <c:dLbls>
            <c:dLbl>
              <c:idx val="5"/>
              <c:layout>
                <c:manualLayout>
                  <c:x val="1.8972330441228685E-2"/>
                  <c:y val="-3.71402042711234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17-4B2F-8185-B8009A4ACB21}"/>
                </c:ext>
              </c:extLst>
            </c:dLbl>
            <c:dLbl>
              <c:idx val="6"/>
              <c:layout>
                <c:manualLayout>
                  <c:x val="7.1422989216687084E-3"/>
                  <c:y val="-7.42802927998116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17-4B2F-8185-B8009A4ACB2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sūdz'!$A$22:$A$28</c:f>
              <c:strCache>
                <c:ptCount val="7"/>
                <c:pt idx="0">
                  <c:v>Pretenzijas pret SAC vadību</c:v>
                </c:pt>
                <c:pt idx="1">
                  <c:v>Vēlas atstāt SAC, dzīvot patstāvīgi, zog drēbes</c:v>
                </c:pt>
                <c:pt idx="2">
                  <c:v>Telpu higiēna</c:v>
                </c:pt>
                <c:pt idx="3">
                  <c:v>Higiēnas prasības kopumā</c:v>
                </c:pt>
                <c:pt idx="4">
                  <c:v>Gaisa piesārņojums</c:v>
                </c:pt>
                <c:pt idx="5">
                  <c:v>Epidemioloģiskās drošības prasības (Covid-19)</c:v>
                </c:pt>
                <c:pt idx="6">
                  <c:v>Grauzēju, insektu esamība</c:v>
                </c:pt>
              </c:strCache>
            </c:strRef>
          </c:cat>
          <c:val>
            <c:numRef>
              <c:f>'graf sūdz'!$B$22:$B$28</c:f>
              <c:numCache>
                <c:formatCode>General</c:formatCode>
                <c:ptCount val="7"/>
                <c:pt idx="4">
                  <c:v>1</c:v>
                </c:pt>
                <c:pt idx="5">
                  <c:v>3</c:v>
                </c:pt>
                <c:pt idx="6">
                  <c:v>5</c:v>
                </c:pt>
              </c:numCache>
            </c:numRef>
          </c:val>
          <c:extLst>
            <c:ext xmlns:c16="http://schemas.microsoft.com/office/drawing/2014/chart" uri="{C3380CC4-5D6E-409C-BE32-E72D297353CC}">
              <c16:uniqueId val="{00000002-0817-4B2F-8185-B8009A4ACB21}"/>
            </c:ext>
          </c:extLst>
        </c:ser>
        <c:ser>
          <c:idx val="1"/>
          <c:order val="1"/>
          <c:tx>
            <c:strRef>
              <c:f>'graf sūdz'!$C$21</c:f>
              <c:strCache>
                <c:ptCount val="1"/>
                <c:pt idx="0">
                  <c:v>1pg.2023.gads</c:v>
                </c:pt>
              </c:strCache>
            </c:strRef>
          </c:tx>
          <c:spPr>
            <a:solidFill>
              <a:srgbClr val="FFC000"/>
            </a:solidFill>
            <a:ln>
              <a:noFill/>
            </a:ln>
            <a:effectLst/>
            <a:scene3d>
              <a:camera prst="orthographicFront"/>
              <a:lightRig rig="threePt" dir="t"/>
            </a:scene3d>
            <a:sp3d>
              <a:bevelT/>
            </a:sp3d>
          </c:spPr>
          <c:invertIfNegative val="0"/>
          <c:dLbls>
            <c:dLbl>
              <c:idx val="6"/>
              <c:layout>
                <c:manualLayout>
                  <c:x val="2.2932752322121744E-3"/>
                  <c:y val="-9.73306867561291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17-4B2F-8185-B8009A4AC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sūdz'!$A$22:$A$28</c:f>
              <c:strCache>
                <c:ptCount val="7"/>
                <c:pt idx="0">
                  <c:v>Pretenzijas pret SAC vadību</c:v>
                </c:pt>
                <c:pt idx="1">
                  <c:v>Vēlas atstāt SAC, dzīvot patstāvīgi, zog drēbes</c:v>
                </c:pt>
                <c:pt idx="2">
                  <c:v>Telpu higiēna</c:v>
                </c:pt>
                <c:pt idx="3">
                  <c:v>Higiēnas prasības kopumā</c:v>
                </c:pt>
                <c:pt idx="4">
                  <c:v>Gaisa piesārņojums</c:v>
                </c:pt>
                <c:pt idx="5">
                  <c:v>Epidemioloģiskās drošības prasības (Covid-19)</c:v>
                </c:pt>
                <c:pt idx="6">
                  <c:v>Grauzēju, insektu esamība</c:v>
                </c:pt>
              </c:strCache>
            </c:strRef>
          </c:cat>
          <c:val>
            <c:numRef>
              <c:f>'graf sūdz'!$C$22:$C$28</c:f>
              <c:numCache>
                <c:formatCode>General</c:formatCode>
                <c:ptCount val="7"/>
                <c:pt idx="0">
                  <c:v>1</c:v>
                </c:pt>
                <c:pt idx="1">
                  <c:v>1</c:v>
                </c:pt>
                <c:pt idx="2">
                  <c:v>1</c:v>
                </c:pt>
                <c:pt idx="3">
                  <c:v>3</c:v>
                </c:pt>
                <c:pt idx="6">
                  <c:v>1</c:v>
                </c:pt>
              </c:numCache>
            </c:numRef>
          </c:val>
          <c:extLst>
            <c:ext xmlns:c16="http://schemas.microsoft.com/office/drawing/2014/chart" uri="{C3380CC4-5D6E-409C-BE32-E72D297353CC}">
              <c16:uniqueId val="{00000004-0817-4B2F-8185-B8009A4ACB21}"/>
            </c:ext>
          </c:extLst>
        </c:ser>
        <c:dLbls>
          <c:showLegendKey val="0"/>
          <c:showVal val="0"/>
          <c:showCatName val="0"/>
          <c:showSerName val="0"/>
          <c:showPercent val="0"/>
          <c:showBubbleSize val="0"/>
        </c:dLbls>
        <c:gapWidth val="72"/>
        <c:overlap val="100"/>
        <c:axId val="543256200"/>
        <c:axId val="543256560"/>
      </c:barChart>
      <c:catAx>
        <c:axId val="543256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543256560"/>
        <c:crosses val="autoZero"/>
        <c:auto val="1"/>
        <c:lblAlgn val="ctr"/>
        <c:lblOffset val="100"/>
        <c:noMultiLvlLbl val="0"/>
      </c:catAx>
      <c:valAx>
        <c:axId val="5432565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256200"/>
        <c:crosses val="autoZero"/>
        <c:crossBetween val="between"/>
      </c:valAx>
      <c:spPr>
        <a:noFill/>
        <a:ln>
          <a:noFill/>
        </a:ln>
        <a:effectLst/>
      </c:spPr>
    </c:plotArea>
    <c:legend>
      <c:legendPos val="b"/>
      <c:layout>
        <c:manualLayout>
          <c:xMode val="edge"/>
          <c:yMode val="edge"/>
          <c:x val="0.45420916223044311"/>
          <c:y val="0.89837450089283666"/>
          <c:w val="0.44702398783950181"/>
          <c:h val="6.5027818597884174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showDLblsOverMax val="0"/>
  </c:chart>
  <c:spPr>
    <a:noFill/>
    <a:ln>
      <a:solidFill>
        <a:schemeClr val="tx1"/>
      </a:solid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4530044153041"/>
          <c:y val="5.4836935679061435E-2"/>
          <c:w val="0.58120674482810275"/>
          <c:h val="0.65983043336095459"/>
        </c:manualLayout>
      </c:layout>
      <c:barChart>
        <c:barDir val="bar"/>
        <c:grouping val="clustered"/>
        <c:varyColors val="0"/>
        <c:ser>
          <c:idx val="0"/>
          <c:order val="0"/>
          <c:tx>
            <c:strRef>
              <c:f>'graf sūdz'!$B$17</c:f>
              <c:strCache>
                <c:ptCount val="1"/>
                <c:pt idx="0">
                  <c:v>2022.gads</c:v>
                </c:pt>
              </c:strCache>
            </c:strRef>
          </c:tx>
          <c:spPr>
            <a:solidFill>
              <a:srgbClr val="00B050"/>
            </a:solidFill>
            <a:ln>
              <a:noFill/>
            </a:ln>
            <a:effectLst/>
            <a:scene3d>
              <a:camera prst="orthographicFront"/>
              <a:lightRig rig="threePt" dir="t"/>
            </a:scene3d>
            <a:sp3d>
              <a:bevelT/>
            </a:sp3d>
          </c:spPr>
          <c:invertIfNegative val="0"/>
          <c:dLbls>
            <c:dLbl>
              <c:idx val="0"/>
              <c:layout>
                <c:manualLayout>
                  <c:x val="-7.7800134138162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A-4DCA-B5DF-B6F799112736}"/>
                </c:ext>
              </c:extLst>
            </c:dLbl>
            <c:dLbl>
              <c:idx val="1"/>
              <c:layout>
                <c:manualLayout>
                  <c:x val="-0.28169014084507044"/>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0A-4DCA-B5DF-B6F7991127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sūdz'!$A$18:$A$19</c:f>
              <c:strCache>
                <c:ptCount val="2"/>
                <c:pt idx="0">
                  <c:v>Fakti apstiprinājušies</c:v>
                </c:pt>
                <c:pt idx="1">
                  <c:v>Izskatītas sūdzības</c:v>
                </c:pt>
              </c:strCache>
            </c:strRef>
          </c:cat>
          <c:val>
            <c:numRef>
              <c:f>'graf sūdz'!$B$18:$B$19</c:f>
              <c:numCache>
                <c:formatCode>General</c:formatCode>
                <c:ptCount val="2"/>
                <c:pt idx="0">
                  <c:v>2</c:v>
                </c:pt>
                <c:pt idx="1">
                  <c:v>9</c:v>
                </c:pt>
              </c:numCache>
            </c:numRef>
          </c:val>
          <c:extLst>
            <c:ext xmlns:c16="http://schemas.microsoft.com/office/drawing/2014/chart" uri="{C3380CC4-5D6E-409C-BE32-E72D297353CC}">
              <c16:uniqueId val="{00000002-850A-4DCA-B5DF-B6F799112736}"/>
            </c:ext>
          </c:extLst>
        </c:ser>
        <c:ser>
          <c:idx val="1"/>
          <c:order val="1"/>
          <c:tx>
            <c:strRef>
              <c:f>'graf sūdz'!$C$17</c:f>
              <c:strCache>
                <c:ptCount val="1"/>
                <c:pt idx="0">
                  <c:v>1pg.2023.gads</c:v>
                </c:pt>
              </c:strCache>
            </c:strRef>
          </c:tx>
          <c:spPr>
            <a:solidFill>
              <a:srgbClr val="FFFF00"/>
            </a:solidFill>
            <a:ln>
              <a:noFill/>
            </a:ln>
            <a:effectLst/>
            <a:scene3d>
              <a:camera prst="orthographicFront"/>
              <a:lightRig rig="threePt" dir="t"/>
            </a:scene3d>
            <a:sp3d>
              <a:bevelT/>
            </a:sp3d>
          </c:spPr>
          <c:invertIfNegative val="0"/>
          <c:dLbls>
            <c:dLbl>
              <c:idx val="0"/>
              <c:layout>
                <c:manualLayout>
                  <c:x val="-5.3655264922870559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0A-4DCA-B5DF-B6F799112736}"/>
                </c:ext>
              </c:extLst>
            </c:dLbl>
            <c:dLbl>
              <c:idx val="1"/>
              <c:layout>
                <c:manualLayout>
                  <c:x val="-0.11267605633802817"/>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0A-4DCA-B5DF-B6F7991127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 sūdz'!$A$18:$A$19</c:f>
              <c:strCache>
                <c:ptCount val="2"/>
                <c:pt idx="0">
                  <c:v>Fakti apstiprinājušies</c:v>
                </c:pt>
                <c:pt idx="1">
                  <c:v>Izskatītas sūdzības</c:v>
                </c:pt>
              </c:strCache>
            </c:strRef>
          </c:cat>
          <c:val>
            <c:numRef>
              <c:f>'graf sūdz'!$C$18:$C$19</c:f>
              <c:numCache>
                <c:formatCode>General</c:formatCode>
                <c:ptCount val="2"/>
                <c:pt idx="0">
                  <c:v>1</c:v>
                </c:pt>
                <c:pt idx="1">
                  <c:v>4</c:v>
                </c:pt>
              </c:numCache>
            </c:numRef>
          </c:val>
          <c:extLst>
            <c:ext xmlns:c16="http://schemas.microsoft.com/office/drawing/2014/chart" uri="{C3380CC4-5D6E-409C-BE32-E72D297353CC}">
              <c16:uniqueId val="{00000005-850A-4DCA-B5DF-B6F799112736}"/>
            </c:ext>
          </c:extLst>
        </c:ser>
        <c:dLbls>
          <c:showLegendKey val="0"/>
          <c:showVal val="0"/>
          <c:showCatName val="0"/>
          <c:showSerName val="0"/>
          <c:showPercent val="0"/>
          <c:showBubbleSize val="0"/>
        </c:dLbls>
        <c:gapWidth val="94"/>
        <c:axId val="581766432"/>
        <c:axId val="581763912"/>
      </c:barChart>
      <c:catAx>
        <c:axId val="581766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581763912"/>
        <c:crosses val="autoZero"/>
        <c:auto val="1"/>
        <c:lblAlgn val="ctr"/>
        <c:lblOffset val="100"/>
        <c:noMultiLvlLbl val="0"/>
      </c:catAx>
      <c:valAx>
        <c:axId val="5817639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1766432"/>
        <c:crosses val="autoZero"/>
        <c:crossBetween val="between"/>
      </c:valAx>
      <c:spPr>
        <a:noFill/>
        <a:ln>
          <a:noFill/>
        </a:ln>
        <a:effectLst/>
      </c:spPr>
    </c:plotArea>
    <c:legend>
      <c:legendPos val="b"/>
      <c:layout>
        <c:manualLayout>
          <c:xMode val="edge"/>
          <c:yMode val="edge"/>
          <c:x val="0.42910414738620101"/>
          <c:y val="0.87609116527157593"/>
          <c:w val="0.5314303197649427"/>
          <c:h val="8.9841344458808314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showDLblsOverMax val="0"/>
  </c:chart>
  <c:spPr>
    <a:noFill/>
    <a:ln>
      <a:solidFill>
        <a:schemeClr val="tx1"/>
      </a:solid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2022.gads</c:v>
                </c:pt>
              </c:strCache>
            </c:strRef>
          </c:tx>
          <c:spPr>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2808251474339146E-2"/>
                  <c:y val="6.2500000000000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93-48FC-B607-003E22998F19}"/>
                </c:ext>
              </c:extLst>
            </c:dLbl>
            <c:dLbl>
              <c:idx val="1"/>
              <c:layout>
                <c:manualLayout>
                  <c:x val="-0.3666601237955086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93-48FC-B607-003E22998F19}"/>
                </c:ext>
              </c:extLst>
            </c:dLbl>
            <c:spPr>
              <a:noFill/>
              <a:ln>
                <a:noFill/>
              </a:ln>
              <a:effectLst/>
            </c:spPr>
            <c:txPr>
              <a:bodyPr rot="0" spcFirstLastPara="1" vertOverflow="ellipsis" vert="horz" wrap="square" anchor="ctr" anchorCtr="1"/>
              <a:lstStyle/>
              <a:p>
                <a:pPr>
                  <a:defRPr sz="1197" b="1" i="0" u="none" strike="noStrike" kern="1200" baseline="0">
                    <a:solidFill>
                      <a:schemeClr val="dk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Korektīvas darbības </c:v>
                </c:pt>
                <c:pt idx="1">
                  <c:v>Izskatītas sūdzības</c:v>
                </c:pt>
              </c:strCache>
            </c:strRef>
          </c:cat>
          <c:val>
            <c:numRef>
              <c:f>Sheet1!$B$2:$B$3</c:f>
              <c:numCache>
                <c:formatCode>General</c:formatCode>
                <c:ptCount val="2"/>
                <c:pt idx="0">
                  <c:v>4</c:v>
                </c:pt>
                <c:pt idx="1">
                  <c:v>15</c:v>
                </c:pt>
              </c:numCache>
            </c:numRef>
          </c:val>
          <c:extLst>
            <c:ext xmlns:c16="http://schemas.microsoft.com/office/drawing/2014/chart" uri="{C3380CC4-5D6E-409C-BE32-E72D297353CC}">
              <c16:uniqueId val="{00000000-2493-48FC-B607-003E22998F19}"/>
            </c:ext>
          </c:extLst>
        </c:ser>
        <c:ser>
          <c:idx val="1"/>
          <c:order val="1"/>
          <c:tx>
            <c:strRef>
              <c:f>Sheet1!$C$1</c:f>
              <c:strCache>
                <c:ptCount val="1"/>
                <c:pt idx="0">
                  <c:v>2023.gada 1.pusgads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12994544195815344"/>
                  <c:y val="-2.5000000000000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93-48FC-B607-003E22998F19}"/>
                </c:ext>
              </c:extLst>
            </c:dLbl>
            <c:dLbl>
              <c:idx val="1"/>
              <c:layout>
                <c:manualLayout>
                  <c:x val="-0.16940370684720604"/>
                  <c:y val="-2.50000000000000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93-48FC-B607-003E22998F19}"/>
                </c:ext>
              </c:extLst>
            </c:dLbl>
            <c:spPr>
              <a:noFill/>
              <a:ln>
                <a:noFill/>
              </a:ln>
              <a:effectLst/>
            </c:spPr>
            <c:txPr>
              <a:bodyPr rot="0" spcFirstLastPara="1" vertOverflow="ellipsis" vert="horz" wrap="square" anchor="ctr" anchorCtr="1"/>
              <a:lstStyle/>
              <a:p>
                <a:pPr algn="ctr">
                  <a:defRPr sz="1197" b="1" i="0" u="none" strike="noStrike" kern="1200" baseline="0">
                    <a:solidFill>
                      <a:schemeClr val="dk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Korektīvas darbības </c:v>
                </c:pt>
                <c:pt idx="1">
                  <c:v>Izskatītas sūdzības</c:v>
                </c:pt>
              </c:strCache>
            </c:strRef>
          </c:cat>
          <c:val>
            <c:numRef>
              <c:f>Sheet1!$C$2:$C$3</c:f>
              <c:numCache>
                <c:formatCode>General</c:formatCode>
                <c:ptCount val="2"/>
                <c:pt idx="0">
                  <c:v>5</c:v>
                </c:pt>
                <c:pt idx="1">
                  <c:v>7</c:v>
                </c:pt>
              </c:numCache>
            </c:numRef>
          </c:val>
          <c:extLst>
            <c:ext xmlns:c16="http://schemas.microsoft.com/office/drawing/2014/chart" uri="{C3380CC4-5D6E-409C-BE32-E72D297353CC}">
              <c16:uniqueId val="{00000001-2493-48FC-B607-003E22998F19}"/>
            </c:ext>
          </c:extLst>
        </c:ser>
        <c:dLbls>
          <c:dLblPos val="inEnd"/>
          <c:showLegendKey val="0"/>
          <c:showVal val="1"/>
          <c:showCatName val="0"/>
          <c:showSerName val="0"/>
          <c:showPercent val="0"/>
          <c:showBubbleSize val="0"/>
        </c:dLbls>
        <c:gapWidth val="115"/>
        <c:overlap val="-20"/>
        <c:axId val="284754392"/>
        <c:axId val="284758352"/>
      </c:barChart>
      <c:catAx>
        <c:axId val="28475439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Verdana" panose="020B0604030504040204" pitchFamily="34" charset="0"/>
                <a:ea typeface="Verdana" panose="020B0604030504040204" pitchFamily="34" charset="0"/>
                <a:cs typeface="+mn-cs"/>
              </a:defRPr>
            </a:pPr>
            <a:endParaRPr lang="lv-LV"/>
          </a:p>
        </c:txPr>
        <c:crossAx val="284758352"/>
        <c:crosses val="autoZero"/>
        <c:auto val="1"/>
        <c:lblAlgn val="ctr"/>
        <c:lblOffset val="100"/>
        <c:noMultiLvlLbl val="0"/>
      </c:catAx>
      <c:valAx>
        <c:axId val="284758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lv-LV"/>
          </a:p>
        </c:txPr>
        <c:crossAx val="284754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Verdana" panose="020B0604030504040204" pitchFamily="34" charset="0"/>
              <a:ea typeface="Verdana" panose="020B0604030504040204" pitchFamily="34" charset="0"/>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6350" cap="flat" cmpd="sng" algn="ctr">
      <a:solidFill>
        <a:schemeClr val="dk1"/>
      </a:solidFill>
      <a:prstDash val="solid"/>
    </a:ln>
    <a:effectLst/>
  </c:spPr>
  <c:txPr>
    <a:bodyPr/>
    <a:lstStyle/>
    <a:p>
      <a:pPr>
        <a:defRPr>
          <a:solidFill>
            <a:schemeClr val="dk1"/>
          </a:solidFill>
          <a:latin typeface="+mn-lt"/>
          <a:ea typeface="+mn-ea"/>
          <a:cs typeface="+mn-cs"/>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4147746915483"/>
          <c:y val="4.2512077294685993E-2"/>
          <c:w val="0.70446306795984304"/>
          <c:h val="0.75265700483091791"/>
        </c:manualLayout>
      </c:layout>
      <c:barChart>
        <c:barDir val="bar"/>
        <c:grouping val="stacked"/>
        <c:varyColors val="0"/>
        <c:ser>
          <c:idx val="0"/>
          <c:order val="0"/>
          <c:tx>
            <c:strRef>
              <c:f>Kontroles!$B$10</c:f>
              <c:strCache>
                <c:ptCount val="1"/>
                <c:pt idx="0">
                  <c:v>2022.gads</c:v>
                </c:pt>
              </c:strCache>
            </c:strRef>
          </c:tx>
          <c:spPr>
            <a:solidFill>
              <a:srgbClr val="CC99FF"/>
            </a:solidFill>
            <a:ln>
              <a:noFill/>
            </a:ln>
            <a:effectLst/>
            <a:scene3d>
              <a:camera prst="orthographicFront"/>
              <a:lightRig rig="threePt" dir="t"/>
            </a:scene3d>
            <a:sp3d>
              <a:bevelT/>
            </a:sp3d>
          </c:spPr>
          <c:invertIfNegative val="0"/>
          <c:dLbls>
            <c:dLbl>
              <c:idx val="0"/>
              <c:tx>
                <c:rich>
                  <a:bodyPr/>
                  <a:lstStyle/>
                  <a:p>
                    <a:fld id="{AA6DF849-3559-4A80-BAA6-806832095B4F}" type="VALUE">
                      <a:rPr lang="en-US"/>
                      <a:pPr/>
                      <a:t>[VALUE]</a:t>
                    </a:fld>
                    <a:r>
                      <a:rPr lang="en-US" dirty="0"/>
                      <a:t> % (115)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43-4E8D-971C-9ADD39F1556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Kontroles!$A$11:$A$14</c:f>
              <c:strCache>
                <c:ptCount val="4"/>
                <c:pt idx="0">
                  <c:v>Ievērotas prasības</c:v>
                </c:pt>
                <c:pt idx="1">
                  <c:v>Pieaugušo SAC</c:v>
                </c:pt>
                <c:pt idx="2">
                  <c:v>Bērnu SAC</c:v>
                </c:pt>
                <c:pt idx="3">
                  <c:v>Plānveida kontroles:</c:v>
                </c:pt>
              </c:strCache>
            </c:strRef>
          </c:cat>
          <c:val>
            <c:numRef>
              <c:f>Kontroles!$B$11:$B$14</c:f>
              <c:numCache>
                <c:formatCode>General</c:formatCode>
                <c:ptCount val="4"/>
                <c:pt idx="0">
                  <c:v>74</c:v>
                </c:pt>
                <c:pt idx="1">
                  <c:v>155</c:v>
                </c:pt>
                <c:pt idx="2">
                  <c:v>24</c:v>
                </c:pt>
                <c:pt idx="3">
                  <c:v>179</c:v>
                </c:pt>
              </c:numCache>
            </c:numRef>
          </c:val>
          <c:extLst>
            <c:ext xmlns:c16="http://schemas.microsoft.com/office/drawing/2014/chart" uri="{C3380CC4-5D6E-409C-BE32-E72D297353CC}">
              <c16:uniqueId val="{00000001-9143-4E8D-971C-9ADD39F1556C}"/>
            </c:ext>
          </c:extLst>
        </c:ser>
        <c:ser>
          <c:idx val="1"/>
          <c:order val="1"/>
          <c:tx>
            <c:strRef>
              <c:f>Kontroles!$C$10</c:f>
              <c:strCache>
                <c:ptCount val="1"/>
                <c:pt idx="0">
                  <c:v>1pg.2023.gads</c:v>
                </c:pt>
              </c:strCache>
            </c:strRef>
          </c:tx>
          <c:spPr>
            <a:solidFill>
              <a:srgbClr val="99FF66"/>
            </a:solidFill>
            <a:ln>
              <a:noFill/>
            </a:ln>
            <a:effectLst/>
            <a:scene3d>
              <a:camera prst="orthographicFront"/>
              <a:lightRig rig="threePt" dir="t"/>
            </a:scene3d>
            <a:sp3d>
              <a:bevelT/>
            </a:sp3d>
          </c:spPr>
          <c:invertIfNegative val="0"/>
          <c:dLbls>
            <c:dLbl>
              <c:idx val="0"/>
              <c:tx>
                <c:rich>
                  <a:bodyPr/>
                  <a:lstStyle/>
                  <a:p>
                    <a:fld id="{772091D1-0E29-408E-A3A5-62B4D2260CA6}" type="VALUE">
                      <a:rPr lang="en-US"/>
                      <a:pPr/>
                      <a:t>[VALUE]</a:t>
                    </a:fld>
                    <a:r>
                      <a:rPr lang="en-US" dirty="0"/>
                      <a:t> % (23)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43-4E8D-971C-9ADD39F1556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Kontroles!$A$11:$A$14</c:f>
              <c:strCache>
                <c:ptCount val="4"/>
                <c:pt idx="0">
                  <c:v>Ievērotas prasības</c:v>
                </c:pt>
                <c:pt idx="1">
                  <c:v>Pieaugušo SAC</c:v>
                </c:pt>
                <c:pt idx="2">
                  <c:v>Bērnu SAC</c:v>
                </c:pt>
                <c:pt idx="3">
                  <c:v>Plānveida kontroles:</c:v>
                </c:pt>
              </c:strCache>
            </c:strRef>
          </c:cat>
          <c:val>
            <c:numRef>
              <c:f>Kontroles!$C$11:$C$14</c:f>
              <c:numCache>
                <c:formatCode>General</c:formatCode>
                <c:ptCount val="4"/>
                <c:pt idx="0">
                  <c:v>75</c:v>
                </c:pt>
                <c:pt idx="1">
                  <c:v>31</c:v>
                </c:pt>
                <c:pt idx="3">
                  <c:v>31</c:v>
                </c:pt>
              </c:numCache>
            </c:numRef>
          </c:val>
          <c:extLst>
            <c:ext xmlns:c16="http://schemas.microsoft.com/office/drawing/2014/chart" uri="{C3380CC4-5D6E-409C-BE32-E72D297353CC}">
              <c16:uniqueId val="{00000003-9143-4E8D-971C-9ADD39F1556C}"/>
            </c:ext>
          </c:extLst>
        </c:ser>
        <c:dLbls>
          <c:showLegendKey val="0"/>
          <c:showVal val="0"/>
          <c:showCatName val="0"/>
          <c:showSerName val="0"/>
          <c:showPercent val="0"/>
          <c:showBubbleSize val="0"/>
        </c:dLbls>
        <c:gapWidth val="90"/>
        <c:overlap val="100"/>
        <c:serLines>
          <c:spPr>
            <a:ln w="9525" cap="flat" cmpd="sng" algn="ctr">
              <a:solidFill>
                <a:schemeClr val="tx1">
                  <a:lumMod val="35000"/>
                  <a:lumOff val="65000"/>
                </a:schemeClr>
              </a:solidFill>
              <a:round/>
            </a:ln>
            <a:effectLst/>
          </c:spPr>
        </c:serLines>
        <c:axId val="531424240"/>
        <c:axId val="531426040"/>
      </c:barChart>
      <c:catAx>
        <c:axId val="53142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crossAx val="531426040"/>
        <c:crosses val="autoZero"/>
        <c:auto val="1"/>
        <c:lblAlgn val="ctr"/>
        <c:lblOffset val="100"/>
        <c:noMultiLvlLbl val="0"/>
      </c:catAx>
      <c:valAx>
        <c:axId val="53142604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31424240"/>
        <c:crosses val="autoZero"/>
        <c:crossBetween val="between"/>
      </c:valAx>
      <c:spPr>
        <a:noFill/>
        <a:ln>
          <a:noFill/>
        </a:ln>
        <a:effectLst/>
      </c:spPr>
    </c:plotArea>
    <c:legend>
      <c:legendPos val="r"/>
      <c:layout>
        <c:manualLayout>
          <c:xMode val="edge"/>
          <c:yMode val="edge"/>
          <c:x val="0.25782287210135008"/>
          <c:y val="0.79101977922678179"/>
          <c:w val="0.54863169592426686"/>
          <c:h val="0.13043569553805776"/>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Times New Roman" panose="02020603050405020304" pitchFamily="18" charset="0"/>
            </a:defRPr>
          </a:pPr>
          <a:endParaRPr lang="lv-LV"/>
        </a:p>
      </c:txPr>
    </c:legend>
    <c:plotVisOnly val="1"/>
    <c:dispBlanksAs val="gap"/>
    <c:showDLblsOverMax val="0"/>
  </c:chart>
  <c:spPr>
    <a:noFill/>
    <a:ln>
      <a:solidFill>
        <a:schemeClr val="tx1"/>
      </a:solid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prasības!$C$15</c:f>
              <c:strCache>
                <c:ptCount val="1"/>
                <c:pt idx="0">
                  <c:v>2022.gads</c:v>
                </c:pt>
              </c:strCache>
            </c:strRef>
          </c:tx>
          <c:spPr>
            <a:solidFill>
              <a:srgbClr val="CC99FF"/>
            </a:solidFill>
            <a:ln>
              <a:noFill/>
            </a:ln>
            <a:effectLst/>
            <a:scene3d>
              <a:camera prst="orthographicFront"/>
              <a:lightRig rig="threePt" dir="t"/>
            </a:scene3d>
            <a:sp3d>
              <a:bevelT/>
            </a:sp3d>
          </c:spPr>
          <c:invertIfNegative val="0"/>
          <c:dLbls>
            <c:dLbl>
              <c:idx val="2"/>
              <c:tx>
                <c:rich>
                  <a:bodyPr/>
                  <a:lstStyle/>
                  <a:p>
                    <a:fld id="{8A0F0476-E8EF-43A3-B0FA-E25315FD0BFE}" type="VALUE">
                      <a:rPr lang="en-US" smtClean="0"/>
                      <a:pPr/>
                      <a:t>[VALUE]</a:t>
                    </a:fld>
                    <a:r>
                      <a:rPr lang="en-US"/>
                      <a:t> (2%)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8CB-4133-9F83-644378A49EDC}"/>
                </c:ext>
              </c:extLst>
            </c:dLbl>
            <c:dLbl>
              <c:idx val="3"/>
              <c:layout>
                <c:manualLayout>
                  <c:x val="4.7281323877068557E-2"/>
                  <c:y val="0"/>
                </c:manualLayout>
              </c:layout>
              <c:tx>
                <c:rich>
                  <a:bodyPr/>
                  <a:lstStyle/>
                  <a:p>
                    <a:fld id="{240E39C0-592A-4CE7-AA5D-E0DE5DB122E6}" type="VALUE">
                      <a:rPr lang="en-US"/>
                      <a:pPr/>
                      <a:t>[VALUE]</a:t>
                    </a:fld>
                    <a:r>
                      <a:rPr lang="en-US"/>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CB-4133-9F83-644378A49EDC}"/>
                </c:ext>
              </c:extLst>
            </c:dLbl>
            <c:dLbl>
              <c:idx val="4"/>
              <c:tx>
                <c:rich>
                  <a:bodyPr/>
                  <a:lstStyle/>
                  <a:p>
                    <a:fld id="{F39EA247-575B-4851-942D-FA60280BC687}" type="VALUE">
                      <a:rPr lang="en-US"/>
                      <a:pPr/>
                      <a:t>[VALUE]</a:t>
                    </a:fld>
                    <a:r>
                      <a:rPr lang="en-US"/>
                      <a:t> (2%)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CB-4133-9F83-644378A49EDC}"/>
                </c:ext>
              </c:extLst>
            </c:dLbl>
            <c:dLbl>
              <c:idx val="5"/>
              <c:tx>
                <c:rich>
                  <a:bodyPr/>
                  <a:lstStyle/>
                  <a:p>
                    <a:fld id="{33540058-545D-4F19-9327-3FEB1A532D05}" type="VALUE">
                      <a:rPr lang="en-US"/>
                      <a:pPr/>
                      <a:t>[VALUE]</a:t>
                    </a:fld>
                    <a:r>
                      <a:rPr lang="en-US"/>
                      <a:t> (3%)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CB-4133-9F83-644378A49EDC}"/>
                </c:ext>
              </c:extLst>
            </c:dLbl>
            <c:dLbl>
              <c:idx val="6"/>
              <c:tx>
                <c:rich>
                  <a:bodyPr/>
                  <a:lstStyle/>
                  <a:p>
                    <a:fld id="{E0C6A0DD-06CE-4231-B399-EC6A0AF23879}" type="VALUE">
                      <a:rPr lang="en-US"/>
                      <a:pPr/>
                      <a:t>[VALUE]</a:t>
                    </a:fld>
                    <a:r>
                      <a:rPr lang="en-US"/>
                      <a:t> (4%)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8CB-4133-9F83-644378A49EDC}"/>
                </c:ext>
              </c:extLst>
            </c:dLbl>
            <c:dLbl>
              <c:idx val="7"/>
              <c:tx>
                <c:rich>
                  <a:bodyPr/>
                  <a:lstStyle/>
                  <a:p>
                    <a:fld id="{0DE176E6-4237-40B2-ACAD-807918383877}" type="VALUE">
                      <a:rPr lang="en-US"/>
                      <a:pPr/>
                      <a:t>[VALUE]</a:t>
                    </a:fld>
                    <a:r>
                      <a:rPr lang="en-US"/>
                      <a:t> (6%)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8CB-4133-9F83-644378A49E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prasības!$B$16:$B$23</c:f>
              <c:strCache>
                <c:ptCount val="8"/>
                <c:pt idx="0">
                  <c:v>nav ierīkots lifts vai pacēlājs</c:v>
                </c:pt>
                <c:pt idx="1">
                  <c:v>nav nodrošināta karstā ūdens padeve</c:v>
                </c:pt>
                <c:pt idx="2">
                  <c:v>sanitārā telpā darbiniekiem neatbilst prasībām</c:v>
                </c:pt>
                <c:pt idx="3">
                  <c:v>gultas piederumi netiek dezinficēti, ja nepieciešams, un ja mainās iemītnieki  </c:v>
                </c:pt>
                <c:pt idx="4">
                  <c:v>gultas veļas maiņa nav nodrošināta atbilstoši prasībām</c:v>
                </c:pt>
                <c:pt idx="5">
                  <c:v>kaitīgo posmkāju un grauzēju esamības pazīmes</c:v>
                </c:pt>
                <c:pt idx="6">
                  <c:v>ne retāk kā reizi 10 dienās nav iespējas  nomazgāties siltā ūdenī </c:v>
                </c:pt>
                <c:pt idx="7">
                  <c:v>neatbilstoša  telpu minimālā platība uz vienu cilvēku</c:v>
                </c:pt>
              </c:strCache>
            </c:strRef>
          </c:cat>
          <c:val>
            <c:numRef>
              <c:f>prasības!$C$16:$C$23</c:f>
              <c:numCache>
                <c:formatCode>General</c:formatCode>
                <c:ptCount val="8"/>
                <c:pt idx="2">
                  <c:v>3</c:v>
                </c:pt>
                <c:pt idx="3">
                  <c:v>2</c:v>
                </c:pt>
                <c:pt idx="4">
                  <c:v>3</c:v>
                </c:pt>
                <c:pt idx="5">
                  <c:v>5</c:v>
                </c:pt>
                <c:pt idx="6">
                  <c:v>6</c:v>
                </c:pt>
                <c:pt idx="7">
                  <c:v>10</c:v>
                </c:pt>
              </c:numCache>
            </c:numRef>
          </c:val>
          <c:extLst>
            <c:ext xmlns:c16="http://schemas.microsoft.com/office/drawing/2014/chart" uri="{C3380CC4-5D6E-409C-BE32-E72D297353CC}">
              <c16:uniqueId val="{00000005-38CB-4133-9F83-644378A49EDC}"/>
            </c:ext>
          </c:extLst>
        </c:ser>
        <c:ser>
          <c:idx val="1"/>
          <c:order val="1"/>
          <c:tx>
            <c:strRef>
              <c:f>prasības!$D$15</c:f>
              <c:strCache>
                <c:ptCount val="1"/>
                <c:pt idx="0">
                  <c:v>1pg.2023.gads</c:v>
                </c:pt>
              </c:strCache>
            </c:strRef>
          </c:tx>
          <c:spPr>
            <a:solidFill>
              <a:srgbClr val="92D050"/>
            </a:solidFill>
            <a:ln>
              <a:noFill/>
            </a:ln>
            <a:effectLst/>
            <a:scene3d>
              <a:camera prst="orthographicFront"/>
              <a:lightRig rig="threePt" dir="t"/>
            </a:scene3d>
            <a:sp3d>
              <a:bevelT/>
            </a:sp3d>
          </c:spPr>
          <c:invertIfNegative val="0"/>
          <c:dLbls>
            <c:dLbl>
              <c:idx val="0"/>
              <c:layout>
                <c:manualLayout>
                  <c:x val="3.7825059101654776E-2"/>
                  <c:y val="0"/>
                </c:manualLayout>
              </c:layout>
              <c:tx>
                <c:rich>
                  <a:bodyPr/>
                  <a:lstStyle/>
                  <a:p>
                    <a:fld id="{DF44ED5C-D53A-443E-8795-8B8AB643A5CB}" type="VALUE">
                      <a:rPr lang="en-US"/>
                      <a:pPr/>
                      <a:t>[VALUE]</a:t>
                    </a:fld>
                    <a:r>
                      <a:rPr lang="en-US"/>
                      <a:t>   (3%)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8CB-4133-9F83-644378A49EDC}"/>
                </c:ext>
              </c:extLst>
            </c:dLbl>
            <c:dLbl>
              <c:idx val="1"/>
              <c:layout>
                <c:manualLayout>
                  <c:x val="4.4069131351784613E-2"/>
                  <c:y val="1.9980169915867539E-4"/>
                </c:manualLayout>
              </c:layout>
              <c:tx>
                <c:rich>
                  <a:bodyPr/>
                  <a:lstStyle/>
                  <a:p>
                    <a:fld id="{42FB254E-D130-4CF0-8F83-0B943D0904C8}" type="VALUE">
                      <a:rPr lang="en-US"/>
                      <a:pPr/>
                      <a:t>[VALUE]</a:t>
                    </a:fld>
                    <a:r>
                      <a:rPr lang="en-US"/>
                      <a:t>    (6%)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8CB-4133-9F83-644378A49EDC}"/>
                </c:ext>
              </c:extLst>
            </c:dLbl>
            <c:dLbl>
              <c:idx val="2"/>
              <c:tx>
                <c:rich>
                  <a:bodyPr/>
                  <a:lstStyle/>
                  <a:p>
                    <a:fld id="{7B2EBAE2-D4AB-4692-B0A8-8A84EE48127B}" type="VALUE">
                      <a:rPr lang="en-US"/>
                      <a:pPr/>
                      <a:t>[VALUE]</a:t>
                    </a:fld>
                    <a:r>
                      <a:rPr lang="en-US"/>
                      <a:t> (10%)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38CB-4133-9F83-644378A49EDC}"/>
                </c:ext>
              </c:extLst>
            </c:dLbl>
            <c:dLbl>
              <c:idx val="7"/>
              <c:tx>
                <c:rich>
                  <a:bodyPr/>
                  <a:lstStyle/>
                  <a:p>
                    <a:fld id="{FA77268F-9F1E-41CC-866F-60D8AF2B1AD7}" type="VALUE">
                      <a:rPr lang="en-US"/>
                      <a:pPr/>
                      <a:t>[VALUE]</a:t>
                    </a:fld>
                    <a:r>
                      <a:rPr lang="en-US"/>
                      <a:t> (10%)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8CB-4133-9F83-644378A49ED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prasības!$B$16:$B$23</c:f>
              <c:strCache>
                <c:ptCount val="8"/>
                <c:pt idx="0">
                  <c:v>nav ierīkots lifts vai pacēlājs</c:v>
                </c:pt>
                <c:pt idx="1">
                  <c:v>nav nodrošināta karstā ūdens padeve</c:v>
                </c:pt>
                <c:pt idx="2">
                  <c:v>sanitārā telpā darbiniekiem neatbilst prasībām</c:v>
                </c:pt>
                <c:pt idx="3">
                  <c:v>gultas piederumi netiek dezinficēti, ja nepieciešams, un ja mainās iemītnieki  </c:v>
                </c:pt>
                <c:pt idx="4">
                  <c:v>gultas veļas maiņa nav nodrošināta atbilstoši prasībām</c:v>
                </c:pt>
                <c:pt idx="5">
                  <c:v>kaitīgo posmkāju un grauzēju esamības pazīmes</c:v>
                </c:pt>
                <c:pt idx="6">
                  <c:v>ne retāk kā reizi 10 dienās nav iespējas  nomazgāties siltā ūdenī </c:v>
                </c:pt>
                <c:pt idx="7">
                  <c:v>neatbilstoša  telpu minimālā platība uz vienu cilvēku</c:v>
                </c:pt>
              </c:strCache>
            </c:strRef>
          </c:cat>
          <c:val>
            <c:numRef>
              <c:f>prasības!$D$16:$D$23</c:f>
              <c:numCache>
                <c:formatCode>General</c:formatCode>
                <c:ptCount val="8"/>
                <c:pt idx="0">
                  <c:v>1</c:v>
                </c:pt>
                <c:pt idx="1">
                  <c:v>2</c:v>
                </c:pt>
                <c:pt idx="2">
                  <c:v>3</c:v>
                </c:pt>
                <c:pt idx="7">
                  <c:v>3</c:v>
                </c:pt>
              </c:numCache>
            </c:numRef>
          </c:val>
          <c:extLst>
            <c:ext xmlns:c16="http://schemas.microsoft.com/office/drawing/2014/chart" uri="{C3380CC4-5D6E-409C-BE32-E72D297353CC}">
              <c16:uniqueId val="{0000000A-38CB-4133-9F83-644378A49EDC}"/>
            </c:ext>
          </c:extLst>
        </c:ser>
        <c:dLbls>
          <c:showLegendKey val="0"/>
          <c:showVal val="0"/>
          <c:showCatName val="0"/>
          <c:showSerName val="0"/>
          <c:showPercent val="0"/>
          <c:showBubbleSize val="0"/>
        </c:dLbls>
        <c:gapWidth val="28"/>
        <c:overlap val="100"/>
        <c:axId val="531428200"/>
        <c:axId val="531428560"/>
      </c:barChart>
      <c:catAx>
        <c:axId val="5314282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31428560"/>
        <c:crosses val="autoZero"/>
        <c:auto val="1"/>
        <c:lblAlgn val="ctr"/>
        <c:lblOffset val="100"/>
        <c:noMultiLvlLbl val="0"/>
      </c:catAx>
      <c:valAx>
        <c:axId val="53142856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1428200"/>
        <c:crosses val="autoZero"/>
        <c:crossBetween val="between"/>
      </c:valAx>
      <c:spPr>
        <a:noFill/>
        <a:ln>
          <a:noFill/>
        </a:ln>
        <a:effectLst/>
      </c:spPr>
    </c:plotArea>
    <c:legend>
      <c:legendPos val="b"/>
      <c:layout>
        <c:manualLayout>
          <c:xMode val="edge"/>
          <c:yMode val="edge"/>
          <c:x val="0.53721829452169534"/>
          <c:y val="0.91285658133313041"/>
          <c:w val="0.37193589099234936"/>
          <c:h val="5.807879087577821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solidFill>
        <a:schemeClr val="tx1"/>
      </a:solid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CB1FEFCC-D804-43C0-A821-CC143F4074C0}" type="datetimeFigureOut">
              <a:rPr lang="lv-LV"/>
              <a:pPr>
                <a:defRPr/>
              </a:pPr>
              <a:t>09.11.2023</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C5FDF954-62CB-4EA8-9B6E-8D2867F878BE}" type="slidenum">
              <a:rPr lang="lv-LV" altLang="en-US"/>
              <a:pPr>
                <a:defRPr/>
              </a:pPr>
              <a:t>‹#›</a:t>
            </a:fld>
            <a:endParaRPr lang="lv-LV" altLang="en-US"/>
          </a:p>
        </p:txBody>
      </p:sp>
    </p:spTree>
    <p:extLst>
      <p:ext uri="{BB962C8B-B14F-4D97-AF65-F5344CB8AC3E}">
        <p14:creationId xmlns:p14="http://schemas.microsoft.com/office/powerpoint/2010/main" val="58452080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682875" y="0"/>
            <a:ext cx="3778250" cy="4165600"/>
          </a:xfrm>
          <a:prstGeom prst="rect">
            <a:avLst/>
          </a:prstGeom>
          <a:noFill/>
          <a:ln w="9525">
            <a:noFill/>
            <a:miter lim="800000"/>
            <a:headEnd/>
            <a:tailEnd/>
          </a:ln>
        </p:spPr>
      </p:pic>
      <p:pic>
        <p:nvPicPr>
          <p:cNvPr id="6" name="Picture 7"/>
          <p:cNvPicPr>
            <a:picLocks noChangeAspect="1"/>
          </p:cNvPicPr>
          <p:nvPr userDrawn="1"/>
        </p:nvPicPr>
        <p:blipFill>
          <a:blip r:embed="rId3" cstate="print"/>
          <a:srcRect/>
          <a:stretch>
            <a:fillRect/>
          </a:stretch>
        </p:blipFill>
        <p:spPr bwMode="auto">
          <a:xfrm>
            <a:off x="0" y="6621463"/>
            <a:ext cx="9144000" cy="246062"/>
          </a:xfrm>
          <a:prstGeom prst="rect">
            <a:avLst/>
          </a:prstGeom>
          <a:noFill/>
          <a:ln w="9525">
            <a:noFill/>
            <a:miter lim="800000"/>
            <a:headEnd/>
            <a:tailEnd/>
          </a:ln>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8BB5888F-EE26-45CE-B3B5-EFA013D2757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B841D955-5FB7-44A9-A1D2-7241C3CCE818}"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F95868F6-CE18-4885-A7D9-FE9AADB4E2CA}"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itchFamily="34" charset="0"/>
              </a:defRPr>
            </a:lvl1pPr>
          </a:lstStyle>
          <a:p>
            <a:pPr>
              <a:defRPr/>
            </a:pPr>
            <a:fld id="{D301E037-CC3E-4921-9D55-69AF15864E0B}"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92658103-FCF8-4B7B-BEA7-5CA276C8632B}"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98652393-9E78-480D-A4AF-35FE10F76167}"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296863" y="0"/>
            <a:ext cx="1760537" cy="1957388"/>
          </a:xfrm>
          <a:prstGeom prst="rect">
            <a:avLst/>
          </a:prstGeom>
          <a:noFill/>
          <a:ln w="9525">
            <a:noFill/>
            <a:miter lim="800000"/>
            <a:headEnd/>
            <a:tailEnd/>
          </a:ln>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itchFamily="34" charset="0"/>
              </a:defRPr>
            </a:lvl1pPr>
          </a:lstStyle>
          <a:p>
            <a:pPr>
              <a:defRPr/>
            </a:pPr>
            <a:fld id="{5B59AB58-DEAE-46DA-B288-7C1AF16F7CD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0" y="6621463"/>
            <a:ext cx="9144000" cy="246062"/>
          </a:xfrm>
          <a:prstGeom prst="rect">
            <a:avLst/>
          </a:prstGeom>
          <a:noFill/>
          <a:ln w="9525">
            <a:noFill/>
            <a:miter lim="800000"/>
            <a:headEnd/>
            <a:tailEnd/>
          </a:ln>
        </p:spPr>
      </p:pic>
      <p:pic>
        <p:nvPicPr>
          <p:cNvPr id="5" name="Picture 6"/>
          <p:cNvPicPr>
            <a:picLocks noChangeAspect="1"/>
          </p:cNvPicPr>
          <p:nvPr userDrawn="1"/>
        </p:nvPicPr>
        <p:blipFill>
          <a:blip r:embed="rId3" cstate="print"/>
          <a:srcRect/>
          <a:stretch>
            <a:fillRect/>
          </a:stretch>
        </p:blipFill>
        <p:spPr bwMode="auto">
          <a:xfrm>
            <a:off x="2682875" y="0"/>
            <a:ext cx="3778250" cy="4165600"/>
          </a:xfrm>
          <a:prstGeom prst="rect">
            <a:avLst/>
          </a:prstGeom>
          <a:noFill/>
          <a:ln w="9525">
            <a:noFill/>
            <a:miter lim="800000"/>
            <a:headEnd/>
            <a:tailEnd/>
          </a:ln>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1A102B2F-C6AA-439A-8F07-8B96795B8D57}" type="datetime1">
              <a:rPr lang="en-US"/>
              <a:pPr>
                <a:defRPr/>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93A690CA-7610-48C3-92F5-82A20F0DB5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vi.gov.lv/lv/registri-un-datubaze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82988" y="3155673"/>
            <a:ext cx="6619180" cy="1347038"/>
          </a:xfrm>
        </p:spPr>
        <p:txBody>
          <a:bodyPr>
            <a:normAutofit fontScale="90000"/>
          </a:bodyPr>
          <a:lstStyle/>
          <a:p>
            <a:r>
              <a:rPr lang="lv-LV" sz="2800" dirty="0">
                <a:solidFill>
                  <a:srgbClr val="0070C0"/>
                </a:solidFill>
              </a:rPr>
              <a:t>Sociālās aprūpes institūciju uzraudzība </a:t>
            </a:r>
            <a:br>
              <a:rPr lang="lv-LV" sz="2800" dirty="0">
                <a:solidFill>
                  <a:srgbClr val="0070C0"/>
                </a:solidFill>
              </a:rPr>
            </a:br>
            <a:br>
              <a:rPr lang="lv-LV" sz="2800" dirty="0">
                <a:solidFill>
                  <a:srgbClr val="0070C0"/>
                </a:solidFill>
              </a:rPr>
            </a:br>
            <a:endParaRPr lang="lv-LV" altLang="en-US" sz="2600" dirty="0">
              <a:solidFill>
                <a:srgbClr val="0070C0"/>
              </a:solidFill>
            </a:endParaRPr>
          </a:p>
        </p:txBody>
      </p:sp>
      <p:sp>
        <p:nvSpPr>
          <p:cNvPr id="11267" name="Text Placeholder 2"/>
          <p:cNvSpPr>
            <a:spLocks noGrp="1"/>
          </p:cNvSpPr>
          <p:nvPr>
            <p:ph type="body" sz="quarter" idx="10"/>
          </p:nvPr>
        </p:nvSpPr>
        <p:spPr>
          <a:xfrm>
            <a:off x="1008531" y="4846638"/>
            <a:ext cx="7772400" cy="914400"/>
          </a:xfrm>
        </p:spPr>
        <p:txBody>
          <a:bodyPr>
            <a:normAutofit fontScale="92500" lnSpcReduction="10000"/>
          </a:bodyPr>
          <a:lstStyle/>
          <a:p>
            <a:pPr algn="r"/>
            <a:r>
              <a:rPr lang="lv-LV" altLang="en-US" sz="1800" b="1" dirty="0"/>
              <a:t>Veselības inspekcijas</a:t>
            </a:r>
          </a:p>
          <a:p>
            <a:pPr algn="r"/>
            <a:r>
              <a:rPr lang="lv-LV" altLang="en-US" sz="1800" b="1" dirty="0"/>
              <a:t>Sabiedrības veselības departamenta </a:t>
            </a:r>
          </a:p>
          <a:p>
            <a:pPr algn="r"/>
            <a:r>
              <a:rPr lang="lv-LV" altLang="en-US" sz="1800" b="1" dirty="0"/>
              <a:t>vadītāja Solvita Muceniece</a:t>
            </a:r>
          </a:p>
        </p:txBody>
      </p:sp>
      <p:sp>
        <p:nvSpPr>
          <p:cNvPr id="11268" name="Text Placeholder 3"/>
          <p:cNvSpPr>
            <a:spLocks noGrp="1"/>
          </p:cNvSpPr>
          <p:nvPr>
            <p:ph type="body" sz="quarter" idx="11"/>
          </p:nvPr>
        </p:nvSpPr>
        <p:spPr>
          <a:xfrm>
            <a:off x="685800" y="6104965"/>
            <a:ext cx="7772400" cy="343927"/>
          </a:xfrm>
        </p:spPr>
        <p:txBody>
          <a:bodyPr/>
          <a:lstStyle/>
          <a:p>
            <a:r>
              <a:rPr lang="lv-LV" altLang="en-US" dirty="0"/>
              <a:t>09.11.2023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57345B-85C2-EDF5-C6E7-8C4314F65277}"/>
              </a:ext>
            </a:extLst>
          </p:cNvPr>
          <p:cNvSpPr>
            <a:spLocks noGrp="1"/>
          </p:cNvSpPr>
          <p:nvPr>
            <p:ph type="sldNum" sz="quarter" idx="13"/>
          </p:nvPr>
        </p:nvSpPr>
        <p:spPr>
          <a:xfrm>
            <a:off x="8330184" y="6324600"/>
            <a:ext cx="509016" cy="304800"/>
          </a:xfrm>
        </p:spPr>
        <p:txBody>
          <a:bodyPr/>
          <a:lstStyle/>
          <a:p>
            <a:pPr>
              <a:defRPr/>
            </a:pPr>
            <a:fld id="{98652393-9E78-480D-A4AF-35FE10F76167}" type="slidenum">
              <a:rPr lang="en-US" altLang="en-US" smtClean="0"/>
              <a:pPr>
                <a:defRPr/>
              </a:pPr>
              <a:t>10</a:t>
            </a:fld>
            <a:endParaRPr lang="en-US" altLang="en-US" dirty="0"/>
          </a:p>
        </p:txBody>
      </p:sp>
      <p:sp>
        <p:nvSpPr>
          <p:cNvPr id="6" name="TextBox 5">
            <a:extLst>
              <a:ext uri="{FF2B5EF4-FFF2-40B4-BE49-F238E27FC236}">
                <a16:creationId xmlns:a16="http://schemas.microsoft.com/office/drawing/2014/main" id="{60311B35-E537-1AA0-EA8B-BD99988A597F}"/>
              </a:ext>
            </a:extLst>
          </p:cNvPr>
          <p:cNvSpPr txBox="1"/>
          <p:nvPr/>
        </p:nvSpPr>
        <p:spPr>
          <a:xfrm>
            <a:off x="304800" y="1869989"/>
            <a:ext cx="8534400" cy="1723549"/>
          </a:xfrm>
          <a:prstGeom prst="rect">
            <a:avLst/>
          </a:prstGeom>
          <a:noFill/>
        </p:spPr>
        <p:txBody>
          <a:bodyPr wrap="square">
            <a:spAutoFit/>
          </a:bodyPr>
          <a:lstStyle/>
          <a:p>
            <a:pPr algn="just"/>
            <a:r>
              <a:rPr lang="lv-LV" sz="1600" dirty="0" err="1">
                <a:latin typeface="Verdana" panose="020B0604030504040204" pitchFamily="34" charset="0"/>
                <a:ea typeface="Verdana" panose="020B0604030504040204" pitchFamily="34" charset="0"/>
              </a:rPr>
              <a:t>Tiesībsargs</a:t>
            </a:r>
            <a:r>
              <a:rPr lang="lv-LV" sz="1600" dirty="0">
                <a:latin typeface="Verdana" panose="020B0604030504040204" pitchFamily="34" charset="0"/>
                <a:ea typeface="Verdana" panose="020B0604030504040204" pitchFamily="34" charset="0"/>
              </a:rPr>
              <a:t> no 2023.gada 6.marta līdz 26.martam organizēja kampaņu </a:t>
            </a:r>
            <a:r>
              <a:rPr lang="lv-LV" sz="1600" dirty="0">
                <a:solidFill>
                  <a:srgbClr val="C00000"/>
                </a:solidFill>
                <a:latin typeface="Verdana" panose="020B0604030504040204" pitchFamily="34" charset="0"/>
                <a:ea typeface="Verdana" panose="020B0604030504040204" pitchFamily="34" charset="0"/>
              </a:rPr>
              <a:t>“Dzīve pansionātā - kāda tā ir?”</a:t>
            </a:r>
            <a:r>
              <a:rPr lang="lv-LV" sz="1600" dirty="0">
                <a:latin typeface="Verdana" panose="020B0604030504040204" pitchFamily="34" charset="0"/>
                <a:ea typeface="Verdana" panose="020B0604030504040204" pitchFamily="34" charset="0"/>
              </a:rPr>
              <a:t>, </a:t>
            </a:r>
          </a:p>
          <a:p>
            <a:pPr algn="just">
              <a:spcAft>
                <a:spcPts val="600"/>
              </a:spcAft>
            </a:pPr>
            <a:r>
              <a:rPr lang="lv-LV" sz="1600" dirty="0">
                <a:latin typeface="Verdana" panose="020B0604030504040204" pitchFamily="34" charset="0"/>
                <a:ea typeface="Verdana" panose="020B0604030504040204" pitchFamily="34" charset="0"/>
              </a:rPr>
              <a:t>kuras laikā no iedzīvotājiem tika saņemtas atsauksmes/sūdzības -</a:t>
            </a:r>
          </a:p>
          <a:p>
            <a:pPr marL="285750" indent="-285750" algn="just">
              <a:spcAft>
                <a:spcPts val="600"/>
              </a:spcAft>
              <a:buClr>
                <a:srgbClr val="0070C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par vairāku ilgstošas sociālās aprūpes un sociālās rehabilitācijas institūciju darbu un </a:t>
            </a:r>
          </a:p>
          <a:p>
            <a:pPr marL="285750" indent="-285750" algn="just">
              <a:spcAft>
                <a:spcPts val="600"/>
              </a:spcAft>
              <a:buClr>
                <a:srgbClr val="0070C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arī to darbinieku attieksmi pret institūciju iemītniekiem un viņu piederīgajiem. </a:t>
            </a:r>
          </a:p>
        </p:txBody>
      </p:sp>
      <p:sp>
        <p:nvSpPr>
          <p:cNvPr id="8" name="TextBox 7">
            <a:extLst>
              <a:ext uri="{FF2B5EF4-FFF2-40B4-BE49-F238E27FC236}">
                <a16:creationId xmlns:a16="http://schemas.microsoft.com/office/drawing/2014/main" id="{001AE7D4-6625-7FB1-C137-11B7CC2E8C1D}"/>
              </a:ext>
            </a:extLst>
          </p:cNvPr>
          <p:cNvSpPr txBox="1"/>
          <p:nvPr/>
        </p:nvSpPr>
        <p:spPr>
          <a:xfrm>
            <a:off x="1920240" y="274320"/>
            <a:ext cx="5303520" cy="830997"/>
          </a:xfrm>
          <a:prstGeom prst="rect">
            <a:avLst/>
          </a:prstGeom>
          <a:noFill/>
        </p:spPr>
        <p:txBody>
          <a:bodyPr wrap="square" rtlCol="0">
            <a:spAutoFit/>
          </a:bodyPr>
          <a:lstStyle/>
          <a:p>
            <a:pPr algn="ctr"/>
            <a:r>
              <a:rPr lang="lv-LV" sz="2400" b="1" dirty="0">
                <a:solidFill>
                  <a:srgbClr val="0070C0"/>
                </a:solidFill>
                <a:latin typeface="Verdana" panose="020B0604030504040204" pitchFamily="34" charset="0"/>
                <a:ea typeface="Verdana" panose="020B0604030504040204" pitchFamily="34" charset="0"/>
              </a:rPr>
              <a:t>Sadarbība ar Latvijas Republikas </a:t>
            </a:r>
            <a:r>
              <a:rPr lang="lv-LV" sz="2400" b="1" dirty="0" err="1">
                <a:solidFill>
                  <a:srgbClr val="0070C0"/>
                </a:solidFill>
                <a:latin typeface="Verdana" panose="020B0604030504040204" pitchFamily="34" charset="0"/>
                <a:ea typeface="Verdana" panose="020B0604030504040204" pitchFamily="34" charset="0"/>
              </a:rPr>
              <a:t>Tiesībsargu</a:t>
            </a:r>
            <a:endParaRPr lang="lv-LV" sz="2400" b="1" dirty="0">
              <a:solidFill>
                <a:srgbClr val="0070C0"/>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A9B62105-9F8F-1F06-4B38-65D089ACDBD3}"/>
              </a:ext>
            </a:extLst>
          </p:cNvPr>
          <p:cNvPicPr>
            <a:picLocks noChangeAspect="1"/>
          </p:cNvPicPr>
          <p:nvPr/>
        </p:nvPicPr>
        <p:blipFill>
          <a:blip r:embed="rId2"/>
          <a:stretch>
            <a:fillRect/>
          </a:stretch>
        </p:blipFill>
        <p:spPr>
          <a:xfrm>
            <a:off x="7267356" y="165946"/>
            <a:ext cx="1571844" cy="685896"/>
          </a:xfrm>
          <a:prstGeom prst="rect">
            <a:avLst/>
          </a:prstGeom>
        </p:spPr>
      </p:pic>
      <p:sp>
        <p:nvSpPr>
          <p:cNvPr id="11" name="TextBox 10">
            <a:extLst>
              <a:ext uri="{FF2B5EF4-FFF2-40B4-BE49-F238E27FC236}">
                <a16:creationId xmlns:a16="http://schemas.microsoft.com/office/drawing/2014/main" id="{185A0456-7726-1937-0E08-AE4E71D736BB}"/>
              </a:ext>
            </a:extLst>
          </p:cNvPr>
          <p:cNvSpPr txBox="1"/>
          <p:nvPr/>
        </p:nvSpPr>
        <p:spPr>
          <a:xfrm>
            <a:off x="457200" y="4216035"/>
            <a:ext cx="8229600" cy="1477328"/>
          </a:xfrm>
          <a:prstGeom prst="rect">
            <a:avLst/>
          </a:prstGeom>
          <a:noFill/>
        </p:spPr>
        <p:txBody>
          <a:bodyPr wrap="square">
            <a:spAutoFit/>
          </a:bodyPr>
          <a:lstStyle/>
          <a:p>
            <a:pPr algn="just">
              <a:spcAft>
                <a:spcPts val="600"/>
              </a:spcAft>
            </a:pPr>
            <a:r>
              <a:rPr lang="lv-LV" sz="1600" dirty="0">
                <a:latin typeface="Verdana" panose="020B0604030504040204" pitchFamily="34" charset="0"/>
                <a:ea typeface="Verdana" panose="020B0604030504040204" pitchFamily="34" charset="0"/>
              </a:rPr>
              <a:t>Pēc </a:t>
            </a:r>
            <a:r>
              <a:rPr lang="lv-LV" sz="1600" dirty="0" err="1">
                <a:latin typeface="Verdana" panose="020B0604030504040204" pitchFamily="34" charset="0"/>
                <a:ea typeface="Verdana" panose="020B0604030504040204" pitchFamily="34" charset="0"/>
              </a:rPr>
              <a:t>Tiesībsarga</a:t>
            </a:r>
            <a:r>
              <a:rPr lang="lv-LV" sz="1600" dirty="0">
                <a:latin typeface="Verdana" panose="020B0604030504040204" pitchFamily="34" charset="0"/>
                <a:ea typeface="Verdana" panose="020B0604030504040204" pitchFamily="34" charset="0"/>
              </a:rPr>
              <a:t> uzaicinājuma Inspekcija un Labklājības ministrija veica vienlaicīgu pārbaudi SAC:</a:t>
            </a:r>
          </a:p>
          <a:p>
            <a:pPr marL="285750" indent="-285750" algn="just">
              <a:spcAft>
                <a:spcPts val="600"/>
              </a:spcAft>
              <a:buClr>
                <a:srgbClr val="C00000"/>
              </a:buClr>
              <a:buFont typeface="Wingdings" panose="05000000000000000000" pitchFamily="2" charset="2"/>
              <a:buChar char="q"/>
            </a:pPr>
            <a:r>
              <a:rPr lang="lv-LV" sz="1600" dirty="0">
                <a:latin typeface="Verdana" panose="020B0604030504040204" pitchFamily="34" charset="0"/>
                <a:ea typeface="Verdana" panose="020B0604030504040204" pitchFamily="34" charset="0"/>
              </a:rPr>
              <a:t>Latgales pusē jūlija beigās, par kuru bija saņemtas visvairāk sūdzības - 9 negatīvas, bet arī 1 pozitīva atsauksme.</a:t>
            </a:r>
          </a:p>
          <a:p>
            <a:pPr marL="285750" indent="-285750" algn="just">
              <a:spcAft>
                <a:spcPts val="600"/>
              </a:spcAft>
              <a:buClr>
                <a:srgbClr val="C00000"/>
              </a:buClr>
              <a:buFont typeface="Wingdings" panose="05000000000000000000" pitchFamily="2" charset="2"/>
              <a:buChar char="q"/>
            </a:pPr>
            <a:r>
              <a:rPr lang="lv-LV" sz="1600" dirty="0">
                <a:latin typeface="Verdana" panose="020B0604030504040204" pitchFamily="34" charset="0"/>
                <a:ea typeface="Verdana" panose="020B0604030504040204" pitchFamily="34" charset="0"/>
              </a:rPr>
              <a:t>Zemgales pusē septembra beigās, par kuru saņemtas 6 sūdzības.</a:t>
            </a:r>
          </a:p>
        </p:txBody>
      </p:sp>
    </p:spTree>
    <p:extLst>
      <p:ext uri="{BB962C8B-B14F-4D97-AF65-F5344CB8AC3E}">
        <p14:creationId xmlns:p14="http://schemas.microsoft.com/office/powerpoint/2010/main" val="215891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0BF338-C6FA-8465-F13F-BC6F8845D519}"/>
              </a:ext>
            </a:extLst>
          </p:cNvPr>
          <p:cNvSpPr>
            <a:spLocks noGrp="1"/>
          </p:cNvSpPr>
          <p:nvPr>
            <p:ph type="sldNum" sz="quarter" idx="13"/>
          </p:nvPr>
        </p:nvSpPr>
        <p:spPr/>
        <p:txBody>
          <a:bodyPr/>
          <a:lstStyle/>
          <a:p>
            <a:pPr>
              <a:defRPr/>
            </a:pPr>
            <a:fld id="{98652393-9E78-480D-A4AF-35FE10F76167}" type="slidenum">
              <a:rPr lang="en-US" altLang="en-US" smtClean="0"/>
              <a:pPr>
                <a:defRPr/>
              </a:pPr>
              <a:t>11</a:t>
            </a:fld>
            <a:endParaRPr lang="en-US" altLang="en-US"/>
          </a:p>
        </p:txBody>
      </p:sp>
      <p:sp>
        <p:nvSpPr>
          <p:cNvPr id="5" name="TextBox 4">
            <a:extLst>
              <a:ext uri="{FF2B5EF4-FFF2-40B4-BE49-F238E27FC236}">
                <a16:creationId xmlns:a16="http://schemas.microsoft.com/office/drawing/2014/main" id="{AAE625F0-7CF8-AEE5-A1D7-65470ECA63B3}"/>
              </a:ext>
            </a:extLst>
          </p:cNvPr>
          <p:cNvSpPr txBox="1"/>
          <p:nvPr/>
        </p:nvSpPr>
        <p:spPr>
          <a:xfrm>
            <a:off x="1920240" y="274320"/>
            <a:ext cx="5303520" cy="830997"/>
          </a:xfrm>
          <a:prstGeom prst="rect">
            <a:avLst/>
          </a:prstGeom>
          <a:noFill/>
        </p:spPr>
        <p:txBody>
          <a:bodyPr wrap="square" rtlCol="0">
            <a:spAutoFit/>
          </a:bodyPr>
          <a:lstStyle/>
          <a:p>
            <a:pPr algn="ctr"/>
            <a:r>
              <a:rPr lang="lv-LV" sz="2400" b="1" dirty="0">
                <a:solidFill>
                  <a:srgbClr val="0070C0"/>
                </a:solidFill>
                <a:latin typeface="Verdana" panose="020B0604030504040204" pitchFamily="34" charset="0"/>
                <a:ea typeface="Verdana" panose="020B0604030504040204" pitchFamily="34" charset="0"/>
              </a:rPr>
              <a:t>Sadarbība ar Latvijas Republikas </a:t>
            </a:r>
            <a:r>
              <a:rPr lang="lv-LV" sz="2400" b="1" dirty="0" err="1">
                <a:solidFill>
                  <a:srgbClr val="0070C0"/>
                </a:solidFill>
                <a:latin typeface="Verdana" panose="020B0604030504040204" pitchFamily="34" charset="0"/>
                <a:ea typeface="Verdana" panose="020B0604030504040204" pitchFamily="34" charset="0"/>
              </a:rPr>
              <a:t>Tiesībsargu</a:t>
            </a:r>
            <a:endParaRPr lang="lv-LV" sz="2400" b="1" dirty="0">
              <a:solidFill>
                <a:srgbClr val="0070C0"/>
              </a:solidFill>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539C3AFB-32C9-1B2B-9D20-340588F6F7B3}"/>
              </a:ext>
            </a:extLst>
          </p:cNvPr>
          <p:cNvPicPr>
            <a:picLocks noChangeAspect="1"/>
          </p:cNvPicPr>
          <p:nvPr/>
        </p:nvPicPr>
        <p:blipFill>
          <a:blip r:embed="rId2"/>
          <a:stretch>
            <a:fillRect/>
          </a:stretch>
        </p:blipFill>
        <p:spPr>
          <a:xfrm>
            <a:off x="7267356" y="275770"/>
            <a:ext cx="1571844" cy="685896"/>
          </a:xfrm>
          <a:prstGeom prst="rect">
            <a:avLst/>
          </a:prstGeom>
        </p:spPr>
      </p:pic>
      <p:sp>
        <p:nvSpPr>
          <p:cNvPr id="8" name="TextBox 7">
            <a:extLst>
              <a:ext uri="{FF2B5EF4-FFF2-40B4-BE49-F238E27FC236}">
                <a16:creationId xmlns:a16="http://schemas.microsoft.com/office/drawing/2014/main" id="{4A1194B1-98C3-4337-0DF9-2357A2DCFA24}"/>
              </a:ext>
            </a:extLst>
          </p:cNvPr>
          <p:cNvSpPr txBox="1"/>
          <p:nvPr/>
        </p:nvSpPr>
        <p:spPr>
          <a:xfrm>
            <a:off x="557784" y="1877187"/>
            <a:ext cx="7772400" cy="3431709"/>
          </a:xfrm>
          <a:prstGeom prst="rect">
            <a:avLst/>
          </a:prstGeom>
          <a:noFill/>
        </p:spPr>
        <p:txBody>
          <a:bodyPr wrap="square">
            <a:spAutoFit/>
          </a:bodyPr>
          <a:lstStyle/>
          <a:p>
            <a:pPr algn="just"/>
            <a:r>
              <a:rPr lang="lv-LV" sz="16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 </a:t>
            </a:r>
            <a:r>
              <a:rPr lang="lv-LV" sz="1600" kern="100" dirty="0">
                <a:latin typeface="Verdana" panose="020B0604030504040204" pitchFamily="34" charset="0"/>
                <a:ea typeface="Verdana" panose="020B0604030504040204" pitchFamily="34" charset="0"/>
                <a:cs typeface="Times New Roman" panose="02020603050405020304" pitchFamily="18" charset="0"/>
              </a:rPr>
              <a:t>2. </a:t>
            </a:r>
            <a:r>
              <a:rPr lang="lv-LV" sz="1600" dirty="0">
                <a:latin typeface="Verdana" panose="020B0604030504040204" pitchFamily="34" charset="0"/>
                <a:ea typeface="Verdana" panose="020B0604030504040204" pitchFamily="34" charset="0"/>
              </a:rPr>
              <a:t>anonīmā sūdzība par vairākiem iespējamiem pārkāpumiem, tai skaitā uz radušos situāciju, </a:t>
            </a:r>
          </a:p>
          <a:p>
            <a:pPr marL="285750" indent="-285750" algn="just">
              <a:spcAft>
                <a:spcPts val="600"/>
              </a:spcAft>
              <a:buClr>
                <a:srgbClr val="C0000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kad finanšu līdzekļu trūkuma dēļ institūcijas klientiem netiekot izsniegtas nozīmētās zāles, </a:t>
            </a:r>
          </a:p>
          <a:p>
            <a:pPr marL="285750" indent="-285750" algn="just">
              <a:spcAft>
                <a:spcPts val="600"/>
              </a:spcAft>
              <a:buClr>
                <a:srgbClr val="C0000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klienti netiekot nosūtīti uz nepieciešamajām analīzēm, </a:t>
            </a:r>
          </a:p>
          <a:p>
            <a:pPr marL="285750" indent="-285750" algn="just">
              <a:spcAft>
                <a:spcPts val="600"/>
              </a:spcAft>
              <a:buClr>
                <a:srgbClr val="C0000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kā arī klientu veselības stāvokļa saasinājumu brīžos netiekot savlaicīgi izsaukta neatliekamās medicīniskās palīdzības brigāde,</a:t>
            </a:r>
          </a:p>
          <a:p>
            <a:pPr marL="285750" indent="-285750" algn="just">
              <a:spcAft>
                <a:spcPts val="600"/>
              </a:spcAft>
              <a:buClr>
                <a:srgbClr val="C0000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turklāt institūcijas klienti esot izvietoti nelielās istabās, kur viņu gultas esot izvietotas cieši viena pie otras, </a:t>
            </a:r>
          </a:p>
          <a:p>
            <a:pPr marL="285750" indent="-285750" algn="just">
              <a:spcAft>
                <a:spcPts val="600"/>
              </a:spcAft>
              <a:buClr>
                <a:srgbClr val="C0000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kā rezultātā tajās netiekot nodrošināts nepieciešamais privātums un esot sasmacis gaiss. </a:t>
            </a:r>
          </a:p>
          <a:p>
            <a:pPr algn="just"/>
            <a:endParaRPr lang="lv-LV"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9331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E6033-36D9-F832-EE86-738F2FCB8922}"/>
              </a:ext>
            </a:extLst>
          </p:cNvPr>
          <p:cNvSpPr>
            <a:spLocks noGrp="1"/>
          </p:cNvSpPr>
          <p:nvPr>
            <p:ph type="sldNum" sz="quarter" idx="13"/>
          </p:nvPr>
        </p:nvSpPr>
        <p:spPr>
          <a:xfrm>
            <a:off x="8430768" y="6324600"/>
            <a:ext cx="408432" cy="304800"/>
          </a:xfrm>
        </p:spPr>
        <p:txBody>
          <a:bodyPr/>
          <a:lstStyle/>
          <a:p>
            <a:pPr>
              <a:defRPr/>
            </a:pPr>
            <a:fld id="{98652393-9E78-480D-A4AF-35FE10F76167}" type="slidenum">
              <a:rPr lang="en-US" altLang="en-US" smtClean="0"/>
              <a:pPr>
                <a:defRPr/>
              </a:pPr>
              <a:t>12</a:t>
            </a:fld>
            <a:endParaRPr lang="en-US" altLang="en-US" dirty="0"/>
          </a:p>
        </p:txBody>
      </p:sp>
      <p:sp>
        <p:nvSpPr>
          <p:cNvPr id="5" name="TextBox 4">
            <a:extLst>
              <a:ext uri="{FF2B5EF4-FFF2-40B4-BE49-F238E27FC236}">
                <a16:creationId xmlns:a16="http://schemas.microsoft.com/office/drawing/2014/main" id="{F8C9D586-FCD6-252F-A1D0-37F2753D5E78}"/>
              </a:ext>
            </a:extLst>
          </p:cNvPr>
          <p:cNvSpPr txBox="1"/>
          <p:nvPr/>
        </p:nvSpPr>
        <p:spPr>
          <a:xfrm>
            <a:off x="355638" y="1280502"/>
            <a:ext cx="8483562" cy="646331"/>
          </a:xfrm>
          <a:prstGeom prst="rect">
            <a:avLst/>
          </a:prstGeom>
          <a:noFill/>
        </p:spPr>
        <p:txBody>
          <a:bodyPr wrap="square">
            <a:spAutoFit/>
          </a:bodyPr>
          <a:lstStyle/>
          <a:p>
            <a:pPr algn="ctr"/>
            <a:r>
              <a:rPr lang="lv-LV" sz="1800" b="1" dirty="0">
                <a:latin typeface="Verdana" panose="020B0604030504040204" pitchFamily="34" charset="0"/>
                <a:ea typeface="Verdana" panose="020B0604030504040204" pitchFamily="34" charset="0"/>
              </a:rPr>
              <a:t>Ministru kabineta 2000. gada 12. decembra noteikumi Nr. 431 </a:t>
            </a:r>
          </a:p>
          <a:p>
            <a:pPr algn="ctr"/>
            <a:r>
              <a:rPr lang="lv-LV" sz="1800" b="1" dirty="0">
                <a:latin typeface="Verdana" panose="020B0604030504040204" pitchFamily="34" charset="0"/>
                <a:ea typeface="Verdana" panose="020B0604030504040204" pitchFamily="34" charset="0"/>
              </a:rPr>
              <a:t>“Higiēnas prasības sociālās aprūpes institūcijām” </a:t>
            </a:r>
            <a:endParaRPr lang="lv-LV" b="1" dirty="0">
              <a:latin typeface="Verdana" panose="020B0604030504040204" pitchFamily="34" charset="0"/>
              <a:ea typeface="Verdana" panose="020B0604030504040204" pitchFamily="34" charset="0"/>
            </a:endParaRPr>
          </a:p>
        </p:txBody>
      </p:sp>
      <p:sp>
        <p:nvSpPr>
          <p:cNvPr id="6" name="Title 1">
            <a:extLst>
              <a:ext uri="{FF2B5EF4-FFF2-40B4-BE49-F238E27FC236}">
                <a16:creationId xmlns:a16="http://schemas.microsoft.com/office/drawing/2014/main" id="{18AE80F7-4251-A017-A879-DBD1623D2EFB}"/>
              </a:ext>
            </a:extLst>
          </p:cNvPr>
          <p:cNvSpPr txBox="1">
            <a:spLocks/>
          </p:cNvSpPr>
          <p:nvPr/>
        </p:nvSpPr>
        <p:spPr>
          <a:xfrm>
            <a:off x="1471092" y="656349"/>
            <a:ext cx="6639636" cy="401707"/>
          </a:xfrm>
          <a:prstGeom prst="rect">
            <a:avLst/>
          </a:prstGeom>
        </p:spPr>
        <p:txBody>
          <a:bodyPr>
            <a:no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dirty="0">
                <a:solidFill>
                  <a:srgbClr val="0070C0"/>
                </a:solidFill>
                <a:latin typeface="Verdana" panose="020B0604030504040204" pitchFamily="34" charset="0"/>
                <a:ea typeface="Verdana" panose="020B0604030504040204" pitchFamily="34" charset="0"/>
              </a:rPr>
              <a:t>Plānveida uzraudzība</a:t>
            </a:r>
          </a:p>
        </p:txBody>
      </p:sp>
      <p:sp>
        <p:nvSpPr>
          <p:cNvPr id="8" name="TextBox 7">
            <a:extLst>
              <a:ext uri="{FF2B5EF4-FFF2-40B4-BE49-F238E27FC236}">
                <a16:creationId xmlns:a16="http://schemas.microsoft.com/office/drawing/2014/main" id="{21608BC1-82CF-E0FB-2A4E-CC7FE25FB094}"/>
              </a:ext>
            </a:extLst>
          </p:cNvPr>
          <p:cNvSpPr txBox="1"/>
          <p:nvPr/>
        </p:nvSpPr>
        <p:spPr>
          <a:xfrm>
            <a:off x="593124" y="1926833"/>
            <a:ext cx="7941276" cy="1569660"/>
          </a:xfrm>
          <a:prstGeom prst="rect">
            <a:avLst/>
          </a:prstGeom>
          <a:noFill/>
        </p:spPr>
        <p:txBody>
          <a:bodyPr wrap="square">
            <a:spAutoFit/>
          </a:bodyPr>
          <a:lstStyle/>
          <a:p>
            <a:r>
              <a:rPr lang="lv-LV" sz="1600" dirty="0">
                <a:latin typeface="Verdana" panose="020B0604030504040204" pitchFamily="34" charset="0"/>
                <a:ea typeface="Verdana" panose="020B0604030504040204" pitchFamily="34" charset="0"/>
              </a:rPr>
              <a:t>2022. gadā plānveida uzraudzības veikta 179 SAC- </a:t>
            </a:r>
          </a:p>
          <a:p>
            <a:pPr marL="285750" indent="-285750">
              <a:buClr>
                <a:srgbClr val="7030A0"/>
              </a:buClr>
              <a:buFont typeface="Wingdings" panose="05000000000000000000" pitchFamily="2" charset="2"/>
              <a:buChar char="Ø"/>
            </a:pPr>
            <a:r>
              <a:rPr lang="lv-LV" sz="1600" dirty="0">
                <a:latin typeface="Verdana" panose="020B0604030504040204" pitchFamily="34" charset="0"/>
                <a:ea typeface="Verdana" panose="020B0604030504040204" pitchFamily="34" charset="0"/>
              </a:rPr>
              <a:t>24 bērnu SAC </a:t>
            </a:r>
          </a:p>
          <a:p>
            <a:pPr marL="285750" indent="-285750">
              <a:buClr>
                <a:srgbClr val="7030A0"/>
              </a:buClr>
              <a:buFont typeface="Wingdings" panose="05000000000000000000" pitchFamily="2" charset="2"/>
              <a:buChar char="Ø"/>
            </a:pPr>
            <a:r>
              <a:rPr lang="lv-LV" sz="1600" dirty="0">
                <a:latin typeface="Verdana" panose="020B0604030504040204" pitchFamily="34" charset="0"/>
                <a:ea typeface="Verdana" panose="020B0604030504040204" pitchFamily="34" charset="0"/>
              </a:rPr>
              <a:t>155 pieaugušo SAC</a:t>
            </a:r>
          </a:p>
          <a:p>
            <a:pPr marL="285750" indent="-285750">
              <a:buFont typeface="Wingdings" panose="05000000000000000000" pitchFamily="2" charset="2"/>
              <a:buChar char="Ø"/>
            </a:pPr>
            <a:endParaRPr lang="lv-LV" sz="1600" dirty="0">
              <a:latin typeface="Verdana" panose="020B0604030504040204" pitchFamily="34" charset="0"/>
              <a:ea typeface="Verdana" panose="020B0604030504040204" pitchFamily="34" charset="0"/>
            </a:endParaRPr>
          </a:p>
          <a:p>
            <a:r>
              <a:rPr lang="lv-LV" sz="1600" dirty="0">
                <a:latin typeface="Verdana" panose="020B0604030504040204" pitchFamily="34" charset="0"/>
                <a:ea typeface="Verdana" panose="020B0604030504040204" pitchFamily="34" charset="0"/>
              </a:rPr>
              <a:t>2023. gada 1.pusgadā plānveida uzraudzības veikta </a:t>
            </a:r>
          </a:p>
          <a:p>
            <a:pPr marL="285750" indent="-285750">
              <a:buClr>
                <a:srgbClr val="33CC33"/>
              </a:buClr>
              <a:buFont typeface="Wingdings" panose="05000000000000000000" pitchFamily="2" charset="2"/>
              <a:buChar char="Ø"/>
            </a:pPr>
            <a:r>
              <a:rPr lang="lv-LV" sz="1600" dirty="0">
                <a:latin typeface="Verdana" panose="020B0604030504040204" pitchFamily="34" charset="0"/>
                <a:ea typeface="Verdana" panose="020B0604030504040204" pitchFamily="34" charset="0"/>
              </a:rPr>
              <a:t>31 pieaugušo SAC. </a:t>
            </a:r>
          </a:p>
        </p:txBody>
      </p:sp>
      <p:graphicFrame>
        <p:nvGraphicFramePr>
          <p:cNvPr id="9" name="Chart 8">
            <a:extLst>
              <a:ext uri="{FF2B5EF4-FFF2-40B4-BE49-F238E27FC236}">
                <a16:creationId xmlns:a16="http://schemas.microsoft.com/office/drawing/2014/main" id="{71073E33-BC7A-42EC-86F1-B844BF6D21D3}"/>
              </a:ext>
            </a:extLst>
          </p:cNvPr>
          <p:cNvGraphicFramePr>
            <a:graphicFrameLocks/>
          </p:cNvGraphicFramePr>
          <p:nvPr>
            <p:extLst>
              <p:ext uri="{D42A27DB-BD31-4B8C-83A1-F6EECF244321}">
                <p14:modId xmlns:p14="http://schemas.microsoft.com/office/powerpoint/2010/main" val="3943436257"/>
              </p:ext>
            </p:extLst>
          </p:nvPr>
        </p:nvGraphicFramePr>
        <p:xfrm>
          <a:off x="1471092" y="3560534"/>
          <a:ext cx="5824728" cy="189846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1807E71-D6D9-4DBF-E347-2A377CB0BDEF}"/>
              </a:ext>
            </a:extLst>
          </p:cNvPr>
          <p:cNvSpPr txBox="1"/>
          <p:nvPr/>
        </p:nvSpPr>
        <p:spPr>
          <a:xfrm>
            <a:off x="529734" y="5523042"/>
            <a:ext cx="8084532" cy="954107"/>
          </a:xfrm>
          <a:prstGeom prst="rect">
            <a:avLst/>
          </a:prstGeom>
          <a:noFill/>
        </p:spPr>
        <p:txBody>
          <a:bodyPr wrap="square">
            <a:spAutoFit/>
          </a:bodyPr>
          <a:lstStyle/>
          <a:p>
            <a:pPr marR="2540" algn="just">
              <a:spcAft>
                <a:spcPts val="0"/>
              </a:spcAft>
              <a:tabLst>
                <a:tab pos="270510" algn="l"/>
              </a:tabLst>
            </a:pPr>
            <a:r>
              <a:rPr lang="lv-LV" sz="1400" dirty="0">
                <a:latin typeface="Verdana" panose="020B0604030504040204" pitchFamily="34" charset="0"/>
                <a:ea typeface="Verdana" panose="020B0604030504040204" pitchFamily="34" charset="0"/>
                <a:cs typeface="+mj-cs"/>
              </a:rPr>
              <a:t>Lai konstatētu uzdoto veicamo pasākumu izpildi pēc veiktajām plānveida, iesniegumu izskatīšanas kontrolēm, Inspekcija veic gan papildus klātienes kontroles, gan pēc noklusējuma pieņem uzdotā pasākuma izpildi pēc saņemtās rakstiskās informācijas no SAC</a:t>
            </a:r>
            <a:endParaRPr lang="lv-LV" sz="1400" dirty="0">
              <a:solidFill>
                <a:srgbClr val="FF0000"/>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426321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0F6565-DA7C-0EBA-B513-123F4EE543EB}"/>
              </a:ext>
            </a:extLst>
          </p:cNvPr>
          <p:cNvSpPr>
            <a:spLocks noGrp="1"/>
          </p:cNvSpPr>
          <p:nvPr>
            <p:ph type="sldNum" sz="quarter" idx="13"/>
          </p:nvPr>
        </p:nvSpPr>
        <p:spPr/>
        <p:txBody>
          <a:bodyPr/>
          <a:lstStyle/>
          <a:p>
            <a:pPr>
              <a:defRPr/>
            </a:pPr>
            <a:fld id="{98652393-9E78-480D-A4AF-35FE10F76167}" type="slidenum">
              <a:rPr lang="en-US" altLang="en-US" smtClean="0"/>
              <a:pPr>
                <a:defRPr/>
              </a:pPr>
              <a:t>13</a:t>
            </a:fld>
            <a:endParaRPr lang="en-US" altLang="en-US"/>
          </a:p>
        </p:txBody>
      </p:sp>
      <p:sp>
        <p:nvSpPr>
          <p:cNvPr id="8" name="Title 1">
            <a:extLst>
              <a:ext uri="{FF2B5EF4-FFF2-40B4-BE49-F238E27FC236}">
                <a16:creationId xmlns:a16="http://schemas.microsoft.com/office/drawing/2014/main" id="{28BF539B-EE91-8CA3-7DB8-EB1C561E1076}"/>
              </a:ext>
            </a:extLst>
          </p:cNvPr>
          <p:cNvSpPr txBox="1">
            <a:spLocks/>
          </p:cNvSpPr>
          <p:nvPr/>
        </p:nvSpPr>
        <p:spPr>
          <a:xfrm>
            <a:off x="1626538" y="546531"/>
            <a:ext cx="6639636" cy="815835"/>
          </a:xfrm>
          <a:prstGeom prst="rect">
            <a:avLst/>
          </a:prstGeom>
        </p:spPr>
        <p:txBody>
          <a:bodyPr>
            <a:no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dirty="0">
                <a:solidFill>
                  <a:srgbClr val="0070C0"/>
                </a:solidFill>
                <a:latin typeface="Verdana" panose="020B0604030504040204" pitchFamily="34" charset="0"/>
                <a:ea typeface="Verdana" panose="020B0604030504040204" pitchFamily="34" charset="0"/>
              </a:rPr>
              <a:t>Plānveida uzraudzībā konstatētās biežākās neatbilstības</a:t>
            </a:r>
          </a:p>
        </p:txBody>
      </p:sp>
      <p:graphicFrame>
        <p:nvGraphicFramePr>
          <p:cNvPr id="10" name="Chart 9">
            <a:extLst>
              <a:ext uri="{FF2B5EF4-FFF2-40B4-BE49-F238E27FC236}">
                <a16:creationId xmlns:a16="http://schemas.microsoft.com/office/drawing/2014/main" id="{407137EB-19B6-E433-2816-E149DF746A4A}"/>
              </a:ext>
            </a:extLst>
          </p:cNvPr>
          <p:cNvGraphicFramePr>
            <a:graphicFrameLocks/>
          </p:cNvGraphicFramePr>
          <p:nvPr>
            <p:extLst>
              <p:ext uri="{D42A27DB-BD31-4B8C-83A1-F6EECF244321}">
                <p14:modId xmlns:p14="http://schemas.microsoft.com/office/powerpoint/2010/main" val="505170801"/>
              </p:ext>
            </p:extLst>
          </p:nvPr>
        </p:nvGraphicFramePr>
        <p:xfrm>
          <a:off x="633829" y="1460593"/>
          <a:ext cx="7900571" cy="40806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C737E8D1-8AA8-9420-C01C-B13D7C0A5B0F}"/>
              </a:ext>
            </a:extLst>
          </p:cNvPr>
          <p:cNvSpPr txBox="1"/>
          <p:nvPr/>
        </p:nvSpPr>
        <p:spPr>
          <a:xfrm>
            <a:off x="1054454" y="5887819"/>
            <a:ext cx="7632346" cy="338554"/>
          </a:xfrm>
          <a:prstGeom prst="rect">
            <a:avLst/>
          </a:prstGeom>
          <a:noFill/>
        </p:spPr>
        <p:txBody>
          <a:bodyPr wrap="none" rtlCol="0">
            <a:spAutoFit/>
          </a:bodyPr>
          <a:lstStyle/>
          <a:p>
            <a:r>
              <a:rPr lang="lv-LV" sz="1600" kern="100" dirty="0">
                <a:latin typeface="Verdana" panose="020B0604030504040204" pitchFamily="34" charset="0"/>
                <a:ea typeface="Verdana" panose="020B0604030504040204" pitchFamily="34" charset="0"/>
                <a:cs typeface="Times New Roman" panose="02020603050405020304" pitchFamily="18" charset="0"/>
              </a:rPr>
              <a:t>Pamatā uzdotie konstatēto neatbilstību novēršanas termiņi tiek ievēroti.</a:t>
            </a:r>
          </a:p>
        </p:txBody>
      </p:sp>
    </p:spTree>
    <p:extLst>
      <p:ext uri="{BB962C8B-B14F-4D97-AF65-F5344CB8AC3E}">
        <p14:creationId xmlns:p14="http://schemas.microsoft.com/office/powerpoint/2010/main" val="1873240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57DA77-58B5-5EDE-7233-7B2EF827905F}"/>
              </a:ext>
            </a:extLst>
          </p:cNvPr>
          <p:cNvSpPr>
            <a:spLocks noGrp="1"/>
          </p:cNvSpPr>
          <p:nvPr>
            <p:ph type="sldNum" sz="quarter" idx="13"/>
          </p:nvPr>
        </p:nvSpPr>
        <p:spPr/>
        <p:txBody>
          <a:bodyPr/>
          <a:lstStyle/>
          <a:p>
            <a:pPr>
              <a:defRPr/>
            </a:pPr>
            <a:fld id="{98652393-9E78-480D-A4AF-35FE10F76167}" type="slidenum">
              <a:rPr lang="en-US" altLang="en-US" smtClean="0"/>
              <a:pPr>
                <a:defRPr/>
              </a:pPr>
              <a:t>14</a:t>
            </a:fld>
            <a:endParaRPr lang="en-US" altLang="en-US"/>
          </a:p>
        </p:txBody>
      </p:sp>
      <p:sp>
        <p:nvSpPr>
          <p:cNvPr id="7" name="Title 1">
            <a:extLst>
              <a:ext uri="{FF2B5EF4-FFF2-40B4-BE49-F238E27FC236}">
                <a16:creationId xmlns:a16="http://schemas.microsoft.com/office/drawing/2014/main" id="{1BCFE68D-7CFF-DB87-22D4-CD782947792F}"/>
              </a:ext>
            </a:extLst>
          </p:cNvPr>
          <p:cNvSpPr txBox="1">
            <a:spLocks/>
          </p:cNvSpPr>
          <p:nvPr/>
        </p:nvSpPr>
        <p:spPr>
          <a:xfrm>
            <a:off x="1626538" y="654180"/>
            <a:ext cx="6639636" cy="815835"/>
          </a:xfrm>
          <a:prstGeom prst="rect">
            <a:avLst/>
          </a:prstGeom>
        </p:spPr>
        <p:txBody>
          <a:bodyPr>
            <a:no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dirty="0">
                <a:solidFill>
                  <a:srgbClr val="0070C0"/>
                </a:solidFill>
                <a:latin typeface="Verdana" panose="020B0604030504040204" pitchFamily="34" charset="0"/>
                <a:ea typeface="Verdana" panose="020B0604030504040204" pitchFamily="34" charset="0"/>
              </a:rPr>
              <a:t>Plānveida uzraudzībā konstatēto neatbilstību atšifrējums</a:t>
            </a:r>
          </a:p>
        </p:txBody>
      </p:sp>
      <p:sp>
        <p:nvSpPr>
          <p:cNvPr id="8" name="TextBox 7">
            <a:extLst>
              <a:ext uri="{FF2B5EF4-FFF2-40B4-BE49-F238E27FC236}">
                <a16:creationId xmlns:a16="http://schemas.microsoft.com/office/drawing/2014/main" id="{2CCF32A0-B3D4-F924-FAA7-3AF2C9811A72}"/>
              </a:ext>
            </a:extLst>
          </p:cNvPr>
          <p:cNvSpPr txBox="1"/>
          <p:nvPr/>
        </p:nvSpPr>
        <p:spPr>
          <a:xfrm>
            <a:off x="621792" y="1955461"/>
            <a:ext cx="8065007" cy="4170372"/>
          </a:xfrm>
          <a:prstGeom prst="rect">
            <a:avLst/>
          </a:prstGeom>
          <a:noFill/>
        </p:spPr>
        <p:txBody>
          <a:bodyPr wrap="square" rtlCol="0">
            <a:spAutoFit/>
          </a:bodyPr>
          <a:lstStyle/>
          <a:p>
            <a:pPr marL="285750" indent="-285750" algn="just">
              <a:buClr>
                <a:srgbClr val="0070C0"/>
              </a:buClr>
              <a:buSzPct val="150000"/>
              <a:buFont typeface="Wingdings" panose="05000000000000000000" pitchFamily="2" charset="2"/>
              <a:buChar char="q"/>
            </a:pPr>
            <a:r>
              <a:rPr lang="lv-LV" sz="1600" dirty="0">
                <a:latin typeface="Verdana" panose="020B0604030504040204" pitchFamily="34" charset="0"/>
                <a:ea typeface="Verdana" panose="020B0604030504040204" pitchFamily="34" charset="0"/>
              </a:rPr>
              <a:t>N</a:t>
            </a:r>
            <a:r>
              <a:rPr lang="lv-LV" sz="1600" dirty="0">
                <a:effectLst/>
                <a:latin typeface="Verdana" panose="020B0604030504040204" pitchFamily="34" charset="0"/>
                <a:ea typeface="Verdana" panose="020B0604030504040204" pitchFamily="34" charset="0"/>
              </a:rPr>
              <a:t>oteiktais, ka  «</a:t>
            </a:r>
            <a:r>
              <a:rPr lang="lv-LV" sz="1600" spc="-10" dirty="0">
                <a:effectLst/>
                <a:latin typeface="Verdana" panose="020B0604030504040204" pitchFamily="34" charset="0"/>
                <a:ea typeface="Verdana" panose="020B0604030504040204" pitchFamily="34" charset="0"/>
              </a:rPr>
              <a:t>Dzīvojamā istabā-guļamtelpā p</a:t>
            </a:r>
            <a:r>
              <a:rPr lang="lv-LV" sz="1600" dirty="0">
                <a:latin typeface="Verdana" panose="020B0604030504040204" pitchFamily="34" charset="0"/>
                <a:ea typeface="Verdana" panose="020B0604030504040204" pitchFamily="34" charset="0"/>
              </a:rPr>
              <a:t>latība </a:t>
            </a:r>
            <a:r>
              <a:rPr lang="lv-LV" sz="1600" spc="-10" dirty="0">
                <a:latin typeface="Verdana" panose="020B0604030504040204" pitchFamily="34" charset="0"/>
                <a:ea typeface="Verdana" panose="020B0604030504040204" pitchFamily="34" charset="0"/>
              </a:rPr>
              <a:t>ar aprīkojumu </a:t>
            </a:r>
            <a:r>
              <a:rPr lang="lv-LV" sz="1600" dirty="0">
                <a:latin typeface="Verdana" panose="020B0604030504040204" pitchFamily="34" charset="0"/>
                <a:ea typeface="Verdana" panose="020B0604030504040204" pitchFamily="34" charset="0"/>
              </a:rPr>
              <a:t>uz vienu cilvēku jābūt </a:t>
            </a:r>
            <a:r>
              <a:rPr lang="lv-LV" sz="1600" i="1" spc="-10" dirty="0">
                <a:effectLst/>
                <a:latin typeface="Verdana" panose="020B0604030504040204" pitchFamily="34" charset="0"/>
                <a:ea typeface="Verdana" panose="020B0604030504040204" pitchFamily="34" charset="0"/>
              </a:rPr>
              <a:t>6,0 m</a:t>
            </a:r>
            <a:r>
              <a:rPr lang="lv-LV" sz="1600" i="1" spc="-10" baseline="30000" dirty="0">
                <a:effectLst/>
                <a:latin typeface="Verdana" panose="020B0604030504040204" pitchFamily="34" charset="0"/>
                <a:ea typeface="Verdana" panose="020B0604030504040204" pitchFamily="34" charset="0"/>
              </a:rPr>
              <a:t>2</a:t>
            </a:r>
            <a:r>
              <a:rPr lang="lv-LV" sz="1600" i="1" spc="-10" dirty="0">
                <a:effectLst/>
                <a:latin typeface="Verdana" panose="020B0604030504040204" pitchFamily="34" charset="0"/>
                <a:ea typeface="Verdana" panose="020B0604030504040204" pitchFamily="34" charset="0"/>
              </a:rPr>
              <a:t>» </a:t>
            </a:r>
            <a:r>
              <a:rPr lang="lv-LV" sz="1600" spc="-10" dirty="0">
                <a:effectLst/>
                <a:latin typeface="Verdana" panose="020B0604030504040204" pitchFamily="34" charset="0"/>
                <a:ea typeface="Verdana" panose="020B0604030504040204" pitchFamily="34" charset="0"/>
              </a:rPr>
              <a:t>ir katru gadu konstatētā neatbilstība.</a:t>
            </a:r>
          </a:p>
          <a:p>
            <a:pPr algn="just"/>
            <a:endParaRPr lang="lv-LV" sz="1600" spc="-10" dirty="0">
              <a:effectLst/>
              <a:latin typeface="Verdana" panose="020B0604030504040204" pitchFamily="34" charset="0"/>
              <a:ea typeface="Verdana" panose="020B0604030504040204" pitchFamily="34" charset="0"/>
            </a:endParaRPr>
          </a:p>
          <a:p>
            <a:pPr marL="285750" indent="-285750" algn="just">
              <a:buClr>
                <a:srgbClr val="C00000"/>
              </a:buClr>
              <a:buSzPct val="150000"/>
              <a:buFont typeface="Verdana" panose="020B0604030504040204" pitchFamily="34" charset="0"/>
              <a:buChar char="‼"/>
            </a:pPr>
            <a:r>
              <a:rPr lang="lv-LV" sz="1600" spc="-10" dirty="0">
                <a:latin typeface="Verdana" panose="020B0604030504040204" pitchFamily="34" charset="0"/>
                <a:ea typeface="Verdana" panose="020B0604030504040204" pitchFamily="34" charset="0"/>
              </a:rPr>
              <a:t>2022. gadā un arī 2023. gadā, konstatējot neatbilstību, tiek uzdots to novērst, izpildes termiņi ir pietiekoši gari – 2023. gada beigas, 2024., 2025. gads atkarībā no faktiskās situācijas.</a:t>
            </a:r>
          </a:p>
          <a:p>
            <a:pPr marL="285750" indent="-285750" algn="just">
              <a:buClr>
                <a:srgbClr val="7030A0"/>
              </a:buClr>
              <a:buSzPct val="120000"/>
              <a:buFont typeface="Verdana" panose="020B0604030504040204" pitchFamily="34" charset="0"/>
              <a:buChar char="‼"/>
            </a:pPr>
            <a:endParaRPr lang="lv-LV" sz="1600" spc="-10" dirty="0">
              <a:latin typeface="Verdana" panose="020B0604030504040204" pitchFamily="34" charset="0"/>
              <a:ea typeface="Verdana" panose="020B0604030504040204" pitchFamily="34" charset="0"/>
            </a:endParaRPr>
          </a:p>
          <a:p>
            <a:pPr algn="just">
              <a:spcAft>
                <a:spcPts val="600"/>
              </a:spcAft>
              <a:buClr>
                <a:srgbClr val="7030A0"/>
              </a:buClr>
              <a:buSzPct val="120000"/>
            </a:pPr>
            <a:r>
              <a:rPr lang="lv-LV" sz="1600" spc="-10" dirty="0">
                <a:latin typeface="Verdana" panose="020B0604030504040204" pitchFamily="34" charset="0"/>
                <a:ea typeface="Verdana" panose="020B0604030504040204" pitchFamily="34" charset="0"/>
              </a:rPr>
              <a:t>Izskatot gadu gaitā veikto kontroļu rezultātus </a:t>
            </a:r>
            <a:r>
              <a:rPr lang="lv-LV" sz="1600" b="1" spc="-10" dirty="0">
                <a:latin typeface="Verdana" panose="020B0604030504040204" pitchFamily="34" charset="0"/>
                <a:ea typeface="Verdana" panose="020B0604030504040204" pitchFamily="34" charset="0"/>
              </a:rPr>
              <a:t>var secināt</a:t>
            </a:r>
            <a:r>
              <a:rPr lang="lv-LV" sz="1600" spc="-10" dirty="0">
                <a:latin typeface="Verdana" panose="020B0604030504040204" pitchFamily="34" charset="0"/>
                <a:ea typeface="Verdana" panose="020B0604030504040204" pitchFamily="34" charset="0"/>
              </a:rPr>
              <a:t>, ka istabu skaits, kas neatbilst pēc noteiktās kvadratūras uz vienu klientu,</a:t>
            </a:r>
          </a:p>
          <a:p>
            <a:pPr marL="285750" indent="-285750" algn="just">
              <a:spcAft>
                <a:spcPts val="600"/>
              </a:spcAft>
              <a:buClr>
                <a:srgbClr val="0070C0"/>
              </a:buClr>
              <a:buSzPct val="120000"/>
              <a:buFont typeface="Wingdings" panose="05000000000000000000" pitchFamily="2" charset="2"/>
              <a:buChar char="ü"/>
            </a:pPr>
            <a:r>
              <a:rPr lang="lv-LV" sz="1600" spc="-10" dirty="0">
                <a:latin typeface="Verdana" panose="020B0604030504040204" pitchFamily="34" charset="0"/>
                <a:ea typeface="Verdana" panose="020B0604030504040204" pitchFamily="34" charset="0"/>
              </a:rPr>
              <a:t>pēc skaita un lieluma mainās, </a:t>
            </a:r>
          </a:p>
          <a:p>
            <a:pPr marL="285750" indent="-285750" algn="just">
              <a:spcAft>
                <a:spcPts val="600"/>
              </a:spcAft>
              <a:buClr>
                <a:srgbClr val="0070C0"/>
              </a:buClr>
              <a:buSzPct val="120000"/>
              <a:buFont typeface="Wingdings" panose="05000000000000000000" pitchFamily="2" charset="2"/>
              <a:buChar char="ü"/>
            </a:pPr>
            <a:r>
              <a:rPr lang="lv-LV" sz="1600" spc="-10" dirty="0">
                <a:latin typeface="Verdana" panose="020B0604030504040204" pitchFamily="34" charset="0"/>
                <a:ea typeface="Verdana" panose="020B0604030504040204" pitchFamily="34" charset="0"/>
              </a:rPr>
              <a:t>SAC notiek klientu plūsma – tiek pieņemti jauni klienti, citi aiziet, </a:t>
            </a:r>
          </a:p>
          <a:p>
            <a:pPr marL="285750" indent="-285750" algn="just">
              <a:spcAft>
                <a:spcPts val="600"/>
              </a:spcAft>
              <a:buClr>
                <a:srgbClr val="0070C0"/>
              </a:buClr>
              <a:buSzPct val="120000"/>
              <a:buFont typeface="Wingdings" panose="05000000000000000000" pitchFamily="2" charset="2"/>
              <a:buChar char="ü"/>
            </a:pPr>
            <a:r>
              <a:rPr lang="lv-LV" sz="1600" spc="-10" dirty="0">
                <a:latin typeface="Verdana" panose="020B0604030504040204" pitchFamily="34" charset="0"/>
                <a:ea typeface="Verdana" panose="020B0604030504040204" pitchFamily="34" charset="0"/>
              </a:rPr>
              <a:t>ir gadījumi, kad klienti atsakās pāriet uz citu istabu - ir apmierināti ar esošo istabas lielumu. </a:t>
            </a:r>
          </a:p>
          <a:p>
            <a:pPr marL="285750" indent="-285750" algn="just">
              <a:spcAft>
                <a:spcPts val="600"/>
              </a:spcAft>
              <a:buClr>
                <a:srgbClr val="0070C0"/>
              </a:buClr>
              <a:buSzPct val="120000"/>
              <a:buFont typeface="Wingdings" panose="05000000000000000000" pitchFamily="2" charset="2"/>
              <a:buChar char="ü"/>
            </a:pPr>
            <a:r>
              <a:rPr lang="lv-LV" sz="1600" spc="-10" dirty="0">
                <a:latin typeface="Verdana" panose="020B0604030504040204" pitchFamily="34" charset="0"/>
                <a:ea typeface="Verdana" panose="020B0604030504040204" pitchFamily="34" charset="0"/>
              </a:rPr>
              <a:t>notiek remontdarbi.</a:t>
            </a:r>
          </a:p>
          <a:p>
            <a:pPr algn="just">
              <a:buClr>
                <a:srgbClr val="7030A0"/>
              </a:buClr>
              <a:buSzPct val="120000"/>
            </a:pPr>
            <a:endParaRPr lang="lv-LV" sz="1600" spc="-1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641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F9F27-DE75-0AB9-12A0-FA88D3ECB98C}"/>
              </a:ext>
            </a:extLst>
          </p:cNvPr>
          <p:cNvSpPr>
            <a:spLocks noGrp="1"/>
          </p:cNvSpPr>
          <p:nvPr>
            <p:ph type="sldNum" sz="quarter" idx="13"/>
          </p:nvPr>
        </p:nvSpPr>
        <p:spPr>
          <a:xfrm>
            <a:off x="8394192" y="6324600"/>
            <a:ext cx="445008" cy="304800"/>
          </a:xfrm>
        </p:spPr>
        <p:txBody>
          <a:bodyPr/>
          <a:lstStyle/>
          <a:p>
            <a:pPr>
              <a:defRPr/>
            </a:pPr>
            <a:fld id="{98652393-9E78-480D-A4AF-35FE10F76167}" type="slidenum">
              <a:rPr lang="en-US" altLang="en-US" smtClean="0"/>
              <a:pPr>
                <a:defRPr/>
              </a:pPr>
              <a:t>15</a:t>
            </a:fld>
            <a:endParaRPr lang="en-US" altLang="en-US" dirty="0"/>
          </a:p>
        </p:txBody>
      </p:sp>
      <p:sp>
        <p:nvSpPr>
          <p:cNvPr id="5" name="Title 1">
            <a:extLst>
              <a:ext uri="{FF2B5EF4-FFF2-40B4-BE49-F238E27FC236}">
                <a16:creationId xmlns:a16="http://schemas.microsoft.com/office/drawing/2014/main" id="{55720D8A-294A-7D5A-B010-3094AA34290F}"/>
              </a:ext>
            </a:extLst>
          </p:cNvPr>
          <p:cNvSpPr txBox="1">
            <a:spLocks/>
          </p:cNvSpPr>
          <p:nvPr/>
        </p:nvSpPr>
        <p:spPr>
          <a:xfrm>
            <a:off x="1626538" y="546531"/>
            <a:ext cx="6639636" cy="815835"/>
          </a:xfrm>
          <a:prstGeom prst="rect">
            <a:avLst/>
          </a:prstGeom>
        </p:spPr>
        <p:txBody>
          <a:bodyPr>
            <a:no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dirty="0">
                <a:solidFill>
                  <a:srgbClr val="0070C0"/>
                </a:solidFill>
                <a:latin typeface="Verdana" panose="020B0604030504040204" pitchFamily="34" charset="0"/>
                <a:ea typeface="Verdana" panose="020B0604030504040204" pitchFamily="34" charset="0"/>
              </a:rPr>
              <a:t>Plānveida uzraudzībā konstatēto neatbilstību atšifrējums</a:t>
            </a:r>
          </a:p>
        </p:txBody>
      </p:sp>
      <p:sp>
        <p:nvSpPr>
          <p:cNvPr id="8" name="TextBox 7">
            <a:extLst>
              <a:ext uri="{FF2B5EF4-FFF2-40B4-BE49-F238E27FC236}">
                <a16:creationId xmlns:a16="http://schemas.microsoft.com/office/drawing/2014/main" id="{6B9A8F15-A372-08E7-D555-9DE757C1CF3C}"/>
              </a:ext>
            </a:extLst>
          </p:cNvPr>
          <p:cNvSpPr txBox="1"/>
          <p:nvPr/>
        </p:nvSpPr>
        <p:spPr>
          <a:xfrm>
            <a:off x="562356" y="1740987"/>
            <a:ext cx="8019288" cy="4816703"/>
          </a:xfrm>
          <a:prstGeom prst="rect">
            <a:avLst/>
          </a:prstGeom>
          <a:noFill/>
        </p:spPr>
        <p:txBody>
          <a:bodyPr wrap="square">
            <a:spAutoFit/>
          </a:bodyPr>
          <a:lstStyle/>
          <a:p>
            <a:pPr marL="285750" indent="-285750" algn="just">
              <a:spcAft>
                <a:spcPts val="600"/>
              </a:spcAft>
              <a:buClr>
                <a:srgbClr val="0070C0"/>
              </a:buClr>
              <a:buSzPct val="150000"/>
              <a:buFont typeface="Wingdings" panose="05000000000000000000" pitchFamily="2" charset="2"/>
              <a:buChar char="q"/>
            </a:pPr>
            <a:r>
              <a:rPr lang="lv-LV" sz="1600" kern="100" dirty="0">
                <a:latin typeface="Verdana" panose="020B0604030504040204" pitchFamily="34" charset="0"/>
                <a:ea typeface="Verdana" panose="020B0604030504040204" pitchFamily="34" charset="0"/>
                <a:cs typeface="Times New Roman" panose="02020603050405020304" pitchFamily="18" charset="0"/>
              </a:rPr>
              <a:t>Par aprūpējamām personām nenodrošinātu iespēju ne retāk kā reizi 10 dienās siltā ūdenī nomazgāt visu ķermeni, gultas veļas maiņu – </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individuālajās aprūpes lapās netiek fiksēta visa informācija par vannošanu, gultas veļas maiņu;</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pirts grafikā nav ievērots 10 dienu intervāls starp mazgāšanās reizēm;</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atsevišķu klientu aprūpes kartēs redzams, ka mazgāšanās notikusi tikai ik pēc 14 vai pat 18 dienām. Iestādes vadītājas paskaidrojums, ka daļa klientu kategoriski atsakās no piedāvātās mazgāšanas un nav pierunājami, bet kartēs tas nav atzīmēts.</a:t>
            </a:r>
          </a:p>
          <a:p>
            <a:pPr marL="285750" indent="-285750" algn="just">
              <a:spcAft>
                <a:spcPts val="600"/>
              </a:spcAft>
              <a:buClr>
                <a:srgbClr val="C00000"/>
              </a:buClr>
              <a:buFont typeface="Wingdings" panose="05000000000000000000" pitchFamily="2" charset="2"/>
              <a:buChar char="Ø"/>
            </a:pPr>
            <a:endParaRPr lang="lv-LV" sz="1600" kern="1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Clr>
                <a:srgbClr val="0070C0"/>
              </a:buClr>
              <a:buSzPct val="150000"/>
              <a:buFont typeface="Wingdings" panose="05000000000000000000" pitchFamily="2" charset="2"/>
              <a:buChar char="q"/>
            </a:pPr>
            <a:r>
              <a:rPr lang="lv-LV" sz="1600" kern="100" dirty="0">
                <a:latin typeface="Verdana" panose="020B0604030504040204" pitchFamily="34" charset="0"/>
                <a:ea typeface="Verdana" panose="020B0604030504040204" pitchFamily="34" charset="0"/>
                <a:cs typeface="Times New Roman" panose="02020603050405020304" pitchFamily="18" charset="0"/>
              </a:rPr>
              <a:t>Sanitārā telpa darbiniekiem (tualete, roku mazgātne, duša) neatbilst prasībām – nav dušas – trūkst vietas, kur to ierīkot, uzsākti ierīkošanas darbi (ir gadījumi, kad pašvaldība nav piešķīrusi finansējumu).</a:t>
            </a:r>
          </a:p>
          <a:p>
            <a:pPr marL="285750" indent="-285750" algn="just">
              <a:spcAft>
                <a:spcPts val="600"/>
              </a:spcAft>
              <a:buClr>
                <a:srgbClr val="0070C0"/>
              </a:buClr>
              <a:buSzPct val="150000"/>
              <a:buFont typeface="Wingdings" panose="05000000000000000000" pitchFamily="2" charset="2"/>
              <a:buChar char="q"/>
            </a:pPr>
            <a:r>
              <a:rPr lang="lv-LV" sz="1600" kern="100" dirty="0">
                <a:latin typeface="Verdana" panose="020B0604030504040204" pitchFamily="34" charset="0"/>
                <a:ea typeface="Verdana" panose="020B0604030504040204" pitchFamily="34" charset="0"/>
                <a:cs typeface="Times New Roman" panose="02020603050405020304" pitchFamily="18" charset="0"/>
              </a:rPr>
              <a:t>Istabās, virtuvē konstatēti prusaki, arī blaktis. Uzrādot objekta dezinsekcijas karti, ir veikts ieraksts par dezinsekcijas darbu veikšanu (konstatēti prusaki), nav veikts efektivitātes novērtējums.</a:t>
            </a:r>
          </a:p>
          <a:p>
            <a:pPr marL="285750" indent="-285750" algn="just">
              <a:spcAft>
                <a:spcPts val="600"/>
              </a:spcAft>
              <a:buClr>
                <a:schemeClr val="tx1"/>
              </a:buClr>
              <a:buFont typeface="Wingdings" panose="05000000000000000000" pitchFamily="2" charset="2"/>
              <a:buChar char="q"/>
            </a:pPr>
            <a:endParaRPr lang="lv-LV" sz="1600" kern="1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968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390C2E-9FA6-A960-8E5D-002EE19CC68C}"/>
              </a:ext>
            </a:extLst>
          </p:cNvPr>
          <p:cNvSpPr>
            <a:spLocks noGrp="1"/>
          </p:cNvSpPr>
          <p:nvPr>
            <p:ph type="sldNum" sz="quarter" idx="13"/>
          </p:nvPr>
        </p:nvSpPr>
        <p:spPr>
          <a:xfrm>
            <a:off x="8421624" y="6324600"/>
            <a:ext cx="417576" cy="304800"/>
          </a:xfrm>
        </p:spPr>
        <p:txBody>
          <a:bodyPr/>
          <a:lstStyle/>
          <a:p>
            <a:pPr>
              <a:defRPr/>
            </a:pPr>
            <a:fld id="{98652393-9E78-480D-A4AF-35FE10F76167}" type="slidenum">
              <a:rPr lang="en-US" altLang="en-US" smtClean="0"/>
              <a:pPr>
                <a:defRPr/>
              </a:pPr>
              <a:t>16</a:t>
            </a:fld>
            <a:endParaRPr lang="en-US" altLang="en-US"/>
          </a:p>
        </p:txBody>
      </p:sp>
      <p:sp>
        <p:nvSpPr>
          <p:cNvPr id="6" name="Title 1">
            <a:extLst>
              <a:ext uri="{FF2B5EF4-FFF2-40B4-BE49-F238E27FC236}">
                <a16:creationId xmlns:a16="http://schemas.microsoft.com/office/drawing/2014/main" id="{69D2EC76-0236-777F-EB46-7CC2D2DD1ABA}"/>
              </a:ext>
            </a:extLst>
          </p:cNvPr>
          <p:cNvSpPr txBox="1">
            <a:spLocks/>
          </p:cNvSpPr>
          <p:nvPr/>
        </p:nvSpPr>
        <p:spPr>
          <a:xfrm>
            <a:off x="1626538" y="546531"/>
            <a:ext cx="6639636" cy="815835"/>
          </a:xfrm>
          <a:prstGeom prst="rect">
            <a:avLst/>
          </a:prstGeom>
        </p:spPr>
        <p:txBody>
          <a:bodyPr>
            <a:no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dirty="0">
                <a:solidFill>
                  <a:srgbClr val="0070C0"/>
                </a:solidFill>
                <a:latin typeface="Verdana" panose="020B0604030504040204" pitchFamily="34" charset="0"/>
                <a:ea typeface="Verdana" panose="020B0604030504040204" pitchFamily="34" charset="0"/>
              </a:rPr>
              <a:t>Plānveida uzraudzībā konstatēto neatbilstību atšifrējums</a:t>
            </a:r>
          </a:p>
        </p:txBody>
      </p:sp>
      <p:sp>
        <p:nvSpPr>
          <p:cNvPr id="8" name="TextBox 7">
            <a:extLst>
              <a:ext uri="{FF2B5EF4-FFF2-40B4-BE49-F238E27FC236}">
                <a16:creationId xmlns:a16="http://schemas.microsoft.com/office/drawing/2014/main" id="{4F19FA82-8C5C-FF3F-AC02-FA4E96FCF418}"/>
              </a:ext>
            </a:extLst>
          </p:cNvPr>
          <p:cNvSpPr txBox="1"/>
          <p:nvPr/>
        </p:nvSpPr>
        <p:spPr>
          <a:xfrm>
            <a:off x="457200" y="1600230"/>
            <a:ext cx="8229600" cy="4724370"/>
          </a:xfrm>
          <a:prstGeom prst="rect">
            <a:avLst/>
          </a:prstGeom>
          <a:noFill/>
        </p:spPr>
        <p:txBody>
          <a:bodyPr wrap="square">
            <a:spAutoFit/>
          </a:bodyPr>
          <a:lstStyle/>
          <a:p>
            <a:pPr marL="285750" indent="-285750" algn="just">
              <a:spcAft>
                <a:spcPts val="600"/>
              </a:spcAft>
              <a:buClr>
                <a:srgbClr val="0070C0"/>
              </a:buClr>
              <a:buSzPct val="150000"/>
              <a:buFont typeface="Wingdings" panose="05000000000000000000" pitchFamily="2" charset="2"/>
              <a:buChar char="q"/>
            </a:pPr>
            <a:r>
              <a:rPr lang="lv-LV" sz="1600" kern="100" dirty="0">
                <a:latin typeface="Verdana" panose="020B0604030504040204" pitchFamily="34" charset="0"/>
                <a:ea typeface="Verdana" panose="020B0604030504040204" pitchFamily="34" charset="0"/>
                <a:cs typeface="Times New Roman" panose="02020603050405020304" pitchFamily="18" charset="0"/>
              </a:rPr>
              <a:t>Gultas veļas maiņa nav nodrošināta atbilstoši prasībām - </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apskatot klientu aprūpes lapas konstatēts, ka ne visiem klientiem gultas veļu maina reizi 10 dienās.</a:t>
            </a:r>
          </a:p>
          <a:p>
            <a:pPr marL="285750" indent="-285750" algn="just">
              <a:spcAft>
                <a:spcPts val="600"/>
              </a:spcAft>
              <a:buClr>
                <a:srgbClr val="C00000"/>
              </a:buClr>
              <a:buFont typeface="Wingdings" panose="05000000000000000000" pitchFamily="2" charset="2"/>
              <a:buChar char="Ø"/>
            </a:pPr>
            <a:endParaRPr lang="lv-LV" sz="1600" kern="1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Clr>
                <a:srgbClr val="0070C0"/>
              </a:buClr>
              <a:buSzPct val="150000"/>
              <a:buFont typeface="Wingdings" panose="05000000000000000000" pitchFamily="2" charset="2"/>
              <a:buChar char="q"/>
            </a:pPr>
            <a:r>
              <a:rPr lang="lv-LV" sz="1600" kern="100" dirty="0">
                <a:latin typeface="Verdana" panose="020B0604030504040204" pitchFamily="34" charset="0"/>
                <a:ea typeface="Verdana" panose="020B0604030504040204" pitchFamily="34" charset="0"/>
                <a:cs typeface="Times New Roman" panose="02020603050405020304" pitchFamily="18" charset="0"/>
              </a:rPr>
              <a:t>Gultas piederumi netiek dezinficēti, ja nepieciešams, un ja mainās iemītnieki –</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daļa gultu matraču nav  pārvilkti ar ūdensnecaurlaidīgu materiālu, lai varētu  veikt mitro dezinfekciju;</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gultu konstrukcija apgrūtina matraču kvalitatīvu dezinfekciju. Inspekcija rekomendē matračiem  paredzēt higiēnisku pārvalku.</a:t>
            </a:r>
          </a:p>
          <a:p>
            <a:pPr marL="285750" indent="-285750" algn="just">
              <a:spcAft>
                <a:spcPts val="600"/>
              </a:spcAft>
              <a:buClr>
                <a:srgbClr val="C00000"/>
              </a:buClr>
              <a:buFont typeface="Wingdings" panose="05000000000000000000" pitchFamily="2" charset="2"/>
              <a:buChar char="Ø"/>
            </a:pPr>
            <a:endParaRPr lang="lv-LV" sz="1600" kern="100"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Clr>
                <a:srgbClr val="0070C0"/>
              </a:buClr>
              <a:buSzPct val="150000"/>
              <a:buFont typeface="Wingdings" panose="05000000000000000000" pitchFamily="2" charset="2"/>
              <a:buChar char="q"/>
            </a:pPr>
            <a:r>
              <a:rPr lang="lv-LV" sz="1600" kern="100" dirty="0">
                <a:latin typeface="Verdana" panose="020B0604030504040204" pitchFamily="34" charset="0"/>
                <a:ea typeface="Verdana" panose="020B0604030504040204" pitchFamily="34" charset="0"/>
                <a:cs typeface="Times New Roman" panose="02020603050405020304" pitchFamily="18" charset="0"/>
              </a:rPr>
              <a:t>Nav nodrošināta karstā ūdens padeve –</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ziemas periodā ir nodrošināta aukstā un karstā ūdens padeve, tad vasarā karstā ūdens padeve nodrošināta no elektriskajiem sildītājiem atsevišķās koplietošanas sanitārajās telpās;</a:t>
            </a:r>
          </a:p>
          <a:p>
            <a:pPr marL="285750" indent="-285750" algn="just">
              <a:spcAft>
                <a:spcPts val="600"/>
              </a:spcAft>
              <a:buClr>
                <a:srgbClr val="C00000"/>
              </a:buClr>
              <a:buFont typeface="Wingdings" panose="05000000000000000000" pitchFamily="2" charset="2"/>
              <a:buChar char="Ø"/>
            </a:pPr>
            <a:r>
              <a:rPr lang="lv-LV" sz="1600" kern="100" dirty="0">
                <a:latin typeface="Verdana" panose="020B0604030504040204" pitchFamily="34" charset="0"/>
                <a:ea typeface="Verdana" panose="020B0604030504040204" pitchFamily="34" charset="0"/>
                <a:cs typeface="Times New Roman" panose="02020603050405020304" pitchFamily="18" charset="0"/>
              </a:rPr>
              <a:t>sabojājies </a:t>
            </a:r>
            <a:r>
              <a:rPr lang="lv-LV" sz="1600" kern="100" dirty="0" err="1">
                <a:latin typeface="Verdana" panose="020B0604030504040204" pitchFamily="34" charset="0"/>
                <a:ea typeface="Verdana" panose="020B0604030504040204" pitchFamily="34" charset="0"/>
                <a:cs typeface="Times New Roman" panose="02020603050405020304" pitchFamily="18" charset="0"/>
              </a:rPr>
              <a:t>boileris</a:t>
            </a:r>
            <a:r>
              <a:rPr lang="lv-LV" sz="1600" kern="100" dirty="0">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141739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1CB1-EAB4-89C0-5390-BC8D955CE0A6}"/>
              </a:ext>
            </a:extLst>
          </p:cNvPr>
          <p:cNvSpPr>
            <a:spLocks noGrp="1"/>
          </p:cNvSpPr>
          <p:nvPr>
            <p:ph type="title"/>
          </p:nvPr>
        </p:nvSpPr>
        <p:spPr>
          <a:xfrm>
            <a:off x="1991360" y="304801"/>
            <a:ext cx="6969760" cy="1066799"/>
          </a:xfrm>
        </p:spPr>
        <p:txBody>
          <a:bodyPr>
            <a:normAutofit/>
          </a:bodyPr>
          <a:lstStyle/>
          <a:p>
            <a:pPr algn="ctr"/>
            <a:r>
              <a:rPr lang="lv-LV" sz="2200" dirty="0">
                <a:solidFill>
                  <a:srgbClr val="0070C0"/>
                </a:solidFill>
              </a:rPr>
              <a:t>Sociālo pakalpojumu un sociālās palīdzības likums</a:t>
            </a:r>
          </a:p>
        </p:txBody>
      </p:sp>
      <p:sp>
        <p:nvSpPr>
          <p:cNvPr id="3" name="Text Placeholder 2">
            <a:extLst>
              <a:ext uri="{FF2B5EF4-FFF2-40B4-BE49-F238E27FC236}">
                <a16:creationId xmlns:a16="http://schemas.microsoft.com/office/drawing/2014/main" id="{A067FB43-1857-9EFB-0D93-306221E67C96}"/>
              </a:ext>
            </a:extLst>
          </p:cNvPr>
          <p:cNvSpPr>
            <a:spLocks noGrp="1"/>
          </p:cNvSpPr>
          <p:nvPr>
            <p:ph type="body" sz="quarter" idx="10"/>
          </p:nvPr>
        </p:nvSpPr>
        <p:spPr>
          <a:xfrm>
            <a:off x="599440" y="1503680"/>
            <a:ext cx="8036560" cy="4897120"/>
          </a:xfrm>
        </p:spPr>
        <p:txBody>
          <a:bodyPr>
            <a:normAutofit fontScale="92500" lnSpcReduction="20000"/>
          </a:bodyPr>
          <a:lstStyle/>
          <a:p>
            <a:pPr algn="just"/>
            <a:r>
              <a:rPr lang="lv-LV" sz="1900" b="1" dirty="0"/>
              <a:t>28.pants. Ilgstošas sociālās aprūpes un sociālās rehabilitācijas institūciju pakalpojumi</a:t>
            </a:r>
          </a:p>
          <a:p>
            <a:pPr algn="just"/>
            <a:r>
              <a:rPr lang="lv-LV" sz="1900" dirty="0"/>
              <a:t>(1</a:t>
            </a:r>
            <a:r>
              <a:rPr lang="lv-LV" sz="1900" baseline="30000" dirty="0"/>
              <a:t>1</a:t>
            </a:r>
            <a:r>
              <a:rPr lang="lv-LV" sz="1900" dirty="0"/>
              <a:t>) Ilgstošas sociālās aprūpes un sociālās rehabilitācijas institūcija var veidot struktūrvienību veselības aprūpes pakalpojumu nodrošināšanai.</a:t>
            </a:r>
            <a:endParaRPr lang="lv-LV" sz="1900" b="1" dirty="0"/>
          </a:p>
          <a:p>
            <a:pPr algn="just"/>
            <a:endParaRPr lang="lv-LV" sz="1900" b="1" dirty="0"/>
          </a:p>
          <a:p>
            <a:pPr algn="just"/>
            <a:r>
              <a:rPr lang="lv-LV" sz="1900" b="1" dirty="0">
                <a:effectLst/>
              </a:rPr>
              <a:t>Grozījumi Sociālo pakalpojumu un sociālās palīdzības likumā, </a:t>
            </a:r>
            <a:r>
              <a:rPr lang="lv-LV" sz="1900" dirty="0">
                <a:effectLst/>
              </a:rPr>
              <a:t>stājās spēkā 31.10.2023.</a:t>
            </a:r>
          </a:p>
          <a:p>
            <a:pPr algn="just"/>
            <a:r>
              <a:rPr lang="lv-LV" sz="1900" b="1" dirty="0"/>
              <a:t>Pārejas noteikumos:</a:t>
            </a:r>
            <a:endParaRPr lang="lv-LV" sz="1900" b="1" dirty="0">
              <a:effectLst/>
            </a:endParaRPr>
          </a:p>
          <a:p>
            <a:pPr algn="just"/>
            <a:endParaRPr lang="lv-LV" sz="1900" b="1" dirty="0"/>
          </a:p>
          <a:p>
            <a:pPr algn="just"/>
            <a:r>
              <a:rPr lang="lv-LV" sz="1900" dirty="0"/>
              <a:t>51. Grozījums par šā likuma 28. panta 1.</a:t>
            </a:r>
            <a:r>
              <a:rPr lang="lv-LV" sz="1900" baseline="30000" dirty="0"/>
              <a:t>1</a:t>
            </a:r>
            <a:r>
              <a:rPr lang="lv-LV" sz="1900" dirty="0"/>
              <a:t> daļas izteikšanu jaunā redakcijā stājas spēkā </a:t>
            </a:r>
            <a:r>
              <a:rPr lang="lv-LV" sz="1900" u="sng" dirty="0"/>
              <a:t>2026. gada 1. janvārī</a:t>
            </a:r>
            <a:r>
              <a:rPr lang="lv-LV" sz="1900" dirty="0"/>
              <a:t>. Lai nodrošinātu minētās normas izpildi, no valsts budžeta līdzekļiem līdz 2025. gada 31. decembrim pašvaldībām tiek izmaksātas vienreizējas mērķdotācijas veselības punktu izveidei Sociālo pakalpojumu sniedzēju reģistrā reģistrētajās valsts un pašvaldību ilgstošas sociālās aprūpes un sociālās rehabilitācijas institūcijās un tajās ilgstošas sociālās aprūpes un sociālās rehabilitācijas institūcijās, kuras nodrošina šādus pakalpojumus uz tāda līguma pamata, kas noslēgts ar valsti vai pašvaldību.</a:t>
            </a:r>
            <a:endParaRPr lang="lv-LV" sz="1900" b="1" dirty="0">
              <a:effectLst/>
            </a:endParaRPr>
          </a:p>
          <a:p>
            <a:endParaRPr lang="lv-LV" dirty="0"/>
          </a:p>
        </p:txBody>
      </p:sp>
      <p:sp>
        <p:nvSpPr>
          <p:cNvPr id="5" name="Slide Number Placeholder 4">
            <a:extLst>
              <a:ext uri="{FF2B5EF4-FFF2-40B4-BE49-F238E27FC236}">
                <a16:creationId xmlns:a16="http://schemas.microsoft.com/office/drawing/2014/main" id="{7EA8CABC-3280-C579-7C7D-55C84010379E}"/>
              </a:ext>
            </a:extLst>
          </p:cNvPr>
          <p:cNvSpPr>
            <a:spLocks noGrp="1"/>
          </p:cNvSpPr>
          <p:nvPr>
            <p:ph type="sldNum" sz="quarter" idx="13"/>
          </p:nvPr>
        </p:nvSpPr>
        <p:spPr>
          <a:xfrm>
            <a:off x="8534400" y="6324600"/>
            <a:ext cx="426720" cy="304800"/>
          </a:xfrm>
        </p:spPr>
        <p:txBody>
          <a:bodyPr/>
          <a:lstStyle/>
          <a:p>
            <a:pPr>
              <a:defRPr/>
            </a:pPr>
            <a:fld id="{92658103-FCF8-4B7B-BEA7-5CA276C8632B}" type="slidenum">
              <a:rPr lang="en-US" altLang="en-US" smtClean="0"/>
              <a:pPr>
                <a:defRPr/>
              </a:pPr>
              <a:t>17</a:t>
            </a:fld>
            <a:endParaRPr lang="en-US" altLang="en-US"/>
          </a:p>
        </p:txBody>
      </p:sp>
    </p:spTree>
    <p:extLst>
      <p:ext uri="{BB962C8B-B14F-4D97-AF65-F5344CB8AC3E}">
        <p14:creationId xmlns:p14="http://schemas.microsoft.com/office/powerpoint/2010/main" val="11402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9980-7A48-20E2-865E-76D1BA1EB229}"/>
              </a:ext>
            </a:extLst>
          </p:cNvPr>
          <p:cNvSpPr>
            <a:spLocks noGrp="1"/>
          </p:cNvSpPr>
          <p:nvPr>
            <p:ph type="title"/>
          </p:nvPr>
        </p:nvSpPr>
        <p:spPr>
          <a:xfrm>
            <a:off x="1969008" y="313945"/>
            <a:ext cx="6096000" cy="1450847"/>
          </a:xfrm>
        </p:spPr>
        <p:txBody>
          <a:bodyPr>
            <a:normAutofit fontScale="90000"/>
          </a:bodyPr>
          <a:lstStyle/>
          <a:p>
            <a:pPr algn="ctr"/>
            <a:r>
              <a:rPr lang="lv-LV" sz="2400" b="0" dirty="0">
                <a:solidFill>
                  <a:srgbClr val="0070C0"/>
                </a:solidFill>
                <a:latin typeface="Verdana" panose="020B0604030504040204" pitchFamily="34" charset="0"/>
                <a:ea typeface="Verdana" panose="020B0604030504040204" pitchFamily="34" charset="0"/>
              </a:rPr>
              <a:t>Ministru kabineta 2017.gada 13.jūnija noteikumu  Nr.338 „Prasības sociālo pakalpojumu sniedzējiem» </a:t>
            </a:r>
            <a:br>
              <a:rPr lang="lv-LV" sz="2400" b="0" dirty="0">
                <a:solidFill>
                  <a:srgbClr val="0070C0"/>
                </a:solidFill>
                <a:latin typeface="Verdana" panose="020B0604030504040204" pitchFamily="34" charset="0"/>
                <a:ea typeface="Verdana" panose="020B0604030504040204" pitchFamily="34" charset="0"/>
              </a:rPr>
            </a:br>
            <a:r>
              <a:rPr lang="lv-LV" sz="2400" b="0" dirty="0">
                <a:solidFill>
                  <a:srgbClr val="0070C0"/>
                </a:solidFill>
                <a:latin typeface="Verdana" panose="020B0604030504040204" pitchFamily="34" charset="0"/>
                <a:ea typeface="Verdana" panose="020B0604030504040204" pitchFamily="34" charset="0"/>
              </a:rPr>
              <a:t>2.8. apakšpunkts</a:t>
            </a:r>
            <a:endParaRPr lang="lv-LV" b="0" dirty="0">
              <a:solidFill>
                <a:srgbClr val="0070C0"/>
              </a:solidFill>
            </a:endParaRPr>
          </a:p>
        </p:txBody>
      </p:sp>
      <p:sp>
        <p:nvSpPr>
          <p:cNvPr id="5" name="Slide Number Placeholder 4">
            <a:extLst>
              <a:ext uri="{FF2B5EF4-FFF2-40B4-BE49-F238E27FC236}">
                <a16:creationId xmlns:a16="http://schemas.microsoft.com/office/drawing/2014/main" id="{A0B639D1-657A-D4F8-DA41-23BC533CE3A4}"/>
              </a:ext>
            </a:extLst>
          </p:cNvPr>
          <p:cNvSpPr>
            <a:spLocks noGrp="1"/>
          </p:cNvSpPr>
          <p:nvPr>
            <p:ph type="sldNum" sz="quarter" idx="13"/>
          </p:nvPr>
        </p:nvSpPr>
        <p:spPr>
          <a:xfrm>
            <a:off x="8534400" y="6324600"/>
            <a:ext cx="426720" cy="304800"/>
          </a:xfrm>
        </p:spPr>
        <p:txBody>
          <a:bodyPr/>
          <a:lstStyle/>
          <a:p>
            <a:pPr>
              <a:defRPr/>
            </a:pPr>
            <a:fld id="{92658103-FCF8-4B7B-BEA7-5CA276C8632B}" type="slidenum">
              <a:rPr lang="en-US" altLang="en-US" smtClean="0"/>
              <a:pPr>
                <a:defRPr/>
              </a:pPr>
              <a:t>18</a:t>
            </a:fld>
            <a:endParaRPr lang="en-US" altLang="en-US"/>
          </a:p>
        </p:txBody>
      </p:sp>
      <p:sp>
        <p:nvSpPr>
          <p:cNvPr id="7" name="TextBox 6">
            <a:extLst>
              <a:ext uri="{FF2B5EF4-FFF2-40B4-BE49-F238E27FC236}">
                <a16:creationId xmlns:a16="http://schemas.microsoft.com/office/drawing/2014/main" id="{F6D953E7-7DCD-0124-76EF-4ADDAF169498}"/>
              </a:ext>
            </a:extLst>
          </p:cNvPr>
          <p:cNvSpPr txBox="1"/>
          <p:nvPr/>
        </p:nvSpPr>
        <p:spPr>
          <a:xfrm>
            <a:off x="580644" y="1776955"/>
            <a:ext cx="7982711" cy="3879652"/>
          </a:xfrm>
          <a:prstGeom prst="rect">
            <a:avLst/>
          </a:prstGeom>
          <a:noFill/>
        </p:spPr>
        <p:txBody>
          <a:bodyPr wrap="square">
            <a:spAutoFit/>
          </a:bodyPr>
          <a:lstStyle/>
          <a:p>
            <a:pPr lvl="0" algn="just">
              <a:lnSpc>
                <a:spcPct val="200000"/>
              </a:lnSpc>
            </a:pPr>
            <a:r>
              <a:rPr lang="lv-LV" sz="1800" dirty="0">
                <a:solidFill>
                  <a:srgbClr val="C00000"/>
                </a:solidFill>
                <a:latin typeface="Verdana" panose="020B0604030504040204" pitchFamily="34" charset="0"/>
                <a:ea typeface="Verdana" panose="020B0604030504040204" pitchFamily="34" charset="0"/>
              </a:rPr>
              <a:t>‼‼</a:t>
            </a:r>
            <a:r>
              <a:rPr lang="lv-LV" sz="1800" dirty="0">
                <a:latin typeface="Verdana" panose="020B0604030504040204" pitchFamily="34" charset="0"/>
                <a:ea typeface="Verdana" panose="020B0604030504040204" pitchFamily="34" charset="0"/>
              </a:rPr>
              <a:t> Sociālo pakalpojumu sniedzējs </a:t>
            </a:r>
          </a:p>
          <a:p>
            <a:pPr lvl="0" algn="just">
              <a:lnSpc>
                <a:spcPct val="200000"/>
              </a:lnSpc>
            </a:pPr>
            <a:r>
              <a:rPr lang="lv-LV" sz="1800" i="1" dirty="0">
                <a:solidFill>
                  <a:srgbClr val="C00000"/>
                </a:solidFill>
                <a:latin typeface="Verdana" panose="020B0604030504040204" pitchFamily="34" charset="0"/>
                <a:ea typeface="Verdana" panose="020B0604030504040204" pitchFamily="34" charset="0"/>
              </a:rPr>
              <a:t>ir reģistrēts ārstniecības iestāžu reģistrā</a:t>
            </a:r>
            <a:r>
              <a:rPr lang="lv-LV" sz="1800" dirty="0">
                <a:solidFill>
                  <a:srgbClr val="C00000"/>
                </a:solidFill>
                <a:latin typeface="Verdana" panose="020B0604030504040204" pitchFamily="34" charset="0"/>
                <a:ea typeface="Verdana" panose="020B0604030504040204" pitchFamily="34" charset="0"/>
              </a:rPr>
              <a:t>,</a:t>
            </a:r>
            <a:r>
              <a:rPr lang="lv-LV" sz="1800" dirty="0">
                <a:latin typeface="Verdana" panose="020B0604030504040204" pitchFamily="34" charset="0"/>
                <a:ea typeface="Verdana" panose="020B0604030504040204" pitchFamily="34" charset="0"/>
              </a:rPr>
              <a:t> </a:t>
            </a:r>
          </a:p>
          <a:p>
            <a:pPr lvl="0" algn="just">
              <a:lnSpc>
                <a:spcPct val="200000"/>
              </a:lnSpc>
            </a:pPr>
            <a:r>
              <a:rPr lang="lv-LV" sz="1800" dirty="0">
                <a:latin typeface="Verdana" panose="020B0604030504040204" pitchFamily="34" charset="0"/>
                <a:ea typeface="Verdana" panose="020B0604030504040204" pitchFamily="34" charset="0"/>
              </a:rPr>
              <a:t>ja sociālā pakalpojuma ietvaros tiek veikta ārstniecība, </a:t>
            </a:r>
          </a:p>
          <a:p>
            <a:pPr lvl="0" algn="just">
              <a:lnSpc>
                <a:spcPct val="200000"/>
              </a:lnSpc>
            </a:pPr>
            <a:r>
              <a:rPr lang="lv-LV" sz="1800" i="1" dirty="0">
                <a:latin typeface="Verdana" panose="020B0604030504040204" pitchFamily="34" charset="0"/>
                <a:ea typeface="Verdana" panose="020B0604030504040204" pitchFamily="34" charset="0"/>
              </a:rPr>
              <a:t>izņemot gadījumu</a:t>
            </a:r>
            <a:r>
              <a:rPr lang="lv-LV" sz="1800" dirty="0">
                <a:latin typeface="Verdana" panose="020B0604030504040204" pitchFamily="34" charset="0"/>
                <a:ea typeface="Verdana" panose="020B0604030504040204" pitchFamily="34" charset="0"/>
              </a:rPr>
              <a:t>, </a:t>
            </a:r>
          </a:p>
          <a:p>
            <a:pPr lvl="0" algn="just">
              <a:lnSpc>
                <a:spcPct val="200000"/>
              </a:lnSpc>
            </a:pPr>
            <a:r>
              <a:rPr lang="lv-LV" sz="1800" dirty="0">
                <a:latin typeface="Verdana" panose="020B0604030504040204" pitchFamily="34" charset="0"/>
                <a:ea typeface="Verdana" panose="020B0604030504040204" pitchFamily="34" charset="0"/>
              </a:rPr>
              <a:t>ja sociālo pakalpojumu sniedzējam ir līgums ar ārstniecības iestādi par ārstniecības pakalpojumu sniegšanu </a:t>
            </a:r>
          </a:p>
          <a:p>
            <a:pPr lvl="0" algn="just">
              <a:lnSpc>
                <a:spcPct val="200000"/>
              </a:lnSpc>
            </a:pPr>
            <a:r>
              <a:rPr lang="lv-LV" sz="1800" dirty="0">
                <a:solidFill>
                  <a:srgbClr val="C00000"/>
                </a:solidFill>
                <a:latin typeface="Verdana" panose="020B0604030504040204" pitchFamily="34" charset="0"/>
                <a:ea typeface="Verdana" panose="020B0604030504040204" pitchFamily="34" charset="0"/>
              </a:rPr>
              <a:t>(spēkā no 01.01.2024.)</a:t>
            </a:r>
            <a:endParaRPr lang="lv-LV" sz="1800" b="1" dirty="0">
              <a:solidFill>
                <a:srgbClr val="C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7455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838200" y="3200400"/>
            <a:ext cx="7772400" cy="914400"/>
          </a:xfrm>
        </p:spPr>
        <p:txBody>
          <a:bodyPr>
            <a:normAutofit/>
          </a:bodyPr>
          <a:lstStyle/>
          <a:p>
            <a:r>
              <a:rPr lang="lv-LV" altLang="en-US" sz="3600" b="1" dirty="0">
                <a:solidFill>
                  <a:schemeClr val="tx1">
                    <a:lumMod val="75000"/>
                    <a:lumOff val="25000"/>
                  </a:schemeClr>
                </a:solidFill>
              </a:rPr>
              <a:t>Paldies !</a:t>
            </a:r>
          </a:p>
        </p:txBody>
      </p:sp>
      <p:sp>
        <p:nvSpPr>
          <p:cNvPr id="19459" name="Text Placeholder 2"/>
          <p:cNvSpPr>
            <a:spLocks noGrp="1"/>
          </p:cNvSpPr>
          <p:nvPr>
            <p:ph type="body" sz="quarter" idx="11"/>
          </p:nvPr>
        </p:nvSpPr>
        <p:spPr/>
        <p:txBody>
          <a:bodyPr/>
          <a:lstStyle/>
          <a:p>
            <a:r>
              <a:rPr lang="lv-LV" altLang="en-US" dirty="0">
                <a:solidFill>
                  <a:schemeClr val="tx1">
                    <a:lumMod val="75000"/>
                    <a:lumOff val="25000"/>
                  </a:schemeClr>
                </a:solidFill>
              </a:rPr>
              <a:t>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76" y="293237"/>
            <a:ext cx="6639636" cy="1036642"/>
          </a:xfrm>
        </p:spPr>
        <p:txBody>
          <a:bodyPr>
            <a:normAutofit/>
          </a:bodyPr>
          <a:lstStyle/>
          <a:p>
            <a:pPr algn="ctr"/>
            <a:r>
              <a:rPr lang="lv-LV" dirty="0">
                <a:solidFill>
                  <a:srgbClr val="0070C0"/>
                </a:solidFill>
              </a:rPr>
              <a:t>Veselības inspekcijas kompetence sociālās aprūpes </a:t>
            </a:r>
            <a:r>
              <a:rPr lang="lv-LV" dirty="0" err="1">
                <a:solidFill>
                  <a:srgbClr val="0070C0"/>
                </a:solidFill>
              </a:rPr>
              <a:t>instūcijās</a:t>
            </a:r>
            <a:endParaRPr lang="lv-LV" dirty="0">
              <a:solidFill>
                <a:srgbClr val="0070C0"/>
              </a:solidFill>
            </a:endParaRPr>
          </a:p>
        </p:txBody>
      </p:sp>
      <p:sp>
        <p:nvSpPr>
          <p:cNvPr id="3" name="Content Placeholder 2"/>
          <p:cNvSpPr>
            <a:spLocks noGrp="1"/>
          </p:cNvSpPr>
          <p:nvPr>
            <p:ph idx="1"/>
          </p:nvPr>
        </p:nvSpPr>
        <p:spPr>
          <a:xfrm>
            <a:off x="304800" y="1433189"/>
            <a:ext cx="8382000" cy="5131574"/>
          </a:xfrm>
        </p:spPr>
        <p:txBody>
          <a:bodyPr>
            <a:noAutofit/>
          </a:bodyPr>
          <a:lstStyle/>
          <a:p>
            <a:pPr marL="285750" lvl="0" indent="-285750" algn="just">
              <a:spcBef>
                <a:spcPts val="0"/>
              </a:spcBef>
              <a:buFont typeface="Wingdings" panose="05000000000000000000" pitchFamily="2" charset="2"/>
              <a:buChar char="ü"/>
            </a:pPr>
            <a:r>
              <a:rPr lang="lv-LV" sz="1600" b="1" dirty="0">
                <a:solidFill>
                  <a:srgbClr val="0070C0"/>
                </a:solidFill>
              </a:rPr>
              <a:t>higiēnas prasību izpildes  kontrole</a:t>
            </a:r>
            <a:r>
              <a:rPr lang="lv-LV" sz="1600" dirty="0">
                <a:solidFill>
                  <a:srgbClr val="0070C0"/>
                </a:solidFill>
              </a:rPr>
              <a:t> </a:t>
            </a:r>
          </a:p>
          <a:p>
            <a:pPr lvl="0" algn="just">
              <a:spcBef>
                <a:spcPts val="0"/>
              </a:spcBef>
              <a:spcAft>
                <a:spcPts val="0"/>
              </a:spcAft>
            </a:pPr>
            <a:r>
              <a:rPr lang="lv-LV" sz="1600" i="1" dirty="0"/>
              <a:t>saskaņā ar -</a:t>
            </a:r>
          </a:p>
          <a:p>
            <a:pPr lvl="0" algn="just">
              <a:spcBef>
                <a:spcPts val="0"/>
              </a:spcBef>
              <a:spcAft>
                <a:spcPts val="0"/>
              </a:spcAft>
            </a:pPr>
            <a:r>
              <a:rPr lang="lv-LV" sz="1600" i="1" dirty="0"/>
              <a:t>Ministru kabineta 2000.gada 12.decembra noteikumiem Nr.431 “Higiēnas prasības sociālās aprūpes institūcijām</a:t>
            </a:r>
            <a:r>
              <a:rPr lang="lv-LV" sz="1600" dirty="0"/>
              <a:t>”;</a:t>
            </a:r>
          </a:p>
          <a:p>
            <a:pPr lvl="0" algn="just">
              <a:spcBef>
                <a:spcPts val="0"/>
              </a:spcBef>
              <a:spcAft>
                <a:spcPts val="0"/>
              </a:spcAft>
            </a:pPr>
            <a:r>
              <a:rPr lang="lv-LV" sz="1600" i="1" dirty="0"/>
              <a:t>Ministru kabineta 06.07.2010.  noteikumiem Nr. 618 „Dezinfekcijas, dezinsekcijas un deratizācijas noteikumi”</a:t>
            </a:r>
          </a:p>
          <a:p>
            <a:pPr lvl="0" algn="just">
              <a:spcBef>
                <a:spcPts val="0"/>
              </a:spcBef>
              <a:spcAft>
                <a:spcPts val="0"/>
              </a:spcAft>
            </a:pPr>
            <a:endParaRPr lang="lv-LV" sz="1600" i="1" dirty="0"/>
          </a:p>
          <a:p>
            <a:pPr marL="285750" lvl="0" indent="-285750" algn="just">
              <a:spcAft>
                <a:spcPts val="0"/>
              </a:spcAft>
              <a:buFont typeface="Wingdings" panose="05000000000000000000" pitchFamily="2" charset="2"/>
              <a:buChar char="ü"/>
            </a:pPr>
            <a:r>
              <a:rPr lang="lv-LV" sz="1600" b="1" dirty="0">
                <a:solidFill>
                  <a:srgbClr val="0070C0"/>
                </a:solidFill>
              </a:rPr>
              <a:t>profesionālās darbības nosacījumu un ierobežojumu ievērošanas kontrole</a:t>
            </a:r>
            <a:r>
              <a:rPr lang="lv-LV" sz="1600" dirty="0"/>
              <a:t>  </a:t>
            </a:r>
          </a:p>
          <a:p>
            <a:pPr lvl="0" algn="just">
              <a:spcAft>
                <a:spcPts val="1200"/>
              </a:spcAft>
            </a:pPr>
            <a:r>
              <a:rPr lang="lv-LV" sz="1600" i="1" dirty="0"/>
              <a:t>obligāto veselības pārbaužu veikšanu,  ievērojot Ministru kabineta 2018.gada 24.jūlija noteikumu Nr. 447 „Noteikumi par darbiem, kas saistīti ar iespējamu risku citu cilvēku veselībai, un obligāto veselības pārbaužu veikšanas kārtība” prasības;</a:t>
            </a:r>
          </a:p>
          <a:p>
            <a:pPr marL="285750" lvl="0" indent="-285750" algn="just">
              <a:buFont typeface="Wingdings" panose="05000000000000000000" pitchFamily="2" charset="2"/>
              <a:buChar char="ü"/>
            </a:pPr>
            <a:r>
              <a:rPr lang="lv-LV" sz="1600" b="1" dirty="0">
                <a:solidFill>
                  <a:srgbClr val="0070C0"/>
                </a:solidFill>
              </a:rPr>
              <a:t>kontrole, kā SAC iegādājas, uzglabā un izlieto zāles, kā uzskaita un iznīcina narkotiskās un psihotropās vielas un zāles</a:t>
            </a:r>
            <a:endParaRPr lang="lv-LV" sz="1600" dirty="0"/>
          </a:p>
          <a:p>
            <a:pPr lvl="0" algn="just">
              <a:spcAft>
                <a:spcPts val="1200"/>
              </a:spcAft>
            </a:pPr>
            <a:r>
              <a:rPr lang="lv-LV" sz="1600" dirty="0"/>
              <a:t> </a:t>
            </a:r>
            <a:r>
              <a:rPr lang="lv-LV" sz="1600" i="1" dirty="0"/>
              <a:t>saskaņā ar Ministru kabineta 2007.gada 27.marta noteikumiem Nr.220 „Zāļu iegādes, uzglabāšanas, izlietošanas, uzskaites un iznīcināšanas kārtība ārstniecības iestādēs un sociālās aprūpes institūcijās”;</a:t>
            </a:r>
          </a:p>
        </p:txBody>
      </p:sp>
      <p:sp>
        <p:nvSpPr>
          <p:cNvPr id="6" name="Slide Number Placeholder 5"/>
          <p:cNvSpPr>
            <a:spLocks noGrp="1"/>
          </p:cNvSpPr>
          <p:nvPr>
            <p:ph type="sldNum" sz="quarter" idx="13"/>
          </p:nvPr>
        </p:nvSpPr>
        <p:spPr/>
        <p:txBody>
          <a:bodyPr/>
          <a:lstStyle/>
          <a:p>
            <a:pPr>
              <a:defRPr/>
            </a:pPr>
            <a:fld id="{8BB5888F-EE26-45CE-B3B5-EFA013D27574}" type="slidenum">
              <a:rPr lang="en-US" altLang="en-US" smtClean="0"/>
              <a:pPr>
                <a:defRPr/>
              </a:pPr>
              <a:t>2</a:t>
            </a:fld>
            <a:endParaRPr lang="en-US" altLang="en-US"/>
          </a:p>
        </p:txBody>
      </p:sp>
    </p:spTree>
    <p:extLst>
      <p:ext uri="{BB962C8B-B14F-4D97-AF65-F5344CB8AC3E}">
        <p14:creationId xmlns:p14="http://schemas.microsoft.com/office/powerpoint/2010/main" val="73216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F6BFB1-60BA-E695-1CC6-FDFDD586E191}"/>
              </a:ext>
            </a:extLst>
          </p:cNvPr>
          <p:cNvSpPr>
            <a:spLocks noGrp="1"/>
          </p:cNvSpPr>
          <p:nvPr>
            <p:ph type="sldNum" sz="quarter" idx="13"/>
          </p:nvPr>
        </p:nvSpPr>
        <p:spPr/>
        <p:txBody>
          <a:bodyPr/>
          <a:lstStyle/>
          <a:p>
            <a:pPr>
              <a:defRPr/>
            </a:pPr>
            <a:fld id="{98652393-9E78-480D-A4AF-35FE10F76167}" type="slidenum">
              <a:rPr lang="en-US" altLang="en-US" smtClean="0"/>
              <a:pPr>
                <a:defRPr/>
              </a:pPr>
              <a:t>3</a:t>
            </a:fld>
            <a:endParaRPr lang="en-US" altLang="en-US"/>
          </a:p>
        </p:txBody>
      </p:sp>
      <p:sp>
        <p:nvSpPr>
          <p:cNvPr id="6" name="TextBox 5">
            <a:extLst>
              <a:ext uri="{FF2B5EF4-FFF2-40B4-BE49-F238E27FC236}">
                <a16:creationId xmlns:a16="http://schemas.microsoft.com/office/drawing/2014/main" id="{D88F027C-4680-846F-90E5-1FC98CD3AD5E}"/>
              </a:ext>
            </a:extLst>
          </p:cNvPr>
          <p:cNvSpPr txBox="1"/>
          <p:nvPr/>
        </p:nvSpPr>
        <p:spPr>
          <a:xfrm>
            <a:off x="603504" y="1413063"/>
            <a:ext cx="8372856" cy="3539430"/>
          </a:xfrm>
          <a:prstGeom prst="rect">
            <a:avLst/>
          </a:prstGeom>
          <a:noFill/>
        </p:spPr>
        <p:txBody>
          <a:bodyPr wrap="square">
            <a:spAutoFit/>
          </a:bodyPr>
          <a:lstStyle/>
          <a:p>
            <a:pPr marL="285750" indent="-285750" algn="just">
              <a:buFont typeface="Wingdings" panose="05000000000000000000" pitchFamily="2" charset="2"/>
              <a:buChar char="ü"/>
            </a:pPr>
            <a:r>
              <a:rPr lang="lv-LV" sz="1600" b="1" dirty="0">
                <a:solidFill>
                  <a:srgbClr val="0070C0"/>
                </a:solidFill>
                <a:latin typeface="Verdana" panose="020B0604030504040204" pitchFamily="34" charset="0"/>
                <a:ea typeface="Verdana" panose="020B0604030504040204" pitchFamily="34" charset="0"/>
              </a:rPr>
              <a:t>veselības aprūpes  prasību izpildes kontroles, t.sk. sniegt konsultācijas un rekomendācijas veselības aprūpes profesionālai nodrošināšanai</a:t>
            </a:r>
            <a:r>
              <a:rPr lang="lv-LV" sz="1600" dirty="0">
                <a:latin typeface="Verdana" panose="020B0604030504040204" pitchFamily="34" charset="0"/>
                <a:ea typeface="Verdana" panose="020B0604030504040204" pitchFamily="34" charset="0"/>
              </a:rPr>
              <a:t>  </a:t>
            </a:r>
          </a:p>
          <a:p>
            <a:pPr marL="285750" lvl="0" indent="-285750" algn="just">
              <a:buFont typeface="Wingdings" panose="05000000000000000000" pitchFamily="2" charset="2"/>
              <a:buChar char="ü"/>
            </a:pPr>
            <a:endParaRPr lang="lv-LV" sz="1600" b="1" dirty="0">
              <a:solidFill>
                <a:srgbClr val="0070C0"/>
              </a:solidFill>
              <a:latin typeface="Verdana" panose="020B0604030504040204" pitchFamily="34" charset="0"/>
              <a:ea typeface="Verdana" panose="020B0604030504040204" pitchFamily="34" charset="0"/>
            </a:endParaRPr>
          </a:p>
          <a:p>
            <a:pPr lvl="0" algn="just"/>
            <a:r>
              <a:rPr lang="lv-LV" sz="1600" i="1" dirty="0">
                <a:latin typeface="Verdana" panose="020B0604030504040204" pitchFamily="34" charset="0"/>
                <a:ea typeface="Verdana" panose="020B0604030504040204" pitchFamily="34" charset="0"/>
              </a:rPr>
              <a:t>saskaņā ar Ārstniecības likumā un citos normatīvajos aktos noteiktajām prasībām;</a:t>
            </a:r>
          </a:p>
          <a:p>
            <a:pPr lvl="0" algn="just"/>
            <a:endParaRPr lang="lv-LV" sz="1600" i="1" dirty="0"/>
          </a:p>
          <a:p>
            <a:pPr marL="285750" lvl="0" indent="-285750" algn="just">
              <a:buFont typeface="Wingdings" panose="05000000000000000000" pitchFamily="2" charset="2"/>
              <a:buChar char="ü"/>
            </a:pPr>
            <a:r>
              <a:rPr lang="lv-LV" sz="1600" b="1" dirty="0">
                <a:solidFill>
                  <a:srgbClr val="0070C0"/>
                </a:solidFill>
                <a:latin typeface="Verdana" panose="020B0604030504040204" pitchFamily="34" charset="0"/>
                <a:ea typeface="Verdana" panose="020B0604030504040204" pitchFamily="34" charset="0"/>
              </a:rPr>
              <a:t>izskatīt iesniegumus par epidemioloģiskās drošības un veselības aprūpes prasību pārkāpumiem</a:t>
            </a:r>
            <a:r>
              <a:rPr lang="lv-LV" sz="1600" dirty="0">
                <a:solidFill>
                  <a:srgbClr val="0070C0"/>
                </a:solidFill>
                <a:latin typeface="Verdana" panose="020B0604030504040204" pitchFamily="34" charset="0"/>
                <a:ea typeface="Verdana" panose="020B0604030504040204" pitchFamily="34" charset="0"/>
              </a:rPr>
              <a:t> </a:t>
            </a:r>
          </a:p>
          <a:p>
            <a:pPr lvl="0" algn="just"/>
            <a:endParaRPr lang="lv-LV" sz="1600" dirty="0">
              <a:solidFill>
                <a:srgbClr val="0070C0"/>
              </a:solidFill>
              <a:latin typeface="Verdana" panose="020B0604030504040204" pitchFamily="34" charset="0"/>
              <a:ea typeface="Verdana" panose="020B0604030504040204" pitchFamily="34" charset="0"/>
            </a:endParaRPr>
          </a:p>
          <a:p>
            <a:pPr lvl="0" algn="just"/>
            <a:endParaRPr lang="lv-LV" sz="1600" dirty="0">
              <a:latin typeface="Verdana" panose="020B0604030504040204" pitchFamily="34" charset="0"/>
              <a:ea typeface="Verdana" panose="020B0604030504040204" pitchFamily="34" charset="0"/>
            </a:endParaRPr>
          </a:p>
          <a:p>
            <a:pPr marL="285750" lvl="0" indent="-285750" algn="just">
              <a:buFont typeface="Wingdings" panose="05000000000000000000" pitchFamily="2" charset="2"/>
              <a:buChar char="ü"/>
            </a:pPr>
            <a:r>
              <a:rPr lang="lv-LV" sz="1600" b="1" dirty="0">
                <a:solidFill>
                  <a:srgbClr val="0070C0"/>
                </a:solidFill>
                <a:latin typeface="Verdana" panose="020B0604030504040204" pitchFamily="34" charset="0"/>
                <a:ea typeface="Verdana" panose="020B0604030504040204" pitchFamily="34" charset="0"/>
              </a:rPr>
              <a:t>Higiēnas novērtēšanas atzinumu sagatavošana dažādās būvniecības stadijās:</a:t>
            </a:r>
          </a:p>
          <a:p>
            <a:pPr lvl="0" algn="just"/>
            <a:endParaRPr lang="lv-LV" sz="1600" i="1" dirty="0">
              <a:latin typeface="Verdana" panose="020B0604030504040204" pitchFamily="34" charset="0"/>
              <a:ea typeface="Verdana" panose="020B0604030504040204" pitchFamily="34" charset="0"/>
            </a:endParaRPr>
          </a:p>
        </p:txBody>
      </p:sp>
      <p:sp>
        <p:nvSpPr>
          <p:cNvPr id="7" name="Title 1">
            <a:extLst>
              <a:ext uri="{FF2B5EF4-FFF2-40B4-BE49-F238E27FC236}">
                <a16:creationId xmlns:a16="http://schemas.microsoft.com/office/drawing/2014/main" id="{D7DEA097-763F-94F4-F568-90356284EC67}"/>
              </a:ext>
            </a:extLst>
          </p:cNvPr>
          <p:cNvSpPr txBox="1">
            <a:spLocks/>
          </p:cNvSpPr>
          <p:nvPr/>
        </p:nvSpPr>
        <p:spPr>
          <a:xfrm>
            <a:off x="1617396" y="265929"/>
            <a:ext cx="6639636" cy="1036642"/>
          </a:xfrm>
          <a:prstGeom prst="rect">
            <a:avLst/>
          </a:prstGeom>
        </p:spPr>
        <p:txBody>
          <a:bodyPr>
            <a:no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dirty="0">
                <a:solidFill>
                  <a:srgbClr val="0070C0"/>
                </a:solidFill>
                <a:latin typeface="Verdana" panose="020B0604030504040204" pitchFamily="34" charset="0"/>
                <a:ea typeface="Verdana" panose="020B0604030504040204" pitchFamily="34" charset="0"/>
              </a:rPr>
              <a:t>Veselības inspekcijas kompetence sociālās aprūpes </a:t>
            </a:r>
            <a:r>
              <a:rPr lang="lv-LV" sz="2200" b="1" dirty="0" err="1">
                <a:solidFill>
                  <a:srgbClr val="0070C0"/>
                </a:solidFill>
                <a:latin typeface="Verdana" panose="020B0604030504040204" pitchFamily="34" charset="0"/>
                <a:ea typeface="Verdana" panose="020B0604030504040204" pitchFamily="34" charset="0"/>
              </a:rPr>
              <a:t>instūcijās</a:t>
            </a:r>
            <a:endParaRPr lang="lv-LV" sz="2200" b="1" dirty="0">
              <a:solidFill>
                <a:srgbClr val="0070C0"/>
              </a:solidFill>
              <a:latin typeface="Verdana" panose="020B0604030504040204" pitchFamily="34" charset="0"/>
              <a:ea typeface="Verdana" panose="020B0604030504040204" pitchFamily="34" charset="0"/>
            </a:endParaRPr>
          </a:p>
        </p:txBody>
      </p:sp>
      <p:graphicFrame>
        <p:nvGraphicFramePr>
          <p:cNvPr id="2" name="Table 1">
            <a:extLst>
              <a:ext uri="{FF2B5EF4-FFF2-40B4-BE49-F238E27FC236}">
                <a16:creationId xmlns:a16="http://schemas.microsoft.com/office/drawing/2014/main" id="{BFF78982-F149-BDC4-0D96-7B7C7E5C43B5}"/>
              </a:ext>
            </a:extLst>
          </p:cNvPr>
          <p:cNvGraphicFramePr>
            <a:graphicFrameLocks noGrp="1"/>
          </p:cNvGraphicFramePr>
          <p:nvPr>
            <p:extLst>
              <p:ext uri="{D42A27DB-BD31-4B8C-83A1-F6EECF244321}">
                <p14:modId xmlns:p14="http://schemas.microsoft.com/office/powerpoint/2010/main" val="2316703628"/>
              </p:ext>
            </p:extLst>
          </p:nvPr>
        </p:nvGraphicFramePr>
        <p:xfrm>
          <a:off x="603505" y="4843849"/>
          <a:ext cx="7700113" cy="1424115"/>
        </p:xfrm>
        <a:graphic>
          <a:graphicData uri="http://schemas.openxmlformats.org/drawingml/2006/table">
            <a:tbl>
              <a:tblPr>
                <a:tableStyleId>{616DA210-FB5B-4158-B5E0-FEB733F419BA}</a:tableStyleId>
              </a:tblPr>
              <a:tblGrid>
                <a:gridCol w="5672771">
                  <a:extLst>
                    <a:ext uri="{9D8B030D-6E8A-4147-A177-3AD203B41FA5}">
                      <a16:colId xmlns:a16="http://schemas.microsoft.com/office/drawing/2014/main" val="2281035912"/>
                    </a:ext>
                  </a:extLst>
                </a:gridCol>
                <a:gridCol w="860665">
                  <a:extLst>
                    <a:ext uri="{9D8B030D-6E8A-4147-A177-3AD203B41FA5}">
                      <a16:colId xmlns:a16="http://schemas.microsoft.com/office/drawing/2014/main" val="1288669024"/>
                    </a:ext>
                  </a:extLst>
                </a:gridCol>
                <a:gridCol w="1166677">
                  <a:extLst>
                    <a:ext uri="{9D8B030D-6E8A-4147-A177-3AD203B41FA5}">
                      <a16:colId xmlns:a16="http://schemas.microsoft.com/office/drawing/2014/main" val="3118367394"/>
                    </a:ext>
                  </a:extLst>
                </a:gridCol>
              </a:tblGrid>
              <a:tr h="465002">
                <a:tc>
                  <a:txBody>
                    <a:bodyPr/>
                    <a:lstStyle/>
                    <a:p>
                      <a:pPr algn="ctr" fontAlgn="ctr"/>
                      <a:r>
                        <a:rPr lang="lv-LV" sz="1200" u="none" strike="noStrike" dirty="0">
                          <a:effectLst/>
                          <a:latin typeface="Verdana" panose="020B0604030504040204" pitchFamily="34" charset="0"/>
                          <a:ea typeface="Verdana" panose="020B0604030504040204" pitchFamily="34" charset="0"/>
                        </a:rPr>
                        <a:t>Higiēniskās novērtēšanas dokumenti</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lv-LV" sz="1200" u="none" strike="noStrike">
                          <a:effectLst/>
                          <a:latin typeface="Verdana" panose="020B0604030504040204" pitchFamily="34" charset="0"/>
                          <a:ea typeface="Verdana" panose="020B0604030504040204" pitchFamily="34" charset="0"/>
                        </a:rPr>
                        <a:t>2022.g.</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lv-LV" sz="1200" u="none" strike="noStrike">
                          <a:effectLst/>
                          <a:latin typeface="Verdana" panose="020B0604030504040204" pitchFamily="34" charset="0"/>
                          <a:ea typeface="Verdana" panose="020B0604030504040204" pitchFamily="34" charset="0"/>
                        </a:rPr>
                        <a:t>2023.g. 1pg.</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3873875518"/>
                  </a:ext>
                </a:extLst>
              </a:tr>
              <a:tr h="236401">
                <a:tc>
                  <a:txBody>
                    <a:bodyPr/>
                    <a:lstStyle/>
                    <a:p>
                      <a:pPr algn="l" fontAlgn="t"/>
                      <a:r>
                        <a:rPr lang="lv-LV" sz="1200" u="none" strike="noStrike">
                          <a:effectLst/>
                          <a:latin typeface="Verdana" panose="020B0604030504040204" pitchFamily="34" charset="0"/>
                          <a:ea typeface="Verdana" panose="020B0604030504040204" pitchFamily="34" charset="0"/>
                        </a:rPr>
                        <a:t>Nosacījumi higiēnas prasību ievērošanai</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tc>
                <a:tc>
                  <a:txBody>
                    <a:bodyPr/>
                    <a:lstStyle/>
                    <a:p>
                      <a:pPr algn="ctr" fontAlgn="ctr"/>
                      <a:r>
                        <a:rPr lang="lv-LV" sz="1200" u="none" strike="noStrike">
                          <a:effectLst/>
                          <a:latin typeface="Verdana" panose="020B0604030504040204" pitchFamily="34" charset="0"/>
                          <a:ea typeface="Verdana" panose="020B0604030504040204" pitchFamily="34" charset="0"/>
                        </a:rPr>
                        <a:t>6</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lv-LV" sz="1200" u="none" strike="noStrike">
                          <a:effectLst/>
                          <a:latin typeface="Verdana" panose="020B0604030504040204" pitchFamily="34" charset="0"/>
                          <a:ea typeface="Verdana" panose="020B0604030504040204" pitchFamily="34" charset="0"/>
                        </a:rPr>
                        <a:t>5</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1298587867"/>
                  </a:ext>
                </a:extLst>
              </a:tr>
              <a:tr h="247658">
                <a:tc>
                  <a:txBody>
                    <a:bodyPr/>
                    <a:lstStyle/>
                    <a:p>
                      <a:pPr algn="l" fontAlgn="t"/>
                      <a:r>
                        <a:rPr lang="lv-LV" sz="1200" u="none" strike="noStrike" dirty="0">
                          <a:effectLst/>
                          <a:latin typeface="Verdana" panose="020B0604030504040204" pitchFamily="34" charset="0"/>
                          <a:ea typeface="Verdana" panose="020B0604030504040204" pitchFamily="34" charset="0"/>
                        </a:rPr>
                        <a:t>Atzinums par būvprojektu/ atkāpju saskaņošanai</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tc>
                <a:tc>
                  <a:txBody>
                    <a:bodyPr/>
                    <a:lstStyle/>
                    <a:p>
                      <a:pPr algn="ctr" fontAlgn="ctr"/>
                      <a:r>
                        <a:rPr lang="lv-LV" sz="1200" u="none" strike="noStrike">
                          <a:effectLst/>
                          <a:latin typeface="Verdana" panose="020B0604030504040204" pitchFamily="34" charset="0"/>
                          <a:ea typeface="Verdana" panose="020B0604030504040204" pitchFamily="34" charset="0"/>
                        </a:rPr>
                        <a:t>13</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lv-LV" sz="1200" u="none" strike="noStrike">
                          <a:effectLst/>
                          <a:latin typeface="Verdana" panose="020B0604030504040204" pitchFamily="34" charset="0"/>
                          <a:ea typeface="Verdana" panose="020B0604030504040204" pitchFamily="34" charset="0"/>
                        </a:rPr>
                        <a:t>1</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2611712277"/>
                  </a:ext>
                </a:extLst>
              </a:tr>
              <a:tr h="247658">
                <a:tc>
                  <a:txBody>
                    <a:bodyPr/>
                    <a:lstStyle/>
                    <a:p>
                      <a:pPr algn="l" fontAlgn="t"/>
                      <a:r>
                        <a:rPr lang="lv-LV" sz="1200" u="none" strike="noStrike">
                          <a:effectLst/>
                          <a:latin typeface="Verdana" panose="020B0604030504040204" pitchFamily="34" charset="0"/>
                          <a:ea typeface="Verdana" panose="020B0604030504040204" pitchFamily="34" charset="0"/>
                        </a:rPr>
                        <a:t>Atzinums par objekta gatavību ekspluatācijai</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tc>
                <a:tc>
                  <a:txBody>
                    <a:bodyPr/>
                    <a:lstStyle/>
                    <a:p>
                      <a:pPr algn="ctr" fontAlgn="ctr"/>
                      <a:r>
                        <a:rPr lang="lv-LV" sz="1200" u="none" strike="noStrike">
                          <a:effectLst/>
                          <a:latin typeface="Verdana" panose="020B0604030504040204" pitchFamily="34" charset="0"/>
                          <a:ea typeface="Verdana" panose="020B0604030504040204" pitchFamily="34" charset="0"/>
                        </a:rPr>
                        <a:t>21</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lv-LV" sz="1200" u="none" strike="noStrike">
                          <a:effectLst/>
                          <a:latin typeface="Verdana" panose="020B0604030504040204" pitchFamily="34" charset="0"/>
                          <a:ea typeface="Verdana" panose="020B0604030504040204" pitchFamily="34" charset="0"/>
                        </a:rPr>
                        <a:t>2</a:t>
                      </a:r>
                      <a:endParaRPr lang="lv-LV"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252218815"/>
                  </a:ext>
                </a:extLst>
              </a:tr>
              <a:tr h="227396">
                <a:tc>
                  <a:txBody>
                    <a:bodyPr/>
                    <a:lstStyle/>
                    <a:p>
                      <a:pPr algn="r" fontAlgn="t"/>
                      <a:r>
                        <a:rPr lang="lv-LV" sz="1200" b="1" u="none" strike="noStrike" dirty="0">
                          <a:effectLst/>
                          <a:latin typeface="Verdana" panose="020B0604030504040204" pitchFamily="34" charset="0"/>
                          <a:ea typeface="Verdana" panose="020B0604030504040204" pitchFamily="34" charset="0"/>
                        </a:rPr>
                        <a:t>Kopā izsniegti dokumenti</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tc>
                <a:tc>
                  <a:txBody>
                    <a:bodyPr/>
                    <a:lstStyle/>
                    <a:p>
                      <a:pPr algn="ctr" fontAlgn="ctr"/>
                      <a:r>
                        <a:rPr lang="lv-LV" sz="1200" b="1" i="0" u="none" strike="noStrike" dirty="0">
                          <a:solidFill>
                            <a:srgbClr val="000000"/>
                          </a:solidFill>
                          <a:effectLst/>
                          <a:latin typeface="Verdana" panose="020B0604030504040204" pitchFamily="34" charset="0"/>
                          <a:ea typeface="Verdana" panose="020B0604030504040204" pitchFamily="34" charset="0"/>
                        </a:rPr>
                        <a:t>40</a:t>
                      </a:r>
                    </a:p>
                  </a:txBody>
                  <a:tcPr marL="9525" marR="9525" marT="9525" marB="0" anchor="ctr"/>
                </a:tc>
                <a:tc>
                  <a:txBody>
                    <a:bodyPr/>
                    <a:lstStyle/>
                    <a:p>
                      <a:pPr algn="ctr" fontAlgn="ctr"/>
                      <a:r>
                        <a:rPr lang="lv-LV" sz="1200" b="1" i="0" u="none" strike="noStrike" dirty="0">
                          <a:solidFill>
                            <a:srgbClr val="000000"/>
                          </a:solidFill>
                          <a:effectLst/>
                          <a:latin typeface="Verdana" panose="020B0604030504040204" pitchFamily="34" charset="0"/>
                          <a:ea typeface="Verdana" panose="020B0604030504040204" pitchFamily="34" charset="0"/>
                        </a:rPr>
                        <a:t>8</a:t>
                      </a:r>
                    </a:p>
                  </a:txBody>
                  <a:tcPr marL="9525" marR="9525" marT="9525" marB="0" anchor="ctr"/>
                </a:tc>
                <a:extLst>
                  <a:ext uri="{0D108BD9-81ED-4DB2-BD59-A6C34878D82A}">
                    <a16:rowId xmlns:a16="http://schemas.microsoft.com/office/drawing/2014/main" val="2551403333"/>
                  </a:ext>
                </a:extLst>
              </a:tr>
            </a:tbl>
          </a:graphicData>
        </a:graphic>
      </p:graphicFrame>
    </p:spTree>
    <p:extLst>
      <p:ext uri="{BB962C8B-B14F-4D97-AF65-F5344CB8AC3E}">
        <p14:creationId xmlns:p14="http://schemas.microsoft.com/office/powerpoint/2010/main" val="213328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5A065-1D2A-B926-4745-0842CC694596}"/>
              </a:ext>
            </a:extLst>
          </p:cNvPr>
          <p:cNvSpPr>
            <a:spLocks noGrp="1"/>
          </p:cNvSpPr>
          <p:nvPr>
            <p:ph type="sldNum" sz="quarter" idx="13"/>
          </p:nvPr>
        </p:nvSpPr>
        <p:spPr>
          <a:xfrm>
            <a:off x="8284464" y="6324600"/>
            <a:ext cx="554736" cy="304800"/>
          </a:xfrm>
        </p:spPr>
        <p:txBody>
          <a:bodyPr/>
          <a:lstStyle/>
          <a:p>
            <a:pPr>
              <a:defRPr/>
            </a:pPr>
            <a:fld id="{98652393-9E78-480D-A4AF-35FE10F76167}"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9D73B7E-0699-B563-9254-074B657525E3}"/>
              </a:ext>
            </a:extLst>
          </p:cNvPr>
          <p:cNvSpPr txBox="1">
            <a:spLocks/>
          </p:cNvSpPr>
          <p:nvPr/>
        </p:nvSpPr>
        <p:spPr>
          <a:xfrm>
            <a:off x="1969008" y="295080"/>
            <a:ext cx="6096000" cy="1326986"/>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b="1">
                <a:solidFill>
                  <a:srgbClr val="0070C0"/>
                </a:solidFill>
                <a:latin typeface="Verdana" panose="020B0604030504040204" pitchFamily="34" charset="0"/>
                <a:ea typeface="Verdana" panose="020B0604030504040204" pitchFamily="34" charset="0"/>
              </a:rPr>
              <a:t>Iesniegumu – sūdzību izskatīšana 2022. – 1.pg. 2023.gads</a:t>
            </a:r>
            <a:br>
              <a:rPr lang="lv-LV" sz="2200" b="1">
                <a:solidFill>
                  <a:srgbClr val="0070C0"/>
                </a:solidFill>
                <a:latin typeface="Verdana" panose="020B0604030504040204" pitchFamily="34" charset="0"/>
                <a:ea typeface="Verdana" panose="020B0604030504040204" pitchFamily="34" charset="0"/>
              </a:rPr>
            </a:br>
            <a:r>
              <a:rPr lang="lv-LV" sz="2200" b="1">
                <a:solidFill>
                  <a:srgbClr val="0070C0"/>
                </a:solidFill>
                <a:latin typeface="Verdana" panose="020B0604030504040204" pitchFamily="34" charset="0"/>
                <a:ea typeface="Verdana" panose="020B0604030504040204" pitchFamily="34" charset="0"/>
              </a:rPr>
              <a:t>(higiēnas joma)</a:t>
            </a:r>
            <a:endParaRPr lang="lv-LV" sz="2200" b="1" dirty="0">
              <a:solidFill>
                <a:srgbClr val="0070C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C035F397-B359-227B-B421-AF83DAE2B336}"/>
              </a:ext>
            </a:extLst>
          </p:cNvPr>
          <p:cNvSpPr txBox="1"/>
          <p:nvPr/>
        </p:nvSpPr>
        <p:spPr>
          <a:xfrm>
            <a:off x="545592" y="1313048"/>
            <a:ext cx="5779008" cy="400110"/>
          </a:xfrm>
          <a:prstGeom prst="rect">
            <a:avLst/>
          </a:prstGeom>
          <a:noFill/>
        </p:spPr>
        <p:txBody>
          <a:bodyPr wrap="square">
            <a:spAutoFit/>
          </a:bodyPr>
          <a:lstStyle/>
          <a:p>
            <a:r>
              <a:rPr lang="lv-LV" sz="2000" b="1" dirty="0">
                <a:latin typeface="Verdana" panose="020B0604030504040204" pitchFamily="34" charset="0"/>
                <a:ea typeface="Verdana" panose="020B0604030504040204" pitchFamily="34" charset="0"/>
              </a:rPr>
              <a:t>Par ko sūdzas -</a:t>
            </a:r>
          </a:p>
        </p:txBody>
      </p:sp>
      <p:sp>
        <p:nvSpPr>
          <p:cNvPr id="7" name="TextBox 6">
            <a:extLst>
              <a:ext uri="{FF2B5EF4-FFF2-40B4-BE49-F238E27FC236}">
                <a16:creationId xmlns:a16="http://schemas.microsoft.com/office/drawing/2014/main" id="{F8E39FEF-6FDC-332F-6B27-9BD93C9861DB}"/>
              </a:ext>
            </a:extLst>
          </p:cNvPr>
          <p:cNvSpPr txBox="1"/>
          <p:nvPr/>
        </p:nvSpPr>
        <p:spPr>
          <a:xfrm>
            <a:off x="609600" y="1743470"/>
            <a:ext cx="8141208" cy="2092881"/>
          </a:xfrm>
          <a:prstGeom prst="rect">
            <a:avLst/>
          </a:prstGeom>
          <a:noFill/>
        </p:spPr>
        <p:txBody>
          <a:bodyPr wrap="square">
            <a:spAutoFit/>
          </a:bodyPr>
          <a:lstStyle/>
          <a:p>
            <a:pPr marL="285750" indent="-285750" algn="just">
              <a:spcAft>
                <a:spcPts val="600"/>
              </a:spcAft>
              <a:buClr>
                <a:srgbClr val="0070C0"/>
              </a:buClr>
              <a:buFont typeface="Wingdings" panose="05000000000000000000" pitchFamily="2" charset="2"/>
              <a:buChar char="ü"/>
              <a:tabLst>
                <a:tab pos="270510" algn="l"/>
              </a:tabLst>
            </a:pP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par blaktīm, prusakiem, žurkām;</a:t>
            </a:r>
          </a:p>
          <a:p>
            <a:pPr marL="285750" indent="-285750" algn="just">
              <a:spcAft>
                <a:spcPts val="600"/>
              </a:spcAft>
              <a:buClr>
                <a:srgbClr val="0070C0"/>
              </a:buClr>
              <a:buFont typeface="Wingdings" panose="05000000000000000000" pitchFamily="2" charset="2"/>
              <a:buChar char="ü"/>
              <a:tabLst>
                <a:tab pos="270510" algn="l"/>
              </a:tabLst>
            </a:pP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par telpu platību;</a:t>
            </a:r>
          </a:p>
          <a:p>
            <a:pPr marL="285750" indent="-285750" algn="just">
              <a:spcAft>
                <a:spcPts val="600"/>
              </a:spcAft>
              <a:buClr>
                <a:srgbClr val="0070C0"/>
              </a:buClr>
              <a:buFont typeface="Wingdings" panose="05000000000000000000" pitchFamily="2" charset="2"/>
              <a:buChar char="ü"/>
              <a:tabLst>
                <a:tab pos="270510" algn="l"/>
              </a:tabLst>
            </a:pPr>
            <a:r>
              <a:rPr lang="lv-LV" sz="1500" kern="100" dirty="0">
                <a:latin typeface="Verdana" panose="020B0604030504040204" pitchFamily="34" charset="0"/>
                <a:ea typeface="Verdana" panose="020B0604030504040204" pitchFamily="34" charset="0"/>
                <a:cs typeface="Times New Roman" panose="02020603050405020304" pitchFamily="18" charset="0"/>
              </a:rPr>
              <a:t>vispār par higiēnas prasībām;</a:t>
            </a:r>
            <a:endParaRPr lang="lv-LV" sz="15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Clr>
                <a:srgbClr val="0070C0"/>
              </a:buClr>
              <a:buFont typeface="Wingdings" panose="05000000000000000000" pitchFamily="2" charset="2"/>
              <a:buChar char="ü"/>
              <a:tabLst>
                <a:tab pos="270510" algn="l"/>
              </a:tabLst>
            </a:pP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par iespēju nomazgāties </a:t>
            </a:r>
            <a:r>
              <a:rPr lang="lv-LV" sz="1500" kern="100" dirty="0">
                <a:latin typeface="Verdana" panose="020B0604030504040204" pitchFamily="34" charset="0"/>
                <a:ea typeface="Verdana" panose="020B0604030504040204" pitchFamily="34" charset="0"/>
                <a:cs typeface="Times New Roman" panose="02020603050405020304" pitchFamily="18" charset="0"/>
              </a:rPr>
              <a:t>(k</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onstatēts, ka iesniegumā minētā kliente vairākas reizes ir atteikusies iet dušā)</a:t>
            </a:r>
            <a:r>
              <a:rPr lang="lv-LV" sz="1500" kern="100" dirty="0">
                <a:latin typeface="Verdana" panose="020B0604030504040204" pitchFamily="34" charset="0"/>
                <a:ea typeface="Verdana" panose="020B0604030504040204" pitchFamily="34" charset="0"/>
                <a:cs typeface="Times New Roman" panose="02020603050405020304" pitchFamily="18" charset="0"/>
              </a:rPr>
              <a:t>;</a:t>
            </a:r>
            <a:endParaRPr lang="lv-LV" sz="1500" kern="100" dirty="0">
              <a:effectLst/>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Clr>
                <a:srgbClr val="0070C0"/>
              </a:buClr>
              <a:buFont typeface="Wingdings" panose="05000000000000000000" pitchFamily="2" charset="2"/>
              <a:buChar char="ü"/>
              <a:tabLst>
                <a:tab pos="270510" algn="l"/>
              </a:tabLst>
            </a:pPr>
            <a:r>
              <a:rPr lang="lv-LV" sz="1500" kern="100" dirty="0">
                <a:latin typeface="Verdana" panose="020B0604030504040204" pitchFamily="34" charset="0"/>
                <a:ea typeface="Verdana" panose="020B0604030504040204" pitchFamily="34" charset="0"/>
                <a:cs typeface="Times New Roman" panose="02020603050405020304" pitchFamily="18" charset="0"/>
              </a:rPr>
              <a:t>par SAC vadību;</a:t>
            </a:r>
          </a:p>
          <a:p>
            <a:pPr algn="just">
              <a:spcAft>
                <a:spcPts val="0"/>
              </a:spcAft>
              <a:buClr>
                <a:srgbClr val="0070C0"/>
              </a:buClr>
              <a:buSzPct val="150000"/>
              <a:tabLst>
                <a:tab pos="270510" algn="l"/>
              </a:tabLst>
            </a:pP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Vienā sūdzībā bieži minēti vairāki iemesli ar ko neapmierināts SAC klients.</a:t>
            </a:r>
          </a:p>
        </p:txBody>
      </p:sp>
      <p:graphicFrame>
        <p:nvGraphicFramePr>
          <p:cNvPr id="8" name="Chart 7">
            <a:extLst>
              <a:ext uri="{FF2B5EF4-FFF2-40B4-BE49-F238E27FC236}">
                <a16:creationId xmlns:a16="http://schemas.microsoft.com/office/drawing/2014/main" id="{769D10EC-F529-D1F5-67BD-3B62773414DF}"/>
              </a:ext>
            </a:extLst>
          </p:cNvPr>
          <p:cNvGraphicFramePr>
            <a:graphicFrameLocks/>
          </p:cNvGraphicFramePr>
          <p:nvPr>
            <p:extLst>
              <p:ext uri="{D42A27DB-BD31-4B8C-83A1-F6EECF244321}">
                <p14:modId xmlns:p14="http://schemas.microsoft.com/office/powerpoint/2010/main" val="1957035857"/>
              </p:ext>
            </p:extLst>
          </p:nvPr>
        </p:nvGraphicFramePr>
        <p:xfrm>
          <a:off x="1261872" y="3957755"/>
          <a:ext cx="6481572" cy="2839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43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762A16-786D-38E8-0E8B-D5CF754EEA1A}"/>
              </a:ext>
            </a:extLst>
          </p:cNvPr>
          <p:cNvSpPr>
            <a:spLocks noGrp="1"/>
          </p:cNvSpPr>
          <p:nvPr>
            <p:ph type="sldNum" sz="quarter" idx="13"/>
          </p:nvPr>
        </p:nvSpPr>
        <p:spPr>
          <a:xfrm>
            <a:off x="8421624" y="6324600"/>
            <a:ext cx="417576" cy="304800"/>
          </a:xfrm>
        </p:spPr>
        <p:txBody>
          <a:bodyPr/>
          <a:lstStyle/>
          <a:p>
            <a:pPr>
              <a:defRPr/>
            </a:pPr>
            <a:fld id="{98652393-9E78-480D-A4AF-35FE10F76167}" type="slidenum">
              <a:rPr lang="en-US" altLang="en-US" smtClean="0"/>
              <a:pPr>
                <a:defRPr/>
              </a:pPr>
              <a:t>5</a:t>
            </a:fld>
            <a:endParaRPr lang="en-US" altLang="en-US" dirty="0"/>
          </a:p>
        </p:txBody>
      </p:sp>
      <p:sp>
        <p:nvSpPr>
          <p:cNvPr id="6" name="TextBox 5">
            <a:extLst>
              <a:ext uri="{FF2B5EF4-FFF2-40B4-BE49-F238E27FC236}">
                <a16:creationId xmlns:a16="http://schemas.microsoft.com/office/drawing/2014/main" id="{DFCB17BF-21CE-40C8-42E8-9EB81DE4A1FB}"/>
              </a:ext>
            </a:extLst>
          </p:cNvPr>
          <p:cNvSpPr txBox="1"/>
          <p:nvPr/>
        </p:nvSpPr>
        <p:spPr>
          <a:xfrm>
            <a:off x="2103120" y="418838"/>
            <a:ext cx="5824728" cy="430887"/>
          </a:xfrm>
          <a:prstGeom prst="rect">
            <a:avLst/>
          </a:prstGeom>
          <a:noFill/>
        </p:spPr>
        <p:txBody>
          <a:bodyPr wrap="square">
            <a:spAutoFit/>
          </a:bodyPr>
          <a:lstStyle/>
          <a:p>
            <a:r>
              <a:rPr lang="lv-LV" sz="2200" b="1" dirty="0">
                <a:solidFill>
                  <a:srgbClr val="0070C0"/>
                </a:solidFill>
                <a:latin typeface="Verdana" panose="020B0604030504040204" pitchFamily="34" charset="0"/>
                <a:ea typeface="Verdana" panose="020B0604030504040204" pitchFamily="34" charset="0"/>
              </a:rPr>
              <a:t>Iesniegumu – sūdzību izskatīšana </a:t>
            </a:r>
            <a:endParaRPr lang="lv-LV" sz="2200" b="1"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4CE375A-C148-C6F1-0741-DEC62746CA76}"/>
              </a:ext>
            </a:extLst>
          </p:cNvPr>
          <p:cNvSpPr txBox="1"/>
          <p:nvPr/>
        </p:nvSpPr>
        <p:spPr>
          <a:xfrm>
            <a:off x="460248" y="1375178"/>
            <a:ext cx="8226552" cy="2169825"/>
          </a:xfrm>
          <a:prstGeom prst="rect">
            <a:avLst/>
          </a:prstGeom>
          <a:noFill/>
        </p:spPr>
        <p:txBody>
          <a:bodyPr wrap="square">
            <a:spAutoFit/>
          </a:bodyPr>
          <a:lstStyle/>
          <a:p>
            <a:pPr algn="just">
              <a:spcAft>
                <a:spcPts val="0"/>
              </a:spcAft>
              <a:tabLst>
                <a:tab pos="270510" algn="l"/>
              </a:tabLst>
            </a:pPr>
            <a:r>
              <a:rPr lang="lv-LV" sz="1500" u="sng" kern="100" dirty="0">
                <a:effectLst/>
                <a:latin typeface="Verdana" panose="020B0604030504040204" pitchFamily="34" charset="0"/>
                <a:ea typeface="Verdana" panose="020B0604030504040204" pitchFamily="34" charset="0"/>
                <a:cs typeface="Times New Roman" panose="02020603050405020304" pitchFamily="18" charset="0"/>
              </a:rPr>
              <a:t>2022. gadā saņemtas 9 sūdzības</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 par epidemioloģisko drošības prasību un higiēnas prasību nodrošināšanu.</a:t>
            </a:r>
          </a:p>
          <a:p>
            <a:pPr algn="just">
              <a:spcAft>
                <a:spcPts val="0"/>
              </a:spcAft>
              <a:tabLst>
                <a:tab pos="270510" algn="l"/>
              </a:tabLst>
            </a:pP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Izskatot sūdzības, pārkāpumi konstatēti </a:t>
            </a:r>
            <a:r>
              <a:rPr lang="lv-LV" sz="1500" u="sng" kern="100" dirty="0">
                <a:effectLst/>
                <a:latin typeface="Verdana" panose="020B0604030504040204" pitchFamily="34" charset="0"/>
                <a:ea typeface="Verdana" panose="020B0604030504040204" pitchFamily="34" charset="0"/>
                <a:cs typeface="Times New Roman" panose="02020603050405020304" pitchFamily="18" charset="0"/>
              </a:rPr>
              <a:t>divās sūdzībās</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  - par prusaku esamību  - pārkāpumi novērsti.</a:t>
            </a:r>
          </a:p>
          <a:p>
            <a:pPr algn="just">
              <a:spcAft>
                <a:spcPts val="0"/>
              </a:spcAft>
            </a:pPr>
            <a:r>
              <a:rPr lang="lv-LV" sz="1500" dirty="0">
                <a:effectLst/>
                <a:latin typeface="Verdana" panose="020B0604030504040204" pitchFamily="34" charset="0"/>
                <a:ea typeface="Verdana" panose="020B0604030504040204" pitchFamily="34" charset="0"/>
              </a:rPr>
              <a:t>Pārējās 7 sūdzībās minēti fakti neapstiprinājās.</a:t>
            </a:r>
          </a:p>
          <a:p>
            <a:pPr algn="just">
              <a:spcAft>
                <a:spcPts val="0"/>
              </a:spcAft>
            </a:pPr>
            <a:endParaRPr lang="lv-LV" sz="1500" dirty="0">
              <a:latin typeface="Verdana" panose="020B0604030504040204" pitchFamily="34" charset="0"/>
              <a:ea typeface="Verdana" panose="020B0604030504040204" pitchFamily="34" charset="0"/>
            </a:endParaRPr>
          </a:p>
          <a:p>
            <a:pPr algn="just">
              <a:spcAft>
                <a:spcPts val="0"/>
              </a:spcAft>
            </a:pPr>
            <a:r>
              <a:rPr lang="lv-LV" sz="1500" u="sng" kern="100" dirty="0">
                <a:latin typeface="Verdana" panose="020B0604030504040204" pitchFamily="34" charset="0"/>
                <a:ea typeface="Verdana" panose="020B0604030504040204" pitchFamily="34" charset="0"/>
                <a:cs typeface="Times New Roman" panose="02020603050405020304" pitchFamily="18" charset="0"/>
              </a:rPr>
              <a:t>2023. gada 1. pusgadā gadā saņemtas 4 sūdzības </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higiēnas prasību nodrošināšanu. Fakti apstiprinājušies 1 gadījumā - par prusaku esamību. </a:t>
            </a:r>
          </a:p>
          <a:p>
            <a:pPr algn="just">
              <a:spcAft>
                <a:spcPts val="0"/>
              </a:spcAft>
            </a:pPr>
            <a:endParaRPr lang="lv-LV" sz="1500" kern="100" dirty="0">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02255575-CE3D-C616-2492-739E23845A90}"/>
              </a:ext>
            </a:extLst>
          </p:cNvPr>
          <p:cNvGraphicFramePr>
            <a:graphicFrameLocks/>
          </p:cNvGraphicFramePr>
          <p:nvPr>
            <p:extLst>
              <p:ext uri="{D42A27DB-BD31-4B8C-83A1-F6EECF244321}">
                <p14:modId xmlns:p14="http://schemas.microsoft.com/office/powerpoint/2010/main" val="2062881929"/>
              </p:ext>
            </p:extLst>
          </p:nvPr>
        </p:nvGraphicFramePr>
        <p:xfrm>
          <a:off x="2103120" y="3912974"/>
          <a:ext cx="4329684" cy="23313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178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a:xfrm>
            <a:off x="8284464" y="6324600"/>
            <a:ext cx="554736" cy="304800"/>
          </a:xfrm>
        </p:spPr>
        <p:txBody>
          <a:bodyPr/>
          <a:lstStyle/>
          <a:p>
            <a:pPr>
              <a:defRPr/>
            </a:pPr>
            <a:fld id="{8BB5888F-EE26-45CE-B3B5-EFA013D27574}" type="slidenum">
              <a:rPr lang="en-US" altLang="en-US" smtClean="0"/>
              <a:pPr>
                <a:defRPr/>
              </a:pPr>
              <a:t>6</a:t>
            </a:fld>
            <a:endParaRPr lang="en-US" altLang="en-US"/>
          </a:p>
        </p:txBody>
      </p:sp>
      <p:sp>
        <p:nvSpPr>
          <p:cNvPr id="9" name="Title 1">
            <a:extLst>
              <a:ext uri="{FF2B5EF4-FFF2-40B4-BE49-F238E27FC236}">
                <a16:creationId xmlns:a16="http://schemas.microsoft.com/office/drawing/2014/main" id="{6659AC9E-8EAB-AA6D-7364-6F725727E517}"/>
              </a:ext>
            </a:extLst>
          </p:cNvPr>
          <p:cNvSpPr>
            <a:spLocks noGrp="1"/>
          </p:cNvSpPr>
          <p:nvPr>
            <p:ph type="title"/>
          </p:nvPr>
        </p:nvSpPr>
        <p:spPr>
          <a:xfrm>
            <a:off x="2087880" y="245782"/>
            <a:ext cx="6096000" cy="1217258"/>
          </a:xfrm>
        </p:spPr>
        <p:txBody>
          <a:bodyPr>
            <a:normAutofit/>
          </a:bodyPr>
          <a:lstStyle/>
          <a:p>
            <a:pPr algn="ctr"/>
            <a:r>
              <a:rPr lang="lv-LV" sz="2400" dirty="0">
                <a:solidFill>
                  <a:srgbClr val="0070C0"/>
                </a:solidFill>
              </a:rPr>
              <a:t>Iesniegumu – sūdzību izskatīšana 2022. – 1.pg. 2023.gads</a:t>
            </a:r>
            <a:br>
              <a:rPr lang="lv-LV" dirty="0">
                <a:solidFill>
                  <a:srgbClr val="0070C0"/>
                </a:solidFill>
              </a:rPr>
            </a:br>
            <a:r>
              <a:rPr lang="lv-LV" sz="2000" dirty="0">
                <a:solidFill>
                  <a:srgbClr val="0070C0"/>
                </a:solidFill>
              </a:rPr>
              <a:t>(veselības aprūpes  joma)</a:t>
            </a:r>
          </a:p>
        </p:txBody>
      </p:sp>
      <p:graphicFrame>
        <p:nvGraphicFramePr>
          <p:cNvPr id="5" name="Chart 4">
            <a:extLst>
              <a:ext uri="{FF2B5EF4-FFF2-40B4-BE49-F238E27FC236}">
                <a16:creationId xmlns:a16="http://schemas.microsoft.com/office/drawing/2014/main" id="{02F9DD23-ADDD-635B-49EC-EBA48712966F}"/>
              </a:ext>
            </a:extLst>
          </p:cNvPr>
          <p:cNvGraphicFramePr/>
          <p:nvPr>
            <p:extLst>
              <p:ext uri="{D42A27DB-BD31-4B8C-83A1-F6EECF244321}">
                <p14:modId xmlns:p14="http://schemas.microsoft.com/office/powerpoint/2010/main" val="449783611"/>
              </p:ext>
            </p:extLst>
          </p:nvPr>
        </p:nvGraphicFramePr>
        <p:xfrm>
          <a:off x="3669438" y="1434631"/>
          <a:ext cx="5169762" cy="15014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95AE390-E903-ED8B-3666-CE600C28277C}"/>
              </a:ext>
            </a:extLst>
          </p:cNvPr>
          <p:cNvSpPr txBox="1"/>
          <p:nvPr/>
        </p:nvSpPr>
        <p:spPr>
          <a:xfrm>
            <a:off x="371192" y="3053868"/>
            <a:ext cx="8468008" cy="3693319"/>
          </a:xfrm>
          <a:prstGeom prst="rect">
            <a:avLst/>
          </a:prstGeom>
          <a:noFill/>
        </p:spPr>
        <p:txBody>
          <a:bodyPr wrap="square" rtlCol="0">
            <a:spAutoFit/>
          </a:bodyPr>
          <a:lstStyle/>
          <a:p>
            <a:pPr marL="342900" lvl="0" indent="-342900" algn="just" hangingPunct="0">
              <a:buFont typeface="+mj-lt"/>
              <a:buAutoNum type="arabicPeriod"/>
            </a:pPr>
            <a:r>
              <a:rPr lang="lv-LV" sz="1300" dirty="0">
                <a:effectLst/>
                <a:latin typeface="Verdana" panose="020B0604030504040204" pitchFamily="34" charset="0"/>
                <a:ea typeface="Verdana" panose="020B0604030504040204" pitchFamily="34" charset="0"/>
              </a:rPr>
              <a:t>Jāpilnveido SAI iekšējie procesi, preventīvi definējot kritērijus un izveidojot atbalsta rīkus klienta veselības stāvokļa novērtēšanai māsai un aprūpētājiem klientu aprūpes procesā, tai skaitā vitālo funkciju novērtēšanai un agrīnai veselības stāvokļa pasliktināšanās atpazīšanai. </a:t>
            </a:r>
          </a:p>
          <a:p>
            <a:pPr marL="342900" lvl="0" indent="-342900" algn="just" hangingPunct="0">
              <a:buFont typeface="+mj-lt"/>
              <a:buAutoNum type="arabicPeriod"/>
            </a:pPr>
            <a:r>
              <a:rPr lang="lv-LV" sz="1300" dirty="0">
                <a:effectLst/>
                <a:latin typeface="Verdana" panose="020B0604030504040204" pitchFamily="34" charset="0"/>
                <a:ea typeface="Verdana" panose="020B0604030504040204" pitchFamily="34" charset="0"/>
              </a:rPr>
              <a:t>Nav izstrādāti risku </a:t>
            </a:r>
            <a:r>
              <a:rPr lang="lv-LV" sz="1300" dirty="0">
                <a:latin typeface="Verdana" panose="020B0604030504040204" pitchFamily="34" charset="0"/>
                <a:ea typeface="Verdana" panose="020B0604030504040204" pitchFamily="34" charset="0"/>
              </a:rPr>
              <a:t>izvērtēšanas kritēriji </a:t>
            </a:r>
            <a:r>
              <a:rPr lang="lv-LV" sz="1300" dirty="0">
                <a:effectLst/>
                <a:latin typeface="Verdana" panose="020B0604030504040204" pitchFamily="34" charset="0"/>
                <a:ea typeface="Verdana" panose="020B0604030504040204" pitchFamily="34" charset="0"/>
              </a:rPr>
              <a:t>akūtu/ hronisku saslimšanu paasinājuma simptomu agrīnai atpazīšanai (piemēram, infekcijas saslimšanas, sāpju sindroma maskēšana, </a:t>
            </a:r>
            <a:r>
              <a:rPr lang="lv-LV" sz="1300" dirty="0" err="1">
                <a:effectLst/>
                <a:latin typeface="Verdana" panose="020B0604030504040204" pitchFamily="34" charset="0"/>
                <a:ea typeface="Verdana" panose="020B0604030504040204" pitchFamily="34" charset="0"/>
              </a:rPr>
              <a:t>dehidratācija</a:t>
            </a:r>
            <a:r>
              <a:rPr lang="lv-LV" sz="1300" dirty="0">
                <a:effectLst/>
                <a:latin typeface="Verdana" panose="020B0604030504040204" pitchFamily="34" charset="0"/>
                <a:ea typeface="Verdana" panose="020B0604030504040204" pitchFamily="34" charset="0"/>
              </a:rPr>
              <a:t>) un augsta riska klientu, t.i., ar nopietniem veselības un funkcionēšanas traucējumiem, pārvaldes riski.</a:t>
            </a:r>
          </a:p>
          <a:p>
            <a:pPr marL="342900" indent="-342900" algn="just">
              <a:buFont typeface="+mj-lt"/>
              <a:buAutoNum type="arabicPeriod"/>
            </a:pPr>
            <a:r>
              <a:rPr lang="lv-LV" sz="1300" dirty="0">
                <a:latin typeface="Verdana" panose="020B0604030504040204" pitchFamily="34" charset="0"/>
                <a:ea typeface="Verdana" panose="020B0604030504040204" pitchFamily="34" charset="0"/>
              </a:rPr>
              <a:t>Jāpilnveido dokumentācija, lai nodrošinātu nepārprotamu sniegtās sociālās aprūpes, sociālās rehabilitācijas un veselības aprūpes pakalpojumu izsekojamību. Ieraksti medicīniskajā dokumentācijā un klienta lietā ir maz informatīvi, un tie ne vienmēr nodrošina objektīvu pamatu faktisko apstākļu noskaidrošanai </a:t>
            </a:r>
            <a:r>
              <a:rPr lang="lv-LV" sz="1300" dirty="0">
                <a:effectLst/>
                <a:latin typeface="Verdana" panose="020B0604030504040204" pitchFamily="34" charset="0"/>
                <a:ea typeface="Verdana" panose="020B0604030504040204" pitchFamily="34" charset="0"/>
              </a:rPr>
              <a:t>(piemēram, ievadītā un izvadītā šķidruma apjoms, nodrošinātā aprūpe u.c.).</a:t>
            </a:r>
          </a:p>
          <a:p>
            <a:pPr marL="342900" indent="-342900" algn="just">
              <a:buFont typeface="+mj-lt"/>
              <a:buAutoNum type="arabicPeriod"/>
            </a:pPr>
            <a:r>
              <a:rPr lang="lv-LV" sz="1300" dirty="0">
                <a:effectLst/>
                <a:latin typeface="Verdana" panose="020B0604030504040204" pitchFamily="34" charset="0"/>
                <a:ea typeface="Verdana" panose="020B0604030504040204" pitchFamily="34" charset="0"/>
              </a:rPr>
              <a:t>Netiek izpildītas ārsta rekomendācijas par pacienta/klienta pozicionēšanu, tās neveikšana ir sekmējusi izgulējumu attīstību un progresēšanu, neskatoties uz veikto izgulējumu aprūpi.</a:t>
            </a:r>
          </a:p>
          <a:p>
            <a:pPr marL="342900" indent="-342900" algn="just">
              <a:buFont typeface="+mj-lt"/>
              <a:buAutoNum type="arabicPeriod"/>
            </a:pPr>
            <a:r>
              <a:rPr lang="lv-LV" sz="1300" dirty="0">
                <a:latin typeface="Verdana" panose="020B0604030504040204" pitchFamily="34" charset="0"/>
                <a:ea typeface="Verdana" panose="020B0604030504040204" pitchFamily="34" charset="0"/>
              </a:rPr>
              <a:t>SAI savlaicīgi nebija </a:t>
            </a:r>
            <a:r>
              <a:rPr lang="lv-LV" sz="1300" dirty="0">
                <a:effectLst/>
                <a:latin typeface="Verdana" panose="020B0604030504040204" pitchFamily="34" charset="0"/>
                <a:ea typeface="Verdana" panose="020B0604030504040204" pitchFamily="34" charset="0"/>
              </a:rPr>
              <a:t>veikuši darbības, lai atbilstoši klientu funkcionālajām un individuālajām vajadzībām </a:t>
            </a:r>
            <a:r>
              <a:rPr lang="lv-LV" sz="1300" dirty="0">
                <a:latin typeface="Verdana" panose="020B0604030504040204" pitchFamily="34" charset="0"/>
                <a:ea typeface="Verdana" panose="020B0604030504040204" pitchFamily="34" charset="0"/>
              </a:rPr>
              <a:t>nodrošinātu </a:t>
            </a:r>
            <a:r>
              <a:rPr lang="lv-LV" sz="1300" dirty="0">
                <a:effectLst/>
                <a:latin typeface="Verdana" panose="020B0604030504040204" pitchFamily="34" charset="0"/>
                <a:ea typeface="Verdana" panose="020B0604030504040204" pitchFamily="34" charset="0"/>
              </a:rPr>
              <a:t>nepieciešamos tehniskos palīglīdzekļus.</a:t>
            </a:r>
          </a:p>
          <a:p>
            <a:pPr marL="342900" indent="-342900" algn="just">
              <a:buFont typeface="+mj-lt"/>
              <a:buAutoNum type="arabicPeriod"/>
            </a:pPr>
            <a:r>
              <a:rPr lang="lv-LV" sz="1300" dirty="0">
                <a:latin typeface="Verdana" panose="020B0604030504040204" pitchFamily="34" charset="0"/>
                <a:ea typeface="Verdana" panose="020B0604030504040204" pitchFamily="34" charset="0"/>
              </a:rPr>
              <a:t>J</a:t>
            </a:r>
            <a:r>
              <a:rPr lang="lv-LV" sz="1300" dirty="0">
                <a:effectLst/>
                <a:latin typeface="Verdana" panose="020B0604030504040204" pitchFamily="34" charset="0"/>
                <a:ea typeface="Verdana" panose="020B0604030504040204" pitchFamily="34" charset="0"/>
              </a:rPr>
              <a:t>āpilnveido komunikācijas process, jo informācija klientam, viņa radiniekiem ir jāsniedz savlaicīgi, saprotami un pārliecinoties vai klients vai viņa radinieks visu ir sapratis pareizi.</a:t>
            </a:r>
          </a:p>
        </p:txBody>
      </p:sp>
      <p:sp>
        <p:nvSpPr>
          <p:cNvPr id="8" name="TextBox 7">
            <a:extLst>
              <a:ext uri="{FF2B5EF4-FFF2-40B4-BE49-F238E27FC236}">
                <a16:creationId xmlns:a16="http://schemas.microsoft.com/office/drawing/2014/main" id="{61CD0165-DC24-B0FA-712E-AEC945EC9F21}"/>
              </a:ext>
            </a:extLst>
          </p:cNvPr>
          <p:cNvSpPr txBox="1"/>
          <p:nvPr/>
        </p:nvSpPr>
        <p:spPr>
          <a:xfrm>
            <a:off x="371192" y="2671516"/>
            <a:ext cx="1451038" cy="353943"/>
          </a:xfrm>
          <a:prstGeom prst="rect">
            <a:avLst/>
          </a:prstGeom>
          <a:noFill/>
        </p:spPr>
        <p:txBody>
          <a:bodyPr wrap="none" rtlCol="0">
            <a:spAutoFit/>
          </a:bodyPr>
          <a:lstStyle/>
          <a:p>
            <a:r>
              <a:rPr lang="lv-LV" dirty="0">
                <a:latin typeface="Verdana" panose="020B0604030504040204" pitchFamily="34" charset="0"/>
                <a:ea typeface="Verdana" panose="020B0604030504040204" pitchFamily="34" charset="0"/>
              </a:rPr>
              <a:t>Secinājumi</a:t>
            </a:r>
            <a:r>
              <a:rPr lang="lv-LV" dirty="0"/>
              <a:t>:</a:t>
            </a:r>
          </a:p>
        </p:txBody>
      </p:sp>
    </p:spTree>
    <p:extLst>
      <p:ext uri="{BB962C8B-B14F-4D97-AF65-F5344CB8AC3E}">
        <p14:creationId xmlns:p14="http://schemas.microsoft.com/office/powerpoint/2010/main" val="223706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B67464-BE00-98BC-26FD-82AC768F4348}"/>
              </a:ext>
            </a:extLst>
          </p:cNvPr>
          <p:cNvSpPr>
            <a:spLocks noGrp="1"/>
          </p:cNvSpPr>
          <p:nvPr>
            <p:ph type="sldNum" sz="quarter" idx="13"/>
          </p:nvPr>
        </p:nvSpPr>
        <p:spPr>
          <a:xfrm>
            <a:off x="8439912" y="6324600"/>
            <a:ext cx="399288" cy="304800"/>
          </a:xfrm>
        </p:spPr>
        <p:txBody>
          <a:bodyPr/>
          <a:lstStyle/>
          <a:p>
            <a:pPr>
              <a:defRPr/>
            </a:pPr>
            <a:fld id="{98652393-9E78-480D-A4AF-35FE10F76167}"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062D199C-9F22-6F12-4B32-277F29AEFE72}"/>
              </a:ext>
            </a:extLst>
          </p:cNvPr>
          <p:cNvSpPr txBox="1"/>
          <p:nvPr/>
        </p:nvSpPr>
        <p:spPr>
          <a:xfrm>
            <a:off x="1856232" y="413671"/>
            <a:ext cx="6419088" cy="474682"/>
          </a:xfrm>
          <a:prstGeom prst="rect">
            <a:avLst/>
          </a:prstGeom>
          <a:noFill/>
        </p:spPr>
        <p:txBody>
          <a:bodyPr wrap="square">
            <a:spAutoFit/>
          </a:bodyPr>
          <a:lstStyle/>
          <a:p>
            <a:pPr marR="2540" algn="ctr">
              <a:lnSpc>
                <a:spcPct val="115000"/>
              </a:lnSpc>
              <a:spcAft>
                <a:spcPts val="1000"/>
              </a:spcAft>
              <a:tabLst>
                <a:tab pos="270510" algn="l"/>
              </a:tabLst>
            </a:pPr>
            <a:r>
              <a:rPr lang="lv-LV" sz="2400" b="1" dirty="0">
                <a:solidFill>
                  <a:srgbClr val="0070C0"/>
                </a:solidFill>
                <a:latin typeface="Verdana" panose="020B0604030504040204" pitchFamily="34" charset="0"/>
                <a:ea typeface="Verdana" panose="020B0604030504040204" pitchFamily="34" charset="0"/>
              </a:rPr>
              <a:t>Zāļu atļaujas</a:t>
            </a:r>
          </a:p>
        </p:txBody>
      </p:sp>
      <p:sp>
        <p:nvSpPr>
          <p:cNvPr id="2" name="TextBox 1">
            <a:extLst>
              <a:ext uri="{FF2B5EF4-FFF2-40B4-BE49-F238E27FC236}">
                <a16:creationId xmlns:a16="http://schemas.microsoft.com/office/drawing/2014/main" id="{75661196-3C2E-33A9-7D1D-38FD4F93C97B}"/>
              </a:ext>
            </a:extLst>
          </p:cNvPr>
          <p:cNvSpPr txBox="1"/>
          <p:nvPr/>
        </p:nvSpPr>
        <p:spPr>
          <a:xfrm>
            <a:off x="413004" y="1375178"/>
            <a:ext cx="8226552" cy="4585871"/>
          </a:xfrm>
          <a:prstGeom prst="rect">
            <a:avLst/>
          </a:prstGeom>
          <a:noFill/>
        </p:spPr>
        <p:txBody>
          <a:bodyPr wrap="square">
            <a:spAutoFit/>
          </a:bodyPr>
          <a:lstStyle/>
          <a:p>
            <a:pPr algn="just">
              <a:spcAft>
                <a:spcPts val="0"/>
              </a:spcAft>
              <a:tabLst>
                <a:tab pos="270510" algn="l"/>
              </a:tabLst>
            </a:pPr>
            <a:r>
              <a:rPr lang="lv-LV" sz="1500" kern="100" dirty="0">
                <a:latin typeface="Verdana" panose="020B0604030504040204" pitchFamily="34" charset="0"/>
                <a:ea typeface="Verdana" panose="020B0604030504040204" pitchFamily="34" charset="0"/>
                <a:cs typeface="Times New Roman" panose="02020603050405020304" pitchFamily="18" charset="0"/>
              </a:rPr>
              <a:t>SAI vadītājs iesniedz Inspekcijā iesniegumu (ar nepieciešamiem dokumentiem), lai iegūtu atļauju zāļu iegādei no zāļu lieltirgotavām vai narkotisko, psihotropo zāļu iegādei no aptiekām. Inspekcija veic pārbaudi un pieņem lēmumu par atļaujas izsniegšanu iestādei zāļu iegādei. </a:t>
            </a:r>
            <a:r>
              <a:rPr lang="lv-LV" sz="1100" i="1" kern="100" dirty="0">
                <a:solidFill>
                  <a:schemeClr val="accent5">
                    <a:lumMod val="50000"/>
                  </a:schemeClr>
                </a:solidFill>
                <a:latin typeface="Verdana" panose="020B0604030504040204" pitchFamily="34" charset="0"/>
                <a:ea typeface="Verdana" panose="020B0604030504040204" pitchFamily="34" charset="0"/>
                <a:cs typeface="Times New Roman" panose="02020603050405020304" pitchFamily="18" charset="0"/>
              </a:rPr>
              <a:t>Ministru kabineta 2007.gada 27.marta noteikumi Nr. 220 „Zāļu iegādes, uzglabāšanas, izlietošanas, uzskaites un iznīcināšanas kārtība ārstniecības iestādēs un sociālās aprūpes institūcijās”.</a:t>
            </a:r>
          </a:p>
          <a:p>
            <a:pPr algn="just">
              <a:spcAft>
                <a:spcPts val="0"/>
              </a:spcAft>
              <a:tabLst>
                <a:tab pos="270510" algn="l"/>
              </a:tabLst>
            </a:pPr>
            <a:endParaRPr lang="lv-LV" sz="1500" kern="100" dirty="0">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tabLst>
                <a:tab pos="270510" algn="l"/>
              </a:tabLst>
            </a:pPr>
            <a:r>
              <a:rPr lang="lv-LV" sz="1500" kern="100" dirty="0">
                <a:latin typeface="Verdana" panose="020B0604030504040204" pitchFamily="34" charset="0"/>
                <a:ea typeface="Verdana" panose="020B0604030504040204" pitchFamily="34" charset="0"/>
                <a:cs typeface="Times New Roman" panose="02020603050405020304" pitchFamily="18" charset="0"/>
              </a:rPr>
              <a:t>Inspekcijas izsniegtajā atļaujā norādīts: Atļauts iegādāties lietojamo zāļu sarakstā un papildus lietojamo zāļu sarakstā iekļautās zāles no zāļu lieltirgotavas, tai skaitā </a:t>
            </a:r>
            <a:r>
              <a:rPr lang="lv-LV" sz="15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atļauts/nav atļauts </a:t>
            </a:r>
            <a:r>
              <a:rPr lang="lv-LV" sz="1500" kern="100" dirty="0">
                <a:latin typeface="Verdana" panose="020B0604030504040204" pitchFamily="34" charset="0"/>
                <a:ea typeface="Verdana" panose="020B0604030504040204" pitchFamily="34" charset="0"/>
                <a:cs typeface="Times New Roman" panose="02020603050405020304" pitchFamily="18" charset="0"/>
              </a:rPr>
              <a:t>iegādāties psihotropās zāles un </a:t>
            </a:r>
            <a:r>
              <a:rPr lang="lv-LV" sz="15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atļauts/nav atļauts </a:t>
            </a:r>
            <a:r>
              <a:rPr lang="lv-LV" sz="1500" kern="100" dirty="0">
                <a:latin typeface="Verdana" panose="020B0604030504040204" pitchFamily="34" charset="0"/>
                <a:ea typeface="Verdana" panose="020B0604030504040204" pitchFamily="34" charset="0"/>
                <a:cs typeface="Times New Roman" panose="02020603050405020304" pitchFamily="18" charset="0"/>
              </a:rPr>
              <a:t>iegādāties narkotiskās zāles.</a:t>
            </a:r>
          </a:p>
          <a:p>
            <a:pPr algn="just">
              <a:spcAft>
                <a:spcPts val="0"/>
              </a:spcAft>
              <a:tabLst>
                <a:tab pos="270510" algn="l"/>
              </a:tabLst>
            </a:pPr>
            <a:endParaRPr lang="lv-LV" sz="1500" kern="100" dirty="0">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tabLst>
                <a:tab pos="270510" algn="l"/>
              </a:tabLst>
            </a:pPr>
            <a:r>
              <a:rPr lang="lv-LV" sz="1500" kern="100" dirty="0">
                <a:latin typeface="Verdana" panose="020B0604030504040204" pitchFamily="34" charset="0"/>
                <a:ea typeface="Verdana" panose="020B0604030504040204" pitchFamily="34" charset="0"/>
                <a:cs typeface="Times New Roman" panose="02020603050405020304" pitchFamily="18" charset="0"/>
              </a:rPr>
              <a:t>Izsniegto atļauju saraksts pieejams Inspekcijas mājas lapā, sadaļā: </a:t>
            </a:r>
          </a:p>
          <a:p>
            <a:pPr algn="just">
              <a:spcAft>
                <a:spcPts val="0"/>
              </a:spcAft>
              <a:tabLst>
                <a:tab pos="270510" algn="l"/>
              </a:tabLst>
            </a:pPr>
            <a:r>
              <a:rPr lang="lv-LV" sz="1500" kern="100" dirty="0">
                <a:latin typeface="Verdana" panose="020B0604030504040204" pitchFamily="34" charset="0"/>
                <a:ea typeface="Verdana" panose="020B0604030504040204" pitchFamily="34" charset="0"/>
                <a:cs typeface="Times New Roman" panose="02020603050405020304" pitchFamily="18" charset="0"/>
              </a:rPr>
              <a:t>Reģistri un datubāzes </a:t>
            </a:r>
            <a:r>
              <a:rPr lang="lv-LV" sz="1500" kern="100" dirty="0">
                <a:latin typeface="Verdana" panose="020B0604030504040204" pitchFamily="34" charset="0"/>
                <a:ea typeface="Verdana" panose="020B0604030504040204" pitchFamily="34" charset="0"/>
                <a:cs typeface="Times New Roman" panose="02020603050405020304" pitchFamily="18" charset="0"/>
                <a:hlinkClick r:id="rId2"/>
              </a:rPr>
              <a:t>https://www.vi.gov.lv/lv/registri-un-datubazes</a:t>
            </a:r>
            <a:r>
              <a:rPr lang="lv-LV" sz="1500" kern="100" dirty="0">
                <a:latin typeface="Verdana" panose="020B0604030504040204" pitchFamily="34" charset="0"/>
                <a:ea typeface="Verdana" panose="020B0604030504040204" pitchFamily="34" charset="0"/>
                <a:cs typeface="Times New Roman" panose="02020603050405020304" pitchFamily="18" charset="0"/>
              </a:rPr>
              <a:t> </a:t>
            </a:r>
          </a:p>
          <a:p>
            <a:pPr algn="just">
              <a:spcAft>
                <a:spcPts val="0"/>
              </a:spcAft>
              <a:tabLst>
                <a:tab pos="270510" algn="l"/>
              </a:tabLst>
            </a:pPr>
            <a:endParaRPr lang="lv-LV" sz="1500" kern="100" dirty="0">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tabLst>
                <a:tab pos="270510" algn="l"/>
              </a:tabLst>
            </a:pPr>
            <a:r>
              <a:rPr lang="lv-LV" sz="1500" b="1" kern="100" dirty="0">
                <a:effectLst/>
                <a:latin typeface="Verdana" panose="020B0604030504040204" pitchFamily="34" charset="0"/>
                <a:ea typeface="Verdana" panose="020B0604030504040204" pitchFamily="34" charset="0"/>
                <a:cs typeface="Times New Roman" panose="02020603050405020304" pitchFamily="18" charset="0"/>
              </a:rPr>
              <a:t>2022.gadā </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izsniegtas 37 zāļu atļaujas, tajā skaitā veiktas 30 klātienes kontroles SIA saistībā ar zāļu atļauju izsniegšanu. </a:t>
            </a:r>
          </a:p>
          <a:p>
            <a:pPr algn="just">
              <a:spcAft>
                <a:spcPts val="0"/>
              </a:spcAft>
              <a:tabLst>
                <a:tab pos="270510" algn="l"/>
              </a:tabLst>
            </a:pPr>
            <a:endParaRPr lang="lv-LV" sz="1500" kern="100" dirty="0">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tabLst>
                <a:tab pos="270510" algn="l"/>
              </a:tabLst>
            </a:pPr>
            <a:r>
              <a:rPr lang="lv-LV" sz="1500" b="1" kern="100" dirty="0">
                <a:latin typeface="Verdana" panose="020B0604030504040204" pitchFamily="34" charset="0"/>
                <a:ea typeface="Verdana" panose="020B0604030504040204" pitchFamily="34" charset="0"/>
                <a:cs typeface="Times New Roman" panose="02020603050405020304" pitchFamily="18" charset="0"/>
              </a:rPr>
              <a:t>2023.gada 1.pusgadā </a:t>
            </a:r>
            <a:r>
              <a:rPr lang="lv-LV" sz="1500" kern="100" dirty="0">
                <a:latin typeface="Verdana" panose="020B0604030504040204" pitchFamily="34" charset="0"/>
                <a:ea typeface="Verdana" panose="020B0604030504040204" pitchFamily="34" charset="0"/>
                <a:cs typeface="Times New Roman" panose="02020603050405020304" pitchFamily="18" charset="0"/>
              </a:rPr>
              <a:t>– izsniegtas 15 zāļu atļaujas, tajā skaitā veiktas 13 klātienes </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kontroles SAI saistībā ar zāļu atļauju izsniegšanu.</a:t>
            </a:r>
            <a:endParaRPr lang="lv-LV" sz="1500" kern="1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3745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2770-6100-4B02-F20E-870A8AEDE34F}"/>
              </a:ext>
            </a:extLst>
          </p:cNvPr>
          <p:cNvSpPr>
            <a:spLocks noGrp="1"/>
          </p:cNvSpPr>
          <p:nvPr>
            <p:ph type="title"/>
          </p:nvPr>
        </p:nvSpPr>
        <p:spPr/>
        <p:txBody>
          <a:bodyPr>
            <a:normAutofit fontScale="90000"/>
          </a:bodyPr>
          <a:lstStyle/>
          <a:p>
            <a:r>
              <a:rPr lang="lv-LV" sz="2700" b="1" dirty="0">
                <a:solidFill>
                  <a:srgbClr val="0070C0"/>
                </a:solidFill>
                <a:latin typeface="Verdana" panose="020B0604030504040204" pitchFamily="34" charset="0"/>
                <a:ea typeface="Verdana" panose="020B0604030504040204" pitchFamily="34" charset="0"/>
              </a:rPr>
              <a:t>Zāļu atļaujas</a:t>
            </a:r>
            <a:br>
              <a:rPr lang="lv-LV" sz="2400" b="1" dirty="0">
                <a:solidFill>
                  <a:srgbClr val="0070C0"/>
                </a:solidFill>
                <a:latin typeface="Verdana" panose="020B0604030504040204" pitchFamily="34" charset="0"/>
                <a:ea typeface="Verdana" panose="020B0604030504040204" pitchFamily="34" charset="0"/>
              </a:rPr>
            </a:br>
            <a:br>
              <a:rPr lang="lv-LV" sz="2400" b="1" dirty="0">
                <a:solidFill>
                  <a:srgbClr val="0070C0"/>
                </a:solidFill>
                <a:latin typeface="Verdana" panose="020B0604030504040204" pitchFamily="34" charset="0"/>
                <a:ea typeface="Verdana" panose="020B0604030504040204" pitchFamily="34" charset="0"/>
              </a:rPr>
            </a:br>
            <a:r>
              <a:rPr lang="lv-LV" sz="2000" b="1" dirty="0">
                <a:solidFill>
                  <a:srgbClr val="0070C0"/>
                </a:solidFill>
                <a:latin typeface="Verdana" panose="020B0604030504040204" pitchFamily="34" charset="0"/>
                <a:ea typeface="Verdana" panose="020B0604030504040204" pitchFamily="34" charset="0"/>
              </a:rPr>
              <a:t>Konstatētās nepilnības</a:t>
            </a:r>
            <a:br>
              <a:rPr lang="lv-LV" sz="2400" b="1" dirty="0">
                <a:solidFill>
                  <a:srgbClr val="0070C0"/>
                </a:solidFill>
                <a:latin typeface="Verdana" panose="020B0604030504040204" pitchFamily="34" charset="0"/>
                <a:ea typeface="Verdana" panose="020B0604030504040204" pitchFamily="34" charset="0"/>
              </a:rPr>
            </a:br>
            <a:endParaRPr lang="lv-LV" dirty="0"/>
          </a:p>
        </p:txBody>
      </p:sp>
      <p:sp>
        <p:nvSpPr>
          <p:cNvPr id="3" name="Content Placeholder 2">
            <a:extLst>
              <a:ext uri="{FF2B5EF4-FFF2-40B4-BE49-F238E27FC236}">
                <a16:creationId xmlns:a16="http://schemas.microsoft.com/office/drawing/2014/main" id="{0687E69D-32FC-84DF-6E28-5CD05ABB4720}"/>
              </a:ext>
            </a:extLst>
          </p:cNvPr>
          <p:cNvSpPr>
            <a:spLocks noGrp="1"/>
          </p:cNvSpPr>
          <p:nvPr>
            <p:ph idx="1"/>
          </p:nvPr>
        </p:nvSpPr>
        <p:spPr>
          <a:xfrm>
            <a:off x="665825" y="1752600"/>
            <a:ext cx="8020975" cy="4373573"/>
          </a:xfrm>
        </p:spPr>
        <p:txBody>
          <a:bodyPr>
            <a:normAutofit/>
          </a:bodyPr>
          <a:lstStyle/>
          <a:p>
            <a:pPr marL="342900" indent="-342900" algn="just">
              <a:buFont typeface="Wingdings" panose="05000000000000000000" pitchFamily="2" charset="2"/>
              <a:buChar char="Ø"/>
            </a:pPr>
            <a:r>
              <a:rPr lang="lv-LV" sz="1600" dirty="0"/>
              <a:t>Konstatētas zāles ar notecējušiem derīguma termiņiem. Kontroles laikā tiek sastādīts zāļu utilizācijas akts. Neatbilstība novērsta kontroles laikā, zāles iznīcinātas (ievietotas bīstamo atkritumu maisā un tiks nodotas utilizācijai);</a:t>
            </a:r>
          </a:p>
          <a:p>
            <a:pPr marL="342900" indent="-342900" algn="just">
              <a:buFont typeface="Wingdings" panose="05000000000000000000" pitchFamily="2" charset="2"/>
              <a:buChar char="Ø"/>
            </a:pPr>
            <a:r>
              <a:rPr lang="lv-LV" sz="1600" dirty="0"/>
              <a:t>Stingrās uzskaites psihotropo zāļu uzskaite un reālais skaits neatbilst ierakstiem stingrās uzskaites žurnālā.</a:t>
            </a:r>
          </a:p>
          <a:p>
            <a:pPr marL="342900" indent="-342900" algn="just">
              <a:buFont typeface="Wingdings" panose="05000000000000000000" pitchFamily="2" charset="2"/>
              <a:buChar char="Ø"/>
            </a:pPr>
            <a:r>
              <a:rPr lang="lv-LV" sz="1600" dirty="0"/>
              <a:t>Pavadzīmes par psihotropo zāļu iegādi neglabājas atsevišķi, pieprasījumi par zāļu iegādi netiek noformēti.</a:t>
            </a:r>
          </a:p>
          <a:p>
            <a:pPr marL="342900" indent="-342900" algn="just">
              <a:buFont typeface="Wingdings" panose="05000000000000000000" pitchFamily="2" charset="2"/>
              <a:buChar char="Ø"/>
            </a:pPr>
            <a:r>
              <a:rPr lang="lv-LV" sz="1600" dirty="0"/>
              <a:t>SAI atbildīgā persona par zāļu apriti neveic reizi mēnesī pārbaudes par psihotropo zāļu uzskaiti, salīdzinot stingrās uzskaites žurnālā reģistrēto zāļu atlikumu ar faktisko zāļu atlikumu;</a:t>
            </a:r>
          </a:p>
          <a:p>
            <a:pPr marL="342900" indent="-342900" algn="just">
              <a:buFont typeface="Wingdings" panose="05000000000000000000" pitchFamily="2" charset="2"/>
              <a:buChar char="Ø"/>
            </a:pPr>
            <a:r>
              <a:rPr lang="lv-LV" sz="1600" dirty="0"/>
              <a:t>Zāļu stingrās uzskaites žurnāls netiek aizpildīts, stingrās uzskaites psihotropo zāļu uzskaite tiek nodrošināta kladē.</a:t>
            </a:r>
          </a:p>
          <a:p>
            <a:pPr marL="342900" indent="-342900" algn="just">
              <a:buFont typeface="Wingdings" panose="05000000000000000000" pitchFamily="2" charset="2"/>
              <a:buChar char="Ø"/>
            </a:pPr>
            <a:r>
              <a:rPr lang="lv-LV" sz="1600" dirty="0"/>
              <a:t>Zāļu stingrās uzskaites žurnālā veikti nekorekti labojumi ar korektoru un atbilstoši nenoformēti svītrojumi bez ieraksta "labotam ticēt«</a:t>
            </a:r>
          </a:p>
          <a:p>
            <a:pPr algn="just"/>
            <a:endParaRPr lang="lv-LV" dirty="0"/>
          </a:p>
          <a:p>
            <a:pPr marL="342900" indent="-342900">
              <a:buFont typeface="Wingdings" panose="05000000000000000000" pitchFamily="2" charset="2"/>
              <a:buChar char="Ø"/>
            </a:pPr>
            <a:endParaRPr lang="lv-LV" dirty="0"/>
          </a:p>
        </p:txBody>
      </p:sp>
      <p:sp>
        <p:nvSpPr>
          <p:cNvPr id="4" name="Text Placeholder 3">
            <a:extLst>
              <a:ext uri="{FF2B5EF4-FFF2-40B4-BE49-F238E27FC236}">
                <a16:creationId xmlns:a16="http://schemas.microsoft.com/office/drawing/2014/main" id="{37B66480-4D1E-2DF5-669C-69F55E19633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FA88DFCD-48C6-C092-C4C8-5E0D64731DA5}"/>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1BBDFAFB-0C6D-F70C-5057-432EFF52CC68}"/>
              </a:ext>
            </a:extLst>
          </p:cNvPr>
          <p:cNvSpPr>
            <a:spLocks noGrp="1"/>
          </p:cNvSpPr>
          <p:nvPr>
            <p:ph type="sldNum" sz="quarter" idx="13"/>
          </p:nvPr>
        </p:nvSpPr>
        <p:spPr/>
        <p:txBody>
          <a:bodyPr/>
          <a:lstStyle/>
          <a:p>
            <a:pPr>
              <a:defRPr/>
            </a:pPr>
            <a:fld id="{8BB5888F-EE26-45CE-B3B5-EFA013D27574}" type="slidenum">
              <a:rPr lang="en-US" altLang="en-US" smtClean="0"/>
              <a:pPr>
                <a:defRPr/>
              </a:pPr>
              <a:t>8</a:t>
            </a:fld>
            <a:endParaRPr lang="en-US" altLang="en-US"/>
          </a:p>
        </p:txBody>
      </p:sp>
    </p:spTree>
    <p:extLst>
      <p:ext uri="{BB962C8B-B14F-4D97-AF65-F5344CB8AC3E}">
        <p14:creationId xmlns:p14="http://schemas.microsoft.com/office/powerpoint/2010/main" val="3640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757B6A-01F4-549E-C2F5-1213B5280021}"/>
              </a:ext>
            </a:extLst>
          </p:cNvPr>
          <p:cNvSpPr>
            <a:spLocks noGrp="1"/>
          </p:cNvSpPr>
          <p:nvPr>
            <p:ph type="sldNum" sz="quarter" idx="13"/>
          </p:nvPr>
        </p:nvSpPr>
        <p:spPr>
          <a:xfrm>
            <a:off x="8293608" y="6324600"/>
            <a:ext cx="545592" cy="304800"/>
          </a:xfrm>
        </p:spPr>
        <p:txBody>
          <a:bodyPr/>
          <a:lstStyle/>
          <a:p>
            <a:pPr>
              <a:defRPr/>
            </a:pPr>
            <a:fld id="{98652393-9E78-480D-A4AF-35FE10F76167}" type="slidenum">
              <a:rPr lang="en-US" altLang="en-US" smtClean="0"/>
              <a:pPr>
                <a:defRPr/>
              </a:pPr>
              <a:t>9</a:t>
            </a:fld>
            <a:endParaRPr lang="en-US" altLang="en-US" dirty="0"/>
          </a:p>
        </p:txBody>
      </p:sp>
      <p:sp>
        <p:nvSpPr>
          <p:cNvPr id="5" name="TextBox 4">
            <a:extLst>
              <a:ext uri="{FF2B5EF4-FFF2-40B4-BE49-F238E27FC236}">
                <a16:creationId xmlns:a16="http://schemas.microsoft.com/office/drawing/2014/main" id="{3715E86A-D514-DDB0-01FF-7CE281B54226}"/>
              </a:ext>
            </a:extLst>
          </p:cNvPr>
          <p:cNvSpPr txBox="1"/>
          <p:nvPr/>
        </p:nvSpPr>
        <p:spPr>
          <a:xfrm>
            <a:off x="1920240" y="274320"/>
            <a:ext cx="5303520" cy="830997"/>
          </a:xfrm>
          <a:prstGeom prst="rect">
            <a:avLst/>
          </a:prstGeom>
          <a:noFill/>
        </p:spPr>
        <p:txBody>
          <a:bodyPr wrap="square" rtlCol="0">
            <a:spAutoFit/>
          </a:bodyPr>
          <a:lstStyle/>
          <a:p>
            <a:pPr algn="ctr"/>
            <a:r>
              <a:rPr lang="lv-LV" sz="2400" b="1" dirty="0">
                <a:solidFill>
                  <a:srgbClr val="0070C0"/>
                </a:solidFill>
                <a:latin typeface="Verdana" panose="020B0604030504040204" pitchFamily="34" charset="0"/>
                <a:ea typeface="Verdana" panose="020B0604030504040204" pitchFamily="34" charset="0"/>
              </a:rPr>
              <a:t>Sadarbība ar Latvijas Republikas </a:t>
            </a:r>
            <a:r>
              <a:rPr lang="lv-LV" sz="2400" b="1" dirty="0" err="1">
                <a:solidFill>
                  <a:srgbClr val="0070C0"/>
                </a:solidFill>
                <a:latin typeface="Verdana" panose="020B0604030504040204" pitchFamily="34" charset="0"/>
                <a:ea typeface="Verdana" panose="020B0604030504040204" pitchFamily="34" charset="0"/>
              </a:rPr>
              <a:t>Tiesībsargu</a:t>
            </a:r>
            <a:endParaRPr lang="lv-LV" sz="2400" b="1" dirty="0">
              <a:solidFill>
                <a:srgbClr val="0070C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A11EB8A-482A-6DAF-7CD7-4D48EC821A7D}"/>
              </a:ext>
            </a:extLst>
          </p:cNvPr>
          <p:cNvSpPr txBox="1"/>
          <p:nvPr/>
        </p:nvSpPr>
        <p:spPr>
          <a:xfrm>
            <a:off x="548641" y="1404870"/>
            <a:ext cx="8199120" cy="1400383"/>
          </a:xfrm>
          <a:prstGeom prst="rect">
            <a:avLst/>
          </a:prstGeom>
          <a:noFill/>
        </p:spPr>
        <p:txBody>
          <a:bodyPr wrap="square" rtlCol="0">
            <a:spAutoFit/>
          </a:bodyPr>
          <a:lstStyle/>
          <a:p>
            <a:pPr algn="just">
              <a:spcAft>
                <a:spcPts val="600"/>
              </a:spcAft>
            </a:pPr>
            <a:r>
              <a:rPr lang="lv-LV" sz="1500" b="1" dirty="0">
                <a:latin typeface="Verdana" panose="020B0604030504040204" pitchFamily="34" charset="0"/>
                <a:ea typeface="Verdana" panose="020B0604030504040204" pitchFamily="34" charset="0"/>
              </a:rPr>
              <a:t>2022. gadā </a:t>
            </a:r>
            <a:r>
              <a:rPr lang="lv-LV" sz="1500" kern="100" dirty="0">
                <a:latin typeface="Verdana" panose="020B0604030504040204" pitchFamily="34" charset="0"/>
                <a:ea typeface="Verdana" panose="020B0604030504040204" pitchFamily="34" charset="0"/>
                <a:cs typeface="Times New Roman" panose="02020603050405020304" pitchFamily="18" charset="0"/>
              </a:rPr>
              <a:t>l</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ūdz apsekot bērnu SAC</a:t>
            </a:r>
            <a:r>
              <a:rPr lang="lv-LV" sz="1500" kern="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un izvērtēt telpu atbilstību normatīvajos aktos noteiktajām higiēnas prasībām – </a:t>
            </a:r>
          </a:p>
          <a:p>
            <a:pPr marL="285750" indent="-285750" algn="just">
              <a:spcAft>
                <a:spcPts val="600"/>
              </a:spcAft>
              <a:buClr>
                <a:srgbClr val="C00000"/>
              </a:buClr>
              <a:buFont typeface="Wingdings" panose="05000000000000000000" pitchFamily="2" charset="2"/>
              <a:buChar char="ü"/>
            </a:pPr>
            <a:r>
              <a:rPr lang="lv-LV" sz="1500" kern="100" dirty="0">
                <a:solidFill>
                  <a:srgbClr val="000000"/>
                </a:solidFill>
                <a:latin typeface="Verdana" panose="020B0604030504040204" pitchFamily="34" charset="0"/>
                <a:ea typeface="Verdana" panose="020B0604030504040204" pitchFamily="34" charset="0"/>
                <a:cs typeface="Times New Roman" panose="02020603050405020304" pitchFamily="18" charset="0"/>
              </a:rPr>
              <a:t>saņemta informācija, ka </a:t>
            </a:r>
            <a:r>
              <a:rPr lang="lv-LV" sz="1500" kern="100" dirty="0">
                <a:effectLst/>
                <a:latin typeface="Verdana" panose="020B0604030504040204" pitchFamily="34" charset="0"/>
                <a:ea typeface="Verdana" panose="020B0604030504040204" pitchFamily="34" charset="0"/>
                <a:cs typeface="Times New Roman" panose="02020603050405020304" pitchFamily="18" charset="0"/>
              </a:rPr>
              <a:t>tiek veikti remontdarbi, kā rezultātā telpās veidojas putekļi, netīrība, pazūd elektrība, internets un karstais ūdens.</a:t>
            </a:r>
          </a:p>
          <a:p>
            <a:pPr algn="just">
              <a:spcAft>
                <a:spcPts val="0"/>
              </a:spcAft>
              <a:buClr>
                <a:srgbClr val="0070C0"/>
              </a:buClr>
            </a:pPr>
            <a:r>
              <a:rPr lang="lv-LV" sz="1500" kern="100" dirty="0">
                <a:latin typeface="Verdana" panose="020B0604030504040204" pitchFamily="34" charset="0"/>
                <a:ea typeface="Verdana" panose="020B0604030504040204" pitchFamily="34" charset="0"/>
                <a:cs typeface="Times New Roman" panose="02020603050405020304" pitchFamily="18" charset="0"/>
              </a:rPr>
              <a:t>Minētie fakti neapstiprinājās.</a:t>
            </a:r>
            <a:endParaRPr lang="lv-LV" sz="15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E217DAF-0CF2-9510-AF2E-4CF7F6D2B8A8}"/>
              </a:ext>
            </a:extLst>
          </p:cNvPr>
          <p:cNvSpPr txBox="1"/>
          <p:nvPr/>
        </p:nvSpPr>
        <p:spPr>
          <a:xfrm>
            <a:off x="472440" y="2972183"/>
            <a:ext cx="8199119" cy="3108543"/>
          </a:xfrm>
          <a:prstGeom prst="rect">
            <a:avLst/>
          </a:prstGeom>
          <a:noFill/>
        </p:spPr>
        <p:txBody>
          <a:bodyPr wrap="square" rtlCol="0">
            <a:spAutoFit/>
          </a:bodyPr>
          <a:lstStyle/>
          <a:p>
            <a:pPr algn="just"/>
            <a:r>
              <a:rPr lang="lv-LV" sz="1600" b="1" dirty="0">
                <a:latin typeface="Verdana" panose="020B0604030504040204" pitchFamily="34" charset="0"/>
                <a:ea typeface="Verdana" panose="020B0604030504040204" pitchFamily="34" charset="0"/>
              </a:rPr>
              <a:t>2023. gadā </a:t>
            </a:r>
            <a:r>
              <a:rPr lang="lv-LV" sz="1600" dirty="0">
                <a:latin typeface="Verdana" panose="020B0604030504040204" pitchFamily="34" charset="0"/>
                <a:ea typeface="Verdana" panose="020B0604030504040204" pitchFamily="34" charset="0"/>
              </a:rPr>
              <a:t>pārsūtīti 2 iesniegumi </a:t>
            </a:r>
            <a:r>
              <a:rPr lang="lv-LV" sz="1600" kern="100" dirty="0">
                <a:latin typeface="Verdana" panose="020B0604030504040204" pitchFamily="34" charset="0"/>
                <a:ea typeface="Verdana" panose="020B0604030504040204" pitchFamily="34" charset="0"/>
                <a:cs typeface="Times New Roman" panose="02020603050405020304" pitchFamily="18" charset="0"/>
              </a:rPr>
              <a:t>par iespējamiem pārkāpumiem sabiedrības veselībā un klientu veselības aprūpē SAC.</a:t>
            </a:r>
          </a:p>
          <a:p>
            <a:pPr algn="just"/>
            <a:endParaRPr lang="lv-LV" sz="1600" kern="100" dirty="0">
              <a:latin typeface="Verdana" panose="020B0604030504040204" pitchFamily="34" charset="0"/>
              <a:ea typeface="Verdana" panose="020B0604030504040204" pitchFamily="34" charset="0"/>
              <a:cs typeface="Times New Roman" panose="02020603050405020304" pitchFamily="18" charset="0"/>
            </a:endParaRPr>
          </a:p>
          <a:p>
            <a:pPr algn="just">
              <a:spcAft>
                <a:spcPts val="600"/>
              </a:spcAft>
              <a:buClr>
                <a:srgbClr val="0070C0"/>
              </a:buClr>
            </a:pPr>
            <a:r>
              <a:rPr lang="lv-LV" sz="1600" kern="100" dirty="0">
                <a:latin typeface="Verdana" panose="020B0604030504040204" pitchFamily="34" charset="0"/>
                <a:ea typeface="Verdana" panose="020B0604030504040204" pitchFamily="34" charset="0"/>
                <a:cs typeface="Times New Roman" panose="02020603050405020304" pitchFamily="18" charset="0"/>
              </a:rPr>
              <a:t>1. Sūdzībā, pārbaudot faktus, secināts, ka iesniegumā minētā informācija, </a:t>
            </a:r>
          </a:p>
          <a:p>
            <a:pPr marL="285750" indent="-285750" algn="just">
              <a:spcAft>
                <a:spcPts val="600"/>
              </a:spcAft>
              <a:buClr>
                <a:srgbClr val="00B050"/>
              </a:buClr>
              <a:buFont typeface="Wingdings" panose="05000000000000000000" pitchFamily="2" charset="2"/>
              <a:buChar char="ü"/>
            </a:pPr>
            <a:r>
              <a:rPr lang="lv-LV" sz="1600" kern="100" dirty="0">
                <a:latin typeface="Verdana" panose="020B0604030504040204" pitchFamily="34" charset="0"/>
                <a:ea typeface="Verdana" panose="020B0604030504040204" pitchFamily="34" charset="0"/>
                <a:cs typeface="Times New Roman" panose="02020603050405020304" pitchFamily="18" charset="0"/>
              </a:rPr>
              <a:t>par neatbilstošu klientu aprūpi ar izgulējumiem, klātienes kontrolē nav apstiprinājusies.</a:t>
            </a:r>
          </a:p>
          <a:p>
            <a:pPr marL="285750" indent="-285750" algn="just">
              <a:spcAft>
                <a:spcPts val="600"/>
              </a:spcAft>
              <a:buClr>
                <a:srgbClr val="C00000"/>
              </a:buClr>
              <a:buFont typeface="Wingdings" panose="05000000000000000000" pitchFamily="2" charset="2"/>
              <a:buChar char="ü"/>
            </a:pPr>
            <a:r>
              <a:rPr lang="lv-LV" sz="1600" kern="100" dirty="0">
                <a:latin typeface="Verdana" panose="020B0604030504040204" pitchFamily="34" charset="0"/>
                <a:ea typeface="Verdana" panose="020B0604030504040204" pitchFamily="34" charset="0"/>
                <a:cs typeface="Times New Roman" panose="02020603050405020304" pitchFamily="18" charset="0"/>
              </a:rPr>
              <a:t>par </a:t>
            </a:r>
            <a:r>
              <a:rPr lang="lv-LV" sz="1600" dirty="0">
                <a:latin typeface="Verdana" panose="020B0604030504040204" pitchFamily="34" charset="0"/>
                <a:ea typeface="Verdana" panose="020B0604030504040204" pitchFamily="34" charset="0"/>
              </a:rPr>
              <a:t>neatbilstošu infekciozās veļas apstrādi ir apstiprinājusies – </a:t>
            </a:r>
            <a:r>
              <a:rPr lang="lv-LV" sz="1600" i="1" dirty="0">
                <a:latin typeface="Verdana" panose="020B0604030504040204" pitchFamily="34" charset="0"/>
                <a:ea typeface="Verdana" panose="020B0604030504040204" pitchFamily="34" charset="0"/>
              </a:rPr>
              <a:t>novērsta neatbilstība</a:t>
            </a:r>
            <a:r>
              <a:rPr lang="lv-LV" sz="1600" dirty="0">
                <a:latin typeface="Verdana" panose="020B0604030504040204" pitchFamily="34" charset="0"/>
                <a:ea typeface="Verdana" panose="020B0604030504040204" pitchFamily="34" charset="0"/>
              </a:rPr>
              <a:t>;</a:t>
            </a:r>
          </a:p>
          <a:p>
            <a:pPr marL="285750" indent="-285750" algn="just">
              <a:spcAft>
                <a:spcPts val="600"/>
              </a:spcAft>
              <a:buClr>
                <a:srgbClr val="C00000"/>
              </a:buClr>
              <a:buFont typeface="Wingdings" panose="05000000000000000000" pitchFamily="2" charset="2"/>
              <a:buChar char="ü"/>
            </a:pPr>
            <a:r>
              <a:rPr lang="lv-LV" sz="1600" dirty="0">
                <a:latin typeface="Verdana" panose="020B0604030504040204" pitchFamily="34" charset="0"/>
                <a:ea typeface="Verdana" panose="020B0604030504040204" pitchFamily="34" charset="0"/>
              </a:rPr>
              <a:t>par neprofesionālu apkopēju darbu ir apstiprinājusies. Atsevišķās vietās redzami zirnekļu tīkli -  </a:t>
            </a:r>
            <a:r>
              <a:rPr lang="lv-LV" sz="1600" i="1" dirty="0">
                <a:latin typeface="Verdana" panose="020B0604030504040204" pitchFamily="34" charset="0"/>
                <a:ea typeface="Verdana" panose="020B0604030504040204" pitchFamily="34" charset="0"/>
              </a:rPr>
              <a:t>novērsta neatbilstība</a:t>
            </a:r>
            <a:r>
              <a:rPr lang="lv-LV" sz="1600" dirty="0">
                <a:latin typeface="Verdana" panose="020B0604030504040204" pitchFamily="34" charset="0"/>
                <a:ea typeface="Verdana" panose="020B0604030504040204" pitchFamily="34" charset="0"/>
              </a:rPr>
              <a:t>;</a:t>
            </a:r>
          </a:p>
          <a:p>
            <a:pPr marL="285750" indent="-285750" algn="just">
              <a:spcAft>
                <a:spcPts val="600"/>
              </a:spcAft>
              <a:buClr>
                <a:srgbClr val="C00000"/>
              </a:buClr>
              <a:buFont typeface="Wingdings" panose="05000000000000000000" pitchFamily="2" charset="2"/>
              <a:buChar char="ü"/>
            </a:pPr>
            <a:r>
              <a:rPr lang="lv-LV" sz="1600" kern="100" dirty="0">
                <a:latin typeface="Verdana" panose="020B0604030504040204" pitchFamily="34" charset="0"/>
                <a:ea typeface="Verdana" panose="020B0604030504040204" pitchFamily="34" charset="0"/>
                <a:cs typeface="Times New Roman" panose="02020603050405020304" pitchFamily="18" charset="0"/>
              </a:rPr>
              <a:t>par prusaku esamību – </a:t>
            </a:r>
            <a:r>
              <a:rPr lang="lv-LV" sz="1600" i="1" kern="100" dirty="0">
                <a:latin typeface="Verdana" panose="020B0604030504040204" pitchFamily="34" charset="0"/>
                <a:ea typeface="Verdana" panose="020B0604030504040204" pitchFamily="34" charset="0"/>
                <a:cs typeface="Times New Roman" panose="02020603050405020304" pitchFamily="18" charset="0"/>
              </a:rPr>
              <a:t>cīņa ar tiem turpinās</a:t>
            </a:r>
            <a:r>
              <a:rPr lang="lv-LV" sz="1600" kern="100" dirty="0">
                <a:latin typeface="Verdana" panose="020B0604030504040204" pitchFamily="34" charset="0"/>
                <a:ea typeface="Verdana" panose="020B060403050404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A1808653-FE17-E3BD-A6BE-A0A5600B1DD3}"/>
              </a:ext>
            </a:extLst>
          </p:cNvPr>
          <p:cNvPicPr>
            <a:picLocks noChangeAspect="1"/>
          </p:cNvPicPr>
          <p:nvPr/>
        </p:nvPicPr>
        <p:blipFill>
          <a:blip r:embed="rId2"/>
          <a:stretch>
            <a:fillRect/>
          </a:stretch>
        </p:blipFill>
        <p:spPr>
          <a:xfrm>
            <a:off x="7267356" y="165946"/>
            <a:ext cx="1571844" cy="685896"/>
          </a:xfrm>
          <a:prstGeom prst="rect">
            <a:avLst/>
          </a:prstGeom>
        </p:spPr>
      </p:pic>
    </p:spTree>
    <p:extLst>
      <p:ext uri="{BB962C8B-B14F-4D97-AF65-F5344CB8AC3E}">
        <p14:creationId xmlns:p14="http://schemas.microsoft.com/office/powerpoint/2010/main" val="833042243"/>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2799</TotalTime>
  <Words>2017</Words>
  <Application>Microsoft Office PowerPoint</Application>
  <PresentationFormat>On-screen Show (4:3)</PresentationFormat>
  <Paragraphs>203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Verdana</vt:lpstr>
      <vt:lpstr>Wingdings</vt:lpstr>
      <vt:lpstr>89_Prezentacija_templateLV</vt:lpstr>
      <vt:lpstr>Sociālās aprūpes institūciju uzraudzība   </vt:lpstr>
      <vt:lpstr>Veselības inspekcijas kompetence sociālās aprūpes instūcijās</vt:lpstr>
      <vt:lpstr>PowerPoint Presentation</vt:lpstr>
      <vt:lpstr>PowerPoint Presentation</vt:lpstr>
      <vt:lpstr>PowerPoint Presentation</vt:lpstr>
      <vt:lpstr>Iesniegumu – sūdzību izskatīšana 2022. – 1.pg. 2023.gads (veselības aprūpes  joma)</vt:lpstr>
      <vt:lpstr>PowerPoint Presentation</vt:lpstr>
      <vt:lpstr>Zāļu atļaujas  Konstatētās nepilnības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Sociālo pakalpojumu un sociālās palīdzības likums</vt:lpstr>
      <vt:lpstr>Ministru kabineta 2017.gada 13.jūnija noteikumu  Nr.338 „Prasības sociālo pakalpojumu sniedzējiem»  2.8. apakšpunkts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Solvita Muceniece</cp:lastModifiedBy>
  <cp:revision>420</cp:revision>
  <cp:lastPrinted>2023-11-02T14:02:27Z</cp:lastPrinted>
  <dcterms:created xsi:type="dcterms:W3CDTF">2014-11-20T14:46:47Z</dcterms:created>
  <dcterms:modified xsi:type="dcterms:W3CDTF">2023-11-09T06:39:20Z</dcterms:modified>
</cp:coreProperties>
</file>