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comments/modernComment_102_AC0D48E4.xml" ContentType="application/vnd.ms-powerpoint.comments+xml"/>
  <Override PartName="/ppt/comments/modernComment_111_21DA5FA7.xml" ContentType="application/vnd.ms-powerpoint.comments+xml"/>
  <Override PartName="/ppt/comments/modernComment_10F_0.xml" ContentType="application/vnd.ms-powerpoint.comments+xml"/>
  <Override PartName="/ppt/comments/modernComment_107_76597FC9.xml" ContentType="application/vnd.ms-powerpoint.comments+xml"/>
  <Override PartName="/ppt/comments/modernComment_110_293FD1AF.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9" r:id="rId3"/>
    <p:sldId id="258" r:id="rId4"/>
    <p:sldId id="273" r:id="rId5"/>
    <p:sldId id="271" r:id="rId6"/>
    <p:sldId id="263" r:id="rId7"/>
    <p:sldId id="272" r:id="rId8"/>
    <p:sldId id="257" r:id="rId9"/>
    <p:sldId id="256" r:id="rId1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1DA28E9-B013-D33A-4AC5-1374986EAE4E}" name="Ingrīda Igaune" initials="II" userId="S::IngridaI@varam.gov.lv::6060fa36-9d2f-4b7a-99dc-b1e63072bd3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2" d="100"/>
          <a:sy n="62" d="100"/>
        </p:scale>
        <p:origin x="42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8/10/relationships/authors" Target="author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omments/modernComment_102_AC0D48E4.xml><?xml version="1.0" encoding="utf-8"?>
<p188:cmLst xmlns:a="http://schemas.openxmlformats.org/drawingml/2006/main" xmlns:r="http://schemas.openxmlformats.org/officeDocument/2006/relationships" xmlns:p188="http://schemas.microsoft.com/office/powerpoint/2018/8/main">
  <p188:cm id="{F57A12D1-3111-49EF-A70A-6BD3A93DD330}" authorId="{B1DA28E9-B013-D33A-4AC5-1374986EAE4E}" created="2023-10-24T10:16:09.292">
    <pc:sldMkLst xmlns:pc="http://schemas.microsoft.com/office/powerpoint/2013/main/command">
      <pc:docMk/>
      <pc:sldMk cId="2886551780" sldId="258"/>
    </pc:sldMkLst>
    <p188:txBody>
      <a:bodyPr/>
      <a:lstStyle/>
      <a:p>
        <a:r>
          <a:rPr lang="lv-LV"/>
          <a:t>Digitālās prasmes un pieejami elektroniskie pakalpojumi ir ikviena cilvēka svarīga ikdienas sastāvdaļa. Eiropas Savienībā ir ap 100 miljoniem iedzīvotāju, kas saskaras ar dažāda veida funkcionēšanas ierobežojumiem, Latvijā – ap 200 000. Elektroniskajiem pakalpojumiem ir jānodrošina atbilstība piekļūstamības prasībām, lai tie būtu pieejami katram, tajā skaitā cilvēkiem ar invaliditāti vai funkcionēšanas ierobežojumiem –redzes, dzirdes, uztveres,kustību vai garīga rakstura traucējumiem.
Plānā paredzēto pasākumu īstenošana notiks galvenokārt piesaistot ES fondu līdzekļus un privāto finansējumu, kā arī valsts budžeta finansējumu. Valsts budžeta finansējuma piešķiršana pasākumu īstenošanai 2025.gadā un turpmāk ir skatāma Ministru kabinetā gadskārtējā valsts budžeta likumprojekta sagatavošanas un izskatīšanas procesā kopā ar visu ministriju un centrālo valsts iestāžu iesniegtajiem priekšlikumiem prioritārajiem pasākumiem atbilstoši valsts budžeta finansiālajām iespējām. 
Finansiālo ieguldījumu plānojums izriet no apstiprinātajām Digitālās transformācijas pamatnostādnēm 2021.–2027. gadam plānojuma. Pamatnostādnes definē Eiropas daudzgadu finanšu shēmas 2021.–2027. gadam digitālās prioritātes intervences virzienus un jomas. Gadījumā, ja netiks piešķirts papildus finansējums, uzdevumi iespēju robežās tiks īstenoti esošā budžeta ietvaros vai arī to īstenošana tiks atlikta līdz papildus budžeta piešķiršanai. 
</a:t>
        </a:r>
      </a:p>
    </p188:txBody>
  </p188:cm>
</p188:cmLst>
</file>

<file path=ppt/comments/modernComment_107_76597FC9.xml><?xml version="1.0" encoding="utf-8"?>
<p188:cmLst xmlns:a="http://schemas.openxmlformats.org/drawingml/2006/main" xmlns:r="http://schemas.openxmlformats.org/officeDocument/2006/relationships" xmlns:p188="http://schemas.microsoft.com/office/powerpoint/2018/8/main">
  <p188:cm id="{D8BC9ABB-9ECE-4153-8358-3E95918DF745}" authorId="{B1DA28E9-B013-D33A-4AC5-1374986EAE4E}" created="2023-10-24T11:53:08.083">
    <ac:deMkLst xmlns:ac="http://schemas.microsoft.com/office/drawing/2013/main/command">
      <pc:docMk xmlns:pc="http://schemas.microsoft.com/office/powerpoint/2013/main/command"/>
      <pc:sldMk xmlns:pc="http://schemas.microsoft.com/office/powerpoint/2013/main/command" cId="1985576905" sldId="263"/>
      <ac:spMk id="3" creationId="{616266E6-E37E-C7A0-39C4-D85CF71837D6}"/>
    </ac:deMkLst>
    <p188:txBody>
      <a:bodyPr/>
      <a:lstStyle/>
      <a:p>
        <a:r>
          <a:rPr lang="lv-LV"/>
          <a:t>Countries involved are Denmark, Estonia, Finland, Iceland, Latvia, Lithuania, Norway and Sweden.</a:t>
        </a:r>
      </a:p>
    </p188:txBody>
  </p188:cm>
</p188:cmLst>
</file>

<file path=ppt/comments/modernComment_10F_0.xml><?xml version="1.0" encoding="utf-8"?>
<p188:cmLst xmlns:a="http://schemas.openxmlformats.org/drawingml/2006/main" xmlns:r="http://schemas.openxmlformats.org/officeDocument/2006/relationships" xmlns:p188="http://schemas.microsoft.com/office/powerpoint/2018/8/main">
  <p188:cm id="{1C5E3A26-7005-499D-BE44-6A3501BA0AED}" authorId="{B1DA28E9-B013-D33A-4AC5-1374986EAE4E}" created="2023-10-24T10:23:02.874">
    <pc:sldMkLst xmlns:pc="http://schemas.microsoft.com/office/powerpoint/2013/main/command">
      <pc:docMk/>
      <pc:sldMk cId="0" sldId="271"/>
    </pc:sldMkLst>
    <p188:txBody>
      <a:bodyPr/>
      <a:lstStyle/>
      <a:p>
        <a:r>
          <a:rPr lang="lv-LV"/>
          <a:t>(stājušies spēkā 2021. gada 1. decembrī, atsevišķas normas tiek piemērotas ar 2023.gada 1.februāri) </a:t>
        </a:r>
      </a:p>
    </p188:txBody>
  </p188:cm>
</p188:cmLst>
</file>

<file path=ppt/comments/modernComment_110_293FD1AF.xml><?xml version="1.0" encoding="utf-8"?>
<p188:cmLst xmlns:a="http://schemas.openxmlformats.org/drawingml/2006/main" xmlns:r="http://schemas.openxmlformats.org/officeDocument/2006/relationships" xmlns:p188="http://schemas.microsoft.com/office/powerpoint/2018/8/main">
  <p188:cm id="{0DDA9D56-F75A-43F4-9C0A-0D2F6A24879A}" authorId="{B1DA28E9-B013-D33A-4AC5-1374986EAE4E}" created="2023-10-24T12:09:14.904">
    <pc:sldMkLst xmlns:pc="http://schemas.microsoft.com/office/powerpoint/2013/main/command">
      <pc:docMk/>
      <pc:sldMk cId="692048303" sldId="272"/>
    </pc:sldMkLst>
    <p188:txBody>
      <a:bodyPr/>
      <a:lstStyle/>
      <a:p>
        <a:r>
          <a:rPr lang="lv-LV"/>
          <a:t>Projekta ieguvumi:
Nodrošināta piekļuve jaunās paaudzes ES mēroga mobilajam eID risinājumam – Eiropas digitālais identitātes maks. Pilotprojekts veicinās pārskatītās eIDAS regulas prasību ieviešanu un maka risinājumu savietojamību ES mērogā.
Vadošais partneris:
Norvēģijas digitalizācijas aģentūra – Digdir (Norvēģija))
Partneri (Latvijas):
Vides aizsardzības un reģionālās attīstības ministrija
VAS “Latvijas Valsts radio un televīzijas centrs”
AS “SEB banka”
Rīgas Tehniskā universitāte
Partneri (ārzemju): maksājumu iestādes, IKT inovāciju uzņēmumi
</a:t>
        </a:r>
      </a:p>
    </p188:txBody>
  </p188:cm>
</p188:cmLst>
</file>

<file path=ppt/comments/modernComment_111_21DA5FA7.xml><?xml version="1.0" encoding="utf-8"?>
<p188:cmLst xmlns:a="http://schemas.openxmlformats.org/drawingml/2006/main" xmlns:r="http://schemas.openxmlformats.org/officeDocument/2006/relationships" xmlns:p188="http://schemas.microsoft.com/office/powerpoint/2018/8/main">
  <p188:cm id="{5E938FAB-6985-4B6D-99E9-5D1E7A1B31E0}" authorId="{B1DA28E9-B013-D33A-4AC5-1374986EAE4E}" created="2023-10-24T12:01:40.143">
    <ac:deMkLst xmlns:ac="http://schemas.microsoft.com/office/drawing/2013/main/command">
      <pc:docMk xmlns:pc="http://schemas.microsoft.com/office/powerpoint/2013/main/command"/>
      <pc:sldMk xmlns:pc="http://schemas.microsoft.com/office/powerpoint/2013/main/command" cId="567959463" sldId="273"/>
      <ac:spMk id="3" creationId="{AA343B7C-0325-0D31-C149-FC7E10451664}"/>
    </ac:deMkLst>
    <p188:txBody>
      <a:bodyPr/>
      <a:lstStyle/>
      <a:p>
        <a:r>
          <a:rPr lang="lv-LV"/>
          <a:t>Valsts un pašvaldības vienoto klientu apkalpošanas centru tīkls</a:t>
        </a:r>
      </a:p>
    </p188:txBody>
  </p188:cm>
  <p188:cm id="{E439B87E-3805-4DB2-8CA0-07E6E9F3689F}" authorId="{B1DA28E9-B013-D33A-4AC5-1374986EAE4E}" created="2023-10-24T12:02:32.867">
    <ac:deMkLst xmlns:ac="http://schemas.microsoft.com/office/drawing/2013/main/command">
      <pc:docMk xmlns:pc="http://schemas.microsoft.com/office/powerpoint/2013/main/command"/>
      <pc:sldMk xmlns:pc="http://schemas.microsoft.com/office/powerpoint/2013/main/command" cId="567959463" sldId="273"/>
      <ac:spMk id="3" creationId="{AA343B7C-0325-0D31-C149-FC7E10451664}"/>
    </ac:deMkLst>
    <p188:txBody>
      <a:bodyPr/>
      <a:lstStyle/>
      <a:p>
        <a:r>
          <a:rPr lang="lv-LV"/>
          <a:t>VPVKAC statistika uz 2023.gadu:
1) 592
2) 500000 reģistrēti gadījumi</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A7768-41E5-09FE-CA22-39421FFC43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98535DF3-69F9-FFA0-F9C9-97C0CE3173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F37D5471-F6D6-CF6D-6959-59C27C9E1404}"/>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5" name="Footer Placeholder 4">
            <a:extLst>
              <a:ext uri="{FF2B5EF4-FFF2-40B4-BE49-F238E27FC236}">
                <a16:creationId xmlns:a16="http://schemas.microsoft.com/office/drawing/2014/main" id="{5C15BC8E-69CB-812F-9832-BB03F3581C0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BFA88B89-9D81-3819-B31D-9E03C213EBFE}"/>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1262120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01F44-71FF-E465-EB50-528A292EBFFF}"/>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471E8E31-0A76-05E6-0369-53F094F062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9DEA124A-53FC-34F9-0EAF-3C965E08EC80}"/>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5" name="Footer Placeholder 4">
            <a:extLst>
              <a:ext uri="{FF2B5EF4-FFF2-40B4-BE49-F238E27FC236}">
                <a16:creationId xmlns:a16="http://schemas.microsoft.com/office/drawing/2014/main" id="{CDE72C4D-9988-DDE7-7BC5-25CD608BDFA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56A9E99F-9787-DD22-C00B-6AAE4030FA38}"/>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28555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2F6661-FA9A-4327-F5EB-6912C3A4B1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847D24A4-CB80-ED17-40D5-3D7704D13B8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A0AB4A6A-E36F-0720-D4A7-172C412EF80D}"/>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5" name="Footer Placeholder 4">
            <a:extLst>
              <a:ext uri="{FF2B5EF4-FFF2-40B4-BE49-F238E27FC236}">
                <a16:creationId xmlns:a16="http://schemas.microsoft.com/office/drawing/2014/main" id="{FA52232E-84A3-F8FB-FC7B-62FC80EB9F13}"/>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DC462664-FFB1-795F-C18A-D0FFF383E058}"/>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3707888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9C1EF1D2-377C-38FF-BD36-0292626B288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a:extLst>
              <a:ext uri="{FF2B5EF4-FFF2-40B4-BE49-F238E27FC236}">
                <a16:creationId xmlns:a16="http://schemas.microsoft.com/office/drawing/2014/main" id="{A7B75F73-2911-0063-9502-2D9201FAD4FF}"/>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pic>
        <p:nvPicPr>
          <p:cNvPr id="4" name="Picture 8">
            <a:extLst>
              <a:ext uri="{FF2B5EF4-FFF2-40B4-BE49-F238E27FC236}">
                <a16:creationId xmlns:a16="http://schemas.microsoft.com/office/drawing/2014/main" id="{CED851C3-EB15-1415-95E7-325425463F7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471988" y="0"/>
            <a:ext cx="3248025" cy="324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535654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2E255A04-4B42-018E-099F-02B2D9913C2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0213" y="0"/>
            <a:ext cx="195738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DE198694-71DE-57D7-3246-7153445AA010}"/>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121B4BF9-B947-40FF-9688-BED1C2239D70}" type="slidenum">
              <a:rPr lang="en-US" altLang="en-US"/>
              <a:pPr>
                <a:defRPr/>
              </a:pPr>
              <a:t>‹#›</a:t>
            </a:fld>
            <a:endParaRPr lang="en-US" altLang="en-US" dirty="0"/>
          </a:p>
        </p:txBody>
      </p:sp>
    </p:spTree>
    <p:extLst>
      <p:ext uri="{BB962C8B-B14F-4D97-AF65-F5344CB8AC3E}">
        <p14:creationId xmlns:p14="http://schemas.microsoft.com/office/powerpoint/2010/main" val="5808350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5D9376EE-218D-9444-1B1B-F02A11A9060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3700" y="0"/>
            <a:ext cx="1957388"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168BB166-522E-D7DF-6926-8DD1F831013C}"/>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25C9AE0F-C8B1-47BF-9F83-280073530B99}" type="slidenum">
              <a:rPr lang="en-US" altLang="en-US"/>
              <a:pPr>
                <a:defRPr/>
              </a:pPr>
              <a:t>‹#›</a:t>
            </a:fld>
            <a:endParaRPr lang="en-US" altLang="en-US" dirty="0"/>
          </a:p>
        </p:txBody>
      </p:sp>
    </p:spTree>
    <p:extLst>
      <p:ext uri="{BB962C8B-B14F-4D97-AF65-F5344CB8AC3E}">
        <p14:creationId xmlns:p14="http://schemas.microsoft.com/office/powerpoint/2010/main" val="2623686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70A6B5F5-7282-756A-28F1-494FC3F638C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8800" y="0"/>
            <a:ext cx="1752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3B02307D-41B8-2942-49E8-966F2DC4A69F}"/>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69A62BE6-7BFA-4471-A045-F5EFADD43729}" type="slidenum">
              <a:rPr lang="en-US" altLang="en-US"/>
              <a:pPr>
                <a:defRPr/>
              </a:pPr>
              <a:t>‹#›</a:t>
            </a:fld>
            <a:endParaRPr lang="en-US" altLang="en-US" dirty="0"/>
          </a:p>
        </p:txBody>
      </p:sp>
    </p:spTree>
    <p:extLst>
      <p:ext uri="{BB962C8B-B14F-4D97-AF65-F5344CB8AC3E}">
        <p14:creationId xmlns:p14="http://schemas.microsoft.com/office/powerpoint/2010/main" val="556215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1AFF46B2-E4DE-CDB3-DD4D-925A72AD5F1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3875" y="0"/>
            <a:ext cx="1852613" cy="185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9777AD66-36B2-FFCD-87E1-BD408EB2B295}"/>
              </a:ext>
            </a:extLst>
          </p:cNvPr>
          <p:cNvSpPr>
            <a:spLocks noGrp="1"/>
          </p:cNvSpPr>
          <p:nvPr>
            <p:ph type="sldNum" sz="quarter" idx="18"/>
          </p:nvPr>
        </p:nvSpPr>
        <p:spPr>
          <a:xfrm>
            <a:off x="11379200" y="6324600"/>
            <a:ext cx="406400" cy="304800"/>
          </a:xfrm>
        </p:spPr>
        <p:txBody>
          <a:bodyPr/>
          <a:lstStyle>
            <a:lvl1pPr>
              <a:defRPr sz="1000">
                <a:latin typeface="Verdana" panose="020B0604030504040204" pitchFamily="34" charset="0"/>
              </a:defRPr>
            </a:lvl1pPr>
          </a:lstStyle>
          <a:p>
            <a:pPr>
              <a:defRPr/>
            </a:pPr>
            <a:fld id="{32428B8E-3325-4D47-8237-15E4D6296A80}" type="slidenum">
              <a:rPr lang="en-US" altLang="en-US"/>
              <a:pPr>
                <a:defRPr/>
              </a:pPr>
              <a:t>‹#›</a:t>
            </a:fld>
            <a:endParaRPr lang="en-US" altLang="en-US" dirty="0"/>
          </a:p>
        </p:txBody>
      </p:sp>
    </p:spTree>
    <p:extLst>
      <p:ext uri="{BB962C8B-B14F-4D97-AF65-F5344CB8AC3E}">
        <p14:creationId xmlns:p14="http://schemas.microsoft.com/office/powerpoint/2010/main" val="156174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E603E7C6-4A49-0BAF-652C-12F5072A936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6413" y="0"/>
            <a:ext cx="195738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C6780C36-CE26-06EB-DF00-26DAFEC1DA57}"/>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F58DC21-020E-4DBF-BF0A-D552AE5B6A54}" type="slidenum">
              <a:rPr lang="en-US" altLang="en-US"/>
              <a:pPr>
                <a:defRPr/>
              </a:pPr>
              <a:t>‹#›</a:t>
            </a:fld>
            <a:endParaRPr lang="en-US" altLang="en-US" dirty="0"/>
          </a:p>
        </p:txBody>
      </p:sp>
    </p:spTree>
    <p:extLst>
      <p:ext uri="{BB962C8B-B14F-4D97-AF65-F5344CB8AC3E}">
        <p14:creationId xmlns:p14="http://schemas.microsoft.com/office/powerpoint/2010/main" val="34004667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9791DE3D-C937-8F56-C622-2E474CC946A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0550" y="0"/>
            <a:ext cx="1957388"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6A7A814B-B620-48ED-5D2E-CEE3C279A6E3}"/>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74997D03-E503-4C1F-9202-19C805975D2D}" type="slidenum">
              <a:rPr lang="en-US" altLang="en-US"/>
              <a:pPr>
                <a:defRPr/>
              </a:pPr>
              <a:t>‹#›</a:t>
            </a:fld>
            <a:endParaRPr lang="en-US" altLang="en-US" dirty="0"/>
          </a:p>
        </p:txBody>
      </p:sp>
    </p:spTree>
    <p:extLst>
      <p:ext uri="{BB962C8B-B14F-4D97-AF65-F5344CB8AC3E}">
        <p14:creationId xmlns:p14="http://schemas.microsoft.com/office/powerpoint/2010/main" val="34266931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4AE2E957-B7CA-746E-1D6E-C2C5E462F19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0550" y="0"/>
            <a:ext cx="1957388"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AAA4AF12-F3AE-3AFF-5F88-0F36445D7E58}"/>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0C6F81A5-C62C-48B3-A0CE-A098BFED7793}" type="slidenum">
              <a:rPr lang="en-US" altLang="en-US"/>
              <a:pPr>
                <a:defRPr/>
              </a:pPr>
              <a:t>‹#›</a:t>
            </a:fld>
            <a:endParaRPr lang="en-US" altLang="en-US" dirty="0"/>
          </a:p>
        </p:txBody>
      </p:sp>
    </p:spTree>
    <p:extLst>
      <p:ext uri="{BB962C8B-B14F-4D97-AF65-F5344CB8AC3E}">
        <p14:creationId xmlns:p14="http://schemas.microsoft.com/office/powerpoint/2010/main" val="107656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C085E-980F-42DD-C2DF-F53131B586CA}"/>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51C72D76-F948-33FA-FC5A-121BB970C3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570EB122-0952-C760-A682-ED7CB7F49C48}"/>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5" name="Footer Placeholder 4">
            <a:extLst>
              <a:ext uri="{FF2B5EF4-FFF2-40B4-BE49-F238E27FC236}">
                <a16:creationId xmlns:a16="http://schemas.microsoft.com/office/drawing/2014/main" id="{901ED132-B2E0-C631-8A63-C39849965F81}"/>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97572AA3-8E3B-BDEA-68D1-177F91993BF1}"/>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13596053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CC8F39BD-43BD-8438-6050-5314CFE1C73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a:extLst>
              <a:ext uri="{FF2B5EF4-FFF2-40B4-BE49-F238E27FC236}">
                <a16:creationId xmlns:a16="http://schemas.microsoft.com/office/drawing/2014/main" id="{2617C912-C75E-8F69-A5C9-2CA2F10E09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375150" y="0"/>
            <a:ext cx="3441700" cy="344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359998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529E8-C091-581F-6FBE-C7EADBC2D4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A9FDA9C2-461D-7D36-BD82-31924320F6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784860-6635-A4DC-1614-719928560631}"/>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5" name="Footer Placeholder 4">
            <a:extLst>
              <a:ext uri="{FF2B5EF4-FFF2-40B4-BE49-F238E27FC236}">
                <a16:creationId xmlns:a16="http://schemas.microsoft.com/office/drawing/2014/main" id="{D20EFEEE-267C-1FD3-608F-14A76D14B428}"/>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C302F3F-D03A-F7F1-A208-F5668AFEB8B7}"/>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3435121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5A7FA-2EFC-D037-EEE8-3AB0BF778073}"/>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A287DF9C-6EBA-7CA2-5E34-2FAB237CDF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718A92C0-3DBF-7B87-C637-EE6894691C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3C9AC9E1-3BEC-938E-1CC7-50A74DDA7496}"/>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6" name="Footer Placeholder 5">
            <a:extLst>
              <a:ext uri="{FF2B5EF4-FFF2-40B4-BE49-F238E27FC236}">
                <a16:creationId xmlns:a16="http://schemas.microsoft.com/office/drawing/2014/main" id="{D93D29A6-ADB3-A1AA-F1A5-835A2FEE3FF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F268BE56-5CF1-DAA9-3EC3-CF5E21F58395}"/>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337017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9D292-2427-9327-06F3-EA298D7FA7C9}"/>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120A4C05-9375-ED1E-DBAC-F133EB2D4B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A739D2-2CDB-8A24-6203-3586EBC4EE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D63ED8C8-A74F-AB61-6A56-A97A21DA21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E78843-DC97-A79F-1A2B-A21E87C386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573DCD3E-6350-D474-31E5-7FB4DDF7581D}"/>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8" name="Footer Placeholder 7">
            <a:extLst>
              <a:ext uri="{FF2B5EF4-FFF2-40B4-BE49-F238E27FC236}">
                <a16:creationId xmlns:a16="http://schemas.microsoft.com/office/drawing/2014/main" id="{7B06066B-3F5A-065F-0BA2-8B1C84D33078}"/>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336C57FE-5ADE-4608-9762-16F06A77E840}"/>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276306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D7651-F44F-513C-53AE-694A7ED63CAF}"/>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F5845F6A-72B9-A3D6-9583-10F40DB2FF72}"/>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4" name="Footer Placeholder 3">
            <a:extLst>
              <a:ext uri="{FF2B5EF4-FFF2-40B4-BE49-F238E27FC236}">
                <a16:creationId xmlns:a16="http://schemas.microsoft.com/office/drawing/2014/main" id="{9E99E4E0-A270-28A7-C473-884FA826993A}"/>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452E025D-8776-D7CD-B070-8C6A919D500A}"/>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1581206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AC145C-024C-BCB6-F0D4-C67DF5A266F3}"/>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3" name="Footer Placeholder 2">
            <a:extLst>
              <a:ext uri="{FF2B5EF4-FFF2-40B4-BE49-F238E27FC236}">
                <a16:creationId xmlns:a16="http://schemas.microsoft.com/office/drawing/2014/main" id="{0F5A8965-33FA-1F7B-7AAA-3A64D7F46FEE}"/>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8B59EADD-A01C-21BB-5BC9-92EF8B17E99F}"/>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375820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6B17F-0FE0-E2DC-D8FF-5BD8AA57C5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5BB5AE56-76DA-2FC8-3A04-E564F4DE11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F9C12206-A3D1-2C76-6A41-C44D29D1CC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936923-4A1A-ED5F-EBE1-C0FE2C4CD636}"/>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6" name="Footer Placeholder 5">
            <a:extLst>
              <a:ext uri="{FF2B5EF4-FFF2-40B4-BE49-F238E27FC236}">
                <a16:creationId xmlns:a16="http://schemas.microsoft.com/office/drawing/2014/main" id="{5C962141-18C2-3B2E-44BE-287923089C9D}"/>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28484113-F4D8-7B18-9263-CD68F80ABC16}"/>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236413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DF07C-171B-C8FC-1454-A3078E5224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C1E25361-76DF-5768-E0D0-448CDA71C9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8508A045-4430-9262-0E26-3BC76996E1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EB57C6-81F7-CDBB-E310-B0829A6F2930}"/>
              </a:ext>
            </a:extLst>
          </p:cNvPr>
          <p:cNvSpPr>
            <a:spLocks noGrp="1"/>
          </p:cNvSpPr>
          <p:nvPr>
            <p:ph type="dt" sz="half" idx="10"/>
          </p:nvPr>
        </p:nvSpPr>
        <p:spPr/>
        <p:txBody>
          <a:bodyPr/>
          <a:lstStyle/>
          <a:p>
            <a:fld id="{69ED60AA-EA90-487A-B327-2628F7D2BF9E}" type="datetimeFigureOut">
              <a:rPr lang="lv-LV" smtClean="0"/>
              <a:t>24.10.2023</a:t>
            </a:fld>
            <a:endParaRPr lang="lv-LV"/>
          </a:p>
        </p:txBody>
      </p:sp>
      <p:sp>
        <p:nvSpPr>
          <p:cNvPr id="6" name="Footer Placeholder 5">
            <a:extLst>
              <a:ext uri="{FF2B5EF4-FFF2-40B4-BE49-F238E27FC236}">
                <a16:creationId xmlns:a16="http://schemas.microsoft.com/office/drawing/2014/main" id="{195FECB4-4E4E-2D38-671C-216B5E6F7804}"/>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7EA080C8-1001-E7AF-1053-12CD396D78F2}"/>
              </a:ext>
            </a:extLst>
          </p:cNvPr>
          <p:cNvSpPr>
            <a:spLocks noGrp="1"/>
          </p:cNvSpPr>
          <p:nvPr>
            <p:ph type="sldNum" sz="quarter" idx="12"/>
          </p:nvPr>
        </p:nvSpPr>
        <p:spPr/>
        <p:txBody>
          <a:bodyPr/>
          <a:lstStyle/>
          <a:p>
            <a:fld id="{ACF3832A-BA66-45AD-8989-5BA494B98124}" type="slidenum">
              <a:rPr lang="lv-LV" smtClean="0"/>
              <a:t>‹#›</a:t>
            </a:fld>
            <a:endParaRPr lang="lv-LV"/>
          </a:p>
        </p:txBody>
      </p:sp>
    </p:spTree>
    <p:extLst>
      <p:ext uri="{BB962C8B-B14F-4D97-AF65-F5344CB8AC3E}">
        <p14:creationId xmlns:p14="http://schemas.microsoft.com/office/powerpoint/2010/main" val="3189883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3F042E-895B-4C3C-3FD3-87A67768E8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E623A667-70E5-ECCA-E9F2-AC42BCB34B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3660E2D9-6BF9-0FDC-A13C-AEE8BA2C02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D60AA-EA90-487A-B327-2628F7D2BF9E}" type="datetimeFigureOut">
              <a:rPr lang="lv-LV" smtClean="0"/>
              <a:t>24.10.2023</a:t>
            </a:fld>
            <a:endParaRPr lang="lv-LV"/>
          </a:p>
        </p:txBody>
      </p:sp>
      <p:sp>
        <p:nvSpPr>
          <p:cNvPr id="5" name="Footer Placeholder 4">
            <a:extLst>
              <a:ext uri="{FF2B5EF4-FFF2-40B4-BE49-F238E27FC236}">
                <a16:creationId xmlns:a16="http://schemas.microsoft.com/office/drawing/2014/main" id="{9D87E7DE-F6BE-A9BA-DF00-52CD353629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5B398BFF-EAF5-55B8-F564-E0C691AD6B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3832A-BA66-45AD-8989-5BA494B98124}" type="slidenum">
              <a:rPr lang="lv-LV" smtClean="0"/>
              <a:t>‹#›</a:t>
            </a:fld>
            <a:endParaRPr lang="lv-LV"/>
          </a:p>
        </p:txBody>
      </p:sp>
    </p:spTree>
    <p:extLst>
      <p:ext uri="{BB962C8B-B14F-4D97-AF65-F5344CB8AC3E}">
        <p14:creationId xmlns:p14="http://schemas.microsoft.com/office/powerpoint/2010/main" val="2656505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9C04375-4139-FD03-3583-3BC48ACD1833}"/>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59F32B91-BDEA-3A9C-560D-564281DB378D}"/>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C0211D73-0F01-FC92-5E97-C992B5067A6D}"/>
              </a:ext>
            </a:extLst>
          </p:cNvPr>
          <p:cNvSpPr>
            <a:spLocks noGrp="1"/>
          </p:cNvSpPr>
          <p:nvPr>
            <p:ph type="dt" sz="half" idx="2"/>
          </p:nvPr>
        </p:nvSpPr>
        <p:spPr>
          <a:xfrm>
            <a:off x="609600" y="6356350"/>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FB0028E0-C555-4BE5-9444-77637AF18EF4}" type="datetime1">
              <a:rPr lang="en-US"/>
              <a:pPr>
                <a:defRPr/>
              </a:pPr>
              <a:t>10/24/2023</a:t>
            </a:fld>
            <a:endParaRPr lang="en-US" dirty="0"/>
          </a:p>
        </p:txBody>
      </p:sp>
      <p:sp>
        <p:nvSpPr>
          <p:cNvPr id="5" name="Footer Placeholder 4">
            <a:extLst>
              <a:ext uri="{FF2B5EF4-FFF2-40B4-BE49-F238E27FC236}">
                <a16:creationId xmlns:a16="http://schemas.microsoft.com/office/drawing/2014/main" id="{4A1769AF-0959-F81B-8D43-9A59FA79CD21}"/>
              </a:ext>
            </a:extLst>
          </p:cNvPr>
          <p:cNvSpPr>
            <a:spLocks noGrp="1"/>
          </p:cNvSpPr>
          <p:nvPr>
            <p:ph type="ftr" sz="quarter" idx="3"/>
          </p:nvPr>
        </p:nvSpPr>
        <p:spPr>
          <a:xfrm>
            <a:off x="4165600" y="6356350"/>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a:extLst>
              <a:ext uri="{FF2B5EF4-FFF2-40B4-BE49-F238E27FC236}">
                <a16:creationId xmlns:a16="http://schemas.microsoft.com/office/drawing/2014/main" id="{44AAC8D5-9777-2A8C-EAE6-9CD1286E4CCF}"/>
              </a:ext>
            </a:extLst>
          </p:cNvPr>
          <p:cNvSpPr>
            <a:spLocks noGrp="1"/>
          </p:cNvSpPr>
          <p:nvPr>
            <p:ph type="sldNum" sz="quarter" idx="4"/>
          </p:nvPr>
        </p:nvSpPr>
        <p:spPr>
          <a:xfrm>
            <a:off x="8737600" y="6356350"/>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5C323FFB-3EB6-4A79-9C85-EC02E0339B3B}" type="slidenum">
              <a:rPr lang="en-US" altLang="en-US"/>
              <a:pPr>
                <a:defRPr/>
              </a:pPr>
              <a:t>‹#›</a:t>
            </a:fld>
            <a:endParaRPr lang="en-US" altLang="en-US" dirty="0"/>
          </a:p>
        </p:txBody>
      </p:sp>
    </p:spTree>
    <p:extLst>
      <p:ext uri="{BB962C8B-B14F-4D97-AF65-F5344CB8AC3E}">
        <p14:creationId xmlns:p14="http://schemas.microsoft.com/office/powerpoint/2010/main" val="1930461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2_AC0D48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11_21DA5FA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0F_0.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www.digdir.no/digdir/nordic-baltic-eid-project-nobid/1342" TargetMode="External"/><Relationship Id="rId2" Type="http://schemas.microsoft.com/office/2018/10/relationships/comments" Target="../comments/modernComment_107_76597FC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varam.gov.lv/lv/projekts/eu-digital-wallet-payment-use-case-support-implementation-european-digital-identity-framework-edif-and-implementation-once-only-system-under-single-digital-gateway-reg" TargetMode="External"/><Relationship Id="rId2" Type="http://schemas.microsoft.com/office/2018/10/relationships/comments" Target="../comments/modernComment_110_293FD1AF.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likumi.lv/ta/id/316109" TargetMode="External"/><Relationship Id="rId2" Type="http://schemas.openxmlformats.org/officeDocument/2006/relationships/hyperlink" Target="http://eur-lex.europa.eu/eli/dir/2016/2102/oj/?locale=L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eparaksts.lv/lv/par_mums/Pieklustamiba" TargetMode="External"/><Relationship Id="rId2" Type="http://schemas.openxmlformats.org/officeDocument/2006/relationships/hyperlink" Target="http://www.eparaksts.lv/"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C25C1E72-C3DC-453E-B63F-A2C9478945AA}"/>
              </a:ext>
            </a:extLst>
          </p:cNvPr>
          <p:cNvSpPr>
            <a:spLocks noGrp="1"/>
          </p:cNvSpPr>
          <p:nvPr>
            <p:ph type="title"/>
          </p:nvPr>
        </p:nvSpPr>
        <p:spPr>
          <a:xfrm>
            <a:off x="2209800" y="3505200"/>
            <a:ext cx="7772400" cy="960438"/>
          </a:xfrm>
        </p:spPr>
        <p:txBody>
          <a:bodyPr/>
          <a:lstStyle/>
          <a:p>
            <a:br>
              <a:rPr lang="lv-LV" altLang="lv-LV" sz="2600"/>
            </a:br>
            <a:endParaRPr lang="lv-LV" altLang="en-US" sz="2600"/>
          </a:p>
        </p:txBody>
      </p:sp>
      <p:sp>
        <p:nvSpPr>
          <p:cNvPr id="12291" name="Text Placeholder 1">
            <a:extLst>
              <a:ext uri="{FF2B5EF4-FFF2-40B4-BE49-F238E27FC236}">
                <a16:creationId xmlns:a16="http://schemas.microsoft.com/office/drawing/2014/main" id="{8964C77B-D348-2769-CBBB-33996B6E310F}"/>
              </a:ext>
            </a:extLst>
          </p:cNvPr>
          <p:cNvSpPr>
            <a:spLocks noGrp="1"/>
          </p:cNvSpPr>
          <p:nvPr>
            <p:ph type="body" sz="quarter" idx="10"/>
          </p:nvPr>
        </p:nvSpPr>
        <p:spPr>
          <a:xfrm>
            <a:off x="1150938" y="3429000"/>
            <a:ext cx="10126662" cy="960436"/>
          </a:xfrm>
        </p:spPr>
        <p:txBody>
          <a:bodyPr/>
          <a:lstStyle/>
          <a:p>
            <a:r>
              <a:rPr lang="lv-LV" sz="1600" b="0" i="0" u="none" strike="noStrike" baseline="0" dirty="0">
                <a:latin typeface="Times New Roman" panose="02020603050405020304" pitchFamily="18" charset="0"/>
                <a:cs typeface="Times New Roman" panose="02020603050405020304" pitchFamily="18" charset="0"/>
              </a:rPr>
              <a:t>Invaliditātes lietu nacionālās padomes 2023.gada darba plāna 3.ceturkšņa jautājums:</a:t>
            </a:r>
          </a:p>
          <a:p>
            <a:r>
              <a:rPr lang="lv-LV" altLang="lv-LV" sz="1600" b="1" dirty="0">
                <a:latin typeface="Times New Roman" panose="02020603050405020304" pitchFamily="18" charset="0"/>
                <a:cs typeface="Times New Roman" panose="02020603050405020304" pitchFamily="18" charset="0"/>
              </a:rPr>
              <a:t>Elektroniskā paraksta un elektroniskās identitātes pieejamība personām ar</a:t>
            </a:r>
          </a:p>
          <a:p>
            <a:r>
              <a:rPr lang="lv-LV" altLang="lv-LV" sz="1600" b="1" dirty="0">
                <a:latin typeface="Times New Roman" panose="02020603050405020304" pitchFamily="18" charset="0"/>
                <a:cs typeface="Times New Roman" panose="02020603050405020304" pitchFamily="18" charset="0"/>
              </a:rPr>
              <a:t>dažādiem funkcionāliem traucējumiem</a:t>
            </a:r>
          </a:p>
        </p:txBody>
      </p:sp>
      <p:sp>
        <p:nvSpPr>
          <p:cNvPr id="12292" name="Text Placeholder 2">
            <a:extLst>
              <a:ext uri="{FF2B5EF4-FFF2-40B4-BE49-F238E27FC236}">
                <a16:creationId xmlns:a16="http://schemas.microsoft.com/office/drawing/2014/main" id="{BC2199BC-B5C0-5AE6-2267-447A23B98EA8}"/>
              </a:ext>
            </a:extLst>
          </p:cNvPr>
          <p:cNvSpPr>
            <a:spLocks noGrp="1"/>
          </p:cNvSpPr>
          <p:nvPr>
            <p:ph type="body" sz="quarter" idx="11"/>
          </p:nvPr>
        </p:nvSpPr>
        <p:spPr>
          <a:xfrm>
            <a:off x="1150938" y="4465636"/>
            <a:ext cx="10126662" cy="1451688"/>
          </a:xfrm>
        </p:spPr>
        <p:txBody>
          <a:bodyPr>
            <a:normAutofit lnSpcReduction="10000"/>
          </a:bodyPr>
          <a:lstStyle/>
          <a:p>
            <a:pPr marL="0" marR="0" lvl="0" indent="0" algn="ctr"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lang="lv-LV" altLang="lv-LV" sz="1600" b="1" u="sng" dirty="0">
                <a:solidFill>
                  <a:prstClr val="black"/>
                </a:solidFill>
                <a:latin typeface="+mj-lt"/>
              </a:rPr>
              <a:t>Z</a:t>
            </a:r>
            <a:r>
              <a:rPr kumimoji="0" lang="lv-LV" altLang="lv-LV" sz="1600" b="1" i="0" u="sng" strike="noStrike" kern="1200" cap="none" spc="0" normalizeH="0" baseline="0" noProof="0" dirty="0">
                <a:ln>
                  <a:noFill/>
                </a:ln>
                <a:solidFill>
                  <a:prstClr val="black"/>
                </a:solidFill>
                <a:effectLst/>
                <a:uLnTx/>
                <a:uFillTx/>
                <a:latin typeface="+mj-lt"/>
                <a:ea typeface="Verdana" panose="020B0604030504040204" pitchFamily="34" charset="0"/>
              </a:rPr>
              <a:t>iņotāji:</a:t>
            </a:r>
          </a:p>
          <a:p>
            <a:pPr marL="0" marR="0" lvl="0" indent="0" algn="ctr"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altLang="lv-LV" sz="1600" b="1" i="0" u="none" strike="noStrike" kern="1200" cap="none" spc="0" normalizeH="0" baseline="0" noProof="0" dirty="0">
                <a:ln>
                  <a:noFill/>
                </a:ln>
                <a:solidFill>
                  <a:prstClr val="black"/>
                </a:solidFill>
                <a:effectLst/>
                <a:uLnTx/>
                <a:uFillTx/>
                <a:latin typeface="+mj-lt"/>
                <a:ea typeface="Verdana" panose="020B0604030504040204" pitchFamily="34" charset="0"/>
              </a:rPr>
              <a:t>Vides aizsardzības un reģionālās attīstības ministrija;</a:t>
            </a:r>
          </a:p>
          <a:p>
            <a:pPr marL="0" marR="0" lvl="0" indent="0" algn="ctr"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altLang="lv-LV" sz="1600" b="1" i="0" u="none" strike="noStrike" kern="1200" cap="none" spc="0" normalizeH="0" baseline="0" noProof="0" dirty="0">
                <a:ln>
                  <a:noFill/>
                </a:ln>
                <a:solidFill>
                  <a:prstClr val="black"/>
                </a:solidFill>
                <a:effectLst/>
                <a:uLnTx/>
                <a:uFillTx/>
                <a:latin typeface="+mj-lt"/>
                <a:ea typeface="Verdana" panose="020B0604030504040204" pitchFamily="34" charset="0"/>
              </a:rPr>
              <a:t>VAS “Latvijas Valsts radio un televīzijas centrs”.</a:t>
            </a:r>
          </a:p>
          <a:p>
            <a:pPr marL="0" marR="0" lvl="0" indent="0" algn="ctr"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endParaRPr lang="lv-LV" altLang="lv-LV" sz="1600" b="1" dirty="0">
              <a:solidFill>
                <a:prstClr val="black"/>
              </a:solidFill>
              <a:latin typeface="+mj-lt"/>
            </a:endParaRPr>
          </a:p>
          <a:p>
            <a:pPr marL="0" marR="0" lvl="0" indent="0" algn="ctr"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altLang="lv-LV" sz="1600" b="1" i="0" u="none" strike="noStrike" kern="1200" cap="none" spc="0" normalizeH="0" baseline="0" noProof="0" dirty="0">
                <a:ln>
                  <a:noFill/>
                </a:ln>
                <a:solidFill>
                  <a:prstClr val="black"/>
                </a:solidFill>
                <a:effectLst/>
                <a:uLnTx/>
                <a:uFillTx/>
                <a:latin typeface="+mj-lt"/>
                <a:ea typeface="Verdana" panose="020B0604030504040204" pitchFamily="34" charset="0"/>
              </a:rPr>
              <a:t>Rīgā, 2023.gada 25.oktobrī</a:t>
            </a:r>
          </a:p>
          <a:p>
            <a:endParaRPr lang="lv-LV" altLang="lv-LV" sz="1600" dirty="0">
              <a:solidFill>
                <a:srgbClr val="000000"/>
              </a:solidFill>
              <a:latin typeface="+mj-lt"/>
              <a:ea typeface="Calibri" panose="020F0502020204030204" pitchFamily="34" charset="0"/>
              <a:cs typeface="Times New Roman" panose="02020603050405020304" pitchFamily="18" charset="0"/>
            </a:endParaRPr>
          </a:p>
          <a:p>
            <a:endParaRPr lang="lv-LV" altLang="lv-LV" sz="1600" dirty="0">
              <a:latin typeface="+mj-lt"/>
              <a:cs typeface="Times New Roman" panose="02020603050405020304" pitchFamily="18" charset="0"/>
            </a:endParaRPr>
          </a:p>
        </p:txBody>
      </p:sp>
      <p:sp>
        <p:nvSpPr>
          <p:cNvPr id="12293" name="Rectangle 5">
            <a:extLst>
              <a:ext uri="{FF2B5EF4-FFF2-40B4-BE49-F238E27FC236}">
                <a16:creationId xmlns:a16="http://schemas.microsoft.com/office/drawing/2014/main" id="{7CD03C35-18D6-C2CB-7DF4-CB99A6D85B2B}"/>
              </a:ext>
            </a:extLst>
          </p:cNvPr>
          <p:cNvSpPr>
            <a:spLocks noChangeArrowheads="1"/>
          </p:cNvSpPr>
          <p:nvPr/>
        </p:nvSpPr>
        <p:spPr bwMode="auto">
          <a:xfrm>
            <a:off x="609600" y="377507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altLang="lv-LV" sz="1700" b="0" i="0" u="none" strike="noStrike" kern="1200" cap="none" spc="0" normalizeH="0" baseline="0" noProof="0">
              <a:ln>
                <a:noFill/>
              </a:ln>
              <a:solidFill>
                <a:prstClr val="black"/>
              </a:solidFill>
              <a:effectLst/>
              <a:uLnTx/>
              <a:uFillTx/>
              <a:latin typeface="Times New Roman" panose="02020603050405020304" pitchFamily="18" charset="0"/>
              <a:ea typeface="+mn-ea"/>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EC7C7-D9BD-139A-2D87-B69923E5BE73}"/>
              </a:ext>
            </a:extLst>
          </p:cNvPr>
          <p:cNvSpPr>
            <a:spLocks noGrp="1"/>
          </p:cNvSpPr>
          <p:nvPr>
            <p:ph type="title"/>
          </p:nvPr>
        </p:nvSpPr>
        <p:spPr>
          <a:xfrm>
            <a:off x="838200" y="270533"/>
            <a:ext cx="10515600" cy="1329668"/>
          </a:xfrm>
        </p:spPr>
        <p:txBody>
          <a:bodyPr>
            <a:normAutofit/>
          </a:bodyPr>
          <a:lstStyle/>
          <a:p>
            <a:r>
              <a:rPr lang="lv-LV" sz="2000" b="1" dirty="0">
                <a:latin typeface="Times New Roman" panose="02020603050405020304" pitchFamily="18" charset="0"/>
                <a:cs typeface="Times New Roman" panose="02020603050405020304" pitchFamily="18" charset="0"/>
              </a:rPr>
              <a:t>Ministru kabineta 2021.gada 7.jūlija rīkojums Nr. 490 «Par Digitālās transformācijas pamatnostādnēm 2021.-2027. gadam»;</a:t>
            </a:r>
            <a:br>
              <a:rPr lang="lv-LV" sz="2000" b="1" dirty="0">
                <a:latin typeface="Times New Roman" panose="02020603050405020304" pitchFamily="18" charset="0"/>
                <a:cs typeface="Times New Roman" panose="02020603050405020304" pitchFamily="18" charset="0"/>
              </a:rPr>
            </a:br>
            <a:r>
              <a:rPr lang="lv-LV" sz="2000" b="1" dirty="0">
                <a:latin typeface="Times New Roman" panose="02020603050405020304" pitchFamily="18" charset="0"/>
                <a:cs typeface="Times New Roman" panose="02020603050405020304" pitchFamily="18" charset="0"/>
              </a:rPr>
              <a:t> Ministru kabineta rīkojuma projekts «</a:t>
            </a:r>
            <a:r>
              <a:rPr lang="lv-LV" sz="2000" b="1" i="0" dirty="0">
                <a:effectLst/>
                <a:latin typeface="Times New Roman" panose="02020603050405020304" pitchFamily="18" charset="0"/>
                <a:cs typeface="Times New Roman" panose="02020603050405020304" pitchFamily="18" charset="0"/>
              </a:rPr>
              <a:t>Par Digitālās transformācijas pamatnostādņu 2021.–2027. gadam ieviešanas plānu 2023.–2027. gadam» (22-TA-1399)</a:t>
            </a:r>
            <a:endParaRPr lang="lv-LV" sz="2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DA1E596-02D4-3273-5C66-64C8A47CF299}"/>
              </a:ext>
            </a:extLst>
          </p:cNvPr>
          <p:cNvSpPr>
            <a:spLocks noGrp="1"/>
          </p:cNvSpPr>
          <p:nvPr>
            <p:ph idx="1"/>
          </p:nvPr>
        </p:nvSpPr>
        <p:spPr>
          <a:xfrm>
            <a:off x="838200" y="1600202"/>
            <a:ext cx="10515600" cy="4813298"/>
          </a:xfrm>
        </p:spPr>
        <p:txBody>
          <a:bodyPr>
            <a:noAutofit/>
          </a:bodyPr>
          <a:lstStyle/>
          <a:p>
            <a:r>
              <a:rPr lang="lv-LV" sz="2000" b="1" dirty="0">
                <a:solidFill>
                  <a:srgbClr val="0070C0"/>
                </a:solidFill>
                <a:latin typeface="Times New Roman" panose="02020603050405020304" pitchFamily="18" charset="0"/>
                <a:cs typeface="Times New Roman" panose="02020603050405020304" pitchFamily="18" charset="0"/>
              </a:rPr>
              <a:t>DT Pamatnostādņu mērķis:</a:t>
            </a:r>
          </a:p>
          <a:p>
            <a:pPr marL="0" indent="0">
              <a:buNone/>
            </a:pPr>
            <a:r>
              <a:rPr lang="lv-LV" sz="2000" b="1" i="0" dirty="0">
                <a:solidFill>
                  <a:srgbClr val="414142"/>
                </a:solidFill>
                <a:effectLst/>
                <a:latin typeface="Times New Roman" panose="02020603050405020304" pitchFamily="18" charset="0"/>
                <a:cs typeface="Times New Roman" panose="02020603050405020304" pitchFamily="18" charset="0"/>
              </a:rPr>
              <a:t>Izveidot labvēlīgu un modernu dzīves telpu, kas ir balstīta mūsdienu tehnoloģiju izmantošanā un attīstītās sabiedrības spējās savu labklājību un tautsaimniecības izaugsmi veidot efektīvi, pielietojot digitālo tehnoloģiju iespējas, kā arī attīstot radošo potenciālu.</a:t>
            </a:r>
            <a:endParaRPr lang="lv-LV" sz="2000" dirty="0">
              <a:latin typeface="Times New Roman" panose="02020603050405020304" pitchFamily="18" charset="0"/>
              <a:cs typeface="Times New Roman" panose="02020603050405020304" pitchFamily="18" charset="0"/>
            </a:endParaRPr>
          </a:p>
          <a:p>
            <a:r>
              <a:rPr lang="lv-LV" sz="2000" b="1" dirty="0">
                <a:solidFill>
                  <a:srgbClr val="0070C0"/>
                </a:solidFill>
                <a:latin typeface="Times New Roman" panose="02020603050405020304" pitchFamily="18" charset="0"/>
                <a:cs typeface="Times New Roman" panose="02020603050405020304" pitchFamily="18" charset="0"/>
              </a:rPr>
              <a:t>DT Pamatnostādņu ieviešanas plāns:</a:t>
            </a:r>
          </a:p>
          <a:p>
            <a:pPr marL="0" indent="0">
              <a:buNone/>
            </a:pPr>
            <a:r>
              <a:rPr lang="lv-LV" sz="2000" dirty="0">
                <a:latin typeface="Times New Roman" panose="02020603050405020304" pitchFamily="18" charset="0"/>
                <a:cs typeface="Times New Roman" panose="02020603050405020304" pitchFamily="18" charset="0"/>
              </a:rPr>
              <a:t>Definē un apkopo pasākumus 2023.-2027.gadam DT Pamatnostādnēs noteikto mērķu sasniegšanai šādās attīstības jomās: </a:t>
            </a:r>
          </a:p>
          <a:p>
            <a:pPr marL="457200" indent="-457200">
              <a:buAutoNum type="arabicPeriod"/>
            </a:pPr>
            <a:r>
              <a:rPr lang="lv-LV" sz="2000" kern="800" dirty="0">
                <a:latin typeface="Times New Roman" panose="02020603050405020304" pitchFamily="18" charset="0"/>
                <a:cs typeface="Times New Roman" panose="02020603050405020304" pitchFamily="18" charset="0"/>
              </a:rPr>
              <a:t>Digitālās prasmes un izglītība.</a:t>
            </a:r>
          </a:p>
          <a:p>
            <a:pPr marL="457200" indent="-457200">
              <a:buAutoNum type="arabicPeriod"/>
            </a:pPr>
            <a:r>
              <a:rPr lang="lv-LV" sz="2000" kern="800" dirty="0">
                <a:latin typeface="Times New Roman" panose="02020603050405020304" pitchFamily="18" charset="0"/>
                <a:cs typeface="Times New Roman" panose="02020603050405020304" pitchFamily="18" charset="0"/>
              </a:rPr>
              <a:t>Digitālā drošība un uzticamība.</a:t>
            </a:r>
          </a:p>
          <a:p>
            <a:pPr marL="457200" indent="-457200">
              <a:buAutoNum type="arabicPeriod"/>
            </a:pPr>
            <a:r>
              <a:rPr lang="lv-LV" sz="2000" kern="800" dirty="0">
                <a:latin typeface="Times New Roman" panose="02020603050405020304" pitchFamily="18" charset="0"/>
                <a:cs typeface="Times New Roman" panose="02020603050405020304" pitchFamily="18" charset="0"/>
              </a:rPr>
              <a:t>Telekomunikāciju un skaitļošanas pieejamība.</a:t>
            </a:r>
          </a:p>
          <a:p>
            <a:pPr marL="457200" indent="-457200">
              <a:buAutoNum type="arabicPeriod"/>
            </a:pPr>
            <a:r>
              <a:rPr lang="lv-LV" sz="2000" kern="800" dirty="0">
                <a:latin typeface="Times New Roman" panose="02020603050405020304" pitchFamily="18" charset="0"/>
                <a:cs typeface="Times New Roman" panose="02020603050405020304" pitchFamily="18" charset="0"/>
              </a:rPr>
              <a:t>Tautsaimniecības (t.sk valsts pārvaldes) digitālā transformācija.</a:t>
            </a:r>
          </a:p>
          <a:p>
            <a:pPr marL="457200" indent="-457200">
              <a:buAutoNum type="arabicPeriod"/>
            </a:pPr>
            <a:r>
              <a:rPr lang="lv-LV" sz="2000" kern="800" dirty="0">
                <a:latin typeface="Times New Roman" panose="02020603050405020304" pitchFamily="18" charset="0"/>
                <a:cs typeface="Times New Roman" panose="02020603050405020304" pitchFamily="18" charset="0"/>
              </a:rPr>
              <a:t>Inovācijas, IKT industrija un IKT zinātne. </a:t>
            </a:r>
          </a:p>
        </p:txBody>
      </p:sp>
    </p:spTree>
    <p:extLst>
      <p:ext uri="{BB962C8B-B14F-4D97-AF65-F5344CB8AC3E}">
        <p14:creationId xmlns:p14="http://schemas.microsoft.com/office/powerpoint/2010/main" val="2886551780"/>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53AE7-7B90-7EE3-F1E5-0E5E8D8889F4}"/>
              </a:ext>
            </a:extLst>
          </p:cNvPr>
          <p:cNvSpPr>
            <a:spLocks noGrp="1"/>
          </p:cNvSpPr>
          <p:nvPr>
            <p:ph type="title"/>
          </p:nvPr>
        </p:nvSpPr>
        <p:spPr/>
        <p:txBody>
          <a:bodyPr/>
          <a:lstStyle/>
          <a:p>
            <a:pPr algn="ctr"/>
            <a:r>
              <a:rPr lang="lv-LV" sz="4400" dirty="0">
                <a:solidFill>
                  <a:srgbClr val="000000"/>
                </a:solidFill>
                <a:effectLst/>
                <a:latin typeface="Times New Roman" panose="02020603050405020304" pitchFamily="18" charset="0"/>
                <a:ea typeface="Calibri" panose="020F0502020204030204" pitchFamily="34" charset="0"/>
              </a:rPr>
              <a:t>Valsts pārvaldes pakalpojumu </a:t>
            </a:r>
            <a:br>
              <a:rPr lang="lv-LV" sz="4400" dirty="0">
                <a:solidFill>
                  <a:srgbClr val="000000"/>
                </a:solidFill>
                <a:effectLst/>
                <a:latin typeface="Times New Roman" panose="02020603050405020304" pitchFamily="18" charset="0"/>
                <a:ea typeface="Calibri" panose="020F0502020204030204" pitchFamily="34" charset="0"/>
              </a:rPr>
            </a:br>
            <a:r>
              <a:rPr lang="lv-LV" sz="4400" dirty="0">
                <a:solidFill>
                  <a:srgbClr val="000000"/>
                </a:solidFill>
                <a:effectLst/>
                <a:latin typeface="Times New Roman" panose="02020603050405020304" pitchFamily="18" charset="0"/>
                <a:ea typeface="Calibri" panose="020F0502020204030204" pitchFamily="34" charset="0"/>
              </a:rPr>
              <a:t>pārvaldības politikas ieviešana</a:t>
            </a:r>
            <a:endParaRPr lang="lv-LV" dirty="0"/>
          </a:p>
        </p:txBody>
      </p:sp>
      <p:sp>
        <p:nvSpPr>
          <p:cNvPr id="3" name="Content Placeholder 2">
            <a:extLst>
              <a:ext uri="{FF2B5EF4-FFF2-40B4-BE49-F238E27FC236}">
                <a16:creationId xmlns:a16="http://schemas.microsoft.com/office/drawing/2014/main" id="{AA343B7C-0325-0D31-C149-FC7E10451664}"/>
              </a:ext>
            </a:extLst>
          </p:cNvPr>
          <p:cNvSpPr>
            <a:spLocks noGrp="1"/>
          </p:cNvSpPr>
          <p:nvPr>
            <p:ph idx="1"/>
          </p:nvPr>
        </p:nvSpPr>
        <p:spPr/>
        <p:txBody>
          <a:bodyPr>
            <a:normAutofit/>
          </a:bodyPr>
          <a:lstStyle/>
          <a:p>
            <a:r>
              <a:rPr lang="lv-LV"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Sagatavotas valsts pārvaldes pakalpojumu pārvaldības politikas ieviešanai nepieciešamās metodikas un vadlīnijas </a:t>
            </a:r>
          </a:p>
          <a:p>
            <a:r>
              <a:rPr lang="lv-LV"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Ieviesta valsts pārvaldes pakalpojumu pārvaldības politika atbilstoši </a:t>
            </a:r>
            <a:r>
              <a:rPr lang="lv-LV"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“Pakalpojumu pārvaldības un pilnveides stratēģiskais plāns 2024.–2027. gadam”, </a:t>
            </a:r>
            <a:r>
              <a:rPr lang="lv-LV"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īstenoti pasākumi, lai pakalpojumu pārvaldība atbilstu pakalpojumu pārvaldības politikai</a:t>
            </a:r>
          </a:p>
          <a:p>
            <a:r>
              <a:rPr lang="lv-LV" sz="2800" dirty="0">
                <a:effectLst/>
                <a:latin typeface="Times New Roman" panose="02020603050405020304" pitchFamily="18" charset="0"/>
                <a:ea typeface="Calibri" panose="020F0502020204030204" pitchFamily="34" charset="0"/>
                <a:cs typeface="Times New Roman" panose="02020603050405020304" pitchFamily="18" charset="0"/>
              </a:rPr>
              <a:t>VPVKAC tīkls. Iespēja cilvēkiem, kuriem nav nepieciešamo prasmju vai ir noteiktas invaliditātes un nav iespējams saņemt pakalpojumu, doties klātienē, lai saņemtu atbalstu šo pakalpojumu saņemšanai.</a:t>
            </a:r>
          </a:p>
        </p:txBody>
      </p:sp>
    </p:spTree>
    <p:extLst>
      <p:ext uri="{BB962C8B-B14F-4D97-AF65-F5344CB8AC3E}">
        <p14:creationId xmlns:p14="http://schemas.microsoft.com/office/powerpoint/2010/main" val="567959463"/>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1">
            <a:extLst>
              <a:ext uri="{FF2B5EF4-FFF2-40B4-BE49-F238E27FC236}">
                <a16:creationId xmlns:a16="http://schemas.microsoft.com/office/drawing/2014/main" id="{413FE253-461B-9C31-27ED-655663487A9D}"/>
              </a:ext>
            </a:extLst>
          </p:cNvPr>
          <p:cNvSpPr>
            <a:spLocks noGrp="1"/>
          </p:cNvSpPr>
          <p:nvPr>
            <p:ph idx="1"/>
          </p:nvPr>
        </p:nvSpPr>
        <p:spPr>
          <a:xfrm>
            <a:off x="3305175" y="1417638"/>
            <a:ext cx="8596313" cy="3503612"/>
          </a:xfrm>
        </p:spPr>
        <p:txBody>
          <a:bodyPr/>
          <a:lstStyle/>
          <a:p>
            <a:pPr marL="350838">
              <a:lnSpc>
                <a:spcPct val="80000"/>
              </a:lnSpc>
              <a:defRPr/>
            </a:pPr>
            <a:endParaRPr lang="lv-LV" altLang="lv-LV" sz="2200" dirty="0">
              <a:solidFill>
                <a:srgbClr val="000000"/>
              </a:solidFill>
              <a:latin typeface="Times New Roman" panose="02020603050405020304" pitchFamily="18" charset="0"/>
              <a:cs typeface="Times New Roman" panose="02020603050405020304" pitchFamily="18" charset="0"/>
            </a:endParaRPr>
          </a:p>
          <a:p>
            <a:pPr marL="350838">
              <a:lnSpc>
                <a:spcPct val="80000"/>
              </a:lnSpc>
              <a:defRPr/>
            </a:pPr>
            <a:r>
              <a:rPr lang="lv-LV" altLang="lv-LV" sz="2200" dirty="0">
                <a:solidFill>
                  <a:srgbClr val="000000"/>
                </a:solidFill>
                <a:latin typeface="Times New Roman" panose="02020603050405020304" pitchFamily="18" charset="0"/>
                <a:cs typeface="Times New Roman" panose="02020603050405020304" pitchFamily="18" charset="0"/>
              </a:rPr>
              <a:t>Iedzīvotājam sniegta iespēja pilnvērtīgi un uzticami apliecināt savu identitāti digitālajā vidē. </a:t>
            </a:r>
            <a:br>
              <a:rPr lang="lv-LV" altLang="lv-LV" sz="2200" dirty="0">
                <a:solidFill>
                  <a:srgbClr val="000000"/>
                </a:solidFill>
                <a:latin typeface="Times New Roman" panose="02020603050405020304" pitchFamily="18" charset="0"/>
                <a:cs typeface="Times New Roman" panose="02020603050405020304" pitchFamily="18" charset="0"/>
              </a:rPr>
            </a:br>
            <a:endParaRPr lang="lv-LV" altLang="lv-LV" sz="2200" dirty="0">
              <a:solidFill>
                <a:srgbClr val="000000"/>
              </a:solidFill>
              <a:latin typeface="Times New Roman" panose="02020603050405020304" pitchFamily="18" charset="0"/>
              <a:cs typeface="Times New Roman" panose="02020603050405020304" pitchFamily="18" charset="0"/>
            </a:endParaRPr>
          </a:p>
          <a:p>
            <a:pPr marL="693738" indent="-342900">
              <a:lnSpc>
                <a:spcPct val="80000"/>
              </a:lnSpc>
              <a:buFont typeface="Arial" panose="020B0604020202020204" pitchFamily="34" charset="0"/>
              <a:buChar char="•"/>
              <a:defRPr/>
            </a:pPr>
            <a:r>
              <a:rPr lang="lv-LV" altLang="lv-LV" sz="2200" dirty="0">
                <a:solidFill>
                  <a:srgbClr val="000000"/>
                </a:solidFill>
                <a:latin typeface="Times New Roman" panose="02020603050405020304" pitchFamily="18" charset="0"/>
                <a:cs typeface="Times New Roman" panose="02020603050405020304" pitchFamily="18" charset="0"/>
              </a:rPr>
              <a:t>Likuma tvērums tiek paplašināts, </a:t>
            </a:r>
            <a:r>
              <a:rPr lang="lv-LV" altLang="lv-LV" sz="2200" b="1" dirty="0">
                <a:solidFill>
                  <a:srgbClr val="000000"/>
                </a:solidFill>
                <a:latin typeface="Times New Roman" panose="02020603050405020304" pitchFamily="18" charset="0"/>
                <a:cs typeface="Times New Roman" panose="02020603050405020304" pitchFamily="18" charset="0"/>
              </a:rPr>
              <a:t>attiecinot to arī uz privātajiem e-pakalpojumu sniedzējiem</a:t>
            </a:r>
            <a:r>
              <a:rPr lang="lv-LV" altLang="lv-LV" sz="2200" u="sng" dirty="0">
                <a:solidFill>
                  <a:srgbClr val="000000"/>
                </a:solidFill>
                <a:latin typeface="Times New Roman" panose="02020603050405020304" pitchFamily="18" charset="0"/>
                <a:cs typeface="Times New Roman" panose="02020603050405020304" pitchFamily="18" charset="0"/>
              </a:rPr>
              <a:t>;</a:t>
            </a:r>
          </a:p>
          <a:p>
            <a:pPr marL="693738" indent="-342900">
              <a:lnSpc>
                <a:spcPct val="80000"/>
              </a:lnSpc>
              <a:buFont typeface="Arial" panose="020B0604020202020204" pitchFamily="34" charset="0"/>
              <a:buChar char="•"/>
              <a:defRPr/>
            </a:pPr>
            <a:endParaRPr lang="lv-LV" altLang="lv-LV" sz="900" u="sng" dirty="0">
              <a:solidFill>
                <a:srgbClr val="000000"/>
              </a:solidFill>
              <a:latin typeface="Times New Roman" panose="02020603050405020304" pitchFamily="18" charset="0"/>
              <a:cs typeface="Times New Roman" panose="02020603050405020304" pitchFamily="18" charset="0"/>
            </a:endParaRPr>
          </a:p>
          <a:p>
            <a:pPr marL="693738" indent="-342900">
              <a:lnSpc>
                <a:spcPct val="80000"/>
              </a:lnSpc>
              <a:buFont typeface="Arial" panose="020B0604020202020204" pitchFamily="34" charset="0"/>
              <a:buChar char="•"/>
              <a:defRPr/>
            </a:pPr>
            <a:r>
              <a:rPr lang="lv-LV" altLang="lv-LV" sz="2200" dirty="0">
                <a:solidFill>
                  <a:srgbClr val="000000"/>
                </a:solidFill>
                <a:latin typeface="Times New Roman" panose="02020603050405020304" pitchFamily="18" charset="0"/>
                <a:cs typeface="Times New Roman" panose="02020603050405020304" pitchFamily="18" charset="0"/>
              </a:rPr>
              <a:t>Likumprojekts paredz nodrošināt fiziskajai personai </a:t>
            </a:r>
            <a:r>
              <a:rPr lang="lv-LV" altLang="lv-LV" sz="2200" b="1" dirty="0">
                <a:solidFill>
                  <a:srgbClr val="000000"/>
                </a:solidFill>
                <a:latin typeface="Times New Roman" panose="02020603050405020304" pitchFamily="18" charset="0"/>
                <a:cs typeface="Times New Roman" panose="02020603050405020304" pitchFamily="18" charset="0"/>
              </a:rPr>
              <a:t>iespēju jebkurā e-pakalpojuma pieprasīšanas un saņemšanas posmā e-identifikācijai izmantot valsts nodrošinātu </a:t>
            </a:r>
            <a:r>
              <a:rPr lang="lv-LV" altLang="lv-LV" sz="2200" b="1" i="1" dirty="0">
                <a:solidFill>
                  <a:srgbClr val="000000"/>
                </a:solidFill>
                <a:latin typeface="Times New Roman" panose="02020603050405020304" pitchFamily="18" charset="0"/>
                <a:cs typeface="Times New Roman" panose="02020603050405020304" pitchFamily="18" charset="0"/>
              </a:rPr>
              <a:t>nacionālo elektroniskās identifikācijas līdzekli</a:t>
            </a:r>
            <a:r>
              <a:rPr lang="lv-LV" altLang="lv-LV" sz="2200" i="1" dirty="0">
                <a:solidFill>
                  <a:srgbClr val="000000"/>
                </a:solidFill>
                <a:latin typeface="Times New Roman" panose="02020603050405020304" pitchFamily="18" charset="0"/>
                <a:cs typeface="Times New Roman" panose="02020603050405020304" pitchFamily="18" charset="0"/>
              </a:rPr>
              <a:t>, </a:t>
            </a:r>
            <a:r>
              <a:rPr lang="lv-LV" altLang="lv-LV" sz="2200" dirty="0">
                <a:solidFill>
                  <a:srgbClr val="000000"/>
                </a:solidFill>
                <a:latin typeface="Times New Roman" panose="02020603050405020304" pitchFamily="18" charset="0"/>
                <a:cs typeface="Times New Roman" panose="02020603050405020304" pitchFamily="18" charset="0"/>
              </a:rPr>
              <a:t>kas iekļauts personas apliecībā (eID kartē) vai eID kartes mobilajā risinājumā.</a:t>
            </a:r>
          </a:p>
          <a:p>
            <a:pPr marL="350838">
              <a:lnSpc>
                <a:spcPct val="80000"/>
              </a:lnSpc>
              <a:defRPr/>
            </a:pPr>
            <a:endParaRPr lang="lv-LV" altLang="lv-LV" sz="2200" dirty="0">
              <a:solidFill>
                <a:srgbClr val="000000"/>
              </a:solidFill>
              <a:latin typeface="Times New Roman" panose="02020603050405020304" pitchFamily="18" charset="0"/>
              <a:cs typeface="Times New Roman" panose="02020603050405020304" pitchFamily="18" charset="0"/>
            </a:endParaRPr>
          </a:p>
          <a:p>
            <a:pPr marL="350838">
              <a:lnSpc>
                <a:spcPct val="80000"/>
              </a:lnSpc>
              <a:defRPr/>
            </a:pPr>
            <a:endParaRPr lang="lv-LV" altLang="lv-LV" sz="2200" b="1" dirty="0">
              <a:solidFill>
                <a:srgbClr val="000000"/>
              </a:solidFill>
              <a:latin typeface="Times New Roman" panose="02020603050405020304" pitchFamily="18" charset="0"/>
              <a:cs typeface="Times New Roman" panose="02020603050405020304" pitchFamily="18" charset="0"/>
            </a:endParaRPr>
          </a:p>
          <a:p>
            <a:pPr marL="350838">
              <a:lnSpc>
                <a:spcPct val="80000"/>
              </a:lnSpc>
              <a:defRPr/>
            </a:pPr>
            <a:endParaRPr lang="lv-LV" altLang="lv-LV" sz="2200" b="1" dirty="0">
              <a:solidFill>
                <a:srgbClr val="000000"/>
              </a:solidFill>
              <a:latin typeface="Times New Roman" panose="02020603050405020304" pitchFamily="18" charset="0"/>
              <a:cs typeface="Times New Roman" panose="02020603050405020304" pitchFamily="18" charset="0"/>
            </a:endParaRPr>
          </a:p>
          <a:p>
            <a:pPr marL="350838">
              <a:lnSpc>
                <a:spcPct val="80000"/>
              </a:lnSpc>
              <a:defRPr/>
            </a:pPr>
            <a:endParaRPr lang="lv-LV" altLang="lv-LV" sz="2200" i="1" dirty="0">
              <a:solidFill>
                <a:srgbClr val="000000"/>
              </a:solidFill>
              <a:latin typeface="Times New Roman" panose="02020603050405020304" pitchFamily="18" charset="0"/>
              <a:cs typeface="Times New Roman" panose="02020603050405020304" pitchFamily="18" charset="0"/>
            </a:endParaRPr>
          </a:p>
          <a:p>
            <a:pPr marL="350838">
              <a:lnSpc>
                <a:spcPct val="80000"/>
              </a:lnSpc>
              <a:defRPr/>
            </a:pPr>
            <a:endParaRPr lang="lv-LV" altLang="lv-LV" sz="2200" i="1" dirty="0"/>
          </a:p>
        </p:txBody>
      </p:sp>
      <p:sp>
        <p:nvSpPr>
          <p:cNvPr id="2" name="Text Placeholder 3">
            <a:extLst>
              <a:ext uri="{FF2B5EF4-FFF2-40B4-BE49-F238E27FC236}">
                <a16:creationId xmlns:a16="http://schemas.microsoft.com/office/drawing/2014/main" id="{E633E367-18EF-71A7-907E-21400C66EC81}"/>
              </a:ext>
            </a:extLst>
          </p:cNvPr>
          <p:cNvSpPr>
            <a:spLocks noGrp="1"/>
          </p:cNvSpPr>
          <p:nvPr>
            <p:ph type="body" sz="quarter" idx="12"/>
          </p:nvPr>
        </p:nvSpPr>
        <p:spPr>
          <a:xfrm>
            <a:off x="3810000" y="5303838"/>
            <a:ext cx="8774113" cy="2346325"/>
          </a:xfrm>
        </p:spPr>
        <p:txBody>
          <a:bodyPr/>
          <a:lstStyle/>
          <a:p>
            <a:pPr algn="l"/>
            <a:r>
              <a:rPr lang="lv-LV" altLang="lv-LV" sz="2200">
                <a:solidFill>
                  <a:srgbClr val="000000"/>
                </a:solidFill>
                <a:latin typeface="Times New Roman" panose="02020603050405020304" pitchFamily="18" charset="0"/>
                <a:cs typeface="Times New Roman" panose="02020603050405020304" pitchFamily="18" charset="0"/>
              </a:rPr>
              <a:t>Nodrošina paļaušanos uz iespēju pilnvērtīgi izmantot </a:t>
            </a:r>
            <a:r>
              <a:rPr lang="lv-LV" altLang="lv-LV" sz="2200" i="1">
                <a:solidFill>
                  <a:srgbClr val="000000"/>
                </a:solidFill>
                <a:latin typeface="Times New Roman" panose="02020603050405020304" pitchFamily="18" charset="0"/>
                <a:cs typeface="Times New Roman" panose="02020603050405020304" pitchFamily="18" charset="0"/>
              </a:rPr>
              <a:t>nacionālo elektroniskās identifikācijas </a:t>
            </a:r>
            <a:r>
              <a:rPr lang="lv-LV" altLang="lv-LV" sz="2200">
                <a:solidFill>
                  <a:srgbClr val="000000"/>
                </a:solidFill>
                <a:latin typeface="Times New Roman" panose="02020603050405020304" pitchFamily="18" charset="0"/>
                <a:cs typeface="Times New Roman" panose="02020603050405020304" pitchFamily="18" charset="0"/>
              </a:rPr>
              <a:t>līdzekli kā publisko tā būtisko komercpakalpojumu saņemšanai.</a:t>
            </a:r>
          </a:p>
          <a:p>
            <a:pPr algn="l"/>
            <a:endParaRPr lang="lv-LV" altLang="lv-LV" sz="1800" b="1">
              <a:latin typeface="Times New Roman" panose="02020603050405020304" pitchFamily="18" charset="0"/>
              <a:cs typeface="Times New Roman" panose="02020603050405020304" pitchFamily="18" charset="0"/>
            </a:endParaRPr>
          </a:p>
        </p:txBody>
      </p:sp>
      <p:sp>
        <p:nvSpPr>
          <p:cNvPr id="13316" name="Slide Number Placeholder 5">
            <a:extLst>
              <a:ext uri="{FF2B5EF4-FFF2-40B4-BE49-F238E27FC236}">
                <a16:creationId xmlns:a16="http://schemas.microsoft.com/office/drawing/2014/main" id="{2380E692-7B17-F418-492C-EED1FA1F1E0F}"/>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pPr marL="0" marR="0" lvl="0" indent="0" algn="r" defTabSz="938213" rtl="0" eaLnBrk="1" fontAlgn="base" latinLnBrk="0" hangingPunct="1">
              <a:lnSpc>
                <a:spcPct val="100000"/>
              </a:lnSpc>
              <a:spcBef>
                <a:spcPct val="0"/>
              </a:spcBef>
              <a:spcAft>
                <a:spcPct val="0"/>
              </a:spcAft>
              <a:buClrTx/>
              <a:buSzTx/>
              <a:buFontTx/>
              <a:buNone/>
              <a:tabLst/>
              <a:defRPr/>
            </a:pPr>
            <a:fld id="{8A8EADF9-3691-475D-8432-18C5D284363A}" type="slidenum">
              <a:rPr kumimoji="0" lang="en-US" altLang="en-US" sz="10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4</a:t>
            </a:fld>
            <a:endParaRPr kumimoji="0" lang="en-US" altLang="en-US" sz="1000" b="0" i="0" u="none" strike="noStrike" kern="1200" cap="none" spc="0" normalizeH="0" baseline="0" noProof="0" dirty="0">
              <a:ln>
                <a:noFill/>
              </a:ln>
              <a:solidFill>
                <a:srgbClr val="898989"/>
              </a:solidFill>
              <a:effectLst/>
              <a:uLnTx/>
              <a:uFillTx/>
              <a:latin typeface="Verdana" panose="020B0604030504040204" pitchFamily="34" charset="0"/>
              <a:ea typeface="+mn-ea"/>
              <a:cs typeface="Arial" panose="020B0604020202020204" pitchFamily="34" charset="0"/>
            </a:endParaRPr>
          </a:p>
        </p:txBody>
      </p:sp>
      <p:sp>
        <p:nvSpPr>
          <p:cNvPr id="13317" name="Rectangle 1">
            <a:extLst>
              <a:ext uri="{FF2B5EF4-FFF2-40B4-BE49-F238E27FC236}">
                <a16:creationId xmlns:a16="http://schemas.microsoft.com/office/drawing/2014/main" id="{CE0C017A-56DD-6D4E-4FF1-D5CFD401D0F2}"/>
              </a:ext>
            </a:extLst>
          </p:cNvPr>
          <p:cNvSpPr>
            <a:spLocks noChangeArrowheads="1"/>
          </p:cNvSpPr>
          <p:nvPr/>
        </p:nvSpPr>
        <p:spPr bwMode="auto">
          <a:xfrm>
            <a:off x="587375" y="5429250"/>
            <a:ext cx="23415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lang="lv-LV" altLang="lv-LV" sz="2400" b="0" i="0" u="none" strike="noStrike" kern="1200" cap="none" spc="0" normalizeH="0" baseline="0" noProof="0">
                <a:ln>
                  <a:noFill/>
                </a:ln>
                <a:solidFill>
                  <a:srgbClr val="4F81BD"/>
                </a:solidFill>
                <a:effectLst/>
                <a:uLnTx/>
                <a:uFillTx/>
                <a:latin typeface="Arial" panose="020B0604020202020204" pitchFamily="34" charset="0"/>
                <a:ea typeface="+mn-ea"/>
                <a:cs typeface="Arial" panose="020B0604020202020204" pitchFamily="34" charset="0"/>
              </a:rPr>
              <a:t>Problēma, ko risina</a:t>
            </a:r>
          </a:p>
        </p:txBody>
      </p:sp>
      <p:sp>
        <p:nvSpPr>
          <p:cNvPr id="13318" name="Rectangle 2">
            <a:extLst>
              <a:ext uri="{FF2B5EF4-FFF2-40B4-BE49-F238E27FC236}">
                <a16:creationId xmlns:a16="http://schemas.microsoft.com/office/drawing/2014/main" id="{A851D505-7784-866D-DD5C-E34A0E827719}"/>
              </a:ext>
            </a:extLst>
          </p:cNvPr>
          <p:cNvSpPr>
            <a:spLocks noChangeArrowheads="1"/>
          </p:cNvSpPr>
          <p:nvPr/>
        </p:nvSpPr>
        <p:spPr bwMode="auto">
          <a:xfrm>
            <a:off x="234950" y="2308225"/>
            <a:ext cx="2436813" cy="68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0838">
              <a:defRPr sz="1700">
                <a:solidFill>
                  <a:schemeClr val="tx1"/>
                </a:solidFill>
                <a:latin typeface="Times New Roman" panose="02020603050405020304" pitchFamily="18" charset="0"/>
                <a:cs typeface="Arial" panose="020B0604020202020204" pitchFamily="34" charset="0"/>
              </a:defRPr>
            </a:lvl1pPr>
            <a:lvl2pPr>
              <a:defRPr sz="1700">
                <a:solidFill>
                  <a:schemeClr val="tx1"/>
                </a:solidFill>
                <a:latin typeface="Times New Roman" panose="02020603050405020304" pitchFamily="18" charset="0"/>
                <a:cs typeface="Arial" panose="020B0604020202020204" pitchFamily="34" charset="0"/>
              </a:defRPr>
            </a:lvl2pPr>
            <a:lvl3pPr>
              <a:defRPr sz="1700">
                <a:solidFill>
                  <a:schemeClr val="tx1"/>
                </a:solidFill>
                <a:latin typeface="Times New Roman" panose="02020603050405020304" pitchFamily="18" charset="0"/>
                <a:cs typeface="Arial" panose="020B0604020202020204" pitchFamily="34" charset="0"/>
              </a:defRPr>
            </a:lvl3pPr>
            <a:lvl4pPr>
              <a:defRPr sz="1700">
                <a:solidFill>
                  <a:schemeClr val="tx1"/>
                </a:solidFill>
                <a:latin typeface="Times New Roman" panose="02020603050405020304" pitchFamily="18" charset="0"/>
                <a:cs typeface="Arial" panose="020B0604020202020204" pitchFamily="34" charset="0"/>
              </a:defRPr>
            </a:lvl4pPr>
            <a:lvl5pPr>
              <a:defRPr sz="1700">
                <a:solidFill>
                  <a:schemeClr val="tx1"/>
                </a:solidFill>
                <a:latin typeface="Times New Roman" panose="02020603050405020304" pitchFamily="18" charset="0"/>
                <a:cs typeface="Arial" panose="020B0604020202020204" pitchFamily="34" charset="0"/>
              </a:defRPr>
            </a:lvl5pPr>
            <a:lvl6pPr marL="2335213" indent="-49213"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792413" indent="-49213"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249613" indent="-49213"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706813" indent="-49213"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pPr marL="350838" marR="0" lvl="0" indent="0" algn="just" defTabSz="938213" rtl="0" eaLnBrk="0" fontAlgn="base" latinLnBrk="0" hangingPunct="0">
              <a:lnSpc>
                <a:spcPct val="80000"/>
              </a:lnSpc>
              <a:spcBef>
                <a:spcPct val="0"/>
              </a:spcBef>
              <a:spcAft>
                <a:spcPct val="0"/>
              </a:spcAft>
              <a:buClrTx/>
              <a:buSzTx/>
              <a:buFontTx/>
              <a:buNone/>
              <a:tabLst/>
              <a:defRPr/>
            </a:pPr>
            <a:r>
              <a:rPr kumimoji="0" lang="lv-LV" altLang="lv-LV" sz="2400" b="0" i="0" u="none" strike="noStrike" kern="1200" cap="none" spc="0" normalizeH="0" baseline="0" noProof="0" dirty="0">
                <a:ln>
                  <a:noFill/>
                </a:ln>
                <a:solidFill>
                  <a:srgbClr val="4F81BD"/>
                </a:solidFill>
                <a:effectLst/>
                <a:uLnTx/>
                <a:uFillTx/>
                <a:latin typeface="Arial" panose="020B0604020202020204" pitchFamily="34" charset="0"/>
                <a:ea typeface="+mn-ea"/>
                <a:cs typeface="Arial" panose="020B0604020202020204" pitchFamily="34" charset="0"/>
              </a:rPr>
              <a:t>Grozījumu būtība</a:t>
            </a:r>
          </a:p>
        </p:txBody>
      </p:sp>
      <p:sp>
        <p:nvSpPr>
          <p:cNvPr id="13319" name="Text Placeholder 3">
            <a:extLst>
              <a:ext uri="{FF2B5EF4-FFF2-40B4-BE49-F238E27FC236}">
                <a16:creationId xmlns:a16="http://schemas.microsoft.com/office/drawing/2014/main" id="{4C670C97-25C3-ED33-AAE5-DD9D2C184F02}"/>
              </a:ext>
            </a:extLst>
          </p:cNvPr>
          <p:cNvSpPr>
            <a:spLocks noGrp="1"/>
          </p:cNvSpPr>
          <p:nvPr>
            <p:ph type="body" sz="quarter" idx="10"/>
          </p:nvPr>
        </p:nvSpPr>
        <p:spPr/>
        <p:txBody>
          <a:bodyPr/>
          <a:lstStyle/>
          <a:p>
            <a:endParaRPr lang="lv-LV" altLang="lv-LV"/>
          </a:p>
        </p:txBody>
      </p:sp>
      <p:cxnSp>
        <p:nvCxnSpPr>
          <p:cNvPr id="6" name="Straight Connector 5">
            <a:extLst>
              <a:ext uri="{FF2B5EF4-FFF2-40B4-BE49-F238E27FC236}">
                <a16:creationId xmlns:a16="http://schemas.microsoft.com/office/drawing/2014/main" id="{99DC94D9-486D-FCA8-2E70-047175DEEFE4}"/>
              </a:ext>
            </a:extLst>
          </p:cNvPr>
          <p:cNvCxnSpPr/>
          <p:nvPr/>
        </p:nvCxnSpPr>
        <p:spPr>
          <a:xfrm>
            <a:off x="3305175" y="1763713"/>
            <a:ext cx="0" cy="3254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50B2AB3-6428-FAFA-7BA5-2F0065224C69}"/>
              </a:ext>
            </a:extLst>
          </p:cNvPr>
          <p:cNvCxnSpPr>
            <a:cxnSpLocks/>
          </p:cNvCxnSpPr>
          <p:nvPr/>
        </p:nvCxnSpPr>
        <p:spPr>
          <a:xfrm>
            <a:off x="3305175" y="5410200"/>
            <a:ext cx="0" cy="1066800"/>
          </a:xfrm>
          <a:prstGeom prst="line">
            <a:avLst/>
          </a:prstGeom>
        </p:spPr>
        <p:style>
          <a:lnRef idx="1">
            <a:schemeClr val="accent1"/>
          </a:lnRef>
          <a:fillRef idx="0">
            <a:schemeClr val="accent1"/>
          </a:fillRef>
          <a:effectRef idx="0">
            <a:schemeClr val="accent1"/>
          </a:effectRef>
          <a:fontRef idx="minor">
            <a:schemeClr val="tx1"/>
          </a:fontRef>
        </p:style>
      </p:cxnSp>
      <p:sp>
        <p:nvSpPr>
          <p:cNvPr id="13322" name="Title 4">
            <a:extLst>
              <a:ext uri="{FF2B5EF4-FFF2-40B4-BE49-F238E27FC236}">
                <a16:creationId xmlns:a16="http://schemas.microsoft.com/office/drawing/2014/main" id="{F3538F52-28DB-2A5D-1645-DD904891011B}"/>
              </a:ext>
            </a:extLst>
          </p:cNvPr>
          <p:cNvSpPr>
            <a:spLocks noGrp="1"/>
          </p:cNvSpPr>
          <p:nvPr>
            <p:ph type="title"/>
          </p:nvPr>
        </p:nvSpPr>
        <p:spPr>
          <a:xfrm>
            <a:off x="3454400" y="304800"/>
            <a:ext cx="8128000" cy="1066800"/>
          </a:xfrm>
        </p:spPr>
        <p:txBody>
          <a:bodyPr>
            <a:normAutofit fontScale="90000"/>
          </a:bodyPr>
          <a:lstStyle/>
          <a:p>
            <a:r>
              <a:rPr lang="lv-LV" altLang="lv-LV" sz="3600" b="0" dirty="0">
                <a:solidFill>
                  <a:schemeClr val="accent1"/>
                </a:solidFill>
              </a:rPr>
              <a:t>Fizisko personu elektroniskās identifikācijas likums</a:t>
            </a:r>
            <a:endParaRPr lang="lv-LV" altLang="lv-LV" sz="3600" b="0" dirty="0"/>
          </a:p>
        </p:txBody>
      </p:sp>
    </p:spTree>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38B7-0C76-3270-160D-67889E345EAC}"/>
              </a:ext>
            </a:extLst>
          </p:cNvPr>
          <p:cNvSpPr>
            <a:spLocks noGrp="1"/>
          </p:cNvSpPr>
          <p:nvPr>
            <p:ph type="title"/>
          </p:nvPr>
        </p:nvSpPr>
        <p:spPr>
          <a:xfrm>
            <a:off x="838200" y="365125"/>
            <a:ext cx="10515600" cy="738461"/>
          </a:xfrm>
        </p:spPr>
        <p:txBody>
          <a:bodyPr/>
          <a:lstStyle/>
          <a:p>
            <a:r>
              <a:rPr lang="lv-LV" dirty="0">
                <a:solidFill>
                  <a:srgbClr val="0070C0"/>
                </a:solidFill>
              </a:rPr>
              <a:t>Projektu pasākumi</a:t>
            </a:r>
          </a:p>
        </p:txBody>
      </p:sp>
      <p:sp>
        <p:nvSpPr>
          <p:cNvPr id="3" name="Content Placeholder 2">
            <a:extLst>
              <a:ext uri="{FF2B5EF4-FFF2-40B4-BE49-F238E27FC236}">
                <a16:creationId xmlns:a16="http://schemas.microsoft.com/office/drawing/2014/main" id="{616266E6-E37E-C7A0-39C4-D85CF71837D6}"/>
              </a:ext>
            </a:extLst>
          </p:cNvPr>
          <p:cNvSpPr>
            <a:spLocks noGrp="1"/>
          </p:cNvSpPr>
          <p:nvPr>
            <p:ph idx="1"/>
          </p:nvPr>
        </p:nvSpPr>
        <p:spPr>
          <a:xfrm>
            <a:off x="838200" y="1103586"/>
            <a:ext cx="10515600" cy="5073377"/>
          </a:xfrm>
        </p:spPr>
        <p:txBody>
          <a:bodyPr>
            <a:normAutofit fontScale="85000" lnSpcReduction="20000"/>
          </a:bodyPr>
          <a:lstStyle/>
          <a:p>
            <a:pPr marL="0" marR="0" lvl="0" indent="0" algn="l" defTabSz="914400" rtl="0" eaLnBrk="1" fontAlgn="auto" latinLnBrk="0" hangingPunct="1">
              <a:lnSpc>
                <a:spcPct val="90000"/>
              </a:lnSpc>
              <a:spcBef>
                <a:spcPts val="1000"/>
              </a:spcBef>
              <a:spcAft>
                <a:spcPts val="0"/>
              </a:spcAft>
              <a:buClrTx/>
              <a:buSzTx/>
              <a:buNone/>
              <a:tabLst/>
              <a:defRPr/>
            </a:pPr>
            <a:r>
              <a:rPr lang="lv-LV" sz="2800" b="1" u="sng" dirty="0">
                <a:effectLst/>
                <a:latin typeface="Times New Roman" panose="02020603050405020304" pitchFamily="18" charset="0"/>
                <a:ea typeface="Calibri" panose="020F0502020204030204" pitchFamily="34" charset="0"/>
                <a:cs typeface="Times New Roman" panose="02020603050405020304" pitchFamily="18" charset="0"/>
              </a:rPr>
              <a:t>Ziemeļvalstu un Baltijas valstu eID projekts </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2800" b="1" i="0" u="none" strike="noStrike" kern="1200" cap="none" spc="0" normalizeH="0" baseline="0" noProof="0" dirty="0">
                <a:ln>
                  <a:noFill/>
                </a:ln>
                <a:solidFill>
                  <a:srgbClr val="1E2B3C"/>
                </a:solidFill>
                <a:effectLst/>
                <a:uLnTx/>
                <a:uFillTx/>
                <a:latin typeface="Times New Roman" panose="02020603050405020304" pitchFamily="18" charset="0"/>
                <a:cs typeface="Times New Roman" panose="02020603050405020304" pitchFamily="18" charset="0"/>
              </a:rPr>
              <a:t>The Nordic-Baltic eID Project (NOBID)</a:t>
            </a:r>
            <a:endParaRPr kumimoji="0" lang="lv-LV" sz="2800" b="1" i="0" u="none" strike="noStrike" kern="1200" cap="none" spc="0" normalizeH="0" baseline="0" noProof="0" dirty="0">
              <a:ln>
                <a:noFill/>
              </a:ln>
              <a:solidFill>
                <a:srgbClr val="1E2B3C"/>
              </a:solidFill>
              <a:effectLst/>
              <a:uLnTx/>
              <a:uFillTx/>
              <a:latin typeface="Times New Roman" panose="02020603050405020304" pitchFamily="18" charset="0"/>
              <a:cs typeface="Times New Roman" panose="02020603050405020304" pitchFamily="18" charset="0"/>
            </a:endParaRPr>
          </a:p>
          <a:p>
            <a:pPr marL="0" indent="0">
              <a:buNone/>
            </a:pPr>
            <a:r>
              <a:rPr lang="lv-LV"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2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https://www.digdir.no/digdir/nordic-baltic-eid-project-nobid/1342</a:t>
            </a:r>
            <a:endParaRPr lang="lv-LV" sz="2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lv-LV" sz="2800" dirty="0">
                <a:effectLst/>
                <a:latin typeface="Times New Roman" panose="02020603050405020304" pitchFamily="18" charset="0"/>
                <a:ea typeface="Calibri" panose="020F0502020204030204" pitchFamily="34" charset="0"/>
                <a:cs typeface="Times New Roman" panose="02020603050405020304" pitchFamily="18" charset="0"/>
              </a:rPr>
              <a:t>Projekts ir sadarbības arēna inovācijām, kas ļauj lietotājiem no citām valstīm piekļūt nacionālajiem digitālajiem pakalpojumiem.</a:t>
            </a:r>
          </a:p>
          <a:p>
            <a:r>
              <a:rPr lang="lv-LV" sz="2800" dirty="0">
                <a:effectLst/>
                <a:latin typeface="Times New Roman" panose="02020603050405020304" pitchFamily="18" charset="0"/>
                <a:ea typeface="Calibri" panose="020F0502020204030204" pitchFamily="34" charset="0"/>
                <a:cs typeface="Times New Roman" panose="02020603050405020304" pitchFamily="18" charset="0"/>
              </a:rPr>
              <a:t>Projekta ekspertu darba grupa apkopo problēmas, ar kurām saskaras dažādas lietotāju grupas saistībā ar dažādām darbībām eID iegūšanā vai izmantošanā Ziemeļvalstīs un Baltijas valstīs. Grupa ir pētījusi arī pašreizējos un plānotos risinājumus atsevišķām šo problēmu daļām. Sadarbojoties ar Nordregio vadīto projektu “Digitālā iekļaušana darbībā”, šī darba grupa ir paplašinājusi savu darbības jomu ārpus NOBID projekta valstīm, iekļaujot arī Fēru salas, Grenlandi un Ālandu salu. </a:t>
            </a:r>
          </a:p>
          <a:p>
            <a:r>
              <a:rPr lang="lv-LV" sz="2800" dirty="0">
                <a:effectLst/>
                <a:latin typeface="Times New Roman" panose="02020603050405020304" pitchFamily="18" charset="0"/>
                <a:ea typeface="Calibri" panose="020F0502020204030204" pitchFamily="34" charset="0"/>
                <a:cs typeface="Times New Roman" panose="02020603050405020304" pitchFamily="18" charset="0"/>
              </a:rPr>
              <a:t> Aprakstā (</a:t>
            </a:r>
            <a:r>
              <a:rPr lang="lv-LV" sz="2800" i="1" dirty="0">
                <a:effectLst/>
                <a:latin typeface="Times New Roman" panose="02020603050405020304" pitchFamily="18" charset="0"/>
                <a:ea typeface="Calibri" panose="020F0502020204030204" pitchFamily="34" charset="0"/>
                <a:cs typeface="Times New Roman" panose="02020603050405020304" pitchFamily="18" charset="0"/>
              </a:rPr>
              <a:t>whitepaper</a:t>
            </a:r>
            <a:r>
              <a:rPr lang="lv-LV" sz="2800" dirty="0">
                <a:effectLst/>
                <a:latin typeface="Times New Roman" panose="02020603050405020304" pitchFamily="18" charset="0"/>
                <a:ea typeface="Calibri" panose="020F0502020204030204" pitchFamily="34" charset="0"/>
                <a:cs typeface="Times New Roman" panose="02020603050405020304" pitchFamily="18" charset="0"/>
              </a:rPr>
              <a:t>) tiks sniegts pārskats par elementiem, kas ietekmē eID izdošanu un izmantošanu, dažādas problēmas, ar kurām saskaras dažādas lietotāju grupas, un sniegti daudzsološu risinājumu piemēri dažām no šīm problēmām.</a:t>
            </a:r>
          </a:p>
          <a:p>
            <a:pPr marL="0" indent="0">
              <a:buNone/>
            </a:pPr>
            <a:endParaRPr lang="lv-LV" sz="2800" dirty="0">
              <a:effectLst/>
              <a:latin typeface="Calibri" panose="020F0502020204030204" pitchFamily="34" charset="0"/>
              <a:ea typeface="Calibri" panose="020F0502020204030204" pitchFamily="34" charset="0"/>
            </a:endParaRPr>
          </a:p>
          <a:p>
            <a:pPr marL="0" indent="0" algn="l">
              <a:buNone/>
            </a:pPr>
            <a:endParaRPr lang="en-US" b="0" i="0" dirty="0">
              <a:solidFill>
                <a:srgbClr val="1E2B3C"/>
              </a:solidFill>
              <a:effectLst/>
              <a:latin typeface="Inter"/>
            </a:endParaRPr>
          </a:p>
          <a:p>
            <a:endParaRPr lang="lv-LV" dirty="0"/>
          </a:p>
        </p:txBody>
      </p:sp>
    </p:spTree>
    <p:extLst>
      <p:ext uri="{BB962C8B-B14F-4D97-AF65-F5344CB8AC3E}">
        <p14:creationId xmlns:p14="http://schemas.microsoft.com/office/powerpoint/2010/main" val="1985576905"/>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B2F26-0428-4973-3C3A-6474D4096672}"/>
              </a:ext>
            </a:extLst>
          </p:cNvPr>
          <p:cNvSpPr>
            <a:spLocks noGrp="1"/>
          </p:cNvSpPr>
          <p:nvPr>
            <p:ph type="title"/>
          </p:nvPr>
        </p:nvSpPr>
        <p:spPr/>
        <p:txBody>
          <a:bodyPr>
            <a:normAutofit/>
          </a:bodyPr>
          <a:lstStyle/>
          <a:p>
            <a:r>
              <a:rPr lang="lv-LV" sz="2400" b="1" dirty="0">
                <a:latin typeface="Times New Roman" panose="02020603050405020304" pitchFamily="18" charset="0"/>
                <a:cs typeface="Times New Roman" panose="02020603050405020304" pitchFamily="18" charset="0"/>
              </a:rPr>
              <a:t>ES digitālā maka projekts</a:t>
            </a:r>
            <a:r>
              <a:rPr lang="lv-LV" sz="2400" dirty="0">
                <a:latin typeface="Times New Roman" panose="02020603050405020304" pitchFamily="18" charset="0"/>
                <a:cs typeface="Times New Roman" panose="02020603050405020304" pitchFamily="18" charset="0"/>
              </a:rPr>
              <a:t>— atbalsts Eiropas digitālās identitātes ietvara (EDIF) īstenošanai un vienreizējās sistēmas ieviešanai saskaņā ar vienotās digitālās vārtejas regulu</a:t>
            </a:r>
          </a:p>
        </p:txBody>
      </p:sp>
      <p:sp>
        <p:nvSpPr>
          <p:cNvPr id="3" name="Content Placeholder 2">
            <a:extLst>
              <a:ext uri="{FF2B5EF4-FFF2-40B4-BE49-F238E27FC236}">
                <a16:creationId xmlns:a16="http://schemas.microsoft.com/office/drawing/2014/main" id="{C9C06A96-9956-2F73-9AA6-C512B411ACD0}"/>
              </a:ext>
            </a:extLst>
          </p:cNvPr>
          <p:cNvSpPr>
            <a:spLocks noGrp="1"/>
          </p:cNvSpPr>
          <p:nvPr>
            <p:ph idx="1"/>
          </p:nvPr>
        </p:nvSpPr>
        <p:spPr/>
        <p:txBody>
          <a:bodyPr>
            <a:normAutofit fontScale="85000" lnSpcReduction="20000"/>
          </a:bodyPr>
          <a:lstStyle/>
          <a:p>
            <a:r>
              <a:rPr lang="lv-LV" sz="2800" b="1" u="sng" dirty="0">
                <a:effectLst/>
                <a:latin typeface="Times New Roman" panose="02020603050405020304" pitchFamily="18" charset="0"/>
                <a:ea typeface="Calibri" panose="020F0502020204030204" pitchFamily="34" charset="0"/>
                <a:cs typeface="Times New Roman" panose="02020603050405020304" pitchFamily="18" charset="0"/>
              </a:rPr>
              <a:t>Par pilotprojektu:</a:t>
            </a:r>
            <a:r>
              <a:rPr lang="lv-LV"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2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https://www.varam.gov.lv/lv/projekts/eu-digital-wallet-payment-use-case-support-implementation-european-digital-identity-framework-edif-and-implementation-once-only-system-under-single-digital-gateway-reg</a:t>
            </a:r>
            <a:endParaRPr lang="lv-LV" sz="2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lv-LV" sz="2800" dirty="0">
                <a:effectLst/>
                <a:latin typeface="Times New Roman" panose="02020603050405020304" pitchFamily="18" charset="0"/>
                <a:ea typeface="Calibri" panose="020F0502020204030204" pitchFamily="34" charset="0"/>
                <a:cs typeface="Times New Roman" panose="02020603050405020304" pitchFamily="18" charset="0"/>
              </a:rPr>
              <a:t>Darba pakā, kas atbildīga par lietotāju piesaisti makam, lai tie to varētu lietot/testēt ir atrunāts šāds uzdevums:</a:t>
            </a:r>
          </a:p>
          <a:p>
            <a:r>
              <a:rPr lang="lv-LV" sz="2800" dirty="0">
                <a:effectLst/>
                <a:latin typeface="Times New Roman" panose="02020603050405020304" pitchFamily="18" charset="0"/>
                <a:ea typeface="Calibri" panose="020F0502020204030204" pitchFamily="34" charset="0"/>
                <a:cs typeface="Times New Roman" panose="02020603050405020304" pitchFamily="18" charset="0"/>
              </a:rPr>
              <a:t>Katrai valstij būs jānosaka nepieciešamā izmēģinājuma lietotāju grupa un jānosaka, kā tās identificēt kā likumīgus lietotājus. </a:t>
            </a:r>
          </a:p>
          <a:p>
            <a:r>
              <a:rPr lang="lv-LV" sz="2800" dirty="0">
                <a:effectLst/>
                <a:latin typeface="Times New Roman" panose="02020603050405020304" pitchFamily="18" charset="0"/>
                <a:ea typeface="Calibri" panose="020F0502020204030204" pitchFamily="34" charset="0"/>
                <a:cs typeface="Times New Roman" panose="02020603050405020304" pitchFamily="18" charset="0"/>
              </a:rPr>
              <a:t>Lietotāju grupai jāatbilst šādām prasībām: </a:t>
            </a:r>
          </a:p>
          <a:p>
            <a:pPr marL="0" indent="0">
              <a:buNone/>
            </a:pPr>
            <a:r>
              <a:rPr lang="lv-LV" sz="2800" dirty="0">
                <a:effectLst/>
                <a:latin typeface="Times New Roman" panose="02020603050405020304" pitchFamily="18" charset="0"/>
                <a:ea typeface="Calibri" panose="020F0502020204030204" pitchFamily="34" charset="0"/>
                <a:cs typeface="Times New Roman" panose="02020603050405020304" pitchFamily="18" charset="0"/>
              </a:rPr>
              <a:t>— Ir reālistisks lielums, kas ļauj valstīm veikt nepieciešamos testus attiecībā uz onboardingu, pamatlietojuma gadījumiem un maksājuma izmantošanas gadījumu;</a:t>
            </a:r>
          </a:p>
          <a:p>
            <a:pPr marL="0" indent="0">
              <a:buNone/>
            </a:pPr>
            <a:r>
              <a:rPr lang="lv-LV" sz="2800" dirty="0">
                <a:effectLst/>
                <a:latin typeface="Times New Roman" panose="02020603050405020304" pitchFamily="18" charset="0"/>
                <a:ea typeface="Calibri" panose="020F0502020204030204" pitchFamily="34" charset="0"/>
                <a:cs typeface="Times New Roman" panose="02020603050405020304" pitchFamily="18" charset="0"/>
              </a:rPr>
              <a:t>— Grupa ir daudzveidīga un pietiekami reprezentatīva, lai tas reāli aptvertu valsts iedzīvotājus. </a:t>
            </a:r>
            <a:r>
              <a:rPr lang="lv-LV" sz="2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Tas ietver, piemēram, vecāka gadagājuma cilvēkus, imigrantus un cilvēkus ar invaliditāti.</a:t>
            </a:r>
            <a:endParaRPr lang="lv-LV" sz="2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lv-LV" dirty="0"/>
          </a:p>
        </p:txBody>
      </p:sp>
    </p:spTree>
    <p:extLst>
      <p:ext uri="{BB962C8B-B14F-4D97-AF65-F5344CB8AC3E}">
        <p14:creationId xmlns:p14="http://schemas.microsoft.com/office/powerpoint/2010/main" val="692048303"/>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01987-74CF-CBCF-2B30-91E3C49E389F}"/>
              </a:ext>
            </a:extLst>
          </p:cNvPr>
          <p:cNvSpPr>
            <a:spLocks noGrp="1"/>
          </p:cNvSpPr>
          <p:nvPr>
            <p:ph type="title"/>
          </p:nvPr>
        </p:nvSpPr>
        <p:spPr/>
        <p:txBody>
          <a:bodyPr>
            <a:normAutofit/>
          </a:bodyPr>
          <a:lstStyle/>
          <a:p>
            <a:r>
              <a:rPr kumimoji="0" lang="lv-LV" sz="2800" b="1" i="0" u="none" strike="noStrike" kern="1200" cap="none" spc="0" normalizeH="0" baseline="0" noProof="0" dirty="0">
                <a:ln>
                  <a:noFill/>
                </a:ln>
                <a:solidFill>
                  <a:srgbClr val="414142"/>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Eiropas Parlamenta un Padomes 2016. gada 26. oktobra Direktīva </a:t>
            </a:r>
            <a:r>
              <a:rPr kumimoji="0" lang="lv-LV" sz="2800" b="1" i="0" u="none" strike="noStrike" kern="1200" cap="none" spc="0" normalizeH="0" baseline="0" noProof="0" dirty="0">
                <a:ln>
                  <a:noFill/>
                </a:ln>
                <a:solidFill>
                  <a:srgbClr val="16497B"/>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2"/>
              </a:rPr>
              <a:t>2016/2102/ES</a:t>
            </a:r>
            <a:r>
              <a:rPr kumimoji="0" lang="lv-LV" sz="2800" b="1" i="0" u="none" strike="noStrike" kern="1200" cap="none" spc="0" normalizeH="0" baseline="0" noProof="0" dirty="0">
                <a:ln>
                  <a:noFill/>
                </a:ln>
                <a:solidFill>
                  <a:srgbClr val="414142"/>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par publiskā sektora struktūru tīmekļvietņu un mobilo lietotņu piekļūstamību</a:t>
            </a:r>
            <a:endParaRPr lang="lv-LV"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A78ACEA-C35C-A87E-035A-36599FED1351}"/>
              </a:ext>
            </a:extLst>
          </p:cNvPr>
          <p:cNvSpPr>
            <a:spLocks noGrp="1"/>
          </p:cNvSpPr>
          <p:nvPr>
            <p:ph idx="1"/>
          </p:nvPr>
        </p:nvSpPr>
        <p:spPr/>
        <p:txBody>
          <a:bodyPr>
            <a:normAutofit lnSpcReduction="10000"/>
          </a:bodyPr>
          <a:lstStyle/>
          <a:p>
            <a:pPr marL="342900" lvl="0" indent="-342900">
              <a:buFont typeface="+mj-lt"/>
              <a:buAutoNum type="arabicPeriod"/>
            </a:pPr>
            <a:r>
              <a:rPr lang="lv-LV" sz="2600" b="1"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Direktīva paredz</a:t>
            </a:r>
            <a:r>
              <a:rPr lang="lv-LV" sz="2600"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ka no 2020. gada 23. septembra visām valsts pārvaldes tīmekļvietnēm jābūt piekļūstamām, tajās jābūt publicētiem piekļūstamības paziņojumiem.</a:t>
            </a:r>
            <a:endParaRPr lang="lv-LV"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lv-LV" sz="2600" b="1"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Direktīva transponēta </a:t>
            </a:r>
            <a:r>
              <a:rPr lang="lv-LV" sz="2600"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ar Ministru kabineta 2020. gada 14. jūlija noteikumiem Nr. 445 "Kārtība, kādā iestādes ievieto informāciju internetā". </a:t>
            </a:r>
            <a:r>
              <a:rPr lang="lv-LV" sz="2600" u="sng"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https://likumi.lv/ta/id/316109</a:t>
            </a:r>
            <a:r>
              <a:rPr lang="lv-LV"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lv-LV"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lv-LV" sz="2600" b="1"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Par direktīva ieviešanu atbildīga VARAM:</a:t>
            </a:r>
            <a:endParaRPr lang="lv-LV" sz="2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ts val="1465"/>
              </a:lnSpc>
              <a:buFont typeface="Symbol" panose="05050102010706020507" pitchFamily="18" charset="2"/>
              <a:buChar char=""/>
            </a:pPr>
            <a:r>
              <a:rPr lang="lv-LV" sz="1700" dirty="0">
                <a:effectLst/>
                <a:latin typeface="Times New Roman" panose="02020603050405020304" pitchFamily="18" charset="0"/>
                <a:ea typeface="Times New Roman" panose="02020603050405020304" pitchFamily="18" charset="0"/>
                <a:cs typeface="Times New Roman" panose="02020603050405020304" pitchFamily="18" charset="0"/>
              </a:rPr>
              <a:t>sadarbībā ar nevalstiskajām organizācijām reizi gadā līdz attiecīgā gada 31. decembrim nosaka tīmekļvietņu vienkāršotās izvērtēšanas un tīmekļvietņu un mobilo lietotņu padziļinātās izvērtēšanas izlases kopas nākamajam gadam un informē par to izlasē iekļautās iestādes;</a:t>
            </a:r>
            <a:endParaRPr lang="lv-LV" sz="17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ts val="1465"/>
              </a:lnSpc>
              <a:buFont typeface="Symbol" panose="05050102010706020507" pitchFamily="18" charset="2"/>
              <a:buChar char=""/>
            </a:pPr>
            <a:r>
              <a:rPr lang="lv-LV" sz="1700" dirty="0">
                <a:effectLst/>
                <a:latin typeface="Times New Roman" panose="02020603050405020304" pitchFamily="18" charset="0"/>
                <a:ea typeface="Times New Roman" panose="02020603050405020304" pitchFamily="18" charset="0"/>
                <a:cs typeface="Times New Roman" panose="02020603050405020304" pitchFamily="18" charset="0"/>
              </a:rPr>
              <a:t>nodrošina tīmekļvietņu un mobilo lietotņu padziļinātu izvērtēšanu un informē attiecīgās iestādes par izvērtējuma rezultātiem;</a:t>
            </a:r>
            <a:endParaRPr lang="lv-LV" sz="17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ts val="1465"/>
              </a:lnSpc>
              <a:buFont typeface="Symbol" panose="05050102010706020507" pitchFamily="18" charset="2"/>
              <a:buChar char=""/>
            </a:pPr>
            <a:r>
              <a:rPr lang="lv-LV" sz="1700" dirty="0">
                <a:effectLst/>
                <a:latin typeface="Times New Roman" panose="02020603050405020304" pitchFamily="18" charset="0"/>
                <a:ea typeface="Times New Roman" panose="02020603050405020304" pitchFamily="18" charset="0"/>
                <a:cs typeface="Times New Roman" panose="02020603050405020304" pitchFamily="18" charset="0"/>
              </a:rPr>
              <a:t>reizi trijos gados nodrošina ziņojuma sniegšanu Eiropas Komisijai.</a:t>
            </a:r>
            <a:endParaRPr lang="lv-LV" sz="17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lv-LV" dirty="0"/>
          </a:p>
        </p:txBody>
      </p:sp>
    </p:spTree>
    <p:extLst>
      <p:ext uri="{BB962C8B-B14F-4D97-AF65-F5344CB8AC3E}">
        <p14:creationId xmlns:p14="http://schemas.microsoft.com/office/powerpoint/2010/main" val="2374214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0FB54-5398-C306-8E8C-CE25BD9DF20A}"/>
              </a:ext>
            </a:extLst>
          </p:cNvPr>
          <p:cNvSpPr>
            <a:spLocks noGrp="1"/>
          </p:cNvSpPr>
          <p:nvPr>
            <p:ph type="ctrTitle"/>
          </p:nvPr>
        </p:nvSpPr>
        <p:spPr>
          <a:xfrm>
            <a:off x="1524000" y="406400"/>
            <a:ext cx="9144000" cy="1798415"/>
          </a:xfrm>
        </p:spPr>
        <p:txBody>
          <a:bodyPr/>
          <a:lstStyle/>
          <a:p>
            <a:r>
              <a:rPr lang="lv-LV" dirty="0">
                <a:latin typeface="Times New Roman" panose="02020603050405020304" pitchFamily="18" charset="0"/>
                <a:cs typeface="Times New Roman" panose="02020603050405020304" pitchFamily="18" charset="0"/>
              </a:rPr>
              <a:t>Piekļūstamības tehnisko prasību uzraudzība</a:t>
            </a:r>
          </a:p>
        </p:txBody>
      </p:sp>
      <p:sp>
        <p:nvSpPr>
          <p:cNvPr id="3" name="Subtitle 2">
            <a:extLst>
              <a:ext uri="{FF2B5EF4-FFF2-40B4-BE49-F238E27FC236}">
                <a16:creationId xmlns:a16="http://schemas.microsoft.com/office/drawing/2014/main" id="{FC6DEEC6-E9EC-C5DB-E667-B235135E09C5}"/>
              </a:ext>
            </a:extLst>
          </p:cNvPr>
          <p:cNvSpPr>
            <a:spLocks noGrp="1"/>
          </p:cNvSpPr>
          <p:nvPr>
            <p:ph type="subTitle" idx="1"/>
          </p:nvPr>
        </p:nvSpPr>
        <p:spPr>
          <a:xfrm>
            <a:off x="1524000" y="2204815"/>
            <a:ext cx="9144000" cy="3871245"/>
          </a:xfrm>
        </p:spPr>
        <p:txBody>
          <a:bodyPr>
            <a:normAutofit fontScale="92500"/>
          </a:bodyPr>
          <a:lstStyle/>
          <a:p>
            <a:pPr marL="342900" indent="-342900" algn="l">
              <a:buFont typeface="Arial" panose="020B0604020202020204" pitchFamily="34" charset="0"/>
              <a:buChar char="•"/>
            </a:pPr>
            <a:r>
              <a:rPr lang="lv-LV" dirty="0">
                <a:latin typeface="Times New Roman" panose="02020603050405020304" pitchFamily="18" charset="0"/>
                <a:cs typeface="Times New Roman" panose="02020603050405020304" pitchFamily="18" charset="0"/>
              </a:rPr>
              <a:t>VARAM šobrīd veic </a:t>
            </a:r>
            <a:r>
              <a:rPr lang="lv-LV" b="1" i="1" dirty="0" err="1">
                <a:latin typeface="Times New Roman" panose="02020603050405020304" pitchFamily="18" charset="0"/>
                <a:cs typeface="Times New Roman" panose="02020603050405020304" pitchFamily="18" charset="0"/>
              </a:rPr>
              <a:t>eParaksts</a:t>
            </a:r>
            <a:r>
              <a:rPr lang="lv-LV" b="1" i="1" dirty="0">
                <a:latin typeface="Times New Roman" panose="02020603050405020304" pitchFamily="18" charset="0"/>
                <a:cs typeface="Times New Roman" panose="02020603050405020304" pitchFamily="18" charset="0"/>
              </a:rPr>
              <a:t> </a:t>
            </a:r>
            <a:r>
              <a:rPr lang="lv-LV" b="1" i="1" dirty="0" err="1">
                <a:latin typeface="Times New Roman" panose="02020603050405020304" pitchFamily="18" charset="0"/>
                <a:cs typeface="Times New Roman" panose="02020603050405020304" pitchFamily="18" charset="0"/>
              </a:rPr>
              <a:t>mobile</a:t>
            </a:r>
            <a:r>
              <a:rPr lang="lv-LV" b="1" i="1" dirty="0">
                <a:latin typeface="Times New Roman" panose="02020603050405020304" pitchFamily="18" charset="0"/>
                <a:cs typeface="Times New Roman" panose="02020603050405020304" pitchFamily="18" charset="0"/>
              </a:rPr>
              <a:t> </a:t>
            </a:r>
            <a:r>
              <a:rPr lang="lv-LV" dirty="0">
                <a:latin typeface="Times New Roman" panose="02020603050405020304" pitchFamily="18" charset="0"/>
                <a:cs typeface="Times New Roman" panose="02020603050405020304" pitchFamily="18" charset="0"/>
              </a:rPr>
              <a:t>lietotnes piekļūstamības padziļinātu izvērtējumu. Paredzēts izvērtēt lietotāju scenārijus, gan autentificējoties elektroniskam pakalpojumam, gan parakstot elektronisku dokumentu. Izvērtējuma rezultātus paredzēts publicēt šī gada nogalē.</a:t>
            </a:r>
          </a:p>
          <a:p>
            <a:pPr marL="342900" indent="-342900" algn="l">
              <a:buFont typeface="Arial" panose="020B0604020202020204" pitchFamily="34" charset="0"/>
              <a:buChar char="•"/>
            </a:pPr>
            <a:r>
              <a:rPr lang="lv-LV" dirty="0">
                <a:latin typeface="Times New Roman" panose="02020603050405020304" pitchFamily="18" charset="0"/>
                <a:cs typeface="Times New Roman" panose="02020603050405020304" pitchFamily="18" charset="0"/>
              </a:rPr>
              <a:t>LVTRC ikgadēji veic piekļūstamības vienkāršotu izvērtējumu tīmekļvietnei </a:t>
            </a:r>
            <a:r>
              <a:rPr lang="lv-LV" b="1" dirty="0">
                <a:latin typeface="Times New Roman" panose="02020603050405020304" pitchFamily="18" charset="0"/>
                <a:cs typeface="Times New Roman" panose="02020603050405020304" pitchFamily="18" charset="0"/>
                <a:hlinkClick r:id="rId2"/>
              </a:rPr>
              <a:t>www.eparaksts.lv</a:t>
            </a:r>
            <a:r>
              <a:rPr lang="lv-LV" b="1" dirty="0">
                <a:latin typeface="Times New Roman" panose="02020603050405020304" pitchFamily="18" charset="0"/>
                <a:cs typeface="Times New Roman" panose="02020603050405020304" pitchFamily="18" charset="0"/>
              </a:rPr>
              <a:t> </a:t>
            </a:r>
            <a:r>
              <a:rPr lang="lv-LV" dirty="0">
                <a:latin typeface="Times New Roman" panose="02020603050405020304" pitchFamily="18" charset="0"/>
                <a:cs typeface="Times New Roman" panose="02020603050405020304" pitchFamily="18" charset="0"/>
              </a:rPr>
              <a:t>Pēdējā izvērtējumā secināts, ka tā daļēji atbilst piekļūstamības prasībām. Skat.: </a:t>
            </a:r>
            <a:r>
              <a:rPr lang="lv-LV" dirty="0" err="1">
                <a:latin typeface="Times New Roman" panose="02020603050405020304" pitchFamily="18" charset="0"/>
                <a:cs typeface="Times New Roman" panose="02020603050405020304" pitchFamily="18" charset="0"/>
                <a:hlinkClick r:id="rId3"/>
              </a:rPr>
              <a:t>eParaksts</a:t>
            </a:r>
            <a:endParaRPr lang="lv-LV" dirty="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lv-LV" dirty="0">
                <a:latin typeface="Times New Roman" panose="02020603050405020304" pitchFamily="18" charset="0"/>
                <a:cs typeface="Times New Roman" panose="02020603050405020304" pitchFamily="18" charset="0"/>
              </a:rPr>
              <a:t>VARAM 2024. gadā plāno veikt padziļinātu piekļūstamības izvērtējumu tīmekļvietnei </a:t>
            </a:r>
            <a:r>
              <a:rPr lang="lv-LV" b="1" dirty="0">
                <a:latin typeface="Times New Roman" panose="02020603050405020304" pitchFamily="18" charset="0"/>
                <a:cs typeface="Times New Roman" panose="02020603050405020304" pitchFamily="18" charset="0"/>
                <a:hlinkClick r:id="rId2"/>
              </a:rPr>
              <a:t>www.eparaksts.lv</a:t>
            </a:r>
            <a:r>
              <a:rPr lang="lv-LV" b="1" dirty="0">
                <a:latin typeface="Times New Roman" panose="02020603050405020304" pitchFamily="18" charset="0"/>
                <a:cs typeface="Times New Roman" panose="02020603050405020304" pitchFamily="18" charset="0"/>
              </a:rPr>
              <a:t> </a:t>
            </a:r>
            <a:r>
              <a:rPr lang="lv-LV" dirty="0">
                <a:latin typeface="Times New Roman" panose="02020603050405020304" pitchFamily="18" charset="0"/>
                <a:cs typeface="Times New Roman" panose="02020603050405020304" pitchFamily="18" charset="0"/>
              </a:rPr>
              <a:t>un mobilajai lietotnei </a:t>
            </a:r>
            <a:r>
              <a:rPr lang="lv-LV" b="1" dirty="0" err="1">
                <a:latin typeface="Times New Roman" panose="02020603050405020304" pitchFamily="18" charset="0"/>
                <a:cs typeface="Times New Roman" panose="02020603050405020304" pitchFamily="18" charset="0"/>
              </a:rPr>
              <a:t>eParaksts</a:t>
            </a:r>
            <a:r>
              <a:rPr lang="lv-LV" b="1" dirty="0">
                <a:latin typeface="Times New Roman" panose="02020603050405020304" pitchFamily="18" charset="0"/>
                <a:cs typeface="Times New Roman" panose="02020603050405020304" pitchFamily="18" charset="0"/>
              </a:rPr>
              <a:t> LV </a:t>
            </a:r>
            <a:r>
              <a:rPr lang="lv-LV" dirty="0">
                <a:latin typeface="Times New Roman" panose="02020603050405020304" pitchFamily="18" charset="0"/>
                <a:cs typeface="Times New Roman" panose="02020603050405020304" pitchFamily="18" charset="0"/>
              </a:rPr>
              <a:t>(šī mobilā lietotne, </a:t>
            </a:r>
            <a:r>
              <a:rPr lang="lv-LV" i="1" dirty="0">
                <a:latin typeface="Times New Roman" panose="02020603050405020304" pitchFamily="18" charset="0"/>
                <a:cs typeface="Times New Roman" panose="02020603050405020304" pitchFamily="18" charset="0"/>
              </a:rPr>
              <a:t>mijiedarbojoties ar lietotni </a:t>
            </a:r>
            <a:r>
              <a:rPr lang="lv-LV" i="1" dirty="0" err="1">
                <a:latin typeface="Times New Roman" panose="02020603050405020304" pitchFamily="18" charset="0"/>
                <a:cs typeface="Times New Roman" panose="02020603050405020304" pitchFamily="18" charset="0"/>
              </a:rPr>
              <a:t>eParaksts</a:t>
            </a:r>
            <a:r>
              <a:rPr lang="lv-LV" i="1" dirty="0">
                <a:latin typeface="Times New Roman" panose="02020603050405020304" pitchFamily="18" charset="0"/>
                <a:cs typeface="Times New Roman" panose="02020603050405020304" pitchFamily="18" charset="0"/>
              </a:rPr>
              <a:t> </a:t>
            </a:r>
            <a:r>
              <a:rPr lang="lv-LV" i="1" dirty="0" err="1">
                <a:latin typeface="Times New Roman" panose="02020603050405020304" pitchFamily="18" charset="0"/>
                <a:cs typeface="Times New Roman" panose="02020603050405020304" pitchFamily="18" charset="0"/>
              </a:rPr>
              <a:t>mobile</a:t>
            </a:r>
            <a:r>
              <a:rPr lang="lv-LV" dirty="0">
                <a:latin typeface="Times New Roman" panose="02020603050405020304" pitchFamily="18" charset="0"/>
                <a:cs typeface="Times New Roman" panose="02020603050405020304" pitchFamily="18" charset="0"/>
              </a:rPr>
              <a:t>, nodrošina dokumentu parakstīšanu viedtālrunī – bez citas ierīces izmantošanas).</a:t>
            </a:r>
          </a:p>
        </p:txBody>
      </p:sp>
    </p:spTree>
    <p:extLst>
      <p:ext uri="{BB962C8B-B14F-4D97-AF65-F5344CB8AC3E}">
        <p14:creationId xmlns:p14="http://schemas.microsoft.com/office/powerpoint/2010/main" val="5407952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915</Words>
  <Application>Microsoft Office PowerPoint</Application>
  <PresentationFormat>Widescreen</PresentationFormat>
  <Paragraphs>62</Paragraphs>
  <Slides>8</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8</vt:i4>
      </vt:variant>
    </vt:vector>
  </HeadingPairs>
  <TitlesOfParts>
    <vt:vector size="17" baseType="lpstr">
      <vt:lpstr>Arial</vt:lpstr>
      <vt:lpstr>Calibri</vt:lpstr>
      <vt:lpstr>Calibri Light</vt:lpstr>
      <vt:lpstr>Inter</vt:lpstr>
      <vt:lpstr>Symbol</vt:lpstr>
      <vt:lpstr>Times New Roman</vt:lpstr>
      <vt:lpstr>Verdana</vt:lpstr>
      <vt:lpstr>Office Theme</vt:lpstr>
      <vt:lpstr>89_Prezentacija_templateLV</vt:lpstr>
      <vt:lpstr> </vt:lpstr>
      <vt:lpstr>Ministru kabineta 2021.gada 7.jūlija rīkojums Nr. 490 «Par Digitālās transformācijas pamatnostādnēm 2021.-2027. gadam»;  Ministru kabineta rīkojuma projekts «Par Digitālās transformācijas pamatnostādņu 2021.–2027. gadam ieviešanas plānu 2023.–2027. gadam» (22-TA-1399)</vt:lpstr>
      <vt:lpstr>Valsts pārvaldes pakalpojumu  pārvaldības politikas ieviešana</vt:lpstr>
      <vt:lpstr>Fizisko personu elektroniskās identifikācijas likums</vt:lpstr>
      <vt:lpstr>Projektu pasākumi</vt:lpstr>
      <vt:lpstr>ES digitālā maka projekts— atbalsts Eiropas digitālās identitātes ietvara (EDIF) īstenošanai un vienreizējās sistēmas ieviešanai saskaņā ar vienotās digitālās vārtejas regulu</vt:lpstr>
      <vt:lpstr>Eiropas Parlamenta un Padomes 2016. gada 26. oktobra Direktīva 2016/2102/ES par publiskā sektora struktūru tīmekļvietņu un mobilo lietotņu piekļūstamību</vt:lpstr>
      <vt:lpstr>Piekļūstamības tehnisko prasību uzraudzība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Piekļūstamības tehnisko prasību uzraudzība</dc:title>
  <dc:creator>Pauls Puķītis</dc:creator>
  <cp:lastModifiedBy>Ingrīda Igaune</cp:lastModifiedBy>
  <cp:revision>7</cp:revision>
  <dcterms:created xsi:type="dcterms:W3CDTF">2023-10-23T09:37:52Z</dcterms:created>
  <dcterms:modified xsi:type="dcterms:W3CDTF">2023-10-24T12:13:46Z</dcterms:modified>
</cp:coreProperties>
</file>