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61" r:id="rId2"/>
  </p:sldMasterIdLst>
  <p:notesMasterIdLst>
    <p:notesMasterId r:id="rId10"/>
  </p:notesMasterIdLst>
  <p:sldIdLst>
    <p:sldId id="287" r:id="rId3"/>
    <p:sldId id="285" r:id="rId4"/>
    <p:sldId id="262" r:id="rId5"/>
    <p:sldId id="291" r:id="rId6"/>
    <p:sldId id="296" r:id="rId7"/>
    <p:sldId id="259" r:id="rId8"/>
    <p:sldId id="297" r:id="rId9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F94"/>
    <a:srgbClr val="6189AE"/>
    <a:srgbClr val="D9D9D9"/>
    <a:srgbClr val="D7282F"/>
    <a:srgbClr val="CC0D23"/>
    <a:srgbClr val="1562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4665"/>
  </p:normalViewPr>
  <p:slideViewPr>
    <p:cSldViewPr snapToGrid="0" snapToObjects="1">
      <p:cViewPr varScale="1">
        <p:scale>
          <a:sx n="57" d="100"/>
          <a:sy n="57" d="100"/>
        </p:scale>
        <p:origin x="79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0140002876877"/>
          <c:y val="5.1351851851851853E-3"/>
          <c:w val="0.92361149081053551"/>
          <c:h val="0.994864940182240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2F-4166-AA58-AE66A66F044E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2F-4166-AA58-AE66A66F044E}"/>
              </c:ext>
            </c:extLst>
          </c:dPt>
          <c:dLbls>
            <c:dLbl>
              <c:idx val="0"/>
              <c:layout>
                <c:manualLayout>
                  <c:x val="-0.24823487752215256"/>
                  <c:y val="-0.131695833333333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194075230671897"/>
                      <c:h val="0.297260388773969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D2F-4166-AA58-AE66A66F04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2F-4166-AA58-AE66A66F04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2F-4166-AA58-AE66A66F04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54451968618579E-2"/>
          <c:y val="5.1350598177599769E-3"/>
          <c:w val="0.92361149081053551"/>
          <c:h val="0.99486494018224003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54451968618579E-2"/>
          <c:y val="5.1350598177599769E-3"/>
          <c:w val="0.92361149081053551"/>
          <c:h val="0.99486494018224003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54451968618579E-2"/>
          <c:y val="5.1350598177599769E-3"/>
          <c:w val="0.92361149081053551"/>
          <c:h val="0.994864940182240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8B-4A79-9EFD-A17DEDFC0DF6}"/>
              </c:ext>
            </c:extLst>
          </c:dPt>
          <c:dPt>
            <c:idx val="1"/>
            <c:bubble3D val="0"/>
            <c:spPr>
              <a:solidFill>
                <a:schemeClr val="bg2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B-4A79-9EFD-A17DEDFC0DF6}"/>
              </c:ext>
            </c:extLst>
          </c:dPt>
          <c:dLbls>
            <c:dLbl>
              <c:idx val="0"/>
              <c:layout>
                <c:manualLayout>
                  <c:x val="-3.6150710318760076E-2"/>
                  <c:y val="-0.335138888888888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028372-50AA-4365-A7C0-034C115B4AF5}" type="PERCENTAGE">
                      <a:rPr lang="en-US" sz="38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194075230671897"/>
                      <c:h val="0.297260388773969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8B-4A79-9EFD-A17DEDFC0DF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8B-4A79-9EFD-A17DEDFC0D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8B-4A79-9EFD-A17DEDFC0D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54451968618579E-2"/>
          <c:y val="5.1350598177599769E-3"/>
          <c:w val="0.92361149081053551"/>
          <c:h val="0.994864940182240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CE-4339-A62A-3EADEA523ABB}"/>
              </c:ext>
            </c:extLst>
          </c:dPt>
          <c:dPt>
            <c:idx val="1"/>
            <c:bubble3D val="0"/>
            <c:spPr>
              <a:solidFill>
                <a:schemeClr val="bg2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CE-4339-A62A-3EADEA523ABB}"/>
              </c:ext>
            </c:extLst>
          </c:dPt>
          <c:dLbls>
            <c:dLbl>
              <c:idx val="0"/>
              <c:layout>
                <c:manualLayout>
                  <c:x val="-0.20003393043047246"/>
                  <c:y val="0.34508749999999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028372-50AA-4365-A7C0-034C115B4AF5}" type="PERCENTAGE">
                      <a:rPr lang="en-US" sz="38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194075230671897"/>
                      <c:h val="0.297260388773969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CE-4339-A62A-3EADEA523AB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CE-4339-A62A-3EADEA523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CE-4339-A62A-3EADEA523A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0140002876877"/>
          <c:y val="5.1351851851851853E-3"/>
          <c:w val="0.92361149081053551"/>
          <c:h val="0.99486494018224003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0140002876877"/>
          <c:y val="5.1351851851851853E-3"/>
          <c:w val="0.92361149081053551"/>
          <c:h val="0.994864940182240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04-466F-821F-3BDBEB97AABF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04-466F-821F-3BDBEB97AABF}"/>
              </c:ext>
            </c:extLst>
          </c:dPt>
          <c:dLbls>
            <c:dLbl>
              <c:idx val="0"/>
              <c:layout>
                <c:manualLayout>
                  <c:x val="-0.20967411984880849"/>
                  <c:y val="-1.9982870370370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194075230671897"/>
                      <c:h val="0.297260388773969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104-466F-821F-3BDBEB97AA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04-466F-821F-3BDBEB97AA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04-466F-821F-3BDBEB97AA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0140002876877"/>
          <c:y val="5.1351851851851853E-3"/>
          <c:w val="0.92361149081053551"/>
          <c:h val="0.994864940182240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BD-4B4E-8618-11B58F937ECA}"/>
              </c:ext>
            </c:extLst>
          </c:dPt>
          <c:dPt>
            <c:idx val="1"/>
            <c:bubble3D val="0"/>
            <c:spPr>
              <a:solidFill>
                <a:schemeClr val="bg2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BD-4B4E-8618-11B58F937ECA}"/>
              </c:ext>
            </c:extLst>
          </c:dPt>
          <c:dLbls>
            <c:dLbl>
              <c:idx val="0"/>
              <c:layout>
                <c:manualLayout>
                  <c:x val="-0.20003393043047246"/>
                  <c:y val="0.221615277777777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028372-50AA-4365-A7C0-034C115B4AF5}" type="PERCENTAGE">
                      <a:rPr lang="en-US" sz="38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194075230671897"/>
                      <c:h val="0.297260388773969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7BD-4B4E-8618-11B58F937EC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BD-4B4E-8618-11B58F937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BD-4B4E-8618-11B58F937E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E3380-F6C4-402B-9A5C-3BAC5BE36913}" type="datetimeFigureOut">
              <a:rPr lang="lv-LV" smtClean="0"/>
              <a:t>24.10.2023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F8ED5-B736-4357-A898-6CEFC945B96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320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F8ED5-B736-4357-A898-6CEFC945B96E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35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F8ED5-B736-4357-A898-6CEFC945B96E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921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6853-C89A-8D4C-B7FB-E29AF9F9F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9F298-3231-D345-AA42-D9926FF62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E3CB-0A60-724F-BF4D-39C32536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F0C17-10F5-294B-BC60-F1F12184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7D2AB-6B68-3849-8D34-CA36FDEB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7EFB-46D8-3549-9C3C-8DC3EE99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D6A93-258E-824D-B026-35E0E3383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F5D11-EF9F-3F41-9FA6-B2ED2D73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D62A-0857-C841-9C07-8598EC14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BA6D-D8D5-4144-A36C-FBB5B9FB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2BB0C-2B5E-A74F-B8BB-B1F71F3DD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3CEAF-C5B5-5442-90AE-24B8AB42B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2607C-D988-D047-9DB4-518D2113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96422-3840-EC45-B1C4-96D72EF0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E9CF-254F-114B-8EA5-C0061C59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6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920" cy="11063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599C-6D73-6248-BCA7-B77B2145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8160-C188-294D-B645-B8B679414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0A36-AD99-7447-9FE3-C452C19B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5670-546E-1949-A2B8-F616C461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BA8FF-22CA-914C-A269-EFE3C142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0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lv-LV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lv-LV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920C-ADEA-4DFB-9BE8-86463C31B1ED}" type="datetimeFigureOut">
              <a:rPr lang="lv-LV" smtClean="0"/>
              <a:t>24.10.2023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1EAE-2D70-417F-8183-E9932DBEFA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894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1A29-B2A1-C746-8B89-15F3148B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43B67-AB89-9A42-88BF-7138B851D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8E298-30F0-4F4D-81DB-46F5590F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C7AB-159A-3C4A-AB21-FE61D6A7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F8C4F-E24A-B54E-BB97-36FF4E1C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8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3372-38BF-094E-AAA2-1AD7B811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F73DA-834F-8648-B5CF-822809CE4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E2CF6-9CE5-0F46-8E10-F780CE828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88F72-D07B-4249-9C77-E06C6D0F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65F14-6B7E-274E-9EC9-151CCE835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78C67-6F15-B340-AE7E-2DE4B3CD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8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63CB-5F97-F54E-9643-34CD811B8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7A15-1A52-A343-9235-6820FECFC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70B56-5B15-084C-A24B-91AABE0B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16FE4-7187-324B-B818-47F77146E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955353-69F7-0148-8C91-675C16BDD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6817F-8475-EE41-ADD6-EB4B7369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A304F-0F95-3D44-8485-ACB7B1D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63773-0D25-9E44-A61B-112D7FD3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7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E1F1-DD47-D24F-82D0-AFBBF04D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5986D-522C-5C46-91BB-9ECB57BE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541C6-9812-D848-B6A8-F70A75B8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61AB8-B968-564B-A746-91A1556C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6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5BE9B-EEDE-F24E-B9FB-94F115B5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32C40-50C1-C64E-9BC7-252FF7D4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DA49-D0DD-384C-9BCF-35DB3B74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3DAB-6488-CB4B-81EF-E7DCA1E2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3245F-CAF2-8A4A-9675-916ECF83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8E9FD-041D-644F-B1A3-4599006DF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69F4A-874B-0041-93AD-ED332910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155CA-A706-2D4B-A5DF-DEE588EA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32BCF-9B88-2144-BE97-019E1938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CCDC5-446C-A840-881F-7BAD581C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23D87-4171-D840-84CF-EC5739E4B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78E19-D49B-E14C-B42F-A89E3938A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BC3B0-8A71-764E-9E9C-F709288D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7021C-946F-C247-9A53-8A696D08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D2D71-014E-9049-A0C9-A05F22CA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1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3CC86-ADF4-B648-ACE3-3F4B7D60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7101-8A66-4A42-8EF5-10E92CAC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C26F2-FEB2-1E4A-9B04-F7B06444C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07F14-E7B1-CE4B-8461-DE0B9C34648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DE1B2-D0C1-9D43-89C4-694D89E46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BCBC-9FE4-F643-87FD-CCA017D3E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6469C-E7C9-4E42-BD8F-2D3BDACAFB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F1687-6C05-6F24-D4A3-0DE322C66A4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45125" y="63500"/>
            <a:ext cx="1330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lv-LV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IEROBEŽOTA PIEEJAMĪBA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F6FB6-92A4-FF76-7347-2EEBB4DB00B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45125" y="6642100"/>
            <a:ext cx="1330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lv-LV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IEROBEŽOTA PIEEJAMĪBA</a:t>
            </a:r>
          </a:p>
        </p:txBody>
      </p:sp>
    </p:spTree>
    <p:extLst>
      <p:ext uri="{BB962C8B-B14F-4D97-AF65-F5344CB8AC3E}">
        <p14:creationId xmlns:p14="http://schemas.microsoft.com/office/powerpoint/2010/main" val="29602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lv-LV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 dirty="0" err="1">
                <a:latin typeface="Arial"/>
              </a:rPr>
              <a:t>Click</a:t>
            </a:r>
            <a:r>
              <a:rPr lang="lv-LV" sz="1800" b="0" strike="noStrike" spc="-1" dirty="0">
                <a:latin typeface="Arial"/>
              </a:rPr>
              <a:t> to </a:t>
            </a:r>
            <a:r>
              <a:rPr lang="lv-LV" sz="1800" b="0" strike="noStrike" spc="-1" dirty="0" err="1">
                <a:latin typeface="Arial"/>
              </a:rPr>
              <a:t>edit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the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text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format</a:t>
            </a:r>
            <a:endParaRPr lang="lv-LV" sz="1800" b="0" strike="noStrike" spc="-1" dirty="0">
              <a:latin typeface="Arial"/>
            </a:endParaRP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 dirty="0" err="1">
                <a:latin typeface="Arial"/>
              </a:rPr>
              <a:t>Second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 dirty="0" err="1">
                <a:latin typeface="Arial"/>
              </a:rPr>
              <a:t>Third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 dirty="0" err="1">
                <a:latin typeface="Arial"/>
              </a:rPr>
              <a:t>Fourth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 dirty="0" err="1">
                <a:latin typeface="Arial"/>
              </a:rPr>
              <a:t>Fifth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 dirty="0" err="1">
                <a:latin typeface="Arial"/>
              </a:rPr>
              <a:t>Sixth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 dirty="0" err="1">
                <a:latin typeface="Arial"/>
              </a:rPr>
              <a:t>Seventh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Outline</a:t>
            </a:r>
            <a:r>
              <a:rPr lang="lv-LV" sz="1800" b="0" strike="noStrike" spc="-1" dirty="0">
                <a:latin typeface="Arial"/>
              </a:rPr>
              <a:t> </a:t>
            </a:r>
            <a:r>
              <a:rPr lang="lv-LV" sz="1800" b="0" strike="noStrike" spc="-1" dirty="0" err="1">
                <a:latin typeface="Arial"/>
              </a:rPr>
              <a:t>Level</a:t>
            </a:r>
            <a:endParaRPr lang="lv-LV" sz="1800" b="0" strike="noStrike" spc="-1" dirty="0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70409-AC9B-EBA6-6078-C10EA42A802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45125" y="63500"/>
            <a:ext cx="1330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lv-LV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IEROBEŽOTA PIEEJAMĪBA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E9BE9-3DF1-8C99-7F24-6FAE9390433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45125" y="6642100"/>
            <a:ext cx="1330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lv-LV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IEROBEŽOTA PIEEJAMĪBA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8.xml"/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12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2.xml"/><Relationship Id="rId11" Type="http://schemas.openxmlformats.org/officeDocument/2006/relationships/chart" Target="../charts/chart6.xml"/><Relationship Id="rId5" Type="http://schemas.openxmlformats.org/officeDocument/2006/relationships/chart" Target="../charts/chart1.xml"/><Relationship Id="rId10" Type="http://schemas.openxmlformats.org/officeDocument/2006/relationships/chart" Target="../charts/chart5.xml"/><Relationship Id="rId4" Type="http://schemas.openxmlformats.org/officeDocument/2006/relationships/hyperlink" Target="http://www.eparaksts.lv/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raksts.l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developers.eparaksts.lv/" TargetMode="External"/><Relationship Id="rId4" Type="http://schemas.openxmlformats.org/officeDocument/2006/relationships/hyperlink" Target="http://www.eidas.eparaksts.l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B899C3AB-5BDD-466F-981E-BAB24E2963B2}"/>
              </a:ext>
            </a:extLst>
          </p:cNvPr>
          <p:cNvPicPr/>
          <p:nvPr/>
        </p:nvPicPr>
        <p:blipFill rotWithShape="1">
          <a:blip r:embed="rId2"/>
          <a:srcRect l="10041" t="14184" r="16245" b="19626"/>
          <a:stretch/>
        </p:blipFill>
        <p:spPr>
          <a:xfrm>
            <a:off x="4054800" y="1"/>
            <a:ext cx="8137200" cy="685800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8E2E1-1129-4FC0-954B-1D4476E2C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0"/>
          <a:stretch/>
        </p:blipFill>
        <p:spPr>
          <a:xfrm rot="10800000" flipV="1">
            <a:off x="-3" y="0"/>
            <a:ext cx="5242562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DDA1C-7176-4269-8018-8B2FE2B0D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55600"/>
            <a:ext cx="1416803" cy="659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363CBE-F517-47D0-A2AF-F331619D9886}"/>
              </a:ext>
            </a:extLst>
          </p:cNvPr>
          <p:cNvSpPr txBox="1"/>
          <p:nvPr/>
        </p:nvSpPr>
        <p:spPr>
          <a:xfrm>
            <a:off x="325117" y="1133049"/>
            <a:ext cx="4653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 err="1">
                <a:solidFill>
                  <a:schemeClr val="bg1"/>
                </a:solidFill>
              </a:rPr>
              <a:t>eParaksts</a:t>
            </a:r>
            <a:endParaRPr lang="lv-LV" sz="4000" dirty="0">
              <a:solidFill>
                <a:schemeClr val="bg1"/>
              </a:solidFill>
            </a:endParaRPr>
          </a:p>
          <a:p>
            <a:r>
              <a:rPr lang="lv-LV" sz="4000" dirty="0">
                <a:solidFill>
                  <a:schemeClr val="bg1"/>
                </a:solidFill>
              </a:rPr>
              <a:t>pakalpojumu </a:t>
            </a:r>
            <a:r>
              <a:rPr lang="lv-LV" sz="4000" dirty="0" err="1">
                <a:solidFill>
                  <a:schemeClr val="bg1"/>
                </a:solidFill>
              </a:rPr>
              <a:t>piekļūstamība</a:t>
            </a:r>
            <a:r>
              <a:rPr lang="lv-LV" sz="40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C39EC-EC09-4E44-9ECE-FE5C99CAB485}"/>
              </a:ext>
            </a:extLst>
          </p:cNvPr>
          <p:cNvSpPr txBox="1"/>
          <p:nvPr/>
        </p:nvSpPr>
        <p:spPr>
          <a:xfrm>
            <a:off x="325117" y="4197314"/>
            <a:ext cx="465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</a:rPr>
              <a:t>Jolanta Lapa | LVRTC | Pakalpojumu vadītāja </a:t>
            </a:r>
          </a:p>
        </p:txBody>
      </p:sp>
    </p:spTree>
    <p:extLst>
      <p:ext uri="{BB962C8B-B14F-4D97-AF65-F5344CB8AC3E}">
        <p14:creationId xmlns:p14="http://schemas.microsoft.com/office/powerpoint/2010/main" val="170839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66630-D9D4-410B-8B73-6167BA00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2" r="28643"/>
          <a:stretch/>
        </p:blipFill>
        <p:spPr>
          <a:xfrm>
            <a:off x="7206601" y="6871"/>
            <a:ext cx="4981118" cy="6858000"/>
          </a:xfrm>
          <a:prstGeom prst="rect">
            <a:avLst/>
          </a:prstGeom>
        </p:spPr>
      </p:pic>
      <p:pic>
        <p:nvPicPr>
          <p:cNvPr id="85" name="Picture 20"/>
          <p:cNvPicPr/>
          <p:nvPr/>
        </p:nvPicPr>
        <p:blipFill>
          <a:blip r:embed="rId4"/>
          <a:stretch/>
        </p:blipFill>
        <p:spPr>
          <a:xfrm>
            <a:off x="482760" y="321120"/>
            <a:ext cx="786600" cy="339480"/>
          </a:xfrm>
          <a:prstGeom prst="rect">
            <a:avLst/>
          </a:prstGeom>
          <a:ln w="0"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85E0E335-B3F1-4298-A9E1-C07472FC5304}"/>
              </a:ext>
            </a:extLst>
          </p:cNvPr>
          <p:cNvSpPr/>
          <p:nvPr/>
        </p:nvSpPr>
        <p:spPr>
          <a:xfrm>
            <a:off x="951520" y="893055"/>
            <a:ext cx="47001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175480"/>
                </a:solidFill>
                <a:latin typeface="Arial"/>
                <a:ea typeface="DejaVu Sans"/>
              </a:rPr>
              <a:t>SATURS </a:t>
            </a:r>
            <a:endParaRPr lang="lv-LV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lv-LV" sz="2800" b="0" strike="noStrike" spc="-1" dirty="0">
              <a:latin typeface="Arial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7218833E-BA42-42E6-86A4-AD0CAAEB6075}"/>
              </a:ext>
            </a:extLst>
          </p:cNvPr>
          <p:cNvSpPr/>
          <p:nvPr/>
        </p:nvSpPr>
        <p:spPr>
          <a:xfrm>
            <a:off x="1048218" y="1483847"/>
            <a:ext cx="5047781" cy="50922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C0D23"/>
              </a:buClr>
              <a:buFont typeface="Arial" panose="020B0604020202020204" pitchFamily="34" charset="0"/>
              <a:buChar char="•"/>
            </a:pPr>
            <a:r>
              <a:rPr lang="lv-LV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eParakst</a:t>
            </a:r>
            <a:r>
              <a:rPr lang="lv-LV" sz="2600" spc="-1" dirty="0" err="1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r>
              <a:rPr lang="lv-LV" sz="2600" spc="-1" dirty="0">
                <a:solidFill>
                  <a:srgbClr val="000000"/>
                </a:solidFill>
                <a:latin typeface="Arial"/>
                <a:ea typeface="DejaVu Sans"/>
              </a:rPr>
              <a:t> pakalpojumu </a:t>
            </a:r>
            <a:r>
              <a:rPr lang="lv-LV" sz="26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piekļūstamības</a:t>
            </a:r>
            <a:r>
              <a:rPr lang="lv-LV" sz="2600" spc="-1" dirty="0">
                <a:solidFill>
                  <a:srgbClr val="000000"/>
                </a:solidFill>
                <a:latin typeface="Arial"/>
                <a:ea typeface="DejaVu Sans"/>
              </a:rPr>
              <a:t> prasību ietvars </a:t>
            </a:r>
            <a:endParaRPr lang="lv-LV" sz="2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457200" indent="-457200">
              <a:lnSpc>
                <a:spcPct val="150000"/>
              </a:lnSpc>
              <a:buClr>
                <a:srgbClr val="CC0D23"/>
              </a:buClr>
              <a:buFont typeface="Arial" panose="020B0604020202020204" pitchFamily="34" charset="0"/>
              <a:buChar char="•"/>
            </a:pPr>
            <a:r>
              <a:rPr lang="lv-LV" sz="2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eParaksts</a:t>
            </a:r>
            <a:r>
              <a:rPr lang="lv-LV" sz="2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2600" spc="-1" dirty="0">
                <a:solidFill>
                  <a:srgbClr val="000000"/>
                </a:solidFill>
                <a:latin typeface="Arial"/>
                <a:ea typeface="DejaVu Sans"/>
              </a:rPr>
              <a:t>rīku un risinājumu </a:t>
            </a:r>
            <a:r>
              <a:rPr lang="lv-LV" sz="2600" spc="-1" dirty="0" err="1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lang="lv-LV" sz="2600" spc="-1" dirty="0" err="1">
                <a:solidFill>
                  <a:srgbClr val="000000"/>
                </a:solidFill>
                <a:ea typeface="DejaVu Sans"/>
              </a:rPr>
              <a:t>iekļūstamības</a:t>
            </a:r>
            <a:r>
              <a:rPr lang="lv-LV" sz="2600" spc="-1" dirty="0">
                <a:solidFill>
                  <a:srgbClr val="000000"/>
                </a:solidFill>
                <a:ea typeface="DejaVu Sans"/>
              </a:rPr>
              <a:t> novērtējums</a:t>
            </a:r>
            <a:endParaRPr lang="lv-LV" sz="2600" spc="-1" dirty="0"/>
          </a:p>
          <a:p>
            <a:pPr marL="457200" indent="-457200">
              <a:lnSpc>
                <a:spcPct val="150000"/>
              </a:lnSpc>
              <a:buClr>
                <a:srgbClr val="CC0D23"/>
              </a:buClr>
              <a:buFont typeface="Arial" panose="020B0604020202020204" pitchFamily="34" charset="0"/>
              <a:buChar char="•"/>
            </a:pPr>
            <a:r>
              <a:rPr lang="lv-LV" sz="2600" spc="-1" dirty="0">
                <a:solidFill>
                  <a:srgbClr val="000000"/>
                </a:solidFill>
                <a:ea typeface="DejaVu Sans"/>
              </a:rPr>
              <a:t>Ceļa karte </a:t>
            </a:r>
            <a:r>
              <a:rPr lang="lv-LV" sz="2600" spc="-1" dirty="0" err="1">
                <a:solidFill>
                  <a:srgbClr val="000000"/>
                </a:solidFill>
                <a:ea typeface="DejaVu Sans"/>
              </a:rPr>
              <a:t>piekļūstamības</a:t>
            </a:r>
            <a:r>
              <a:rPr lang="lv-LV" sz="2600" spc="-1" dirty="0">
                <a:solidFill>
                  <a:srgbClr val="000000"/>
                </a:solidFill>
                <a:ea typeface="DejaVu Sans"/>
              </a:rPr>
              <a:t> uzlabojumiem 2024.-2026.</a:t>
            </a:r>
            <a:endParaRPr lang="lv-LV" sz="2600" spc="-1" dirty="0"/>
          </a:p>
          <a:p>
            <a:endParaRPr lang="lv-LV" sz="2600" spc="-1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lv-LV" sz="2600" b="0" strike="noStrike" spc="-1" dirty="0">
              <a:latin typeface="Arial"/>
            </a:endParaRPr>
          </a:p>
        </p:txBody>
      </p:sp>
      <p:pic>
        <p:nvPicPr>
          <p:cNvPr id="28" name="Picture 15">
            <a:extLst>
              <a:ext uri="{FF2B5EF4-FFF2-40B4-BE49-F238E27FC236}">
                <a16:creationId xmlns:a16="http://schemas.microsoft.com/office/drawing/2014/main" id="{ADE5027E-6EB0-44AE-AA8F-D5703CB0614F}"/>
              </a:ext>
            </a:extLst>
          </p:cNvPr>
          <p:cNvPicPr/>
          <p:nvPr/>
        </p:nvPicPr>
        <p:blipFill>
          <a:blip r:embed="rId5"/>
          <a:srcRect r="85235"/>
          <a:stretch/>
        </p:blipFill>
        <p:spPr>
          <a:xfrm>
            <a:off x="5761160" y="6557729"/>
            <a:ext cx="1798920" cy="293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8442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/>
          <p:cNvPicPr/>
          <p:nvPr/>
        </p:nvPicPr>
        <p:blipFill>
          <a:blip r:embed="rId2"/>
          <a:stretch/>
        </p:blipFill>
        <p:spPr>
          <a:xfrm>
            <a:off x="5783760" y="660600"/>
            <a:ext cx="5281200" cy="188100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3"/>
          <p:cNvPicPr/>
          <p:nvPr/>
        </p:nvPicPr>
        <p:blipFill>
          <a:blip r:embed="rId3"/>
          <a:stretch/>
        </p:blipFill>
        <p:spPr>
          <a:xfrm>
            <a:off x="482760" y="321120"/>
            <a:ext cx="786600" cy="33948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5969520" y="632786"/>
            <a:ext cx="5138880" cy="16681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16000" tIns="144000" rIns="216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Tīmekļvietnēm :  </a:t>
            </a:r>
            <a:r>
              <a:rPr lang="lv-LV" sz="1200" b="1" spc="-1" dirty="0">
                <a:solidFill>
                  <a:srgbClr val="000000"/>
                </a:solidFill>
                <a:latin typeface="Arial"/>
                <a:ea typeface="DejaVu Sans"/>
              </a:rPr>
              <a:t>eparaksts.lv; eidas.eparaksts.lv; developers.eparaksts.lv</a:t>
            </a:r>
          </a:p>
          <a:p>
            <a:pPr>
              <a:lnSpc>
                <a:spcPct val="100000"/>
              </a:lnSpc>
            </a:pPr>
            <a:endParaRPr lang="lv-LV" sz="12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v-LV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Ministru kabineta 2020. gada 14. jūlija noteikumi Nr. 445 "Kārtība, kādā iestādes ievieto informāciju internetā".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v-LV" sz="12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VARAM vadlīnijas iestāžu tīmekļvietnēm noteikto </a:t>
            </a:r>
            <a:r>
              <a:rPr lang="lv-LV" sz="120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piekļūstamības</a:t>
            </a:r>
            <a:r>
              <a:rPr lang="lv-LV" sz="12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prasību ievērošanas ietekmes izvērtēšanai un nesamērīgā sloga pamatošanai</a:t>
            </a:r>
            <a:endParaRPr lang="lv-LV" sz="1200" strike="noStrike" spc="-1" dirty="0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21119" y="1034640"/>
            <a:ext cx="470016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400" b="0" strike="noStrike" spc="-1" dirty="0" err="1">
                <a:solidFill>
                  <a:srgbClr val="175480"/>
                </a:solidFill>
                <a:latin typeface="Arial"/>
                <a:ea typeface="DejaVu Sans"/>
              </a:rPr>
              <a:t>ePARAKSTS</a:t>
            </a:r>
            <a:r>
              <a:rPr lang="lv-LV" sz="2400" b="0" strike="noStrike" spc="-1" dirty="0">
                <a:solidFill>
                  <a:srgbClr val="175480"/>
                </a:solidFill>
                <a:latin typeface="Arial"/>
                <a:ea typeface="DejaVu Sans"/>
              </a:rPr>
              <a:t> PAKALPOJUMU PIEKĻŪSTAMĪBAS PRASĪBU </a:t>
            </a:r>
            <a:r>
              <a:rPr lang="lv-LV" sz="2400" spc="-1" dirty="0">
                <a:solidFill>
                  <a:srgbClr val="175480"/>
                </a:solidFill>
                <a:latin typeface="Arial"/>
                <a:ea typeface="DejaVu Sans"/>
              </a:rPr>
              <a:t>REGULĒJUMS UN PIELIETOTĀS PRAKSES</a:t>
            </a:r>
            <a:r>
              <a:rPr lang="lv-LV" sz="2400" b="0" strike="noStrike" spc="-1" dirty="0">
                <a:solidFill>
                  <a:srgbClr val="175480"/>
                </a:solidFill>
                <a:latin typeface="Arial"/>
                <a:ea typeface="DejaVu Sans"/>
              </a:rPr>
              <a:t>.</a:t>
            </a:r>
            <a:endParaRPr lang="lv-LV" sz="2400" b="0" strike="noStrike" spc="-1" dirty="0">
              <a:latin typeface="Arial"/>
            </a:endParaRPr>
          </a:p>
        </p:txBody>
      </p:sp>
      <p:pic>
        <p:nvPicPr>
          <p:cNvPr id="128" name="Picture 7"/>
          <p:cNvPicPr/>
          <p:nvPr/>
        </p:nvPicPr>
        <p:blipFill>
          <a:blip r:embed="rId2"/>
          <a:stretch/>
        </p:blipFill>
        <p:spPr>
          <a:xfrm>
            <a:off x="5745146" y="2804759"/>
            <a:ext cx="5358427" cy="2676202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C83B0-7E18-400D-9F86-2406BC354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360"/>
            <a:ext cx="12192000" cy="294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6CF9C-449B-7497-F713-A04BC56B3984}"/>
              </a:ext>
            </a:extLst>
          </p:cNvPr>
          <p:cNvSpPr txBox="1"/>
          <p:nvPr/>
        </p:nvSpPr>
        <p:spPr>
          <a:xfrm>
            <a:off x="6096000" y="2917557"/>
            <a:ext cx="428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spc="-1" dirty="0">
                <a:solidFill>
                  <a:srgbClr val="000000"/>
                </a:solidFill>
                <a:latin typeface="Arial"/>
                <a:ea typeface="DejaVu Sans"/>
              </a:rPr>
              <a:t>Pakalpojumiem :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Eiropas Parlamenta un Padomes Direktīva (ES) 2019/882 (2019. gada 17. aprīlis) par produktu un pakalpojumu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piekļūstamības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prasībām</a:t>
            </a:r>
          </a:p>
          <a:p>
            <a:endParaRPr lang="lv-LV" sz="12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lv-LV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LR </a:t>
            </a:r>
            <a:r>
              <a:rPr lang="fi-FI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Preču un pakalpojumu piekļūstamības</a:t>
            </a:r>
            <a:r>
              <a:rPr lang="lv-LV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likums.</a:t>
            </a:r>
            <a:endParaRPr lang="lv-LV" sz="1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lv-LV" sz="1200" spc="-1" dirty="0">
              <a:solidFill>
                <a:srgbClr val="333333"/>
              </a:solidFill>
              <a:latin typeface="Arial" panose="020B0604020202020204" pitchFamily="34" charset="0"/>
              <a:ea typeface="DejaVu Sans"/>
            </a:endParaRPr>
          </a:p>
          <a:p>
            <a:r>
              <a:rPr lang="lv-LV" sz="1200" dirty="0"/>
              <a:t>Apvienoto Nāciju Organizācijas Konvencija par personu ar invaliditāti tiesībām</a:t>
            </a:r>
            <a:endParaRPr lang="lv-LV" sz="1200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A927131-6624-B50B-1222-133DD80183A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840" y="2804759"/>
            <a:ext cx="5358427" cy="2676202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6C382-81DF-EF9C-C995-9DE1F06FD2FF}"/>
              </a:ext>
            </a:extLst>
          </p:cNvPr>
          <p:cNvSpPr txBox="1"/>
          <p:nvPr/>
        </p:nvSpPr>
        <p:spPr>
          <a:xfrm>
            <a:off x="397933" y="2917557"/>
            <a:ext cx="42892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spc="-1" dirty="0">
                <a:solidFill>
                  <a:srgbClr val="000000"/>
                </a:solidFill>
                <a:latin typeface="Arial"/>
                <a:ea typeface="DejaVu Sans"/>
              </a:rPr>
              <a:t>Prakses: </a:t>
            </a:r>
          </a:p>
          <a:p>
            <a:endParaRPr lang="lv-LV" sz="1200" b="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eParaksts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piekļūstamības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prasību bibliotēka 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Vieglā valoda 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Vienkāršā valoda 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W3C WAI (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World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Wide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Web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Consortium's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Web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Accessibility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Initiative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) – tīmekļa</a:t>
            </a:r>
          </a:p>
          <a:p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piekļūstamības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iniciatīva, kuras mērķis ir uzlabot globālā tīmekļa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piekļūstamību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personām ar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invaliditāti.</a:t>
            </a:r>
          </a:p>
          <a:p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WCAG (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Web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Content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Accessibility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Guidelines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) – tīmekļa satura </a:t>
            </a:r>
            <a:r>
              <a:rPr lang="lv-LV" sz="1200" spc="-1" dirty="0" err="1">
                <a:solidFill>
                  <a:srgbClr val="000000"/>
                </a:solidFill>
                <a:latin typeface="Arial"/>
                <a:ea typeface="DejaVu Sans"/>
              </a:rPr>
              <a:t>piekļūstamības</a:t>
            </a:r>
            <a:r>
              <a:rPr lang="lv-LV" sz="1200" spc="-1" dirty="0">
                <a:solidFill>
                  <a:srgbClr val="000000"/>
                </a:solidFill>
                <a:latin typeface="Arial"/>
                <a:ea typeface="DejaVu Sans"/>
              </a:rPr>
              <a:t> vadlīnijas.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1" y="321090"/>
            <a:ext cx="787700" cy="340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3717" y="1034705"/>
            <a:ext cx="9186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err="1">
                <a:solidFill>
                  <a:srgbClr val="175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eParaksts</a:t>
            </a:r>
            <a:r>
              <a:rPr lang="lv-LV" sz="2800" dirty="0">
                <a:solidFill>
                  <a:srgbClr val="175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rīku </a:t>
            </a:r>
            <a:r>
              <a:rPr lang="lv-LV" sz="2800" dirty="0" err="1">
                <a:solidFill>
                  <a:srgbClr val="175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piekļūstamības</a:t>
            </a:r>
            <a:r>
              <a:rPr lang="lv-LV" sz="2800" dirty="0">
                <a:solidFill>
                  <a:srgbClr val="175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novērtējums*  </a:t>
            </a:r>
          </a:p>
          <a:p>
            <a:r>
              <a:rPr lang="lv-LV" sz="2800" dirty="0">
                <a:solidFill>
                  <a:srgbClr val="175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(uz 25.10.2023)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0037" y="764733"/>
            <a:ext cx="33767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 err="1">
                <a:latin typeface="Arial" panose="020B0604020202020204" pitchFamily="34" charset="0"/>
                <a:cs typeface="Arial" panose="020B0604020202020204" pitchFamily="34" charset="0"/>
              </a:rPr>
              <a:t>Piekļūstamība</a:t>
            </a:r>
            <a:r>
              <a:rPr lang="lv-LV" sz="1400" dirty="0">
                <a:latin typeface="Arial" panose="020B0604020202020204" pitchFamily="34" charset="0"/>
                <a:cs typeface="Arial" panose="020B0604020202020204" pitchFamily="34" charset="0"/>
              </a:rPr>
              <a:t> novērtēta izmantojot  VARAM izstrādātās vadlīnijas  un  </a:t>
            </a:r>
            <a:r>
              <a:rPr lang="lv-LV" sz="1400" spc="-1" dirty="0">
                <a:solidFill>
                  <a:srgbClr val="000000"/>
                </a:solidFill>
                <a:latin typeface="Arial"/>
                <a:ea typeface="DejaVu Sans"/>
              </a:rPr>
              <a:t>W3C WAI , WCAG labās prakses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spc="-1" dirty="0">
                <a:solidFill>
                  <a:srgbClr val="000000"/>
                </a:solidFill>
                <a:latin typeface="Arial"/>
                <a:ea typeface="DejaVu Sans"/>
                <a:cs typeface="Arial" panose="020B0604020202020204" pitchFamily="34" charset="0"/>
              </a:rPr>
              <a:t>Pakalpojumiem, kas veidoti uz jaunām tehnoloģiskām platformām </a:t>
            </a:r>
            <a:r>
              <a:rPr lang="lv-LV" sz="1400" spc="-1" dirty="0" err="1">
                <a:solidFill>
                  <a:srgbClr val="000000"/>
                </a:solidFill>
                <a:latin typeface="Arial"/>
                <a:ea typeface="DejaVu Sans"/>
                <a:cs typeface="Arial" panose="020B0604020202020204" pitchFamily="34" charset="0"/>
              </a:rPr>
              <a:t>piekļūstamība</a:t>
            </a:r>
            <a:r>
              <a:rPr lang="lv-LV" sz="1400" spc="-1" dirty="0">
                <a:solidFill>
                  <a:srgbClr val="000000"/>
                </a:solidFill>
                <a:latin typeface="Arial"/>
                <a:ea typeface="DejaVu Sans"/>
                <a:cs typeface="Arial" panose="020B0604020202020204" pitchFamily="34" charset="0"/>
              </a:rPr>
              <a:t> augstāka. </a:t>
            </a:r>
            <a:endParaRPr lang="lv-LV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4339" y="5569426"/>
            <a:ext cx="123925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b="1" dirty="0">
                <a:latin typeface="Arial" panose="020B0604020202020204" pitchFamily="34" charset="0"/>
                <a:cs typeface="Arial" panose="020B0604020202020204" pitchFamily="34" charset="0"/>
              </a:rPr>
              <a:t>EID KARTE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3515" y="4997795"/>
            <a:ext cx="1531485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WWW.EPARAKSTS.LV</a:t>
            </a:r>
            <a:r>
              <a:rPr lang="lv-LV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lv-LV" sz="800" dirty="0">
                <a:latin typeface="Arial" panose="020B0604020202020204" pitchFamily="34" charset="0"/>
                <a:cs typeface="Arial" panose="020B0604020202020204" pitchFamily="34" charset="0"/>
              </a:rPr>
              <a:t>Klientu </a:t>
            </a:r>
            <a:r>
              <a:rPr lang="lv-LV" sz="800" dirty="0" err="1">
                <a:latin typeface="Arial" panose="020B0604020202020204" pitchFamily="34" charset="0"/>
                <a:cs typeface="Arial" panose="020B0604020202020204" pitchFamily="34" charset="0"/>
              </a:rPr>
              <a:t>apklpošanas</a:t>
            </a:r>
            <a:r>
              <a:rPr lang="lv-LV" sz="800" dirty="0">
                <a:latin typeface="Arial" panose="020B0604020202020204" pitchFamily="34" charset="0"/>
                <a:cs typeface="Arial" panose="020B0604020202020204" pitchFamily="34" charset="0"/>
              </a:rPr>
              <a:t> portāls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691" y="5502198"/>
            <a:ext cx="2067048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dirty="0">
                <a:latin typeface="Arial" panose="020B0604020202020204" pitchFamily="34" charset="0"/>
                <a:cs typeface="Arial" panose="020B0604020202020204" pitchFamily="34" charset="0"/>
              </a:rPr>
              <a:t>DEVELOPERS.EPARAKSTS.LV </a:t>
            </a:r>
          </a:p>
          <a:p>
            <a:r>
              <a:rPr lang="lv-LV" sz="800" dirty="0">
                <a:latin typeface="Arial" panose="020B0604020202020204" pitchFamily="34" charset="0"/>
                <a:cs typeface="Arial" panose="020B0604020202020204" pitchFamily="34" charset="0"/>
              </a:rPr>
              <a:t>Dokumentācijas portāls </a:t>
            </a:r>
            <a:r>
              <a:rPr lang="lv-LV" sz="800" dirty="0" err="1">
                <a:latin typeface="Arial" panose="020B0604020202020204" pitchFamily="34" charset="0"/>
                <a:cs typeface="Arial" panose="020B0604020202020204" pitchFamily="34" charset="0"/>
              </a:rPr>
              <a:t>izstra’da’tājiem</a:t>
            </a:r>
            <a:r>
              <a:rPr lang="lv-LV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431206871"/>
              </p:ext>
            </p:extLst>
          </p:nvPr>
        </p:nvGraphicFramePr>
        <p:xfrm>
          <a:off x="117391" y="2734972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204181366"/>
              </p:ext>
            </p:extLst>
          </p:nvPr>
        </p:nvGraphicFramePr>
        <p:xfrm>
          <a:off x="2436566" y="2734972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776097544"/>
              </p:ext>
            </p:extLst>
          </p:nvPr>
        </p:nvGraphicFramePr>
        <p:xfrm>
          <a:off x="4755741" y="2734972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515551371"/>
              </p:ext>
            </p:extLst>
          </p:nvPr>
        </p:nvGraphicFramePr>
        <p:xfrm>
          <a:off x="7074917" y="2734972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D6DF45D-0C31-40EA-8AA7-27B46B864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360"/>
            <a:ext cx="12192000" cy="294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A70DA-26D6-9694-1A8A-6EB7DF1D2AF4}"/>
              </a:ext>
            </a:extLst>
          </p:cNvPr>
          <p:cNvSpPr txBox="1"/>
          <p:nvPr/>
        </p:nvSpPr>
        <p:spPr>
          <a:xfrm>
            <a:off x="742326" y="5523440"/>
            <a:ext cx="1454221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b="1" dirty="0">
                <a:latin typeface="Arial" panose="020B0604020202020204" pitchFamily="34" charset="0"/>
                <a:cs typeface="Arial" panose="020B0604020202020204" pitchFamily="34" charset="0"/>
              </a:rPr>
              <a:t>EPARAKSTS MOBILE</a:t>
            </a:r>
          </a:p>
          <a:p>
            <a:r>
              <a:rPr lang="lv-LV" sz="800" dirty="0">
                <a:latin typeface="Arial" panose="020B0604020202020204" pitchFamily="34" charset="0"/>
                <a:cs typeface="Arial" panose="020B0604020202020204" pitchFamily="34" charset="0"/>
              </a:rPr>
              <a:t>LIETOTNE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BDB2D8-101D-806E-E6D6-A65B1E8C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936064"/>
              </p:ext>
            </p:extLst>
          </p:nvPr>
        </p:nvGraphicFramePr>
        <p:xfrm>
          <a:off x="4822051" y="2728348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3C8CA60-7613-1703-B72D-E18CF8626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499976"/>
              </p:ext>
            </p:extLst>
          </p:nvPr>
        </p:nvGraphicFramePr>
        <p:xfrm>
          <a:off x="269791" y="2887372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65558B-E3F4-97A1-DDA9-EF95F67EA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36089"/>
              </p:ext>
            </p:extLst>
          </p:nvPr>
        </p:nvGraphicFramePr>
        <p:xfrm>
          <a:off x="2436566" y="2757053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AAD5016-B3A1-FCE5-23F7-E5D4060EB200}"/>
              </a:ext>
            </a:extLst>
          </p:cNvPr>
          <p:cNvSpPr/>
          <p:nvPr/>
        </p:nvSpPr>
        <p:spPr>
          <a:xfrm>
            <a:off x="347870" y="5893904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(2017)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E76F23-4AD5-FAC3-7F70-94390E781C5C}"/>
              </a:ext>
            </a:extLst>
          </p:cNvPr>
          <p:cNvSpPr/>
          <p:nvPr/>
        </p:nvSpPr>
        <p:spPr>
          <a:xfrm>
            <a:off x="2436566" y="5816780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(2015)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7538E-C3AF-1CDC-6637-B99DB2FD3DE3}"/>
              </a:ext>
            </a:extLst>
          </p:cNvPr>
          <p:cNvSpPr/>
          <p:nvPr/>
        </p:nvSpPr>
        <p:spPr>
          <a:xfrm>
            <a:off x="5028794" y="5366498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(2011)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2FA863-5B07-BFE2-5569-FADE5844B8AD}"/>
              </a:ext>
            </a:extLst>
          </p:cNvPr>
          <p:cNvSpPr/>
          <p:nvPr/>
        </p:nvSpPr>
        <p:spPr>
          <a:xfrm>
            <a:off x="7269890" y="5831536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(2023)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CB7537E-4775-369D-3AA3-2CD9CAD22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338496"/>
              </p:ext>
            </p:extLst>
          </p:nvPr>
        </p:nvGraphicFramePr>
        <p:xfrm>
          <a:off x="9357601" y="2751541"/>
          <a:ext cx="263480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1986E6A-A000-1E17-D031-C5AED90B956C}"/>
              </a:ext>
            </a:extLst>
          </p:cNvPr>
          <p:cNvSpPr txBox="1"/>
          <p:nvPr/>
        </p:nvSpPr>
        <p:spPr>
          <a:xfrm>
            <a:off x="10124952" y="5523440"/>
            <a:ext cx="206704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dirty="0">
                <a:latin typeface="Arial" panose="020B0604020202020204" pitchFamily="34" charset="0"/>
                <a:cs typeface="Arial" panose="020B0604020202020204" pitchFamily="34" charset="0"/>
              </a:rPr>
              <a:t>EIDAS.EPARAKSTS.LV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2F7EAB-48A2-EB26-B9F5-E15DD40226FD}"/>
              </a:ext>
            </a:extLst>
          </p:cNvPr>
          <p:cNvSpPr/>
          <p:nvPr/>
        </p:nvSpPr>
        <p:spPr>
          <a:xfrm>
            <a:off x="9755434" y="5782632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(2018)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D88598-3A7A-F0F2-8A1C-D319289C3F7A}"/>
              </a:ext>
            </a:extLst>
          </p:cNvPr>
          <p:cNvSpPr/>
          <p:nvPr/>
        </p:nvSpPr>
        <p:spPr>
          <a:xfrm>
            <a:off x="5071369" y="6166439"/>
            <a:ext cx="2088696" cy="390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0070C0"/>
                </a:solidFill>
              </a:rPr>
              <a:t>(2013)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CF35F4-DD26-6265-F85F-B8D55F52AE13}"/>
              </a:ext>
            </a:extLst>
          </p:cNvPr>
          <p:cNvSpPr txBox="1"/>
          <p:nvPr/>
        </p:nvSpPr>
        <p:spPr>
          <a:xfrm>
            <a:off x="5095104" y="5927898"/>
            <a:ext cx="208869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v-LV" sz="1050" dirty="0" err="1">
                <a:latin typeface="Arial" panose="020B0604020202020204" pitchFamily="34" charset="0"/>
                <a:cs typeface="Arial" panose="020B0604020202020204" pitchFamily="34" charset="0"/>
              </a:rPr>
              <a:t>Parakstitājs</a:t>
            </a:r>
            <a:r>
              <a:rPr lang="lv-LV" sz="1050" dirty="0">
                <a:latin typeface="Arial" panose="020B0604020202020204" pitchFamily="34" charset="0"/>
                <a:cs typeface="Arial" panose="020B0604020202020204" pitchFamily="34" charset="0"/>
              </a:rPr>
              <a:t>  3.0  datorprogramma </a:t>
            </a:r>
            <a:endParaRPr lang="lv-LV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5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B7E94-E596-4F53-9107-DD39E602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8" b="27897"/>
          <a:stretch/>
        </p:blipFill>
        <p:spPr>
          <a:xfrm>
            <a:off x="0" y="3553500"/>
            <a:ext cx="12192000" cy="3311371"/>
          </a:xfrm>
          <a:prstGeom prst="rect">
            <a:avLst/>
          </a:prstGeom>
        </p:spPr>
      </p:pic>
      <p:pic>
        <p:nvPicPr>
          <p:cNvPr id="120" name="Picture 3"/>
          <p:cNvPicPr/>
          <p:nvPr/>
        </p:nvPicPr>
        <p:blipFill>
          <a:blip r:embed="rId3"/>
          <a:stretch/>
        </p:blipFill>
        <p:spPr>
          <a:xfrm>
            <a:off x="482760" y="321120"/>
            <a:ext cx="786600" cy="339480"/>
          </a:xfrm>
          <a:prstGeom prst="rect">
            <a:avLst/>
          </a:prstGeom>
          <a:ln w="0"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575600" y="1460773"/>
            <a:ext cx="1091293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400" spc="-1" dirty="0" err="1">
                <a:solidFill>
                  <a:srgbClr val="175480"/>
                </a:solidFill>
                <a:latin typeface="Arial"/>
                <a:ea typeface="DejaVu Sans"/>
              </a:rPr>
              <a:t>Eparaksts</a:t>
            </a:r>
            <a:r>
              <a:rPr lang="lv-LV" sz="2400" spc="-1" dirty="0">
                <a:solidFill>
                  <a:srgbClr val="175480"/>
                </a:solidFill>
                <a:latin typeface="Arial"/>
                <a:ea typeface="DejaVu Sans"/>
              </a:rPr>
              <a:t> PAKALPOJUMU </a:t>
            </a:r>
            <a:r>
              <a:rPr lang="lv-LV" sz="2400" b="0" strike="noStrike" spc="-1" dirty="0">
                <a:solidFill>
                  <a:srgbClr val="175480"/>
                </a:solidFill>
                <a:latin typeface="Arial"/>
                <a:ea typeface="DejaVu Sans"/>
              </a:rPr>
              <a:t>PIEKĻŪSTAMĪBAS UZLABOJUMU CEĻA KARTE .</a:t>
            </a:r>
            <a:endParaRPr lang="lv-LV" sz="2400" b="0" strike="noStrike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6A62D-8CF1-4DCD-9612-95A600901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360"/>
            <a:ext cx="12192000" cy="2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16"/>
          <p:cNvPicPr/>
          <p:nvPr/>
        </p:nvPicPr>
        <p:blipFill>
          <a:blip r:embed="rId2"/>
          <a:stretch/>
        </p:blipFill>
        <p:spPr>
          <a:xfrm>
            <a:off x="482760" y="321120"/>
            <a:ext cx="786600" cy="339480"/>
          </a:xfrm>
          <a:prstGeom prst="rect">
            <a:avLst/>
          </a:prstGeom>
          <a:ln w="0">
            <a:noFill/>
          </a:ln>
        </p:spPr>
      </p:pic>
      <p:sp>
        <p:nvSpPr>
          <p:cNvPr id="88" name="Line 1"/>
          <p:cNvSpPr/>
          <p:nvPr/>
        </p:nvSpPr>
        <p:spPr>
          <a:xfrm>
            <a:off x="330480" y="5124019"/>
            <a:ext cx="11563560" cy="0"/>
          </a:xfrm>
          <a:prstGeom prst="line">
            <a:avLst/>
          </a:prstGeom>
          <a:ln w="22225">
            <a:solidFill>
              <a:srgbClr val="175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v-LV"/>
          </a:p>
        </p:txBody>
      </p:sp>
      <p:grpSp>
        <p:nvGrpSpPr>
          <p:cNvPr id="89" name="Group 2"/>
          <p:cNvGrpSpPr/>
          <p:nvPr/>
        </p:nvGrpSpPr>
        <p:grpSpPr>
          <a:xfrm>
            <a:off x="1105920" y="3635059"/>
            <a:ext cx="1474920" cy="2614647"/>
            <a:chOff x="1105920" y="2959200"/>
            <a:chExt cx="1474920" cy="2614647"/>
          </a:xfrm>
        </p:grpSpPr>
        <p:sp>
          <p:nvSpPr>
            <p:cNvPr id="90" name="CustomShape 3"/>
            <p:cNvSpPr/>
            <p:nvPr/>
          </p:nvSpPr>
          <p:spPr>
            <a:xfrm>
              <a:off x="1105920" y="2959200"/>
              <a:ext cx="1474920" cy="261464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lv-LV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GB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20</a:t>
              </a:r>
              <a:r>
                <a:rPr lang="lv-LV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23</a:t>
              </a: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lv-LV" sz="1050" spc="-1" dirty="0" err="1">
                  <a:solidFill>
                    <a:srgbClr val="CC0D23"/>
                  </a:solidFill>
                  <a:latin typeface="Arial"/>
                  <a:ea typeface="DejaVu Sans"/>
                </a:rPr>
                <a:t>eParaksts</a:t>
              </a:r>
              <a:r>
                <a:rPr lang="lv-LV" sz="1050" spc="-1" dirty="0">
                  <a:solidFill>
                    <a:srgbClr val="CC0D23"/>
                  </a:solidFill>
                  <a:latin typeface="Arial"/>
                  <a:ea typeface="DejaVu Sans"/>
                </a:rPr>
                <a:t> pakalpojumu </a:t>
              </a:r>
              <a:r>
                <a:rPr lang="lv-LV" sz="1050" spc="-1" dirty="0" err="1">
                  <a:solidFill>
                    <a:srgbClr val="CC0D23"/>
                  </a:solidFill>
                  <a:latin typeface="Arial"/>
                  <a:ea typeface="DejaVu Sans"/>
                </a:rPr>
                <a:t>piekļūstamības</a:t>
              </a:r>
              <a:r>
                <a:rPr lang="lv-LV" sz="1050" spc="-1" dirty="0">
                  <a:solidFill>
                    <a:srgbClr val="CC0D23"/>
                  </a:solidFill>
                  <a:latin typeface="Arial"/>
                  <a:ea typeface="DejaVu Sans"/>
                </a:rPr>
                <a:t> bibliotēka </a:t>
              </a:r>
              <a:endParaRPr lang="lv-LV" sz="1050" b="0" strike="noStrike" spc="-1" dirty="0">
                <a:latin typeface="Arial"/>
              </a:endParaRPr>
            </a:p>
          </p:txBody>
        </p:sp>
        <p:grpSp>
          <p:nvGrpSpPr>
            <p:cNvPr id="91" name="Group 4"/>
            <p:cNvGrpSpPr/>
            <p:nvPr/>
          </p:nvGrpSpPr>
          <p:grpSpPr>
            <a:xfrm>
              <a:off x="1681920" y="4286160"/>
              <a:ext cx="322920" cy="322920"/>
              <a:chOff x="1681920" y="4286160"/>
              <a:chExt cx="322920" cy="322920"/>
            </a:xfrm>
          </p:grpSpPr>
          <p:sp>
            <p:nvSpPr>
              <p:cNvPr id="92" name="CustomShape 5"/>
              <p:cNvSpPr/>
              <p:nvPr/>
            </p:nvSpPr>
            <p:spPr>
              <a:xfrm>
                <a:off x="1681920" y="4286160"/>
                <a:ext cx="322920" cy="322920"/>
              </a:xfrm>
              <a:prstGeom prst="ellipse">
                <a:avLst/>
              </a:prstGeom>
              <a:solidFill>
                <a:srgbClr val="ECC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93" name="CustomShape 6"/>
              <p:cNvSpPr/>
              <p:nvPr/>
            </p:nvSpPr>
            <p:spPr>
              <a:xfrm>
                <a:off x="1807920" y="4412160"/>
                <a:ext cx="70920" cy="70920"/>
              </a:xfrm>
              <a:prstGeom prst="ellipse">
                <a:avLst/>
              </a:prstGeom>
              <a:solidFill>
                <a:srgbClr val="1754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</p:grpSp>
      </p:grpSp>
      <p:grpSp>
        <p:nvGrpSpPr>
          <p:cNvPr id="94" name="Group 7"/>
          <p:cNvGrpSpPr/>
          <p:nvPr/>
        </p:nvGrpSpPr>
        <p:grpSpPr>
          <a:xfrm>
            <a:off x="3758760" y="3609925"/>
            <a:ext cx="2101680" cy="2737757"/>
            <a:chOff x="3834360" y="2959200"/>
            <a:chExt cx="2101680" cy="2737757"/>
          </a:xfrm>
        </p:grpSpPr>
        <p:sp>
          <p:nvSpPr>
            <p:cNvPr id="95" name="CustomShape 8"/>
            <p:cNvSpPr/>
            <p:nvPr/>
          </p:nvSpPr>
          <p:spPr>
            <a:xfrm>
              <a:off x="3834360" y="2959200"/>
              <a:ext cx="2101680" cy="27377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lv-LV" sz="2600" b="1" spc="-1" dirty="0">
                <a:solidFill>
                  <a:srgbClr val="CC0D23"/>
                </a:solidFill>
                <a:latin typeface="Arial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lv-LV" sz="2600" b="1" spc="-1" dirty="0">
                  <a:solidFill>
                    <a:srgbClr val="CC0D23"/>
                  </a:solidFill>
                  <a:latin typeface="Arial"/>
                  <a:ea typeface="DejaVu Sans"/>
                </a:rPr>
                <a:t>2024</a:t>
              </a:r>
              <a:r>
                <a:rPr lang="lv-LV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 </a:t>
              </a: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lv-LV" sz="1050" b="0" strike="noStrike" spc="-1" dirty="0" err="1">
                  <a:solidFill>
                    <a:srgbClr val="CC0D23"/>
                  </a:solidFill>
                  <a:latin typeface="Arial"/>
                  <a:ea typeface="DejaVu Sans"/>
                </a:rPr>
                <a:t>eParaksts</a:t>
              </a:r>
              <a:r>
                <a:rPr lang="lv-LV" sz="1050" b="0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 </a:t>
              </a:r>
              <a:r>
                <a:rPr lang="lv-LV" sz="1050" b="0" strike="noStrike" spc="-1" dirty="0" err="1">
                  <a:solidFill>
                    <a:srgbClr val="CC0D23"/>
                  </a:solidFill>
                  <a:latin typeface="Arial"/>
                  <a:ea typeface="DejaVu Sans"/>
                </a:rPr>
                <a:t>piekļūstamības</a:t>
              </a:r>
              <a:r>
                <a:rPr lang="lv-LV" sz="1050" b="0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 vadlīniju izstrāde un ieviešana  digitālajiem un kl</a:t>
              </a:r>
              <a:r>
                <a:rPr lang="lv-LV" sz="1050" spc="-1" dirty="0">
                  <a:solidFill>
                    <a:srgbClr val="CC0D23"/>
                  </a:solidFill>
                  <a:latin typeface="Arial"/>
                  <a:ea typeface="DejaVu Sans"/>
                </a:rPr>
                <a:t>ātienes pakalpojumiem </a:t>
              </a:r>
              <a:endParaRPr lang="lv-LV" sz="1050" b="0" strike="noStrike" spc="-1" dirty="0">
                <a:latin typeface="Arial"/>
              </a:endParaRPr>
            </a:p>
          </p:txBody>
        </p:sp>
        <p:grpSp>
          <p:nvGrpSpPr>
            <p:cNvPr id="96" name="Group 9"/>
            <p:cNvGrpSpPr/>
            <p:nvPr/>
          </p:nvGrpSpPr>
          <p:grpSpPr>
            <a:xfrm>
              <a:off x="4410360" y="4286160"/>
              <a:ext cx="322920" cy="322920"/>
              <a:chOff x="4410360" y="4286160"/>
              <a:chExt cx="322920" cy="322920"/>
            </a:xfrm>
          </p:grpSpPr>
          <p:sp>
            <p:nvSpPr>
              <p:cNvPr id="97" name="CustomShape 10"/>
              <p:cNvSpPr/>
              <p:nvPr/>
            </p:nvSpPr>
            <p:spPr>
              <a:xfrm>
                <a:off x="4410360" y="4286160"/>
                <a:ext cx="322920" cy="322920"/>
              </a:xfrm>
              <a:prstGeom prst="ellipse">
                <a:avLst/>
              </a:prstGeom>
              <a:solidFill>
                <a:srgbClr val="ECC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  <p:sp>
            <p:nvSpPr>
              <p:cNvPr id="98" name="CustomShape 11"/>
              <p:cNvSpPr/>
              <p:nvPr/>
            </p:nvSpPr>
            <p:spPr>
              <a:xfrm>
                <a:off x="4536360" y="4392282"/>
                <a:ext cx="70920" cy="70920"/>
              </a:xfrm>
              <a:prstGeom prst="ellipse">
                <a:avLst/>
              </a:prstGeom>
              <a:solidFill>
                <a:srgbClr val="1754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</p:grpSp>
      </p:grpSp>
      <p:grpSp>
        <p:nvGrpSpPr>
          <p:cNvPr id="99" name="Group 12"/>
          <p:cNvGrpSpPr/>
          <p:nvPr/>
        </p:nvGrpSpPr>
        <p:grpSpPr>
          <a:xfrm>
            <a:off x="6562440" y="3635059"/>
            <a:ext cx="1474920" cy="2091427"/>
            <a:chOff x="6562440" y="2959200"/>
            <a:chExt cx="1474920" cy="2091427"/>
          </a:xfrm>
        </p:grpSpPr>
        <p:sp>
          <p:nvSpPr>
            <p:cNvPr id="100" name="CustomShape 13"/>
            <p:cNvSpPr/>
            <p:nvPr/>
          </p:nvSpPr>
          <p:spPr>
            <a:xfrm>
              <a:off x="6562440" y="2959200"/>
              <a:ext cx="1474920" cy="209142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GB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20</a:t>
              </a:r>
              <a:r>
                <a:rPr lang="lv-LV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25</a:t>
              </a: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</p:txBody>
        </p:sp>
        <p:grpSp>
          <p:nvGrpSpPr>
            <p:cNvPr id="101" name="Group 14"/>
            <p:cNvGrpSpPr/>
            <p:nvPr/>
          </p:nvGrpSpPr>
          <p:grpSpPr>
            <a:xfrm>
              <a:off x="7138440" y="4286160"/>
              <a:ext cx="322920" cy="322920"/>
              <a:chOff x="7138440" y="4286160"/>
              <a:chExt cx="322920" cy="322920"/>
            </a:xfrm>
          </p:grpSpPr>
          <p:sp>
            <p:nvSpPr>
              <p:cNvPr id="102" name="CustomShape 15"/>
              <p:cNvSpPr/>
              <p:nvPr/>
            </p:nvSpPr>
            <p:spPr>
              <a:xfrm>
                <a:off x="7138440" y="4286160"/>
                <a:ext cx="322920" cy="322920"/>
              </a:xfrm>
              <a:prstGeom prst="ellipse">
                <a:avLst/>
              </a:prstGeom>
              <a:solidFill>
                <a:srgbClr val="ECC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  <p:sp>
            <p:nvSpPr>
              <p:cNvPr id="103" name="CustomShape 16"/>
              <p:cNvSpPr/>
              <p:nvPr/>
            </p:nvSpPr>
            <p:spPr>
              <a:xfrm>
                <a:off x="7264440" y="4412160"/>
                <a:ext cx="70920" cy="70920"/>
              </a:xfrm>
              <a:prstGeom prst="ellipse">
                <a:avLst/>
              </a:prstGeom>
              <a:solidFill>
                <a:srgbClr val="1754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</p:grpSp>
      </p:grpSp>
      <p:grpSp>
        <p:nvGrpSpPr>
          <p:cNvPr id="104" name="Group 17"/>
          <p:cNvGrpSpPr/>
          <p:nvPr/>
        </p:nvGrpSpPr>
        <p:grpSpPr>
          <a:xfrm>
            <a:off x="9290880" y="3635059"/>
            <a:ext cx="1474920" cy="2091427"/>
            <a:chOff x="9290880" y="2959200"/>
            <a:chExt cx="1474920" cy="2091427"/>
          </a:xfrm>
        </p:grpSpPr>
        <p:sp>
          <p:nvSpPr>
            <p:cNvPr id="105" name="CustomShape 18"/>
            <p:cNvSpPr/>
            <p:nvPr/>
          </p:nvSpPr>
          <p:spPr>
            <a:xfrm>
              <a:off x="9290880" y="2959200"/>
              <a:ext cx="1474920" cy="209142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GB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20</a:t>
              </a:r>
              <a:r>
                <a:rPr lang="lv-LV" sz="2600" b="1" strike="noStrike" spc="-1" dirty="0">
                  <a:solidFill>
                    <a:srgbClr val="CC0D23"/>
                  </a:solidFill>
                  <a:latin typeface="Arial"/>
                  <a:ea typeface="DejaVu Sans"/>
                </a:rPr>
                <a:t>26</a:t>
              </a: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lv-LV" sz="2600" b="0" strike="noStrike" spc="-1" dirty="0">
                <a:latin typeface="Arial"/>
              </a:endParaRPr>
            </a:p>
          </p:txBody>
        </p:sp>
        <p:grpSp>
          <p:nvGrpSpPr>
            <p:cNvPr id="106" name="Group 19"/>
            <p:cNvGrpSpPr/>
            <p:nvPr/>
          </p:nvGrpSpPr>
          <p:grpSpPr>
            <a:xfrm>
              <a:off x="9866880" y="4286160"/>
              <a:ext cx="322920" cy="322920"/>
              <a:chOff x="9866880" y="4286160"/>
              <a:chExt cx="322920" cy="322920"/>
            </a:xfrm>
          </p:grpSpPr>
          <p:sp>
            <p:nvSpPr>
              <p:cNvPr id="107" name="CustomShape 20"/>
              <p:cNvSpPr/>
              <p:nvPr/>
            </p:nvSpPr>
            <p:spPr>
              <a:xfrm>
                <a:off x="9866880" y="4286160"/>
                <a:ext cx="322920" cy="322920"/>
              </a:xfrm>
              <a:prstGeom prst="ellipse">
                <a:avLst/>
              </a:prstGeom>
              <a:solidFill>
                <a:srgbClr val="ECC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  <p:sp>
            <p:nvSpPr>
              <p:cNvPr id="108" name="CustomShape 21"/>
              <p:cNvSpPr/>
              <p:nvPr/>
            </p:nvSpPr>
            <p:spPr>
              <a:xfrm>
                <a:off x="9992880" y="4412160"/>
                <a:ext cx="70920" cy="70920"/>
              </a:xfrm>
              <a:prstGeom prst="ellipse">
                <a:avLst/>
              </a:prstGeom>
              <a:solidFill>
                <a:srgbClr val="1754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lv-LV"/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B9110A2-C549-415C-9F38-589A09797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360"/>
            <a:ext cx="12192000" cy="294640"/>
          </a:xfrm>
          <a:prstGeom prst="rect">
            <a:avLst/>
          </a:prstGeom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A00AB33F-D74F-D391-E758-262CDC270E41}"/>
              </a:ext>
            </a:extLst>
          </p:cNvPr>
          <p:cNvSpPr/>
          <p:nvPr/>
        </p:nvSpPr>
        <p:spPr>
          <a:xfrm>
            <a:off x="1083600" y="1034640"/>
            <a:ext cx="1091293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175480"/>
                </a:solidFill>
                <a:latin typeface="Arial"/>
                <a:ea typeface="DejaVu Sans"/>
              </a:rPr>
              <a:t>PIEKĻŪSTAMĪBAS </a:t>
            </a:r>
            <a:r>
              <a:rPr lang="lv-LV" sz="2800" spc="-1" dirty="0">
                <a:solidFill>
                  <a:srgbClr val="175480"/>
                </a:solidFill>
                <a:latin typeface="Arial"/>
                <a:ea typeface="DejaVu Sans"/>
              </a:rPr>
              <a:t>VADLĪNIJAS  </a:t>
            </a:r>
            <a:endParaRPr lang="lv-LV" sz="2800" b="0" strike="noStrike" spc="-1" dirty="0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3DC2C-B476-36AD-1582-2385F74DEEE0}"/>
              </a:ext>
            </a:extLst>
          </p:cNvPr>
          <p:cNvSpPr txBox="1"/>
          <p:nvPr/>
        </p:nvSpPr>
        <p:spPr>
          <a:xfrm>
            <a:off x="4308613" y="2045047"/>
            <a:ext cx="71114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b="0" strike="noStrike" spc="-1" dirty="0">
                <a:solidFill>
                  <a:srgbClr val="CC0D23"/>
                </a:solidFill>
                <a:latin typeface="Arial"/>
                <a:ea typeface="DejaVu Sans"/>
              </a:rPr>
              <a:t>Vienotu </a:t>
            </a:r>
            <a:r>
              <a:rPr lang="lv-LV" sz="1800" b="0" strike="noStrike" spc="-1" dirty="0" err="1">
                <a:solidFill>
                  <a:srgbClr val="CC0D23"/>
                </a:solidFill>
                <a:latin typeface="Arial"/>
                <a:ea typeface="DejaVu Sans"/>
              </a:rPr>
              <a:t>piekļūstamības</a:t>
            </a:r>
            <a:r>
              <a:rPr lang="lv-LV" sz="1800" b="0" strike="noStrike" spc="-1" dirty="0">
                <a:solidFill>
                  <a:srgbClr val="CC0D23"/>
                </a:solidFill>
                <a:latin typeface="Arial"/>
                <a:ea typeface="DejaVu Sans"/>
              </a:rPr>
              <a:t> un labas prakses vadlīniju izstrāde un ieviešana sadarbībā ar VARAM, Finanšu asociāciju , Latvijas </a:t>
            </a:r>
            <a:r>
              <a:rPr lang="lv-LV" spc="-1" dirty="0">
                <a:solidFill>
                  <a:srgbClr val="CC0D23"/>
                </a:solidFill>
                <a:latin typeface="Arial"/>
                <a:ea typeface="DejaVu Sans"/>
              </a:rPr>
              <a:t>Telekomunikāciju </a:t>
            </a:r>
            <a:r>
              <a:rPr lang="lv-LV" spc="-1" dirty="0" err="1">
                <a:solidFill>
                  <a:srgbClr val="CC0D23"/>
                </a:solidFill>
                <a:latin typeface="Arial"/>
                <a:ea typeface="DejaVu Sans"/>
              </a:rPr>
              <a:t>asocoāciju</a:t>
            </a:r>
            <a:r>
              <a:rPr lang="lv-LV" spc="-1" dirty="0">
                <a:solidFill>
                  <a:srgbClr val="CC0D23"/>
                </a:solidFill>
                <a:latin typeface="Arial"/>
                <a:ea typeface="DejaVu Sans"/>
              </a:rPr>
              <a:t> </a:t>
            </a:r>
            <a:r>
              <a:rPr lang="lv-LV" spc="-1" dirty="0" err="1">
                <a:solidFill>
                  <a:srgbClr val="CC0D23"/>
                </a:solidFill>
                <a:latin typeface="Arial"/>
                <a:ea typeface="DejaVu Sans"/>
              </a:rPr>
              <a:t>u.c</a:t>
            </a:r>
            <a:endParaRPr lang="lv-LV" spc="-1" dirty="0">
              <a:solidFill>
                <a:srgbClr val="CC0D23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pc="-1" dirty="0">
                <a:solidFill>
                  <a:srgbClr val="CC0D23"/>
                </a:solidFill>
                <a:latin typeface="Arial"/>
                <a:ea typeface="DejaVu Sans"/>
              </a:rPr>
              <a:t> Pieejas  «neko par mums bez mums» praktizēšana -  veidojot un veicinot  sadarbību un kontaktus ar dažādām nevalstiskajām organizācijām un pārstāvjiem, kuras pārstāv un aizsargā personu intereses un tiesības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BF02BEC-A4CD-6244-5CFF-143495DBE86A}"/>
              </a:ext>
            </a:extLst>
          </p:cNvPr>
          <p:cNvSpPr/>
          <p:nvPr/>
        </p:nvSpPr>
        <p:spPr>
          <a:xfrm rot="5400000">
            <a:off x="7723071" y="-1755670"/>
            <a:ext cx="467703" cy="7244326"/>
          </a:xfrm>
          <a:prstGeom prst="leftBrace">
            <a:avLst>
              <a:gd name="adj1" fmla="val 2108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BDA1D45D-EC98-20D8-F9EA-E13872F3A4B0}"/>
              </a:ext>
            </a:extLst>
          </p:cNvPr>
          <p:cNvSpPr/>
          <p:nvPr/>
        </p:nvSpPr>
        <p:spPr>
          <a:xfrm>
            <a:off x="359256" y="349920"/>
            <a:ext cx="11696909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lv-LV" sz="2400" spc="-1" dirty="0" err="1">
                <a:solidFill>
                  <a:srgbClr val="175480"/>
                </a:solidFill>
                <a:latin typeface="Arial"/>
                <a:ea typeface="DejaVu Sans"/>
              </a:rPr>
              <a:t>ePARAKSTS</a:t>
            </a:r>
            <a:r>
              <a:rPr lang="lv-LV" sz="2400" spc="-1" dirty="0">
                <a:solidFill>
                  <a:srgbClr val="175480"/>
                </a:solidFill>
                <a:latin typeface="Arial"/>
                <a:ea typeface="DejaVu Sans"/>
              </a:rPr>
              <a:t> PAKALPOJUMU PIEKĻŪSTAMĪBAS UZLABOJUMU CEĻA KARTE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C30679-496D-616C-E3F2-A6C125C85A6A}"/>
              </a:ext>
            </a:extLst>
          </p:cNvPr>
          <p:cNvSpPr/>
          <p:nvPr/>
        </p:nvSpPr>
        <p:spPr>
          <a:xfrm>
            <a:off x="-1361661" y="2510308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dirty="0">
                <a:solidFill>
                  <a:schemeClr val="tx1"/>
                </a:solidFill>
                <a:hlinkClick r:id="rId3"/>
              </a:rPr>
              <a:t>www.eparaksts.lv</a:t>
            </a:r>
            <a:endParaRPr lang="lv-LV" dirty="0"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C946E4-20A0-C124-9CEF-30AB2025655C}"/>
              </a:ext>
            </a:extLst>
          </p:cNvPr>
          <p:cNvCxnSpPr>
            <a:cxnSpLocks/>
          </p:cNvCxnSpPr>
          <p:nvPr/>
        </p:nvCxnSpPr>
        <p:spPr>
          <a:xfrm>
            <a:off x="2991678" y="1052042"/>
            <a:ext cx="0" cy="5486400"/>
          </a:xfrm>
          <a:prstGeom prst="line">
            <a:avLst/>
          </a:prstGeom>
          <a:ln w="349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2F5A615F-640F-B384-0D7F-491BF0C53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82235"/>
              </p:ext>
            </p:extLst>
          </p:nvPr>
        </p:nvGraphicFramePr>
        <p:xfrm>
          <a:off x="3403599" y="1538981"/>
          <a:ext cx="839414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268">
                  <a:extLst>
                    <a:ext uri="{9D8B030D-6E8A-4147-A177-3AD203B41FA5}">
                      <a16:colId xmlns:a16="http://schemas.microsoft.com/office/drawing/2014/main" val="2748799093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2985636431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64662042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3268322332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3562089031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4130688251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3472804470"/>
                    </a:ext>
                  </a:extLst>
                </a:gridCol>
                <a:gridCol w="1049268">
                  <a:extLst>
                    <a:ext uri="{9D8B030D-6E8A-4147-A177-3AD203B41FA5}">
                      <a16:colId xmlns:a16="http://schemas.microsoft.com/office/drawing/2014/main" val="3397654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Q3 Q4</a:t>
                      </a:r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Q1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Q3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Q1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Q3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Q1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Q3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60125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C28AE8B7-DBA4-71AD-DF73-E796DC565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994357"/>
              </p:ext>
            </p:extLst>
          </p:nvPr>
        </p:nvGraphicFramePr>
        <p:xfrm>
          <a:off x="3403599" y="1092492"/>
          <a:ext cx="7400228" cy="41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131">
                  <a:extLst>
                    <a:ext uri="{9D8B030D-6E8A-4147-A177-3AD203B41FA5}">
                      <a16:colId xmlns:a16="http://schemas.microsoft.com/office/drawing/2014/main" val="2060226188"/>
                    </a:ext>
                  </a:extLst>
                </a:gridCol>
                <a:gridCol w="2077279">
                  <a:extLst>
                    <a:ext uri="{9D8B030D-6E8A-4147-A177-3AD203B41FA5}">
                      <a16:colId xmlns:a16="http://schemas.microsoft.com/office/drawing/2014/main" val="2929589145"/>
                    </a:ext>
                  </a:extLst>
                </a:gridCol>
                <a:gridCol w="2126974">
                  <a:extLst>
                    <a:ext uri="{9D8B030D-6E8A-4147-A177-3AD203B41FA5}">
                      <a16:colId xmlns:a16="http://schemas.microsoft.com/office/drawing/2014/main" val="2474374449"/>
                    </a:ext>
                  </a:extLst>
                </a:gridCol>
                <a:gridCol w="2146844">
                  <a:extLst>
                    <a:ext uri="{9D8B030D-6E8A-4147-A177-3AD203B41FA5}">
                      <a16:colId xmlns:a16="http://schemas.microsoft.com/office/drawing/2014/main" val="2667598283"/>
                    </a:ext>
                  </a:extLst>
                </a:gridCol>
              </a:tblGrid>
              <a:tr h="416668">
                <a:tc>
                  <a:txBody>
                    <a:bodyPr/>
                    <a:lstStyle/>
                    <a:p>
                      <a:r>
                        <a:rPr lang="lv-LV" dirty="0"/>
                        <a:t>2023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2024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2025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2026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893239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547176D3-E269-ADA0-FDF7-0976F173E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36473"/>
              </p:ext>
            </p:extLst>
          </p:nvPr>
        </p:nvGraphicFramePr>
        <p:xfrm>
          <a:off x="3390542" y="2304630"/>
          <a:ext cx="3193137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379">
                  <a:extLst>
                    <a:ext uri="{9D8B030D-6E8A-4147-A177-3AD203B41FA5}">
                      <a16:colId xmlns:a16="http://schemas.microsoft.com/office/drawing/2014/main" val="1320072299"/>
                    </a:ext>
                  </a:extLst>
                </a:gridCol>
                <a:gridCol w="1064379">
                  <a:extLst>
                    <a:ext uri="{9D8B030D-6E8A-4147-A177-3AD203B41FA5}">
                      <a16:colId xmlns:a16="http://schemas.microsoft.com/office/drawing/2014/main" val="763310242"/>
                    </a:ext>
                  </a:extLst>
                </a:gridCol>
                <a:gridCol w="1064379">
                  <a:extLst>
                    <a:ext uri="{9D8B030D-6E8A-4147-A177-3AD203B41FA5}">
                      <a16:colId xmlns:a16="http://schemas.microsoft.com/office/drawing/2014/main" val="3857721546"/>
                    </a:ext>
                  </a:extLst>
                </a:gridCol>
              </a:tblGrid>
              <a:tr h="865289">
                <a:tc>
                  <a:txBody>
                    <a:bodyPr/>
                    <a:lstStyle/>
                    <a:p>
                      <a:r>
                        <a:rPr lang="lv-LV" sz="1200" dirty="0"/>
                        <a:t>Parakstītājs</a:t>
                      </a:r>
                    </a:p>
                    <a:p>
                      <a:endParaRPr lang="lv-LV" sz="1200" dirty="0"/>
                    </a:p>
                    <a:p>
                      <a:endParaRPr lang="lv-LV" sz="1400" dirty="0"/>
                    </a:p>
                    <a:p>
                      <a:r>
                        <a:rPr lang="lv-LV" sz="1400" dirty="0"/>
                        <a:t>50%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600" dirty="0"/>
                        <a:t>Publiskā sadaļa </a:t>
                      </a:r>
                    </a:p>
                    <a:p>
                      <a:r>
                        <a:rPr lang="lv-LV" sz="1600" dirty="0"/>
                        <a:t>70%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1600" dirty="0"/>
                        <a:t>Slēgtā sadaļa</a:t>
                      </a:r>
                    </a:p>
                    <a:p>
                      <a:r>
                        <a:rPr lang="lv-LV" sz="1600" dirty="0"/>
                        <a:t>100%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202914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D58809C-D8B5-1B61-AE11-2F030F92D6BC}"/>
              </a:ext>
            </a:extLst>
          </p:cNvPr>
          <p:cNvSpPr/>
          <p:nvPr/>
        </p:nvSpPr>
        <p:spPr>
          <a:xfrm>
            <a:off x="-1361662" y="3232263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dirty="0">
                <a:solidFill>
                  <a:schemeClr val="tx1"/>
                </a:solidFill>
                <a:hlinkClick r:id="rId4"/>
              </a:rPr>
              <a:t>www.eidas.eparaksts.lv</a:t>
            </a:r>
            <a:endParaRPr lang="lv-LV" dirty="0">
              <a:solidFill>
                <a:schemeClr val="tx1"/>
              </a:solidFill>
            </a:endParaRP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5C9CDE9A-BFD2-3E99-F523-4CD1FA88D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281558"/>
              </p:ext>
            </p:extLst>
          </p:nvPr>
        </p:nvGraphicFramePr>
        <p:xfrm>
          <a:off x="4467496" y="3188550"/>
          <a:ext cx="2116183" cy="645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83">
                  <a:extLst>
                    <a:ext uri="{9D8B030D-6E8A-4147-A177-3AD203B41FA5}">
                      <a16:colId xmlns:a16="http://schemas.microsoft.com/office/drawing/2014/main" val="4147257685"/>
                    </a:ext>
                  </a:extLst>
                </a:gridCol>
              </a:tblGrid>
              <a:tr h="645172">
                <a:tc>
                  <a:txBody>
                    <a:bodyPr/>
                    <a:lstStyle/>
                    <a:p>
                      <a:r>
                        <a:rPr lang="lv-LV" dirty="0"/>
                        <a:t>Identitātes </a:t>
                      </a:r>
                      <a:r>
                        <a:rPr lang="lv-LV" dirty="0" err="1"/>
                        <a:t>platf</a:t>
                      </a:r>
                      <a:r>
                        <a:rPr lang="lv-LV" dirty="0"/>
                        <a:t>.</a:t>
                      </a:r>
                    </a:p>
                    <a:p>
                      <a:pPr algn="ctr"/>
                      <a:r>
                        <a:rPr lang="lv-LV" dirty="0"/>
                        <a:t>100%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59095"/>
                  </a:ext>
                </a:extLst>
              </a:tr>
            </a:tbl>
          </a:graphicData>
        </a:graphic>
      </p:graphicFrame>
      <p:sp>
        <p:nvSpPr>
          <p:cNvPr id="65" name="Rectangle 64">
            <a:extLst>
              <a:ext uri="{FF2B5EF4-FFF2-40B4-BE49-F238E27FC236}">
                <a16:creationId xmlns:a16="http://schemas.microsoft.com/office/drawing/2014/main" id="{8C8535E0-89CC-4F1F-5B0B-B60CECDEA68F}"/>
              </a:ext>
            </a:extLst>
          </p:cNvPr>
          <p:cNvSpPr/>
          <p:nvPr/>
        </p:nvSpPr>
        <p:spPr>
          <a:xfrm>
            <a:off x="-1374722" y="3946783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dirty="0">
                <a:solidFill>
                  <a:schemeClr val="tx1"/>
                </a:solidFill>
                <a:hlinkClick r:id="rId5"/>
              </a:rPr>
              <a:t>www.developers.eparaksts.lv</a:t>
            </a:r>
            <a:endParaRPr lang="lv-LV" sz="1600" dirty="0">
              <a:solidFill>
                <a:schemeClr val="tx1"/>
              </a:solidFill>
            </a:endParaRP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8AD0BA0A-0686-9DBC-F5B0-97E9E363D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23282"/>
              </p:ext>
            </p:extLst>
          </p:nvPr>
        </p:nvGraphicFramePr>
        <p:xfrm>
          <a:off x="4454435" y="3837339"/>
          <a:ext cx="2116183" cy="645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83">
                  <a:extLst>
                    <a:ext uri="{9D8B030D-6E8A-4147-A177-3AD203B41FA5}">
                      <a16:colId xmlns:a16="http://schemas.microsoft.com/office/drawing/2014/main" val="4147257685"/>
                    </a:ext>
                  </a:extLst>
                </a:gridCol>
              </a:tblGrid>
              <a:tr h="645172">
                <a:tc>
                  <a:txBody>
                    <a:bodyPr/>
                    <a:lstStyle/>
                    <a:p>
                      <a:pPr algn="ctr"/>
                      <a:endParaRPr lang="lv-LV" dirty="0"/>
                    </a:p>
                    <a:p>
                      <a:pPr algn="ctr"/>
                      <a:r>
                        <a:rPr lang="lv-LV" dirty="0"/>
                        <a:t>100%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59095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07853022-41F5-272B-7139-450F133669FD}"/>
              </a:ext>
            </a:extLst>
          </p:cNvPr>
          <p:cNvSpPr/>
          <p:nvPr/>
        </p:nvSpPr>
        <p:spPr>
          <a:xfrm>
            <a:off x="-1387783" y="4529001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dirty="0" err="1">
                <a:solidFill>
                  <a:srgbClr val="6189AE"/>
                </a:solidFill>
              </a:rPr>
              <a:t>eParaksts</a:t>
            </a:r>
            <a:r>
              <a:rPr lang="lv-LV" sz="1600" dirty="0">
                <a:solidFill>
                  <a:srgbClr val="6189AE"/>
                </a:solidFill>
              </a:rPr>
              <a:t> </a:t>
            </a:r>
            <a:r>
              <a:rPr lang="lv-LV" sz="1600" dirty="0" err="1">
                <a:solidFill>
                  <a:srgbClr val="6189AE"/>
                </a:solidFill>
              </a:rPr>
              <a:t>mobile</a:t>
            </a:r>
            <a:r>
              <a:rPr lang="lv-LV" sz="1600" dirty="0">
                <a:solidFill>
                  <a:srgbClr val="6189AE"/>
                </a:solidFill>
              </a:rPr>
              <a:t> lietotne 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A8144622-8433-FBBF-547B-C2A9442B5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115972"/>
              </p:ext>
            </p:extLst>
          </p:nvPr>
        </p:nvGraphicFramePr>
        <p:xfrm>
          <a:off x="8687644" y="4684993"/>
          <a:ext cx="2116183" cy="645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83">
                  <a:extLst>
                    <a:ext uri="{9D8B030D-6E8A-4147-A177-3AD203B41FA5}">
                      <a16:colId xmlns:a16="http://schemas.microsoft.com/office/drawing/2014/main" val="4147257685"/>
                    </a:ext>
                  </a:extLst>
                </a:gridCol>
              </a:tblGrid>
              <a:tr h="645172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Digitālais maks </a:t>
                      </a:r>
                    </a:p>
                    <a:p>
                      <a:pPr algn="ctr"/>
                      <a:r>
                        <a:rPr lang="lv-LV" dirty="0"/>
                        <a:t>100%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59095"/>
                  </a:ext>
                </a:extLst>
              </a:tr>
            </a:tbl>
          </a:graphicData>
        </a:graphic>
      </p:graphicFrame>
      <p:sp>
        <p:nvSpPr>
          <p:cNvPr id="69" name="Rectangle 68">
            <a:extLst>
              <a:ext uri="{FF2B5EF4-FFF2-40B4-BE49-F238E27FC236}">
                <a16:creationId xmlns:a16="http://schemas.microsoft.com/office/drawing/2014/main" id="{6D8765F0-C543-C424-B852-A760DF388B3B}"/>
              </a:ext>
            </a:extLst>
          </p:cNvPr>
          <p:cNvSpPr/>
          <p:nvPr/>
        </p:nvSpPr>
        <p:spPr>
          <a:xfrm>
            <a:off x="-1413905" y="5111219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dirty="0" err="1">
                <a:solidFill>
                  <a:srgbClr val="6189AE"/>
                </a:solidFill>
              </a:rPr>
              <a:t>eID</a:t>
            </a:r>
            <a:r>
              <a:rPr lang="lv-LV" sz="1600" dirty="0">
                <a:solidFill>
                  <a:srgbClr val="6189AE"/>
                </a:solidFill>
              </a:rPr>
              <a:t> karte  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F97EA508-770A-941F-70D6-3020439F1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15288"/>
              </p:ext>
            </p:extLst>
          </p:nvPr>
        </p:nvGraphicFramePr>
        <p:xfrm>
          <a:off x="3403599" y="4677159"/>
          <a:ext cx="528404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046">
                  <a:extLst>
                    <a:ext uri="{9D8B030D-6E8A-4147-A177-3AD203B41FA5}">
                      <a16:colId xmlns:a16="http://schemas.microsoft.com/office/drawing/2014/main" val="3475671103"/>
                    </a:ext>
                  </a:extLst>
                </a:gridCol>
              </a:tblGrid>
              <a:tr h="613250">
                <a:tc>
                  <a:txBody>
                    <a:bodyPr/>
                    <a:lstStyle/>
                    <a:p>
                      <a:r>
                        <a:rPr lang="lv-LV" dirty="0"/>
                        <a:t> </a:t>
                      </a:r>
                      <a:r>
                        <a:rPr lang="lv-LV" dirty="0">
                          <a:solidFill>
                            <a:srgbClr val="3C6F94"/>
                          </a:solidFill>
                        </a:rPr>
                        <a:t>Dzīves cikla beigas. Iekļaujas digitālajā makā. </a:t>
                      </a:r>
                    </a:p>
                    <a:p>
                      <a:pPr algn="ctr"/>
                      <a:r>
                        <a:rPr lang="lv-LV" dirty="0">
                          <a:solidFill>
                            <a:srgbClr val="3C6F94"/>
                          </a:solidFill>
                        </a:rPr>
                        <a:t>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8129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D901E9FA-1E5D-AB19-9274-8B478A569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386336"/>
              </p:ext>
            </p:extLst>
          </p:nvPr>
        </p:nvGraphicFramePr>
        <p:xfrm>
          <a:off x="5512056" y="5331410"/>
          <a:ext cx="52840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047">
                  <a:extLst>
                    <a:ext uri="{9D8B030D-6E8A-4147-A177-3AD203B41FA5}">
                      <a16:colId xmlns:a16="http://schemas.microsoft.com/office/drawing/2014/main" val="400357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Atkarības un sadarbībā ar PMLP         80-100%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27871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EBA9BEB4-BD71-3F87-AF97-68B871D41180}"/>
              </a:ext>
            </a:extLst>
          </p:cNvPr>
          <p:cNvSpPr/>
          <p:nvPr/>
        </p:nvSpPr>
        <p:spPr>
          <a:xfrm>
            <a:off x="-1400844" y="5828224"/>
            <a:ext cx="4353339" cy="96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lv-LV" sz="1600" dirty="0">
                <a:solidFill>
                  <a:srgbClr val="6189AE"/>
                </a:solidFill>
              </a:rPr>
              <a:t>Parakstītājs 3.0  </a:t>
            </a:r>
            <a:r>
              <a:rPr lang="lv-LV" sz="1600" dirty="0" err="1">
                <a:solidFill>
                  <a:srgbClr val="6189AE"/>
                </a:solidFill>
              </a:rPr>
              <a:t>progr</a:t>
            </a:r>
            <a:r>
              <a:rPr lang="lv-LV" sz="1600" dirty="0">
                <a:solidFill>
                  <a:srgbClr val="6189AE"/>
                </a:solidFill>
              </a:rPr>
              <a:t>. </a:t>
            </a: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9D5313F0-073B-CF52-DF8F-B052AD4D1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840423"/>
              </p:ext>
            </p:extLst>
          </p:nvPr>
        </p:nvGraphicFramePr>
        <p:xfrm>
          <a:off x="7899400" y="6085309"/>
          <a:ext cx="289670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701">
                  <a:extLst>
                    <a:ext uri="{9D8B030D-6E8A-4147-A177-3AD203B41FA5}">
                      <a16:colId xmlns:a16="http://schemas.microsoft.com/office/drawing/2014/main" val="4003576225"/>
                    </a:ext>
                  </a:extLst>
                </a:gridCol>
              </a:tblGrid>
              <a:tr h="535624">
                <a:tc>
                  <a:txBody>
                    <a:bodyPr/>
                    <a:lstStyle/>
                    <a:p>
                      <a:r>
                        <a:rPr lang="lv-LV" sz="1600" dirty="0"/>
                        <a:t>ERAF / jauna platforma          80-100%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27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1516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CC0D23"/>
      </a:dk2>
      <a:lt2>
        <a:srgbClr val="FFFFFF"/>
      </a:lt2>
      <a:accent1>
        <a:srgbClr val="CC0D23"/>
      </a:accent1>
      <a:accent2>
        <a:srgbClr val="055380"/>
      </a:accent2>
      <a:accent3>
        <a:srgbClr val="EFC047"/>
      </a:accent3>
      <a:accent4>
        <a:srgbClr val="15612C"/>
      </a:accent4>
      <a:accent5>
        <a:srgbClr val="6189AE"/>
      </a:accent5>
      <a:accent6>
        <a:srgbClr val="DEDEDE"/>
      </a:accent6>
      <a:hlink>
        <a:srgbClr val="6189A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2176</TotalTime>
  <Words>455</Words>
  <Application>Microsoft Office PowerPoint</Application>
  <PresentationFormat>Widescreen</PresentationFormat>
  <Paragraphs>112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Symbol</vt:lpstr>
      <vt:lpstr>Wingdings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Vineta Sprugaine</dc:creator>
  <dc:description/>
  <cp:lastModifiedBy>Ingrīda Igaune</cp:lastModifiedBy>
  <cp:revision>53</cp:revision>
  <dcterms:created xsi:type="dcterms:W3CDTF">2020-08-24T10:38:07Z</dcterms:created>
  <dcterms:modified xsi:type="dcterms:W3CDTF">2023-10-24T12:15:46Z</dcterms:modified>
  <dc:language>lv-LV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  <property fmtid="{D5CDD505-2E9C-101B-9397-08002B2CF9AE}" pid="12" name="MSIP_Label_7fc0f9a5-bc80-433b-89c9-6418faf4432a_Enabled">
    <vt:lpwstr>true</vt:lpwstr>
  </property>
  <property fmtid="{D5CDD505-2E9C-101B-9397-08002B2CF9AE}" pid="13" name="MSIP_Label_7fc0f9a5-bc80-433b-89c9-6418faf4432a_SetDate">
    <vt:lpwstr>2023-10-23T10:13:44Z</vt:lpwstr>
  </property>
  <property fmtid="{D5CDD505-2E9C-101B-9397-08002B2CF9AE}" pid="14" name="MSIP_Label_7fc0f9a5-bc80-433b-89c9-6418faf4432a_Method">
    <vt:lpwstr>Standard</vt:lpwstr>
  </property>
  <property fmtid="{D5CDD505-2E9C-101B-9397-08002B2CF9AE}" pid="15" name="MSIP_Label_7fc0f9a5-bc80-433b-89c9-6418faf4432a_Name">
    <vt:lpwstr>Protected</vt:lpwstr>
  </property>
  <property fmtid="{D5CDD505-2E9C-101B-9397-08002B2CF9AE}" pid="16" name="MSIP_Label_7fc0f9a5-bc80-433b-89c9-6418faf4432a_SiteId">
    <vt:lpwstr>2e6b31ee-fbe1-4453-b89a-0a3a7c6ad5fc</vt:lpwstr>
  </property>
  <property fmtid="{D5CDD505-2E9C-101B-9397-08002B2CF9AE}" pid="17" name="MSIP_Label_7fc0f9a5-bc80-433b-89c9-6418faf4432a_ActionId">
    <vt:lpwstr>2a34d4b7-731c-49a0-b731-402dcc94a861</vt:lpwstr>
  </property>
  <property fmtid="{D5CDD505-2E9C-101B-9397-08002B2CF9AE}" pid="18" name="MSIP_Label_7fc0f9a5-bc80-433b-89c9-6418faf4432a_ContentBits">
    <vt:lpwstr>3</vt:lpwstr>
  </property>
  <property fmtid="{D5CDD505-2E9C-101B-9397-08002B2CF9AE}" pid="19" name="ClassificationContentMarkingFooterLocations">
    <vt:lpwstr>Custom Design:10\Office Theme:5</vt:lpwstr>
  </property>
  <property fmtid="{D5CDD505-2E9C-101B-9397-08002B2CF9AE}" pid="20" name="ClassificationContentMarkingFooterText">
    <vt:lpwstr>IEROBEŽOTA PIEEJAMĪBA</vt:lpwstr>
  </property>
  <property fmtid="{D5CDD505-2E9C-101B-9397-08002B2CF9AE}" pid="21" name="ClassificationContentMarkingHeaderLocations">
    <vt:lpwstr>Custom Design:9\Office Theme:4</vt:lpwstr>
  </property>
  <property fmtid="{D5CDD505-2E9C-101B-9397-08002B2CF9AE}" pid="22" name="ClassificationContentMarkingHeaderText">
    <vt:lpwstr>IEROBEŽOTA PIEEJAMĪBA</vt:lpwstr>
  </property>
</Properties>
</file>