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9" r:id="rId3"/>
    <p:sldId id="270" r:id="rId4"/>
    <p:sldId id="271" r:id="rId5"/>
    <p:sldId id="264" r:id="rId6"/>
  </p:sldIdLst>
  <p:sldSz cx="9144000" cy="6858000" type="screen4x3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Vidējs stils 1 - izcēlum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97B02B-3398-68DD-955C-19A0F69E81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519ECE-1217-2EC0-60F4-80494AD0F78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1A47659-1200-48E4-B5A2-4BE58557B938}" type="datetimeFigureOut">
              <a:rPr lang="lv-LV"/>
              <a:pPr>
                <a:defRPr/>
              </a:pPr>
              <a:t>15.12.2023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183B8E8-2192-F709-E3E0-01AADA8D14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0249256-2C44-1118-5A1E-68304F03B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6198C-B0B3-2BDD-33B4-6AB3A7BC5C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35922D-F5AB-C6CF-80A4-9E4AE22A66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E96FAF9-249F-4E18-9814-1492CA5A0329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91CD20B2-9397-E399-F86E-E9D89ADCDD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>
            <a:extLst>
              <a:ext uri="{FF2B5EF4-FFF2-40B4-BE49-F238E27FC236}">
                <a16:creationId xmlns:a16="http://schemas.microsoft.com/office/drawing/2014/main" id="{9E094A71-C89F-D4D3-86F8-F462E131991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9A0BD73-A6AB-0039-1718-ECAB39F3AA5F}"/>
              </a:ext>
            </a:extLst>
          </p:cNvPr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056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0F3CA6F4-A2E4-45E2-EE2C-472B41DF4C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BEC36C54-F26E-C5CA-3E69-6CEBC9A8670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968F1DD-4C6D-4982-AF95-31340E019D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097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A1323C2C-90BE-256F-B9D0-DA30546F48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B7CF9BEC-493F-3EDE-EED3-6DF99DD74E4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3E4E517-A249-4B43-BF3C-C6F8BB881C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74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C9138BDF-C00E-D8A9-D500-F35FB30115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BB1D0A7-ED75-F6D8-6375-67E426E850D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AF8EDAB-566F-4A13-8460-681B5F7A9A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58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D4646F54-26AC-7969-7D9C-9F72E95622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585C9F6D-8A4F-E305-C997-9E6E2F87FD6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F942AEB-A3F4-4BC0-B6A1-E128E5F3B8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466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2DBE233D-30DC-32BB-9FA7-C4BB2EFE4E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06B8ADD1-4636-B08B-D93D-61D00E70F10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C4CFEAC-CD35-41F7-96D6-99ECD6261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93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CEFE75B1-DB57-0F82-2C1E-EA3B20F9D0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38A3D4B8-3DDD-A826-1C62-919062A7871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1293909-C337-4ED1-AE95-377B97C3ED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98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5808F117-9D7B-2B94-2190-E9216360DD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179D3FC-B563-43D9-36F5-7B5AADDAFA4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AFB4558-1F49-4022-B7A4-AB01838DAF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1498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BDE7363B-EFE6-00D4-1DA7-8F4C65B563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>
            <a:extLst>
              <a:ext uri="{FF2B5EF4-FFF2-40B4-BE49-F238E27FC236}">
                <a16:creationId xmlns:a16="http://schemas.microsoft.com/office/drawing/2014/main" id="{E3A10F78-6E1A-CC2F-DBCD-6ADF48B767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4601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3F0EC2F-041E-9768-3810-FDF66D253D2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5D2EC2B-D89D-0270-279F-3183532B81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EDB70-F2A4-7B31-64CC-CD5740F2B2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C4519F-D519-4128-AD03-CABADEC53532}" type="datetime1">
              <a:rPr lang="en-US"/>
              <a:pPr>
                <a:defRPr/>
              </a:pPr>
              <a:t>12/15/2023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C30E3-DB20-EC4F-3E12-A00CE6A0D0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BFFB6-D6C1-F39D-E2DB-40D2DED8D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2504B0A-781F-4BDE-8BEA-CE4DBDAC75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>
            <a:extLst>
              <a:ext uri="{FF2B5EF4-FFF2-40B4-BE49-F238E27FC236}">
                <a16:creationId xmlns:a16="http://schemas.microsoft.com/office/drawing/2014/main" id="{EF6CF517-7F23-A6E2-F160-4B938588C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350" y="3486150"/>
            <a:ext cx="5829300" cy="720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lv-LV" altLang="en-US" sz="1800" dirty="0"/>
              <a:t>Valsts atbalsts veselības aprūpes pakalpojumiem narkoloģijas jomā bērniem</a:t>
            </a:r>
          </a:p>
        </p:txBody>
      </p:sp>
      <p:sp>
        <p:nvSpPr>
          <p:cNvPr id="12292" name="Text Placeholder 3">
            <a:extLst>
              <a:ext uri="{FF2B5EF4-FFF2-40B4-BE49-F238E27FC236}">
                <a16:creationId xmlns:a16="http://schemas.microsoft.com/office/drawing/2014/main" id="{B583EA8E-FDF4-1A76-418B-9ED1734D5A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57350" y="4708921"/>
            <a:ext cx="5829300" cy="720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lv-LV" altLang="en-US" sz="1350" dirty="0">
                <a:cs typeface="Times New Roman" panose="02020603050405020304" pitchFamily="18" charset="0"/>
              </a:rPr>
              <a:t>Anete Baškevica</a:t>
            </a:r>
          </a:p>
          <a:p>
            <a:pPr>
              <a:defRPr/>
            </a:pPr>
            <a:r>
              <a:rPr lang="lv-LV" altLang="en-US" sz="1350" dirty="0">
                <a:cs typeface="Times New Roman" panose="02020603050405020304" pitchFamily="18" charset="0"/>
              </a:rPr>
              <a:t>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ECAE38F7-B5DA-513E-B6DD-D393C73A4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8325" y="381000"/>
            <a:ext cx="6848475" cy="1666875"/>
          </a:xfrm>
        </p:spPr>
        <p:txBody>
          <a:bodyPr/>
          <a:lstStyle/>
          <a:p>
            <a:r>
              <a:rPr lang="lv-LV" altLang="en-US" sz="2400" dirty="0"/>
              <a:t>Ambulatorā palīdzība – bērnu narkologu pieejamība</a:t>
            </a:r>
            <a:endParaRPr lang="en-GB" altLang="lv-LV" dirty="0"/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6AF8480E-2FBD-34CE-EF53-14847C71274F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5888AC6-0368-4031-98CB-49FC29025B47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A3ED261-897C-8C20-6ECD-05EC2C138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8" y="1535838"/>
            <a:ext cx="8376082" cy="4590336"/>
          </a:xfrm>
        </p:spPr>
        <p:txBody>
          <a:bodyPr/>
          <a:lstStyle/>
          <a:p>
            <a:r>
              <a:rPr lang="lv-LV" sz="1600" b="1" kern="100" dirty="0">
                <a:solidFill>
                  <a:srgbClr val="414142"/>
                </a:solidFill>
                <a:effectLst/>
                <a:cs typeface="Times New Roman" panose="02020603050405020304" pitchFamily="18" charset="0"/>
              </a:rPr>
              <a:t>Narkologs</a:t>
            </a:r>
            <a:r>
              <a:rPr lang="lv-LV" sz="1600" kern="100" dirty="0">
                <a:solidFill>
                  <a:srgbClr val="414142"/>
                </a:solidFill>
                <a:effectLst/>
                <a:cs typeface="Times New Roman" panose="02020603050405020304" pitchFamily="18" charset="0"/>
              </a:rPr>
              <a:t> Latvijā ir </a:t>
            </a:r>
            <a:r>
              <a:rPr lang="lv-LV" sz="1600" b="1" kern="100" dirty="0">
                <a:solidFill>
                  <a:srgbClr val="414142"/>
                </a:solidFill>
                <a:effectLst/>
                <a:cs typeface="Times New Roman" panose="02020603050405020304" pitchFamily="18" charset="0"/>
              </a:rPr>
              <a:t>tiešās pieejamības speciālists</a:t>
            </a:r>
            <a:r>
              <a:rPr lang="lv-LV" sz="1600" kern="100" dirty="0">
                <a:solidFill>
                  <a:srgbClr val="414142"/>
                </a:solidFill>
                <a:effectLst/>
                <a:cs typeface="Times New Roman" panose="02020603050405020304" pitchFamily="18" charset="0"/>
              </a:rPr>
              <a:t>, kas nozīmē, ka personām ar atkarību izraisošo vielu lietošanas traucējumiem ir iespēja saņemt valsts apmaksātus veselības aprūpes pakalpojumus, pēc savas iniciatīvas vēršoties pie narkologa.</a:t>
            </a:r>
            <a:endParaRPr lang="lv-LV" sz="1600" kern="100" dirty="0">
              <a:effectLst/>
              <a:cs typeface="Times New Roman" panose="02020603050405020304" pitchFamily="18" charset="0"/>
            </a:endParaRPr>
          </a:p>
          <a:p>
            <a:endParaRPr lang="lv-LV" dirty="0"/>
          </a:p>
        </p:txBody>
      </p:sp>
      <p:pic>
        <p:nvPicPr>
          <p:cNvPr id="6" name="Attēls 5">
            <a:extLst>
              <a:ext uri="{FF2B5EF4-FFF2-40B4-BE49-F238E27FC236}">
                <a16:creationId xmlns:a16="http://schemas.microsoft.com/office/drawing/2014/main" id="{C5AF05A2-5E36-74CF-2BC7-8148578758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594" y="2725444"/>
            <a:ext cx="6932812" cy="39039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ECAE38F7-B5DA-513E-B6DD-D393C73A4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8325" y="381000"/>
            <a:ext cx="6848475" cy="1666875"/>
          </a:xfrm>
        </p:spPr>
        <p:txBody>
          <a:bodyPr/>
          <a:lstStyle/>
          <a:p>
            <a:r>
              <a:rPr lang="lv-LV" altLang="en-US" sz="2400" dirty="0"/>
              <a:t>Ambulatorā palīdzība – bērnu narkologu pieejamība – Rindas </a:t>
            </a:r>
            <a:r>
              <a:rPr lang="lv-LV" altLang="en-US" sz="1000" dirty="0"/>
              <a:t>(uz 01.11.2023.)</a:t>
            </a:r>
            <a:endParaRPr lang="en-GB" altLang="lv-LV" dirty="0"/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6AF8480E-2FBD-34CE-EF53-14847C71274F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5888AC6-0368-4031-98CB-49FC29025B47}" type="slidenum">
              <a:rPr lang="en-US" altLang="en-US"/>
              <a:pPr/>
              <a:t>3</a:t>
            </a:fld>
            <a:endParaRPr lang="en-US" altLang="en-US"/>
          </a:p>
        </p:txBody>
      </p:sp>
      <p:graphicFrame>
        <p:nvGraphicFramePr>
          <p:cNvPr id="5" name="Tabula 4">
            <a:extLst>
              <a:ext uri="{FF2B5EF4-FFF2-40B4-BE49-F238E27FC236}">
                <a16:creationId xmlns:a16="http://schemas.microsoft.com/office/drawing/2014/main" id="{5D3F80AF-1464-E913-8E53-16911F78BC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929615"/>
              </p:ext>
            </p:extLst>
          </p:nvPr>
        </p:nvGraphicFramePr>
        <p:xfrm>
          <a:off x="417249" y="1513428"/>
          <a:ext cx="8531441" cy="5075996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1071328">
                  <a:extLst>
                    <a:ext uri="{9D8B030D-6E8A-4147-A177-3AD203B41FA5}">
                      <a16:colId xmlns:a16="http://schemas.microsoft.com/office/drawing/2014/main" val="2442258072"/>
                    </a:ext>
                  </a:extLst>
                </a:gridCol>
                <a:gridCol w="6419913">
                  <a:extLst>
                    <a:ext uri="{9D8B030D-6E8A-4147-A177-3AD203B41FA5}">
                      <a16:colId xmlns:a16="http://schemas.microsoft.com/office/drawing/2014/main" val="2551573325"/>
                    </a:ext>
                  </a:extLst>
                </a:gridCol>
                <a:gridCol w="1040200">
                  <a:extLst>
                    <a:ext uri="{9D8B030D-6E8A-4147-A177-3AD203B41FA5}">
                      <a16:colId xmlns:a16="http://schemas.microsoft.com/office/drawing/2014/main" val="3632001172"/>
                    </a:ext>
                  </a:extLst>
                </a:gridCol>
              </a:tblGrid>
              <a:tr h="166602"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Rinda, dienas</a:t>
                      </a:r>
                    </a:p>
                  </a:txBody>
                  <a:tcPr marL="11100" marR="0" marT="11100" marB="11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Ārstniecības iestādes (bērnu narkologs)</a:t>
                      </a:r>
                    </a:p>
                  </a:txBody>
                  <a:tcPr marL="11100" marR="0" marT="11100" marB="11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Pilsēta</a:t>
                      </a:r>
                    </a:p>
                  </a:txBody>
                  <a:tcPr marL="11100" marR="0" marT="11100" marB="11100" anchor="ctr"/>
                </a:tc>
                <a:extLst>
                  <a:ext uri="{0D108BD9-81ED-4DB2-BD59-A6C34878D82A}">
                    <a16:rowId xmlns:a16="http://schemas.microsoft.com/office/drawing/2014/main" val="3273644735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L. </a:t>
                      </a:r>
                      <a:r>
                        <a:rPr lang="lv-LV" sz="10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Atiķes</a:t>
                      </a:r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doktorāts ; Liepājas reģionālā slimnīca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Liepāja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505122485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Ventspils poliklīnika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Ventspils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2752011131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Rēzeknes slimnīca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Rēzekne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2504022884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Ludzas medicīnas centrs, Raiņa filiāle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Ludza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590567975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Veselības un sociālo pakalpojumu centrs "Dagda"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Dagda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2349268686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MENTAL PRAKSE, SIA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Daugavpils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2088271465"/>
                  </a:ext>
                </a:extLst>
              </a:tr>
              <a:tr h="434939">
                <a:tc>
                  <a:txBody>
                    <a:bodyPr/>
                    <a:lstStyle/>
                    <a:p>
                      <a:pPr algn="ctr"/>
                      <a:r>
                        <a:rPr lang="lv-LV" sz="1000" i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Bērnu Klīniskā universitātes slimnīca, </a:t>
                      </a:r>
                      <a:r>
                        <a:rPr lang="lv-LV" sz="10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Gailļezera</a:t>
                      </a:r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filiāle; Rīgas psihiatrijas un narkoloģijas centrs; </a:t>
                      </a:r>
                    </a:p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Sarkandaugavas filiāle; Rīgas psihiatrijas un narkoloģijas ambulatorais centrs "Pārdaugava"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Rīga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1298539328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Slimnīca "Ģintermuiža"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Jelgava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1204238974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Jēkabpils reģionālā slimnīca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Jēkabpils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3822802696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Aizkraukles slimnīca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Aizkraukle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2037629507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Rūde</a:t>
                      </a:r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Iveta - ārsta prakse narkoloģijā un psihiatrijā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Dobele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1404314438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Saldus medicīnas centrs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Saldus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3586489628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Rutas Lūciņas ārsta prakse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Kuldīga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2334701533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Bauskas slimnīca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Bauska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2823443688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Alūksnes primārās veselības aprūpes centrs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Alūksne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1896571610"/>
                  </a:ext>
                </a:extLst>
              </a:tr>
              <a:tr h="298297">
                <a:tc>
                  <a:txBody>
                    <a:bodyPr/>
                    <a:lstStyle/>
                    <a:p>
                      <a:pPr algn="ctr"/>
                      <a:r>
                        <a:rPr lang="lv-LV" sz="1000" i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Sorokina Jeļena - ārsta prakse neiroloģijā, narkoloģijā un psihiatrijā</a:t>
                      </a:r>
                    </a:p>
                  </a:txBody>
                  <a:tcPr marL="5550" marR="0" marT="61049" marB="55499" anchor="ctr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Aizpute, Liepāja</a:t>
                      </a:r>
                    </a:p>
                  </a:txBody>
                  <a:tcPr marL="5550" marR="0" marT="61049" marB="55499" anchor="ctr"/>
                </a:tc>
                <a:extLst>
                  <a:ext uri="{0D108BD9-81ED-4DB2-BD59-A6C34878D82A}">
                    <a16:rowId xmlns:a16="http://schemas.microsoft.com/office/drawing/2014/main" val="136896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969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ECAE38F7-B5DA-513E-B6DD-D393C73A4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8325" y="381000"/>
            <a:ext cx="6848475" cy="1666875"/>
          </a:xfrm>
        </p:spPr>
        <p:txBody>
          <a:bodyPr/>
          <a:lstStyle/>
          <a:p>
            <a:r>
              <a:rPr lang="lv-LV" altLang="en-US" sz="2400" dirty="0"/>
              <a:t>Stacionārā palīdzība</a:t>
            </a:r>
            <a:endParaRPr lang="en-GB" altLang="lv-LV" dirty="0"/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6AF8480E-2FBD-34CE-EF53-14847C71274F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5888AC6-0368-4031-98CB-49FC29025B47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A3ED261-897C-8C20-6ECD-05EC2C138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8" y="1535838"/>
            <a:ext cx="8528482" cy="5093562"/>
          </a:xfrm>
        </p:spPr>
        <p:txBody>
          <a:bodyPr>
            <a:normAutofit fontScale="92500" lnSpcReduction="10000"/>
          </a:bodyPr>
          <a:lstStyle/>
          <a:p>
            <a:r>
              <a:rPr lang="lv-LV" sz="1800" dirty="0">
                <a:solidFill>
                  <a:srgbClr val="414142"/>
                </a:solidFill>
                <a:effectLst/>
              </a:rPr>
              <a:t>Uz bērniem un pusaudžiem attiecināmas ir </a:t>
            </a:r>
            <a:r>
              <a:rPr lang="lv-LV" sz="1800" b="1" dirty="0">
                <a:solidFill>
                  <a:srgbClr val="414142"/>
                </a:solidFill>
                <a:effectLst/>
              </a:rPr>
              <a:t>divas stacionāro veselības aprūpes pakalpojumu programmas rehabilitācijas jomā</a:t>
            </a:r>
            <a:r>
              <a:rPr lang="lv-LV" sz="1800" dirty="0">
                <a:solidFill>
                  <a:srgbClr val="414142"/>
                </a:solidFill>
                <a:effectLst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rgbClr val="414142"/>
                </a:solidFill>
                <a:effectLst/>
              </a:rPr>
              <a:t>Obligātā narkoloģiskā palīdzība bērniem pēc bāriņtiesas lēmuma </a:t>
            </a:r>
            <a:r>
              <a:rPr lang="lv-LV" sz="900" b="1" dirty="0">
                <a:solidFill>
                  <a:srgbClr val="414142"/>
                </a:solidFill>
                <a:effectLst/>
              </a:rPr>
              <a:t>(19 pacienti, </a:t>
            </a:r>
            <a:r>
              <a:rPr lang="en-US" sz="900" b="1" dirty="0">
                <a:effectLst/>
              </a:rPr>
              <a:t>48 582 EUR</a:t>
            </a:r>
            <a:r>
              <a:rPr lang="lv-LV" sz="900" b="1" dirty="0">
                <a:effectLst/>
              </a:rPr>
              <a:t>)</a:t>
            </a:r>
            <a:endParaRPr lang="lv-LV" sz="1800" b="1" dirty="0">
              <a:solidFill>
                <a:srgbClr val="414142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rgbClr val="414142"/>
                </a:solidFill>
                <a:effectLst/>
              </a:rPr>
              <a:t>Narkomānu rehabilitācija stacionārā bērniem </a:t>
            </a:r>
            <a:r>
              <a:rPr lang="lv-LV" sz="900" b="1" dirty="0">
                <a:solidFill>
                  <a:srgbClr val="414142"/>
                </a:solidFill>
              </a:rPr>
              <a:t>(50 pacienti, 130 323 EUR)</a:t>
            </a:r>
          </a:p>
          <a:p>
            <a:endParaRPr lang="lv-LV" sz="1800" dirty="0">
              <a:solidFill>
                <a:srgbClr val="414142"/>
              </a:solidFill>
            </a:endParaRPr>
          </a:p>
          <a:p>
            <a:r>
              <a:rPr lang="lv-LV" sz="1800" dirty="0">
                <a:solidFill>
                  <a:srgbClr val="414142"/>
                </a:solidFill>
                <a:effectLst/>
              </a:rPr>
              <a:t>Abi minētie pakalpojumi tiek nodrošināti slimnīcā "Ģintermuiža«</a:t>
            </a:r>
          </a:p>
          <a:p>
            <a:endParaRPr lang="lv-LV" sz="1800" dirty="0">
              <a:solidFill>
                <a:srgbClr val="414142"/>
              </a:solidFill>
            </a:endParaRPr>
          </a:p>
          <a:p>
            <a:r>
              <a:rPr lang="lv-LV" sz="1800" dirty="0">
                <a:solidFill>
                  <a:srgbClr val="414142"/>
                </a:solidFill>
              </a:rPr>
              <a:t>Daļa pacientu ar atkarībām saņem pakalpojumu </a:t>
            </a:r>
            <a:r>
              <a:rPr lang="lv-LV" sz="1800" b="1" dirty="0">
                <a:solidFill>
                  <a:srgbClr val="414142"/>
                </a:solidFill>
              </a:rPr>
              <a:t>Psihiatriskās ārstēšanas pakalpojumu ietvaros.</a:t>
            </a:r>
          </a:p>
          <a:p>
            <a:r>
              <a:rPr lang="lv-LV" sz="1800" dirty="0">
                <a:solidFill>
                  <a:srgbClr val="414142"/>
                </a:solidFill>
                <a:effectLst/>
              </a:rPr>
              <a:t>2021.gadā stacionāros pakalpojumus saņēmuši 88 pusaudži ar hospitalizācijas diagnozēm, kas saistītas ar psihiskiem un uzvedības traucējumiem: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rgbClr val="414142"/>
                </a:solidFill>
                <a:effectLst/>
              </a:rPr>
              <a:t>40 – narkotiku un citu </a:t>
            </a:r>
            <a:r>
              <a:rPr lang="lv-LV" sz="1800" dirty="0" err="1">
                <a:solidFill>
                  <a:srgbClr val="414142"/>
                </a:solidFill>
                <a:effectLst/>
              </a:rPr>
              <a:t>psihoaktīvu</a:t>
            </a:r>
            <a:r>
              <a:rPr lang="lv-LV" sz="1800" dirty="0">
                <a:solidFill>
                  <a:srgbClr val="414142"/>
                </a:solidFill>
                <a:effectLst/>
              </a:rPr>
              <a:t> vielu;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rgbClr val="414142"/>
                </a:solidFill>
                <a:effectLst/>
              </a:rPr>
              <a:t>39 – alkohola;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rgbClr val="414142"/>
                </a:solidFill>
                <a:effectLst/>
              </a:rPr>
              <a:t>7 – Indijas kaņepju alkaloīdu;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rgbClr val="414142"/>
                </a:solidFill>
                <a:effectLst/>
              </a:rPr>
              <a:t>1 – </a:t>
            </a:r>
            <a:r>
              <a:rPr lang="lv-LV" sz="1800" dirty="0" err="1">
                <a:solidFill>
                  <a:srgbClr val="414142"/>
                </a:solidFill>
                <a:effectLst/>
              </a:rPr>
              <a:t>opiātu</a:t>
            </a:r>
            <a:r>
              <a:rPr lang="lv-LV" sz="1800" dirty="0">
                <a:solidFill>
                  <a:srgbClr val="414142"/>
                </a:solidFill>
                <a:effectLst/>
              </a:rPr>
              <a:t>;</a:t>
            </a:r>
            <a:endParaRPr lang="lv-LV" sz="1800" dirty="0">
              <a:solidFill>
                <a:srgbClr val="41414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rgbClr val="414142"/>
                </a:solidFill>
                <a:effectLst/>
              </a:rPr>
              <a:t>1 – citu stimulatoru (ieskaitot kofeīnu) lietošanas dēļ.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4089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274BB40-DBD4-20AF-2AE3-768B8809CE09}"/>
              </a:ext>
            </a:extLst>
          </p:cNvPr>
          <p:cNvSpPr txBox="1">
            <a:spLocks/>
          </p:cNvSpPr>
          <p:nvPr/>
        </p:nvSpPr>
        <p:spPr>
          <a:xfrm>
            <a:off x="1735479" y="3529555"/>
            <a:ext cx="5829300" cy="720329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lv-LV" alt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Paldies par uzmanību!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23602</TotalTime>
  <Words>328</Words>
  <Application>Microsoft Office PowerPoint</Application>
  <PresentationFormat>Slaidrāde ekrānā (4:3)</PresentationFormat>
  <Paragraphs>76</Paragraphs>
  <Slides>5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Verdana</vt:lpstr>
      <vt:lpstr>89_Prezentacija_templateLV</vt:lpstr>
      <vt:lpstr>Valsts atbalsts veselības aprūpes pakalpojumiem narkoloģijas jomā bērniem</vt:lpstr>
      <vt:lpstr>Ambulatorā palīdzība – bērnu narkologu pieejamība</vt:lpstr>
      <vt:lpstr>Ambulatorā palīdzība – bērnu narkologu pieejamība – Rindas (uz 01.11.2023.)</vt:lpstr>
      <vt:lpstr>Stacionārā palīdzība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Anete Baškevica</cp:lastModifiedBy>
  <cp:revision>39</cp:revision>
  <dcterms:created xsi:type="dcterms:W3CDTF">2014-11-20T14:46:47Z</dcterms:created>
  <dcterms:modified xsi:type="dcterms:W3CDTF">2023-12-15T08:29:06Z</dcterms:modified>
</cp:coreProperties>
</file>