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2" r:id="rId2"/>
  </p:sldMasterIdLst>
  <p:notesMasterIdLst>
    <p:notesMasterId r:id="rId20"/>
  </p:notesMasterIdLst>
  <p:sldIdLst>
    <p:sldId id="272" r:id="rId3"/>
    <p:sldId id="649" r:id="rId4"/>
    <p:sldId id="664" r:id="rId5"/>
    <p:sldId id="274" r:id="rId6"/>
    <p:sldId id="674" r:id="rId7"/>
    <p:sldId id="665" r:id="rId8"/>
    <p:sldId id="666" r:id="rId9"/>
    <p:sldId id="675" r:id="rId10"/>
    <p:sldId id="676" r:id="rId11"/>
    <p:sldId id="677" r:id="rId12"/>
    <p:sldId id="678" r:id="rId13"/>
    <p:sldId id="679" r:id="rId14"/>
    <p:sldId id="680" r:id="rId15"/>
    <p:sldId id="681" r:id="rId16"/>
    <p:sldId id="682" r:id="rId17"/>
    <p:sldId id="673" r:id="rId18"/>
    <p:sldId id="319"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3FFF1B-5A41-E6F8-551A-78AD2775F1A9}" name="Inga Birzniece" initials="IB" userId="S::inga.birzniece@vm.gov.lv::66390965-3d9b-4216-ba5e-ea0117847f3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imma Beļikova" initials="RB" lastIdx="0" clrIdx="0">
    <p:extLst>
      <p:ext uri="{19B8F6BF-5375-455C-9EA6-DF929625EA0E}">
        <p15:presenceInfo xmlns:p15="http://schemas.microsoft.com/office/powerpoint/2012/main" userId="S::rimma.belikova@vm.gov.lv::cb9ff73e-334f-4f42-b740-44fa1ebdb11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0" autoAdjust="0"/>
  </p:normalViewPr>
  <p:slideViewPr>
    <p:cSldViewPr snapToGrid="0">
      <p:cViewPr varScale="1">
        <p:scale>
          <a:sx n="80" d="100"/>
          <a:sy n="80" d="100"/>
        </p:scale>
        <p:origin x="127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6/11/relationships/changesInfo" Target="changesInfos/changesInfo1.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nga Birzniece" userId="66390965-3d9b-4216-ba5e-ea0117847f3a" providerId="ADAL" clId="{DACA124D-89BE-4665-A11D-FC2321440081}"/>
    <pc:docChg chg="undo custSel modSld">
      <pc:chgData name="Inga Birzniece" userId="66390965-3d9b-4216-ba5e-ea0117847f3a" providerId="ADAL" clId="{DACA124D-89BE-4665-A11D-FC2321440081}" dt="2023-12-14T14:38:16.150" v="1927" actId="20577"/>
      <pc:docMkLst>
        <pc:docMk/>
      </pc:docMkLst>
      <pc:sldChg chg="modSp mod">
        <pc:chgData name="Inga Birzniece" userId="66390965-3d9b-4216-ba5e-ea0117847f3a" providerId="ADAL" clId="{DACA124D-89BE-4665-A11D-FC2321440081}" dt="2023-12-14T13:16:15.698" v="1745" actId="20577"/>
        <pc:sldMkLst>
          <pc:docMk/>
          <pc:sldMk cId="2378567846" sldId="272"/>
        </pc:sldMkLst>
        <pc:spChg chg="mod">
          <ac:chgData name="Inga Birzniece" userId="66390965-3d9b-4216-ba5e-ea0117847f3a" providerId="ADAL" clId="{DACA124D-89BE-4665-A11D-FC2321440081}" dt="2023-12-14T13:16:15.698" v="1745" actId="20577"/>
          <ac:spMkLst>
            <pc:docMk/>
            <pc:sldMk cId="2378567846" sldId="272"/>
            <ac:spMk id="5" creationId="{1D560109-C5BE-4C11-9AF5-18FA47158E41}"/>
          </ac:spMkLst>
        </pc:spChg>
      </pc:sldChg>
      <pc:sldChg chg="modSp mod">
        <pc:chgData name="Inga Birzniece" userId="66390965-3d9b-4216-ba5e-ea0117847f3a" providerId="ADAL" clId="{DACA124D-89BE-4665-A11D-FC2321440081}" dt="2023-12-13T09:20:47.990" v="185" actId="20577"/>
        <pc:sldMkLst>
          <pc:docMk/>
          <pc:sldMk cId="2372565745" sldId="274"/>
        </pc:sldMkLst>
        <pc:spChg chg="mod">
          <ac:chgData name="Inga Birzniece" userId="66390965-3d9b-4216-ba5e-ea0117847f3a" providerId="ADAL" clId="{DACA124D-89BE-4665-A11D-FC2321440081}" dt="2023-12-13T09:20:47.990" v="185" actId="20577"/>
          <ac:spMkLst>
            <pc:docMk/>
            <pc:sldMk cId="2372565745" sldId="274"/>
            <ac:spMk id="2" creationId="{D81D6A84-2284-44DB-B44E-7803E45DA8E8}"/>
          </ac:spMkLst>
        </pc:spChg>
      </pc:sldChg>
      <pc:sldChg chg="modSp mod">
        <pc:chgData name="Inga Birzniece" userId="66390965-3d9b-4216-ba5e-ea0117847f3a" providerId="ADAL" clId="{DACA124D-89BE-4665-A11D-FC2321440081}" dt="2023-12-14T13:20:43.987" v="1756" actId="20577"/>
        <pc:sldMkLst>
          <pc:docMk/>
          <pc:sldMk cId="2966430370" sldId="649"/>
        </pc:sldMkLst>
        <pc:spChg chg="mod">
          <ac:chgData name="Inga Birzniece" userId="66390965-3d9b-4216-ba5e-ea0117847f3a" providerId="ADAL" clId="{DACA124D-89BE-4665-A11D-FC2321440081}" dt="2023-12-14T13:20:43.987" v="1756" actId="20577"/>
          <ac:spMkLst>
            <pc:docMk/>
            <pc:sldMk cId="2966430370" sldId="649"/>
            <ac:spMk id="2" creationId="{04E2A4AA-FBE8-A01D-96BE-DFD6F1FC9099}"/>
          </ac:spMkLst>
        </pc:spChg>
      </pc:sldChg>
      <pc:sldChg chg="modSp mod">
        <pc:chgData name="Inga Birzniece" userId="66390965-3d9b-4216-ba5e-ea0117847f3a" providerId="ADAL" clId="{DACA124D-89BE-4665-A11D-FC2321440081}" dt="2023-12-14T13:23:42.997" v="1776" actId="20577"/>
        <pc:sldMkLst>
          <pc:docMk/>
          <pc:sldMk cId="2161178250" sldId="664"/>
        </pc:sldMkLst>
        <pc:spChg chg="mod">
          <ac:chgData name="Inga Birzniece" userId="66390965-3d9b-4216-ba5e-ea0117847f3a" providerId="ADAL" clId="{DACA124D-89BE-4665-A11D-FC2321440081}" dt="2023-12-14T13:23:42.997" v="1776" actId="20577"/>
          <ac:spMkLst>
            <pc:docMk/>
            <pc:sldMk cId="2161178250" sldId="664"/>
            <ac:spMk id="2" creationId="{D2D3B46B-1CD9-5508-52C2-FA4763030CD7}"/>
          </ac:spMkLst>
        </pc:spChg>
      </pc:sldChg>
      <pc:sldChg chg="modSp mod">
        <pc:chgData name="Inga Birzniece" userId="66390965-3d9b-4216-ba5e-ea0117847f3a" providerId="ADAL" clId="{DACA124D-89BE-4665-A11D-FC2321440081}" dt="2023-12-13T10:21:15.158" v="772" actId="207"/>
        <pc:sldMkLst>
          <pc:docMk/>
          <pc:sldMk cId="1342758504" sldId="666"/>
        </pc:sldMkLst>
        <pc:graphicFrameChg chg="modGraphic">
          <ac:chgData name="Inga Birzniece" userId="66390965-3d9b-4216-ba5e-ea0117847f3a" providerId="ADAL" clId="{DACA124D-89BE-4665-A11D-FC2321440081}" dt="2023-12-13T10:21:15.158" v="772" actId="207"/>
          <ac:graphicFrameMkLst>
            <pc:docMk/>
            <pc:sldMk cId="1342758504" sldId="666"/>
            <ac:graphicFrameMk id="8" creationId="{CFD35EFD-ED45-5474-6969-D51E5084EC08}"/>
          </ac:graphicFrameMkLst>
        </pc:graphicFrameChg>
      </pc:sldChg>
      <pc:sldChg chg="modSp mod">
        <pc:chgData name="Inga Birzniece" userId="66390965-3d9b-4216-ba5e-ea0117847f3a" providerId="ADAL" clId="{DACA124D-89BE-4665-A11D-FC2321440081}" dt="2023-12-14T14:38:16.150" v="1927" actId="20577"/>
        <pc:sldMkLst>
          <pc:docMk/>
          <pc:sldMk cId="4137596273" sldId="673"/>
        </pc:sldMkLst>
        <pc:spChg chg="mod">
          <ac:chgData name="Inga Birzniece" userId="66390965-3d9b-4216-ba5e-ea0117847f3a" providerId="ADAL" clId="{DACA124D-89BE-4665-A11D-FC2321440081}" dt="2023-12-14T14:38:16.150" v="1927" actId="20577"/>
          <ac:spMkLst>
            <pc:docMk/>
            <pc:sldMk cId="4137596273" sldId="673"/>
            <ac:spMk id="2" creationId="{0F93F96D-2457-76AA-2054-B4A41F1E0534}"/>
          </ac:spMkLst>
        </pc:spChg>
      </pc:sldChg>
      <pc:sldChg chg="modSp mod">
        <pc:chgData name="Inga Birzniece" userId="66390965-3d9b-4216-ba5e-ea0117847f3a" providerId="ADAL" clId="{DACA124D-89BE-4665-A11D-FC2321440081}" dt="2023-12-14T14:34:32.804" v="1921" actId="115"/>
        <pc:sldMkLst>
          <pc:docMk/>
          <pc:sldMk cId="1544764158" sldId="674"/>
        </pc:sldMkLst>
        <pc:spChg chg="mod">
          <ac:chgData name="Inga Birzniece" userId="66390965-3d9b-4216-ba5e-ea0117847f3a" providerId="ADAL" clId="{DACA124D-89BE-4665-A11D-FC2321440081}" dt="2023-12-14T14:34:32.804" v="1921" actId="115"/>
          <ac:spMkLst>
            <pc:docMk/>
            <pc:sldMk cId="1544764158" sldId="674"/>
            <ac:spMk id="2" creationId="{D81D6A84-2284-44DB-B44E-7803E45DA8E8}"/>
          </ac:spMkLst>
        </pc:spChg>
      </pc:sldChg>
      <pc:sldChg chg="modSp mod">
        <pc:chgData name="Inga Birzniece" userId="66390965-3d9b-4216-ba5e-ea0117847f3a" providerId="ADAL" clId="{DACA124D-89BE-4665-A11D-FC2321440081}" dt="2023-12-13T10:21:24.832" v="773" actId="2084"/>
        <pc:sldMkLst>
          <pc:docMk/>
          <pc:sldMk cId="480067369" sldId="675"/>
        </pc:sldMkLst>
        <pc:graphicFrameChg chg="modGraphic">
          <ac:chgData name="Inga Birzniece" userId="66390965-3d9b-4216-ba5e-ea0117847f3a" providerId="ADAL" clId="{DACA124D-89BE-4665-A11D-FC2321440081}" dt="2023-12-13T10:21:24.832" v="773" actId="2084"/>
          <ac:graphicFrameMkLst>
            <pc:docMk/>
            <pc:sldMk cId="480067369" sldId="675"/>
            <ac:graphicFrameMk id="8" creationId="{CFD35EFD-ED45-5474-6969-D51E5084EC08}"/>
          </ac:graphicFrameMkLst>
        </pc:graphicFrameChg>
      </pc:sldChg>
      <pc:sldChg chg="modSp mod">
        <pc:chgData name="Inga Birzniece" userId="66390965-3d9b-4216-ba5e-ea0117847f3a" providerId="ADAL" clId="{DACA124D-89BE-4665-A11D-FC2321440081}" dt="2023-12-14T14:31:20.120" v="1908" actId="20577"/>
        <pc:sldMkLst>
          <pc:docMk/>
          <pc:sldMk cId="308813087" sldId="676"/>
        </pc:sldMkLst>
        <pc:graphicFrameChg chg="mod modGraphic">
          <ac:chgData name="Inga Birzniece" userId="66390965-3d9b-4216-ba5e-ea0117847f3a" providerId="ADAL" clId="{DACA124D-89BE-4665-A11D-FC2321440081}" dt="2023-12-14T14:31:20.120" v="1908" actId="20577"/>
          <ac:graphicFrameMkLst>
            <pc:docMk/>
            <pc:sldMk cId="308813087" sldId="676"/>
            <ac:graphicFrameMk id="8" creationId="{CFD35EFD-ED45-5474-6969-D51E5084EC08}"/>
          </ac:graphicFrameMkLst>
        </pc:graphicFrameChg>
      </pc:sldChg>
      <pc:sldChg chg="modSp mod">
        <pc:chgData name="Inga Birzniece" userId="66390965-3d9b-4216-ba5e-ea0117847f3a" providerId="ADAL" clId="{DACA124D-89BE-4665-A11D-FC2321440081}" dt="2023-12-13T10:21:46.317" v="775" actId="2084"/>
        <pc:sldMkLst>
          <pc:docMk/>
          <pc:sldMk cId="799839483" sldId="677"/>
        </pc:sldMkLst>
        <pc:graphicFrameChg chg="modGraphic">
          <ac:chgData name="Inga Birzniece" userId="66390965-3d9b-4216-ba5e-ea0117847f3a" providerId="ADAL" clId="{DACA124D-89BE-4665-A11D-FC2321440081}" dt="2023-12-13T10:21:46.317" v="775" actId="2084"/>
          <ac:graphicFrameMkLst>
            <pc:docMk/>
            <pc:sldMk cId="799839483" sldId="677"/>
            <ac:graphicFrameMk id="8" creationId="{CFD35EFD-ED45-5474-6969-D51E5084EC08}"/>
          </ac:graphicFrameMkLst>
        </pc:graphicFrameChg>
      </pc:sldChg>
      <pc:sldChg chg="modSp mod">
        <pc:chgData name="Inga Birzniece" userId="66390965-3d9b-4216-ba5e-ea0117847f3a" providerId="ADAL" clId="{DACA124D-89BE-4665-A11D-FC2321440081}" dt="2023-12-13T10:22:02.893" v="777" actId="2084"/>
        <pc:sldMkLst>
          <pc:docMk/>
          <pc:sldMk cId="1760927882" sldId="678"/>
        </pc:sldMkLst>
        <pc:graphicFrameChg chg="modGraphic">
          <ac:chgData name="Inga Birzniece" userId="66390965-3d9b-4216-ba5e-ea0117847f3a" providerId="ADAL" clId="{DACA124D-89BE-4665-A11D-FC2321440081}" dt="2023-12-13T10:22:02.893" v="777" actId="2084"/>
          <ac:graphicFrameMkLst>
            <pc:docMk/>
            <pc:sldMk cId="1760927882" sldId="678"/>
            <ac:graphicFrameMk id="8" creationId="{CFD35EFD-ED45-5474-6969-D51E5084EC08}"/>
          </ac:graphicFrameMkLst>
        </pc:graphicFrameChg>
      </pc:sldChg>
      <pc:sldChg chg="modSp mod">
        <pc:chgData name="Inga Birzniece" userId="66390965-3d9b-4216-ba5e-ea0117847f3a" providerId="ADAL" clId="{DACA124D-89BE-4665-A11D-FC2321440081}" dt="2023-12-13T10:22:17.315" v="778" actId="2084"/>
        <pc:sldMkLst>
          <pc:docMk/>
          <pc:sldMk cId="2291734166" sldId="679"/>
        </pc:sldMkLst>
        <pc:graphicFrameChg chg="modGraphic">
          <ac:chgData name="Inga Birzniece" userId="66390965-3d9b-4216-ba5e-ea0117847f3a" providerId="ADAL" clId="{DACA124D-89BE-4665-A11D-FC2321440081}" dt="2023-12-13T10:22:17.315" v="778" actId="2084"/>
          <ac:graphicFrameMkLst>
            <pc:docMk/>
            <pc:sldMk cId="2291734166" sldId="679"/>
            <ac:graphicFrameMk id="8" creationId="{CFD35EFD-ED45-5474-6969-D51E5084EC08}"/>
          </ac:graphicFrameMkLst>
        </pc:graphicFrameChg>
      </pc:sldChg>
      <pc:sldChg chg="modSp mod">
        <pc:chgData name="Inga Birzniece" userId="66390965-3d9b-4216-ba5e-ea0117847f3a" providerId="ADAL" clId="{DACA124D-89BE-4665-A11D-FC2321440081}" dt="2023-12-14T14:30:21.186" v="1891" actId="20577"/>
        <pc:sldMkLst>
          <pc:docMk/>
          <pc:sldMk cId="3419417648" sldId="680"/>
        </pc:sldMkLst>
        <pc:graphicFrameChg chg="modGraphic">
          <ac:chgData name="Inga Birzniece" userId="66390965-3d9b-4216-ba5e-ea0117847f3a" providerId="ADAL" clId="{DACA124D-89BE-4665-A11D-FC2321440081}" dt="2023-12-14T14:30:21.186" v="1891" actId="20577"/>
          <ac:graphicFrameMkLst>
            <pc:docMk/>
            <pc:sldMk cId="3419417648" sldId="680"/>
            <ac:graphicFrameMk id="8" creationId="{CFD35EFD-ED45-5474-6969-D51E5084EC08}"/>
          </ac:graphicFrameMkLst>
        </pc:graphicFrameChg>
      </pc:sldChg>
      <pc:sldChg chg="modSp mod">
        <pc:chgData name="Inga Birzniece" userId="66390965-3d9b-4216-ba5e-ea0117847f3a" providerId="ADAL" clId="{DACA124D-89BE-4665-A11D-FC2321440081}" dt="2023-12-14T14:26:09.408" v="1831" actId="114"/>
        <pc:sldMkLst>
          <pc:docMk/>
          <pc:sldMk cId="821168827" sldId="681"/>
        </pc:sldMkLst>
        <pc:spChg chg="mod">
          <ac:chgData name="Inga Birzniece" userId="66390965-3d9b-4216-ba5e-ea0117847f3a" providerId="ADAL" clId="{DACA124D-89BE-4665-A11D-FC2321440081}" dt="2023-12-13T13:26:13.180" v="1038" actId="20577"/>
          <ac:spMkLst>
            <pc:docMk/>
            <pc:sldMk cId="821168827" sldId="681"/>
            <ac:spMk id="4" creationId="{6D2EDA28-6483-04B3-37BB-7020E2A6ACF4}"/>
          </ac:spMkLst>
        </pc:spChg>
        <pc:graphicFrameChg chg="modGraphic">
          <ac:chgData name="Inga Birzniece" userId="66390965-3d9b-4216-ba5e-ea0117847f3a" providerId="ADAL" clId="{DACA124D-89BE-4665-A11D-FC2321440081}" dt="2023-12-14T14:26:09.408" v="1831" actId="114"/>
          <ac:graphicFrameMkLst>
            <pc:docMk/>
            <pc:sldMk cId="821168827" sldId="681"/>
            <ac:graphicFrameMk id="8" creationId="{CFD35EFD-ED45-5474-6969-D51E5084EC08}"/>
          </ac:graphicFrameMkLst>
        </pc:graphicFrameChg>
      </pc:sldChg>
      <pc:sldChg chg="modSp mod">
        <pc:chgData name="Inga Birzniece" userId="66390965-3d9b-4216-ba5e-ea0117847f3a" providerId="ADAL" clId="{DACA124D-89BE-4665-A11D-FC2321440081}" dt="2023-12-14T13:44:48.994" v="1802" actId="20577"/>
        <pc:sldMkLst>
          <pc:docMk/>
          <pc:sldMk cId="1869746388" sldId="682"/>
        </pc:sldMkLst>
        <pc:graphicFrameChg chg="modGraphic">
          <ac:chgData name="Inga Birzniece" userId="66390965-3d9b-4216-ba5e-ea0117847f3a" providerId="ADAL" clId="{DACA124D-89BE-4665-A11D-FC2321440081}" dt="2023-12-14T13:44:48.994" v="1802" actId="20577"/>
          <ac:graphicFrameMkLst>
            <pc:docMk/>
            <pc:sldMk cId="1869746388" sldId="682"/>
            <ac:graphicFrameMk id="8" creationId="{CFD35EFD-ED45-5474-6969-D51E5084EC0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62B5F3-4E77-4078-8134-6A80897B2303}" type="datetimeFigureOut">
              <a:rPr lang="lv-LV" smtClean="0"/>
              <a:t>15.12.2023</a:t>
            </a:fld>
            <a:endParaRPr lang="lv-LV"/>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F55927-342A-4F37-A2D6-117556481F08}" type="slidenum">
              <a:rPr lang="lv-LV" smtClean="0"/>
              <a:t>‹#›</a:t>
            </a:fld>
            <a:endParaRPr lang="lv-LV"/>
          </a:p>
        </p:txBody>
      </p:sp>
    </p:spTree>
    <p:extLst>
      <p:ext uri="{BB962C8B-B14F-4D97-AF65-F5344CB8AC3E}">
        <p14:creationId xmlns:p14="http://schemas.microsoft.com/office/powerpoint/2010/main" val="409503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6AF55927-342A-4F37-A2D6-117556481F08}" type="slidenum">
              <a:rPr lang="lv-LV" smtClean="0"/>
              <a:t>1</a:t>
            </a:fld>
            <a:endParaRPr lang="lv-LV"/>
          </a:p>
        </p:txBody>
      </p:sp>
    </p:spTree>
    <p:extLst>
      <p:ext uri="{BB962C8B-B14F-4D97-AF65-F5344CB8AC3E}">
        <p14:creationId xmlns:p14="http://schemas.microsoft.com/office/powerpoint/2010/main" val="267263668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799" y="2852938"/>
            <a:ext cx="7772400" cy="1190712"/>
          </a:xfrm>
        </p:spPr>
        <p:txBody>
          <a:bodyPr anchor="ctr" anchorCtr="0">
            <a:normAutofit/>
          </a:bodyPr>
          <a:lstStyle>
            <a:lvl1pPr algn="ctr">
              <a:defRPr sz="3200"/>
            </a:lvl1pPr>
          </a:lstStyle>
          <a:p>
            <a:r>
              <a:rPr lang="lv-LV" dirty="0"/>
              <a:t>Prezentācijas nosaukums</a:t>
            </a:r>
            <a:endParaRPr lang="en-US" dirty="0"/>
          </a:p>
        </p:txBody>
      </p:sp>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r>
              <a:rPr lang="lv-LV"/>
              <a:t>Datums, vieta - jāaizpilda caur Insert -&gt; Header &amp; Footer</a:t>
            </a:r>
            <a:endParaRPr lang="lv-LV" dirty="0"/>
          </a:p>
        </p:txBody>
      </p:sp>
    </p:spTree>
    <p:extLst>
      <p:ext uri="{BB962C8B-B14F-4D97-AF65-F5344CB8AC3E}">
        <p14:creationId xmlns:p14="http://schemas.microsoft.com/office/powerpoint/2010/main" val="35875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Nobeiguma slaids">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r>
              <a:rPr lang="lv-LV"/>
              <a:t>Datums, vieta - jāaizpilda caur Insert -&gt; Header &amp; Footer</a:t>
            </a:r>
            <a:endParaRPr lang="lv-LV" dirty="0"/>
          </a:p>
        </p:txBody>
      </p:sp>
    </p:spTree>
    <p:extLst>
      <p:ext uri="{BB962C8B-B14F-4D97-AF65-F5344CB8AC3E}">
        <p14:creationId xmlns:p14="http://schemas.microsoft.com/office/powerpoint/2010/main" val="996331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799" y="2852938"/>
            <a:ext cx="7772400" cy="1190712"/>
          </a:xfrm>
        </p:spPr>
        <p:txBody>
          <a:bodyPr anchor="ctr" anchorCtr="0">
            <a:normAutofit/>
          </a:bodyPr>
          <a:lstStyle>
            <a:lvl1pPr algn="ctr">
              <a:defRPr sz="3200"/>
            </a:lvl1pPr>
          </a:lstStyle>
          <a:p>
            <a:r>
              <a:rPr lang="lv-LV" dirty="0"/>
              <a:t>Prezentācijas nosaukums</a:t>
            </a:r>
            <a:endParaRPr lang="en-US" dirty="0"/>
          </a:p>
        </p:txBody>
      </p:sp>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fld id="{0DFE678B-7154-49D8-A223-BB1337980546}" type="datetime1">
              <a:rPr lang="lv-LV" smtClean="0"/>
              <a:t>15.12.2023</a:t>
            </a:fld>
            <a:endParaRPr lang="lv-LV" dirty="0"/>
          </a:p>
        </p:txBody>
      </p:sp>
    </p:spTree>
    <p:extLst>
      <p:ext uri="{BB962C8B-B14F-4D97-AF65-F5344CB8AC3E}">
        <p14:creationId xmlns:p14="http://schemas.microsoft.com/office/powerpoint/2010/main" val="2675040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a:lvl1pPr>
            <a:lvl2pPr>
              <a:defRPr sz="1800"/>
            </a:lvl2pPr>
            <a:lvl3pPr>
              <a:defRPr sz="1600"/>
            </a:lvl3pPr>
            <a:lvl4pPr>
              <a:defRPr sz="1400" baseline="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7" name="Date Placeholder 6"/>
          <p:cNvSpPr>
            <a:spLocks noGrp="1"/>
          </p:cNvSpPr>
          <p:nvPr>
            <p:ph type="dt" sz="half" idx="10"/>
          </p:nvPr>
        </p:nvSpPr>
        <p:spPr/>
        <p:txBody>
          <a:bodyPr/>
          <a:lstStyle/>
          <a:p>
            <a:fld id="{C49E7A85-8549-47E0-A24B-569D5B74C77E}" type="datetime1">
              <a:rPr lang="lv-LV" smtClean="0"/>
              <a:t>15.12.2023</a:t>
            </a:fld>
            <a:endParaRPr lang="lv-LV" dirty="0"/>
          </a:p>
        </p:txBody>
      </p:sp>
      <p:sp>
        <p:nvSpPr>
          <p:cNvPr id="8" name="Footer Placeholder 7"/>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
        <p:nvSpPr>
          <p:cNvPr id="10" name="Title 9"/>
          <p:cNvSpPr>
            <a:spLocks noGrp="1"/>
          </p:cNvSpPr>
          <p:nvPr>
            <p:ph type="title" hasCustomPrompt="1"/>
          </p:nvPr>
        </p:nvSpPr>
        <p:spPr/>
        <p:txBody>
          <a:bodyPr/>
          <a:lstStyle>
            <a:lvl1pPr>
              <a:defRPr/>
            </a:lvl1pPr>
          </a:lstStyle>
          <a:p>
            <a:r>
              <a:rPr lang="lv-LV" dirty="0"/>
              <a:t>Nosaukums</a:t>
            </a:r>
          </a:p>
        </p:txBody>
      </p:sp>
    </p:spTree>
    <p:extLst>
      <p:ext uri="{BB962C8B-B14F-4D97-AF65-F5344CB8AC3E}">
        <p14:creationId xmlns:p14="http://schemas.microsoft.com/office/powerpoint/2010/main" val="3027431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436258"/>
            <a:ext cx="6325200" cy="2852737"/>
          </a:xfrm>
        </p:spPr>
        <p:txBody>
          <a:bodyPr anchor="t" anchorCtr="0">
            <a:normAutofit/>
          </a:bodyPr>
          <a:lstStyle>
            <a:lvl1pPr>
              <a:defRPr sz="2400"/>
            </a:lvl1pPr>
          </a:lstStyle>
          <a:p>
            <a:r>
              <a:rPr lang="lv-LV" dirty="0"/>
              <a:t>Nosaukums</a:t>
            </a:r>
            <a:endParaRPr lang="en-US" dirty="0"/>
          </a:p>
        </p:txBody>
      </p:sp>
      <p:sp>
        <p:nvSpPr>
          <p:cNvPr id="3" name="Text Placeholder 2"/>
          <p:cNvSpPr>
            <a:spLocks noGrp="1"/>
          </p:cNvSpPr>
          <p:nvPr>
            <p:ph type="body" idx="1" hasCustomPrompt="1"/>
          </p:nvPr>
        </p:nvSpPr>
        <p:spPr>
          <a:xfrm>
            <a:off x="2286000" y="381600"/>
            <a:ext cx="6322728" cy="2987302"/>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dirty="0"/>
              <a:t>Teksts</a:t>
            </a:r>
            <a:endParaRPr lang="en-US" dirty="0"/>
          </a:p>
        </p:txBody>
      </p:sp>
      <p:sp>
        <p:nvSpPr>
          <p:cNvPr id="7" name="Date Placeholder 6"/>
          <p:cNvSpPr>
            <a:spLocks noGrp="1"/>
          </p:cNvSpPr>
          <p:nvPr>
            <p:ph type="dt" sz="half" idx="10"/>
          </p:nvPr>
        </p:nvSpPr>
        <p:spPr/>
        <p:txBody>
          <a:bodyPr/>
          <a:lstStyle/>
          <a:p>
            <a:fld id="{A5B6A0CE-DA6E-42D9-A910-D8F0DDA7569C}" type="datetime1">
              <a:rPr lang="lv-LV" smtClean="0"/>
              <a:t>15.12.2023</a:t>
            </a:fld>
            <a:endParaRPr lang="lv-LV" dirty="0"/>
          </a:p>
        </p:txBody>
      </p:sp>
      <p:sp>
        <p:nvSpPr>
          <p:cNvPr id="8" name="Footer Placeholder 7"/>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619187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hasCustomPrompt="1"/>
          </p:nvPr>
        </p:nvSpPr>
        <p:spPr>
          <a:xfrm>
            <a:off x="2286000" y="1296785"/>
            <a:ext cx="6322728" cy="4871837"/>
          </a:xfrm>
        </p:spPr>
        <p:txBody>
          <a:bodyPr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dirty="0"/>
              <a:t>Spiediet uz ikonas, lai pievienotu bildi</a:t>
            </a:r>
            <a:endParaRPr lang="en-US" dirty="0"/>
          </a:p>
        </p:txBody>
      </p:sp>
      <p:sp>
        <p:nvSpPr>
          <p:cNvPr id="8" name="Date Placeholder 7"/>
          <p:cNvSpPr>
            <a:spLocks noGrp="1"/>
          </p:cNvSpPr>
          <p:nvPr>
            <p:ph type="dt" sz="half" idx="10"/>
          </p:nvPr>
        </p:nvSpPr>
        <p:spPr/>
        <p:txBody>
          <a:bodyPr/>
          <a:lstStyle/>
          <a:p>
            <a:fld id="{45692C9A-8568-4ABA-8B06-176A3909A7A5}" type="datetime1">
              <a:rPr lang="lv-LV" smtClean="0"/>
              <a:t>15.12.2023</a:t>
            </a:fld>
            <a:endParaRPr lang="lv-LV" dirty="0"/>
          </a:p>
        </p:txBody>
      </p:sp>
      <p:sp>
        <p:nvSpPr>
          <p:cNvPr id="9" name="Footer Placeholder 8"/>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6629765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000"/>
            </a:lvl1pPr>
          </a:lstStyle>
          <a:p>
            <a:r>
              <a:rPr lang="lv-LV" dirty="0"/>
              <a:t>Nosaukums</a:t>
            </a:r>
            <a:endParaRPr lang="en-US" dirty="0"/>
          </a:p>
        </p:txBody>
      </p:sp>
      <p:sp>
        <p:nvSpPr>
          <p:cNvPr id="3" name="Content Placeholder 2"/>
          <p:cNvSpPr>
            <a:spLocks noGrp="1"/>
          </p:cNvSpPr>
          <p:nvPr>
            <p:ph sz="half" idx="1" hasCustomPrompt="1"/>
          </p:nvPr>
        </p:nvSpPr>
        <p:spPr>
          <a:xfrm>
            <a:off x="2285999" y="1825625"/>
            <a:ext cx="3096000" cy="4351338"/>
          </a:xfrm>
        </p:spPr>
        <p:txBody>
          <a:bodyPr/>
          <a:lstStyle>
            <a:lvl1pPr>
              <a:defRPr/>
            </a:lvl1pPr>
            <a:lvl2pPr>
              <a:defRPr sz="1800"/>
            </a:lvl2pPr>
            <a:lvl3pPr>
              <a:defRPr sz="1600"/>
            </a:lvl3pPr>
            <a:lvl4pPr>
              <a:defRPr sz="1400"/>
            </a:lvl4pPr>
            <a:lvl5pPr>
              <a:defRPr sz="1400" baseline="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4" name="Content Placeholder 3"/>
          <p:cNvSpPr>
            <a:spLocks noGrp="1"/>
          </p:cNvSpPr>
          <p:nvPr>
            <p:ph sz="half" idx="2" hasCustomPrompt="1"/>
          </p:nvPr>
        </p:nvSpPr>
        <p:spPr>
          <a:xfrm>
            <a:off x="5512728" y="1825625"/>
            <a:ext cx="3096000" cy="4351338"/>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8" name="Date Placeholder 7"/>
          <p:cNvSpPr>
            <a:spLocks noGrp="1"/>
          </p:cNvSpPr>
          <p:nvPr>
            <p:ph type="dt" sz="half" idx="10"/>
          </p:nvPr>
        </p:nvSpPr>
        <p:spPr/>
        <p:txBody>
          <a:bodyPr/>
          <a:lstStyle/>
          <a:p>
            <a:fld id="{86804C05-0314-4007-BCC4-98C5389243B2}" type="datetime1">
              <a:rPr lang="lv-LV" smtClean="0"/>
              <a:t>15.12.2023</a:t>
            </a:fld>
            <a:endParaRPr lang="lv-LV" dirty="0"/>
          </a:p>
        </p:txBody>
      </p:sp>
      <p:sp>
        <p:nvSpPr>
          <p:cNvPr id="9" name="Footer Placeholder 8"/>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5691227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60913"/>
            <a:ext cx="6314414" cy="1325563"/>
          </a:xfrm>
        </p:spPr>
        <p:txBody>
          <a:bodyPr/>
          <a:lstStyle>
            <a:lvl1pPr>
              <a:defRPr/>
            </a:lvl1pPr>
          </a:lstStyle>
          <a:p>
            <a:r>
              <a:rPr lang="lv-LV" dirty="0"/>
              <a:t>Nosaukums</a:t>
            </a:r>
            <a:endParaRPr lang="en-US" dirty="0"/>
          </a:p>
        </p:txBody>
      </p:sp>
      <p:sp>
        <p:nvSpPr>
          <p:cNvPr id="3" name="Text Placeholder 2"/>
          <p:cNvSpPr>
            <a:spLocks noGrp="1"/>
          </p:cNvSpPr>
          <p:nvPr>
            <p:ph type="body" idx="1" hasCustomPrompt="1"/>
          </p:nvPr>
        </p:nvSpPr>
        <p:spPr>
          <a:xfrm>
            <a:off x="2286000" y="1825200"/>
            <a:ext cx="3096000" cy="82391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4" name="Content Placeholder 3"/>
          <p:cNvSpPr>
            <a:spLocks noGrp="1"/>
          </p:cNvSpPr>
          <p:nvPr>
            <p:ph sz="half" idx="2" hasCustomPrompt="1"/>
          </p:nvPr>
        </p:nvSpPr>
        <p:spPr>
          <a:xfrm>
            <a:off x="2286000" y="2728388"/>
            <a:ext cx="3096000" cy="3540552"/>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Text Placeholder 4"/>
          <p:cNvSpPr>
            <a:spLocks noGrp="1"/>
          </p:cNvSpPr>
          <p:nvPr>
            <p:ph type="body" sz="quarter" idx="3" hasCustomPrompt="1"/>
          </p:nvPr>
        </p:nvSpPr>
        <p:spPr>
          <a:xfrm>
            <a:off x="5504414" y="1825200"/>
            <a:ext cx="3096000"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6" name="Content Placeholder 5"/>
          <p:cNvSpPr>
            <a:spLocks noGrp="1"/>
          </p:cNvSpPr>
          <p:nvPr>
            <p:ph sz="quarter" idx="4" hasCustomPrompt="1"/>
          </p:nvPr>
        </p:nvSpPr>
        <p:spPr>
          <a:xfrm>
            <a:off x="5504414" y="2728388"/>
            <a:ext cx="3096000" cy="3540551"/>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10" name="Date Placeholder 9"/>
          <p:cNvSpPr>
            <a:spLocks noGrp="1"/>
          </p:cNvSpPr>
          <p:nvPr>
            <p:ph type="dt" sz="half" idx="10"/>
          </p:nvPr>
        </p:nvSpPr>
        <p:spPr/>
        <p:txBody>
          <a:bodyPr/>
          <a:lstStyle/>
          <a:p>
            <a:fld id="{8FAE6690-77BB-472E-BBCE-3FA2538E5B2A}" type="datetime1">
              <a:rPr lang="lv-LV" smtClean="0"/>
              <a:t>15.12.2023</a:t>
            </a:fld>
            <a:endParaRPr lang="lv-LV" dirty="0"/>
          </a:p>
        </p:txBody>
      </p:sp>
      <p:sp>
        <p:nvSpPr>
          <p:cNvPr id="11" name="Footer Placeholder 10"/>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2" name="Slide Number Placeholder 11"/>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5269793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lv-LV" dirty="0"/>
              <a:t>Nosaukums</a:t>
            </a:r>
            <a:endParaRPr lang="en-US" dirty="0"/>
          </a:p>
        </p:txBody>
      </p:sp>
      <p:sp>
        <p:nvSpPr>
          <p:cNvPr id="6" name="Date Placeholder 5"/>
          <p:cNvSpPr>
            <a:spLocks noGrp="1"/>
          </p:cNvSpPr>
          <p:nvPr>
            <p:ph type="dt" sz="half" idx="10"/>
          </p:nvPr>
        </p:nvSpPr>
        <p:spPr/>
        <p:txBody>
          <a:bodyPr/>
          <a:lstStyle/>
          <a:p>
            <a:fld id="{330D18E2-E273-40D5-9B5A-CDF3766E04B1}" type="datetime1">
              <a:rPr lang="lv-LV" smtClean="0"/>
              <a:t>15.12.2023</a:t>
            </a:fld>
            <a:endParaRPr lang="lv-LV" dirty="0"/>
          </a:p>
        </p:txBody>
      </p:sp>
      <p:sp>
        <p:nvSpPr>
          <p:cNvPr id="7" name="Footer Placeholder 6"/>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8" name="Slide Number Placeholder 7"/>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7577686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65A044B-DA3D-4E77-BAF4-5828E0B1F919}" type="datetime1">
              <a:rPr lang="lv-LV" smtClean="0"/>
              <a:t>15.12.2023</a:t>
            </a:fld>
            <a:endParaRPr lang="lv-LV" dirty="0"/>
          </a:p>
        </p:txBody>
      </p:sp>
      <p:sp>
        <p:nvSpPr>
          <p:cNvPr id="6" name="Footer Placeholder 5"/>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7" name="Slide Number Placeholder 6"/>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2940948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81599"/>
            <a:ext cx="3096000" cy="1272983"/>
          </a:xfrm>
        </p:spPr>
        <p:txBody>
          <a:bodyPr anchor="b"/>
          <a:lstStyle>
            <a:lvl1pPr>
              <a:defRPr sz="2400"/>
            </a:lvl1pPr>
          </a:lstStyle>
          <a:p>
            <a:r>
              <a:rPr lang="lv-LV" dirty="0"/>
              <a:t>Nosaukums</a:t>
            </a:r>
            <a:endParaRPr lang="en-US" dirty="0"/>
          </a:p>
        </p:txBody>
      </p:sp>
      <p:sp>
        <p:nvSpPr>
          <p:cNvPr id="3" name="Content Placeholder 2"/>
          <p:cNvSpPr>
            <a:spLocks noGrp="1"/>
          </p:cNvSpPr>
          <p:nvPr>
            <p:ph idx="1" hasCustomPrompt="1"/>
          </p:nvPr>
        </p:nvSpPr>
        <p:spPr>
          <a:xfrm>
            <a:off x="5512728" y="381599"/>
            <a:ext cx="3096000" cy="5796001"/>
          </a:xfrm>
        </p:spPr>
        <p:txBody>
          <a:bodyPr/>
          <a:lstStyle>
            <a:lvl1pPr>
              <a:defRPr sz="2000"/>
            </a:lvl1pPr>
            <a:lvl2pPr>
              <a:defRPr sz="1800"/>
            </a:lvl2pPr>
            <a:lvl3pPr>
              <a:defRPr sz="1600"/>
            </a:lvl3pPr>
            <a:lvl4pPr>
              <a:defRPr sz="1400" baseline="0"/>
            </a:lvl4pPr>
            <a:lvl5pPr>
              <a:defRPr sz="1400" baseline="0"/>
            </a:lvl5pPr>
            <a:lvl6pPr>
              <a:defRPr sz="2000"/>
            </a:lvl6pPr>
            <a:lvl7pPr>
              <a:defRPr sz="2000"/>
            </a:lvl7pPr>
            <a:lvl8pPr>
              <a:defRPr sz="2000"/>
            </a:lvl8pPr>
            <a:lvl9pPr>
              <a:defRPr sz="2000"/>
            </a:lvl9pPr>
          </a:lstStyle>
          <a:p>
            <a:pPr lvl="0"/>
            <a:r>
              <a:rPr lang="lv-LV" dirty="0"/>
              <a:t>Teksts</a:t>
            </a:r>
            <a:endParaRPr lang="en-US" dirty="0"/>
          </a:p>
          <a:p>
            <a:pPr lvl="1"/>
            <a:r>
              <a:rPr lang="lv-LV" dirty="0"/>
              <a:t>Otrais līmenis</a:t>
            </a:r>
          </a:p>
          <a:p>
            <a:pPr lvl="2"/>
            <a:r>
              <a:rPr lang="lv-LV" dirty="0"/>
              <a:t>Trešais līmenis</a:t>
            </a:r>
          </a:p>
          <a:p>
            <a:pPr lvl="3"/>
            <a:r>
              <a:rPr lang="lv-LV" dirty="0"/>
              <a:t>Ceturtais līmenis</a:t>
            </a:r>
          </a:p>
          <a:p>
            <a:pPr lvl="4"/>
            <a:r>
              <a:rPr lang="lv-LV" dirty="0"/>
              <a:t>Piektais līmenis</a:t>
            </a:r>
            <a:endParaRPr lang="en-US" dirty="0"/>
          </a:p>
        </p:txBody>
      </p:sp>
      <p:sp>
        <p:nvSpPr>
          <p:cNvPr id="4" name="Text Placeholder 3"/>
          <p:cNvSpPr>
            <a:spLocks noGrp="1"/>
          </p:cNvSpPr>
          <p:nvPr>
            <p:ph type="body" sz="half" idx="2" hasCustomPrompt="1"/>
          </p:nvPr>
        </p:nvSpPr>
        <p:spPr>
          <a:xfrm>
            <a:off x="2286000" y="1825200"/>
            <a:ext cx="3096000" cy="4352400"/>
          </a:xfrm>
        </p:spPr>
        <p:txBody>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dirty="0"/>
              <a:t>Teksts</a:t>
            </a:r>
            <a:endParaRPr lang="en-US" dirty="0"/>
          </a:p>
        </p:txBody>
      </p:sp>
      <p:sp>
        <p:nvSpPr>
          <p:cNvPr id="8" name="Date Placeholder 7"/>
          <p:cNvSpPr>
            <a:spLocks noGrp="1"/>
          </p:cNvSpPr>
          <p:nvPr>
            <p:ph type="dt" sz="half" idx="10"/>
          </p:nvPr>
        </p:nvSpPr>
        <p:spPr/>
        <p:txBody>
          <a:bodyPr/>
          <a:lstStyle/>
          <a:p>
            <a:fld id="{32B268F4-98D5-44AB-B355-16545D4B558B}" type="datetime1">
              <a:rPr lang="lv-LV" smtClean="0"/>
              <a:t>15.12.2023</a:t>
            </a:fld>
            <a:endParaRPr lang="lv-LV" dirty="0"/>
          </a:p>
        </p:txBody>
      </p:sp>
      <p:sp>
        <p:nvSpPr>
          <p:cNvPr id="9" name="Footer Placeholder 8"/>
          <p:cNvSpPr>
            <a:spLocks noGrp="1"/>
          </p:cNvSpPr>
          <p:nvPr>
            <p:ph type="ftr" sz="quarter" idx="11"/>
          </p:nvPr>
        </p:nvSpPr>
        <p:spPr/>
        <p:txBody>
          <a:bodyPr/>
          <a:lstStyle/>
          <a:p>
            <a:pPr algn="r"/>
            <a:r>
              <a:rPr lang="lv-LV"/>
              <a:t>Apmaksāto slodžu skaits neatliekamās medicīniskās palīdzības diennakts režīmā strādājošajām ārstniecības personām</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618768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a:lvl1pPr>
            <a:lvl2pPr>
              <a:defRPr sz="1800"/>
            </a:lvl2pPr>
            <a:lvl3pPr>
              <a:defRPr sz="1600"/>
            </a:lvl3pPr>
            <a:lvl4pPr>
              <a:defRPr sz="1400" baseline="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7" name="Date Placeholder 6"/>
          <p:cNvSpPr>
            <a:spLocks noGrp="1"/>
          </p:cNvSpPr>
          <p:nvPr>
            <p:ph type="dt" sz="half" idx="10"/>
          </p:nvPr>
        </p:nvSpPr>
        <p:spPr/>
        <p:txBody>
          <a:bodyPr/>
          <a:lstStyle/>
          <a:p>
            <a:r>
              <a:rPr lang="lv-LV"/>
              <a:t>Datums, vieta - jāaizpilda caur Insert -&gt; Header &amp; Footer</a:t>
            </a:r>
            <a:endParaRPr lang="lv-LV" dirty="0"/>
          </a:p>
        </p:txBody>
      </p:sp>
      <p:sp>
        <p:nvSpPr>
          <p:cNvPr id="8" name="Footer Placeholder 7"/>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
        <p:nvSpPr>
          <p:cNvPr id="10" name="Title 9"/>
          <p:cNvSpPr>
            <a:spLocks noGrp="1"/>
          </p:cNvSpPr>
          <p:nvPr>
            <p:ph type="title" hasCustomPrompt="1"/>
          </p:nvPr>
        </p:nvSpPr>
        <p:spPr/>
        <p:txBody>
          <a:bodyPr/>
          <a:lstStyle>
            <a:lvl1pPr>
              <a:defRPr/>
            </a:lvl1pPr>
          </a:lstStyle>
          <a:p>
            <a:r>
              <a:rPr lang="lv-LV" dirty="0"/>
              <a:t>Nosaukums</a:t>
            </a:r>
          </a:p>
        </p:txBody>
      </p:sp>
    </p:spTree>
    <p:extLst>
      <p:ext uri="{BB962C8B-B14F-4D97-AF65-F5344CB8AC3E}">
        <p14:creationId xmlns:p14="http://schemas.microsoft.com/office/powerpoint/2010/main" val="519103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Nobeiguma slaids">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fld id="{04B38D7B-789A-4434-B8A3-C593BB21ABB0}" type="datetime1">
              <a:rPr lang="lv-LV" smtClean="0"/>
              <a:t>15.12.2023</a:t>
            </a:fld>
            <a:endParaRPr lang="lv-LV" dirty="0"/>
          </a:p>
        </p:txBody>
      </p:sp>
    </p:spTree>
    <p:extLst>
      <p:ext uri="{BB962C8B-B14F-4D97-AF65-F5344CB8AC3E}">
        <p14:creationId xmlns:p14="http://schemas.microsoft.com/office/powerpoint/2010/main" val="140169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436258"/>
            <a:ext cx="6325200" cy="2852737"/>
          </a:xfrm>
        </p:spPr>
        <p:txBody>
          <a:bodyPr anchor="t" anchorCtr="0">
            <a:normAutofit/>
          </a:bodyPr>
          <a:lstStyle>
            <a:lvl1pPr>
              <a:defRPr sz="2400"/>
            </a:lvl1pPr>
          </a:lstStyle>
          <a:p>
            <a:r>
              <a:rPr lang="lv-LV" dirty="0"/>
              <a:t>Nosaukums</a:t>
            </a:r>
            <a:endParaRPr lang="en-US" dirty="0"/>
          </a:p>
        </p:txBody>
      </p:sp>
      <p:sp>
        <p:nvSpPr>
          <p:cNvPr id="3" name="Text Placeholder 2"/>
          <p:cNvSpPr>
            <a:spLocks noGrp="1"/>
          </p:cNvSpPr>
          <p:nvPr>
            <p:ph type="body" idx="1" hasCustomPrompt="1"/>
          </p:nvPr>
        </p:nvSpPr>
        <p:spPr>
          <a:xfrm>
            <a:off x="2286000" y="381600"/>
            <a:ext cx="6322728" cy="2987302"/>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dirty="0"/>
              <a:t>Teksts</a:t>
            </a:r>
            <a:endParaRPr lang="en-US" dirty="0"/>
          </a:p>
        </p:txBody>
      </p:sp>
      <p:sp>
        <p:nvSpPr>
          <p:cNvPr id="7" name="Date Placeholder 6"/>
          <p:cNvSpPr>
            <a:spLocks noGrp="1"/>
          </p:cNvSpPr>
          <p:nvPr>
            <p:ph type="dt" sz="half" idx="10"/>
          </p:nvPr>
        </p:nvSpPr>
        <p:spPr/>
        <p:txBody>
          <a:bodyPr/>
          <a:lstStyle/>
          <a:p>
            <a:r>
              <a:rPr lang="lv-LV"/>
              <a:t>Datums, vieta - jāaizpilda caur Insert -&gt; Header &amp; Footer</a:t>
            </a:r>
            <a:endParaRPr lang="lv-LV" dirty="0"/>
          </a:p>
        </p:txBody>
      </p:sp>
      <p:sp>
        <p:nvSpPr>
          <p:cNvPr id="8" name="Footer Placeholder 7"/>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918721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hasCustomPrompt="1"/>
          </p:nvPr>
        </p:nvSpPr>
        <p:spPr>
          <a:xfrm>
            <a:off x="2286000" y="1296785"/>
            <a:ext cx="6322728" cy="4871837"/>
          </a:xfrm>
        </p:spPr>
        <p:txBody>
          <a:bodyPr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dirty="0"/>
              <a:t>Spiediet uz ikonas, lai pievienotu bildi</a:t>
            </a:r>
            <a:endParaRPr lang="en-US" dirty="0"/>
          </a:p>
        </p:txBody>
      </p:sp>
      <p:sp>
        <p:nvSpPr>
          <p:cNvPr id="8" name="Date Placeholder 7"/>
          <p:cNvSpPr>
            <a:spLocks noGrp="1"/>
          </p:cNvSpPr>
          <p:nvPr>
            <p:ph type="dt" sz="half" idx="10"/>
          </p:nvPr>
        </p:nvSpPr>
        <p:spPr/>
        <p:txBody>
          <a:bodyPr/>
          <a:lstStyle/>
          <a:p>
            <a:r>
              <a:rPr lang="lv-LV"/>
              <a:t>Datums, vieta - jāaizpilda caur Insert -&gt; Header &amp; Footer</a:t>
            </a:r>
            <a:endParaRPr lang="lv-LV" dirty="0"/>
          </a:p>
        </p:txBody>
      </p:sp>
      <p:sp>
        <p:nvSpPr>
          <p:cNvPr id="9" name="Footer Placeholder 8"/>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3945779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000"/>
            </a:lvl1pPr>
          </a:lstStyle>
          <a:p>
            <a:r>
              <a:rPr lang="lv-LV" dirty="0"/>
              <a:t>Nosaukums</a:t>
            </a:r>
            <a:endParaRPr lang="en-US" dirty="0"/>
          </a:p>
        </p:txBody>
      </p:sp>
      <p:sp>
        <p:nvSpPr>
          <p:cNvPr id="3" name="Content Placeholder 2"/>
          <p:cNvSpPr>
            <a:spLocks noGrp="1"/>
          </p:cNvSpPr>
          <p:nvPr>
            <p:ph sz="half" idx="1" hasCustomPrompt="1"/>
          </p:nvPr>
        </p:nvSpPr>
        <p:spPr>
          <a:xfrm>
            <a:off x="2285999" y="1825625"/>
            <a:ext cx="3096000" cy="4351338"/>
          </a:xfrm>
        </p:spPr>
        <p:txBody>
          <a:bodyPr/>
          <a:lstStyle>
            <a:lvl1pPr>
              <a:defRPr/>
            </a:lvl1pPr>
            <a:lvl2pPr>
              <a:defRPr sz="1800"/>
            </a:lvl2pPr>
            <a:lvl3pPr>
              <a:defRPr sz="1600"/>
            </a:lvl3pPr>
            <a:lvl4pPr>
              <a:defRPr sz="1400"/>
            </a:lvl4pPr>
            <a:lvl5pPr>
              <a:defRPr sz="1400" baseline="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4" name="Content Placeholder 3"/>
          <p:cNvSpPr>
            <a:spLocks noGrp="1"/>
          </p:cNvSpPr>
          <p:nvPr>
            <p:ph sz="half" idx="2" hasCustomPrompt="1"/>
          </p:nvPr>
        </p:nvSpPr>
        <p:spPr>
          <a:xfrm>
            <a:off x="5512728" y="1825625"/>
            <a:ext cx="3096000" cy="4351338"/>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8" name="Date Placeholder 7"/>
          <p:cNvSpPr>
            <a:spLocks noGrp="1"/>
          </p:cNvSpPr>
          <p:nvPr>
            <p:ph type="dt" sz="half" idx="10"/>
          </p:nvPr>
        </p:nvSpPr>
        <p:spPr/>
        <p:txBody>
          <a:bodyPr/>
          <a:lstStyle/>
          <a:p>
            <a:r>
              <a:rPr lang="lv-LV"/>
              <a:t>Datums, vieta - jāaizpilda caur Insert -&gt; Header &amp; Footer</a:t>
            </a:r>
            <a:endParaRPr lang="lv-LV" dirty="0"/>
          </a:p>
        </p:txBody>
      </p:sp>
      <p:sp>
        <p:nvSpPr>
          <p:cNvPr id="9" name="Footer Placeholder 8"/>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356509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60913"/>
            <a:ext cx="6314414" cy="1325563"/>
          </a:xfrm>
        </p:spPr>
        <p:txBody>
          <a:bodyPr/>
          <a:lstStyle>
            <a:lvl1pPr>
              <a:defRPr/>
            </a:lvl1pPr>
          </a:lstStyle>
          <a:p>
            <a:r>
              <a:rPr lang="lv-LV" dirty="0"/>
              <a:t>Nosaukums</a:t>
            </a:r>
            <a:endParaRPr lang="en-US" dirty="0"/>
          </a:p>
        </p:txBody>
      </p:sp>
      <p:sp>
        <p:nvSpPr>
          <p:cNvPr id="3" name="Text Placeholder 2"/>
          <p:cNvSpPr>
            <a:spLocks noGrp="1"/>
          </p:cNvSpPr>
          <p:nvPr>
            <p:ph type="body" idx="1" hasCustomPrompt="1"/>
          </p:nvPr>
        </p:nvSpPr>
        <p:spPr>
          <a:xfrm>
            <a:off x="2286000" y="1825200"/>
            <a:ext cx="3096000" cy="82391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4" name="Content Placeholder 3"/>
          <p:cNvSpPr>
            <a:spLocks noGrp="1"/>
          </p:cNvSpPr>
          <p:nvPr>
            <p:ph sz="half" idx="2" hasCustomPrompt="1"/>
          </p:nvPr>
        </p:nvSpPr>
        <p:spPr>
          <a:xfrm>
            <a:off x="2286000" y="2728388"/>
            <a:ext cx="3096000" cy="3540552"/>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Text Placeholder 4"/>
          <p:cNvSpPr>
            <a:spLocks noGrp="1"/>
          </p:cNvSpPr>
          <p:nvPr>
            <p:ph type="body" sz="quarter" idx="3" hasCustomPrompt="1"/>
          </p:nvPr>
        </p:nvSpPr>
        <p:spPr>
          <a:xfrm>
            <a:off x="5504414" y="1825200"/>
            <a:ext cx="3096000"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6" name="Content Placeholder 5"/>
          <p:cNvSpPr>
            <a:spLocks noGrp="1"/>
          </p:cNvSpPr>
          <p:nvPr>
            <p:ph sz="quarter" idx="4" hasCustomPrompt="1"/>
          </p:nvPr>
        </p:nvSpPr>
        <p:spPr>
          <a:xfrm>
            <a:off x="5504414" y="2728388"/>
            <a:ext cx="3096000" cy="3540551"/>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10" name="Date Placeholder 9"/>
          <p:cNvSpPr>
            <a:spLocks noGrp="1"/>
          </p:cNvSpPr>
          <p:nvPr>
            <p:ph type="dt" sz="half" idx="10"/>
          </p:nvPr>
        </p:nvSpPr>
        <p:spPr/>
        <p:txBody>
          <a:bodyPr/>
          <a:lstStyle/>
          <a:p>
            <a:r>
              <a:rPr lang="lv-LV"/>
              <a:t>Datums, vieta - jāaizpilda caur Insert -&gt; Header &amp; Footer</a:t>
            </a:r>
            <a:endParaRPr lang="lv-LV" dirty="0"/>
          </a:p>
        </p:txBody>
      </p:sp>
      <p:sp>
        <p:nvSpPr>
          <p:cNvPr id="11" name="Footer Placeholder 10"/>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2" name="Slide Number Placeholder 11"/>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4186107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lv-LV" dirty="0"/>
              <a:t>Nosaukums</a:t>
            </a:r>
            <a:endParaRPr lang="en-US" dirty="0"/>
          </a:p>
        </p:txBody>
      </p:sp>
      <p:sp>
        <p:nvSpPr>
          <p:cNvPr id="6" name="Date Placeholder 5"/>
          <p:cNvSpPr>
            <a:spLocks noGrp="1"/>
          </p:cNvSpPr>
          <p:nvPr>
            <p:ph type="dt" sz="half" idx="10"/>
          </p:nvPr>
        </p:nvSpPr>
        <p:spPr/>
        <p:txBody>
          <a:bodyPr/>
          <a:lstStyle/>
          <a:p>
            <a:r>
              <a:rPr lang="lv-LV"/>
              <a:t>Datums, vieta - jāaizpilda caur Insert -&gt; Header &amp; Footer</a:t>
            </a:r>
            <a:endParaRPr lang="lv-LV" dirty="0"/>
          </a:p>
        </p:txBody>
      </p:sp>
      <p:sp>
        <p:nvSpPr>
          <p:cNvPr id="7" name="Footer Placeholder 6"/>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8" name="Slide Number Placeholder 7"/>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363646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lv-LV"/>
              <a:t>Datums, vieta - jāaizpilda caur Insert -&gt; Header &amp; Footer</a:t>
            </a:r>
            <a:endParaRPr lang="lv-LV" dirty="0"/>
          </a:p>
        </p:txBody>
      </p:sp>
      <p:sp>
        <p:nvSpPr>
          <p:cNvPr id="6" name="Footer Placeholder 5"/>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7" name="Slide Number Placeholder 6"/>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328271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81599"/>
            <a:ext cx="3096000" cy="1272983"/>
          </a:xfrm>
        </p:spPr>
        <p:txBody>
          <a:bodyPr anchor="b"/>
          <a:lstStyle>
            <a:lvl1pPr>
              <a:defRPr sz="2400"/>
            </a:lvl1pPr>
          </a:lstStyle>
          <a:p>
            <a:r>
              <a:rPr lang="lv-LV" dirty="0"/>
              <a:t>Nosaukums</a:t>
            </a:r>
            <a:endParaRPr lang="en-US" dirty="0"/>
          </a:p>
        </p:txBody>
      </p:sp>
      <p:sp>
        <p:nvSpPr>
          <p:cNvPr id="3" name="Content Placeholder 2"/>
          <p:cNvSpPr>
            <a:spLocks noGrp="1"/>
          </p:cNvSpPr>
          <p:nvPr>
            <p:ph idx="1" hasCustomPrompt="1"/>
          </p:nvPr>
        </p:nvSpPr>
        <p:spPr>
          <a:xfrm>
            <a:off x="5512728" y="381599"/>
            <a:ext cx="3096000" cy="5796001"/>
          </a:xfrm>
        </p:spPr>
        <p:txBody>
          <a:bodyPr/>
          <a:lstStyle>
            <a:lvl1pPr>
              <a:defRPr sz="2000"/>
            </a:lvl1pPr>
            <a:lvl2pPr>
              <a:defRPr sz="1800"/>
            </a:lvl2pPr>
            <a:lvl3pPr>
              <a:defRPr sz="1600"/>
            </a:lvl3pPr>
            <a:lvl4pPr>
              <a:defRPr sz="1400" baseline="0"/>
            </a:lvl4pPr>
            <a:lvl5pPr>
              <a:defRPr sz="1400" baseline="0"/>
            </a:lvl5pPr>
            <a:lvl6pPr>
              <a:defRPr sz="2000"/>
            </a:lvl6pPr>
            <a:lvl7pPr>
              <a:defRPr sz="2000"/>
            </a:lvl7pPr>
            <a:lvl8pPr>
              <a:defRPr sz="2000"/>
            </a:lvl8pPr>
            <a:lvl9pPr>
              <a:defRPr sz="2000"/>
            </a:lvl9pPr>
          </a:lstStyle>
          <a:p>
            <a:pPr lvl="0"/>
            <a:r>
              <a:rPr lang="lv-LV" dirty="0"/>
              <a:t>Teksts</a:t>
            </a:r>
            <a:endParaRPr lang="en-US" dirty="0"/>
          </a:p>
          <a:p>
            <a:pPr lvl="1"/>
            <a:r>
              <a:rPr lang="lv-LV" dirty="0"/>
              <a:t>Otrais līmenis</a:t>
            </a:r>
          </a:p>
          <a:p>
            <a:pPr lvl="2"/>
            <a:r>
              <a:rPr lang="lv-LV" dirty="0"/>
              <a:t>Trešais līmenis</a:t>
            </a:r>
          </a:p>
          <a:p>
            <a:pPr lvl="3"/>
            <a:r>
              <a:rPr lang="lv-LV" dirty="0"/>
              <a:t>Ceturtais līmenis</a:t>
            </a:r>
          </a:p>
          <a:p>
            <a:pPr lvl="4"/>
            <a:r>
              <a:rPr lang="lv-LV" dirty="0"/>
              <a:t>Piektais līmenis</a:t>
            </a:r>
            <a:endParaRPr lang="en-US" dirty="0"/>
          </a:p>
        </p:txBody>
      </p:sp>
      <p:sp>
        <p:nvSpPr>
          <p:cNvPr id="4" name="Text Placeholder 3"/>
          <p:cNvSpPr>
            <a:spLocks noGrp="1"/>
          </p:cNvSpPr>
          <p:nvPr>
            <p:ph type="body" sz="half" idx="2" hasCustomPrompt="1"/>
          </p:nvPr>
        </p:nvSpPr>
        <p:spPr>
          <a:xfrm>
            <a:off x="2286000" y="1825200"/>
            <a:ext cx="3096000" cy="4352400"/>
          </a:xfrm>
        </p:spPr>
        <p:txBody>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dirty="0"/>
              <a:t>Teksts</a:t>
            </a:r>
            <a:endParaRPr lang="en-US" dirty="0"/>
          </a:p>
        </p:txBody>
      </p:sp>
      <p:sp>
        <p:nvSpPr>
          <p:cNvPr id="8" name="Date Placeholder 7"/>
          <p:cNvSpPr>
            <a:spLocks noGrp="1"/>
          </p:cNvSpPr>
          <p:nvPr>
            <p:ph type="dt" sz="half" idx="10"/>
          </p:nvPr>
        </p:nvSpPr>
        <p:spPr/>
        <p:txBody>
          <a:bodyPr/>
          <a:lstStyle/>
          <a:p>
            <a:r>
              <a:rPr lang="lv-LV"/>
              <a:t>Datums, vieta - jāaizpilda caur Insert -&gt; Header &amp; Footer</a:t>
            </a:r>
            <a:endParaRPr lang="lv-LV" dirty="0"/>
          </a:p>
        </p:txBody>
      </p:sp>
      <p:sp>
        <p:nvSpPr>
          <p:cNvPr id="9" name="Footer Placeholder 8"/>
          <p:cNvSpPr>
            <a:spLocks noGrp="1"/>
          </p:cNvSpPr>
          <p:nvPr>
            <p:ph type="ftr" sz="quarter" idx="11"/>
          </p:nvPr>
        </p:nvSpPr>
        <p:spPr/>
        <p:txBody>
          <a:bodyPr/>
          <a:lstStyle/>
          <a:p>
            <a:pPr algn="r"/>
            <a:r>
              <a:rPr lang="lv-LV"/>
              <a:t>Prezentācijas nosaukums - jāaizpilda caur Insert -&gt; Header &amp; Footer</a:t>
            </a: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3269447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0" y="381600"/>
            <a:ext cx="6325200" cy="954000"/>
          </a:xfrm>
          <a:prstGeom prst="rect">
            <a:avLst/>
          </a:prstGeom>
        </p:spPr>
        <p:txBody>
          <a:bodyPr vert="horz" lIns="91440" tIns="45720" rIns="91440" bIns="45720" rtlCol="0" anchor="t">
            <a:normAutofit/>
          </a:bodyPr>
          <a:lstStyle/>
          <a:p>
            <a:r>
              <a:rPr lang="lv-LV" dirty="0"/>
              <a:t>Nosaukums</a:t>
            </a:r>
            <a:endParaRPr lang="en-US" dirty="0"/>
          </a:p>
        </p:txBody>
      </p:sp>
      <p:sp>
        <p:nvSpPr>
          <p:cNvPr id="3" name="Text Placeholder 2"/>
          <p:cNvSpPr>
            <a:spLocks noGrp="1"/>
          </p:cNvSpPr>
          <p:nvPr>
            <p:ph type="body" idx="1"/>
          </p:nvPr>
        </p:nvSpPr>
        <p:spPr>
          <a:xfrm>
            <a:off x="2286000" y="1842250"/>
            <a:ext cx="6325200" cy="4351338"/>
          </a:xfrm>
          <a:prstGeom prst="rect">
            <a:avLst/>
          </a:prstGeom>
        </p:spPr>
        <p:txBody>
          <a:bodyPr vert="horz" lIns="91440" tIns="45720" rIns="91440" bIns="45720" rtlCol="0">
            <a:normAutofit/>
          </a:body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Footer Placeholder 4"/>
          <p:cNvSpPr>
            <a:spLocks noGrp="1"/>
          </p:cNvSpPr>
          <p:nvPr>
            <p:ph type="ftr" sz="quarter" idx="3"/>
          </p:nvPr>
        </p:nvSpPr>
        <p:spPr>
          <a:xfrm>
            <a:off x="4006734" y="6348217"/>
            <a:ext cx="3682537" cy="365125"/>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r>
              <a:rPr lang="lv-LV"/>
              <a:t>Prezentācijas nosaukums - jāaizpilda caur Insert -&gt; Header &amp; Footer</a:t>
            </a:r>
            <a:endParaRPr lang="lv-LV" dirty="0"/>
          </a:p>
        </p:txBody>
      </p:sp>
      <p:sp>
        <p:nvSpPr>
          <p:cNvPr id="6" name="Slide Number Placeholder 5"/>
          <p:cNvSpPr>
            <a:spLocks noGrp="1"/>
          </p:cNvSpPr>
          <p:nvPr>
            <p:ph type="sldNum" sz="quarter" idx="4"/>
          </p:nvPr>
        </p:nvSpPr>
        <p:spPr>
          <a:xfrm>
            <a:off x="7828117" y="6348217"/>
            <a:ext cx="780611" cy="365125"/>
          </a:xfrm>
          <a:prstGeom prst="rect">
            <a:avLst/>
          </a:prstGeom>
        </p:spPr>
        <p:txBody>
          <a:bodyPr vert="horz" lIns="91440" tIns="45720" rIns="91440" bIns="45720" rtlCol="0" anchor="ctr"/>
          <a:lstStyle>
            <a:lvl1pPr algn="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200423E1-44C6-4E03-9576-413CBCCCE18A}" type="slidenum">
              <a:rPr lang="lv-LV" smtClean="0"/>
              <a:pPr/>
              <a:t>‹#›</a:t>
            </a:fld>
            <a:endParaRPr lang="lv-LV" dirty="0"/>
          </a:p>
        </p:txBody>
      </p:sp>
      <p:pic>
        <p:nvPicPr>
          <p:cNvPr id="8" name="Picture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9" name="Date Placeholder 8"/>
          <p:cNvSpPr>
            <a:spLocks noGrp="1"/>
          </p:cNvSpPr>
          <p:nvPr>
            <p:ph type="dt" sz="half" idx="2"/>
          </p:nvPr>
        </p:nvSpPr>
        <p:spPr>
          <a:xfrm>
            <a:off x="2286000" y="6348217"/>
            <a:ext cx="1581887" cy="365125"/>
          </a:xfrm>
          <a:prstGeom prst="rect">
            <a:avLst/>
          </a:prstGeom>
        </p:spPr>
        <p:txBody>
          <a:bodyPr vert="horz" lIns="91440" tIns="45720" rIns="91440" bIns="45720" rtlCol="0" anchor="ctr"/>
          <a:lstStyle>
            <a:lvl1pPr algn="l">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a:t>Datums, vieta - jāaizpilda caur Insert -&gt; Header &amp; Footer</a:t>
            </a:r>
            <a:endParaRPr lang="lv-LV" dirty="0"/>
          </a:p>
        </p:txBody>
      </p:sp>
    </p:spTree>
    <p:extLst>
      <p:ext uri="{BB962C8B-B14F-4D97-AF65-F5344CB8AC3E}">
        <p14:creationId xmlns:p14="http://schemas.microsoft.com/office/powerpoint/2010/main" val="3068160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70" r:id="rId4"/>
    <p:sldLayoutId id="2147483665" r:id="rId5"/>
    <p:sldLayoutId id="2147483666" r:id="rId6"/>
    <p:sldLayoutId id="2147483667" r:id="rId7"/>
    <p:sldLayoutId id="2147483668" r:id="rId8"/>
    <p:sldLayoutId id="2147483669" r:id="rId9"/>
    <p:sldLayoutId id="2147483671" r:id="rId10"/>
  </p:sldLayoutIdLst>
  <p:hf hdr="0" ftr="0" dt="0"/>
  <p:txStyles>
    <p:title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0" y="381600"/>
            <a:ext cx="6325200" cy="954000"/>
          </a:xfrm>
          <a:prstGeom prst="rect">
            <a:avLst/>
          </a:prstGeom>
        </p:spPr>
        <p:txBody>
          <a:bodyPr vert="horz" lIns="91440" tIns="45720" rIns="91440" bIns="45720" rtlCol="0" anchor="t">
            <a:normAutofit/>
          </a:bodyPr>
          <a:lstStyle/>
          <a:p>
            <a:r>
              <a:rPr lang="lv-LV" dirty="0"/>
              <a:t>Nosaukums</a:t>
            </a:r>
            <a:endParaRPr lang="en-US" dirty="0"/>
          </a:p>
        </p:txBody>
      </p:sp>
      <p:sp>
        <p:nvSpPr>
          <p:cNvPr id="3" name="Text Placeholder 2"/>
          <p:cNvSpPr>
            <a:spLocks noGrp="1"/>
          </p:cNvSpPr>
          <p:nvPr>
            <p:ph type="body" idx="1"/>
          </p:nvPr>
        </p:nvSpPr>
        <p:spPr>
          <a:xfrm>
            <a:off x="2286000" y="1842250"/>
            <a:ext cx="6325200" cy="4351338"/>
          </a:xfrm>
          <a:prstGeom prst="rect">
            <a:avLst/>
          </a:prstGeom>
        </p:spPr>
        <p:txBody>
          <a:bodyPr vert="horz" lIns="91440" tIns="45720" rIns="91440" bIns="45720" rtlCol="0">
            <a:normAutofit/>
          </a:body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Footer Placeholder 4"/>
          <p:cNvSpPr>
            <a:spLocks noGrp="1"/>
          </p:cNvSpPr>
          <p:nvPr>
            <p:ph type="ftr" sz="quarter" idx="3"/>
          </p:nvPr>
        </p:nvSpPr>
        <p:spPr>
          <a:xfrm>
            <a:off x="4006734" y="6348217"/>
            <a:ext cx="3682537" cy="365125"/>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r>
              <a:rPr lang="lv-LV"/>
              <a:t>Apmaksāto slodžu skaits neatliekamās medicīniskās palīdzības diennakts režīmā strādājošajām ārstniecības personām</a:t>
            </a:r>
            <a:endParaRPr lang="lv-LV" dirty="0"/>
          </a:p>
        </p:txBody>
      </p:sp>
      <p:sp>
        <p:nvSpPr>
          <p:cNvPr id="6" name="Slide Number Placeholder 5"/>
          <p:cNvSpPr>
            <a:spLocks noGrp="1"/>
          </p:cNvSpPr>
          <p:nvPr>
            <p:ph type="sldNum" sz="quarter" idx="4"/>
          </p:nvPr>
        </p:nvSpPr>
        <p:spPr>
          <a:xfrm>
            <a:off x="7828117" y="6348217"/>
            <a:ext cx="780611" cy="365125"/>
          </a:xfrm>
          <a:prstGeom prst="rect">
            <a:avLst/>
          </a:prstGeom>
        </p:spPr>
        <p:txBody>
          <a:bodyPr vert="horz" lIns="91440" tIns="45720" rIns="91440" bIns="45720" rtlCol="0" anchor="ctr"/>
          <a:lstStyle>
            <a:lvl1pPr algn="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200423E1-44C6-4E03-9576-413CBCCCE18A}" type="slidenum">
              <a:rPr lang="lv-LV" smtClean="0"/>
              <a:pPr/>
              <a:t>‹#›</a:t>
            </a:fld>
            <a:endParaRPr lang="lv-LV" dirty="0"/>
          </a:p>
        </p:txBody>
      </p:sp>
      <p:pic>
        <p:nvPicPr>
          <p:cNvPr id="8" name="Picture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9" name="Date Placeholder 8"/>
          <p:cNvSpPr>
            <a:spLocks noGrp="1"/>
          </p:cNvSpPr>
          <p:nvPr>
            <p:ph type="dt" sz="half" idx="2"/>
          </p:nvPr>
        </p:nvSpPr>
        <p:spPr>
          <a:xfrm>
            <a:off x="2286000" y="6348217"/>
            <a:ext cx="1581887" cy="365125"/>
          </a:xfrm>
          <a:prstGeom prst="rect">
            <a:avLst/>
          </a:prstGeom>
        </p:spPr>
        <p:txBody>
          <a:bodyPr vert="horz" lIns="91440" tIns="45720" rIns="91440" bIns="45720" rtlCol="0" anchor="ctr"/>
          <a:lstStyle>
            <a:lvl1pPr algn="l">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3ED5CE9E-BAF4-4B56-9C8F-B395C96554E1}" type="datetime1">
              <a:rPr lang="lv-LV" smtClean="0"/>
              <a:t>15.12.2023</a:t>
            </a:fld>
            <a:endParaRPr lang="lv-LV" dirty="0"/>
          </a:p>
        </p:txBody>
      </p:sp>
    </p:spTree>
    <p:extLst>
      <p:ext uri="{BB962C8B-B14F-4D97-AF65-F5344CB8AC3E}">
        <p14:creationId xmlns:p14="http://schemas.microsoft.com/office/powerpoint/2010/main" val="248838485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04FFC8-7410-466B-84E2-30ECAF64CE2C}"/>
              </a:ext>
            </a:extLst>
          </p:cNvPr>
          <p:cNvSpPr>
            <a:spLocks noGrp="1"/>
          </p:cNvSpPr>
          <p:nvPr>
            <p:ph type="ctrTitle"/>
          </p:nvPr>
        </p:nvSpPr>
        <p:spPr>
          <a:xfrm>
            <a:off x="752474" y="3053072"/>
            <a:ext cx="7772400" cy="2185678"/>
          </a:xfrm>
        </p:spPr>
        <p:txBody>
          <a:bodyPr>
            <a:normAutofit fontScale="90000"/>
          </a:bodyPr>
          <a:lstStyle/>
          <a:p>
            <a:pPr algn="ctr"/>
            <a:r>
              <a:rPr lang="lv-LV" dirty="0">
                <a:solidFill>
                  <a:srgbClr val="C00000"/>
                </a:solidFill>
                <a:latin typeface="Times New Roman" panose="02020603050405020304" pitchFamily="18" charset="0"/>
              </a:rPr>
              <a:t>Bērnu un pusaudžu veselības izglītības darba grupas izstrādātie priekšlikumi </a:t>
            </a:r>
            <a:br>
              <a:rPr lang="lv-LV" dirty="0">
                <a:solidFill>
                  <a:srgbClr val="C00000"/>
                </a:solidFill>
                <a:latin typeface="Times New Roman" panose="02020603050405020304" pitchFamily="18" charset="0"/>
              </a:rPr>
            </a:br>
            <a:br>
              <a:rPr lang="lv-LV" dirty="0">
                <a:solidFill>
                  <a:srgbClr val="C00000"/>
                </a:solidFill>
                <a:latin typeface="Times New Roman" panose="02020603050405020304" pitchFamily="18" charset="0"/>
              </a:rPr>
            </a:br>
            <a:br>
              <a:rPr lang="lv-LV" dirty="0">
                <a:solidFill>
                  <a:srgbClr val="C00000"/>
                </a:solidFill>
                <a:latin typeface="Times New Roman" panose="02020603050405020304" pitchFamily="18" charset="0"/>
              </a:rPr>
            </a:br>
            <a:r>
              <a:rPr lang="lv-LV" sz="2000" dirty="0">
                <a:latin typeface="Times New Roman" panose="02020603050405020304" pitchFamily="18" charset="0"/>
              </a:rPr>
              <a:t>Inga Birzniece</a:t>
            </a:r>
            <a:br>
              <a:rPr lang="lv-LV" sz="2000" dirty="0">
                <a:latin typeface="Times New Roman" panose="02020603050405020304" pitchFamily="18" charset="0"/>
              </a:rPr>
            </a:br>
            <a:r>
              <a:rPr lang="lv-LV" sz="2000" dirty="0">
                <a:latin typeface="Times New Roman" panose="02020603050405020304" pitchFamily="18" charset="0"/>
              </a:rPr>
              <a:t>Veselības veicināšanas un atkarību profilakses nodaļas vadītāja</a:t>
            </a:r>
            <a:endParaRPr lang="lv-LV" sz="2000" dirty="0"/>
          </a:p>
        </p:txBody>
      </p:sp>
      <p:sp>
        <p:nvSpPr>
          <p:cNvPr id="2" name="Content Placeholder 1">
            <a:extLst>
              <a:ext uri="{FF2B5EF4-FFF2-40B4-BE49-F238E27FC236}">
                <a16:creationId xmlns:a16="http://schemas.microsoft.com/office/drawing/2014/main" id="{0BDF9871-C158-49D5-948E-F68FC001DC71}"/>
              </a:ext>
            </a:extLst>
          </p:cNvPr>
          <p:cNvSpPr>
            <a:spLocks noGrp="1"/>
          </p:cNvSpPr>
          <p:nvPr>
            <p:ph type="subTitle" idx="1"/>
          </p:nvPr>
        </p:nvSpPr>
        <p:spPr>
          <a:xfrm>
            <a:off x="1142999" y="3857625"/>
            <a:ext cx="6858000" cy="1676400"/>
          </a:xfrm>
        </p:spPr>
        <p:txBody>
          <a:bodyPr>
            <a:normAutofit/>
          </a:bodyPr>
          <a:lstStyle/>
          <a:p>
            <a:pPr algn="just"/>
            <a:br>
              <a:rPr lang="lv-LV" sz="1600" dirty="0"/>
            </a:br>
            <a:endParaRPr lang="lv-LV" sz="1600" baseline="56000" dirty="0"/>
          </a:p>
        </p:txBody>
      </p:sp>
      <p:sp>
        <p:nvSpPr>
          <p:cNvPr id="3" name="Slide Number Placeholder 2">
            <a:extLst>
              <a:ext uri="{FF2B5EF4-FFF2-40B4-BE49-F238E27FC236}">
                <a16:creationId xmlns:a16="http://schemas.microsoft.com/office/drawing/2014/main" id="{22228630-3D6D-4A9C-973C-CF40621CB4E2}"/>
              </a:ext>
            </a:extLst>
          </p:cNvPr>
          <p:cNvSpPr>
            <a:spLocks noGrp="1"/>
          </p:cNvSpPr>
          <p:nvPr>
            <p:ph type="sldNum" sz="quarter" idx="4294967295"/>
          </p:nvPr>
        </p:nvSpPr>
        <p:spPr>
          <a:xfrm>
            <a:off x="8362950" y="6348413"/>
            <a:ext cx="781050" cy="365125"/>
          </a:xfrm>
        </p:spPr>
        <p:txBody>
          <a:bodyPr/>
          <a:lstStyle/>
          <a:p>
            <a:fld id="{200423E1-44C6-4E03-9576-413CBCCCE18A}" type="slidenum">
              <a:rPr lang="lv-LV" smtClean="0"/>
              <a:pPr/>
              <a:t>1</a:t>
            </a:fld>
            <a:endParaRPr lang="lv-LV" dirty="0"/>
          </a:p>
        </p:txBody>
      </p:sp>
      <p:sp>
        <p:nvSpPr>
          <p:cNvPr id="5" name="Footer Placeholder 4">
            <a:extLst>
              <a:ext uri="{FF2B5EF4-FFF2-40B4-BE49-F238E27FC236}">
                <a16:creationId xmlns:a16="http://schemas.microsoft.com/office/drawing/2014/main" id="{1D560109-C5BE-4C11-9AF5-18FA47158E41}"/>
              </a:ext>
            </a:extLst>
          </p:cNvPr>
          <p:cNvSpPr>
            <a:spLocks noGrp="1"/>
          </p:cNvSpPr>
          <p:nvPr>
            <p:ph type="ftr" sz="quarter" idx="4294967295"/>
          </p:nvPr>
        </p:nvSpPr>
        <p:spPr>
          <a:xfrm>
            <a:off x="433388" y="6070600"/>
            <a:ext cx="8710612" cy="365125"/>
          </a:xfrm>
        </p:spPr>
        <p:txBody>
          <a:bodyPr/>
          <a:lstStyle/>
          <a:p>
            <a:r>
              <a:rPr lang="lv-LV" sz="1800" dirty="0">
                <a:latin typeface="Times New Roman" panose="02020603050405020304" pitchFamily="18" charset="0"/>
                <a:cs typeface="Times New Roman" panose="02020603050405020304" pitchFamily="18" charset="0"/>
              </a:rPr>
              <a:t>Rīga, 2023.gada 20.decembrī</a:t>
            </a:r>
          </a:p>
        </p:txBody>
      </p:sp>
    </p:spTree>
    <p:extLst>
      <p:ext uri="{BB962C8B-B14F-4D97-AF65-F5344CB8AC3E}">
        <p14:creationId xmlns:p14="http://schemas.microsoft.com/office/powerpoint/2010/main" val="2378567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10</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144659"/>
            <a:ext cx="6691629" cy="1444602"/>
          </a:xfrm>
        </p:spPr>
        <p:txBody>
          <a:bodyPr>
            <a:normAutofit fontScale="90000"/>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sabiedrība, tai skaitā topošie un jaunie vecāki </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a:t>
            </a:r>
            <a:r>
              <a:rPr lang="lv-LV" sz="2000" dirty="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                                                                      </a:t>
            </a:r>
            <a:r>
              <a:rPr lang="lv-LV" sz="1600" dirty="0">
                <a:solidFill>
                  <a:srgbClr val="C00000"/>
                </a:solidFill>
                <a:latin typeface="Times New Roman" panose="02020603050405020304" pitchFamily="18" charset="0"/>
                <a:cs typeface="Times New Roman" panose="02020603050405020304" pitchFamily="18" charset="0"/>
              </a:rPr>
              <a:t>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1023285465"/>
              </p:ext>
            </p:extLst>
          </p:nvPr>
        </p:nvGraphicFramePr>
        <p:xfrm>
          <a:off x="535272" y="1589262"/>
          <a:ext cx="8232808" cy="3068463"/>
        </p:xfrm>
        <a:graphic>
          <a:graphicData uri="http://schemas.openxmlformats.org/drawingml/2006/table">
            <a:tbl>
              <a:tblPr firstRow="1" firstCol="1" bandRow="1">
                <a:tableStyleId>{5DA37D80-6434-44D0-A028-1B22A696006F}</a:tableStyleId>
              </a:tblPr>
              <a:tblGrid>
                <a:gridCol w="769608">
                  <a:extLst>
                    <a:ext uri="{9D8B030D-6E8A-4147-A177-3AD203B41FA5}">
                      <a16:colId xmlns:a16="http://schemas.microsoft.com/office/drawing/2014/main" val="1495043593"/>
                    </a:ext>
                  </a:extLst>
                </a:gridCol>
                <a:gridCol w="4753020">
                  <a:extLst>
                    <a:ext uri="{9D8B030D-6E8A-4147-A177-3AD203B41FA5}">
                      <a16:colId xmlns:a16="http://schemas.microsoft.com/office/drawing/2014/main" val="917682597"/>
                    </a:ext>
                  </a:extLst>
                </a:gridCol>
                <a:gridCol w="1743075">
                  <a:extLst>
                    <a:ext uri="{9D8B030D-6E8A-4147-A177-3AD203B41FA5}">
                      <a16:colId xmlns:a16="http://schemas.microsoft.com/office/drawing/2014/main" val="2533753894"/>
                    </a:ext>
                  </a:extLst>
                </a:gridCol>
                <a:gridCol w="967105">
                  <a:extLst>
                    <a:ext uri="{9D8B030D-6E8A-4147-A177-3AD203B41FA5}">
                      <a16:colId xmlns:a16="http://schemas.microsoft.com/office/drawing/2014/main" val="203393244"/>
                    </a:ext>
                  </a:extLst>
                </a:gridCol>
              </a:tblGrid>
              <a:tr h="1470090">
                <a:tc>
                  <a:txBody>
                    <a:bodyPr/>
                    <a:lstStyle/>
                    <a:p>
                      <a:pPr indent="450215" algn="r"/>
                      <a:r>
                        <a:rPr lang="lv-LV" sz="1600" b="0" dirty="0">
                          <a:effectLst/>
                          <a:latin typeface="Times New Roman" panose="02020603050405020304" pitchFamily="18" charset="0"/>
                          <a:cs typeface="Times New Roman" panose="02020603050405020304" pitchFamily="18" charset="0"/>
                        </a:rPr>
                        <a:t>7.</a:t>
                      </a:r>
                    </a:p>
                  </a:txBody>
                  <a:tcPr marL="58277" marR="58277" marT="0" marB="0">
                    <a:solidFill>
                      <a:schemeClr val="bg1"/>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Rast iespēju regulāri izstrādāt jaunus vai pilnveidot esošos informatīvos materiālus par grūtniecības norisi, bērnu aprūpi, seksuālās un reproduktīvās veselības jautājumiem un nodrošināt iespēju  šo materiālu izdalei topošajiem un jaunajiem vecākiem, iesaistot veselības, sociālās un citu jomu speciālistus (piemēram, kopā ar mātes pasi).</a:t>
                      </a:r>
                    </a:p>
                    <a:p>
                      <a:pPr indent="450215" algn="just"/>
                      <a:r>
                        <a:rPr lang="lv-LV" sz="1600" b="0" dirty="0">
                          <a:effectLst/>
                          <a:latin typeface="Times New Roman" panose="02020603050405020304" pitchFamily="18" charset="0"/>
                          <a:cs typeface="Times New Roman" panose="02020603050405020304" pitchFamily="18" charset="0"/>
                        </a:rPr>
                        <a:t> </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solidFill>
                      <a:schemeClr val="bg1"/>
                    </a:solid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VM, LM, SPKC</a:t>
                      </a:r>
                      <a:r>
                        <a:rPr lang="lv-LV" sz="1600" b="0" dirty="0">
                          <a:effectLst/>
                          <a:latin typeface="Times New Roman" panose="02020603050405020304" pitchFamily="18" charset="0"/>
                          <a:cs typeface="Times New Roman" panose="02020603050405020304" pitchFamily="18" charset="0"/>
                        </a:rPr>
                        <a:t> (NVO, pašvaldības, profesionālās asociācijas, BKUS)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solidFill>
                      <a:schemeClr val="bg1"/>
                    </a:solidFill>
                  </a:tcPr>
                </a:tc>
                <a:tc>
                  <a:txBody>
                    <a:bodyPr/>
                    <a:lstStyle/>
                    <a:p>
                      <a:pPr indent="0" algn="just"/>
                      <a:r>
                        <a:rPr lang="lv-LV" sz="1600" b="0" kern="1200" dirty="0">
                          <a:solidFill>
                            <a:schemeClr val="tx1"/>
                          </a:solidFill>
                          <a:effectLst/>
                          <a:latin typeface="Times New Roman" panose="02020603050405020304" pitchFamily="18" charset="0"/>
                          <a:ea typeface="+mn-ea"/>
                          <a:cs typeface="Times New Roman" panose="02020603050405020304" pitchFamily="18" charset="0"/>
                        </a:rPr>
                        <a:t>2021.-2027.gads </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bg1"/>
                    </a:solidFill>
                  </a:tcPr>
                </a:tc>
                <a:extLst>
                  <a:ext uri="{0D108BD9-81ED-4DB2-BD59-A6C34878D82A}">
                    <a16:rowId xmlns:a16="http://schemas.microsoft.com/office/drawing/2014/main" val="1830598042"/>
                  </a:ext>
                </a:extLst>
              </a:tr>
              <a:tr h="1117743">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8.</a:t>
                      </a:r>
                    </a:p>
                  </a:txBody>
                  <a:tcPr marL="58277" marR="58277" marT="0" marB="0">
                    <a:no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Pašvaldībās atbilstoši iespējām īstenot bezmaksas jauno vecāku kursus, iekļaujot tajos dažādas sabiedrības veselības tēmas.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noFill/>
                  </a:tcPr>
                </a:tc>
                <a:tc>
                  <a:txBody>
                    <a:bodyPr/>
                    <a:lstStyle/>
                    <a:p>
                      <a:pPr indent="450215" algn="just"/>
                      <a:r>
                        <a:rPr lang="lv-LV" sz="1600" b="1" kern="1200" dirty="0">
                          <a:solidFill>
                            <a:schemeClr val="tx1"/>
                          </a:solidFill>
                          <a:effectLst/>
                          <a:latin typeface="Times New Roman" panose="02020603050405020304" pitchFamily="18" charset="0"/>
                          <a:ea typeface="+mn-ea"/>
                          <a:cs typeface="Times New Roman" panose="02020603050405020304" pitchFamily="18" charset="0"/>
                        </a:rPr>
                        <a:t>Pašvaldības</a:t>
                      </a:r>
                      <a:r>
                        <a:rPr lang="lv-LV" sz="1600" b="0" kern="1200" dirty="0">
                          <a:solidFill>
                            <a:schemeClr val="tx1"/>
                          </a:solidFill>
                          <a:effectLst/>
                          <a:latin typeface="Times New Roman" panose="02020603050405020304" pitchFamily="18" charset="0"/>
                          <a:ea typeface="+mn-ea"/>
                          <a:cs typeface="Times New Roman" panose="02020603050405020304" pitchFamily="18" charset="0"/>
                        </a:rPr>
                        <a:t> (VM, LM, SPKC)</a:t>
                      </a:r>
                    </a:p>
                  </a:txBody>
                  <a:tcPr marL="46621" marR="46621" marT="0" marB="0">
                    <a:noFill/>
                  </a:tcPr>
                </a:tc>
                <a:tc>
                  <a:txBody>
                    <a:bodyPr/>
                    <a:lstStyle/>
                    <a:p>
                      <a:pPr indent="0" algn="just"/>
                      <a:r>
                        <a:rPr lang="lv-LV" sz="1600" b="0" kern="1200" dirty="0">
                          <a:solidFill>
                            <a:schemeClr val="tx1"/>
                          </a:solidFill>
                          <a:effectLst/>
                          <a:latin typeface="Times New Roman" panose="02020603050405020304" pitchFamily="18" charset="0"/>
                          <a:ea typeface="+mn-ea"/>
                          <a:cs typeface="Times New Roman" panose="02020603050405020304" pitchFamily="18" charset="0"/>
                        </a:rPr>
                        <a:t>Pastāvīgi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no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799839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11</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144659"/>
            <a:ext cx="6691629" cy="1444602"/>
          </a:xfrm>
        </p:spPr>
        <p:txBody>
          <a:bodyPr>
            <a:normAutofit fontScale="90000"/>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solidFill>
                  <a:srgbClr val="C00000"/>
                </a:solidFill>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dažādu jomu speciālisti</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a:t>
            </a:r>
            <a:r>
              <a:rPr lang="lv-LV" sz="2000" dirty="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                                                                      </a:t>
            </a:r>
            <a:r>
              <a:rPr lang="lv-LV" sz="1600" dirty="0">
                <a:solidFill>
                  <a:srgbClr val="C00000"/>
                </a:solidFill>
                <a:latin typeface="Times New Roman" panose="02020603050405020304" pitchFamily="18" charset="0"/>
                <a:cs typeface="Times New Roman" panose="02020603050405020304" pitchFamily="18" charset="0"/>
              </a:rPr>
              <a:t>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1314434566"/>
              </p:ext>
            </p:extLst>
          </p:nvPr>
        </p:nvGraphicFramePr>
        <p:xfrm>
          <a:off x="535272" y="1589262"/>
          <a:ext cx="8232808" cy="3756970"/>
        </p:xfrm>
        <a:graphic>
          <a:graphicData uri="http://schemas.openxmlformats.org/drawingml/2006/table">
            <a:tbl>
              <a:tblPr firstRow="1" firstCol="1" bandRow="1">
                <a:tableStyleId>{5DA37D80-6434-44D0-A028-1B22A696006F}</a:tableStyleId>
              </a:tblPr>
              <a:tblGrid>
                <a:gridCol w="769608">
                  <a:extLst>
                    <a:ext uri="{9D8B030D-6E8A-4147-A177-3AD203B41FA5}">
                      <a16:colId xmlns:a16="http://schemas.microsoft.com/office/drawing/2014/main" val="1495043593"/>
                    </a:ext>
                  </a:extLst>
                </a:gridCol>
                <a:gridCol w="4933528">
                  <a:extLst>
                    <a:ext uri="{9D8B030D-6E8A-4147-A177-3AD203B41FA5}">
                      <a16:colId xmlns:a16="http://schemas.microsoft.com/office/drawing/2014/main" val="917682597"/>
                    </a:ext>
                  </a:extLst>
                </a:gridCol>
                <a:gridCol w="1562567">
                  <a:extLst>
                    <a:ext uri="{9D8B030D-6E8A-4147-A177-3AD203B41FA5}">
                      <a16:colId xmlns:a16="http://schemas.microsoft.com/office/drawing/2014/main" val="2533753894"/>
                    </a:ext>
                  </a:extLst>
                </a:gridCol>
                <a:gridCol w="967105">
                  <a:extLst>
                    <a:ext uri="{9D8B030D-6E8A-4147-A177-3AD203B41FA5}">
                      <a16:colId xmlns:a16="http://schemas.microsoft.com/office/drawing/2014/main" val="203393244"/>
                    </a:ext>
                  </a:extLst>
                </a:gridCol>
              </a:tblGrid>
              <a:tr h="1470090">
                <a:tc>
                  <a:txBody>
                    <a:bodyPr/>
                    <a:lstStyle/>
                    <a:p>
                      <a:pPr indent="450215" algn="r"/>
                      <a:r>
                        <a:rPr lang="lv-LV" sz="1600" b="0" dirty="0">
                          <a:effectLst/>
                          <a:latin typeface="Times New Roman" panose="02020603050405020304" pitchFamily="18" charset="0"/>
                          <a:cs typeface="Times New Roman" panose="02020603050405020304" pitchFamily="18" charset="0"/>
                        </a:rPr>
                        <a:t>9.</a:t>
                      </a:r>
                    </a:p>
                  </a:txBody>
                  <a:tcPr marL="58277" marR="58277" marT="0" marB="0">
                    <a:solidFill>
                      <a:schemeClr val="bg1"/>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Nodrošināt sistemātisku izglītības iestādes dibinātāju, pedagogu (tai skaitā izglītības iestāžu vadības komandu), atbalsta personāla izglītošanu par veselības, tai skaitā  par seksuālās un reproduktīvās veselības, jautājumiem.</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solidFill>
                      <a:schemeClr val="bg1"/>
                    </a:solid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IZM, VISC, IKVD, (</a:t>
                      </a:r>
                      <a:r>
                        <a:rPr lang="lv-LV" sz="1600" b="0" dirty="0">
                          <a:effectLst/>
                          <a:latin typeface="Times New Roman" panose="02020603050405020304" pitchFamily="18" charset="0"/>
                          <a:cs typeface="Times New Roman" panose="02020603050405020304" pitchFamily="18" charset="0"/>
                        </a:rPr>
                        <a:t>pašvaldības, izglītības iestāžu dibinātāji)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solidFill>
                      <a:schemeClr val="bg1"/>
                    </a:solidFill>
                  </a:tcPr>
                </a:tc>
                <a:tc>
                  <a:txBody>
                    <a:bodyPr/>
                    <a:lstStyle/>
                    <a:p>
                      <a:pPr indent="0" algn="just"/>
                      <a:r>
                        <a:rPr lang="lv-LV" sz="1600" b="0" kern="1200" dirty="0">
                          <a:solidFill>
                            <a:schemeClr val="tx1"/>
                          </a:solidFill>
                          <a:effectLst/>
                          <a:latin typeface="Times New Roman" panose="02020603050405020304" pitchFamily="18" charset="0"/>
                          <a:ea typeface="+mn-ea"/>
                          <a:cs typeface="Times New Roman" panose="02020603050405020304" pitchFamily="18" charset="0"/>
                        </a:rPr>
                        <a:t>Pastāvīgi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bg1"/>
                    </a:solidFill>
                  </a:tcPr>
                </a:tc>
                <a:extLst>
                  <a:ext uri="{0D108BD9-81ED-4DB2-BD59-A6C34878D82A}">
                    <a16:rowId xmlns:a16="http://schemas.microsoft.com/office/drawing/2014/main" val="1830598042"/>
                  </a:ext>
                </a:extLst>
              </a:tr>
              <a:tr h="2286880">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10.</a:t>
                      </a:r>
                    </a:p>
                  </a:txBody>
                  <a:tcPr marL="58277" marR="58277" marT="0" marB="0">
                    <a:no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Attīstīt iekļaujošās izglītības koordinatoru tīklu, sniedzot metodisku atbalstu iekļaujošās izglītības koordinatoriem pašvaldībās un Profesionālās izglītības kompetences centros.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no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VISC, IZM  (</a:t>
                      </a:r>
                      <a:r>
                        <a:rPr lang="lv-LV" sz="1600" b="0" dirty="0">
                          <a:effectLst/>
                          <a:latin typeface="Times New Roman" panose="02020603050405020304" pitchFamily="18" charset="0"/>
                          <a:cs typeface="Times New Roman" panose="02020603050405020304" pitchFamily="18" charset="0"/>
                        </a:rPr>
                        <a:t>pašvaldības)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noFill/>
                  </a:tcPr>
                </a:tc>
                <a:tc>
                  <a:txBody>
                    <a:bodyPr/>
                    <a:lstStyle/>
                    <a:p>
                      <a:pPr indent="0" algn="just"/>
                      <a:r>
                        <a:rPr lang="lv-LV" sz="1600" kern="1200" dirty="0">
                          <a:solidFill>
                            <a:schemeClr val="tx1"/>
                          </a:solidFill>
                          <a:effectLst/>
                          <a:latin typeface="Times New Roman" panose="02020603050405020304" pitchFamily="18" charset="0"/>
                          <a:ea typeface="+mn-ea"/>
                          <a:cs typeface="Times New Roman" panose="02020603050405020304" pitchFamily="18" charset="0"/>
                        </a:rPr>
                        <a:t>Pastāvīgi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no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1760927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12</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144659"/>
            <a:ext cx="6691629" cy="1444602"/>
          </a:xfrm>
        </p:spPr>
        <p:txBody>
          <a:bodyPr>
            <a:normAutofit fontScale="90000"/>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solidFill>
                  <a:srgbClr val="C00000"/>
                </a:solidFill>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dažādu jomu speciālisti</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 </a:t>
            </a:r>
            <a:r>
              <a:rPr lang="lv-LV" sz="1600" dirty="0">
                <a:solidFill>
                  <a:srgbClr val="C00000"/>
                </a:solidFill>
                <a:latin typeface="Times New Roman" panose="02020603050405020304" pitchFamily="18" charset="0"/>
                <a:cs typeface="Times New Roman" panose="02020603050405020304" pitchFamily="18" charset="0"/>
              </a:rPr>
              <a:t>                                                                      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3345918197"/>
              </p:ext>
            </p:extLst>
          </p:nvPr>
        </p:nvGraphicFramePr>
        <p:xfrm>
          <a:off x="535272" y="1589262"/>
          <a:ext cx="8232808" cy="3756970"/>
        </p:xfrm>
        <a:graphic>
          <a:graphicData uri="http://schemas.openxmlformats.org/drawingml/2006/table">
            <a:tbl>
              <a:tblPr firstRow="1" firstCol="1" bandRow="1">
                <a:tableStyleId>{5DA37D80-6434-44D0-A028-1B22A696006F}</a:tableStyleId>
              </a:tblPr>
              <a:tblGrid>
                <a:gridCol w="769608">
                  <a:extLst>
                    <a:ext uri="{9D8B030D-6E8A-4147-A177-3AD203B41FA5}">
                      <a16:colId xmlns:a16="http://schemas.microsoft.com/office/drawing/2014/main" val="1495043593"/>
                    </a:ext>
                  </a:extLst>
                </a:gridCol>
                <a:gridCol w="4933528">
                  <a:extLst>
                    <a:ext uri="{9D8B030D-6E8A-4147-A177-3AD203B41FA5}">
                      <a16:colId xmlns:a16="http://schemas.microsoft.com/office/drawing/2014/main" val="917682597"/>
                    </a:ext>
                  </a:extLst>
                </a:gridCol>
                <a:gridCol w="1562567">
                  <a:extLst>
                    <a:ext uri="{9D8B030D-6E8A-4147-A177-3AD203B41FA5}">
                      <a16:colId xmlns:a16="http://schemas.microsoft.com/office/drawing/2014/main" val="2533753894"/>
                    </a:ext>
                  </a:extLst>
                </a:gridCol>
                <a:gridCol w="967105">
                  <a:extLst>
                    <a:ext uri="{9D8B030D-6E8A-4147-A177-3AD203B41FA5}">
                      <a16:colId xmlns:a16="http://schemas.microsoft.com/office/drawing/2014/main" val="203393244"/>
                    </a:ext>
                  </a:extLst>
                </a:gridCol>
              </a:tblGrid>
              <a:tr h="1470090">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11.</a:t>
                      </a:r>
                    </a:p>
                  </a:txBody>
                  <a:tcPr marL="56267" marR="56267" marT="0" marB="0">
                    <a:solidFill>
                      <a:schemeClr val="bg1"/>
                    </a:solidFill>
                  </a:tcPr>
                </a:tc>
                <a:tc>
                  <a:txBody>
                    <a:bodyPr/>
                    <a:lstStyle/>
                    <a:p>
                      <a:pPr indent="450215" algn="just"/>
                      <a:r>
                        <a:rPr lang="lv-LV" sz="1600" b="0">
                          <a:effectLst/>
                          <a:latin typeface="Times New Roman" panose="02020603050405020304" pitchFamily="18" charset="0"/>
                          <a:cs typeface="Times New Roman" panose="02020603050405020304" pitchFamily="18" charset="0"/>
                        </a:rPr>
                        <a:t>Nodrošināt aprūpētāju, sociālo darbinieku un pārējo atbalsta personu izglītošanu par seksuālās un reproduktīvās veselības jautājumiem.</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solidFill>
                      <a:schemeClr val="bg1"/>
                    </a:solid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LM</a:t>
                      </a:r>
                      <a:r>
                        <a:rPr lang="lv-LV" sz="1600" b="0" dirty="0">
                          <a:effectLst/>
                          <a:latin typeface="Times New Roman" panose="02020603050405020304" pitchFamily="18" charset="0"/>
                          <a:cs typeface="Times New Roman" panose="02020603050405020304" pitchFamily="18" charset="0"/>
                        </a:rPr>
                        <a:t> (VM, SPKC, NVO, pašvaldības)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solidFill>
                      <a:schemeClr val="bg1"/>
                    </a:solidFill>
                  </a:tcPr>
                </a:tc>
                <a:tc>
                  <a:txBody>
                    <a:bodyPr/>
                    <a:lstStyle/>
                    <a:p>
                      <a:pPr indent="0" algn="just"/>
                      <a:r>
                        <a:rPr lang="lv-LV" sz="1600" b="0" kern="1200" dirty="0">
                          <a:solidFill>
                            <a:schemeClr val="tx1"/>
                          </a:solidFill>
                          <a:effectLst/>
                          <a:latin typeface="Times New Roman" panose="02020603050405020304" pitchFamily="18" charset="0"/>
                          <a:ea typeface="+mn-ea"/>
                          <a:cs typeface="Times New Roman" panose="02020603050405020304" pitchFamily="18" charset="0"/>
                        </a:rPr>
                        <a:t>2021.-2027.gads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bg1"/>
                    </a:solidFill>
                  </a:tcPr>
                </a:tc>
                <a:extLst>
                  <a:ext uri="{0D108BD9-81ED-4DB2-BD59-A6C34878D82A}">
                    <a16:rowId xmlns:a16="http://schemas.microsoft.com/office/drawing/2014/main" val="1830598042"/>
                  </a:ext>
                </a:extLst>
              </a:tr>
              <a:tr h="2286880">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12.</a:t>
                      </a:r>
                    </a:p>
                  </a:txBody>
                  <a:tcPr marL="58277" marR="58277" marT="0" marB="0">
                    <a:no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Popularizēt un veicināt vecmāšu iesaisti sabiedrības, jo īpaši bērnu un jauniešu, izglītošanā par seksuālās un reproduktīvās veselības jautājumiem (piemēram, sadarbība ar pašvaldībām un izglītības iestādēm u.c.).</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no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VM, LVA un citas profesionālās asociācijas</a:t>
                      </a:r>
                      <a:r>
                        <a:rPr lang="lv-LV" sz="1600" b="0" dirty="0">
                          <a:effectLst/>
                          <a:latin typeface="Times New Roman" panose="02020603050405020304" pitchFamily="18" charset="0"/>
                          <a:cs typeface="Times New Roman" panose="02020603050405020304" pitchFamily="18" charset="0"/>
                        </a:rPr>
                        <a:t> (NVO, pašvaldības, IZM, izglītības iestāžu dibinātāji, VISC)</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6267" marR="56267" marT="0" marB="0">
                    <a:noFill/>
                  </a:tcPr>
                </a:tc>
                <a:tc>
                  <a:txBody>
                    <a:bodyPr/>
                    <a:lstStyle/>
                    <a:p>
                      <a:pPr indent="0" algn="just"/>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Pastāvīgi</a:t>
                      </a:r>
                    </a:p>
                  </a:txBody>
                  <a:tcPr marL="58277" marR="58277" marT="0" marB="0">
                    <a:no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2291734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13</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409575"/>
            <a:ext cx="6691629" cy="1028700"/>
          </a:xfrm>
        </p:spPr>
        <p:txBody>
          <a:bodyPr>
            <a:normAutofit fontScale="90000"/>
          </a:bodyPr>
          <a:lstStyle/>
          <a:p>
            <a:pPr algn="ctr"/>
            <a:r>
              <a:rPr lang="lv-LV" sz="2800" dirty="0">
                <a:latin typeface="Times New Roman" panose="02020603050405020304" pitchFamily="18" charset="0"/>
                <a:cs typeface="Times New Roman" panose="02020603050405020304" pitchFamily="18" charset="0"/>
              </a:rPr>
              <a:t>Atbalsta pasākumi</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 </a:t>
            </a:r>
            <a:r>
              <a:rPr lang="lv-LV" sz="1600" dirty="0">
                <a:solidFill>
                  <a:srgbClr val="C00000"/>
                </a:solidFill>
                <a:latin typeface="Times New Roman" panose="02020603050405020304" pitchFamily="18" charset="0"/>
                <a:cs typeface="Times New Roman" panose="02020603050405020304" pitchFamily="18" charset="0"/>
              </a:rPr>
              <a:t>                                                                      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1497629270"/>
              </p:ext>
            </p:extLst>
          </p:nvPr>
        </p:nvGraphicFramePr>
        <p:xfrm>
          <a:off x="535272" y="1589262"/>
          <a:ext cx="8232808" cy="4389120"/>
        </p:xfrm>
        <a:graphic>
          <a:graphicData uri="http://schemas.openxmlformats.org/drawingml/2006/table">
            <a:tbl>
              <a:tblPr firstRow="1" firstCol="1" bandRow="1">
                <a:tableStyleId>{5DA37D80-6434-44D0-A028-1B22A696006F}</a:tableStyleId>
              </a:tblPr>
              <a:tblGrid>
                <a:gridCol w="664878">
                  <a:extLst>
                    <a:ext uri="{9D8B030D-6E8A-4147-A177-3AD203B41FA5}">
                      <a16:colId xmlns:a16="http://schemas.microsoft.com/office/drawing/2014/main" val="1495043593"/>
                    </a:ext>
                  </a:extLst>
                </a:gridCol>
                <a:gridCol w="4524375">
                  <a:extLst>
                    <a:ext uri="{9D8B030D-6E8A-4147-A177-3AD203B41FA5}">
                      <a16:colId xmlns:a16="http://schemas.microsoft.com/office/drawing/2014/main" val="917682597"/>
                    </a:ext>
                  </a:extLst>
                </a:gridCol>
                <a:gridCol w="1733550">
                  <a:extLst>
                    <a:ext uri="{9D8B030D-6E8A-4147-A177-3AD203B41FA5}">
                      <a16:colId xmlns:a16="http://schemas.microsoft.com/office/drawing/2014/main" val="2533753894"/>
                    </a:ext>
                  </a:extLst>
                </a:gridCol>
                <a:gridCol w="1310005">
                  <a:extLst>
                    <a:ext uri="{9D8B030D-6E8A-4147-A177-3AD203B41FA5}">
                      <a16:colId xmlns:a16="http://schemas.microsoft.com/office/drawing/2014/main" val="203393244"/>
                    </a:ext>
                  </a:extLst>
                </a:gridCol>
              </a:tblGrid>
              <a:tr h="1470090">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13.</a:t>
                      </a:r>
                    </a:p>
                  </a:txBody>
                  <a:tcPr marL="56267" marR="56267" marT="0" marB="0">
                    <a:solidFill>
                      <a:schemeClr val="accent4">
                        <a:lumMod val="40000"/>
                        <a:lumOff val="60000"/>
                      </a:schemeClr>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Izstrādāt starpnozaru algoritmus nepilngadīgo grūtniecību gadījumu vadībai – atbalstam ģimenēm un nepilngadīgām personām neplānotas grūtniecības gadījumā, kā arī vadlīnijas izglītības iestādēm) – </a:t>
                      </a:r>
                      <a:r>
                        <a:rPr lang="lv-LV" sz="1600" b="0" i="1" dirty="0">
                          <a:effectLst/>
                          <a:latin typeface="Times New Roman" panose="02020603050405020304" pitchFamily="18" charset="0"/>
                          <a:cs typeface="Times New Roman" panose="02020603050405020304" pitchFamily="18" charset="0"/>
                        </a:rPr>
                        <a:t>nav iekļauts politikas plānošanas vai citos dokumentos. Nav uzsākts. Plānota izpilde 2024.gadā. Finansējums plānots no valsts budžeta programmas 05.63.00.</a:t>
                      </a:r>
                    </a:p>
                  </a:txBody>
                  <a:tcPr marL="68580" marR="68580" marT="0" marB="0">
                    <a:solidFill>
                      <a:schemeClr val="accent4">
                        <a:lumMod val="40000"/>
                        <a:lumOff val="60000"/>
                      </a:schemeClr>
                    </a:solid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LM</a:t>
                      </a:r>
                      <a:r>
                        <a:rPr lang="lv-LV" sz="1600" b="0" dirty="0">
                          <a:effectLst/>
                          <a:latin typeface="Times New Roman" panose="02020603050405020304" pitchFamily="18" charset="0"/>
                          <a:cs typeface="Times New Roman" panose="02020603050405020304" pitchFamily="18" charset="0"/>
                        </a:rPr>
                        <a:t> (IZM, VISC, VM, SPKC, NVD, NVO, profesionālās asociācijas  pašvaldības, izglītības iestāžu dibinātāji)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600" b="0" kern="1200" dirty="0">
                          <a:solidFill>
                            <a:schemeClr val="tx1"/>
                          </a:solidFill>
                          <a:effectLst/>
                          <a:latin typeface="Times New Roman" panose="02020603050405020304" pitchFamily="18" charset="0"/>
                          <a:ea typeface="+mn-ea"/>
                          <a:cs typeface="Times New Roman" panose="02020603050405020304" pitchFamily="18" charset="0"/>
                        </a:rPr>
                        <a:t>31.12.2024.</a:t>
                      </a: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accent4">
                        <a:lumMod val="40000"/>
                        <a:lumOff val="60000"/>
                      </a:schemeClr>
                    </a:solidFill>
                  </a:tcPr>
                </a:tc>
                <a:extLst>
                  <a:ext uri="{0D108BD9-81ED-4DB2-BD59-A6C34878D82A}">
                    <a16:rowId xmlns:a16="http://schemas.microsoft.com/office/drawing/2014/main" val="1830598042"/>
                  </a:ext>
                </a:extLst>
              </a:tr>
              <a:tr h="2286880">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14.</a:t>
                      </a:r>
                    </a:p>
                  </a:txBody>
                  <a:tcPr marL="58277" marR="58277" marT="0" marB="0">
                    <a:no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Izveidot </a:t>
                      </a:r>
                      <a:r>
                        <a:rPr lang="lv-LV" sz="1600" b="0" dirty="0" err="1">
                          <a:effectLst/>
                          <a:latin typeface="Times New Roman" panose="02020603050405020304" pitchFamily="18" charset="0"/>
                          <a:cs typeface="Times New Roman" panose="02020603050405020304" pitchFamily="18" charset="0"/>
                        </a:rPr>
                        <a:t>mentoru</a:t>
                      </a:r>
                      <a:r>
                        <a:rPr lang="lv-LV" sz="1600" b="0" dirty="0">
                          <a:effectLst/>
                          <a:latin typeface="Times New Roman" panose="02020603050405020304" pitchFamily="18" charset="0"/>
                          <a:cs typeface="Times New Roman" panose="02020603050405020304" pitchFamily="18" charset="0"/>
                        </a:rPr>
                        <a:t> tīklu pašvaldībās, vadot nepilngadīgo grūtniecību gadījumus, atbalstot jaunos vecākus bērna aprūpes jautājumos, sniedzot arī praktisko palīdzību.</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LM</a:t>
                      </a:r>
                      <a:r>
                        <a:rPr lang="lv-LV" sz="1600" b="0" dirty="0">
                          <a:effectLst/>
                          <a:latin typeface="Times New Roman" panose="02020603050405020304" pitchFamily="18" charset="0"/>
                          <a:cs typeface="Times New Roman" panose="02020603050405020304" pitchFamily="18" charset="0"/>
                        </a:rPr>
                        <a:t> (IZM, VISC, VM, SPKC, NVD, NVO, profesionālās asociācijas  pašvaldības, izglītības iestāžu dibinātāji, ārpus ģimenes aprūpes centri)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oFill/>
                  </a:tcPr>
                </a:tc>
                <a:tc>
                  <a:txBody>
                    <a:bodyPr/>
                    <a:lstStyle/>
                    <a:p>
                      <a:pPr indent="0" algn="just"/>
                      <a:r>
                        <a:rPr lang="lv-LV" sz="1600" kern="1200" dirty="0">
                          <a:solidFill>
                            <a:schemeClr val="tx1"/>
                          </a:solidFill>
                          <a:effectLst/>
                          <a:latin typeface="Times New Roman" panose="02020603050405020304" pitchFamily="18" charset="0"/>
                          <a:ea typeface="+mn-ea"/>
                          <a:cs typeface="Times New Roman" panose="02020603050405020304" pitchFamily="18" charset="0"/>
                        </a:rPr>
                        <a:t>No 2024.gada līdz 2028. gadam piesaistot ESF+ finansējumu</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no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3419417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14</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409574"/>
            <a:ext cx="6691629" cy="1162051"/>
          </a:xfrm>
        </p:spPr>
        <p:txBody>
          <a:bodyPr>
            <a:normAutofit fontScale="90000"/>
          </a:bodyPr>
          <a:lstStyle/>
          <a:p>
            <a:pPr algn="ctr"/>
            <a:r>
              <a:rPr lang="lv-LV" sz="2800" dirty="0">
                <a:latin typeface="Times New Roman" panose="02020603050405020304" pitchFamily="18" charset="0"/>
                <a:cs typeface="Times New Roman" panose="02020603050405020304" pitchFamily="18" charset="0"/>
              </a:rPr>
              <a:t>Atbalsta pasākumi:</a:t>
            </a:r>
            <a:br>
              <a:rPr lang="lv-LV" sz="2800" dirty="0">
                <a:latin typeface="Times New Roman" panose="02020603050405020304" pitchFamily="18" charset="0"/>
                <a:cs typeface="Times New Roman" panose="02020603050405020304" pitchFamily="18" charset="0"/>
              </a:rPr>
            </a:br>
            <a:br>
              <a:rPr lang="lv-LV" sz="1800" dirty="0">
                <a:latin typeface="Times New Roman" panose="02020603050405020304" pitchFamily="18" charset="0"/>
                <a:cs typeface="Times New Roman" panose="02020603050405020304" pitchFamily="18" charset="0"/>
              </a:rPr>
            </a:br>
            <a:r>
              <a:rPr lang="lv-LV" sz="1800" dirty="0">
                <a:solidFill>
                  <a:srgbClr val="C00000"/>
                </a:solidFill>
                <a:latin typeface="Times New Roman" panose="02020603050405020304" pitchFamily="18" charset="0"/>
                <a:cs typeface="Times New Roman" panose="02020603050405020304" pitchFamily="18" charset="0"/>
              </a:rPr>
              <a:t>Priekšlikumi                                                                       </a:t>
            </a:r>
            <a:r>
              <a:rPr lang="lv-LV" sz="1600" dirty="0">
                <a:solidFill>
                  <a:srgbClr val="C00000"/>
                </a:solidFill>
                <a:latin typeface="Times New Roman" panose="02020603050405020304" pitchFamily="18" charset="0"/>
                <a:cs typeface="Times New Roman" panose="02020603050405020304" pitchFamily="18" charset="0"/>
              </a:rPr>
              <a:t>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4070751711"/>
              </p:ext>
            </p:extLst>
          </p:nvPr>
        </p:nvGraphicFramePr>
        <p:xfrm>
          <a:off x="535272" y="1571625"/>
          <a:ext cx="8232808" cy="2682240"/>
        </p:xfrm>
        <a:graphic>
          <a:graphicData uri="http://schemas.openxmlformats.org/drawingml/2006/table">
            <a:tbl>
              <a:tblPr firstRow="1" firstCol="1" bandRow="1">
                <a:tableStyleId>{5DA37D80-6434-44D0-A028-1B22A696006F}</a:tableStyleId>
              </a:tblPr>
              <a:tblGrid>
                <a:gridCol w="636303">
                  <a:extLst>
                    <a:ext uri="{9D8B030D-6E8A-4147-A177-3AD203B41FA5}">
                      <a16:colId xmlns:a16="http://schemas.microsoft.com/office/drawing/2014/main" val="1495043593"/>
                    </a:ext>
                  </a:extLst>
                </a:gridCol>
                <a:gridCol w="4600575">
                  <a:extLst>
                    <a:ext uri="{9D8B030D-6E8A-4147-A177-3AD203B41FA5}">
                      <a16:colId xmlns:a16="http://schemas.microsoft.com/office/drawing/2014/main" val="917682597"/>
                    </a:ext>
                  </a:extLst>
                </a:gridCol>
                <a:gridCol w="1943100">
                  <a:extLst>
                    <a:ext uri="{9D8B030D-6E8A-4147-A177-3AD203B41FA5}">
                      <a16:colId xmlns:a16="http://schemas.microsoft.com/office/drawing/2014/main" val="2533753894"/>
                    </a:ext>
                  </a:extLst>
                </a:gridCol>
                <a:gridCol w="1052830">
                  <a:extLst>
                    <a:ext uri="{9D8B030D-6E8A-4147-A177-3AD203B41FA5}">
                      <a16:colId xmlns:a16="http://schemas.microsoft.com/office/drawing/2014/main" val="203393244"/>
                    </a:ext>
                  </a:extLst>
                </a:gridCol>
              </a:tblGrid>
              <a:tr h="2409825">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15.</a:t>
                      </a:r>
                    </a:p>
                  </a:txBody>
                  <a:tcPr marL="56267" marR="56267" marT="0" marB="0">
                    <a:solidFill>
                      <a:schemeClr val="accent4">
                        <a:lumMod val="40000"/>
                        <a:lumOff val="60000"/>
                      </a:schemeClr>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Stiprināt nevalstiskā sektora lomu (iesaisti) darbam ar bērniem un pusaudžiem un vecākiem sabiedrības veselības, tai skaitā seksuālās un reproduktīvās veselības, jomā. Popularizēt uzticības tālruņu darbību vai izveidot, vai pilnveidot jau esošās platformas, ko ir ierasts apmeklēt konkrētajai mērķauditorijai, nepieciešamības gadījumā pilnveidojot šajā jomā esošo speciālistu zināšanas – </a:t>
                      </a:r>
                      <a:r>
                        <a:rPr lang="lv-LV" sz="1600" b="0" i="1" dirty="0">
                          <a:effectLst/>
                          <a:latin typeface="Times New Roman" panose="02020603050405020304" pitchFamily="18" charset="0"/>
                          <a:cs typeface="Times New Roman" panose="02020603050405020304" pitchFamily="18" charset="0"/>
                        </a:rPr>
                        <a:t>šādā redakcijā nav iekļauts politikas plānošanas vai citos dokumentos. Priekšlikums šobrīd tiek īstenots un arī tiks īstenots dažādu nozaru kompetences ietvaros.</a:t>
                      </a:r>
                      <a:endParaRPr lang="lv-LV" sz="1600" b="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indent="450215" algn="just"/>
                      <a:r>
                        <a:rPr lang="lv-LV" sz="1600" b="1" kern="1200" dirty="0">
                          <a:solidFill>
                            <a:schemeClr val="tx1"/>
                          </a:solidFill>
                          <a:effectLst/>
                          <a:latin typeface="Times New Roman" panose="02020603050405020304" pitchFamily="18" charset="0"/>
                          <a:ea typeface="+mn-ea"/>
                          <a:cs typeface="Times New Roman" panose="02020603050405020304" pitchFamily="18" charset="0"/>
                        </a:rPr>
                        <a:t>LM, VBTAI, IZM, VISC, VM, SPKC</a:t>
                      </a:r>
                      <a:r>
                        <a:rPr lang="lv-LV" sz="1600" b="0" kern="1200" dirty="0">
                          <a:solidFill>
                            <a:schemeClr val="tx1"/>
                          </a:solidFill>
                          <a:effectLst/>
                          <a:latin typeface="Times New Roman" panose="02020603050405020304" pitchFamily="18" charset="0"/>
                          <a:ea typeface="+mn-ea"/>
                          <a:cs typeface="Times New Roman" panose="02020603050405020304" pitchFamily="18" charset="0"/>
                        </a:rPr>
                        <a:t> (NVO, pašvaldības, profesionālās </a:t>
                      </a:r>
                      <a:r>
                        <a:rPr lang="lv-LV" sz="1600" b="0" dirty="0">
                          <a:effectLst/>
                          <a:latin typeface="Times New Roman" panose="02020603050405020304" pitchFamily="18" charset="0"/>
                          <a:cs typeface="Times New Roman" panose="02020603050405020304" pitchFamily="18" charset="0"/>
                        </a:rPr>
                        <a:t>asociācijas, PSMVM)</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40000"/>
                        <a:lumOff val="6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600" b="0" kern="1200" baseline="0" dirty="0">
                          <a:solidFill>
                            <a:schemeClr val="tx1"/>
                          </a:solidFill>
                          <a:effectLst/>
                          <a:latin typeface="Times New Roman" panose="02020603050405020304" pitchFamily="18" charset="0"/>
                          <a:ea typeface="+mn-ea"/>
                          <a:cs typeface="Times New Roman" panose="02020603050405020304" pitchFamily="18" charset="0"/>
                        </a:rPr>
                        <a:t>Pastāvīgi</a:t>
                      </a: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accent4">
                        <a:lumMod val="40000"/>
                        <a:lumOff val="60000"/>
                      </a:schemeClr>
                    </a:solidFill>
                  </a:tcPr>
                </a:tc>
                <a:extLst>
                  <a:ext uri="{0D108BD9-81ED-4DB2-BD59-A6C34878D82A}">
                    <a16:rowId xmlns:a16="http://schemas.microsoft.com/office/drawing/2014/main" val="1830598042"/>
                  </a:ext>
                </a:extLst>
              </a:tr>
            </a:tbl>
          </a:graphicData>
        </a:graphic>
      </p:graphicFrame>
    </p:spTree>
    <p:extLst>
      <p:ext uri="{BB962C8B-B14F-4D97-AF65-F5344CB8AC3E}">
        <p14:creationId xmlns:p14="http://schemas.microsoft.com/office/powerpoint/2010/main" val="821168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15</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409575"/>
            <a:ext cx="6691629" cy="1028700"/>
          </a:xfrm>
        </p:spPr>
        <p:txBody>
          <a:bodyPr>
            <a:normAutofit fontScale="90000"/>
          </a:bodyPr>
          <a:lstStyle/>
          <a:p>
            <a:pPr algn="ctr"/>
            <a:r>
              <a:rPr lang="lv-LV" sz="2800" dirty="0">
                <a:latin typeface="Times New Roman" panose="02020603050405020304" pitchFamily="18" charset="0"/>
                <a:cs typeface="Times New Roman" panose="02020603050405020304" pitchFamily="18" charset="0"/>
              </a:rPr>
              <a:t>Kontracepcijas pieejamība</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 </a:t>
            </a:r>
            <a:r>
              <a:rPr lang="lv-LV" sz="1600" dirty="0">
                <a:solidFill>
                  <a:srgbClr val="C00000"/>
                </a:solidFill>
                <a:latin typeface="Times New Roman" panose="02020603050405020304" pitchFamily="18" charset="0"/>
                <a:cs typeface="Times New Roman" panose="02020603050405020304" pitchFamily="18" charset="0"/>
              </a:rPr>
              <a:t>                                                                      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2113014175"/>
              </p:ext>
            </p:extLst>
          </p:nvPr>
        </p:nvGraphicFramePr>
        <p:xfrm>
          <a:off x="535272" y="1589264"/>
          <a:ext cx="8232808" cy="5128635"/>
        </p:xfrm>
        <a:graphic>
          <a:graphicData uri="http://schemas.openxmlformats.org/drawingml/2006/table">
            <a:tbl>
              <a:tblPr firstRow="1" firstCol="1" bandRow="1">
                <a:tableStyleId>{5DA37D80-6434-44D0-A028-1B22A696006F}</a:tableStyleId>
              </a:tblPr>
              <a:tblGrid>
                <a:gridCol w="683928">
                  <a:extLst>
                    <a:ext uri="{9D8B030D-6E8A-4147-A177-3AD203B41FA5}">
                      <a16:colId xmlns:a16="http://schemas.microsoft.com/office/drawing/2014/main" val="1495043593"/>
                    </a:ext>
                  </a:extLst>
                </a:gridCol>
                <a:gridCol w="4743450">
                  <a:extLst>
                    <a:ext uri="{9D8B030D-6E8A-4147-A177-3AD203B41FA5}">
                      <a16:colId xmlns:a16="http://schemas.microsoft.com/office/drawing/2014/main" val="917682597"/>
                    </a:ext>
                  </a:extLst>
                </a:gridCol>
                <a:gridCol w="1504950">
                  <a:extLst>
                    <a:ext uri="{9D8B030D-6E8A-4147-A177-3AD203B41FA5}">
                      <a16:colId xmlns:a16="http://schemas.microsoft.com/office/drawing/2014/main" val="2533753894"/>
                    </a:ext>
                  </a:extLst>
                </a:gridCol>
                <a:gridCol w="1300480">
                  <a:extLst>
                    <a:ext uri="{9D8B030D-6E8A-4147-A177-3AD203B41FA5}">
                      <a16:colId xmlns:a16="http://schemas.microsoft.com/office/drawing/2014/main" val="203393244"/>
                    </a:ext>
                  </a:extLst>
                </a:gridCol>
              </a:tblGrid>
              <a:tr h="1714875">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16.</a:t>
                      </a:r>
                    </a:p>
                  </a:txBody>
                  <a:tcPr marL="56267" marR="56267" marT="0" marB="0">
                    <a:solidFill>
                      <a:schemeClr val="bg1"/>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Īstenot pilotprojektu, lai nodrošinātu kontracepcijas pakalpojuma pieejamību Rīgas pašvaldības Bērnu un jauniešu centra jaunietēm. Turpmāka ieviešana izvērtējama atbilstoši pilotprojekta rezultātiem un finansējuma iespējām.</a:t>
                      </a:r>
                      <a:endParaRPr lang="lv-LV" sz="1600" b="0" dirty="0">
                        <a:effectLst/>
                        <a:latin typeface="Times New Roman" panose="02020603050405020304" pitchFamily="18" charset="0"/>
                        <a:ea typeface="+mn-ea"/>
                        <a:cs typeface="Times New Roman" panose="02020603050405020304" pitchFamily="18" charset="0"/>
                      </a:endParaRPr>
                    </a:p>
                  </a:txBody>
                  <a:tcPr marL="68580" marR="68580" marT="0" marB="0">
                    <a:solidFill>
                      <a:schemeClr val="bg1"/>
                    </a:solid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VM</a:t>
                      </a:r>
                      <a:r>
                        <a:rPr lang="lv-LV" sz="1600" b="0" dirty="0">
                          <a:effectLst/>
                          <a:latin typeface="Times New Roman" panose="02020603050405020304" pitchFamily="18" charset="0"/>
                          <a:cs typeface="Times New Roman" panose="02020603050405020304" pitchFamily="18" charset="0"/>
                        </a:rPr>
                        <a:t> (RD, LM, NVD, NVO, profesionālās asociācijas, pašvaldības)</a:t>
                      </a:r>
                      <a:endParaRPr lang="lv-LV" sz="1600" b="0" dirty="0">
                        <a:effectLst/>
                        <a:latin typeface="Times New Roman" panose="02020603050405020304" pitchFamily="18" charset="0"/>
                        <a:ea typeface="+mn-ea"/>
                        <a:cs typeface="Times New Roman" panose="02020603050405020304" pitchFamily="18" charset="0"/>
                      </a:endParaRPr>
                    </a:p>
                  </a:txBody>
                  <a:tcPr marL="68580" marR="68580" marT="0" marB="0">
                    <a:solidFill>
                      <a:schemeClr val="bg1"/>
                    </a:solidFill>
                  </a:tcPr>
                </a:tc>
                <a:tc>
                  <a:txBody>
                    <a:bodyPr/>
                    <a:lstStyle/>
                    <a:p>
                      <a:r>
                        <a:rPr lang="lv-LV" sz="1600" b="0" kern="1200" dirty="0">
                          <a:solidFill>
                            <a:schemeClr val="tx1"/>
                          </a:solidFill>
                          <a:effectLst/>
                          <a:latin typeface="Times New Roman" panose="02020603050405020304" pitchFamily="18" charset="0"/>
                          <a:ea typeface="+mn-ea"/>
                          <a:cs typeface="Times New Roman" panose="02020603050405020304" pitchFamily="18" charset="0"/>
                        </a:rPr>
                        <a:t>30.09.2024.</a:t>
                      </a:r>
                    </a:p>
                  </a:txBody>
                  <a:tcPr marL="58277" marR="58277" marT="0" marB="0">
                    <a:solidFill>
                      <a:schemeClr val="bg1"/>
                    </a:solidFill>
                  </a:tcPr>
                </a:tc>
                <a:extLst>
                  <a:ext uri="{0D108BD9-81ED-4DB2-BD59-A6C34878D82A}">
                    <a16:rowId xmlns:a16="http://schemas.microsoft.com/office/drawing/2014/main" val="1830598042"/>
                  </a:ext>
                </a:extLst>
              </a:tr>
              <a:tr h="2515150">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17.</a:t>
                      </a:r>
                    </a:p>
                  </a:txBody>
                  <a:tcPr marL="58277" marR="58277" marT="0" marB="0">
                    <a:solidFill>
                      <a:schemeClr val="accent4">
                        <a:lumMod val="40000"/>
                        <a:lumOff val="60000"/>
                      </a:schemeClr>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Izvērtēt iespēju nodrošināt bezmaksas vai vismaz samazinātas maksas kontracepcijas (prezervatīvi, avārijas kontracepcija) un higiēnas preču pieejamību bērniem un jauniešiem publiskās vietās (izglītības iestādēs, jauniešu centros, izklaides vietās u.c.), piemēram, ieviešot  automātus – </a:t>
                      </a:r>
                      <a:r>
                        <a:rPr lang="lv-LV" sz="1600" b="0" i="1" dirty="0">
                          <a:effectLst/>
                          <a:latin typeface="Times New Roman" panose="02020603050405020304" pitchFamily="18" charset="0"/>
                          <a:cs typeface="Times New Roman" panose="02020603050405020304" pitchFamily="18" charset="0"/>
                        </a:rPr>
                        <a:t>nav iekļauts politikas plānošanas vai citos dokumentos. Saskaņā ar VSS š.g. 10.augusta prot Nr.23, IZM uzdots kopīgi ar VM turpināt diskusiju, kā iespējami efektīvāk nodrošināt </a:t>
                      </a:r>
                      <a:r>
                        <a:rPr lang="lv-LV" sz="1600" b="0" i="1" u="sng" dirty="0">
                          <a:effectLst/>
                          <a:latin typeface="Times New Roman" panose="02020603050405020304" pitchFamily="18" charset="0"/>
                          <a:cs typeface="Times New Roman" panose="02020603050405020304" pitchFamily="18" charset="0"/>
                        </a:rPr>
                        <a:t>higiēnas preču </a:t>
                      </a:r>
                      <a:r>
                        <a:rPr lang="lv-LV" sz="1600" b="0" i="1" dirty="0">
                          <a:effectLst/>
                          <a:latin typeface="Times New Roman" panose="02020603050405020304" pitchFamily="18" charset="0"/>
                          <a:cs typeface="Times New Roman" panose="02020603050405020304" pitchFamily="18" charset="0"/>
                        </a:rPr>
                        <a:t>pieejamību </a:t>
                      </a:r>
                      <a:r>
                        <a:rPr lang="lv-LV" sz="1600" b="0" i="1" u="sng" dirty="0">
                          <a:effectLst/>
                          <a:latin typeface="Times New Roman" panose="02020603050405020304" pitchFamily="18" charset="0"/>
                          <a:cs typeface="Times New Roman" panose="02020603050405020304" pitchFamily="18" charset="0"/>
                        </a:rPr>
                        <a:t>izglītības iestādēs</a:t>
                      </a:r>
                      <a:r>
                        <a:rPr lang="lv-LV" sz="1600" b="0" i="1" dirty="0">
                          <a:effectLst/>
                          <a:latin typeface="Times New Roman" panose="02020603050405020304" pitchFamily="18" charset="0"/>
                          <a:cs typeface="Times New Roman" panose="02020603050405020304" pitchFamily="18" charset="0"/>
                        </a:rPr>
                        <a:t>. </a:t>
                      </a:r>
                      <a:r>
                        <a:rPr lang="lv-LV" sz="1600" b="0" i="1">
                          <a:effectLst/>
                          <a:latin typeface="Times New Roman" panose="02020603050405020304" pitchFamily="18" charset="0"/>
                          <a:cs typeface="Times New Roman" panose="02020603050405020304" pitchFamily="18" charset="0"/>
                        </a:rPr>
                        <a:t>Plānoti grozījumi </a:t>
                      </a:r>
                      <a:r>
                        <a:rPr lang="lv-LV" sz="1600" b="0" i="1" dirty="0">
                          <a:effectLst/>
                          <a:latin typeface="Times New Roman" panose="02020603050405020304" pitchFamily="18" charset="0"/>
                          <a:cs typeface="Times New Roman" panose="02020603050405020304" pitchFamily="18" charset="0"/>
                        </a:rPr>
                        <a:t>MK noteikumos par higiēnas prasībām izglītības iestādēs. Aktuāls jautājums par finansējumu šādas iniciatīvas īstenošanai, t.sk. par kontracepcijas pieejamības nodrošināšanu.</a:t>
                      </a:r>
                    </a:p>
                  </a:txBody>
                  <a:tcPr marL="68580" marR="68580" marT="0" marB="0">
                    <a:solidFill>
                      <a:schemeClr val="accent4">
                        <a:lumMod val="40000"/>
                        <a:lumOff val="60000"/>
                      </a:schemeClr>
                    </a:solidFill>
                  </a:tcPr>
                </a:tc>
                <a:tc>
                  <a:txBody>
                    <a:bodyPr/>
                    <a:lstStyle/>
                    <a:p>
                      <a:pPr marL="0" marR="0" lvl="0" indent="450215" algn="just" defTabSz="914400" rtl="0" eaLnBrk="1" fontAlgn="auto" latinLnBrk="0" hangingPunct="1">
                        <a:lnSpc>
                          <a:spcPct val="100000"/>
                        </a:lnSpc>
                        <a:spcBef>
                          <a:spcPts val="0"/>
                        </a:spcBef>
                        <a:spcAft>
                          <a:spcPts val="0"/>
                        </a:spcAft>
                        <a:buClrTx/>
                        <a:buSzTx/>
                        <a:buFontTx/>
                        <a:buNone/>
                        <a:tabLst/>
                        <a:defRPr/>
                      </a:pPr>
                      <a:r>
                        <a:rPr lang="lv-LV" sz="1600" b="0" kern="1200" dirty="0">
                          <a:solidFill>
                            <a:srgbClr val="C00000"/>
                          </a:solidFill>
                          <a:effectLst/>
                          <a:latin typeface="Times New Roman" panose="02020603050405020304" pitchFamily="18" charset="0"/>
                          <a:ea typeface="+mn-ea"/>
                          <a:cs typeface="Times New Roman" panose="02020603050405020304" pitchFamily="18" charset="0"/>
                        </a:rPr>
                        <a:t>Iespējamie atbildīgie </a:t>
                      </a:r>
                      <a:r>
                        <a:rPr lang="lv-LV" sz="1600" b="0" kern="1200" dirty="0">
                          <a:solidFill>
                            <a:schemeClr val="tx1"/>
                          </a:solidFill>
                          <a:effectLst/>
                          <a:latin typeface="Times New Roman" panose="02020603050405020304" pitchFamily="18" charset="0"/>
                          <a:ea typeface="+mn-ea"/>
                          <a:cs typeface="Times New Roman" panose="02020603050405020304" pitchFamily="18" charset="0"/>
                        </a:rPr>
                        <a:t>– VKPKD (PKC), pašvaldības sadarbībā ar NVO</a:t>
                      </a:r>
                    </a:p>
                    <a:p>
                      <a:r>
                        <a:rPr lang="lv-LV" sz="1600" b="0" kern="1200" dirty="0">
                          <a:solidFill>
                            <a:srgbClr val="C00000"/>
                          </a:solidFill>
                          <a:effectLst/>
                          <a:latin typeface="Times New Roman" panose="02020603050405020304" pitchFamily="18" charset="0"/>
                          <a:ea typeface="+mn-ea"/>
                          <a:cs typeface="Times New Roman" panose="02020603050405020304" pitchFamily="18" charset="0"/>
                        </a:rPr>
                        <a:t>Līdzatbildīgie</a:t>
                      </a:r>
                      <a:r>
                        <a:rPr lang="lv-LV" sz="1600" b="0" kern="1200" dirty="0">
                          <a:solidFill>
                            <a:schemeClr val="tx1"/>
                          </a:solidFill>
                          <a:effectLst/>
                          <a:latin typeface="Times New Roman" panose="02020603050405020304" pitchFamily="18" charset="0"/>
                          <a:ea typeface="+mn-ea"/>
                          <a:cs typeface="Times New Roman" panose="02020603050405020304" pitchFamily="18" charset="0"/>
                        </a:rPr>
                        <a:t>: LM, IZM, VM,  SPKC, uzņēmēji, profesionālās asociācijas u.c. </a:t>
                      </a:r>
                      <a:r>
                        <a:rPr lang="lv-LV" sz="1600" b="0" dirty="0">
                          <a:effectLst/>
                          <a:latin typeface="Times New Roman" panose="02020603050405020304" pitchFamily="18" charset="0"/>
                          <a:cs typeface="Times New Roman" panose="02020603050405020304" pitchFamily="18" charset="0"/>
                        </a:rPr>
                        <a:t> </a:t>
                      </a:r>
                      <a:endParaRPr lang="lv-LV" sz="1600" b="0" dirty="0">
                        <a:effectLst/>
                        <a:latin typeface="Times New Roman" panose="02020603050405020304" pitchFamily="18" charset="0"/>
                        <a:ea typeface="+mn-ea"/>
                        <a:cs typeface="Times New Roman" panose="02020603050405020304" pitchFamily="18" charset="0"/>
                      </a:endParaRPr>
                    </a:p>
                  </a:txBody>
                  <a:tcPr marL="68580" marR="68580" marT="0" marB="0">
                    <a:solidFill>
                      <a:schemeClr val="accent4">
                        <a:lumMod val="40000"/>
                        <a:lumOff val="60000"/>
                      </a:schemeClr>
                    </a:solidFill>
                  </a:tcPr>
                </a:tc>
                <a:tc>
                  <a:txBody>
                    <a:bodyPr/>
                    <a:lstStyle/>
                    <a:p>
                      <a:pPr indent="0" algn="just"/>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Izpildes termiņš nav norādīts, būtu sākotnēji jānosaka atbildīgais pasākuma izpildē.</a:t>
                      </a:r>
                    </a:p>
                  </a:txBody>
                  <a:tcPr marL="58277" marR="58277" marT="0" marB="0">
                    <a:solidFill>
                      <a:schemeClr val="accent4">
                        <a:lumMod val="40000"/>
                        <a:lumOff val="60000"/>
                      </a:schemeClr>
                    </a:solid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1869746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93F96D-2457-76AA-2054-B4A41F1E0534}"/>
              </a:ext>
            </a:extLst>
          </p:cNvPr>
          <p:cNvSpPr>
            <a:spLocks noGrp="1"/>
          </p:cNvSpPr>
          <p:nvPr>
            <p:ph idx="1"/>
          </p:nvPr>
        </p:nvSpPr>
        <p:spPr>
          <a:xfrm>
            <a:off x="695325" y="1360167"/>
            <a:ext cx="7915875" cy="5091666"/>
          </a:xfrm>
          <a:solidFill>
            <a:schemeClr val="bg1">
              <a:lumMod val="95000"/>
            </a:schemeClr>
          </a:solidFill>
        </p:spPr>
        <p:txBody>
          <a:bodyPr>
            <a:noAutofit/>
          </a:bodyPr>
          <a:lstStyle/>
          <a:p>
            <a:pPr algn="just"/>
            <a:r>
              <a:rPr lang="lv-LV" sz="2100" b="1" dirty="0">
                <a:latin typeface="Times New Roman" panose="02020603050405020304" pitchFamily="18" charset="0"/>
                <a:cs typeface="Times New Roman" panose="02020603050405020304" pitchFamily="18" charset="0"/>
              </a:rPr>
              <a:t>Lielākā daļa priekšlikumu jau ir iekļauti dažādu nozaru politikas plānošanas dokumentos vai citos dokumentos</a:t>
            </a:r>
            <a:r>
              <a:rPr lang="lv-LV" sz="2100" dirty="0">
                <a:latin typeface="Times New Roman" panose="02020603050405020304" pitchFamily="18" charset="0"/>
                <a:cs typeface="Times New Roman" panose="02020603050405020304" pitchFamily="18" charset="0"/>
              </a:rPr>
              <a:t> </a:t>
            </a:r>
            <a:r>
              <a:rPr lang="lv-LV" sz="2100" b="1" dirty="0">
                <a:latin typeface="Times New Roman" panose="02020603050405020304" pitchFamily="18" charset="0"/>
                <a:cs typeface="Times New Roman" panose="02020603050405020304" pitchFamily="18" charset="0"/>
              </a:rPr>
              <a:t>un ir uzsākta vai tiek plānota to īstenošana </a:t>
            </a:r>
            <a:r>
              <a:rPr lang="lv-LV" sz="2100" dirty="0">
                <a:latin typeface="Times New Roman" panose="02020603050405020304" pitchFamily="18" charset="0"/>
                <a:cs typeface="Times New Roman" panose="02020603050405020304" pitchFamily="18" charset="0"/>
              </a:rPr>
              <a:t>(piem., Sabiedrības veselības pamatnostādnes 2021.-2027.g. ietver bērnu un jauniešu informēšanu un izglītošanu par veselības, tai skaitā seksuālās un reproduktīvās, izglītības jautājumiem, Sociālās aizsardzības un darba tirgus politikas pamatnostādnēs 2021.-2027.g. ir paredzēts veidot ģimenes asistenta/ </a:t>
            </a:r>
            <a:r>
              <a:rPr lang="lv-LV" sz="2100" dirty="0" err="1">
                <a:latin typeface="Times New Roman" panose="02020603050405020304" pitchFamily="18" charset="0"/>
                <a:cs typeface="Times New Roman" panose="02020603050405020304" pitchFamily="18" charset="0"/>
              </a:rPr>
              <a:t>mentora</a:t>
            </a:r>
            <a:r>
              <a:rPr lang="lv-LV" sz="2100" dirty="0">
                <a:latin typeface="Times New Roman" panose="02020603050405020304" pitchFamily="18" charset="0"/>
                <a:cs typeface="Times New Roman" panose="02020603050405020304" pitchFamily="18" charset="0"/>
              </a:rPr>
              <a:t> tīklu pašvaldībās, būtu paplašināma </a:t>
            </a:r>
            <a:r>
              <a:rPr lang="lv-LV" sz="2100" dirty="0" err="1">
                <a:latin typeface="Times New Roman" panose="02020603050405020304" pitchFamily="18" charset="0"/>
                <a:cs typeface="Times New Roman" panose="02020603050405020304" pitchFamily="18" charset="0"/>
              </a:rPr>
              <a:t>mērķgrupa</a:t>
            </a:r>
            <a:r>
              <a:rPr lang="lv-LV" sz="2100" dirty="0">
                <a:latin typeface="Times New Roman" panose="02020603050405020304" pitchFamily="18" charset="0"/>
                <a:cs typeface="Times New Roman" panose="02020603050405020304" pitchFamily="18" charset="0"/>
              </a:rPr>
              <a:t> u.c.);</a:t>
            </a:r>
          </a:p>
          <a:p>
            <a:pPr algn="just"/>
            <a:r>
              <a:rPr lang="lv-LV" sz="2100" b="1" dirty="0">
                <a:latin typeface="Times New Roman" panose="02020603050405020304" pitchFamily="18" charset="0"/>
                <a:cs typeface="Times New Roman" panose="02020603050405020304" pitchFamily="18" charset="0"/>
              </a:rPr>
              <a:t>Atsevišķus priekšlikumus ir jāuzsāk īstenot</a:t>
            </a:r>
            <a:r>
              <a:rPr lang="lv-LV" sz="2100" dirty="0">
                <a:latin typeface="Times New Roman" panose="02020603050405020304" pitchFamily="18" charset="0"/>
                <a:cs typeface="Times New Roman" panose="02020603050405020304" pitchFamily="18" charset="0"/>
              </a:rPr>
              <a:t>, daži priekšlikumi nav iekļauti politikas vai citos dokumentos</a:t>
            </a:r>
            <a:r>
              <a:rPr lang="lv-LV" sz="2100" b="1" dirty="0">
                <a:latin typeface="Times New Roman" panose="02020603050405020304" pitchFamily="18" charset="0"/>
                <a:cs typeface="Times New Roman" panose="02020603050405020304" pitchFamily="18" charset="0"/>
              </a:rPr>
              <a:t> </a:t>
            </a:r>
            <a:r>
              <a:rPr lang="lv-LV" sz="2100" dirty="0">
                <a:latin typeface="Times New Roman" panose="02020603050405020304" pitchFamily="18" charset="0"/>
                <a:cs typeface="Times New Roman" panose="02020603050405020304" pitchFamily="18" charset="0"/>
              </a:rPr>
              <a:t>(piem., starpnozaru algoritmu izstrāde nepilngadīgo grūtniecību gadījumu vadībai u.c.);</a:t>
            </a:r>
          </a:p>
          <a:p>
            <a:pPr algn="just"/>
            <a:r>
              <a:rPr lang="lv-LV" sz="2100" dirty="0">
                <a:latin typeface="Times New Roman" panose="02020603050405020304" pitchFamily="18" charset="0"/>
                <a:cs typeface="Times New Roman" panose="02020603050405020304" pitchFamily="18" charset="0"/>
              </a:rPr>
              <a:t>Priekšlikums par </a:t>
            </a:r>
            <a:r>
              <a:rPr lang="lv-LV" sz="2100" dirty="0">
                <a:solidFill>
                  <a:srgbClr val="C00000"/>
                </a:solidFill>
                <a:latin typeface="Times New Roman" panose="02020603050405020304" pitchFamily="18" charset="0"/>
                <a:cs typeface="Times New Roman" panose="02020603050405020304" pitchFamily="18" charset="0"/>
              </a:rPr>
              <a:t>iespēju nodrošināt anonīmu,  bezmaksas vai vismaz samazinātas maksas kontracepcijas un higiēnas preču pieejamību</a:t>
            </a:r>
            <a:r>
              <a:rPr lang="lv-LV" sz="2100" dirty="0">
                <a:latin typeface="Times New Roman" panose="02020603050405020304" pitchFamily="18" charset="0"/>
                <a:cs typeface="Times New Roman" panose="02020603050405020304" pitchFamily="18" charset="0"/>
              </a:rPr>
              <a:t> </a:t>
            </a:r>
            <a:r>
              <a:rPr lang="lv-LV" sz="2100" dirty="0">
                <a:solidFill>
                  <a:srgbClr val="C00000"/>
                </a:solidFill>
                <a:latin typeface="Times New Roman" panose="02020603050405020304" pitchFamily="18" charset="0"/>
                <a:cs typeface="Times New Roman" panose="02020603050405020304" pitchFamily="18" charset="0"/>
              </a:rPr>
              <a:t>bērniem un jauniešiem </a:t>
            </a:r>
            <a:r>
              <a:rPr lang="lv-LV" sz="2100" dirty="0">
                <a:latin typeface="Times New Roman" panose="02020603050405020304" pitchFamily="18" charset="0"/>
                <a:cs typeface="Times New Roman" panose="02020603050405020304" pitchFamily="18" charset="0"/>
              </a:rPr>
              <a:t>dažādās vietās – ir </a:t>
            </a:r>
            <a:r>
              <a:rPr lang="lv-LV" sz="2100" dirty="0" err="1">
                <a:latin typeface="Times New Roman" panose="02020603050405020304" pitchFamily="18" charset="0"/>
                <a:cs typeface="Times New Roman" panose="02020603050405020304" pitchFamily="18" charset="0"/>
              </a:rPr>
              <a:t>starpsektoru</a:t>
            </a:r>
            <a:r>
              <a:rPr lang="lv-LV" sz="2100" dirty="0">
                <a:latin typeface="Times New Roman" panose="02020603050405020304" pitchFamily="18" charset="0"/>
                <a:cs typeface="Times New Roman" panose="02020603050405020304" pitchFamily="18" charset="0"/>
              </a:rPr>
              <a:t> jautājums, nepieciešams vienoties par </a:t>
            </a:r>
            <a:r>
              <a:rPr lang="lv-LV" sz="2100" b="1" dirty="0">
                <a:latin typeface="Times New Roman" panose="02020603050405020304" pitchFamily="18" charset="0"/>
                <a:cs typeface="Times New Roman" panose="02020603050405020304" pitchFamily="18" charset="0"/>
              </a:rPr>
              <a:t>atbildīgo institūciju priekšlikuma ieviešanai un turpmāku virzību.</a:t>
            </a:r>
            <a:endParaRPr lang="lv-LV" sz="21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46ED079E-A783-FA8C-5E1D-F1BE56B7EAEF}"/>
              </a:ext>
            </a:extLst>
          </p:cNvPr>
          <p:cNvSpPr>
            <a:spLocks noGrp="1"/>
          </p:cNvSpPr>
          <p:nvPr>
            <p:ph type="sldNum" sz="quarter" idx="12"/>
          </p:nvPr>
        </p:nvSpPr>
        <p:spPr/>
        <p:txBody>
          <a:bodyPr/>
          <a:lstStyle/>
          <a:p>
            <a:fld id="{200423E1-44C6-4E03-9576-413CBCCCE18A}" type="slidenum">
              <a:rPr lang="lv-LV" smtClean="0"/>
              <a:pPr/>
              <a:t>16</a:t>
            </a:fld>
            <a:endParaRPr lang="lv-LV" dirty="0"/>
          </a:p>
        </p:txBody>
      </p:sp>
      <p:sp>
        <p:nvSpPr>
          <p:cNvPr id="4" name="Title 3">
            <a:extLst>
              <a:ext uri="{FF2B5EF4-FFF2-40B4-BE49-F238E27FC236}">
                <a16:creationId xmlns:a16="http://schemas.microsoft.com/office/drawing/2014/main" id="{C6CE0E52-7C5A-EE08-7B15-0B9DECC68E65}"/>
              </a:ext>
            </a:extLst>
          </p:cNvPr>
          <p:cNvSpPr>
            <a:spLocks noGrp="1"/>
          </p:cNvSpPr>
          <p:nvPr>
            <p:ph type="title"/>
          </p:nvPr>
        </p:nvSpPr>
        <p:spPr>
          <a:xfrm>
            <a:off x="2283528" y="664412"/>
            <a:ext cx="4209551" cy="954000"/>
          </a:xfrm>
        </p:spPr>
        <p:txBody>
          <a:bodyPr>
            <a:normAutofit/>
          </a:bodyPr>
          <a:lstStyle/>
          <a:p>
            <a:pPr algn="ctr"/>
            <a:r>
              <a:rPr lang="lv-LV" sz="2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Priekšlikumu ieviešana</a:t>
            </a:r>
          </a:p>
        </p:txBody>
      </p:sp>
      <p:pic>
        <p:nvPicPr>
          <p:cNvPr id="2050" name="Picture 2" descr="check-green - Financial Services">
            <a:extLst>
              <a:ext uri="{FF2B5EF4-FFF2-40B4-BE49-F238E27FC236}">
                <a16:creationId xmlns:a16="http://schemas.microsoft.com/office/drawing/2014/main" id="{EF3A39C4-0081-B3B9-C9BF-CFF69E118A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3079" y="406167"/>
            <a:ext cx="882450" cy="95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7596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B49074E-7942-4024-AE5E-989AB9199A42}"/>
              </a:ext>
            </a:extLst>
          </p:cNvPr>
          <p:cNvSpPr>
            <a:spLocks noGrp="1"/>
          </p:cNvSpPr>
          <p:nvPr>
            <p:ph type="title"/>
          </p:nvPr>
        </p:nvSpPr>
        <p:spPr>
          <a:xfrm>
            <a:off x="2265029" y="747357"/>
            <a:ext cx="4874002" cy="2805468"/>
          </a:xfrm>
        </p:spPr>
        <p:txBody>
          <a:bodyPr vert="horz" lIns="91440" tIns="45720" rIns="91440" bIns="45720" rtlCol="0" anchor="b">
            <a:normAutofit/>
          </a:bodyPr>
          <a:lstStyle/>
          <a:p>
            <a:pPr algn="ctr" defTabSz="914400">
              <a:lnSpc>
                <a:spcPct val="90000"/>
              </a:lnSpc>
            </a:pPr>
            <a:r>
              <a:rPr lang="en-US" sz="4800" kern="1200" dirty="0" err="1">
                <a:solidFill>
                  <a:srgbClr val="C00000"/>
                </a:solidFill>
                <a:latin typeface="Times New Roman" panose="02020603050405020304" pitchFamily="18" charset="0"/>
                <a:ea typeface="Segoe UI Black" panose="020B0A02040204020203" pitchFamily="34" charset="0"/>
                <a:cs typeface="Times New Roman" panose="02020603050405020304" pitchFamily="18" charset="0"/>
              </a:rPr>
              <a:t>Paldies</a:t>
            </a:r>
            <a:r>
              <a:rPr lang="en-US" sz="4800" kern="1200" dirty="0">
                <a:solidFill>
                  <a:srgbClr val="C00000"/>
                </a:solidFill>
                <a:latin typeface="Times New Roman" panose="02020603050405020304" pitchFamily="18" charset="0"/>
                <a:ea typeface="Segoe UI Black" panose="020B0A02040204020203" pitchFamily="34" charset="0"/>
                <a:cs typeface="Times New Roman" panose="02020603050405020304" pitchFamily="18" charset="0"/>
              </a:rPr>
              <a:t>!</a:t>
            </a:r>
          </a:p>
        </p:txBody>
      </p:sp>
      <p:pic>
        <p:nvPicPr>
          <p:cNvPr id="3" name="Picture 2">
            <a:extLst>
              <a:ext uri="{FF2B5EF4-FFF2-40B4-BE49-F238E27FC236}">
                <a16:creationId xmlns:a16="http://schemas.microsoft.com/office/drawing/2014/main" id="{FDBA3837-D51D-A01B-C745-F53511859069}"/>
              </a:ext>
            </a:extLst>
          </p:cNvPr>
          <p:cNvPicPr>
            <a:picLocks noChangeAspect="1" noChangeArrowheads="1"/>
          </p:cNvPicPr>
          <p:nvPr/>
        </p:nvPicPr>
        <p:blipFill>
          <a:blip r:embed="rId2" cstate="print"/>
          <a:srcRect/>
          <a:stretch>
            <a:fillRect/>
          </a:stretch>
        </p:blipFill>
        <p:spPr bwMode="auto">
          <a:xfrm>
            <a:off x="5962650" y="3238500"/>
            <a:ext cx="1741642" cy="2711254"/>
          </a:xfrm>
          <a:prstGeom prst="rect">
            <a:avLst/>
          </a:prstGeom>
          <a:noFill/>
          <a:ln w="9525">
            <a:noFill/>
            <a:miter lim="800000"/>
            <a:headEnd/>
            <a:tailEnd/>
          </a:ln>
        </p:spPr>
      </p:pic>
    </p:spTree>
    <p:extLst>
      <p:ext uri="{BB962C8B-B14F-4D97-AF65-F5344CB8AC3E}">
        <p14:creationId xmlns:p14="http://schemas.microsoft.com/office/powerpoint/2010/main" val="62854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4E2A4AA-FBE8-A01D-96BE-DFD6F1FC9099}"/>
              </a:ext>
            </a:extLst>
          </p:cNvPr>
          <p:cNvSpPr>
            <a:spLocks noGrp="1"/>
          </p:cNvSpPr>
          <p:nvPr>
            <p:ph idx="1"/>
          </p:nvPr>
        </p:nvSpPr>
        <p:spPr>
          <a:xfrm>
            <a:off x="772815" y="2013359"/>
            <a:ext cx="7838385" cy="4282666"/>
          </a:xfrm>
        </p:spPr>
        <p:txBody>
          <a:bodyPr>
            <a:normAutofit/>
          </a:bodyPr>
          <a:lstStyle/>
          <a:p>
            <a:pPr algn="just">
              <a:lnSpc>
                <a:spcPct val="100000"/>
              </a:lnSpc>
              <a:spcBef>
                <a:spcPts val="500"/>
              </a:spcBef>
              <a:spcAft>
                <a:spcPts val="1000"/>
              </a:spcAft>
            </a:pPr>
            <a:r>
              <a:rPr lang="lv-LV" dirty="0">
                <a:latin typeface="Times New Roman" panose="02020603050405020304" pitchFamily="18" charset="0"/>
                <a:ea typeface="Yu Mincho" panose="02020400000000000000" pitchFamily="18" charset="-128"/>
                <a:cs typeface="Times New Roman" panose="02020603050405020304" pitchFamily="18" charset="0"/>
              </a:rPr>
              <a:t>Pamatojoties uz </a:t>
            </a:r>
            <a:r>
              <a:rPr lang="lv-LV" b="1" dirty="0">
                <a:solidFill>
                  <a:srgbClr val="C00000"/>
                </a:solidFill>
                <a:latin typeface="Times New Roman" panose="02020603050405020304" pitchFamily="18" charset="0"/>
                <a:ea typeface="Yu Mincho" panose="02020400000000000000" pitchFamily="18" charset="-128"/>
                <a:cs typeface="Times New Roman" panose="02020603050405020304" pitchFamily="18" charset="0"/>
              </a:rPr>
              <a:t>LM Bērnu lietu sadarbības padomes deleģējumu </a:t>
            </a:r>
            <a:r>
              <a:rPr lang="lv-LV" dirty="0">
                <a:latin typeface="Times New Roman" panose="02020603050405020304" pitchFamily="18" charset="0"/>
                <a:ea typeface="Yu Mincho" panose="02020400000000000000" pitchFamily="18" charset="-128"/>
                <a:cs typeface="Times New Roman" panose="02020603050405020304" pitchFamily="18" charset="0"/>
              </a:rPr>
              <a:t>izveidot Padomes apakšgrupu, VM ar 2022.gada 18.maija rīkojumu Nr.100 </a:t>
            </a:r>
            <a:r>
              <a:rPr lang="lv-LV" i="1" dirty="0">
                <a:latin typeface="Times New Roman" panose="02020603050405020304" pitchFamily="18" charset="0"/>
                <a:ea typeface="Yu Mincho" panose="02020400000000000000" pitchFamily="18" charset="-128"/>
                <a:cs typeface="Times New Roman" panose="02020603050405020304" pitchFamily="18" charset="0"/>
              </a:rPr>
              <a:t>“Par Bērnu un pusaudžu veselības izglītības darba grupas izveidi” </a:t>
            </a:r>
            <a:r>
              <a:rPr lang="lv-LV" dirty="0">
                <a:latin typeface="Times New Roman" panose="02020603050405020304" pitchFamily="18" charset="0"/>
                <a:ea typeface="Yu Mincho" panose="02020400000000000000" pitchFamily="18" charset="-128"/>
                <a:cs typeface="Times New Roman" panose="02020603050405020304" pitchFamily="18" charset="0"/>
              </a:rPr>
              <a:t>izveidoja darba grupu.</a:t>
            </a:r>
          </a:p>
          <a:p>
            <a:pPr algn="just">
              <a:lnSpc>
                <a:spcPct val="100000"/>
              </a:lnSpc>
              <a:spcBef>
                <a:spcPts val="500"/>
              </a:spcBef>
              <a:spcAft>
                <a:spcPts val="1000"/>
              </a:spcAft>
            </a:pPr>
            <a:r>
              <a:rPr lang="lv-LV" b="1" dirty="0">
                <a:solidFill>
                  <a:srgbClr val="C00000"/>
                </a:solidFill>
                <a:latin typeface="Times New Roman" panose="02020603050405020304" pitchFamily="18" charset="0"/>
                <a:ea typeface="Yu Mincho" panose="02020400000000000000" pitchFamily="18" charset="-128"/>
                <a:cs typeface="Times New Roman" panose="02020603050405020304" pitchFamily="18" charset="0"/>
              </a:rPr>
              <a:t>Darba grupas mērķis </a:t>
            </a:r>
            <a:r>
              <a:rPr lang="lv-LV" dirty="0">
                <a:latin typeface="Times New Roman" panose="02020603050405020304" pitchFamily="18" charset="0"/>
                <a:ea typeface="Yu Mincho" panose="02020400000000000000" pitchFamily="18" charset="-128"/>
                <a:cs typeface="Times New Roman" panose="02020603050405020304" pitchFamily="18" charset="0"/>
              </a:rPr>
              <a:t>– i</a:t>
            </a:r>
            <a:r>
              <a:rPr lang="lv-LV" dirty="0">
                <a:effectLst/>
                <a:latin typeface="Times New Roman" panose="02020603050405020304" pitchFamily="18" charset="0"/>
                <a:ea typeface="Yu Mincho" panose="02020400000000000000" pitchFamily="18" charset="-128"/>
                <a:cs typeface="Times New Roman" panose="02020603050405020304" pitchFamily="18" charset="0"/>
              </a:rPr>
              <a:t>zstrādāt un līdz 2022.gada 1.novembrim Padomei iesniegt priekšlikumus nepilngadīgo grūtniecību novēršanai un pusaudžu izglītošanai par seksuālo un reproduktīvo veselību, kā arī izskatīt iespējas nodrošināt bezmaksas kontracepciju pusaudžiem. </a:t>
            </a:r>
          </a:p>
          <a:p>
            <a:pPr algn="just">
              <a:lnSpc>
                <a:spcPct val="100000"/>
              </a:lnSpc>
              <a:spcBef>
                <a:spcPts val="500"/>
              </a:spcBef>
              <a:spcAft>
                <a:spcPts val="1000"/>
              </a:spcAft>
            </a:pPr>
            <a:r>
              <a:rPr lang="lv-LV" dirty="0">
                <a:latin typeface="Times New Roman" panose="02020603050405020304" pitchFamily="18" charset="0"/>
                <a:ea typeface="Yu Mincho" panose="02020400000000000000" pitchFamily="18" charset="-128"/>
                <a:cs typeface="Times New Roman" panose="02020603050405020304" pitchFamily="18" charset="0"/>
              </a:rPr>
              <a:t>2022.gada 24.oktobrī </a:t>
            </a:r>
            <a:r>
              <a:rPr lang="lv-LV" b="1" dirty="0">
                <a:solidFill>
                  <a:srgbClr val="C00000"/>
                </a:solidFill>
                <a:latin typeface="Times New Roman" panose="02020603050405020304" pitchFamily="18" charset="0"/>
                <a:ea typeface="Yu Mincho" panose="02020400000000000000" pitchFamily="18" charset="-128"/>
                <a:cs typeface="Times New Roman" panose="02020603050405020304" pitchFamily="18" charset="0"/>
              </a:rPr>
              <a:t>darba grupas izstrādātie priekšlikumi tika iesniegti Padomei. </a:t>
            </a:r>
            <a:r>
              <a:rPr lang="lv-LV" dirty="0">
                <a:latin typeface="Times New Roman" panose="02020603050405020304" pitchFamily="18" charset="0"/>
                <a:ea typeface="Yu Mincho" panose="02020400000000000000" pitchFamily="18" charset="-128"/>
                <a:cs typeface="Times New Roman" panose="02020603050405020304" pitchFamily="18" charset="0"/>
              </a:rPr>
              <a:t>Pamatojoties uz Padomes š.g. 17.marta sēdē nolemto,  papildus 2023.gada 27.jūnijā un 9.oktobrī </a:t>
            </a:r>
            <a:r>
              <a:rPr lang="lv-LV" b="1" dirty="0">
                <a:solidFill>
                  <a:srgbClr val="C00000"/>
                </a:solidFill>
                <a:latin typeface="Times New Roman" panose="02020603050405020304" pitchFamily="18" charset="0"/>
                <a:ea typeface="Yu Mincho" panose="02020400000000000000" pitchFamily="18" charset="-128"/>
                <a:cs typeface="Times New Roman" panose="02020603050405020304" pitchFamily="18" charset="0"/>
              </a:rPr>
              <a:t>Padomei tika iesniegti priekšlikumu precizējumi.</a:t>
            </a:r>
            <a:endParaRPr lang="lv-LV" dirty="0">
              <a:effectLst/>
              <a:latin typeface="Times New Roman" panose="02020603050405020304" pitchFamily="18" charset="0"/>
              <a:ea typeface="Yu Mincho" panose="02020400000000000000" pitchFamily="18" charset="-128"/>
              <a:cs typeface="Times New Roman" panose="02020603050405020304" pitchFamily="18" charset="0"/>
            </a:endParaRPr>
          </a:p>
          <a:p>
            <a:endParaRPr lang="lv-LV" dirty="0"/>
          </a:p>
        </p:txBody>
      </p:sp>
      <p:sp>
        <p:nvSpPr>
          <p:cNvPr id="3" name="Slide Number Placeholder 2">
            <a:extLst>
              <a:ext uri="{FF2B5EF4-FFF2-40B4-BE49-F238E27FC236}">
                <a16:creationId xmlns:a16="http://schemas.microsoft.com/office/drawing/2014/main" id="{016F0CA2-B4D7-7813-FE97-78663C7F2A18}"/>
              </a:ext>
            </a:extLst>
          </p:cNvPr>
          <p:cNvSpPr>
            <a:spLocks noGrp="1"/>
          </p:cNvSpPr>
          <p:nvPr>
            <p:ph type="sldNum" sz="quarter" idx="12"/>
          </p:nvPr>
        </p:nvSpPr>
        <p:spPr/>
        <p:txBody>
          <a:bodyPr/>
          <a:lstStyle/>
          <a:p>
            <a:fld id="{200423E1-44C6-4E03-9576-413CBCCCE18A}" type="slidenum">
              <a:rPr lang="lv-LV" smtClean="0"/>
              <a:pPr/>
              <a:t>2</a:t>
            </a:fld>
            <a:endParaRPr lang="lv-LV" dirty="0"/>
          </a:p>
        </p:txBody>
      </p:sp>
      <p:sp>
        <p:nvSpPr>
          <p:cNvPr id="4" name="Title 3">
            <a:extLst>
              <a:ext uri="{FF2B5EF4-FFF2-40B4-BE49-F238E27FC236}">
                <a16:creationId xmlns:a16="http://schemas.microsoft.com/office/drawing/2014/main" id="{CB7461A5-5D96-35D1-BA39-31658B5E3E35}"/>
              </a:ext>
            </a:extLst>
          </p:cNvPr>
          <p:cNvSpPr>
            <a:spLocks noGrp="1"/>
          </p:cNvSpPr>
          <p:nvPr>
            <p:ph type="title"/>
          </p:nvPr>
        </p:nvSpPr>
        <p:spPr>
          <a:xfrm>
            <a:off x="1971040" y="561975"/>
            <a:ext cx="3523749" cy="832970"/>
          </a:xfrm>
        </p:spPr>
        <p:txBody>
          <a:bodyPr>
            <a:normAutofit/>
          </a:bodyPr>
          <a:lstStyle/>
          <a:p>
            <a:pPr algn="ctr"/>
            <a:r>
              <a:rPr lang="lv-LV" sz="3600" dirty="0">
                <a:solidFill>
                  <a:srgbClr val="C00000"/>
                </a:solidFill>
                <a:latin typeface="Times New Roman" pitchFamily="18" charset="0"/>
                <a:ea typeface="+mn-ea"/>
                <a:cs typeface="Times New Roman" pitchFamily="18" charset="0"/>
              </a:rPr>
              <a:t>Darba grupa</a:t>
            </a:r>
            <a:endParaRPr lang="lv-LV" sz="3600" dirty="0">
              <a:solidFill>
                <a:srgbClr val="C00000"/>
              </a:solidFill>
            </a:endParaRPr>
          </a:p>
        </p:txBody>
      </p:sp>
      <p:pic>
        <p:nvPicPr>
          <p:cNvPr id="3076" name="Picture 4" descr="How to work in a team and promote teamwork - Wimi">
            <a:extLst>
              <a:ext uri="{FF2B5EF4-FFF2-40B4-BE49-F238E27FC236}">
                <a16:creationId xmlns:a16="http://schemas.microsoft.com/office/drawing/2014/main" id="{97C9D9CD-2797-EB53-AA98-41347F3274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9749" y="408592"/>
            <a:ext cx="2827789" cy="1552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6430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D3B46B-1CD9-5508-52C2-FA4763030CD7}"/>
              </a:ext>
            </a:extLst>
          </p:cNvPr>
          <p:cNvSpPr>
            <a:spLocks noGrp="1"/>
          </p:cNvSpPr>
          <p:nvPr>
            <p:ph idx="1"/>
          </p:nvPr>
        </p:nvSpPr>
        <p:spPr>
          <a:xfrm>
            <a:off x="695325" y="2256638"/>
            <a:ext cx="7915875" cy="3936949"/>
          </a:xfrm>
        </p:spPr>
        <p:txBody>
          <a:bodyPr>
            <a:normAutofit/>
          </a:bodyPr>
          <a:lstStyle/>
          <a:p>
            <a:pPr algn="just"/>
            <a:r>
              <a:rPr lang="lv-LV" dirty="0">
                <a:latin typeface="Times New Roman" panose="02020603050405020304" pitchFamily="18" charset="0"/>
                <a:cs typeface="Times New Roman" panose="02020603050405020304" pitchFamily="18" charset="0"/>
              </a:rPr>
              <a:t>Atbilstoši Bērnu lietu sadarbības padomes priekšlikumam </a:t>
            </a:r>
            <a:r>
              <a:rPr lang="lv-LV" b="1" dirty="0">
                <a:solidFill>
                  <a:srgbClr val="C00000"/>
                </a:solidFill>
                <a:latin typeface="Times New Roman" panose="02020603050405020304" pitchFamily="18" charset="0"/>
                <a:cs typeface="Times New Roman" panose="02020603050405020304" pitchFamily="18" charset="0"/>
              </a:rPr>
              <a:t>darba grupu pārstāvēja </a:t>
            </a:r>
            <a:r>
              <a:rPr lang="lv-LV" dirty="0">
                <a:latin typeface="Times New Roman" panose="02020603050405020304" pitchFamily="18" charset="0"/>
                <a:cs typeface="Times New Roman" panose="02020603050405020304" pitchFamily="18" charset="0"/>
              </a:rPr>
              <a:t>– VM, LM, IZM/VISC, DLC/PKC, biedrības «Papardes zieds», vecāku organizācijas «Mammamuntetiem.lv», kā arī «Latvijas Ginekologu un dzemdību speciālistu asociācija»  pārstāvji. Darba grupu vadīja VM.</a:t>
            </a:r>
          </a:p>
          <a:p>
            <a:pPr algn="just"/>
            <a:r>
              <a:rPr lang="lv-LV" b="1" dirty="0">
                <a:solidFill>
                  <a:srgbClr val="C00000"/>
                </a:solidFill>
                <a:latin typeface="Times New Roman" panose="02020603050405020304" pitchFamily="18" charset="0"/>
                <a:cs typeface="Times New Roman" panose="02020603050405020304" pitchFamily="18" charset="0"/>
              </a:rPr>
              <a:t>Papildus dalībai darba grupas sanāksmēs tika uzaicināti dažādu jomu speciālisti </a:t>
            </a:r>
            <a:r>
              <a:rPr lang="lv-LV" dirty="0">
                <a:latin typeface="Times New Roman" panose="02020603050405020304" pitchFamily="18" charset="0"/>
                <a:cs typeface="Times New Roman" panose="02020603050405020304" pitchFamily="18" charset="0"/>
              </a:rPr>
              <a:t>– VISC projekta "Kompetenču pieeja mācību saturā" (Skola 2030), Rīgas Stradiņa universitātes, Latvijas Vecmāšu asociācijas, nodibinājuma “Bērnu slimnīcas fonds”, Slimību profilakses un kontroles centra, Nacionālā veselības dienesta,  Rīgas Austrumu klīniskās universitātes slimnīcas Latvijas Infektoloģijas centra, Pusaudžu resursu centra pārstāvji. </a:t>
            </a:r>
          </a:p>
        </p:txBody>
      </p:sp>
      <p:sp>
        <p:nvSpPr>
          <p:cNvPr id="3" name="Slide Number Placeholder 2">
            <a:extLst>
              <a:ext uri="{FF2B5EF4-FFF2-40B4-BE49-F238E27FC236}">
                <a16:creationId xmlns:a16="http://schemas.microsoft.com/office/drawing/2014/main" id="{77222AAD-A89F-642E-08C5-F45E6736E5EC}"/>
              </a:ext>
            </a:extLst>
          </p:cNvPr>
          <p:cNvSpPr>
            <a:spLocks noGrp="1"/>
          </p:cNvSpPr>
          <p:nvPr>
            <p:ph type="sldNum" sz="quarter" idx="12"/>
          </p:nvPr>
        </p:nvSpPr>
        <p:spPr/>
        <p:txBody>
          <a:bodyPr/>
          <a:lstStyle/>
          <a:p>
            <a:fld id="{200423E1-44C6-4E03-9576-413CBCCCE18A}" type="slidenum">
              <a:rPr lang="lv-LV" smtClean="0"/>
              <a:pPr/>
              <a:t>3</a:t>
            </a:fld>
            <a:endParaRPr lang="lv-LV" dirty="0"/>
          </a:p>
        </p:txBody>
      </p:sp>
      <p:sp>
        <p:nvSpPr>
          <p:cNvPr id="4" name="Title 3">
            <a:extLst>
              <a:ext uri="{FF2B5EF4-FFF2-40B4-BE49-F238E27FC236}">
                <a16:creationId xmlns:a16="http://schemas.microsoft.com/office/drawing/2014/main" id="{3864249E-4971-E393-1397-C731E793B276}"/>
              </a:ext>
            </a:extLst>
          </p:cNvPr>
          <p:cNvSpPr>
            <a:spLocks noGrp="1"/>
          </p:cNvSpPr>
          <p:nvPr>
            <p:ph type="title"/>
          </p:nvPr>
        </p:nvSpPr>
        <p:spPr>
          <a:xfrm>
            <a:off x="2286000" y="590550"/>
            <a:ext cx="3166844" cy="1120804"/>
          </a:xfrm>
        </p:spPr>
        <p:txBody>
          <a:bodyPr>
            <a:normAutofit/>
          </a:bodyPr>
          <a:lstStyle/>
          <a:p>
            <a:pPr algn="ctr"/>
            <a:r>
              <a:rPr lang="lv-LV" sz="3200" dirty="0">
                <a:solidFill>
                  <a:srgbClr val="C00000"/>
                </a:solidFill>
                <a:latin typeface="Times New Roman" panose="02020603050405020304" pitchFamily="18" charset="0"/>
                <a:cs typeface="Times New Roman" panose="02020603050405020304" pitchFamily="18" charset="0"/>
              </a:rPr>
              <a:t>Darba grupas pārstāvji</a:t>
            </a:r>
          </a:p>
        </p:txBody>
      </p:sp>
      <p:pic>
        <p:nvPicPr>
          <p:cNvPr id="8" name="Picture 7">
            <a:extLst>
              <a:ext uri="{FF2B5EF4-FFF2-40B4-BE49-F238E27FC236}">
                <a16:creationId xmlns:a16="http://schemas.microsoft.com/office/drawing/2014/main" id="{7B7E6DC4-EC5F-0DE3-2D5D-951D54DDAA14}"/>
              </a:ext>
            </a:extLst>
          </p:cNvPr>
          <p:cNvPicPr>
            <a:picLocks noChangeAspect="1"/>
          </p:cNvPicPr>
          <p:nvPr/>
        </p:nvPicPr>
        <p:blipFill>
          <a:blip r:embed="rId2"/>
          <a:stretch>
            <a:fillRect/>
          </a:stretch>
        </p:blipFill>
        <p:spPr>
          <a:xfrm>
            <a:off x="5679347" y="503282"/>
            <a:ext cx="2819706" cy="1583763"/>
          </a:xfrm>
          <a:prstGeom prst="rect">
            <a:avLst/>
          </a:prstGeom>
        </p:spPr>
      </p:pic>
    </p:spTree>
    <p:extLst>
      <p:ext uri="{BB962C8B-B14F-4D97-AF65-F5344CB8AC3E}">
        <p14:creationId xmlns:p14="http://schemas.microsoft.com/office/powerpoint/2010/main" val="2161178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AB1038-07A4-40FA-94AE-46DCE4222F73}"/>
              </a:ext>
            </a:extLst>
          </p:cNvPr>
          <p:cNvSpPr>
            <a:spLocks noGrp="1"/>
          </p:cNvSpPr>
          <p:nvPr>
            <p:ph type="title"/>
          </p:nvPr>
        </p:nvSpPr>
        <p:spPr>
          <a:xfrm>
            <a:off x="2362201" y="379465"/>
            <a:ext cx="3451370" cy="716558"/>
          </a:xfrm>
        </p:spPr>
        <p:txBody>
          <a:bodyPr anchor="b">
            <a:normAutofit fontScale="90000"/>
          </a:bodyPr>
          <a:lstStyle/>
          <a:p>
            <a:pPr algn="ctr"/>
            <a:br>
              <a:rPr lang="lv-LV" dirty="0"/>
            </a:br>
            <a:r>
              <a:rPr lang="lv-LV" sz="4000" dirty="0">
                <a:solidFill>
                  <a:srgbClr val="C00000"/>
                </a:solidFill>
                <a:latin typeface="Times New Roman" panose="02020603050405020304" pitchFamily="18" charset="0"/>
                <a:cs typeface="Times New Roman" panose="02020603050405020304" pitchFamily="18" charset="0"/>
              </a:rPr>
              <a:t>Esošā situācija </a:t>
            </a:r>
          </a:p>
        </p:txBody>
      </p:sp>
      <p:sp>
        <p:nvSpPr>
          <p:cNvPr id="2" name="Content Placeholder 1">
            <a:extLst>
              <a:ext uri="{FF2B5EF4-FFF2-40B4-BE49-F238E27FC236}">
                <a16:creationId xmlns:a16="http://schemas.microsoft.com/office/drawing/2014/main" id="{D81D6A84-2284-44DB-B44E-7803E45DA8E8}"/>
              </a:ext>
            </a:extLst>
          </p:cNvPr>
          <p:cNvSpPr>
            <a:spLocks noGrp="1"/>
          </p:cNvSpPr>
          <p:nvPr>
            <p:ph type="body" sz="half" idx="2"/>
          </p:nvPr>
        </p:nvSpPr>
        <p:spPr>
          <a:xfrm>
            <a:off x="604007" y="1333850"/>
            <a:ext cx="8004721" cy="5251508"/>
          </a:xfrm>
          <a:solidFill>
            <a:schemeClr val="accent3">
              <a:lumMod val="20000"/>
              <a:lumOff val="80000"/>
            </a:schemeClr>
          </a:solidFill>
          <a:ln>
            <a:solidFill>
              <a:schemeClr val="bg1"/>
            </a:solidFill>
          </a:ln>
        </p:spPr>
        <p:txBody>
          <a:bodyPr>
            <a:normAutofit/>
          </a:bodyPr>
          <a:lstStyle/>
          <a:p>
            <a:pPr marL="457200" indent="-457200">
              <a:buFont typeface="Arial" panose="020B0604020202020204" pitchFamily="34" charset="0"/>
              <a:buChar char="•"/>
            </a:pPr>
            <a:endParaRPr lang="lv-LV" sz="1800" dirty="0">
              <a:highlight>
                <a:srgbClr val="00FF00"/>
              </a:highlight>
              <a:latin typeface="Times New Roman" panose="02020603050405020304" pitchFamily="18" charset="0"/>
              <a:ea typeface="Calibri" panose="020F0502020204030204" pitchFamily="34" charset="0"/>
            </a:endParaRPr>
          </a:p>
          <a:p>
            <a:pPr algn="just"/>
            <a:r>
              <a:rPr lang="lv-LV" dirty="0">
                <a:effectLst/>
                <a:latin typeface="Times New Roman" panose="02020603050405020304" pitchFamily="18" charset="0"/>
                <a:ea typeface="Calibri" panose="020F0502020204030204" pitchFamily="34" charset="0"/>
              </a:rPr>
              <a:t>Viens no rādītājiem, kas raksturo pusaudžu un jauniešu zināšanas par </a:t>
            </a:r>
            <a:r>
              <a:rPr lang="lv-LV" dirty="0">
                <a:latin typeface="Times New Roman" panose="02020603050405020304" pitchFamily="18" charset="0"/>
                <a:ea typeface="Calibri" panose="020F0502020204030204" pitchFamily="34" charset="0"/>
              </a:rPr>
              <a:t>seksuālās un reproduktīvās veselības</a:t>
            </a:r>
            <a:r>
              <a:rPr lang="lv-LV" dirty="0">
                <a:effectLst/>
                <a:latin typeface="Times New Roman" panose="02020603050405020304" pitchFamily="18" charset="0"/>
                <a:ea typeface="Calibri" panose="020F0502020204030204" pitchFamily="34" charset="0"/>
              </a:rPr>
              <a:t> jautājumiem, tai skaitā izpratni par atbildīgām savstarpējām attiecībām, kā arī par spēju šīs zināšanas pielietot, ir </a:t>
            </a:r>
            <a:r>
              <a:rPr lang="lv-LV" b="1" dirty="0">
                <a:effectLst/>
                <a:latin typeface="Times New Roman" panose="02020603050405020304" pitchFamily="18" charset="0"/>
                <a:ea typeface="Calibri" panose="020F0502020204030204" pitchFamily="34" charset="0"/>
              </a:rPr>
              <a:t>nepilngadīgo grūtnieču skaits</a:t>
            </a:r>
            <a:r>
              <a:rPr lang="lv-LV" dirty="0">
                <a:effectLst/>
                <a:latin typeface="Times New Roman" panose="02020603050405020304" pitchFamily="18" charset="0"/>
                <a:ea typeface="Calibri" panose="020F0502020204030204" pitchFamily="34" charset="0"/>
              </a:rPr>
              <a:t> un </a:t>
            </a:r>
            <a:r>
              <a:rPr lang="lv-LV" b="1" dirty="0">
                <a:effectLst/>
                <a:latin typeface="Times New Roman" panose="02020603050405020304" pitchFamily="18" charset="0"/>
                <a:ea typeface="Calibri" panose="020F0502020204030204" pitchFamily="34" charset="0"/>
              </a:rPr>
              <a:t>veikto abortu skaits</a:t>
            </a:r>
            <a:r>
              <a:rPr lang="lv-LV" dirty="0">
                <a:effectLst/>
                <a:latin typeface="Times New Roman" panose="02020603050405020304" pitchFamily="18" charset="0"/>
                <a:ea typeface="Calibri" panose="020F0502020204030204" pitchFamily="34" charset="0"/>
              </a:rPr>
              <a:t> nepilngadīgām jaunietēm.</a:t>
            </a:r>
          </a:p>
          <a:p>
            <a:pPr marL="285750" indent="-285750" algn="just">
              <a:buFont typeface="Wingdings" panose="05000000000000000000" pitchFamily="2" charset="2"/>
              <a:buChar char="Ø"/>
            </a:pPr>
            <a:r>
              <a:rPr lang="lv-LV" dirty="0">
                <a:effectLst/>
                <a:latin typeface="Times New Roman" panose="02020603050405020304" pitchFamily="18" charset="0"/>
                <a:ea typeface="Calibri" panose="020F0502020204030204" pitchFamily="34" charset="0"/>
              </a:rPr>
              <a:t>Lai gan vērojams </a:t>
            </a:r>
            <a:r>
              <a:rPr lang="lv-LV" b="1" dirty="0">
                <a:solidFill>
                  <a:srgbClr val="C00000"/>
                </a:solidFill>
                <a:effectLst/>
                <a:latin typeface="Times New Roman" panose="02020603050405020304" pitchFamily="18" charset="0"/>
                <a:ea typeface="Calibri" panose="020F0502020204030204" pitchFamily="34" charset="0"/>
              </a:rPr>
              <a:t>dzemdību skaita</a:t>
            </a:r>
            <a:r>
              <a:rPr lang="lv-LV" dirty="0">
                <a:effectLst/>
                <a:latin typeface="Times New Roman" panose="02020603050405020304" pitchFamily="18" charset="0"/>
                <a:ea typeface="Calibri" panose="020F0502020204030204" pitchFamily="34" charset="0"/>
              </a:rPr>
              <a:t> samazinājums </a:t>
            </a:r>
            <a:r>
              <a:rPr lang="lv-LV" dirty="0">
                <a:latin typeface="Times New Roman" panose="02020603050405020304" pitchFamily="18" charset="0"/>
                <a:ea typeface="Calibri" panose="020F0502020204030204" pitchFamily="34" charset="0"/>
              </a:rPr>
              <a:t>nepilngadīgām jaunietēm </a:t>
            </a:r>
            <a:r>
              <a:rPr lang="lv-LV" dirty="0">
                <a:effectLst/>
                <a:latin typeface="Times New Roman" panose="02020603050405020304" pitchFamily="18" charset="0"/>
                <a:ea typeface="Calibri" panose="020F0502020204030204" pitchFamily="34" charset="0"/>
              </a:rPr>
              <a:t> (2016.gadā – 180 dzemdības, </a:t>
            </a:r>
            <a:r>
              <a:rPr lang="lv-LV" b="1" dirty="0">
                <a:solidFill>
                  <a:srgbClr val="C00000"/>
                </a:solidFill>
                <a:effectLst/>
                <a:latin typeface="Times New Roman" panose="02020603050405020304" pitchFamily="18" charset="0"/>
                <a:ea typeface="Calibri" panose="020F0502020204030204" pitchFamily="34" charset="0"/>
              </a:rPr>
              <a:t>2022.gadā – 94</a:t>
            </a:r>
            <a:r>
              <a:rPr lang="lv-LV" dirty="0">
                <a:effectLst/>
                <a:latin typeface="Times New Roman" panose="02020603050405020304" pitchFamily="18" charset="0"/>
                <a:ea typeface="Calibri" panose="020F0502020204030204" pitchFamily="34" charset="0"/>
              </a:rPr>
              <a:t>),</a:t>
            </a:r>
            <a:r>
              <a:rPr lang="lv-LV" sz="1800" dirty="0">
                <a:effectLst/>
                <a:latin typeface="Times New Roman" panose="02020603050405020304" pitchFamily="18" charset="0"/>
                <a:ea typeface="Calibri" panose="020F0502020204030204" pitchFamily="34" charset="0"/>
              </a:rPr>
              <a:t> Latvija joprojām ir to ES valstu vidū, kurās ir </a:t>
            </a:r>
            <a:r>
              <a:rPr lang="lv-LV" sz="1800" b="1" dirty="0">
                <a:effectLst/>
                <a:latin typeface="Times New Roman" panose="02020603050405020304" pitchFamily="18" charset="0"/>
                <a:ea typeface="Calibri" panose="020F0502020204030204" pitchFamily="34" charset="0"/>
              </a:rPr>
              <a:t>salīdzinoši liels nepilngadīgo grūtnieču īpatsvars</a:t>
            </a:r>
            <a:r>
              <a:rPr lang="lv-LV" i="1" dirty="0">
                <a:effectLst/>
                <a:latin typeface="Times New Roman" panose="02020603050405020304" pitchFamily="18" charset="0"/>
                <a:ea typeface="Calibri" panose="020F0502020204030204" pitchFamily="34" charset="0"/>
              </a:rPr>
              <a:t>.</a:t>
            </a:r>
          </a:p>
          <a:p>
            <a:pPr marL="285750" indent="-285750" algn="just">
              <a:buFont typeface="Wingdings" panose="05000000000000000000" pitchFamily="2" charset="2"/>
              <a:buChar char="Ø"/>
            </a:pPr>
            <a:r>
              <a:rPr lang="lv-LV" dirty="0">
                <a:effectLst/>
                <a:latin typeface="Times New Roman" panose="02020603050405020304" pitchFamily="18" charset="0"/>
                <a:ea typeface="Calibri" panose="020F0502020204030204" pitchFamily="34" charset="0"/>
              </a:rPr>
              <a:t>Pēdējo gadu laikā Latvijā vērojama mainīga tendence veikto </a:t>
            </a:r>
            <a:r>
              <a:rPr lang="lv-LV" b="1" dirty="0">
                <a:solidFill>
                  <a:srgbClr val="C00000"/>
                </a:solidFill>
                <a:effectLst/>
                <a:latin typeface="Times New Roman" panose="02020603050405020304" pitchFamily="18" charset="0"/>
                <a:ea typeface="Calibri" panose="020F0502020204030204" pitchFamily="34" charset="0"/>
              </a:rPr>
              <a:t>mākslīgo abortu skaitam </a:t>
            </a:r>
            <a:r>
              <a:rPr lang="lv-LV" dirty="0">
                <a:effectLst/>
                <a:latin typeface="Times New Roman" panose="02020603050405020304" pitchFamily="18" charset="0"/>
                <a:ea typeface="Calibri" panose="020F0502020204030204" pitchFamily="34" charset="0"/>
              </a:rPr>
              <a:t>jaunietēm līdz 17 </a:t>
            </a:r>
            <a:r>
              <a:rPr lang="lv-LV" dirty="0" err="1">
                <a:effectLst/>
                <a:latin typeface="Times New Roman" panose="02020603050405020304" pitchFamily="18" charset="0"/>
                <a:ea typeface="Calibri" panose="020F0502020204030204" pitchFamily="34" charset="0"/>
              </a:rPr>
              <a:t>g.v</a:t>
            </a:r>
            <a:r>
              <a:rPr lang="lv-LV" dirty="0">
                <a:effectLst/>
                <a:latin typeface="Times New Roman" panose="02020603050405020304" pitchFamily="18" charset="0"/>
                <a:ea typeface="Calibri" panose="020F0502020204030204" pitchFamily="34" charset="0"/>
              </a:rPr>
              <a:t>. Līdz 2019.gadam mākslīgi veikto abortu skaits pamazām mazinājās (2016.gadā – 57, 2019.gadā – 39). Savukārt </a:t>
            </a:r>
            <a:r>
              <a:rPr lang="lv-LV" dirty="0">
                <a:latin typeface="Times New Roman" panose="02020603050405020304" pitchFamily="18" charset="0"/>
                <a:ea typeface="Calibri" panose="020F0502020204030204" pitchFamily="34" charset="0"/>
              </a:rPr>
              <a:t>2020.gadā vērojams abortu skaita pieaugums – 57 un 2022.gadā atkal samazinājums – 37</a:t>
            </a:r>
            <a:r>
              <a:rPr lang="lv-LV" i="1" dirty="0">
                <a:latin typeface="Times New Roman" panose="02020603050405020304" pitchFamily="18" charset="0"/>
                <a:ea typeface="Calibri" panose="020F0502020204030204" pitchFamily="34" charset="0"/>
              </a:rPr>
              <a:t>.</a:t>
            </a:r>
          </a:p>
          <a:p>
            <a:pPr marL="285750" indent="-285750" algn="just">
              <a:buFont typeface="Wingdings" panose="05000000000000000000" pitchFamily="2" charset="2"/>
              <a:buChar char="Ø"/>
            </a:pPr>
            <a:endParaRPr lang="lv-LV" sz="1800" dirty="0">
              <a:effectLst/>
              <a:latin typeface="Times New Roman" panose="02020603050405020304" pitchFamily="18" charset="0"/>
              <a:ea typeface="Calibri" panose="020F0502020204030204" pitchFamily="34" charset="0"/>
            </a:endParaRPr>
          </a:p>
          <a:p>
            <a:pPr marL="285750" indent="-285750" algn="just">
              <a:buFont typeface="Wingdings" panose="05000000000000000000" pitchFamily="2" charset="2"/>
              <a:buChar char="Ø"/>
            </a:pPr>
            <a:endParaRPr lang="lv-LV" sz="1800" b="1" dirty="0">
              <a:effectLst/>
              <a:latin typeface="Times New Roman" panose="02020603050405020304" pitchFamily="18" charset="0"/>
              <a:ea typeface="Calibri" panose="020F0502020204030204" pitchFamily="34" charset="0"/>
            </a:endParaRPr>
          </a:p>
          <a:p>
            <a:pPr marL="457200" indent="-457200" algn="just">
              <a:buFont typeface="Wingdings" panose="05000000000000000000" pitchFamily="2" charset="2"/>
              <a:buChar char="Ø"/>
            </a:pPr>
            <a:endParaRPr lang="lv-LV" sz="1800" dirty="0">
              <a:effectLst/>
              <a:latin typeface="Times New Roman" panose="02020603050405020304" pitchFamily="18" charset="0"/>
              <a:ea typeface="Calibri" panose="020F0502020204030204" pitchFamily="34" charset="0"/>
            </a:endParaRPr>
          </a:p>
        </p:txBody>
      </p:sp>
      <p:sp>
        <p:nvSpPr>
          <p:cNvPr id="3" name="Slide Number Placeholder 2">
            <a:extLst>
              <a:ext uri="{FF2B5EF4-FFF2-40B4-BE49-F238E27FC236}">
                <a16:creationId xmlns:a16="http://schemas.microsoft.com/office/drawing/2014/main" id="{72D585C8-A56B-4F09-8B29-901032631FAF}"/>
              </a:ext>
            </a:extLst>
          </p:cNvPr>
          <p:cNvSpPr>
            <a:spLocks noGrp="1"/>
          </p:cNvSpPr>
          <p:nvPr>
            <p:ph type="sldNum" sz="quarter" idx="12"/>
          </p:nvPr>
        </p:nvSpPr>
        <p:spPr>
          <a:xfrm>
            <a:off x="7828117" y="6348217"/>
            <a:ext cx="780611" cy="365125"/>
          </a:xfrm>
        </p:spPr>
        <p:txBody>
          <a:bodyPr anchor="ctr">
            <a:normAutofit/>
          </a:bodyPr>
          <a:lstStyle/>
          <a:p>
            <a:pPr>
              <a:spcAft>
                <a:spcPts val="600"/>
              </a:spcAft>
            </a:pPr>
            <a:fld id="{200423E1-44C6-4E03-9576-413CBCCCE18A}" type="slidenum">
              <a:rPr lang="lv-LV" smtClean="0"/>
              <a:pPr>
                <a:spcAft>
                  <a:spcPts val="600"/>
                </a:spcAft>
              </a:pPr>
              <a:t>4</a:t>
            </a:fld>
            <a:endParaRPr lang="lv-LV"/>
          </a:p>
        </p:txBody>
      </p:sp>
      <p:pic>
        <p:nvPicPr>
          <p:cNvPr id="5" name="Picture 4">
            <a:extLst>
              <a:ext uri="{FF2B5EF4-FFF2-40B4-BE49-F238E27FC236}">
                <a16:creationId xmlns:a16="http://schemas.microsoft.com/office/drawing/2014/main" id="{507FF98A-7051-3972-9190-6A4C4311BD15}"/>
              </a:ext>
            </a:extLst>
          </p:cNvPr>
          <p:cNvPicPr>
            <a:picLocks noChangeAspect="1"/>
          </p:cNvPicPr>
          <p:nvPr/>
        </p:nvPicPr>
        <p:blipFill>
          <a:blip r:embed="rId2"/>
          <a:stretch>
            <a:fillRect/>
          </a:stretch>
        </p:blipFill>
        <p:spPr>
          <a:xfrm>
            <a:off x="6157519" y="272642"/>
            <a:ext cx="1754304" cy="1167410"/>
          </a:xfrm>
          <a:prstGeom prst="rect">
            <a:avLst/>
          </a:prstGeom>
        </p:spPr>
      </p:pic>
    </p:spTree>
    <p:extLst>
      <p:ext uri="{BB962C8B-B14F-4D97-AF65-F5344CB8AC3E}">
        <p14:creationId xmlns:p14="http://schemas.microsoft.com/office/powerpoint/2010/main" val="2372565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AB1038-07A4-40FA-94AE-46DCE4222F73}"/>
              </a:ext>
            </a:extLst>
          </p:cNvPr>
          <p:cNvSpPr>
            <a:spLocks noGrp="1"/>
          </p:cNvSpPr>
          <p:nvPr>
            <p:ph type="title"/>
          </p:nvPr>
        </p:nvSpPr>
        <p:spPr>
          <a:xfrm>
            <a:off x="2362201" y="379465"/>
            <a:ext cx="3451370" cy="716558"/>
          </a:xfrm>
        </p:spPr>
        <p:txBody>
          <a:bodyPr anchor="b">
            <a:normAutofit fontScale="90000"/>
          </a:bodyPr>
          <a:lstStyle/>
          <a:p>
            <a:pPr algn="ctr"/>
            <a:br>
              <a:rPr lang="lv-LV" dirty="0"/>
            </a:br>
            <a:r>
              <a:rPr lang="lv-LV" sz="4000" dirty="0">
                <a:solidFill>
                  <a:srgbClr val="C00000"/>
                </a:solidFill>
                <a:latin typeface="Times New Roman" panose="02020603050405020304" pitchFamily="18" charset="0"/>
                <a:cs typeface="Times New Roman" panose="02020603050405020304" pitchFamily="18" charset="0"/>
              </a:rPr>
              <a:t>Esošā situācija </a:t>
            </a:r>
          </a:p>
        </p:txBody>
      </p:sp>
      <p:sp>
        <p:nvSpPr>
          <p:cNvPr id="2" name="Content Placeholder 1">
            <a:extLst>
              <a:ext uri="{FF2B5EF4-FFF2-40B4-BE49-F238E27FC236}">
                <a16:creationId xmlns:a16="http://schemas.microsoft.com/office/drawing/2014/main" id="{D81D6A84-2284-44DB-B44E-7803E45DA8E8}"/>
              </a:ext>
            </a:extLst>
          </p:cNvPr>
          <p:cNvSpPr>
            <a:spLocks noGrp="1"/>
          </p:cNvSpPr>
          <p:nvPr>
            <p:ph type="body" sz="half" idx="2"/>
          </p:nvPr>
        </p:nvSpPr>
        <p:spPr>
          <a:xfrm>
            <a:off x="604007" y="1333850"/>
            <a:ext cx="8004721" cy="5251508"/>
          </a:xfrm>
          <a:solidFill>
            <a:schemeClr val="accent3">
              <a:lumMod val="20000"/>
              <a:lumOff val="80000"/>
            </a:schemeClr>
          </a:solidFill>
          <a:ln>
            <a:solidFill>
              <a:schemeClr val="bg1"/>
            </a:solidFill>
          </a:ln>
        </p:spPr>
        <p:txBody>
          <a:bodyPr>
            <a:normAutofit lnSpcReduction="10000"/>
          </a:bodyPr>
          <a:lstStyle/>
          <a:p>
            <a:pPr marL="457200" indent="-457200">
              <a:buFont typeface="Arial" panose="020B0604020202020204" pitchFamily="34" charset="0"/>
              <a:buChar char="•"/>
            </a:pPr>
            <a:endParaRPr lang="lv-LV" sz="1800" dirty="0">
              <a:highlight>
                <a:srgbClr val="00FF00"/>
              </a:highlight>
              <a:latin typeface="Times New Roman" panose="02020603050405020304" pitchFamily="18" charset="0"/>
              <a:ea typeface="Calibri" panose="020F0502020204030204" pitchFamily="34" charset="0"/>
            </a:endParaRPr>
          </a:p>
          <a:p>
            <a:pPr marL="285750" indent="-285750" algn="just">
              <a:buFont typeface="Wingdings" panose="05000000000000000000" pitchFamily="2" charset="2"/>
              <a:buChar char="Ø"/>
            </a:pPr>
            <a:r>
              <a:rPr lang="lv-LV" dirty="0">
                <a:effectLst/>
                <a:latin typeface="Times New Roman" panose="02020603050405020304" pitchFamily="18" charset="0"/>
                <a:ea typeface="Calibri" panose="020F0502020204030204" pitchFamily="34" charset="0"/>
              </a:rPr>
              <a:t>Saskaņā ar 2018.gada </a:t>
            </a:r>
            <a:r>
              <a:rPr lang="lv-LV" i="1" dirty="0">
                <a:effectLst/>
                <a:latin typeface="Times New Roman" panose="02020603050405020304" pitchFamily="18" charset="0"/>
                <a:ea typeface="Calibri" panose="020F0502020204030204" pitchFamily="34" charset="0"/>
              </a:rPr>
              <a:t>Latvijas skolēnu veselības paraduma pētījuma </a:t>
            </a:r>
            <a:r>
              <a:rPr lang="lv-LV" dirty="0">
                <a:effectLst/>
                <a:latin typeface="Times New Roman" panose="02020603050405020304" pitchFamily="18" charset="0"/>
                <a:ea typeface="Calibri" panose="020F0502020204030204" pitchFamily="34" charset="0"/>
              </a:rPr>
              <a:t>datiem </a:t>
            </a:r>
            <a:r>
              <a:rPr lang="lv-LV" b="1" dirty="0">
                <a:effectLst/>
                <a:latin typeface="Times New Roman" panose="02020603050405020304" pitchFamily="18" charset="0"/>
                <a:ea typeface="Calibri" panose="020F0502020204030204" pitchFamily="34" charset="0"/>
              </a:rPr>
              <a:t>68,9%</a:t>
            </a:r>
            <a:r>
              <a:rPr lang="lv-LV" dirty="0">
                <a:effectLst/>
                <a:latin typeface="Times New Roman" panose="02020603050405020304" pitchFamily="18" charset="0"/>
                <a:ea typeface="Calibri" panose="020F0502020204030204" pitchFamily="34" charset="0"/>
              </a:rPr>
              <a:t> pusaudžu, kuriem 15 gadu vecumā ir bijušas dzimumattiecības, apliecina, ka viņi paši vai viņu partneris pēdējā dzimumakta laikā </a:t>
            </a:r>
            <a:r>
              <a:rPr lang="lv-LV" b="1" dirty="0">
                <a:solidFill>
                  <a:srgbClr val="C00000"/>
                </a:solidFill>
                <a:effectLst/>
                <a:latin typeface="Times New Roman" panose="02020603050405020304" pitchFamily="18" charset="0"/>
                <a:ea typeface="Calibri" panose="020F0502020204030204" pitchFamily="34" charset="0"/>
              </a:rPr>
              <a:t>lietojuši prezervatīvu</a:t>
            </a:r>
            <a:r>
              <a:rPr lang="lv-LV" dirty="0">
                <a:effectLst/>
                <a:latin typeface="Times New Roman" panose="02020603050405020304" pitchFamily="18" charset="0"/>
                <a:ea typeface="Calibri" panose="020F0502020204030204" pitchFamily="34" charset="0"/>
              </a:rPr>
              <a:t>, proti, 69,3% zēnu un 68,5% meiteņu, savukārt</a:t>
            </a:r>
            <a:r>
              <a:rPr lang="lv-LV" b="0" i="0" dirty="0">
                <a:solidFill>
                  <a:srgbClr val="000000"/>
                </a:solidFill>
                <a:effectLst/>
                <a:latin typeface="Times New Roman" panose="02020603050405020304" pitchFamily="18" charset="0"/>
              </a:rPr>
              <a:t> 2022.gadā veiktā </a:t>
            </a:r>
            <a:r>
              <a:rPr lang="lv-LV" i="1" dirty="0">
                <a:effectLst/>
                <a:latin typeface="Times New Roman" panose="02020603050405020304" pitchFamily="18" charset="0"/>
                <a:ea typeface="Calibri" panose="020F0502020204030204" pitchFamily="34" charset="0"/>
              </a:rPr>
              <a:t>Latvijas skolēnu veselības paraduma pētījuma </a:t>
            </a:r>
            <a:r>
              <a:rPr lang="lv-LV" b="0" i="0" dirty="0">
                <a:solidFill>
                  <a:srgbClr val="000000"/>
                </a:solidFill>
                <a:effectLst/>
                <a:latin typeface="Times New Roman" panose="02020603050405020304" pitchFamily="18" charset="0"/>
              </a:rPr>
              <a:t>aptaujas dati (</a:t>
            </a:r>
            <a:r>
              <a:rPr lang="lv-LV" b="0" i="1" dirty="0">
                <a:solidFill>
                  <a:srgbClr val="000000"/>
                </a:solidFill>
                <a:effectLst/>
                <a:latin typeface="Times New Roman" panose="02020603050405020304" pitchFamily="18" charset="0"/>
              </a:rPr>
              <a:t>nepublicēti dati</a:t>
            </a:r>
            <a:r>
              <a:rPr lang="lv-LV" b="0" i="0" dirty="0">
                <a:solidFill>
                  <a:srgbClr val="000000"/>
                </a:solidFill>
                <a:effectLst/>
                <a:latin typeface="Times New Roman" panose="02020603050405020304" pitchFamily="18" charset="0"/>
              </a:rPr>
              <a:t>) liecina, ka</a:t>
            </a:r>
            <a:r>
              <a:rPr lang="lv-LV" b="1" dirty="0">
                <a:solidFill>
                  <a:srgbClr val="000000"/>
                </a:solidFill>
                <a:latin typeface="Times New Roman" panose="02020603050405020304" pitchFamily="18" charset="0"/>
              </a:rPr>
              <a:t> 61,8% </a:t>
            </a:r>
            <a:r>
              <a:rPr lang="lv-LV" b="0" i="0" dirty="0">
                <a:solidFill>
                  <a:srgbClr val="000000"/>
                </a:solidFill>
                <a:effectLst/>
                <a:latin typeface="Times New Roman" panose="02020603050405020304" pitchFamily="18" charset="0"/>
              </a:rPr>
              <a:t>no tiem pusaudžiem, kuriem 15 gadu vecumā ir bijušas dzimumattiecības, norādījuši, ka viņi paši vai viņu partneris pēdējā dzimumakta laikā lietojuši prezervatīvu, proti, 60,8% zēnu un 63,3% meiteņu</a:t>
            </a:r>
            <a:r>
              <a:rPr lang="lv-LV" dirty="0">
                <a:effectLst/>
                <a:latin typeface="Times New Roman" panose="02020603050405020304" pitchFamily="18" charset="0"/>
                <a:ea typeface="Calibri" panose="020F0502020204030204" pitchFamily="34" charset="0"/>
              </a:rPr>
              <a:t>.</a:t>
            </a:r>
          </a:p>
          <a:p>
            <a:pPr marL="285750" indent="-285750" algn="just">
              <a:buFont typeface="Wingdings" panose="05000000000000000000" pitchFamily="2" charset="2"/>
              <a:buChar char="Ø"/>
            </a:pPr>
            <a:r>
              <a:rPr lang="lv-LV" dirty="0">
                <a:solidFill>
                  <a:srgbClr val="000000"/>
                </a:solidFill>
                <a:latin typeface="Times New Roman" panose="02020603050405020304" pitchFamily="18" charset="0"/>
              </a:rPr>
              <a:t>2023.gadā VM veiktā pētījuma “Pētījums par Latvijas iedzīvotāju seksuālās un reproduktīvās veselības ietekmējošiem faktoriem un paradumiem” aptaujas </a:t>
            </a:r>
            <a:r>
              <a:rPr lang="lv-LV" i="1" u="sng" dirty="0">
                <a:latin typeface="Times New Roman" panose="02020603050405020304" pitchFamily="18" charset="0"/>
              </a:rPr>
              <a:t>rezultāti liecina par zemām iedzīvotāju zināšanām vairākos ar seksuālo un reproduktīvo veselību saistītos jautājumos. </a:t>
            </a:r>
            <a:r>
              <a:rPr lang="lv-LV" i="1" dirty="0">
                <a:latin typeface="Times New Roman" panose="02020603050405020304" pitchFamily="18" charset="0"/>
              </a:rPr>
              <a:t>T</a:t>
            </a:r>
            <a:r>
              <a:rPr lang="lv-LV" dirty="0">
                <a:solidFill>
                  <a:srgbClr val="000000"/>
                </a:solidFill>
                <a:latin typeface="Times New Roman" panose="02020603050405020304" pitchFamily="18" charset="0"/>
              </a:rPr>
              <a:t>urklāt no visiem iedzīvotājiem nedaudz </a:t>
            </a:r>
            <a:r>
              <a:rPr lang="lv-LV" b="1" dirty="0">
                <a:solidFill>
                  <a:srgbClr val="000000"/>
                </a:solidFill>
                <a:latin typeface="Times New Roman" panose="02020603050405020304" pitchFamily="18" charset="0"/>
              </a:rPr>
              <a:t>mazāk kā puse </a:t>
            </a:r>
            <a:r>
              <a:rPr lang="lv-LV" dirty="0">
                <a:solidFill>
                  <a:srgbClr val="000000"/>
                </a:solidFill>
                <a:latin typeface="Times New Roman" panose="02020603050405020304" pitchFamily="18" charset="0"/>
              </a:rPr>
              <a:t>atzīst, ka ir pārrunājuši ar reproduktīvo veselību un seksuālo uzvedību saistītus jautājumus ar saviem bērniem, kad viņi bija/ir vecumā līdz 15 gadiem (46,7%).</a:t>
            </a:r>
          </a:p>
          <a:p>
            <a:pPr marL="285750" indent="-285750" algn="just">
              <a:buFont typeface="Wingdings" panose="05000000000000000000" pitchFamily="2" charset="2"/>
              <a:buChar char="Ø"/>
            </a:pPr>
            <a:endParaRPr lang="lv-LV" sz="1800" dirty="0">
              <a:effectLst/>
              <a:latin typeface="Times New Roman" panose="02020603050405020304" pitchFamily="18" charset="0"/>
              <a:ea typeface="Calibri" panose="020F0502020204030204" pitchFamily="34" charset="0"/>
            </a:endParaRPr>
          </a:p>
          <a:p>
            <a:pPr marL="285750" indent="-285750" algn="just">
              <a:buFont typeface="Wingdings" panose="05000000000000000000" pitchFamily="2" charset="2"/>
              <a:buChar char="Ø"/>
            </a:pPr>
            <a:endParaRPr lang="lv-LV" sz="1800" b="1" dirty="0">
              <a:effectLst/>
              <a:latin typeface="Times New Roman" panose="02020603050405020304" pitchFamily="18" charset="0"/>
              <a:ea typeface="Calibri" panose="020F0502020204030204" pitchFamily="34" charset="0"/>
            </a:endParaRPr>
          </a:p>
          <a:p>
            <a:pPr marL="457200" indent="-457200" algn="just">
              <a:buFont typeface="Wingdings" panose="05000000000000000000" pitchFamily="2" charset="2"/>
              <a:buChar char="Ø"/>
            </a:pPr>
            <a:endParaRPr lang="lv-LV" sz="1800" dirty="0">
              <a:effectLst/>
              <a:latin typeface="Times New Roman" panose="02020603050405020304" pitchFamily="18" charset="0"/>
              <a:ea typeface="Calibri" panose="020F0502020204030204" pitchFamily="34" charset="0"/>
            </a:endParaRPr>
          </a:p>
        </p:txBody>
      </p:sp>
      <p:sp>
        <p:nvSpPr>
          <p:cNvPr id="3" name="Slide Number Placeholder 2">
            <a:extLst>
              <a:ext uri="{FF2B5EF4-FFF2-40B4-BE49-F238E27FC236}">
                <a16:creationId xmlns:a16="http://schemas.microsoft.com/office/drawing/2014/main" id="{72D585C8-A56B-4F09-8B29-901032631FAF}"/>
              </a:ext>
            </a:extLst>
          </p:cNvPr>
          <p:cNvSpPr>
            <a:spLocks noGrp="1"/>
          </p:cNvSpPr>
          <p:nvPr>
            <p:ph type="sldNum" sz="quarter" idx="12"/>
          </p:nvPr>
        </p:nvSpPr>
        <p:spPr>
          <a:xfrm>
            <a:off x="7828117" y="6348217"/>
            <a:ext cx="780611" cy="365125"/>
          </a:xfrm>
        </p:spPr>
        <p:txBody>
          <a:bodyPr anchor="ctr">
            <a:normAutofit/>
          </a:bodyPr>
          <a:lstStyle/>
          <a:p>
            <a:pPr>
              <a:spcAft>
                <a:spcPts val="600"/>
              </a:spcAft>
            </a:pPr>
            <a:fld id="{200423E1-44C6-4E03-9576-413CBCCCE18A}" type="slidenum">
              <a:rPr lang="lv-LV" smtClean="0"/>
              <a:pPr>
                <a:spcAft>
                  <a:spcPts val="600"/>
                </a:spcAft>
              </a:pPr>
              <a:t>5</a:t>
            </a:fld>
            <a:endParaRPr lang="lv-LV" dirty="0"/>
          </a:p>
        </p:txBody>
      </p:sp>
      <p:pic>
        <p:nvPicPr>
          <p:cNvPr id="6" name="Picture 5">
            <a:extLst>
              <a:ext uri="{FF2B5EF4-FFF2-40B4-BE49-F238E27FC236}">
                <a16:creationId xmlns:a16="http://schemas.microsoft.com/office/drawing/2014/main" id="{ED7155C2-2017-BA4E-1030-9C52B75E9D92}"/>
              </a:ext>
            </a:extLst>
          </p:cNvPr>
          <p:cNvPicPr>
            <a:picLocks noChangeAspect="1"/>
          </p:cNvPicPr>
          <p:nvPr/>
        </p:nvPicPr>
        <p:blipFill>
          <a:blip r:embed="rId2"/>
          <a:stretch>
            <a:fillRect/>
          </a:stretch>
        </p:blipFill>
        <p:spPr>
          <a:xfrm>
            <a:off x="6165908" y="305711"/>
            <a:ext cx="1754305" cy="1167410"/>
          </a:xfrm>
          <a:prstGeom prst="rect">
            <a:avLst/>
          </a:prstGeom>
        </p:spPr>
      </p:pic>
    </p:spTree>
    <p:extLst>
      <p:ext uri="{BB962C8B-B14F-4D97-AF65-F5344CB8AC3E}">
        <p14:creationId xmlns:p14="http://schemas.microsoft.com/office/powerpoint/2010/main" val="1544764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D59F1A7-9E4A-E7EB-E315-DC195144E9A2}"/>
              </a:ext>
            </a:extLst>
          </p:cNvPr>
          <p:cNvSpPr>
            <a:spLocks noGrp="1"/>
          </p:cNvSpPr>
          <p:nvPr>
            <p:ph type="sldNum" sz="quarter" idx="12"/>
          </p:nvPr>
        </p:nvSpPr>
        <p:spPr/>
        <p:txBody>
          <a:bodyPr/>
          <a:lstStyle/>
          <a:p>
            <a:fld id="{200423E1-44C6-4E03-9576-413CBCCCE18A}" type="slidenum">
              <a:rPr lang="lv-LV" smtClean="0"/>
              <a:pPr/>
              <a:t>6</a:t>
            </a:fld>
            <a:endParaRPr lang="lv-LV" dirty="0"/>
          </a:p>
        </p:txBody>
      </p:sp>
      <p:sp>
        <p:nvSpPr>
          <p:cNvPr id="4" name="Title 3">
            <a:extLst>
              <a:ext uri="{FF2B5EF4-FFF2-40B4-BE49-F238E27FC236}">
                <a16:creationId xmlns:a16="http://schemas.microsoft.com/office/drawing/2014/main" id="{920C2D0B-F267-CCA2-07EB-E4F79EF52A94}"/>
              </a:ext>
            </a:extLst>
          </p:cNvPr>
          <p:cNvSpPr>
            <a:spLocks noGrp="1"/>
          </p:cNvSpPr>
          <p:nvPr>
            <p:ph type="title"/>
          </p:nvPr>
        </p:nvSpPr>
        <p:spPr>
          <a:xfrm>
            <a:off x="1502917" y="1537009"/>
            <a:ext cx="6325200" cy="1541751"/>
          </a:xfrm>
        </p:spPr>
        <p:txBody>
          <a:bodyPr>
            <a:normAutofit/>
          </a:bodyPr>
          <a:lstStyle/>
          <a:p>
            <a:pPr algn="ctr"/>
            <a:r>
              <a:rPr lang="lv-LV" sz="4800"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Darba grupas priekšlikumi</a:t>
            </a:r>
          </a:p>
        </p:txBody>
      </p:sp>
      <p:pic>
        <p:nvPicPr>
          <p:cNvPr id="1026" name="Picture 2" descr="14 examples of proposal writing that show how to exceed RFP compliance in  ways that don't cost a dime - PropLibrary">
            <a:extLst>
              <a:ext uri="{FF2B5EF4-FFF2-40B4-BE49-F238E27FC236}">
                <a16:creationId xmlns:a16="http://schemas.microsoft.com/office/drawing/2014/main" id="{7406EEBA-A0DF-49AB-D0DB-9796245895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2917" y="3343925"/>
            <a:ext cx="6264335" cy="2176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5047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7</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144659"/>
            <a:ext cx="6691629" cy="1444602"/>
          </a:xfrm>
        </p:spPr>
        <p:txBody>
          <a:bodyPr>
            <a:normAutofit fontScale="90000"/>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solidFill>
                  <a:srgbClr val="C00000"/>
                </a:solidFill>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bērni un jaunieši</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a:t>
            </a:r>
            <a:r>
              <a:rPr lang="lv-LV" sz="2000" dirty="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                                                                      </a:t>
            </a:r>
            <a:r>
              <a:rPr lang="lv-LV" sz="1600" dirty="0">
                <a:solidFill>
                  <a:srgbClr val="C00000"/>
                </a:solidFill>
                <a:latin typeface="Times New Roman" panose="02020603050405020304" pitchFamily="18" charset="0"/>
                <a:cs typeface="Times New Roman" panose="02020603050405020304" pitchFamily="18" charset="0"/>
              </a:rPr>
              <a:t>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3445174008"/>
              </p:ext>
            </p:extLst>
          </p:nvPr>
        </p:nvGraphicFramePr>
        <p:xfrm>
          <a:off x="535272" y="1589262"/>
          <a:ext cx="8232808" cy="3169920"/>
        </p:xfrm>
        <a:graphic>
          <a:graphicData uri="http://schemas.openxmlformats.org/drawingml/2006/table">
            <a:tbl>
              <a:tblPr firstRow="1" firstCol="1" bandRow="1">
                <a:tableStyleId>{5DA37D80-6434-44D0-A028-1B22A696006F}</a:tableStyleId>
              </a:tblPr>
              <a:tblGrid>
                <a:gridCol w="769608">
                  <a:extLst>
                    <a:ext uri="{9D8B030D-6E8A-4147-A177-3AD203B41FA5}">
                      <a16:colId xmlns:a16="http://schemas.microsoft.com/office/drawing/2014/main" val="1495043593"/>
                    </a:ext>
                  </a:extLst>
                </a:gridCol>
                <a:gridCol w="4933528">
                  <a:extLst>
                    <a:ext uri="{9D8B030D-6E8A-4147-A177-3AD203B41FA5}">
                      <a16:colId xmlns:a16="http://schemas.microsoft.com/office/drawing/2014/main" val="917682597"/>
                    </a:ext>
                  </a:extLst>
                </a:gridCol>
                <a:gridCol w="1286342">
                  <a:extLst>
                    <a:ext uri="{9D8B030D-6E8A-4147-A177-3AD203B41FA5}">
                      <a16:colId xmlns:a16="http://schemas.microsoft.com/office/drawing/2014/main" val="2533753894"/>
                    </a:ext>
                  </a:extLst>
                </a:gridCol>
                <a:gridCol w="1243330">
                  <a:extLst>
                    <a:ext uri="{9D8B030D-6E8A-4147-A177-3AD203B41FA5}">
                      <a16:colId xmlns:a16="http://schemas.microsoft.com/office/drawing/2014/main" val="203393244"/>
                    </a:ext>
                  </a:extLst>
                </a:gridCol>
              </a:tblGrid>
              <a:tr h="1455725">
                <a:tc>
                  <a:txBody>
                    <a:bodyPr/>
                    <a:lstStyle/>
                    <a:p>
                      <a:pPr indent="450215" algn="r"/>
                      <a:r>
                        <a:rPr lang="lv-LV" sz="1600" b="0" dirty="0">
                          <a:effectLst/>
                          <a:latin typeface="Times New Roman" panose="02020603050405020304" pitchFamily="18" charset="0"/>
                          <a:cs typeface="Times New Roman" panose="02020603050405020304" pitchFamily="18" charset="0"/>
                        </a:rPr>
                        <a:t>1.</a:t>
                      </a:r>
                    </a:p>
                  </a:txBody>
                  <a:tcPr marL="58277" marR="58277" marT="0" marB="0"/>
                </a:tc>
                <a:tc>
                  <a:txBody>
                    <a:bodyPr/>
                    <a:lstStyle/>
                    <a:p>
                      <a:pPr indent="450215" algn="just"/>
                      <a:r>
                        <a:rPr lang="lv-LV" sz="1600" b="0" dirty="0">
                          <a:effectLst/>
                          <a:latin typeface="Times New Roman" panose="02020603050405020304" pitchFamily="18" charset="0"/>
                          <a:cs typeface="Times New Roman" panose="02020603050405020304" pitchFamily="18" charset="0"/>
                        </a:rPr>
                        <a:t>Izvērtēt izglītojamo (tostarp ņemot vērā dzimumu atšķirības) zināšanas un prasmes (piemēram, diagnosticējošais darbs), kā arī vajadzības veselības, tai skaitā seksuālās un reproduktīvās, izglītības jautājumos.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450215" algn="just"/>
                      <a:r>
                        <a:rPr lang="lv-LV" sz="1600" b="1" dirty="0">
                          <a:effectLst/>
                          <a:latin typeface="Times New Roman" panose="02020603050405020304" pitchFamily="18" charset="0"/>
                          <a:cs typeface="Times New Roman" panose="02020603050405020304" pitchFamily="18" charset="0"/>
                        </a:rPr>
                        <a:t>VISC, IZM (</a:t>
                      </a:r>
                      <a:r>
                        <a:rPr lang="lv-LV" sz="1600" b="0" dirty="0">
                          <a:effectLst/>
                          <a:latin typeface="Times New Roman" panose="02020603050405020304" pitchFamily="18" charset="0"/>
                          <a:cs typeface="Times New Roman" panose="02020603050405020304" pitchFamily="18" charset="0"/>
                        </a:rPr>
                        <a:t>VM, SPKC, RSU, LM, NVO, profesionālās asociācijas)</a:t>
                      </a:r>
                    </a:p>
                    <a:p>
                      <a:pPr indent="450215" algn="just"/>
                      <a:r>
                        <a:rPr lang="lv-LV" sz="1600" b="0" dirty="0">
                          <a:effectLst/>
                          <a:latin typeface="Times New Roman" panose="02020603050405020304" pitchFamily="18" charset="0"/>
                          <a:cs typeface="Times New Roman" panose="02020603050405020304" pitchFamily="18" charset="0"/>
                        </a:rPr>
                        <a:t> </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indent="0" algn="just"/>
                      <a:r>
                        <a:rPr lang="lv-LV" sz="1600" b="0" kern="1200" dirty="0">
                          <a:solidFill>
                            <a:schemeClr val="tx1"/>
                          </a:solidFill>
                          <a:effectLst/>
                          <a:latin typeface="Times New Roman" panose="02020603050405020304" pitchFamily="18" charset="0"/>
                          <a:ea typeface="+mn-ea"/>
                          <a:cs typeface="Times New Roman" panose="02020603050405020304" pitchFamily="18" charset="0"/>
                        </a:rPr>
                        <a:t>30.12.2024.</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extLst>
                  <a:ext uri="{0D108BD9-81ED-4DB2-BD59-A6C34878D82A}">
                    <a16:rowId xmlns:a16="http://schemas.microsoft.com/office/drawing/2014/main" val="1830598042"/>
                  </a:ext>
                </a:extLst>
              </a:tr>
              <a:tr h="1166543">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2.</a:t>
                      </a:r>
                    </a:p>
                  </a:txBody>
                  <a:tcPr marL="58277" marR="58277" marT="0" marB="0">
                    <a:solidFill>
                      <a:schemeClr val="bg1">
                        <a:alpha val="20000"/>
                      </a:schemeClr>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Ņemot vērā </a:t>
                      </a:r>
                      <a:r>
                        <a:rPr lang="lv-LV" sz="1600" b="0" dirty="0" err="1">
                          <a:effectLst/>
                          <a:latin typeface="Times New Roman" panose="02020603050405020304" pitchFamily="18" charset="0"/>
                          <a:cs typeface="Times New Roman" panose="02020603050405020304" pitchFamily="18" charset="0"/>
                        </a:rPr>
                        <a:t>izvērtējuma</a:t>
                      </a:r>
                      <a:r>
                        <a:rPr lang="lv-LV" sz="1600" b="0" dirty="0">
                          <a:effectLst/>
                          <a:latin typeface="Times New Roman" panose="02020603050405020304" pitchFamily="18" charset="0"/>
                          <a:cs typeface="Times New Roman" panose="02020603050405020304" pitchFamily="18" charset="0"/>
                        </a:rPr>
                        <a:t> rezultātus, nepieciešamības gadījumā pilnveidot mācību saturu, pārskatot un stiprinot veselības, tai skaitā seksuālās un reproduktīvās, izglītības jautājumus.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bg1">
                        <a:alpha val="20000"/>
                      </a:schemeClr>
                    </a:solid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VISC</a:t>
                      </a:r>
                      <a:r>
                        <a:rPr lang="lv-LV" sz="1600" b="0" dirty="0">
                          <a:effectLst/>
                          <a:latin typeface="Times New Roman" panose="02020603050405020304" pitchFamily="18" charset="0"/>
                          <a:cs typeface="Times New Roman" panose="02020603050405020304" pitchFamily="18" charset="0"/>
                        </a:rPr>
                        <a:t> (IZM, VM, SPKC, RSU, LM, NVO, profesionālās asociācijas)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bg1">
                        <a:alpha val="2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600" b="0" kern="1200" dirty="0">
                          <a:solidFill>
                            <a:schemeClr val="tx1"/>
                          </a:solidFill>
                          <a:effectLst/>
                          <a:latin typeface="Times New Roman" panose="02020603050405020304" pitchFamily="18" charset="0"/>
                          <a:ea typeface="+mn-ea"/>
                          <a:cs typeface="Times New Roman" panose="02020603050405020304" pitchFamily="18" charset="0"/>
                        </a:rPr>
                        <a:t>30.12.2024.</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solidFill>
                      <a:schemeClr val="bg1">
                        <a:alpha val="20000"/>
                      </a:schemeClr>
                    </a:solid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1342758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8</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144659"/>
            <a:ext cx="6691629" cy="1444602"/>
          </a:xfrm>
        </p:spPr>
        <p:txBody>
          <a:bodyPr>
            <a:normAutofit fontScale="90000"/>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solidFill>
                  <a:srgbClr val="C00000"/>
                </a:solidFill>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bērni un jaunieši</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a:t>
            </a:r>
            <a:r>
              <a:rPr lang="lv-LV" sz="2000" dirty="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                                                                      </a:t>
            </a:r>
            <a:r>
              <a:rPr lang="lv-LV" sz="1600" dirty="0">
                <a:solidFill>
                  <a:srgbClr val="C00000"/>
                </a:solidFill>
                <a:latin typeface="Times New Roman" panose="02020603050405020304" pitchFamily="18" charset="0"/>
                <a:cs typeface="Times New Roman" panose="02020603050405020304" pitchFamily="18" charset="0"/>
              </a:rPr>
              <a:t>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2256573108"/>
              </p:ext>
            </p:extLst>
          </p:nvPr>
        </p:nvGraphicFramePr>
        <p:xfrm>
          <a:off x="535272" y="1589262"/>
          <a:ext cx="8232808" cy="3908490"/>
        </p:xfrm>
        <a:graphic>
          <a:graphicData uri="http://schemas.openxmlformats.org/drawingml/2006/table">
            <a:tbl>
              <a:tblPr firstRow="1" firstCol="1" bandRow="1">
                <a:tableStyleId>{5DA37D80-6434-44D0-A028-1B22A696006F}</a:tableStyleId>
              </a:tblPr>
              <a:tblGrid>
                <a:gridCol w="769608">
                  <a:extLst>
                    <a:ext uri="{9D8B030D-6E8A-4147-A177-3AD203B41FA5}">
                      <a16:colId xmlns:a16="http://schemas.microsoft.com/office/drawing/2014/main" val="1495043593"/>
                    </a:ext>
                  </a:extLst>
                </a:gridCol>
                <a:gridCol w="4933528">
                  <a:extLst>
                    <a:ext uri="{9D8B030D-6E8A-4147-A177-3AD203B41FA5}">
                      <a16:colId xmlns:a16="http://schemas.microsoft.com/office/drawing/2014/main" val="917682597"/>
                    </a:ext>
                  </a:extLst>
                </a:gridCol>
                <a:gridCol w="1286342">
                  <a:extLst>
                    <a:ext uri="{9D8B030D-6E8A-4147-A177-3AD203B41FA5}">
                      <a16:colId xmlns:a16="http://schemas.microsoft.com/office/drawing/2014/main" val="2533753894"/>
                    </a:ext>
                  </a:extLst>
                </a:gridCol>
                <a:gridCol w="1243330">
                  <a:extLst>
                    <a:ext uri="{9D8B030D-6E8A-4147-A177-3AD203B41FA5}">
                      <a16:colId xmlns:a16="http://schemas.microsoft.com/office/drawing/2014/main" val="203393244"/>
                    </a:ext>
                  </a:extLst>
                </a:gridCol>
              </a:tblGrid>
              <a:tr h="1470090">
                <a:tc>
                  <a:txBody>
                    <a:bodyPr/>
                    <a:lstStyle/>
                    <a:p>
                      <a:pPr indent="450215" algn="r"/>
                      <a:r>
                        <a:rPr lang="lv-LV" sz="1600" b="0" dirty="0">
                          <a:effectLst/>
                          <a:latin typeface="Times New Roman" panose="02020603050405020304" pitchFamily="18" charset="0"/>
                          <a:cs typeface="Times New Roman" panose="02020603050405020304" pitchFamily="18" charset="0"/>
                        </a:rPr>
                        <a:t>3.</a:t>
                      </a:r>
                    </a:p>
                  </a:txBody>
                  <a:tcPr marL="58277" marR="58277" marT="0" marB="0"/>
                </a:tc>
                <a:tc>
                  <a:txBody>
                    <a:bodyPr/>
                    <a:lstStyle/>
                    <a:p>
                      <a:pPr marL="0" marR="0" lvl="0" indent="450215" algn="just" defTabSz="914400" rtl="0" eaLnBrk="1" fontAlgn="auto" latinLnBrk="0" hangingPunct="1">
                        <a:lnSpc>
                          <a:spcPct val="100000"/>
                        </a:lnSpc>
                        <a:spcBef>
                          <a:spcPts val="0"/>
                        </a:spcBef>
                        <a:spcAft>
                          <a:spcPts val="0"/>
                        </a:spcAft>
                        <a:buClrTx/>
                        <a:buSzTx/>
                        <a:buFontTx/>
                        <a:buNone/>
                        <a:tabLst/>
                        <a:defRPr/>
                      </a:pPr>
                      <a:r>
                        <a:rPr lang="lv-LV" sz="1600" b="0">
                          <a:effectLst/>
                          <a:latin typeface="Times New Roman" panose="02020603050405020304" pitchFamily="18" charset="0"/>
                          <a:cs typeface="Times New Roman" panose="02020603050405020304" pitchFamily="18" charset="0"/>
                        </a:rPr>
                        <a:t>Izvērtēt pieejamību un izstrādāt mācību satura īstenošanai nepieciešamos materiālus seksuālās un reproduktīvās veselības jomā, tai skaitā metodiskos materiālus pedagogiem, atbilstoši izglītojamo dzimumu specifikai.</a:t>
                      </a:r>
                      <a:endParaRPr lang="lv-LV" sz="1600" b="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marL="0" marR="0" lvl="0" indent="450215" algn="just" defTabSz="914400" rtl="0" eaLnBrk="1" fontAlgn="auto" latinLnBrk="0" hangingPunct="1">
                        <a:lnSpc>
                          <a:spcPct val="100000"/>
                        </a:lnSpc>
                        <a:spcBef>
                          <a:spcPts val="0"/>
                        </a:spcBef>
                        <a:spcAft>
                          <a:spcPts val="0"/>
                        </a:spcAft>
                        <a:buClrTx/>
                        <a:buSzTx/>
                        <a:buFontTx/>
                        <a:buNone/>
                        <a:tabLst/>
                        <a:defRPr/>
                      </a:pPr>
                      <a:r>
                        <a:rPr lang="lv-LV" sz="1600" b="1" dirty="0">
                          <a:effectLst/>
                          <a:latin typeface="Times New Roman" panose="02020603050405020304" pitchFamily="18" charset="0"/>
                          <a:cs typeface="Times New Roman" panose="02020603050405020304" pitchFamily="18" charset="0"/>
                        </a:rPr>
                        <a:t>VISC, IZM (</a:t>
                      </a:r>
                      <a:r>
                        <a:rPr lang="lv-LV" sz="1600" b="0" dirty="0">
                          <a:effectLst/>
                          <a:latin typeface="Times New Roman" panose="02020603050405020304" pitchFamily="18" charset="0"/>
                          <a:cs typeface="Times New Roman" panose="02020603050405020304" pitchFamily="18" charset="0"/>
                        </a:rPr>
                        <a:t>VM, SPKC, RSU, LM, NVO, profesionālās asociācijas)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600" b="0" kern="1200" dirty="0">
                          <a:solidFill>
                            <a:schemeClr val="tx1"/>
                          </a:solidFill>
                          <a:effectLst/>
                          <a:latin typeface="Times New Roman" panose="02020603050405020304" pitchFamily="18" charset="0"/>
                          <a:ea typeface="+mn-ea"/>
                          <a:cs typeface="Times New Roman" panose="02020603050405020304" pitchFamily="18" charset="0"/>
                        </a:rPr>
                        <a:t>30.12.2025.</a:t>
                      </a: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tc>
                <a:extLst>
                  <a:ext uri="{0D108BD9-81ED-4DB2-BD59-A6C34878D82A}">
                    <a16:rowId xmlns:a16="http://schemas.microsoft.com/office/drawing/2014/main" val="1830598042"/>
                  </a:ext>
                </a:extLst>
              </a:tr>
              <a:tr h="2286880">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4.</a:t>
                      </a:r>
                    </a:p>
                  </a:txBody>
                  <a:tcPr marL="58277" marR="58277" marT="0" marB="0">
                    <a:noFill/>
                  </a:tcPr>
                </a:tc>
                <a:tc>
                  <a:txBody>
                    <a:bodyPr/>
                    <a:lstStyle/>
                    <a:p>
                      <a:pPr marL="0" marR="0" lvl="0" indent="450215" algn="just" defTabSz="914400" rtl="0" eaLnBrk="1" fontAlgn="auto" latinLnBrk="0" hangingPunct="1">
                        <a:lnSpc>
                          <a:spcPct val="100000"/>
                        </a:lnSpc>
                        <a:spcBef>
                          <a:spcPts val="0"/>
                        </a:spcBef>
                        <a:spcAft>
                          <a:spcPts val="0"/>
                        </a:spcAft>
                        <a:buClrTx/>
                        <a:buSzTx/>
                        <a:buFontTx/>
                        <a:buNone/>
                        <a:tabLst/>
                        <a:defRPr/>
                      </a:pPr>
                      <a:r>
                        <a:rPr lang="lv-LV" sz="1600" b="0" dirty="0">
                          <a:effectLst/>
                          <a:latin typeface="Times New Roman" panose="02020603050405020304" pitchFamily="18" charset="0"/>
                          <a:cs typeface="Times New Roman" panose="02020603050405020304" pitchFamily="18" charset="0"/>
                        </a:rPr>
                        <a:t>Informēt un izglītot bērnus un jauniešus par veselības, tai skaitā seksuālās un reproduktīvās, izglītības jautājumiem (ārpus formālās izglītības, vispārēji sabiedrības informēšanas un izglītošanas pasākumi).</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noFill/>
                  </a:tcPr>
                </a:tc>
                <a:tc>
                  <a:txBody>
                    <a:bodyPr/>
                    <a:lstStyle/>
                    <a:p>
                      <a:pPr marL="0" marR="0" lvl="0" indent="450215" algn="just" defTabSz="914400" rtl="0" eaLnBrk="1" fontAlgn="auto" latinLnBrk="0" hangingPunct="1">
                        <a:lnSpc>
                          <a:spcPct val="100000"/>
                        </a:lnSpc>
                        <a:spcBef>
                          <a:spcPts val="0"/>
                        </a:spcBef>
                        <a:spcAft>
                          <a:spcPts val="0"/>
                        </a:spcAft>
                        <a:buClrTx/>
                        <a:buSzTx/>
                        <a:buFontTx/>
                        <a:buNone/>
                        <a:tabLst/>
                        <a:defRPr/>
                      </a:pPr>
                      <a:r>
                        <a:rPr lang="lv-LV" sz="1600" b="1" dirty="0">
                          <a:effectLst/>
                          <a:latin typeface="Times New Roman" panose="02020603050405020304" pitchFamily="18" charset="0"/>
                          <a:cs typeface="Times New Roman" panose="02020603050405020304" pitchFamily="18" charset="0"/>
                        </a:rPr>
                        <a:t>VM, SPKC (</a:t>
                      </a:r>
                      <a:r>
                        <a:rPr lang="lv-LV" sz="1600" b="0" dirty="0">
                          <a:effectLst/>
                          <a:latin typeface="Times New Roman" panose="02020603050405020304" pitchFamily="18" charset="0"/>
                          <a:cs typeface="Times New Roman" panose="02020603050405020304" pitchFamily="18" charset="0"/>
                        </a:rPr>
                        <a:t>IZM, VISC, PSMVM, LM, VBTAI, NVO, profesionālās asociācijas, pašvaldības, BKUS, RSU)</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no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600" b="0" kern="1200" dirty="0">
                          <a:solidFill>
                            <a:schemeClr val="tx1"/>
                          </a:solidFill>
                          <a:effectLst/>
                          <a:latin typeface="Times New Roman" panose="02020603050405020304" pitchFamily="18" charset="0"/>
                          <a:ea typeface="+mn-ea"/>
                          <a:cs typeface="Times New Roman" panose="02020603050405020304" pitchFamily="18" charset="0"/>
                        </a:rPr>
                        <a:t>2021.-2027.gads</a:t>
                      </a: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no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480067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4FDCE2C-BEFC-DA21-4C1E-94091910DEDF}"/>
              </a:ext>
            </a:extLst>
          </p:cNvPr>
          <p:cNvSpPr>
            <a:spLocks noGrp="1"/>
          </p:cNvSpPr>
          <p:nvPr>
            <p:ph type="sldNum" sz="quarter" idx="12"/>
          </p:nvPr>
        </p:nvSpPr>
        <p:spPr/>
        <p:txBody>
          <a:bodyPr/>
          <a:lstStyle/>
          <a:p>
            <a:fld id="{200423E1-44C6-4E03-9576-413CBCCCE18A}" type="slidenum">
              <a:rPr lang="lv-LV" smtClean="0"/>
              <a:pPr/>
              <a:t>9</a:t>
            </a:fld>
            <a:endParaRPr lang="lv-LV" dirty="0"/>
          </a:p>
        </p:txBody>
      </p:sp>
      <p:sp>
        <p:nvSpPr>
          <p:cNvPr id="4" name="Title 3">
            <a:extLst>
              <a:ext uri="{FF2B5EF4-FFF2-40B4-BE49-F238E27FC236}">
                <a16:creationId xmlns:a16="http://schemas.microsoft.com/office/drawing/2014/main" id="{6D2EDA28-6483-04B3-37BB-7020E2A6ACF4}"/>
              </a:ext>
            </a:extLst>
          </p:cNvPr>
          <p:cNvSpPr>
            <a:spLocks noGrp="1"/>
          </p:cNvSpPr>
          <p:nvPr>
            <p:ph type="title"/>
          </p:nvPr>
        </p:nvSpPr>
        <p:spPr>
          <a:xfrm>
            <a:off x="2076451" y="144659"/>
            <a:ext cx="6691629" cy="1444602"/>
          </a:xfrm>
        </p:spPr>
        <p:txBody>
          <a:bodyPr>
            <a:normAutofit fontScale="90000"/>
          </a:bodyPr>
          <a:lstStyle/>
          <a:p>
            <a:pPr algn="ctr"/>
            <a:r>
              <a:rPr lang="lv-LV" sz="2800" dirty="0">
                <a:solidFill>
                  <a:srgbClr val="C00000"/>
                </a:solidFill>
                <a:latin typeface="Times New Roman" panose="02020603050405020304" pitchFamily="18" charset="0"/>
                <a:cs typeface="Times New Roman" panose="02020603050405020304" pitchFamily="18" charset="0"/>
              </a:rPr>
              <a:t>Izglītošana un informēšana: </a:t>
            </a:r>
            <a:br>
              <a:rPr lang="lv-LV" sz="2800" dirty="0">
                <a:latin typeface="Times New Roman" panose="02020603050405020304" pitchFamily="18" charset="0"/>
                <a:cs typeface="Times New Roman" panose="02020603050405020304" pitchFamily="18" charset="0"/>
              </a:rPr>
            </a:br>
            <a:r>
              <a:rPr lang="lv-LV" sz="2800" dirty="0">
                <a:latin typeface="Times New Roman" panose="02020603050405020304" pitchFamily="18" charset="0"/>
                <a:cs typeface="Times New Roman" panose="02020603050405020304" pitchFamily="18" charset="0"/>
              </a:rPr>
              <a:t>sabiedrība, tai skaitā topošie un jaunie vecāki </a:t>
            </a:r>
            <a:br>
              <a:rPr lang="lv-LV" sz="2800" dirty="0">
                <a:latin typeface="Times New Roman" panose="02020603050405020304" pitchFamily="18" charset="0"/>
                <a:cs typeface="Times New Roman" panose="02020603050405020304" pitchFamily="18" charset="0"/>
              </a:rPr>
            </a:br>
            <a:br>
              <a:rPr lang="lv-LV" sz="1600" dirty="0">
                <a:latin typeface="Times New Roman" panose="02020603050405020304" pitchFamily="18" charset="0"/>
                <a:cs typeface="Times New Roman" panose="02020603050405020304" pitchFamily="18" charset="0"/>
              </a:rPr>
            </a:br>
            <a:r>
              <a:rPr lang="lv-LV" sz="2000" dirty="0">
                <a:solidFill>
                  <a:srgbClr val="C00000"/>
                </a:solidFill>
                <a:latin typeface="Times New Roman" panose="02020603050405020304" pitchFamily="18" charset="0"/>
                <a:cs typeface="Times New Roman" panose="02020603050405020304" pitchFamily="18" charset="0"/>
              </a:rPr>
              <a:t>Priekšlikumi</a:t>
            </a:r>
            <a:r>
              <a:rPr lang="lv-LV" sz="2000" dirty="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                                                                      </a:t>
            </a:r>
            <a:r>
              <a:rPr lang="lv-LV" sz="1600" dirty="0">
                <a:solidFill>
                  <a:srgbClr val="C00000"/>
                </a:solidFill>
                <a:latin typeface="Times New Roman" panose="02020603050405020304" pitchFamily="18" charset="0"/>
                <a:cs typeface="Times New Roman" panose="02020603050405020304" pitchFamily="18" charset="0"/>
              </a:rPr>
              <a:t>Atbildīgās/     Izpildes    </a:t>
            </a:r>
            <a:br>
              <a:rPr lang="lv-LV" sz="1600" dirty="0">
                <a:solidFill>
                  <a:srgbClr val="C00000"/>
                </a:solidFill>
                <a:latin typeface="Times New Roman" panose="02020603050405020304" pitchFamily="18" charset="0"/>
                <a:cs typeface="Times New Roman" panose="02020603050405020304" pitchFamily="18" charset="0"/>
              </a:rPr>
            </a:br>
            <a:r>
              <a:rPr lang="lv-LV" sz="1600" dirty="0">
                <a:solidFill>
                  <a:srgbClr val="C00000"/>
                </a:solidFill>
                <a:latin typeface="Times New Roman" panose="02020603050405020304" pitchFamily="18" charset="0"/>
                <a:cs typeface="Times New Roman" panose="02020603050405020304" pitchFamily="18" charset="0"/>
              </a:rPr>
              <a:t>                                                                                iesaistītās institūcijas      termiņš</a:t>
            </a:r>
          </a:p>
        </p:txBody>
      </p:sp>
      <p:graphicFrame>
        <p:nvGraphicFramePr>
          <p:cNvPr id="8" name="Content Placeholder 7">
            <a:extLst>
              <a:ext uri="{FF2B5EF4-FFF2-40B4-BE49-F238E27FC236}">
                <a16:creationId xmlns:a16="http://schemas.microsoft.com/office/drawing/2014/main" id="{CFD35EFD-ED45-5474-6969-D51E5084EC08}"/>
              </a:ext>
            </a:extLst>
          </p:cNvPr>
          <p:cNvGraphicFramePr>
            <a:graphicFrameLocks noGrp="1"/>
          </p:cNvGraphicFramePr>
          <p:nvPr>
            <p:ph idx="1"/>
            <p:extLst>
              <p:ext uri="{D42A27DB-BD31-4B8C-83A1-F6EECF244321}">
                <p14:modId xmlns:p14="http://schemas.microsoft.com/office/powerpoint/2010/main" val="481820194"/>
              </p:ext>
            </p:extLst>
          </p:nvPr>
        </p:nvGraphicFramePr>
        <p:xfrm>
          <a:off x="535272" y="1514475"/>
          <a:ext cx="8232808" cy="4762500"/>
        </p:xfrm>
        <a:graphic>
          <a:graphicData uri="http://schemas.openxmlformats.org/drawingml/2006/table">
            <a:tbl>
              <a:tblPr firstRow="1" firstCol="1" bandRow="1">
                <a:tableStyleId>{5DA37D80-6434-44D0-A028-1B22A696006F}</a:tableStyleId>
              </a:tblPr>
              <a:tblGrid>
                <a:gridCol w="769608">
                  <a:extLst>
                    <a:ext uri="{9D8B030D-6E8A-4147-A177-3AD203B41FA5}">
                      <a16:colId xmlns:a16="http://schemas.microsoft.com/office/drawing/2014/main" val="1495043593"/>
                    </a:ext>
                  </a:extLst>
                </a:gridCol>
                <a:gridCol w="4933528">
                  <a:extLst>
                    <a:ext uri="{9D8B030D-6E8A-4147-A177-3AD203B41FA5}">
                      <a16:colId xmlns:a16="http://schemas.microsoft.com/office/drawing/2014/main" val="917682597"/>
                    </a:ext>
                  </a:extLst>
                </a:gridCol>
                <a:gridCol w="1286342">
                  <a:extLst>
                    <a:ext uri="{9D8B030D-6E8A-4147-A177-3AD203B41FA5}">
                      <a16:colId xmlns:a16="http://schemas.microsoft.com/office/drawing/2014/main" val="2533753894"/>
                    </a:ext>
                  </a:extLst>
                </a:gridCol>
                <a:gridCol w="1243330">
                  <a:extLst>
                    <a:ext uri="{9D8B030D-6E8A-4147-A177-3AD203B41FA5}">
                      <a16:colId xmlns:a16="http://schemas.microsoft.com/office/drawing/2014/main" val="203393244"/>
                    </a:ext>
                  </a:extLst>
                </a:gridCol>
              </a:tblGrid>
              <a:tr h="2457607">
                <a:tc>
                  <a:txBody>
                    <a:bodyPr/>
                    <a:lstStyle/>
                    <a:p>
                      <a:pPr indent="450215" algn="r"/>
                      <a:r>
                        <a:rPr lang="lv-LV" sz="1600" b="0" dirty="0">
                          <a:effectLst/>
                          <a:latin typeface="Times New Roman" panose="02020603050405020304" pitchFamily="18" charset="0"/>
                          <a:cs typeface="Times New Roman" panose="02020603050405020304" pitchFamily="18" charset="0"/>
                        </a:rPr>
                        <a:t>5.</a:t>
                      </a:r>
                    </a:p>
                  </a:txBody>
                  <a:tcPr marL="58277" marR="58277" marT="0" marB="0">
                    <a:solidFill>
                      <a:schemeClr val="accent4">
                        <a:lumMod val="40000"/>
                        <a:lumOff val="60000"/>
                      </a:schemeClr>
                    </a:solid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Veikt regulāras vecāku aptaujas par zināšanām un komunikācijas prasmēm par veselības jautājumiem, tai skaitā seksuālās un reproduktīvās veselības, jomā – </a:t>
                      </a:r>
                      <a:r>
                        <a:rPr lang="lv-LV" sz="1600" b="0" i="1" u="none" dirty="0">
                          <a:effectLst/>
                          <a:latin typeface="Times New Roman" panose="02020603050405020304" pitchFamily="18" charset="0"/>
                          <a:cs typeface="Times New Roman" panose="02020603050405020304" pitchFamily="18" charset="0"/>
                        </a:rPr>
                        <a:t>nav iekļauts politikas plānošanas vai citos dokumentos. </a:t>
                      </a:r>
                      <a:r>
                        <a:rPr lang="lv-LV" sz="1600" b="0" i="1" dirty="0">
                          <a:effectLst/>
                          <a:latin typeface="Times New Roman" panose="02020603050405020304" pitchFamily="18" charset="0"/>
                          <a:cs typeface="Times New Roman" panose="02020603050405020304" pitchFamily="18" charset="0"/>
                        </a:rPr>
                        <a:t>Darbs ir uzsākts un tiek īstenots. NVO norāda, ka nepieciešams izvērtēt iespējas papildu finansējumam.</a:t>
                      </a:r>
                      <a:endParaRPr lang="lv-LV" sz="1600" b="0" i="1"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solidFill>
                      <a:schemeClr val="accent4">
                        <a:lumMod val="40000"/>
                        <a:lumOff val="60000"/>
                      </a:schemeClr>
                    </a:solid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NVO (tai skaitā vecāku organizācijas), VM</a:t>
                      </a:r>
                      <a:r>
                        <a:rPr lang="lv-LV" sz="1600" b="0" dirty="0">
                          <a:effectLst/>
                          <a:latin typeface="Times New Roman" panose="02020603050405020304" pitchFamily="18" charset="0"/>
                          <a:cs typeface="Times New Roman" panose="02020603050405020304" pitchFamily="18" charset="0"/>
                        </a:rPr>
                        <a:t> (IZM, LM, SPKC, VISC, pašvaldības, profesionālās asociācijas)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solidFill>
                      <a:schemeClr val="accent4">
                        <a:lumMod val="40000"/>
                        <a:lumOff val="60000"/>
                      </a:schemeClr>
                    </a:solidFill>
                  </a:tcPr>
                </a:tc>
                <a:tc>
                  <a:txBody>
                    <a:bodyPr/>
                    <a:lstStyle/>
                    <a:p>
                      <a:pPr indent="0" algn="just"/>
                      <a:r>
                        <a:rPr lang="lv-LV" sz="1600" b="0" kern="1200" baseline="0" dirty="0">
                          <a:solidFill>
                            <a:schemeClr val="tx1"/>
                          </a:solidFill>
                          <a:effectLst/>
                          <a:latin typeface="Times New Roman" panose="02020603050405020304" pitchFamily="18" charset="0"/>
                          <a:ea typeface="+mn-ea"/>
                          <a:cs typeface="Times New Roman" panose="02020603050405020304" pitchFamily="18" charset="0"/>
                        </a:rPr>
                        <a:t>Pastāvīgi</a:t>
                      </a:r>
                    </a:p>
                  </a:txBody>
                  <a:tcPr marL="58277" marR="58277" marT="0" marB="0">
                    <a:solidFill>
                      <a:schemeClr val="accent4">
                        <a:lumMod val="40000"/>
                        <a:lumOff val="60000"/>
                      </a:schemeClr>
                    </a:solidFill>
                  </a:tcPr>
                </a:tc>
                <a:extLst>
                  <a:ext uri="{0D108BD9-81ED-4DB2-BD59-A6C34878D82A}">
                    <a16:rowId xmlns:a16="http://schemas.microsoft.com/office/drawing/2014/main" val="1830598042"/>
                  </a:ext>
                </a:extLst>
              </a:tr>
              <a:tr h="2304893">
                <a:tc>
                  <a:txBody>
                    <a:bodyPr/>
                    <a:lstStyle/>
                    <a:p>
                      <a:pPr marL="0" indent="0" algn="r"/>
                      <a:r>
                        <a:rPr lang="lv-LV" sz="1600" b="0" dirty="0">
                          <a:effectLst/>
                          <a:latin typeface="Times New Roman" panose="02020603050405020304" pitchFamily="18" charset="0"/>
                          <a:ea typeface="Calibri" panose="020F0502020204030204" pitchFamily="34" charset="0"/>
                          <a:cs typeface="Times New Roman" panose="02020603050405020304" pitchFamily="18" charset="0"/>
                        </a:rPr>
                        <a:t>6.</a:t>
                      </a:r>
                    </a:p>
                  </a:txBody>
                  <a:tcPr marL="58277" marR="58277" marT="0" marB="0">
                    <a:noFill/>
                  </a:tcPr>
                </a:tc>
                <a:tc>
                  <a:txBody>
                    <a:bodyPr/>
                    <a:lstStyle/>
                    <a:p>
                      <a:pPr indent="450215" algn="just"/>
                      <a:r>
                        <a:rPr lang="lv-LV" sz="1600" b="0" dirty="0">
                          <a:effectLst/>
                          <a:latin typeface="Times New Roman" panose="02020603050405020304" pitchFamily="18" charset="0"/>
                          <a:cs typeface="Times New Roman" panose="02020603050405020304" pitchFamily="18" charset="0"/>
                        </a:rPr>
                        <a:t>Regulāri un plānveidīgi informēt un izglītot sabiedrību, tostarp vecākus, īpaši tēvus, audžuģimenes, aizbildņus, adoptētājus un cilvēkus, kas pakļauti augstākam riskam veselībai (t.sk. personas ar psihiskās veselības traucējumiem), par jautājumiem saistībā ar seksuālo un reproduktīvo veselību un rīcību krīzes situācijās.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noFill/>
                  </a:tcPr>
                </a:tc>
                <a:tc>
                  <a:txBody>
                    <a:bodyPr/>
                    <a:lstStyle/>
                    <a:p>
                      <a:pPr indent="450215" algn="just"/>
                      <a:r>
                        <a:rPr lang="lv-LV" sz="1600" b="1" dirty="0">
                          <a:effectLst/>
                          <a:latin typeface="Times New Roman" panose="02020603050405020304" pitchFamily="18" charset="0"/>
                          <a:cs typeface="Times New Roman" panose="02020603050405020304" pitchFamily="18" charset="0"/>
                        </a:rPr>
                        <a:t>LM, VBTAI, VM, SPKC</a:t>
                      </a:r>
                      <a:r>
                        <a:rPr lang="lv-LV" sz="1600" b="0" dirty="0">
                          <a:effectLst/>
                          <a:latin typeface="Times New Roman" panose="02020603050405020304" pitchFamily="18" charset="0"/>
                          <a:cs typeface="Times New Roman" panose="02020603050405020304" pitchFamily="18" charset="0"/>
                        </a:rPr>
                        <a:t> (IZM, NVO, sociālo pakalpojumu sniedzēji, pašvaldības)</a:t>
                      </a:r>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6621" marR="46621" marT="0" marB="0">
                    <a:noFill/>
                  </a:tcPr>
                </a:tc>
                <a:tc>
                  <a:txBody>
                    <a:bodyPr/>
                    <a:lstStyle/>
                    <a:p>
                      <a:r>
                        <a:rPr lang="lv-LV" sz="1600" kern="1200" dirty="0">
                          <a:solidFill>
                            <a:schemeClr val="tx1"/>
                          </a:solidFill>
                          <a:effectLst/>
                          <a:latin typeface="Times New Roman" panose="02020603050405020304" pitchFamily="18" charset="0"/>
                          <a:ea typeface="+mn-ea"/>
                          <a:cs typeface="Times New Roman" panose="02020603050405020304" pitchFamily="18" charset="0"/>
                        </a:rPr>
                        <a:t>30.12. 2024. </a:t>
                      </a:r>
                    </a:p>
                    <a:p>
                      <a:r>
                        <a:rPr lang="lv-LV" sz="1800" kern="1200" dirty="0">
                          <a:solidFill>
                            <a:schemeClr val="tx1"/>
                          </a:solidFill>
                          <a:effectLst/>
                          <a:latin typeface="+mn-lt"/>
                          <a:ea typeface="+mn-ea"/>
                          <a:cs typeface="+mn-cs"/>
                        </a:rPr>
                        <a:t> </a:t>
                      </a:r>
                    </a:p>
                    <a:p>
                      <a:pPr indent="450215" algn="just"/>
                      <a:endParaRPr lang="lv-LV" sz="16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8277" marR="58277" marT="0" marB="0">
                    <a:noFill/>
                  </a:tcPr>
                </a:tc>
                <a:extLst>
                  <a:ext uri="{0D108BD9-81ED-4DB2-BD59-A6C34878D82A}">
                    <a16:rowId xmlns:a16="http://schemas.microsoft.com/office/drawing/2014/main" val="918909996"/>
                  </a:ext>
                </a:extLst>
              </a:tr>
            </a:tbl>
          </a:graphicData>
        </a:graphic>
      </p:graphicFrame>
    </p:spTree>
    <p:extLst>
      <p:ext uri="{BB962C8B-B14F-4D97-AF65-F5344CB8AC3E}">
        <p14:creationId xmlns:p14="http://schemas.microsoft.com/office/powerpoint/2010/main" val="308813087"/>
      </p:ext>
    </p:extLst>
  </p:cSld>
  <p:clrMapOvr>
    <a:masterClrMapping/>
  </p:clrMapOvr>
</p:sld>
</file>

<file path=ppt/theme/theme1.xml><?xml version="1.0" encoding="utf-8"?>
<a:theme xmlns:a="http://schemas.openxmlformats.org/drawingml/2006/main" name="VM identit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B57C698-3AAC-498C-A528-18E56CC2B9F5}" vid="{ED0566A1-2429-4C8D-A927-FBF77DE16FE1}"/>
    </a:ext>
  </a:extLst>
</a:theme>
</file>

<file path=ppt/theme/theme2.xml><?xml version="1.0" encoding="utf-8"?>
<a:theme xmlns:a="http://schemas.openxmlformats.org/drawingml/2006/main" name="1_VM identit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B57C698-3AAC-498C-A528-18E56CC2B9F5}" vid="{ED0566A1-2429-4C8D-A927-FBF77DE16FE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VM prezentacijas sagatave LV</Template>
  <TotalTime>19901</TotalTime>
  <Words>1987</Words>
  <Application>Microsoft Office PowerPoint</Application>
  <PresentationFormat>On-screen Show (4:3)</PresentationFormat>
  <Paragraphs>125</Paragraphs>
  <Slides>17</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Calibri</vt:lpstr>
      <vt:lpstr>Times New Roman</vt:lpstr>
      <vt:lpstr>Verdana</vt:lpstr>
      <vt:lpstr>Wingdings</vt:lpstr>
      <vt:lpstr>VM identitate</vt:lpstr>
      <vt:lpstr>1_VM identitate</vt:lpstr>
      <vt:lpstr>Bērnu un pusaudžu veselības izglītības darba grupas izstrādātie priekšlikumi    Inga Birzniece Veselības veicināšanas un atkarību profilakses nodaļas vadītāja</vt:lpstr>
      <vt:lpstr>Darba grupa</vt:lpstr>
      <vt:lpstr>Darba grupas pārstāvji</vt:lpstr>
      <vt:lpstr> Esošā situācija </vt:lpstr>
      <vt:lpstr> Esošā situācija </vt:lpstr>
      <vt:lpstr>Darba grupas priekšlikumi</vt:lpstr>
      <vt:lpstr>Izglītošana un informēšana:  bērni un jaunieši  Priekšlikumi                                                                       Atbildīgās/     Izpildes                                                                                     iesaistītās institūcijas      termiņš</vt:lpstr>
      <vt:lpstr>Izglītošana un informēšana:  bērni un jaunieši  Priekšlikumi                                                                       Atbildīgās/     Izpildes                                                                                     iesaistītās institūcijas      termiņš</vt:lpstr>
      <vt:lpstr>Izglītošana un informēšana:  sabiedrība, tai skaitā topošie un jaunie vecāki   Priekšlikumi                                                                       Atbildīgās/     Izpildes                                                                                     iesaistītās institūcijas      termiņš</vt:lpstr>
      <vt:lpstr>Izglītošana un informēšana:  sabiedrība, tai skaitā topošie un jaunie vecāki   Priekšlikumi                                                                       Atbildīgās/     Izpildes                                                                                     iesaistītās institūcijas      termiņš</vt:lpstr>
      <vt:lpstr>Izglītošana un informēšana:  dažādu jomu speciālisti  Priekšlikumi                                                                       Atbildīgās/     Izpildes                                                                                    iesaistītās institūcijas       termiņš</vt:lpstr>
      <vt:lpstr>Izglītošana un informēšana:  dažādu jomu speciālisti  Priekšlikumi                                                                       Atbildīgās/     Izpildes                                                                                    iesaistītās institūcijas       termiņš</vt:lpstr>
      <vt:lpstr>Atbalsta pasākumi  Priekšlikumi                                                                       Atbildīgās/     Izpildes                                                                                     iesaistītās institūcijas       termiņš</vt:lpstr>
      <vt:lpstr>Atbalsta pasākumi:  Priekšlikumi                                                                       Atbildīgās/     Izpildes                                                                                          iesaistītās institūcijas       termiņš</vt:lpstr>
      <vt:lpstr>Kontracepcijas pieejamība  Priekšlikumi                                                                       Atbildīgās/     Izpildes                                                                                     iesaistītās institūcijas       termiņš</vt:lpstr>
      <vt:lpstr>Priekšlikumu ieviešana</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Rimma Beļikova</dc:creator>
  <cp:lastModifiedBy>Inga Birzniece</cp:lastModifiedBy>
  <cp:revision>118</cp:revision>
  <dcterms:created xsi:type="dcterms:W3CDTF">2020-01-21T11:16:47Z</dcterms:created>
  <dcterms:modified xsi:type="dcterms:W3CDTF">2023-12-15T06:52:12Z</dcterms:modified>
</cp:coreProperties>
</file>