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47.jpg" ContentType="image/pn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  <p:sldMasterId id="2147483680" r:id="rId3"/>
    <p:sldMasterId id="2147483687" r:id="rId4"/>
  </p:sldMasterIdLst>
  <p:notesMasterIdLst>
    <p:notesMasterId r:id="rId37"/>
  </p:notesMasterIdLst>
  <p:sldIdLst>
    <p:sldId id="256" r:id="rId5"/>
    <p:sldId id="296" r:id="rId6"/>
    <p:sldId id="994" r:id="rId7"/>
    <p:sldId id="961" r:id="rId8"/>
    <p:sldId id="1000" r:id="rId9"/>
    <p:sldId id="1001" r:id="rId10"/>
    <p:sldId id="1012" r:id="rId11"/>
    <p:sldId id="1002" r:id="rId12"/>
    <p:sldId id="1003" r:id="rId13"/>
    <p:sldId id="1013" r:id="rId14"/>
    <p:sldId id="1004" r:id="rId15"/>
    <p:sldId id="1014" r:id="rId16"/>
    <p:sldId id="1005" r:id="rId17"/>
    <p:sldId id="1006" r:id="rId18"/>
    <p:sldId id="1007" r:id="rId19"/>
    <p:sldId id="1019" r:id="rId20"/>
    <p:sldId id="1008" r:id="rId21"/>
    <p:sldId id="1009" r:id="rId22"/>
    <p:sldId id="1015" r:id="rId23"/>
    <p:sldId id="1010" r:id="rId24"/>
    <p:sldId id="1017" r:id="rId25"/>
    <p:sldId id="1011" r:id="rId26"/>
    <p:sldId id="258" r:id="rId27"/>
    <p:sldId id="1020" r:id="rId28"/>
    <p:sldId id="1016" r:id="rId29"/>
    <p:sldId id="982" r:id="rId30"/>
    <p:sldId id="1018" r:id="rId31"/>
    <p:sldId id="964" r:id="rId32"/>
    <p:sldId id="1021" r:id="rId33"/>
    <p:sldId id="1023" r:id="rId34"/>
    <p:sldId id="1022" r:id="rId35"/>
    <p:sldId id="262" r:id="rId36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oklusējuma sadaļa" id="{ADFE262E-F22C-4D79-A5D1-D944011C0D80}">
          <p14:sldIdLst/>
        </p14:section>
        <p14:section name="Noklusējuma sadaļa" id="{19F2D97A-C687-4030-BEDF-A1A71393CE33}">
          <p14:sldIdLst>
            <p14:sldId id="256"/>
            <p14:sldId id="296"/>
            <p14:sldId id="994"/>
            <p14:sldId id="961"/>
            <p14:sldId id="1000"/>
            <p14:sldId id="1001"/>
            <p14:sldId id="1012"/>
            <p14:sldId id="1002"/>
            <p14:sldId id="1003"/>
            <p14:sldId id="1013"/>
            <p14:sldId id="1004"/>
            <p14:sldId id="1014"/>
            <p14:sldId id="1005"/>
            <p14:sldId id="1006"/>
            <p14:sldId id="1007"/>
            <p14:sldId id="1019"/>
            <p14:sldId id="1008"/>
            <p14:sldId id="1009"/>
            <p14:sldId id="1015"/>
            <p14:sldId id="1010"/>
            <p14:sldId id="1017"/>
            <p14:sldId id="1011"/>
            <p14:sldId id="258"/>
            <p14:sldId id="1020"/>
            <p14:sldId id="1016"/>
            <p14:sldId id="982"/>
            <p14:sldId id="1018"/>
            <p14:sldId id="964"/>
            <p14:sldId id="1021"/>
            <p14:sldId id="1023"/>
            <p14:sldId id="1022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E32"/>
    <a:srgbClr val="D2D5C4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01"/>
  </p:normalViewPr>
  <p:slideViewPr>
    <p:cSldViewPr snapToGrid="0">
      <p:cViewPr varScale="1">
        <p:scale>
          <a:sx n="105" d="100"/>
          <a:sy n="105" d="100"/>
        </p:scale>
        <p:origin x="77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321AC4-1818-4E85-9B25-3A2519524E9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11815996-5DEB-4ADE-AFAF-745F3A65173F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lv-LV" dirty="0"/>
            <a:t>Dzirdes traucējumi</a:t>
          </a:r>
        </a:p>
      </dgm:t>
    </dgm:pt>
    <dgm:pt modelId="{2905894B-5119-48C1-8B3C-E7A002B194FA}" type="parTrans" cxnId="{F6A9DB68-49C7-44C4-8791-CA975577AE18}">
      <dgm:prSet/>
      <dgm:spPr/>
      <dgm:t>
        <a:bodyPr/>
        <a:lstStyle/>
        <a:p>
          <a:endParaRPr lang="lv-LV"/>
        </a:p>
      </dgm:t>
    </dgm:pt>
    <dgm:pt modelId="{B73B294C-3EFE-472B-9FB8-BA76D1D5DAC9}" type="sibTrans" cxnId="{F6A9DB68-49C7-44C4-8791-CA975577AE18}">
      <dgm:prSet/>
      <dgm:spPr/>
      <dgm:t>
        <a:bodyPr/>
        <a:lstStyle/>
        <a:p>
          <a:endParaRPr lang="lv-LV"/>
        </a:p>
      </dgm:t>
    </dgm:pt>
    <dgm:pt modelId="{3C18FFC3-C609-4B7F-A6ED-B12767118B67}">
      <dgm:prSet phldrT="[Text]" custT="1"/>
      <dgm:spPr/>
      <dgm:t>
        <a:bodyPr/>
        <a:lstStyle/>
        <a:p>
          <a:pPr>
            <a:buClrTx/>
            <a:buSzTx/>
            <a:buFont typeface="Wingdings" panose="05000000000000000000" pitchFamily="2" charset="2"/>
            <a:buChar char="§"/>
          </a:pPr>
          <a:r>
            <a:rPr kumimoji="0" lang="lv-LV" altLang="lv-LV" sz="18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</a:rPr>
            <a:t>zīmju valoda </a:t>
          </a:r>
          <a:endParaRPr lang="lv-LV" sz="1800" dirty="0"/>
        </a:p>
      </dgm:t>
    </dgm:pt>
    <dgm:pt modelId="{F5A190A9-D27D-4086-BF70-073F7D99F76C}" type="parTrans" cxnId="{9150EB58-6326-483A-ABB5-562C13670316}">
      <dgm:prSet/>
      <dgm:spPr/>
      <dgm:t>
        <a:bodyPr/>
        <a:lstStyle/>
        <a:p>
          <a:endParaRPr lang="lv-LV"/>
        </a:p>
      </dgm:t>
    </dgm:pt>
    <dgm:pt modelId="{58EC04E6-2959-4A42-8045-EB081E94833D}" type="sibTrans" cxnId="{9150EB58-6326-483A-ABB5-562C13670316}">
      <dgm:prSet/>
      <dgm:spPr/>
      <dgm:t>
        <a:bodyPr/>
        <a:lstStyle/>
        <a:p>
          <a:endParaRPr lang="lv-LV"/>
        </a:p>
      </dgm:t>
    </dgm:pt>
    <dgm:pt modelId="{83331E4F-EEFA-48A2-A4EB-0E86F1D2EEEB}">
      <dgm:prSet phldrT="[Text]"/>
      <dgm:spPr>
        <a:solidFill>
          <a:schemeClr val="tx2">
            <a:lumMod val="75000"/>
            <a:alpha val="82000"/>
          </a:schemeClr>
        </a:solidFill>
      </dgm:spPr>
      <dgm:t>
        <a:bodyPr/>
        <a:lstStyle/>
        <a:p>
          <a:r>
            <a:rPr lang="lv-LV" dirty="0"/>
            <a:t>Redzes traucējumi</a:t>
          </a:r>
        </a:p>
      </dgm:t>
    </dgm:pt>
    <dgm:pt modelId="{3BE20A8C-7A07-4BE1-9D5B-B1EEAE81EA5B}" type="parTrans" cxnId="{4950C150-478F-4231-8BB2-0FC8A15D42D2}">
      <dgm:prSet/>
      <dgm:spPr/>
      <dgm:t>
        <a:bodyPr/>
        <a:lstStyle/>
        <a:p>
          <a:endParaRPr lang="lv-LV"/>
        </a:p>
      </dgm:t>
    </dgm:pt>
    <dgm:pt modelId="{1354977A-B831-4D4F-B29C-B9665F939D31}" type="sibTrans" cxnId="{4950C150-478F-4231-8BB2-0FC8A15D42D2}">
      <dgm:prSet/>
      <dgm:spPr/>
      <dgm:t>
        <a:bodyPr/>
        <a:lstStyle/>
        <a:p>
          <a:endParaRPr lang="lv-LV"/>
        </a:p>
      </dgm:t>
    </dgm:pt>
    <dgm:pt modelId="{ADEC7763-1776-4A8C-8FE0-C6DED342F228}">
      <dgm:prSet phldrT="[Text]" custT="1"/>
      <dgm:spPr/>
      <dgm:t>
        <a:bodyPr/>
        <a:lstStyle/>
        <a:p>
          <a:pPr>
            <a:buClrTx/>
            <a:buFont typeface="Wingdings" panose="05000000000000000000" pitchFamily="2" charset="2"/>
            <a:buChar char="§"/>
          </a:pPr>
          <a:r>
            <a:rPr lang="lv-LV" altLang="lv-LV" sz="18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palielināta druka</a:t>
          </a:r>
          <a:endParaRPr lang="lv-LV" sz="1800" dirty="0"/>
        </a:p>
      </dgm:t>
    </dgm:pt>
    <dgm:pt modelId="{665BBCD6-A206-4E80-B8EA-65A558800F1A}" type="parTrans" cxnId="{92040EE3-6A06-4483-8B8A-931A65EC5FF2}">
      <dgm:prSet/>
      <dgm:spPr/>
      <dgm:t>
        <a:bodyPr/>
        <a:lstStyle/>
        <a:p>
          <a:endParaRPr lang="lv-LV"/>
        </a:p>
      </dgm:t>
    </dgm:pt>
    <dgm:pt modelId="{F688EA24-B879-4654-A9A0-26F414BEBEC1}" type="sibTrans" cxnId="{92040EE3-6A06-4483-8B8A-931A65EC5FF2}">
      <dgm:prSet/>
      <dgm:spPr/>
      <dgm:t>
        <a:bodyPr/>
        <a:lstStyle/>
        <a:p>
          <a:endParaRPr lang="lv-LV"/>
        </a:p>
      </dgm:t>
    </dgm:pt>
    <dgm:pt modelId="{A053B30E-8409-46F2-9E21-4878DD2ACFC4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lv-LV" dirty="0"/>
            <a:t>Garīga rakstura traucējumi</a:t>
          </a:r>
        </a:p>
      </dgm:t>
    </dgm:pt>
    <dgm:pt modelId="{4C8A71FE-B72A-4C61-97CC-3BCA46C19019}" type="parTrans" cxnId="{E1FBD749-CD44-4A6B-B496-E79BFF06C449}">
      <dgm:prSet/>
      <dgm:spPr/>
      <dgm:t>
        <a:bodyPr/>
        <a:lstStyle/>
        <a:p>
          <a:endParaRPr lang="lv-LV"/>
        </a:p>
      </dgm:t>
    </dgm:pt>
    <dgm:pt modelId="{8A2F96F9-3444-4895-BEC5-1547CFF7AF38}" type="sibTrans" cxnId="{E1FBD749-CD44-4A6B-B496-E79BFF06C449}">
      <dgm:prSet/>
      <dgm:spPr/>
      <dgm:t>
        <a:bodyPr/>
        <a:lstStyle/>
        <a:p>
          <a:endParaRPr lang="lv-LV"/>
        </a:p>
      </dgm:t>
    </dgm:pt>
    <dgm:pt modelId="{57932EA5-00EF-4F3D-AA0C-334D35376022}">
      <dgm:prSet phldrT="[Text]" custT="1"/>
      <dgm:spPr/>
      <dgm:t>
        <a:bodyPr/>
        <a:lstStyle/>
        <a:p>
          <a:pPr>
            <a:buClrTx/>
            <a:buFont typeface="Wingdings" panose="05000000000000000000" pitchFamily="2" charset="2"/>
            <a:buChar char="§"/>
          </a:pPr>
          <a:r>
            <a:rPr lang="lv-LV" altLang="lv-LV" sz="18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vieglā valoda</a:t>
          </a:r>
          <a:endParaRPr lang="lv-LV" sz="1800" dirty="0"/>
        </a:p>
      </dgm:t>
    </dgm:pt>
    <dgm:pt modelId="{AFC69018-392E-42CB-B788-92D25E19DCBE}" type="parTrans" cxnId="{700F9CE9-0C75-4F37-B760-57765152E82B}">
      <dgm:prSet/>
      <dgm:spPr/>
      <dgm:t>
        <a:bodyPr/>
        <a:lstStyle/>
        <a:p>
          <a:endParaRPr lang="lv-LV"/>
        </a:p>
      </dgm:t>
    </dgm:pt>
    <dgm:pt modelId="{E48DF204-248A-4E45-BDEE-52DA77FD91CC}" type="sibTrans" cxnId="{700F9CE9-0C75-4F37-B760-57765152E82B}">
      <dgm:prSet/>
      <dgm:spPr/>
      <dgm:t>
        <a:bodyPr/>
        <a:lstStyle/>
        <a:p>
          <a:endParaRPr lang="lv-LV"/>
        </a:p>
      </dgm:t>
    </dgm:pt>
    <dgm:pt modelId="{E937EDF8-870B-4A17-8B71-C8EDBBE42CD2}">
      <dgm:prSet custT="1"/>
      <dgm:spPr/>
      <dgm:t>
        <a:bodyPr/>
        <a:lstStyle/>
        <a:p>
          <a:pPr>
            <a:buClrTx/>
            <a:buSzTx/>
            <a:buFont typeface="Wingdings" panose="05000000000000000000" pitchFamily="2" charset="2"/>
            <a:buChar char="§"/>
          </a:pPr>
          <a:r>
            <a:rPr kumimoji="0" lang="lv-LV" altLang="lv-LV" sz="18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</a:rPr>
            <a:t>indukcijas cilpas </a:t>
          </a:r>
        </a:p>
      </dgm:t>
    </dgm:pt>
    <dgm:pt modelId="{76AEC524-30BF-448C-AB60-1BD1EF3B00DD}" type="parTrans" cxnId="{11B65014-D46C-4492-BA2C-74CFA392737C}">
      <dgm:prSet/>
      <dgm:spPr/>
      <dgm:t>
        <a:bodyPr/>
        <a:lstStyle/>
        <a:p>
          <a:endParaRPr lang="lv-LV"/>
        </a:p>
      </dgm:t>
    </dgm:pt>
    <dgm:pt modelId="{DF97FE52-A86E-4275-83CB-1A9393E9B66E}" type="sibTrans" cxnId="{11B65014-D46C-4492-BA2C-74CFA392737C}">
      <dgm:prSet/>
      <dgm:spPr/>
      <dgm:t>
        <a:bodyPr/>
        <a:lstStyle/>
        <a:p>
          <a:endParaRPr lang="lv-LV"/>
        </a:p>
      </dgm:t>
    </dgm:pt>
    <dgm:pt modelId="{96BDDCA6-A526-4B94-8FBB-7B2CF24B0663}">
      <dgm:prSet custT="1"/>
      <dgm:spPr/>
      <dgm:t>
        <a:bodyPr/>
        <a:lstStyle/>
        <a:p>
          <a:pPr>
            <a:buClrTx/>
            <a:buSzTx/>
            <a:buFont typeface="Wingdings" panose="05000000000000000000" pitchFamily="2" charset="2"/>
            <a:buChar char="§"/>
          </a:pPr>
          <a:r>
            <a:rPr kumimoji="0" lang="lv-LV" altLang="lv-LV" sz="18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</a:rPr>
            <a:t>subtitri</a:t>
          </a:r>
        </a:p>
      </dgm:t>
    </dgm:pt>
    <dgm:pt modelId="{4986659A-A004-4CC4-9678-128324C2056B}" type="parTrans" cxnId="{D4125A9C-BE2A-429E-B398-7EFC11ED57C1}">
      <dgm:prSet/>
      <dgm:spPr/>
      <dgm:t>
        <a:bodyPr/>
        <a:lstStyle/>
        <a:p>
          <a:endParaRPr lang="lv-LV"/>
        </a:p>
      </dgm:t>
    </dgm:pt>
    <dgm:pt modelId="{8E0B190F-B5AE-4ADA-B32A-CF0C6DB00165}" type="sibTrans" cxnId="{D4125A9C-BE2A-429E-B398-7EFC11ED57C1}">
      <dgm:prSet/>
      <dgm:spPr/>
      <dgm:t>
        <a:bodyPr/>
        <a:lstStyle/>
        <a:p>
          <a:endParaRPr lang="lv-LV"/>
        </a:p>
      </dgm:t>
    </dgm:pt>
    <dgm:pt modelId="{57AAAB0B-C1DB-48DE-BEBA-3F73C71075DA}">
      <dgm:prSet custT="1"/>
      <dgm:spPr/>
      <dgm:t>
        <a:bodyPr/>
        <a:lstStyle/>
        <a:p>
          <a:pPr>
            <a:buClrTx/>
            <a:buSzTx/>
            <a:buFont typeface="Wingdings" panose="05000000000000000000" pitchFamily="2" charset="2"/>
            <a:buChar char="§"/>
          </a:pPr>
          <a:r>
            <a:rPr kumimoji="0" lang="lv-LV" altLang="lv-LV" sz="1800" b="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</a:rPr>
            <a:t>reāllaika transkripcija</a:t>
          </a:r>
        </a:p>
      </dgm:t>
    </dgm:pt>
    <dgm:pt modelId="{6E81A053-3CE5-4962-8324-1A7BDB1396B6}" type="parTrans" cxnId="{782603FE-7176-476A-8402-457C304058C8}">
      <dgm:prSet/>
      <dgm:spPr/>
      <dgm:t>
        <a:bodyPr/>
        <a:lstStyle/>
        <a:p>
          <a:endParaRPr lang="lv-LV"/>
        </a:p>
      </dgm:t>
    </dgm:pt>
    <dgm:pt modelId="{0E427B88-E69E-420D-82D0-FEF0342F0F99}" type="sibTrans" cxnId="{782603FE-7176-476A-8402-457C304058C8}">
      <dgm:prSet/>
      <dgm:spPr/>
      <dgm:t>
        <a:bodyPr/>
        <a:lstStyle/>
        <a:p>
          <a:endParaRPr lang="lv-LV"/>
        </a:p>
      </dgm:t>
    </dgm:pt>
    <dgm:pt modelId="{957D0DC7-EABA-4DEA-B329-32EA06E5BC2B}">
      <dgm:prSet custT="1"/>
      <dgm:spPr/>
      <dgm:t>
        <a:bodyPr/>
        <a:lstStyle/>
        <a:p>
          <a:pPr>
            <a:buClrTx/>
            <a:buFont typeface="Wingdings" panose="05000000000000000000" pitchFamily="2" charset="2"/>
            <a:buChar char="§"/>
          </a:pPr>
          <a:r>
            <a:rPr lang="lv-LV" altLang="lv-LV" sz="18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ierunāts teksts</a:t>
          </a:r>
        </a:p>
      </dgm:t>
    </dgm:pt>
    <dgm:pt modelId="{2AA13812-3375-489D-8FF1-6F39C4D9BFF5}" type="parTrans" cxnId="{8185B6FB-440A-4609-A77F-78424C07C2AE}">
      <dgm:prSet/>
      <dgm:spPr/>
      <dgm:t>
        <a:bodyPr/>
        <a:lstStyle/>
        <a:p>
          <a:endParaRPr lang="lv-LV"/>
        </a:p>
      </dgm:t>
    </dgm:pt>
    <dgm:pt modelId="{2E02A554-CB67-48F4-8E0D-D3EA8082C63C}" type="sibTrans" cxnId="{8185B6FB-440A-4609-A77F-78424C07C2AE}">
      <dgm:prSet/>
      <dgm:spPr/>
      <dgm:t>
        <a:bodyPr/>
        <a:lstStyle/>
        <a:p>
          <a:endParaRPr lang="lv-LV"/>
        </a:p>
      </dgm:t>
    </dgm:pt>
    <dgm:pt modelId="{5DF264DB-E36C-45BA-B6C5-1E59CF76985E}">
      <dgm:prSet custT="1"/>
      <dgm:spPr/>
      <dgm:t>
        <a:bodyPr/>
        <a:lstStyle/>
        <a:p>
          <a:pPr>
            <a:buClrTx/>
            <a:buFont typeface="Wingdings" panose="05000000000000000000" pitchFamily="2" charset="2"/>
            <a:buChar char="§"/>
          </a:pPr>
          <a:r>
            <a:rPr lang="lv-LV" altLang="lv-LV" sz="18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runas sintēze</a:t>
          </a:r>
        </a:p>
      </dgm:t>
    </dgm:pt>
    <dgm:pt modelId="{39F79EBE-5D36-451F-AA59-2B7A4E562779}" type="parTrans" cxnId="{D1CD7A88-7F50-44D6-8871-359BF85ABE43}">
      <dgm:prSet/>
      <dgm:spPr/>
      <dgm:t>
        <a:bodyPr/>
        <a:lstStyle/>
        <a:p>
          <a:endParaRPr lang="lv-LV"/>
        </a:p>
      </dgm:t>
    </dgm:pt>
    <dgm:pt modelId="{ADF60519-532F-4D25-87F9-D5B1EFBFFBF3}" type="sibTrans" cxnId="{D1CD7A88-7F50-44D6-8871-359BF85ABE43}">
      <dgm:prSet/>
      <dgm:spPr/>
      <dgm:t>
        <a:bodyPr/>
        <a:lstStyle/>
        <a:p>
          <a:endParaRPr lang="lv-LV"/>
        </a:p>
      </dgm:t>
    </dgm:pt>
    <dgm:pt modelId="{3DFC5BD8-7761-42FB-9CFE-1F5BAD26462E}">
      <dgm:prSet custT="1"/>
      <dgm:spPr/>
      <dgm:t>
        <a:bodyPr/>
        <a:lstStyle/>
        <a:p>
          <a:pPr>
            <a:buClrTx/>
            <a:buFont typeface="Wingdings" panose="05000000000000000000" pitchFamily="2" charset="2"/>
            <a:buChar char="§"/>
          </a:pPr>
          <a:r>
            <a:rPr lang="lv-LV" altLang="lv-LV" sz="1800" dirty="0" err="1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Braila</a:t>
          </a:r>
          <a:r>
            <a:rPr lang="lv-LV" altLang="lv-LV" sz="18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 raksts</a:t>
          </a:r>
        </a:p>
      </dgm:t>
    </dgm:pt>
    <dgm:pt modelId="{B9C4F939-319E-42F6-B3A7-BAE316AFC465}" type="parTrans" cxnId="{E62FDF9C-FCA2-4766-B630-68B6A6986ADE}">
      <dgm:prSet/>
      <dgm:spPr/>
      <dgm:t>
        <a:bodyPr/>
        <a:lstStyle/>
        <a:p>
          <a:endParaRPr lang="lv-LV"/>
        </a:p>
      </dgm:t>
    </dgm:pt>
    <dgm:pt modelId="{1BB0171A-1DC9-4780-93D2-3A5FBFB42A95}" type="sibTrans" cxnId="{E62FDF9C-FCA2-4766-B630-68B6A6986ADE}">
      <dgm:prSet/>
      <dgm:spPr/>
      <dgm:t>
        <a:bodyPr/>
        <a:lstStyle/>
        <a:p>
          <a:endParaRPr lang="lv-LV"/>
        </a:p>
      </dgm:t>
    </dgm:pt>
    <dgm:pt modelId="{B4D6151D-8C40-47A7-B2E7-F7373D8BEA55}">
      <dgm:prSet custT="1"/>
      <dgm:spPr/>
      <dgm:t>
        <a:bodyPr/>
        <a:lstStyle/>
        <a:p>
          <a:pPr>
            <a:buClrTx/>
            <a:buFont typeface="Wingdings" panose="05000000000000000000" pitchFamily="2" charset="2"/>
            <a:buChar char="§"/>
          </a:pPr>
          <a:r>
            <a:rPr lang="lv-LV" altLang="lv-LV" sz="18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piktogrammas</a:t>
          </a:r>
        </a:p>
      </dgm:t>
    </dgm:pt>
    <dgm:pt modelId="{66C1D9D6-A81D-4448-BD2C-B5E85D2FE1E9}" type="parTrans" cxnId="{758310C7-3CB1-4AF3-963F-73ACE10B324D}">
      <dgm:prSet/>
      <dgm:spPr/>
      <dgm:t>
        <a:bodyPr/>
        <a:lstStyle/>
        <a:p>
          <a:endParaRPr lang="lv-LV"/>
        </a:p>
      </dgm:t>
    </dgm:pt>
    <dgm:pt modelId="{E0C056FF-F8F6-4D22-A25B-7EF862548233}" type="sibTrans" cxnId="{758310C7-3CB1-4AF3-963F-73ACE10B324D}">
      <dgm:prSet/>
      <dgm:spPr/>
      <dgm:t>
        <a:bodyPr/>
        <a:lstStyle/>
        <a:p>
          <a:endParaRPr lang="lv-LV"/>
        </a:p>
      </dgm:t>
    </dgm:pt>
    <dgm:pt modelId="{5A6882ED-0035-4F83-B0A6-87F3B736F1F8}">
      <dgm:prSet custT="1"/>
      <dgm:spPr/>
      <dgm:t>
        <a:bodyPr/>
        <a:lstStyle/>
        <a:p>
          <a:pPr>
            <a:buClrTx/>
            <a:buFont typeface="Wingdings" panose="05000000000000000000" pitchFamily="2" charset="2"/>
            <a:buChar char="§"/>
          </a:pPr>
          <a:r>
            <a:rPr lang="lv-LV" altLang="lv-LV" sz="18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apzīmējumi </a:t>
          </a:r>
          <a:endParaRPr lang="en-GB" altLang="lv-LV" sz="1800" dirty="0">
            <a:solidFill>
              <a:prstClr val="black"/>
            </a:solidFill>
            <a:latin typeface="Verdana" panose="020B0604030504040204" pitchFamily="34" charset="0"/>
            <a:ea typeface="MS PGothic" panose="020B0600070205080204" pitchFamily="34" charset="-128"/>
          </a:endParaRPr>
        </a:p>
      </dgm:t>
    </dgm:pt>
    <dgm:pt modelId="{5B69AF7A-AC82-438B-AAFB-E34E718998C0}" type="parTrans" cxnId="{4EF05872-669A-4D96-8377-3ACD79F6B8E7}">
      <dgm:prSet/>
      <dgm:spPr/>
      <dgm:t>
        <a:bodyPr/>
        <a:lstStyle/>
        <a:p>
          <a:endParaRPr lang="lv-LV"/>
        </a:p>
      </dgm:t>
    </dgm:pt>
    <dgm:pt modelId="{832C9F59-B862-44E2-8942-AD27200A06AD}" type="sibTrans" cxnId="{4EF05872-669A-4D96-8377-3ACD79F6B8E7}">
      <dgm:prSet/>
      <dgm:spPr/>
      <dgm:t>
        <a:bodyPr/>
        <a:lstStyle/>
        <a:p>
          <a:endParaRPr lang="lv-LV"/>
        </a:p>
      </dgm:t>
    </dgm:pt>
    <dgm:pt modelId="{E6A9C239-F0C4-4892-8651-941EEED6472A}" type="pres">
      <dgm:prSet presAssocID="{27321AC4-1818-4E85-9B25-3A2519524E9C}" presName="Name0" presStyleCnt="0">
        <dgm:presLayoutVars>
          <dgm:dir/>
          <dgm:animLvl val="lvl"/>
          <dgm:resizeHandles val="exact"/>
        </dgm:presLayoutVars>
      </dgm:prSet>
      <dgm:spPr/>
    </dgm:pt>
    <dgm:pt modelId="{B3B61605-E6EB-4BFC-B2C4-B21AD105E1C1}" type="pres">
      <dgm:prSet presAssocID="{11815996-5DEB-4ADE-AFAF-745F3A65173F}" presName="linNode" presStyleCnt="0"/>
      <dgm:spPr/>
    </dgm:pt>
    <dgm:pt modelId="{FD0272FB-C540-403F-8A8F-90B0B69F275E}" type="pres">
      <dgm:prSet presAssocID="{11815996-5DEB-4ADE-AFAF-745F3A65173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9D49969-9DB9-46A7-8854-B27A4D143386}" type="pres">
      <dgm:prSet presAssocID="{11815996-5DEB-4ADE-AFAF-745F3A65173F}" presName="descendantText" presStyleLbl="alignAccFollowNode1" presStyleIdx="0" presStyleCnt="3">
        <dgm:presLayoutVars>
          <dgm:bulletEnabled val="1"/>
        </dgm:presLayoutVars>
      </dgm:prSet>
      <dgm:spPr/>
    </dgm:pt>
    <dgm:pt modelId="{B8FD6E63-4F2C-4716-9868-B5DC8365FD18}" type="pres">
      <dgm:prSet presAssocID="{B73B294C-3EFE-472B-9FB8-BA76D1D5DAC9}" presName="sp" presStyleCnt="0"/>
      <dgm:spPr/>
    </dgm:pt>
    <dgm:pt modelId="{E58DF19B-5ABD-4179-8A90-BB92BB000A8F}" type="pres">
      <dgm:prSet presAssocID="{83331E4F-EEFA-48A2-A4EB-0E86F1D2EEEB}" presName="linNode" presStyleCnt="0"/>
      <dgm:spPr/>
    </dgm:pt>
    <dgm:pt modelId="{2F27C48A-1D4A-4ABA-9401-C4A9CCDD19CD}" type="pres">
      <dgm:prSet presAssocID="{83331E4F-EEFA-48A2-A4EB-0E86F1D2EEE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D9A773D8-ABA7-496B-9312-CEDE1A348B33}" type="pres">
      <dgm:prSet presAssocID="{83331E4F-EEFA-48A2-A4EB-0E86F1D2EEEB}" presName="descendantText" presStyleLbl="alignAccFollowNode1" presStyleIdx="1" presStyleCnt="3" custScaleY="117129">
        <dgm:presLayoutVars>
          <dgm:bulletEnabled val="1"/>
        </dgm:presLayoutVars>
      </dgm:prSet>
      <dgm:spPr/>
    </dgm:pt>
    <dgm:pt modelId="{9E36FF49-6D03-4D2B-8B97-C8B18EFC0360}" type="pres">
      <dgm:prSet presAssocID="{1354977A-B831-4D4F-B29C-B9665F939D31}" presName="sp" presStyleCnt="0"/>
      <dgm:spPr/>
    </dgm:pt>
    <dgm:pt modelId="{E11F1436-318B-4056-8EBF-9190BA0F8798}" type="pres">
      <dgm:prSet presAssocID="{A053B30E-8409-46F2-9E21-4878DD2ACFC4}" presName="linNode" presStyleCnt="0"/>
      <dgm:spPr/>
    </dgm:pt>
    <dgm:pt modelId="{5F81ED5D-B870-44FF-A56D-00C4101AB9E8}" type="pres">
      <dgm:prSet presAssocID="{A053B30E-8409-46F2-9E21-4878DD2ACFC4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780E5D7-DEE8-4FF2-8A54-69CDD534F0DD}" type="pres">
      <dgm:prSet presAssocID="{A053B30E-8409-46F2-9E21-4878DD2ACFC4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172E70A-F833-4132-A382-40411AADAE18}" type="presOf" srcId="{ADEC7763-1776-4A8C-8FE0-C6DED342F228}" destId="{D9A773D8-ABA7-496B-9312-CEDE1A348B33}" srcOrd="0" destOrd="0" presId="urn:microsoft.com/office/officeart/2005/8/layout/vList5"/>
    <dgm:cxn modelId="{11B65014-D46C-4492-BA2C-74CFA392737C}" srcId="{11815996-5DEB-4ADE-AFAF-745F3A65173F}" destId="{E937EDF8-870B-4A17-8B71-C8EDBBE42CD2}" srcOrd="1" destOrd="0" parTransId="{76AEC524-30BF-448C-AB60-1BD1EF3B00DD}" sibTransId="{DF97FE52-A86E-4275-83CB-1A9393E9B66E}"/>
    <dgm:cxn modelId="{EFE4A51C-5A13-4B58-9593-3803C20EE42B}" type="presOf" srcId="{B4D6151D-8C40-47A7-B2E7-F7373D8BEA55}" destId="{6780E5D7-DEE8-4FF2-8A54-69CDD534F0DD}" srcOrd="0" destOrd="1" presId="urn:microsoft.com/office/officeart/2005/8/layout/vList5"/>
    <dgm:cxn modelId="{468F3323-75E5-4D20-AE6B-1C55DB19CC24}" type="presOf" srcId="{5DF264DB-E36C-45BA-B6C5-1E59CF76985E}" destId="{D9A773D8-ABA7-496B-9312-CEDE1A348B33}" srcOrd="0" destOrd="2" presId="urn:microsoft.com/office/officeart/2005/8/layout/vList5"/>
    <dgm:cxn modelId="{BE2AED2B-D4F9-45CA-A900-4AB8A1E65A07}" type="presOf" srcId="{11815996-5DEB-4ADE-AFAF-745F3A65173F}" destId="{FD0272FB-C540-403F-8A8F-90B0B69F275E}" srcOrd="0" destOrd="0" presId="urn:microsoft.com/office/officeart/2005/8/layout/vList5"/>
    <dgm:cxn modelId="{C8769036-448F-4054-9050-2565587185A8}" type="presOf" srcId="{83331E4F-EEFA-48A2-A4EB-0E86F1D2EEEB}" destId="{2F27C48A-1D4A-4ABA-9401-C4A9CCDD19CD}" srcOrd="0" destOrd="0" presId="urn:microsoft.com/office/officeart/2005/8/layout/vList5"/>
    <dgm:cxn modelId="{8119C839-3AA6-4C8D-A5DE-A5118154EAE8}" type="presOf" srcId="{5A6882ED-0035-4F83-B0A6-87F3B736F1F8}" destId="{6780E5D7-DEE8-4FF2-8A54-69CDD534F0DD}" srcOrd="0" destOrd="2" presId="urn:microsoft.com/office/officeart/2005/8/layout/vList5"/>
    <dgm:cxn modelId="{CCBFF93F-13DC-4767-9368-D873AD61F672}" type="presOf" srcId="{957D0DC7-EABA-4DEA-B329-32EA06E5BC2B}" destId="{D9A773D8-ABA7-496B-9312-CEDE1A348B33}" srcOrd="0" destOrd="1" presId="urn:microsoft.com/office/officeart/2005/8/layout/vList5"/>
    <dgm:cxn modelId="{2E0BEB44-5246-451E-9A1E-699F2409B121}" type="presOf" srcId="{3DFC5BD8-7761-42FB-9CFE-1F5BAD26462E}" destId="{D9A773D8-ABA7-496B-9312-CEDE1A348B33}" srcOrd="0" destOrd="3" presId="urn:microsoft.com/office/officeart/2005/8/layout/vList5"/>
    <dgm:cxn modelId="{F6A9DB68-49C7-44C4-8791-CA975577AE18}" srcId="{27321AC4-1818-4E85-9B25-3A2519524E9C}" destId="{11815996-5DEB-4ADE-AFAF-745F3A65173F}" srcOrd="0" destOrd="0" parTransId="{2905894B-5119-48C1-8B3C-E7A002B194FA}" sibTransId="{B73B294C-3EFE-472B-9FB8-BA76D1D5DAC9}"/>
    <dgm:cxn modelId="{E1FBD749-CD44-4A6B-B496-E79BFF06C449}" srcId="{27321AC4-1818-4E85-9B25-3A2519524E9C}" destId="{A053B30E-8409-46F2-9E21-4878DD2ACFC4}" srcOrd="2" destOrd="0" parTransId="{4C8A71FE-B72A-4C61-97CC-3BCA46C19019}" sibTransId="{8A2F96F9-3444-4895-BEC5-1547CFF7AF38}"/>
    <dgm:cxn modelId="{4950C150-478F-4231-8BB2-0FC8A15D42D2}" srcId="{27321AC4-1818-4E85-9B25-3A2519524E9C}" destId="{83331E4F-EEFA-48A2-A4EB-0E86F1D2EEEB}" srcOrd="1" destOrd="0" parTransId="{3BE20A8C-7A07-4BE1-9D5B-B1EEAE81EA5B}" sibTransId="{1354977A-B831-4D4F-B29C-B9665F939D31}"/>
    <dgm:cxn modelId="{64DA6152-FB93-4441-B191-3505A2B0FDAD}" type="presOf" srcId="{A053B30E-8409-46F2-9E21-4878DD2ACFC4}" destId="{5F81ED5D-B870-44FF-A56D-00C4101AB9E8}" srcOrd="0" destOrd="0" presId="urn:microsoft.com/office/officeart/2005/8/layout/vList5"/>
    <dgm:cxn modelId="{4EF05872-669A-4D96-8377-3ACD79F6B8E7}" srcId="{A053B30E-8409-46F2-9E21-4878DD2ACFC4}" destId="{5A6882ED-0035-4F83-B0A6-87F3B736F1F8}" srcOrd="2" destOrd="0" parTransId="{5B69AF7A-AC82-438B-AAFB-E34E718998C0}" sibTransId="{832C9F59-B862-44E2-8942-AD27200A06AD}"/>
    <dgm:cxn modelId="{9150EB58-6326-483A-ABB5-562C13670316}" srcId="{11815996-5DEB-4ADE-AFAF-745F3A65173F}" destId="{3C18FFC3-C609-4B7F-A6ED-B12767118B67}" srcOrd="0" destOrd="0" parTransId="{F5A190A9-D27D-4086-BF70-073F7D99F76C}" sibTransId="{58EC04E6-2959-4A42-8045-EB081E94833D}"/>
    <dgm:cxn modelId="{0599047F-FD09-4AB0-BB47-6DF498EE2758}" type="presOf" srcId="{27321AC4-1818-4E85-9B25-3A2519524E9C}" destId="{E6A9C239-F0C4-4892-8651-941EEED6472A}" srcOrd="0" destOrd="0" presId="urn:microsoft.com/office/officeart/2005/8/layout/vList5"/>
    <dgm:cxn modelId="{D1CD7A88-7F50-44D6-8871-359BF85ABE43}" srcId="{83331E4F-EEFA-48A2-A4EB-0E86F1D2EEEB}" destId="{5DF264DB-E36C-45BA-B6C5-1E59CF76985E}" srcOrd="2" destOrd="0" parTransId="{39F79EBE-5D36-451F-AA59-2B7A4E562779}" sibTransId="{ADF60519-532F-4D25-87F9-D5B1EFBFFBF3}"/>
    <dgm:cxn modelId="{D4125A9C-BE2A-429E-B398-7EFC11ED57C1}" srcId="{11815996-5DEB-4ADE-AFAF-745F3A65173F}" destId="{96BDDCA6-A526-4B94-8FBB-7B2CF24B0663}" srcOrd="2" destOrd="0" parTransId="{4986659A-A004-4CC4-9678-128324C2056B}" sibTransId="{8E0B190F-B5AE-4ADA-B32A-CF0C6DB00165}"/>
    <dgm:cxn modelId="{7DF0A89C-40C7-4EAA-AD3C-457ABEC5F432}" type="presOf" srcId="{57932EA5-00EF-4F3D-AA0C-334D35376022}" destId="{6780E5D7-DEE8-4FF2-8A54-69CDD534F0DD}" srcOrd="0" destOrd="0" presId="urn:microsoft.com/office/officeart/2005/8/layout/vList5"/>
    <dgm:cxn modelId="{E62FDF9C-FCA2-4766-B630-68B6A6986ADE}" srcId="{83331E4F-EEFA-48A2-A4EB-0E86F1D2EEEB}" destId="{3DFC5BD8-7761-42FB-9CFE-1F5BAD26462E}" srcOrd="3" destOrd="0" parTransId="{B9C4F939-319E-42F6-B3A7-BAE316AFC465}" sibTransId="{1BB0171A-1DC9-4780-93D2-3A5FBFB42A95}"/>
    <dgm:cxn modelId="{7D0DBAAA-E9E7-4863-B464-74810A303B71}" type="presOf" srcId="{57AAAB0B-C1DB-48DE-BEBA-3F73C71075DA}" destId="{D9D49969-9DB9-46A7-8854-B27A4D143386}" srcOrd="0" destOrd="3" presId="urn:microsoft.com/office/officeart/2005/8/layout/vList5"/>
    <dgm:cxn modelId="{F82923BC-3697-4EE8-A092-F070286511B1}" type="presOf" srcId="{96BDDCA6-A526-4B94-8FBB-7B2CF24B0663}" destId="{D9D49969-9DB9-46A7-8854-B27A4D143386}" srcOrd="0" destOrd="2" presId="urn:microsoft.com/office/officeart/2005/8/layout/vList5"/>
    <dgm:cxn modelId="{758310C7-3CB1-4AF3-963F-73ACE10B324D}" srcId="{A053B30E-8409-46F2-9E21-4878DD2ACFC4}" destId="{B4D6151D-8C40-47A7-B2E7-F7373D8BEA55}" srcOrd="1" destOrd="0" parTransId="{66C1D9D6-A81D-4448-BD2C-B5E85D2FE1E9}" sibTransId="{E0C056FF-F8F6-4D22-A25B-7EF862548233}"/>
    <dgm:cxn modelId="{A96351D1-9AF8-4706-95D5-D6B6A270C52B}" type="presOf" srcId="{3C18FFC3-C609-4B7F-A6ED-B12767118B67}" destId="{D9D49969-9DB9-46A7-8854-B27A4D143386}" srcOrd="0" destOrd="0" presId="urn:microsoft.com/office/officeart/2005/8/layout/vList5"/>
    <dgm:cxn modelId="{92040EE3-6A06-4483-8B8A-931A65EC5FF2}" srcId="{83331E4F-EEFA-48A2-A4EB-0E86F1D2EEEB}" destId="{ADEC7763-1776-4A8C-8FE0-C6DED342F228}" srcOrd="0" destOrd="0" parTransId="{665BBCD6-A206-4E80-B8EA-65A558800F1A}" sibTransId="{F688EA24-B879-4654-A9A0-26F414BEBEC1}"/>
    <dgm:cxn modelId="{700F9CE9-0C75-4F37-B760-57765152E82B}" srcId="{A053B30E-8409-46F2-9E21-4878DD2ACFC4}" destId="{57932EA5-00EF-4F3D-AA0C-334D35376022}" srcOrd="0" destOrd="0" parTransId="{AFC69018-392E-42CB-B788-92D25E19DCBE}" sibTransId="{E48DF204-248A-4E45-BDEE-52DA77FD91CC}"/>
    <dgm:cxn modelId="{40D0B5F5-5B20-4ED3-A89C-3D0AEB56BBC0}" type="presOf" srcId="{E937EDF8-870B-4A17-8B71-C8EDBBE42CD2}" destId="{D9D49969-9DB9-46A7-8854-B27A4D143386}" srcOrd="0" destOrd="1" presId="urn:microsoft.com/office/officeart/2005/8/layout/vList5"/>
    <dgm:cxn modelId="{8185B6FB-440A-4609-A77F-78424C07C2AE}" srcId="{83331E4F-EEFA-48A2-A4EB-0E86F1D2EEEB}" destId="{957D0DC7-EABA-4DEA-B329-32EA06E5BC2B}" srcOrd="1" destOrd="0" parTransId="{2AA13812-3375-489D-8FF1-6F39C4D9BFF5}" sibTransId="{2E02A554-CB67-48F4-8E0D-D3EA8082C63C}"/>
    <dgm:cxn modelId="{782603FE-7176-476A-8402-457C304058C8}" srcId="{11815996-5DEB-4ADE-AFAF-745F3A65173F}" destId="{57AAAB0B-C1DB-48DE-BEBA-3F73C71075DA}" srcOrd="3" destOrd="0" parTransId="{6E81A053-3CE5-4962-8324-1A7BDB1396B6}" sibTransId="{0E427B88-E69E-420D-82D0-FEF0342F0F99}"/>
    <dgm:cxn modelId="{38993AED-F21D-46A5-8FF9-EE2DA5A12F19}" type="presParOf" srcId="{E6A9C239-F0C4-4892-8651-941EEED6472A}" destId="{B3B61605-E6EB-4BFC-B2C4-B21AD105E1C1}" srcOrd="0" destOrd="0" presId="urn:microsoft.com/office/officeart/2005/8/layout/vList5"/>
    <dgm:cxn modelId="{8DAD0B0F-5BD8-4ED3-B3CD-960F99B88A14}" type="presParOf" srcId="{B3B61605-E6EB-4BFC-B2C4-B21AD105E1C1}" destId="{FD0272FB-C540-403F-8A8F-90B0B69F275E}" srcOrd="0" destOrd="0" presId="urn:microsoft.com/office/officeart/2005/8/layout/vList5"/>
    <dgm:cxn modelId="{5188EAE4-E1C5-4EA9-B3C1-3A7FD2F36BC7}" type="presParOf" srcId="{B3B61605-E6EB-4BFC-B2C4-B21AD105E1C1}" destId="{D9D49969-9DB9-46A7-8854-B27A4D143386}" srcOrd="1" destOrd="0" presId="urn:microsoft.com/office/officeart/2005/8/layout/vList5"/>
    <dgm:cxn modelId="{710D51BA-958C-4661-9042-9C6AEC56EAD7}" type="presParOf" srcId="{E6A9C239-F0C4-4892-8651-941EEED6472A}" destId="{B8FD6E63-4F2C-4716-9868-B5DC8365FD18}" srcOrd="1" destOrd="0" presId="urn:microsoft.com/office/officeart/2005/8/layout/vList5"/>
    <dgm:cxn modelId="{3D25CD30-9998-4CC6-BE41-254A1495960C}" type="presParOf" srcId="{E6A9C239-F0C4-4892-8651-941EEED6472A}" destId="{E58DF19B-5ABD-4179-8A90-BB92BB000A8F}" srcOrd="2" destOrd="0" presId="urn:microsoft.com/office/officeart/2005/8/layout/vList5"/>
    <dgm:cxn modelId="{A87DF23F-D3CE-4E8E-A379-7E0366BB1BC9}" type="presParOf" srcId="{E58DF19B-5ABD-4179-8A90-BB92BB000A8F}" destId="{2F27C48A-1D4A-4ABA-9401-C4A9CCDD19CD}" srcOrd="0" destOrd="0" presId="urn:microsoft.com/office/officeart/2005/8/layout/vList5"/>
    <dgm:cxn modelId="{AA42F092-F0B2-48BB-86D4-9EF23B9EADE3}" type="presParOf" srcId="{E58DF19B-5ABD-4179-8A90-BB92BB000A8F}" destId="{D9A773D8-ABA7-496B-9312-CEDE1A348B33}" srcOrd="1" destOrd="0" presId="urn:microsoft.com/office/officeart/2005/8/layout/vList5"/>
    <dgm:cxn modelId="{9A733710-116D-4BA8-B315-059CCCC93C5E}" type="presParOf" srcId="{E6A9C239-F0C4-4892-8651-941EEED6472A}" destId="{9E36FF49-6D03-4D2B-8B97-C8B18EFC0360}" srcOrd="3" destOrd="0" presId="urn:microsoft.com/office/officeart/2005/8/layout/vList5"/>
    <dgm:cxn modelId="{ED425C04-F3F0-46BE-8800-2F18C18727D7}" type="presParOf" srcId="{E6A9C239-F0C4-4892-8651-941EEED6472A}" destId="{E11F1436-318B-4056-8EBF-9190BA0F8798}" srcOrd="4" destOrd="0" presId="urn:microsoft.com/office/officeart/2005/8/layout/vList5"/>
    <dgm:cxn modelId="{9E5E2FE2-6C08-4D6F-B63C-28E963814839}" type="presParOf" srcId="{E11F1436-318B-4056-8EBF-9190BA0F8798}" destId="{5F81ED5D-B870-44FF-A56D-00C4101AB9E8}" srcOrd="0" destOrd="0" presId="urn:microsoft.com/office/officeart/2005/8/layout/vList5"/>
    <dgm:cxn modelId="{57D61FA6-088C-492C-8712-1898DA4DE74D}" type="presParOf" srcId="{E11F1436-318B-4056-8EBF-9190BA0F8798}" destId="{6780E5D7-DEE8-4FF2-8A54-69CDD534F0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49969-9DB9-46A7-8854-B27A4D143386}">
      <dsp:nvSpPr>
        <dsp:cNvPr id="0" name=""/>
        <dsp:cNvSpPr/>
      </dsp:nvSpPr>
      <dsp:spPr>
        <a:xfrm rot="5400000">
          <a:off x="4153301" y="-1334650"/>
          <a:ext cx="1582850" cy="46538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Wingdings" panose="05000000000000000000" pitchFamily="2" charset="2"/>
            <a:buChar char="§"/>
          </a:pPr>
          <a:r>
            <a:rPr kumimoji="0" lang="lv-LV" altLang="lv-LV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</a:rPr>
            <a:t>zīmju valoda </a:t>
          </a:r>
          <a:endParaRPr lang="lv-LV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Wingdings" panose="05000000000000000000" pitchFamily="2" charset="2"/>
            <a:buChar char="§"/>
          </a:pPr>
          <a:r>
            <a:rPr kumimoji="0" lang="lv-LV" altLang="lv-LV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</a:rPr>
            <a:t>indukcijas cilpas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Wingdings" panose="05000000000000000000" pitchFamily="2" charset="2"/>
            <a:buChar char="§"/>
          </a:pPr>
          <a:r>
            <a:rPr kumimoji="0" lang="lv-LV" altLang="lv-LV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</a:rPr>
            <a:t>subtitri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Wingdings" panose="05000000000000000000" pitchFamily="2" charset="2"/>
            <a:buChar char="§"/>
          </a:pPr>
          <a:r>
            <a:rPr kumimoji="0" lang="lv-LV" altLang="lv-LV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</a:rPr>
            <a:t>reāllaika transkripcija</a:t>
          </a:r>
        </a:p>
      </dsp:txBody>
      <dsp:txXfrm rot="-5400000">
        <a:off x="2617796" y="278123"/>
        <a:ext cx="4576592" cy="1428314"/>
      </dsp:txXfrm>
    </dsp:sp>
    <dsp:sp modelId="{FD0272FB-C540-403F-8A8F-90B0B69F275E}">
      <dsp:nvSpPr>
        <dsp:cNvPr id="0" name=""/>
        <dsp:cNvSpPr/>
      </dsp:nvSpPr>
      <dsp:spPr>
        <a:xfrm>
          <a:off x="0" y="2997"/>
          <a:ext cx="2617796" cy="1978563"/>
        </a:xfrm>
        <a:prstGeom prst="roundRect">
          <a:avLst/>
        </a:prstGeom>
        <a:solidFill>
          <a:schemeClr val="accent3">
            <a:lumMod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600" kern="1200" dirty="0"/>
            <a:t>Dzirdes traucējumi</a:t>
          </a:r>
        </a:p>
      </dsp:txBody>
      <dsp:txXfrm>
        <a:off x="96585" y="99582"/>
        <a:ext cx="2424626" cy="1785393"/>
      </dsp:txXfrm>
    </dsp:sp>
    <dsp:sp modelId="{D9A773D8-ABA7-496B-9312-CEDE1A348B33}">
      <dsp:nvSpPr>
        <dsp:cNvPr id="0" name=""/>
        <dsp:cNvSpPr/>
      </dsp:nvSpPr>
      <dsp:spPr>
        <a:xfrm rot="5400000">
          <a:off x="4017738" y="742840"/>
          <a:ext cx="1853976" cy="46538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Wingdings" panose="05000000000000000000" pitchFamily="2" charset="2"/>
            <a:buChar char="§"/>
          </a:pPr>
          <a:r>
            <a:rPr lang="lv-LV" altLang="lv-LV" sz="1800" kern="12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palielināta druka</a:t>
          </a:r>
          <a:endParaRPr lang="lv-LV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Wingdings" panose="05000000000000000000" pitchFamily="2" charset="2"/>
            <a:buChar char="§"/>
          </a:pPr>
          <a:r>
            <a:rPr lang="lv-LV" altLang="lv-LV" sz="1800" kern="12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ierunāts teksts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Wingdings" panose="05000000000000000000" pitchFamily="2" charset="2"/>
            <a:buChar char="§"/>
          </a:pPr>
          <a:r>
            <a:rPr lang="lv-LV" altLang="lv-LV" sz="1800" kern="12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runas sintēze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Wingdings" panose="05000000000000000000" pitchFamily="2" charset="2"/>
            <a:buChar char="§"/>
          </a:pPr>
          <a:r>
            <a:rPr lang="lv-LV" altLang="lv-LV" sz="1800" kern="1200" dirty="0" err="1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Braila</a:t>
          </a:r>
          <a:r>
            <a:rPr lang="lv-LV" altLang="lv-LV" sz="1800" kern="12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 raksts</a:t>
          </a:r>
        </a:p>
      </dsp:txBody>
      <dsp:txXfrm rot="-5400000">
        <a:off x="2617796" y="2233286"/>
        <a:ext cx="4563356" cy="1672968"/>
      </dsp:txXfrm>
    </dsp:sp>
    <dsp:sp modelId="{2F27C48A-1D4A-4ABA-9401-C4A9CCDD19CD}">
      <dsp:nvSpPr>
        <dsp:cNvPr id="0" name=""/>
        <dsp:cNvSpPr/>
      </dsp:nvSpPr>
      <dsp:spPr>
        <a:xfrm>
          <a:off x="0" y="2080488"/>
          <a:ext cx="2617796" cy="1978563"/>
        </a:xfrm>
        <a:prstGeom prst="roundRect">
          <a:avLst/>
        </a:prstGeom>
        <a:solidFill>
          <a:schemeClr val="tx2">
            <a:lumMod val="75000"/>
            <a:alpha val="82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600" kern="1200" dirty="0"/>
            <a:t>Redzes traucējumi</a:t>
          </a:r>
        </a:p>
      </dsp:txBody>
      <dsp:txXfrm>
        <a:off x="96585" y="2177073"/>
        <a:ext cx="2424626" cy="1785393"/>
      </dsp:txXfrm>
    </dsp:sp>
    <dsp:sp modelId="{6780E5D7-DEE8-4FF2-8A54-69CDD534F0DD}">
      <dsp:nvSpPr>
        <dsp:cNvPr id="0" name=""/>
        <dsp:cNvSpPr/>
      </dsp:nvSpPr>
      <dsp:spPr>
        <a:xfrm rot="5400000">
          <a:off x="4153301" y="2820331"/>
          <a:ext cx="1582850" cy="46538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Wingdings" panose="05000000000000000000" pitchFamily="2" charset="2"/>
            <a:buChar char="§"/>
          </a:pPr>
          <a:r>
            <a:rPr lang="lv-LV" altLang="lv-LV" sz="1800" kern="12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vieglā valoda</a:t>
          </a:r>
          <a:endParaRPr lang="lv-LV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Wingdings" panose="05000000000000000000" pitchFamily="2" charset="2"/>
            <a:buChar char="§"/>
          </a:pPr>
          <a:r>
            <a:rPr lang="lv-LV" altLang="lv-LV" sz="1800" kern="12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piktogrammas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Wingdings" panose="05000000000000000000" pitchFamily="2" charset="2"/>
            <a:buChar char="§"/>
          </a:pPr>
          <a:r>
            <a:rPr lang="lv-LV" altLang="lv-LV" sz="1800" kern="1200" dirty="0">
              <a:solidFill>
                <a:prstClr val="black"/>
              </a:solidFill>
              <a:latin typeface="Verdana" panose="020B0604030504040204" pitchFamily="34" charset="0"/>
              <a:ea typeface="MS PGothic" panose="020B0600070205080204" pitchFamily="34" charset="-128"/>
            </a:rPr>
            <a:t>apzīmējumi </a:t>
          </a:r>
          <a:endParaRPr lang="en-GB" altLang="lv-LV" sz="1800" kern="1200" dirty="0">
            <a:solidFill>
              <a:prstClr val="black"/>
            </a:solidFill>
            <a:latin typeface="Verdana" panose="020B0604030504040204" pitchFamily="34" charset="0"/>
            <a:ea typeface="MS PGothic" panose="020B0600070205080204" pitchFamily="34" charset="-128"/>
          </a:endParaRPr>
        </a:p>
      </dsp:txBody>
      <dsp:txXfrm rot="-5400000">
        <a:off x="2617796" y="4433104"/>
        <a:ext cx="4576592" cy="1428314"/>
      </dsp:txXfrm>
    </dsp:sp>
    <dsp:sp modelId="{5F81ED5D-B870-44FF-A56D-00C4101AB9E8}">
      <dsp:nvSpPr>
        <dsp:cNvPr id="0" name=""/>
        <dsp:cNvSpPr/>
      </dsp:nvSpPr>
      <dsp:spPr>
        <a:xfrm>
          <a:off x="0" y="4157980"/>
          <a:ext cx="2617796" cy="1978563"/>
        </a:xfrm>
        <a:prstGeom prst="roundRect">
          <a:avLst/>
        </a:prstGeom>
        <a:solidFill>
          <a:schemeClr val="accent1">
            <a:lumMod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600" kern="1200" dirty="0"/>
            <a:t>Garīga rakstura traucējumi</a:t>
          </a:r>
        </a:p>
      </dsp:txBody>
      <dsp:txXfrm>
        <a:off x="96585" y="4254565"/>
        <a:ext cx="2424626" cy="1785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1EB99-F47C-4A57-A15D-B4FFCC80D859}" type="datetimeFigureOut">
              <a:rPr lang="lv-LV" smtClean="0"/>
              <a:t>11.01.2024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E259D-58C1-45B7-BA5E-59253FAB99B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8841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88558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939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668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622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790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75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795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543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229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0DB49-076A-4F7C-A5E5-A4A729C113FB}" type="slidenum">
              <a:rPr lang="lv-LV" noProof="0" smtClean="0"/>
              <a:t>23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406334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r>
              <a:rPr lang="lv-LV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2EDA09-76E7-4D5C-A2AD-982571DDFECD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315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0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052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60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785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0DB49-076A-4F7C-A5E5-A4A729C113FB}" type="slidenum">
              <a:rPr lang="lv-LV" noProof="0" smtClean="0"/>
              <a:t>28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4179050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014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553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35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447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671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03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659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080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859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14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6999-2E33-3090-D852-160C65C22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30851-B244-22B5-BF5B-7E1BB5B8A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DF96-7E07-7A0F-EAAC-C9E961BC6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771D-FFC0-0546-B231-1A519DC44C8C}" type="datetimeFigureOut">
              <a:rPr lang="en-LV" smtClean="0"/>
              <a:t>01/11/2024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DDC53-B3D4-490F-4AB7-DE31CBA6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B586E-438B-CB0F-8B8A-999E79D9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97228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8988-968A-34CC-BB70-9CFF886D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D6DEB-B8D8-13E5-CC4B-0E5B40BFF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B6850-53C3-C9A9-750E-C02A321A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771D-FFC0-0546-B231-1A519DC44C8C}" type="datetimeFigureOut">
              <a:rPr lang="en-LV" smtClean="0"/>
              <a:t>01/11/2024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C54CF-7075-0052-FD91-41729C6D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11762-66CD-6A71-9072-5A321456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82193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9F0481-B2BF-8341-12F4-6E309B1012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7C85E-4642-E7D4-DF3B-B4153D303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C15AF-D481-7743-94C3-C32357168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771D-FFC0-0546-B231-1A519DC44C8C}" type="datetimeFigureOut">
              <a:rPr lang="en-LV" smtClean="0"/>
              <a:t>01/11/2024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4B13B-D57E-9641-6AD7-EE95E3879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DCB37-601D-4CDD-9446-1E44EC4F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003841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3" y="265177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35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5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9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2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7" y="6203954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9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440" y="170122"/>
            <a:ext cx="6602923" cy="191891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0441" y="2183035"/>
            <a:ext cx="5355266" cy="4121845"/>
          </a:xfr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object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15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607600" y="2114984"/>
            <a:ext cx="4830800" cy="4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607600" y="2852217"/>
            <a:ext cx="4830800" cy="189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/>
            </a:lvl1pPr>
            <a:lvl2pPr marL="1219170" lvl="1" indent="-474121" rtl="0">
              <a:spcBef>
                <a:spcPts val="800"/>
              </a:spcBef>
              <a:spcAft>
                <a:spcPts val="0"/>
              </a:spcAft>
              <a:buSzPts val="2000"/>
              <a:buChar char="▪"/>
              <a:defRPr/>
            </a:lvl2pPr>
            <a:lvl3pPr marL="1828754" lvl="2" indent="-474121" rtl="0"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3pPr>
            <a:lvl4pPr marL="2438339" lvl="3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1584400" y="6250333"/>
            <a:ext cx="607600" cy="6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7626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06118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3001" y="2229347"/>
            <a:ext cx="5496636" cy="38217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object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2CC964-A50B-4C29-B4E4-2C30BB34C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89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9FC3DD-D5CF-4D3A-AD62-2D9AD0EA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543720-E70E-42D7-9835-39FDFE40F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8" name="Picture 7" descr="A picture containing holding&#10;&#10;Description automatically generated">
              <a:extLst>
                <a:ext uri="{FF2B5EF4-FFF2-40B4-BE49-F238E27FC236}">
                  <a16:creationId xmlns:a16="http://schemas.microsoft.com/office/drawing/2014/main" id="{7D5BA9D0-B4FD-4CD7-8F18-76506E972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9" name="Picture 8" descr="A picture containing holding, flower&#10;&#10;Description automatically generated">
              <a:extLst>
                <a:ext uri="{FF2B5EF4-FFF2-40B4-BE49-F238E27FC236}">
                  <a16:creationId xmlns:a16="http://schemas.microsoft.com/office/drawing/2014/main" id="{7D2067D9-0848-4BAA-996E-BE1236E04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1B87D7AA-E59B-441F-B5EC-E9828C1ED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2301875"/>
          </a:xfrm>
        </p:spPr>
        <p:txBody>
          <a:bodyPr anchor="b">
            <a:normAutofit/>
          </a:bodyPr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endParaRPr lang="en-US" sz="4400" spc="120" dirty="0">
              <a:cs typeface="Posterama" panose="020B0504020200020000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0806D6C-F8DC-4FFA-9381-5620B7391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2743201"/>
            <a:ext cx="8763001" cy="9144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pPr>
              <a:lnSpc>
                <a:spcPct val="110000"/>
              </a:lnSpc>
            </a:pP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5095252-A020-4AA1-9BB3-013288AE3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86200"/>
            <a:ext cx="4059936" cy="29718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17FBAD15-0D00-46EC-B530-EF6195F42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0792" y="3886200"/>
            <a:ext cx="4087368" cy="29718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93F034-901D-43B1-89E9-6291A86787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2064" y="3886200"/>
            <a:ext cx="4059936" cy="2971800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2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8" name="Datuma vietturis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9" name="Kājenes vietturis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10" name="Slaida numura vietturis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12" name="Satura vietturis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13" name="Teksta vietturis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14" name="Teksta vietturis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3689728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3429000"/>
            <a:ext cx="12192000" cy="342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75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37200" y="1815139"/>
            <a:ext cx="49660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0970533" y="-2233"/>
            <a:ext cx="1221600" cy="122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75"/>
          </a:p>
        </p:txBody>
      </p:sp>
    </p:spTree>
    <p:extLst>
      <p:ext uri="{BB962C8B-B14F-4D97-AF65-F5344CB8AC3E}">
        <p14:creationId xmlns:p14="http://schemas.microsoft.com/office/powerpoint/2010/main" val="341857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3076400" y="1228000"/>
            <a:ext cx="9115600" cy="563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75"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607600" y="1098367"/>
            <a:ext cx="2165200" cy="515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684000" y="1835600"/>
            <a:ext cx="7900400" cy="44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2667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/>
            </a:lvl1pPr>
            <a:lvl2pPr marL="685800" lvl="1" indent="-266700" rtl="0">
              <a:spcBef>
                <a:spcPts val="450"/>
              </a:spcBef>
              <a:spcAft>
                <a:spcPts val="0"/>
              </a:spcAft>
              <a:buSzPts val="2000"/>
              <a:buChar char="▪"/>
              <a:defRPr/>
            </a:lvl2pPr>
            <a:lvl3pPr marL="1028700" lvl="2" indent="-266700" rtl="0">
              <a:spcBef>
                <a:spcPts val="450"/>
              </a:spcBef>
              <a:spcAft>
                <a:spcPts val="0"/>
              </a:spcAft>
              <a:buSzPts val="2000"/>
              <a:buChar char="▫"/>
              <a:defRPr/>
            </a:lvl3pPr>
            <a:lvl4pPr marL="1371600" lvl="3" indent="-266700" rtl="0">
              <a:spcBef>
                <a:spcPts val="450"/>
              </a:spcBef>
              <a:spcAft>
                <a:spcPts val="0"/>
              </a:spcAft>
              <a:buSzPts val="2000"/>
              <a:buChar char="●"/>
              <a:defRPr/>
            </a:lvl4pPr>
            <a:lvl5pPr marL="1714500" lvl="4" indent="-266700" rtl="0">
              <a:spcBef>
                <a:spcPts val="450"/>
              </a:spcBef>
              <a:spcAft>
                <a:spcPts val="0"/>
              </a:spcAft>
              <a:buSzPts val="2000"/>
              <a:buChar char="○"/>
              <a:defRPr/>
            </a:lvl5pPr>
            <a:lvl6pPr marL="2057400" lvl="5" indent="-266700" rtl="0">
              <a:spcBef>
                <a:spcPts val="450"/>
              </a:spcBef>
              <a:spcAft>
                <a:spcPts val="0"/>
              </a:spcAft>
              <a:buSzPts val="2000"/>
              <a:buChar char="■"/>
              <a:defRPr/>
            </a:lvl6pPr>
            <a:lvl7pPr marL="2400300" lvl="6" indent="-266700" rtl="0">
              <a:spcBef>
                <a:spcPts val="450"/>
              </a:spcBef>
              <a:spcAft>
                <a:spcPts val="0"/>
              </a:spcAft>
              <a:buSzPts val="2000"/>
              <a:buChar char="●"/>
              <a:defRPr/>
            </a:lvl7pPr>
            <a:lvl8pPr marL="2743200" lvl="7" indent="-266700" rtl="0">
              <a:spcBef>
                <a:spcPts val="450"/>
              </a:spcBef>
              <a:spcAft>
                <a:spcPts val="0"/>
              </a:spcAft>
              <a:buSzPts val="2000"/>
              <a:buChar char="○"/>
              <a:defRPr/>
            </a:lvl8pPr>
            <a:lvl9pPr marL="3086100" lvl="8" indent="-266700" rtl="0">
              <a:spcBef>
                <a:spcPts val="450"/>
              </a:spcBef>
              <a:spcAft>
                <a:spcPts val="45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584400" y="6250333"/>
            <a:ext cx="607600" cy="6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744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8CA0C-A5C2-9647-C3E5-7107B612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5636A-F10E-F9D3-15FC-4EA92A2E1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AA7C-C716-255B-A656-C62AEBED5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771D-FFC0-0546-B231-1A519DC44C8C}" type="datetimeFigureOut">
              <a:rPr lang="en-LV" smtClean="0"/>
              <a:t>01/11/2024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70C19-87C3-348C-B9EB-72FBEB5A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27B5F-CA02-AB1C-F99F-A6E0BC8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029474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75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607600" y="2114984"/>
            <a:ext cx="4830800" cy="4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607600" y="2852217"/>
            <a:ext cx="4830800" cy="189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2667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/>
            </a:lvl1pPr>
            <a:lvl2pPr marL="685800" lvl="1" indent="-266700" rtl="0">
              <a:spcBef>
                <a:spcPts val="450"/>
              </a:spcBef>
              <a:spcAft>
                <a:spcPts val="0"/>
              </a:spcAft>
              <a:buSzPts val="2000"/>
              <a:buChar char="▪"/>
              <a:defRPr/>
            </a:lvl2pPr>
            <a:lvl3pPr marL="1028700" lvl="2" indent="-266700" rtl="0">
              <a:spcBef>
                <a:spcPts val="450"/>
              </a:spcBef>
              <a:spcAft>
                <a:spcPts val="0"/>
              </a:spcAft>
              <a:buSzPts val="2000"/>
              <a:buChar char="▫"/>
              <a:defRPr/>
            </a:lvl3pPr>
            <a:lvl4pPr marL="1371600" lvl="3" indent="-266700" rtl="0">
              <a:spcBef>
                <a:spcPts val="450"/>
              </a:spcBef>
              <a:spcAft>
                <a:spcPts val="0"/>
              </a:spcAft>
              <a:buSzPts val="2000"/>
              <a:buChar char="●"/>
              <a:defRPr/>
            </a:lvl4pPr>
            <a:lvl5pPr marL="1714500" lvl="4" indent="-266700" rtl="0">
              <a:spcBef>
                <a:spcPts val="450"/>
              </a:spcBef>
              <a:spcAft>
                <a:spcPts val="0"/>
              </a:spcAft>
              <a:buSzPts val="2000"/>
              <a:buChar char="○"/>
              <a:defRPr/>
            </a:lvl5pPr>
            <a:lvl6pPr marL="2057400" lvl="5" indent="-266700" rtl="0">
              <a:spcBef>
                <a:spcPts val="450"/>
              </a:spcBef>
              <a:spcAft>
                <a:spcPts val="0"/>
              </a:spcAft>
              <a:buSzPts val="2000"/>
              <a:buChar char="■"/>
              <a:defRPr/>
            </a:lvl6pPr>
            <a:lvl7pPr marL="2400300" lvl="6" indent="-266700" rtl="0">
              <a:spcBef>
                <a:spcPts val="450"/>
              </a:spcBef>
              <a:spcAft>
                <a:spcPts val="0"/>
              </a:spcAft>
              <a:buSzPts val="2000"/>
              <a:buChar char="●"/>
              <a:defRPr/>
            </a:lvl7pPr>
            <a:lvl8pPr marL="2743200" lvl="7" indent="-266700" rtl="0">
              <a:spcBef>
                <a:spcPts val="450"/>
              </a:spcBef>
              <a:spcAft>
                <a:spcPts val="0"/>
              </a:spcAft>
              <a:buSzPts val="2000"/>
              <a:buChar char="○"/>
              <a:defRPr/>
            </a:lvl8pPr>
            <a:lvl9pPr marL="3086100" lvl="8" indent="-266700" rtl="0">
              <a:spcBef>
                <a:spcPts val="450"/>
              </a:spcBef>
              <a:spcAft>
                <a:spcPts val="45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1584400" y="6250333"/>
            <a:ext cx="607600" cy="6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932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/>
          <p:nvPr/>
        </p:nvSpPr>
        <p:spPr>
          <a:xfrm>
            <a:off x="3076400" y="1228000"/>
            <a:ext cx="9115600" cy="563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75"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607600" y="1098367"/>
            <a:ext cx="2165200" cy="515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1584400" y="6250333"/>
            <a:ext cx="607600" cy="6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5463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84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75"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584400" y="6250333"/>
            <a:ext cx="607600" cy="6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4899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transparent frame">
  <p:cSld name="Blank with transparent frame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849"/>
            </a:avLst>
          </a:prstGeom>
          <a:solidFill>
            <a:srgbClr val="3B1106">
              <a:alpha val="61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75"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11584400" y="6250333"/>
            <a:ext cx="607600" cy="607600"/>
          </a:xfrm>
          <a:prstGeom prst="rect">
            <a:avLst/>
          </a:prstGeom>
          <a:solidFill>
            <a:srgbClr val="3B1106">
              <a:alpha val="6150"/>
            </a:srgbClr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0169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8" y="365128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61" y="1752600"/>
            <a:ext cx="5532319" cy="823912"/>
          </a:xfrm>
        </p:spPr>
        <p:txBody>
          <a:bodyPr anchor="b"/>
          <a:lstStyle>
            <a:lvl1pPr marL="0" indent="0">
              <a:buNone/>
              <a:defRPr sz="1350" b="0" i="0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61" y="2667004"/>
            <a:ext cx="5532319" cy="3522663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752600"/>
            <a:ext cx="5561107" cy="823912"/>
          </a:xfrm>
        </p:spPr>
        <p:txBody>
          <a:bodyPr anchor="b"/>
          <a:lstStyle>
            <a:lvl1pPr marL="0" indent="0">
              <a:buNone/>
              <a:defRPr sz="1350" b="0" i="0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667004"/>
            <a:ext cx="5561107" cy="3522663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3" y="365761"/>
            <a:ext cx="1089510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A342208A-7F52-4C16-BF8A-A70CD85DC1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4203" y="2659091"/>
            <a:ext cx="2624328" cy="18013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59209785-A2FF-4005-B08B-066B494ED5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677" y="4749276"/>
            <a:ext cx="2624328" cy="34766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093D08DD-AE30-4184-B3A7-CBAB807C6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677" y="5143585"/>
            <a:ext cx="2624328" cy="34766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CA1F7BAF-57A3-4F79-B170-D95EF59347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1871" y="2659091"/>
            <a:ext cx="2624328" cy="18013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0E272F39-6650-4251-818A-CAF1034A26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2320" y="4749276"/>
            <a:ext cx="2624328" cy="34766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2E24AEA-7B80-4897-A646-36D3F07A3E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2320" y="5143585"/>
            <a:ext cx="2624328" cy="34766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2A98750D-61F1-4F11-81A7-783F04218E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7020" y="2659091"/>
            <a:ext cx="2624328" cy="18013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EE32408B-5DEA-4E1C-A16B-9931CE46D4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5064" y="4749276"/>
            <a:ext cx="2624328" cy="34766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0917A361-2187-4AB6-A1E4-6B0E4E665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5064" y="5143585"/>
            <a:ext cx="2624328" cy="34766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11DA2664-78E4-4126-9534-E718C9E877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13391" y="2631493"/>
            <a:ext cx="2624328" cy="18013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FD4B7AF1-C573-42D5-A6AC-9CDE36C2B5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3391" y="4749276"/>
            <a:ext cx="2624328" cy="34766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60E2206A-3CD1-417B-82DB-28AC9CB2FC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13391" y="5143585"/>
            <a:ext cx="2624328" cy="34766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08297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0CC675F-F5F7-509E-07DA-C1B63A5AC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1"/>
            <a:ext cx="38608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1"/>
            <a:ext cx="39624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4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4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52884B03-6EF3-3B03-5E97-02FF55FE6F5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21D28A3A-CE37-44CD-B608-79CF888DE92E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194566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904" y="2125980"/>
            <a:ext cx="10368913" cy="5209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85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808" y="3840481"/>
            <a:ext cx="85391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9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02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02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250538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3594" y="1"/>
            <a:ext cx="6099574" cy="685445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195865" y="6482103"/>
            <a:ext cx="451655" cy="372790"/>
          </a:xfrm>
          <a:custGeom>
            <a:avLst/>
            <a:gdLst/>
            <a:ahLst/>
            <a:cxnLst/>
            <a:rect l="l" t="t" r="r" b="b"/>
            <a:pathLst>
              <a:path w="426720" h="352425">
                <a:moveTo>
                  <a:pt x="426605" y="0"/>
                </a:moveTo>
                <a:lnTo>
                  <a:pt x="352005" y="0"/>
                </a:lnTo>
                <a:lnTo>
                  <a:pt x="0" y="352005"/>
                </a:lnTo>
                <a:lnTo>
                  <a:pt x="74599" y="352005"/>
                </a:lnTo>
                <a:lnTo>
                  <a:pt x="426605" y="0"/>
                </a:lnTo>
                <a:close/>
              </a:path>
            </a:pathLst>
          </a:custGeom>
          <a:solidFill>
            <a:srgbClr val="005C57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8" name="bg object 18"/>
          <p:cNvSpPr/>
          <p:nvPr/>
        </p:nvSpPr>
        <p:spPr>
          <a:xfrm>
            <a:off x="9265916" y="182145"/>
            <a:ext cx="2927693" cy="2925901"/>
          </a:xfrm>
          <a:custGeom>
            <a:avLst/>
            <a:gdLst/>
            <a:ahLst/>
            <a:cxnLst/>
            <a:rect l="l" t="t" r="r" b="b"/>
            <a:pathLst>
              <a:path w="2766059" h="2766060">
                <a:moveTo>
                  <a:pt x="2765645" y="0"/>
                </a:moveTo>
                <a:lnTo>
                  <a:pt x="0" y="2765645"/>
                </a:lnTo>
                <a:lnTo>
                  <a:pt x="1491615" y="2765645"/>
                </a:lnTo>
                <a:lnTo>
                  <a:pt x="2765645" y="1491618"/>
                </a:lnTo>
                <a:lnTo>
                  <a:pt x="2765645" y="0"/>
                </a:lnTo>
                <a:close/>
              </a:path>
            </a:pathLst>
          </a:custGeom>
          <a:solidFill>
            <a:srgbClr val="6AA948">
              <a:alpha val="6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9" name="bg object 19"/>
          <p:cNvSpPr/>
          <p:nvPr/>
        </p:nvSpPr>
        <p:spPr>
          <a:xfrm>
            <a:off x="10302040" y="2160910"/>
            <a:ext cx="1891305" cy="1890147"/>
          </a:xfrm>
          <a:custGeom>
            <a:avLst/>
            <a:gdLst/>
            <a:ahLst/>
            <a:cxnLst/>
            <a:rect l="l" t="t" r="r" b="b"/>
            <a:pathLst>
              <a:path w="1786890" h="1786889">
                <a:moveTo>
                  <a:pt x="1786723" y="0"/>
                </a:moveTo>
                <a:lnTo>
                  <a:pt x="0" y="1786723"/>
                </a:lnTo>
                <a:lnTo>
                  <a:pt x="696823" y="1786723"/>
                </a:lnTo>
                <a:lnTo>
                  <a:pt x="1786723" y="696823"/>
                </a:lnTo>
                <a:lnTo>
                  <a:pt x="1786723" y="0"/>
                </a:lnTo>
                <a:close/>
              </a:path>
            </a:pathLst>
          </a:custGeom>
          <a:solidFill>
            <a:srgbClr val="6AA948">
              <a:alpha val="21000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0" name="bg object 20"/>
          <p:cNvSpPr/>
          <p:nvPr/>
        </p:nvSpPr>
        <p:spPr>
          <a:xfrm>
            <a:off x="10629809" y="6381093"/>
            <a:ext cx="949686" cy="473545"/>
          </a:xfrm>
          <a:custGeom>
            <a:avLst/>
            <a:gdLst/>
            <a:ahLst/>
            <a:cxnLst/>
            <a:rect l="l" t="t" r="r" b="b"/>
            <a:pathLst>
              <a:path w="897254" h="447675">
                <a:moveTo>
                  <a:pt x="896723" y="0"/>
                </a:moveTo>
                <a:lnTo>
                  <a:pt x="447498" y="2"/>
                </a:lnTo>
                <a:lnTo>
                  <a:pt x="0" y="447501"/>
                </a:lnTo>
                <a:lnTo>
                  <a:pt x="449224" y="447501"/>
                </a:lnTo>
                <a:lnTo>
                  <a:pt x="896723" y="2"/>
                </a:lnTo>
                <a:close/>
              </a:path>
            </a:pathLst>
          </a:custGeom>
          <a:solidFill>
            <a:srgbClr val="6AA948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6752" y="2401782"/>
            <a:ext cx="5000467" cy="520912"/>
          </a:xfrm>
        </p:spPr>
        <p:txBody>
          <a:bodyPr lIns="0" tIns="0" rIns="0" bIns="0"/>
          <a:lstStyle>
            <a:lvl1pPr>
              <a:defRPr sz="3385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9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02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02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1746067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6752" y="2401782"/>
            <a:ext cx="5000467" cy="520912"/>
          </a:xfrm>
        </p:spPr>
        <p:txBody>
          <a:bodyPr lIns="0" tIns="0" rIns="0" bIns="0"/>
          <a:lstStyle>
            <a:lvl1pPr>
              <a:defRPr sz="3385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35" y="1577340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341" y="1577340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9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02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02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234825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47C4-C308-2DE2-6E18-FF44374A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C2CD6-002A-2087-F93F-BDBF922A2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E46DC-D2A5-6DDB-BEC7-F239E43AB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771D-FFC0-0546-B231-1A519DC44C8C}" type="datetimeFigureOut">
              <a:rPr lang="en-LV" smtClean="0"/>
              <a:t>01/11/2024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4E3E7-57DB-23D7-0C90-EB362021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968A4-959A-77CE-F351-3A94D203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585501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3169" cy="255173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195864" y="6482103"/>
            <a:ext cx="451655" cy="372790"/>
          </a:xfrm>
          <a:custGeom>
            <a:avLst/>
            <a:gdLst/>
            <a:ahLst/>
            <a:cxnLst/>
            <a:rect l="l" t="t" r="r" b="b"/>
            <a:pathLst>
              <a:path w="426720" h="352425">
                <a:moveTo>
                  <a:pt x="426605" y="0"/>
                </a:moveTo>
                <a:lnTo>
                  <a:pt x="352005" y="0"/>
                </a:lnTo>
                <a:lnTo>
                  <a:pt x="0" y="352005"/>
                </a:lnTo>
                <a:lnTo>
                  <a:pt x="74599" y="352005"/>
                </a:lnTo>
                <a:lnTo>
                  <a:pt x="426605" y="0"/>
                </a:lnTo>
                <a:close/>
              </a:path>
            </a:pathLst>
          </a:custGeom>
          <a:solidFill>
            <a:srgbClr val="005C57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8" name="bg object 18"/>
          <p:cNvSpPr/>
          <p:nvPr/>
        </p:nvSpPr>
        <p:spPr>
          <a:xfrm>
            <a:off x="10629809" y="6381093"/>
            <a:ext cx="949686" cy="473545"/>
          </a:xfrm>
          <a:custGeom>
            <a:avLst/>
            <a:gdLst/>
            <a:ahLst/>
            <a:cxnLst/>
            <a:rect l="l" t="t" r="r" b="b"/>
            <a:pathLst>
              <a:path w="897254" h="447675">
                <a:moveTo>
                  <a:pt x="896723" y="0"/>
                </a:moveTo>
                <a:lnTo>
                  <a:pt x="447498" y="2"/>
                </a:lnTo>
                <a:lnTo>
                  <a:pt x="0" y="447501"/>
                </a:lnTo>
                <a:lnTo>
                  <a:pt x="449224" y="447501"/>
                </a:lnTo>
                <a:lnTo>
                  <a:pt x="896723" y="2"/>
                </a:lnTo>
                <a:close/>
              </a:path>
            </a:pathLst>
          </a:custGeom>
          <a:solidFill>
            <a:srgbClr val="6AA948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9" name="bg object 19"/>
          <p:cNvSpPr/>
          <p:nvPr/>
        </p:nvSpPr>
        <p:spPr>
          <a:xfrm>
            <a:off x="11195864" y="6482103"/>
            <a:ext cx="451655" cy="372790"/>
          </a:xfrm>
          <a:custGeom>
            <a:avLst/>
            <a:gdLst/>
            <a:ahLst/>
            <a:cxnLst/>
            <a:rect l="l" t="t" r="r" b="b"/>
            <a:pathLst>
              <a:path w="426720" h="352425">
                <a:moveTo>
                  <a:pt x="426605" y="0"/>
                </a:moveTo>
                <a:lnTo>
                  <a:pt x="352005" y="0"/>
                </a:lnTo>
                <a:lnTo>
                  <a:pt x="0" y="352005"/>
                </a:lnTo>
                <a:lnTo>
                  <a:pt x="74599" y="352005"/>
                </a:lnTo>
                <a:lnTo>
                  <a:pt x="426605" y="0"/>
                </a:lnTo>
                <a:close/>
              </a:path>
            </a:pathLst>
          </a:custGeom>
          <a:solidFill>
            <a:srgbClr val="005C57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0" name="bg object 20"/>
          <p:cNvSpPr/>
          <p:nvPr/>
        </p:nvSpPr>
        <p:spPr>
          <a:xfrm>
            <a:off x="10629809" y="6381093"/>
            <a:ext cx="949686" cy="473545"/>
          </a:xfrm>
          <a:custGeom>
            <a:avLst/>
            <a:gdLst/>
            <a:ahLst/>
            <a:cxnLst/>
            <a:rect l="l" t="t" r="r" b="b"/>
            <a:pathLst>
              <a:path w="897254" h="447675">
                <a:moveTo>
                  <a:pt x="896723" y="0"/>
                </a:moveTo>
                <a:lnTo>
                  <a:pt x="447498" y="2"/>
                </a:lnTo>
                <a:lnTo>
                  <a:pt x="0" y="447501"/>
                </a:lnTo>
                <a:lnTo>
                  <a:pt x="449224" y="447501"/>
                </a:lnTo>
                <a:lnTo>
                  <a:pt x="896723" y="2"/>
                </a:lnTo>
                <a:close/>
              </a:path>
            </a:pathLst>
          </a:custGeom>
          <a:solidFill>
            <a:srgbClr val="6AA948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6752" y="2401782"/>
            <a:ext cx="5000467" cy="520912"/>
          </a:xfrm>
        </p:spPr>
        <p:txBody>
          <a:bodyPr lIns="0" tIns="0" rIns="0" bIns="0"/>
          <a:lstStyle>
            <a:lvl1pPr>
              <a:defRPr sz="3385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9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02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02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1695998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9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02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02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2022853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4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441" y="170122"/>
            <a:ext cx="6602923" cy="1918916"/>
          </a:xfrm>
        </p:spPr>
        <p:txBody>
          <a:bodyPr>
            <a:noAutofit/>
          </a:bodyPr>
          <a:lstStyle>
            <a:lvl1pPr>
              <a:defRPr sz="3598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1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99"/>
            </a:lvl1pPr>
          </a:lstStyle>
          <a:p>
            <a:pPr marL="0" marR="0" lvl="0" indent="0" algn="ctr" defTabSz="91386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99"/>
            </a:lvl1pPr>
          </a:lstStyle>
          <a:p>
            <a:pPr marL="0" marR="0" lvl="0" indent="0" algn="ctr" defTabSz="91386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0442" y="2183035"/>
            <a:ext cx="5355266" cy="4121845"/>
          </a:xfr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object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7565" y="6377940"/>
            <a:ext cx="3903591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936" y="6377940"/>
            <a:ext cx="2805705" cy="276999"/>
          </a:xfrm>
        </p:spPr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5274" y="6402975"/>
            <a:ext cx="221123" cy="553455"/>
          </a:xfrm>
        </p:spPr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355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isnstūris 6"/>
          <p:cNvSpPr/>
          <p:nvPr/>
        </p:nvSpPr>
        <p:spPr>
          <a:xfrm>
            <a:off x="1" y="762003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aisnstūris 7"/>
          <p:cNvSpPr/>
          <p:nvPr/>
        </p:nvSpPr>
        <p:spPr>
          <a:xfrm>
            <a:off x="9270265" y="762003"/>
            <a:ext cx="2925319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irsraksts 1"/>
          <p:cNvSpPr>
            <a:spLocks noGrp="1"/>
          </p:cNvSpPr>
          <p:nvPr>
            <p:ph type="ctrTitle" hasCustomPrompt="1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3319" spc="-56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238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257175" indent="0" algn="ctr">
              <a:buNone/>
              <a:defRPr sz="1238"/>
            </a:lvl2pPr>
            <a:lvl3pPr marL="514350" indent="0" algn="ctr">
              <a:buNone/>
              <a:defRPr sz="1238"/>
            </a:lvl3pPr>
            <a:lvl4pPr marL="771525" indent="0" algn="ctr">
              <a:buNone/>
              <a:defRPr sz="1125"/>
            </a:lvl4pPr>
            <a:lvl5pPr marL="1028700" indent="0" algn="ctr">
              <a:buNone/>
              <a:defRPr sz="1125"/>
            </a:lvl5pPr>
            <a:lvl6pPr marL="1285875" indent="0" algn="ctr">
              <a:buNone/>
              <a:defRPr sz="1125"/>
            </a:lvl6pPr>
            <a:lvl7pPr marL="1543050" indent="0" algn="ctr">
              <a:buNone/>
              <a:defRPr sz="1125"/>
            </a:lvl7pPr>
            <a:lvl8pPr marL="1800225" indent="0" algn="ctr">
              <a:buNone/>
              <a:defRPr sz="1125"/>
            </a:lvl8pPr>
            <a:lvl9pPr marL="2057400" indent="0" algn="ctr">
              <a:buNone/>
              <a:defRPr sz="1125"/>
            </a:lvl9pPr>
          </a:lstStyle>
          <a:p>
            <a:pPr rtl="0"/>
            <a:r>
              <a:rPr lang="lv-LV" noProof="0"/>
              <a:t>Noklikšķiniet, lai rediģētu šablona apakšvirsraksta stilu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A3C8D9-F57F-4CAE-A365-3B5F364D0B30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46450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213E26-C2B8-41B4-8C36-14ABEFC62DFB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999902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hasCustomPrompt="1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3319" b="0" spc="-56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 hasCustomPrompt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1238" cap="none" spc="0" baseline="0">
                <a:solidFill>
                  <a:schemeClr val="tx2"/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1207BD-3D8C-4FBB-94DD-28A26A3236B4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4166906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 hasCustomPrompt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 hasCustomPrompt="1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8" name="Datuma vietturis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99DB39-D9D0-42E3-9492-CEBDC6AB6BBF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9" name="Kājenes vietturis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10" name="Slaida numura vietturis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953560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irsraksts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 hasCustomPrompt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125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 hasCustomPrompt="1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 hasCustomPrompt="1"/>
          </p:nvPr>
        </p:nvSpPr>
        <p:spPr>
          <a:xfrm>
            <a:off x="7818463" y="1023590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125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 hasCustomPrompt="1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7F60A8-F263-4142-A061-F3D40CCC2549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11" name="Kājenes vietturis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12" name="Slaida numura vietturis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68083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rsraksts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7314CF-5441-4930-9D74-B66ED871C4D0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7" name="Kājenes vietturis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8" name="Slaida numura vietturis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105453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5D8BFC-F39F-4B7C-9C33-32D6D3A78495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21190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2A9A0-CA6C-315F-B40A-EF8AFC356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C8EC0-A871-E687-25AB-4731FA0A7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D8B36-4A57-28C4-C173-2DDF22A76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F9DDF-9657-8A9D-29B3-8CDCE07EF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771D-FFC0-0546-B231-1A519DC44C8C}" type="datetimeFigureOut">
              <a:rPr lang="en-LV" smtClean="0"/>
              <a:t>01/11/2024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7D320-63E9-55AA-E9B2-436A78960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E443C-20B0-6E2D-C8D9-80EDAAB1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4085549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1800" b="0" baseline="0"/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 hasCustomPrompt="1"/>
          </p:nvPr>
        </p:nvSpPr>
        <p:spPr>
          <a:xfrm>
            <a:off x="3906983" y="1852122"/>
            <a:ext cx="2458231" cy="2008678"/>
          </a:xfrm>
        </p:spPr>
        <p:txBody>
          <a:bodyPr rtlCol="0"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788">
                <a:solidFill>
                  <a:srgbClr val="FFFFFF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8" name="Datuma vietturis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CCD395-A5BC-4F61-A3EE-F72E2DC9375C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9" name="Kājenes vietturis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10" name="Slaida numura vietturis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7" y="1852122"/>
            <a:ext cx="2458231" cy="2008678"/>
          </a:xfrm>
        </p:spPr>
        <p:txBody>
          <a:bodyPr rtlCol="0"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12" name="Satura vietturis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31" y="1852122"/>
            <a:ext cx="2458231" cy="2008678"/>
          </a:xfrm>
        </p:spPr>
        <p:txBody>
          <a:bodyPr rtlCol="0"/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3" y="3971928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13" name="Teksta vietturis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7" y="3971929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14" name="Teksta vietturis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2" y="3971928"/>
            <a:ext cx="2458231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734323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1800" b="0"/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Attēla vietturis 2"/>
          <p:cNvSpPr>
            <a:spLocks noGrp="1" noChangeAspect="1"/>
          </p:cNvSpPr>
          <p:nvPr>
            <p:ph type="pic" idx="1"/>
          </p:nvPr>
        </p:nvSpPr>
        <p:spPr>
          <a:xfrm>
            <a:off x="3570646" y="767419"/>
            <a:ext cx="8115231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788">
                <a:solidFill>
                  <a:srgbClr val="FFFFFF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8" name="Datuma vietturis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807248-19FA-4A5D-9873-A558850BC00A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9" name="Kājenes vietturis 8"/>
          <p:cNvSpPr>
            <a:spLocks noGrp="1"/>
          </p:cNvSpPr>
          <p:nvPr>
            <p:ph type="ftr" sz="quarter" idx="11"/>
          </p:nvPr>
        </p:nvSpPr>
        <p:spPr>
          <a:xfrm>
            <a:off x="3499103" y="6356354"/>
            <a:ext cx="5911517" cy="365125"/>
          </a:xfrm>
        </p:spPr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10" name="Slaida numura vietturis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998155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Vertikālā teksta vietturis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720AE2-5BF6-4C7A-903F-E60AB9CB61FD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138684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 hasCustomPrompt="1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Vertikālā teksta vietturis 2"/>
          <p:cNvSpPr>
            <a:spLocks noGrp="1"/>
          </p:cNvSpPr>
          <p:nvPr>
            <p:ph type="body" orient="vert" idx="1" hasCustomPrompt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C39CAC-EE47-469A-A1AE-31FE31877FF9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452032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6" y="265177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76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5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11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118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506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506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506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506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50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422"/>
              </a:spcBef>
              <a:spcAft>
                <a:spcPts val="506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422"/>
              </a:spcBef>
              <a:spcAft>
                <a:spcPts val="506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422"/>
              </a:spcBef>
              <a:spcAft>
                <a:spcPts val="506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422"/>
              </a:spcBef>
              <a:spcAft>
                <a:spcPts val="506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422"/>
              </a:spcBef>
              <a:spcAft>
                <a:spcPts val="506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8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7" y="6203958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09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1953-AD35-B11C-934E-23EEFAD0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0E93F-5F06-D166-0F7E-B81E7BAA1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26183-AE30-0E0C-C9BE-BE2082E9D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CED030-98CE-662D-42B5-49F197C0F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D7CFB0-A475-5288-3CAC-2E811B5BD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005369-2B5D-B335-CDBE-3E988DEF3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771D-FFC0-0546-B231-1A519DC44C8C}" type="datetimeFigureOut">
              <a:rPr lang="en-LV" smtClean="0"/>
              <a:t>01/11/2024</a:t>
            </a:fld>
            <a:endParaRPr lang="en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D651D-D2C2-ABDF-84A2-306A57F5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5D9CA8-5359-E2BE-9D9C-BA4F97CB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25345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7913-6F67-B389-1E77-1CDFF1030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66F618-72D4-F8E1-FA0C-BC0BEF77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771D-FFC0-0546-B231-1A519DC44C8C}" type="datetimeFigureOut">
              <a:rPr lang="en-LV" smtClean="0"/>
              <a:t>01/11/2024</a:t>
            </a:fld>
            <a:endParaRPr lang="en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2824D-C84A-1B28-8DAE-1247F6D5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E3517-CDDD-3A9A-5F82-42B0DCE9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76211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9D491E-4582-F707-71F3-77EA1D14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771D-FFC0-0546-B231-1A519DC44C8C}" type="datetimeFigureOut">
              <a:rPr lang="en-LV" smtClean="0"/>
              <a:t>01/11/2024</a:t>
            </a:fld>
            <a:endParaRPr lang="en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14AB3-EE51-CA57-2069-9CCD204F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34C22-26B6-73B8-7236-7F96D255F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70541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831E-5116-0829-D6E5-55A0082B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14208-E40B-DE60-2D88-82CA0EF64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DB95F-65C5-F46F-0BBD-0113529CF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65C17-1880-591C-BB4F-448FB17C1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771D-FFC0-0546-B231-1A519DC44C8C}" type="datetimeFigureOut">
              <a:rPr lang="en-LV" smtClean="0"/>
              <a:t>01/11/2024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D9444-64DC-D152-B9B2-188D2C4C6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1E9C6-0CED-11F8-B9AB-8F2D00FE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3214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CE2A-B356-C9BE-96EA-16147400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1EA08-6F51-DC54-1A93-2AB2FF71DA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A1373-5CB9-65FC-98B8-A49FB1A1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694DA-387C-A5EC-5D7F-0531B4B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771D-FFC0-0546-B231-1A519DC44C8C}" type="datetimeFigureOut">
              <a:rPr lang="en-LV" smtClean="0"/>
              <a:t>01/11/2024</a:t>
            </a:fld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7A3F4-0E82-B622-D316-A0692070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DA640-BB0E-0AC9-B85C-036C627E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08853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2D915F-2DBC-BC96-13FD-B49B84D6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6E18D-870D-D846-B989-9599821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9F7E3-84E0-6E64-2732-B6B1EB4CB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 dirty="0"/>
          </a:p>
          <a:p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F30EE-D436-F6E9-9141-867AD66AC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E14B8-C477-DD5F-E6AB-07D90CC20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9007B-1079-6140-8145-67E61E356B37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0E99D5-C351-C6C7-02F3-292EE65E686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6889750" y="18255"/>
            <a:ext cx="530225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3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584400" y="6250333"/>
            <a:ext cx="607600" cy="60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975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lvl="1" algn="ctr" rtl="0">
              <a:buNone/>
              <a:defRPr sz="975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2pPr>
            <a:lvl3pPr lvl="2" algn="ctr" rtl="0">
              <a:buNone/>
              <a:defRPr sz="975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3pPr>
            <a:lvl4pPr lvl="3" algn="ctr" rtl="0">
              <a:buNone/>
              <a:defRPr sz="975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4pPr>
            <a:lvl5pPr lvl="4" algn="ctr" rtl="0">
              <a:buNone/>
              <a:defRPr sz="975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5pPr>
            <a:lvl6pPr lvl="5" algn="ctr" rtl="0">
              <a:buNone/>
              <a:defRPr sz="975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6pPr>
            <a:lvl7pPr lvl="6" algn="ctr" rtl="0">
              <a:buNone/>
              <a:defRPr sz="975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7pPr>
            <a:lvl8pPr lvl="7" algn="ctr" rtl="0">
              <a:buNone/>
              <a:defRPr sz="975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8pPr>
            <a:lvl9pPr lvl="8" algn="ctr" rtl="0">
              <a:buNone/>
              <a:defRPr sz="975" b="1">
                <a:solidFill>
                  <a:schemeClr val="lt1"/>
                </a:solidFill>
                <a:latin typeface="Inria Serif"/>
                <a:ea typeface="Inria Serif"/>
                <a:cs typeface="Inria Serif"/>
                <a:sym typeface="Inria Serif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07600" y="1098367"/>
            <a:ext cx="2165200" cy="5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Playfair Display Regular"/>
              <a:buNone/>
              <a:defRPr sz="2200">
                <a:solidFill>
                  <a:schemeClr val="accen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684000" y="1835600"/>
            <a:ext cx="7900400" cy="4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▫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1pPr>
            <a:lvl2pPr marL="914400" lvl="1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▪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2pPr>
            <a:lvl3pPr marL="1371600" lvl="2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ria Serif Light"/>
              <a:buChar char="▫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3pPr>
            <a:lvl4pPr marL="1828800" lvl="3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●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4pPr>
            <a:lvl5pPr marL="2286000" lvl="4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○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5pPr>
            <a:lvl6pPr marL="2743200" lvl="5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■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6pPr>
            <a:lvl7pPr marL="3200400" lvl="6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●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7pPr>
            <a:lvl8pPr marL="3657600" lvl="7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ria Serif Light"/>
              <a:buChar char="○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8pPr>
            <a:lvl9pPr marL="4114800" lvl="8" indent="-3556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Inria Serif Light"/>
              <a:buChar char="■"/>
              <a:defRPr sz="2000">
                <a:solidFill>
                  <a:schemeClr val="dk1"/>
                </a:solidFill>
                <a:latin typeface="Inria Serif Light"/>
                <a:ea typeface="Inria Serif Light"/>
                <a:cs typeface="Inria Serif Light"/>
                <a:sym typeface="Inria Serif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79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6752" y="2401782"/>
            <a:ext cx="500046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36" y="1577340"/>
            <a:ext cx="109788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565" y="6377940"/>
            <a:ext cx="39035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36" y="6377940"/>
            <a:ext cx="28057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95274" y="6402976"/>
            <a:ext cx="221123" cy="830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9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02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02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224552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83626">
        <a:defRPr>
          <a:latin typeface="+mn-lt"/>
          <a:ea typeface="+mn-ea"/>
          <a:cs typeface="+mn-cs"/>
        </a:defRPr>
      </a:lvl2pPr>
      <a:lvl3pPr marL="967252">
        <a:defRPr>
          <a:latin typeface="+mn-lt"/>
          <a:ea typeface="+mn-ea"/>
          <a:cs typeface="+mn-cs"/>
        </a:defRPr>
      </a:lvl3pPr>
      <a:lvl4pPr marL="1450878">
        <a:defRPr>
          <a:latin typeface="+mn-lt"/>
          <a:ea typeface="+mn-ea"/>
          <a:cs typeface="+mn-cs"/>
        </a:defRPr>
      </a:lvl4pPr>
      <a:lvl5pPr marL="1934505">
        <a:defRPr>
          <a:latin typeface="+mn-lt"/>
          <a:ea typeface="+mn-ea"/>
          <a:cs typeface="+mn-cs"/>
        </a:defRPr>
      </a:lvl5pPr>
      <a:lvl6pPr marL="2418131">
        <a:defRPr>
          <a:latin typeface="+mn-lt"/>
          <a:ea typeface="+mn-ea"/>
          <a:cs typeface="+mn-cs"/>
        </a:defRPr>
      </a:lvl6pPr>
      <a:lvl7pPr marL="2901757">
        <a:defRPr>
          <a:latin typeface="+mn-lt"/>
          <a:ea typeface="+mn-ea"/>
          <a:cs typeface="+mn-cs"/>
        </a:defRPr>
      </a:lvl7pPr>
      <a:lvl8pPr marL="3385383">
        <a:defRPr>
          <a:latin typeface="+mn-lt"/>
          <a:ea typeface="+mn-ea"/>
          <a:cs typeface="+mn-cs"/>
        </a:defRPr>
      </a:lvl8pPr>
      <a:lvl9pPr marL="38690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83626">
        <a:defRPr>
          <a:latin typeface="+mn-lt"/>
          <a:ea typeface="+mn-ea"/>
          <a:cs typeface="+mn-cs"/>
        </a:defRPr>
      </a:lvl2pPr>
      <a:lvl3pPr marL="967252">
        <a:defRPr>
          <a:latin typeface="+mn-lt"/>
          <a:ea typeface="+mn-ea"/>
          <a:cs typeface="+mn-cs"/>
        </a:defRPr>
      </a:lvl3pPr>
      <a:lvl4pPr marL="1450878">
        <a:defRPr>
          <a:latin typeface="+mn-lt"/>
          <a:ea typeface="+mn-ea"/>
          <a:cs typeface="+mn-cs"/>
        </a:defRPr>
      </a:lvl4pPr>
      <a:lvl5pPr marL="1934505">
        <a:defRPr>
          <a:latin typeface="+mn-lt"/>
          <a:ea typeface="+mn-ea"/>
          <a:cs typeface="+mn-cs"/>
        </a:defRPr>
      </a:lvl5pPr>
      <a:lvl6pPr marL="2418131">
        <a:defRPr>
          <a:latin typeface="+mn-lt"/>
          <a:ea typeface="+mn-ea"/>
          <a:cs typeface="+mn-cs"/>
        </a:defRPr>
      </a:lvl6pPr>
      <a:lvl7pPr marL="2901757">
        <a:defRPr>
          <a:latin typeface="+mn-lt"/>
          <a:ea typeface="+mn-ea"/>
          <a:cs typeface="+mn-cs"/>
        </a:defRPr>
      </a:lvl7pPr>
      <a:lvl8pPr marL="3385383">
        <a:defRPr>
          <a:latin typeface="+mn-lt"/>
          <a:ea typeface="+mn-ea"/>
          <a:cs typeface="+mn-cs"/>
        </a:defRPr>
      </a:lvl8pPr>
      <a:lvl9pPr marL="3869009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isnstūris 6"/>
          <p:cNvSpPr/>
          <p:nvPr/>
        </p:nvSpPr>
        <p:spPr>
          <a:xfrm>
            <a:off x="3" y="758952"/>
            <a:ext cx="3443591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252920" y="1123841"/>
            <a:ext cx="2947483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8" name="Taisnstūris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262465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325AEA66-B6AB-4F6F-8E4F-A176B79CD11D}" type="datetime1">
              <a:rPr lang="lv-LV" noProof="0" smtClean="0"/>
              <a:t>11.01.2024</a:t>
            </a:fld>
            <a:endParaRPr lang="lv-LV" noProof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3869268" y="6356354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lv-LV" noProof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10634138" y="6356354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19651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025" kern="1200" spc="-34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02870" indent="-102870" algn="l" defTabSz="514350" rtl="0" eaLnBrk="1" latinLnBrk="0" hangingPunct="1">
        <a:lnSpc>
          <a:spcPct val="90000"/>
        </a:lnSpc>
        <a:spcBef>
          <a:spcPts val="675"/>
        </a:spcBef>
        <a:buClr>
          <a:schemeClr val="accent1"/>
        </a:buClr>
        <a:buFont typeface="Wingdings 2" pitchFamily="18" charset="2"/>
        <a:buChar char=""/>
        <a:defRPr sz="11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5763" indent="-102870" algn="l" defTabSz="514350" rtl="0" eaLnBrk="1" latinLnBrk="0" hangingPunct="1">
        <a:lnSpc>
          <a:spcPct val="90000"/>
        </a:lnSpc>
        <a:spcBef>
          <a:spcPts val="141"/>
        </a:spcBef>
        <a:spcAft>
          <a:spcPts val="141"/>
        </a:spcAft>
        <a:buClr>
          <a:schemeClr val="accent1"/>
        </a:buClr>
        <a:buFont typeface="Wingdings 2" pitchFamily="18" charset="2"/>
        <a:buChar char=""/>
        <a:defRPr sz="10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2938" indent="-102870" algn="l" defTabSz="514350" rtl="0" eaLnBrk="1" latinLnBrk="0" hangingPunct="1">
        <a:lnSpc>
          <a:spcPct val="90000"/>
        </a:lnSpc>
        <a:spcBef>
          <a:spcPts val="141"/>
        </a:spcBef>
        <a:spcAft>
          <a:spcPts val="141"/>
        </a:spcAft>
        <a:buClr>
          <a:schemeClr val="accent1"/>
        </a:buClr>
        <a:buFont typeface="Wingdings 2" pitchFamily="18" charset="2"/>
        <a:buChar char="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00113" indent="-102870" algn="l" defTabSz="514350" rtl="0" eaLnBrk="1" latinLnBrk="0" hangingPunct="1">
        <a:lnSpc>
          <a:spcPct val="90000"/>
        </a:lnSpc>
        <a:spcBef>
          <a:spcPts val="141"/>
        </a:spcBef>
        <a:spcAft>
          <a:spcPts val="141"/>
        </a:spcAft>
        <a:buClr>
          <a:schemeClr val="accent1"/>
        </a:buClr>
        <a:buFont typeface="Wingdings 2" pitchFamily="18" charset="2"/>
        <a:buChar char="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57288" indent="-102870" algn="l" defTabSz="514350" rtl="0" eaLnBrk="1" latinLnBrk="0" hangingPunct="1">
        <a:lnSpc>
          <a:spcPct val="90000"/>
        </a:lnSpc>
        <a:spcBef>
          <a:spcPts val="141"/>
        </a:spcBef>
        <a:spcAft>
          <a:spcPts val="141"/>
        </a:spcAft>
        <a:buClr>
          <a:schemeClr val="accent1"/>
        </a:buClr>
        <a:buFont typeface="Wingdings 2" pitchFamily="18" charset="2"/>
        <a:buChar char="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141"/>
        </a:spcBef>
        <a:spcAft>
          <a:spcPts val="141"/>
        </a:spcAft>
        <a:buClr>
          <a:schemeClr val="accent1"/>
        </a:buClr>
        <a:buFont typeface="Wingdings 2" pitchFamily="18" charset="2"/>
        <a:buChar char="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141"/>
        </a:spcBef>
        <a:spcAft>
          <a:spcPts val="141"/>
        </a:spcAft>
        <a:buClr>
          <a:schemeClr val="accent1"/>
        </a:buClr>
        <a:buFont typeface="Wingdings 2" pitchFamily="18" charset="2"/>
        <a:buChar char="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141"/>
        </a:spcBef>
        <a:spcAft>
          <a:spcPts val="141"/>
        </a:spcAft>
        <a:buClr>
          <a:schemeClr val="accent1"/>
        </a:buClr>
        <a:buFont typeface="Wingdings 2" pitchFamily="18" charset="2"/>
        <a:buChar char="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141"/>
        </a:spcBef>
        <a:spcAft>
          <a:spcPts val="141"/>
        </a:spcAft>
        <a:buClr>
          <a:schemeClr val="accent1"/>
        </a:buClr>
        <a:buFont typeface="Wingdings 2" pitchFamily="18" charset="2"/>
        <a:buChar char="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Inese.Vilcane@lm.gov.lv" TargetMode="External"/><Relationship Id="rId3" Type="http://schemas.openxmlformats.org/officeDocument/2006/relationships/image" Target="../media/image69.png"/><Relationship Id="rId7" Type="http://schemas.openxmlformats.org/officeDocument/2006/relationships/hyperlink" Target="mailto:Polina.rozkova@lm.gov.lv" TargetMode="External"/><Relationship Id="rId2" Type="http://schemas.openxmlformats.org/officeDocument/2006/relationships/hyperlink" Target="mailto:lm@lm.gov.lv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lm.gov.lv/lv/horizontalais-princips-vienlidziba-ieklausana-nediskriminacija-un-pamattiesibu-ieverosana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1" y="1"/>
            <a:ext cx="12185705" cy="399792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044202" y="6094354"/>
            <a:ext cx="1736330" cy="760358"/>
            <a:chOff x="9491963" y="5761422"/>
            <a:chExt cx="1641475" cy="718820"/>
          </a:xfrm>
        </p:grpSpPr>
        <p:sp>
          <p:nvSpPr>
            <p:cNvPr id="4" name="object 4"/>
            <p:cNvSpPr/>
            <p:nvPr/>
          </p:nvSpPr>
          <p:spPr>
            <a:xfrm>
              <a:off x="10451795" y="5932808"/>
              <a:ext cx="681355" cy="547370"/>
            </a:xfrm>
            <a:custGeom>
              <a:avLst/>
              <a:gdLst/>
              <a:ahLst/>
              <a:cxnLst/>
              <a:rect l="l" t="t" r="r" b="b"/>
              <a:pathLst>
                <a:path w="681354" h="547370">
                  <a:moveTo>
                    <a:pt x="681075" y="0"/>
                  </a:moveTo>
                  <a:lnTo>
                    <a:pt x="547179" y="0"/>
                  </a:lnTo>
                  <a:lnTo>
                    <a:pt x="0" y="547192"/>
                  </a:lnTo>
                  <a:lnTo>
                    <a:pt x="133883" y="547192"/>
                  </a:lnTo>
                  <a:lnTo>
                    <a:pt x="68107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5" name="object 5"/>
            <p:cNvSpPr/>
            <p:nvPr/>
          </p:nvSpPr>
          <p:spPr>
            <a:xfrm>
              <a:off x="9491963" y="5761422"/>
              <a:ext cx="1525270" cy="718820"/>
            </a:xfrm>
            <a:custGeom>
              <a:avLst/>
              <a:gdLst/>
              <a:ahLst/>
              <a:cxnLst/>
              <a:rect l="l" t="t" r="r" b="b"/>
              <a:pathLst>
                <a:path w="1525270" h="718820">
                  <a:moveTo>
                    <a:pt x="1524804" y="0"/>
                  </a:moveTo>
                  <a:lnTo>
                    <a:pt x="718569" y="8"/>
                  </a:lnTo>
                  <a:lnTo>
                    <a:pt x="0" y="718574"/>
                  </a:lnTo>
                  <a:lnTo>
                    <a:pt x="806234" y="718574"/>
                  </a:lnTo>
                  <a:lnTo>
                    <a:pt x="1524804" y="8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32078" y="4143819"/>
            <a:ext cx="7727844" cy="990904"/>
          </a:xfrm>
          <a:prstGeom prst="rect">
            <a:avLst/>
          </a:prstGeom>
        </p:spPr>
        <p:txBody>
          <a:bodyPr vert="horz" wrap="square" lIns="0" tIns="16121" rIns="0" bIns="0" rtlCol="0">
            <a:spAutoFit/>
          </a:bodyPr>
          <a:lstStyle/>
          <a:p>
            <a:pPr algn="ctr">
              <a:lnSpc>
                <a:spcPts val="3782"/>
              </a:lnSpc>
              <a:spcBef>
                <a:spcPts val="127"/>
              </a:spcBef>
            </a:pPr>
            <a:r>
              <a:rPr lang="lv-LV" sz="3279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	</a:t>
            </a:r>
            <a:r>
              <a:rPr lang="lv-LV" sz="3279" b="1" dirty="0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VIDES UN INFORMĀCIJAS PIEKĻŪSTAMĪBA</a:t>
            </a:r>
            <a:endParaRPr sz="3279" b="1" dirty="0">
              <a:solidFill>
                <a:srgbClr val="373E32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25910" y="5282679"/>
            <a:ext cx="4540178" cy="420600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 algn="ctr">
              <a:spcBef>
                <a:spcPts val="106"/>
              </a:spcBef>
            </a:pPr>
            <a:r>
              <a:rPr lang="lv-LV" sz="2645" b="1" dirty="0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LABĀ PRAKSE</a:t>
            </a:r>
            <a:endParaRPr sz="2645" b="1" dirty="0">
              <a:solidFill>
                <a:srgbClr val="373E32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16505" y="1655589"/>
            <a:ext cx="2360064" cy="18748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827" y="292457"/>
            <a:ext cx="8128000" cy="725712"/>
          </a:xfrm>
        </p:spPr>
        <p:txBody>
          <a:bodyPr/>
          <a:lstStyle/>
          <a:p>
            <a:r>
              <a:rPr lang="lv-LV" sz="3000" cap="all" dirty="0">
                <a:solidFill>
                  <a:schemeClr val="tx2">
                    <a:lumMod val="10000"/>
                  </a:schemeClr>
                </a:solidFill>
              </a:rPr>
              <a:t>Galvenā vai alternatīvā ieeja</a:t>
            </a:r>
            <a:endParaRPr lang="lv-LV" sz="3000" b="1" i="0" dirty="0">
              <a:solidFill>
                <a:srgbClr val="373E3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1B179B47-91DD-43E0-8392-481522F49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624" y="1629847"/>
            <a:ext cx="4617792" cy="4148909"/>
          </a:xfrm>
        </p:spPr>
      </p:pic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47C705DA-7028-4521-95E8-328AD34F1A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8835" y="859329"/>
            <a:ext cx="3860800" cy="534987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rgbClr val="373E32"/>
                </a:solidFill>
              </a:rPr>
              <a:t>Nepārdomāti risinājumi </a:t>
            </a:r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noFill/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777F36DD-D144-4144-8E9B-597F74D87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142" y="1605056"/>
            <a:ext cx="3686629" cy="41461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A6F2E5-9EF0-4EBE-B0EC-6982F86908FF}"/>
              </a:ext>
            </a:extLst>
          </p:cNvPr>
          <p:cNvSpPr txBox="1"/>
          <p:nvPr/>
        </p:nvSpPr>
        <p:spPr>
          <a:xfrm>
            <a:off x="475418" y="6000265"/>
            <a:ext cx="311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Šķēršļi/ apgrūtinājums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1E218B-BE42-4A83-B775-432CEE83DC00}"/>
              </a:ext>
            </a:extLst>
          </p:cNvPr>
          <p:cNvSpPr txBox="1"/>
          <p:nvPr/>
        </p:nvSpPr>
        <p:spPr>
          <a:xfrm>
            <a:off x="6654800" y="5996794"/>
            <a:ext cx="51888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700" dirty="0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Margas īsākās par </a:t>
            </a:r>
            <a:r>
              <a:rPr lang="lv-LV" sz="1700" dirty="0" err="1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uzbrauktuvi</a:t>
            </a:r>
            <a:r>
              <a:rPr lang="lv-LV" sz="1700" dirty="0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 gali nav noapaļoti, nav kontrasta pret ārējo vidi</a:t>
            </a:r>
          </a:p>
        </p:txBody>
      </p:sp>
      <p:pic>
        <p:nvPicPr>
          <p:cNvPr id="9" name="Picture 7" descr="izsaukuma zīme">
            <a:extLst>
              <a:ext uri="{FF2B5EF4-FFF2-40B4-BE49-F238E27FC236}">
                <a16:creationId xmlns:a16="http://schemas.microsoft.com/office/drawing/2014/main" id="{F943EDFA-E66C-4206-A78C-FF8825F30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97" y="319000"/>
            <a:ext cx="852910" cy="85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090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09" y="307428"/>
            <a:ext cx="5189415" cy="1217138"/>
          </a:xfrm>
        </p:spPr>
        <p:txBody>
          <a:bodyPr/>
          <a:lstStyle/>
          <a:p>
            <a:pPr marL="118530">
              <a:lnSpc>
                <a:spcPct val="200000"/>
              </a:lnSpc>
              <a:spcBef>
                <a:spcPts val="800"/>
              </a:spcBef>
              <a:spcAft>
                <a:spcPts val="800"/>
              </a:spcAft>
              <a:buClr>
                <a:schemeClr val="tx2">
                  <a:lumMod val="50000"/>
                </a:schemeClr>
              </a:buClr>
            </a:pPr>
            <a:r>
              <a:rPr lang="lv-LV" altLang="lv-LV" sz="3000" b="1" cap="all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Ieejas durvis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C26F085-C986-45A4-8AE0-4786DBA5F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587" y="1726324"/>
            <a:ext cx="5655099" cy="4524009"/>
          </a:xfrm>
        </p:spPr>
        <p:txBody>
          <a:bodyPr/>
          <a:lstStyle/>
          <a:p>
            <a:pPr marL="361950" indent="-227013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Platums ne mazāks kā 0,9 m</a:t>
            </a:r>
          </a:p>
          <a:p>
            <a:pPr marL="361950" indent="-227013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Manevrēšanas laukums 1,5 m</a:t>
            </a:r>
          </a:p>
          <a:p>
            <a:pPr marL="361950" indent="-227013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Zvanu poga vai </a:t>
            </a:r>
            <a:r>
              <a:rPr lang="lv-LV" sz="2200" dirty="0" err="1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domofons</a:t>
            </a: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0,9 m – 1,2 m</a:t>
            </a:r>
          </a:p>
          <a:p>
            <a:pPr marL="361950" indent="-227013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Kontrasta marķējums stikla virsmām 3 augstumos (0,35 m, 1,4 m un 1,6 m)</a:t>
            </a:r>
          </a:p>
          <a:p>
            <a:pPr marL="361950" indent="-227013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Nojume virs ieejas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" sz="17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pic>
        <p:nvPicPr>
          <p:cNvPr id="5" name="Satura vietturis 11">
            <a:extLst>
              <a:ext uri="{FF2B5EF4-FFF2-40B4-BE49-F238E27FC236}">
                <a16:creationId xmlns:a16="http://schemas.microsoft.com/office/drawing/2014/main" id="{EE747F76-B7FE-467D-B491-2F94F53CA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498"/>
          <a:stretch/>
        </p:blipFill>
        <p:spPr>
          <a:xfrm>
            <a:off x="7679852" y="0"/>
            <a:ext cx="3399183" cy="360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067F47D6-066E-4706-905E-809F34C84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852" y="3661541"/>
            <a:ext cx="3399183" cy="31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7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429" y="305697"/>
            <a:ext cx="8128000" cy="725712"/>
          </a:xfrm>
        </p:spPr>
        <p:txBody>
          <a:bodyPr/>
          <a:lstStyle/>
          <a:p>
            <a:r>
              <a:rPr lang="lv-LV" sz="3000" cap="all" dirty="0">
                <a:solidFill>
                  <a:schemeClr val="tx2">
                    <a:lumMod val="10000"/>
                  </a:schemeClr>
                </a:solidFill>
              </a:rPr>
              <a:t>Ieejas durvis</a:t>
            </a:r>
            <a:endParaRPr lang="lv-LV" sz="3000" b="1" i="0" dirty="0">
              <a:solidFill>
                <a:srgbClr val="373E3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4502A03F-DF80-4C3C-A535-B5EF6B5923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4273"/>
          <a:stretch/>
        </p:blipFill>
        <p:spPr>
          <a:xfrm>
            <a:off x="1154283" y="1851416"/>
            <a:ext cx="3347246" cy="4024274"/>
          </a:xfrm>
        </p:spPr>
      </p:pic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1B179B47-91DD-43E0-8392-481522F49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54882" y="1851416"/>
            <a:ext cx="3040229" cy="4054655"/>
          </a:xfrm>
        </p:spPr>
      </p:pic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47C705DA-7028-4521-95E8-328AD34F1A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91429" y="865329"/>
            <a:ext cx="3860800" cy="534987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rgbClr val="373E32"/>
                </a:solidFill>
              </a:rPr>
              <a:t>Nepārdomāti risinājumi </a:t>
            </a:r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noFill/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ria Serif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Inria Serif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ABC65E-99D4-4CEF-82A2-36A6C39B9C97}"/>
              </a:ext>
            </a:extLst>
          </p:cNvPr>
          <p:cNvSpPr txBox="1"/>
          <p:nvPr/>
        </p:nvSpPr>
        <p:spPr>
          <a:xfrm>
            <a:off x="1474015" y="5910049"/>
            <a:ext cx="311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Nepietiekošs kontrasts, nav trīs augstumos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A6F2E5-9EF0-4EBE-B0EC-6982F86908FF}"/>
              </a:ext>
            </a:extLst>
          </p:cNvPr>
          <p:cNvSpPr txBox="1"/>
          <p:nvPr/>
        </p:nvSpPr>
        <p:spPr>
          <a:xfrm>
            <a:off x="7101189" y="5977104"/>
            <a:ext cx="402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Karšu lasītājs nav sasniedzams cilvēkiem </a:t>
            </a: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riteņkrēslā</a:t>
            </a: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373E3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1" name="Picture 7" descr="izsaukuma zīme">
            <a:extLst>
              <a:ext uri="{FF2B5EF4-FFF2-40B4-BE49-F238E27FC236}">
                <a16:creationId xmlns:a16="http://schemas.microsoft.com/office/drawing/2014/main" id="{76EF2A40-DF5E-4F99-901E-710833A53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09" y="438874"/>
            <a:ext cx="852910" cy="85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612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isnstūris 3">
            <a:extLst>
              <a:ext uri="{FF2B5EF4-FFF2-40B4-BE49-F238E27FC236}">
                <a16:creationId xmlns:a16="http://schemas.microsoft.com/office/drawing/2014/main" id="{0E400CB2-9695-4B7F-9195-B02F212175FC}"/>
              </a:ext>
            </a:extLst>
          </p:cNvPr>
          <p:cNvSpPr/>
          <p:nvPr/>
        </p:nvSpPr>
        <p:spPr>
          <a:xfrm>
            <a:off x="5958114" y="0"/>
            <a:ext cx="62338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B0E13D36-CE51-49AA-94CD-1D25F8C73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3905"/>
            <a:ext cx="5000467" cy="520912"/>
          </a:xfrm>
          <a:solidFill>
            <a:schemeClr val="bg1"/>
          </a:solidFill>
        </p:spPr>
        <p:txBody>
          <a:bodyPr anchor="b"/>
          <a:lstStyle/>
          <a:p>
            <a:r>
              <a:rPr lang="lv-LV" altLang="lv-LV" sz="3000" b="1" i="0" cap="all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gaiteņi</a:t>
            </a:r>
            <a:br>
              <a:rPr lang="lv-LV" altLang="lv-LV" sz="2500" b="1" i="0" cap="all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endParaRPr lang="lv-LV" i="0" cap="all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A033B1A-291C-4124-8BC6-8FA1116BE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537" y="2147026"/>
            <a:ext cx="4677930" cy="12819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361950" indent="-357188">
              <a:spcBef>
                <a:spcPts val="12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Platums virs 1,5 m</a:t>
            </a:r>
          </a:p>
          <a:p>
            <a:pPr marL="361950" indent="-357188">
              <a:spcBef>
                <a:spcPts val="12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Bez </a:t>
            </a:r>
            <a:r>
              <a:rPr lang="lv-LV" sz="2200" dirty="0" err="1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škēršļiem</a:t>
            </a:r>
            <a:endParaRPr lang="lv-LV" sz="2200" dirty="0">
              <a:solidFill>
                <a:schemeClr val="tx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61950" indent="-357188">
              <a:spcBef>
                <a:spcPts val="12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Kontrasta un </a:t>
            </a:r>
            <a:r>
              <a:rPr lang="lv-LV" sz="2200" dirty="0" err="1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taktilie</a:t>
            </a: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risinājumi gaiteņos</a:t>
            </a:r>
          </a:p>
          <a:p>
            <a:pPr marL="361950" indent="-357188">
              <a:spcBef>
                <a:spcPts val="12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Atbalsta margas gaiteņos (apaļas)</a:t>
            </a:r>
            <a:endParaRPr lang="lv-LV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0ADD999B-9162-45E7-811B-8C98B55A02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CC964-A50B-4C29-B4E4-2C30BB34CCF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pic>
        <p:nvPicPr>
          <p:cNvPr id="13" name="Attēla vietturis 12">
            <a:extLst>
              <a:ext uri="{FF2B5EF4-FFF2-40B4-BE49-F238E27FC236}">
                <a16:creationId xmlns:a16="http://schemas.microsoft.com/office/drawing/2014/main" id="{6813DA0C-829C-4FD2-818D-B7E82355AF1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b="4691"/>
          <a:stretch/>
        </p:blipFill>
        <p:spPr>
          <a:xfrm>
            <a:off x="8741007" y="1055581"/>
            <a:ext cx="3275390" cy="4682610"/>
          </a:xfrm>
        </p:spPr>
      </p:pic>
      <p:pic>
        <p:nvPicPr>
          <p:cNvPr id="15" name="Attēla vietturis 14">
            <a:extLst>
              <a:ext uri="{FF2B5EF4-FFF2-40B4-BE49-F238E27FC236}">
                <a16:creationId xmlns:a16="http://schemas.microsoft.com/office/drawing/2014/main" id="{7F4EBC82-22EA-4F9A-AC50-2EA1710D151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4747718" y="1055581"/>
            <a:ext cx="3510282" cy="4682610"/>
          </a:xfrm>
        </p:spPr>
      </p:pic>
    </p:spTree>
    <p:extLst>
      <p:ext uri="{BB962C8B-B14F-4D97-AF65-F5344CB8AC3E}">
        <p14:creationId xmlns:p14="http://schemas.microsoft.com/office/powerpoint/2010/main" val="3433502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isnstūris 2">
            <a:extLst>
              <a:ext uri="{FF2B5EF4-FFF2-40B4-BE49-F238E27FC236}">
                <a16:creationId xmlns:a16="http://schemas.microsoft.com/office/drawing/2014/main" id="{59A06E1A-FA79-435D-B515-BBEFCBE1E126}"/>
              </a:ext>
            </a:extLst>
          </p:cNvPr>
          <p:cNvSpPr/>
          <p:nvPr/>
        </p:nvSpPr>
        <p:spPr>
          <a:xfrm>
            <a:off x="6662057" y="0"/>
            <a:ext cx="548356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E224165C-021F-4F62-91D5-DE4DDADAA1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261" y="501156"/>
            <a:ext cx="11095894" cy="10792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lv-LV" sz="3000" b="1" cap="all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Playfair Display Regular"/>
              </a:rPr>
              <a:t>Skaņas, vizuālā un </a:t>
            </a:r>
            <a:r>
              <a:rPr lang="lv-LV" sz="3000" b="1" cap="all" dirty="0" err="1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Playfair Display Regular"/>
              </a:rPr>
              <a:t>taktilā</a:t>
            </a:r>
            <a:r>
              <a:rPr lang="lv-LV" sz="3000" b="1" cap="all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Playfair Display Regular"/>
              </a:rPr>
              <a:t> informācija</a:t>
            </a:r>
          </a:p>
        </p:txBody>
      </p:sp>
      <p:sp>
        <p:nvSpPr>
          <p:cNvPr id="8" name="Teksta vietturis 7">
            <a:extLst>
              <a:ext uri="{FF2B5EF4-FFF2-40B4-BE49-F238E27FC236}">
                <a16:creationId xmlns:a16="http://schemas.microsoft.com/office/drawing/2014/main" id="{40987364-8D9B-419B-87CE-48521C9244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6669" y="4179660"/>
            <a:ext cx="3083609" cy="2530812"/>
          </a:xfr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lv-LV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Skaņas </a:t>
            </a:r>
            <a:r>
              <a:rPr lang="lv-LV" sz="18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piekļūstamība</a:t>
            </a:r>
            <a:endParaRPr lang="lv-LV" sz="1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9388" indent="-17938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Akustiskās un indukcijas cilpas</a:t>
            </a:r>
          </a:p>
          <a:p>
            <a:pPr marL="179388" indent="-17938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Akustiskie paneļi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endParaRPr lang="lv-LV" sz="1800" dirty="0">
              <a:solidFill>
                <a:srgbClr val="3C4C3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a vietturis 8">
            <a:extLst>
              <a:ext uri="{FF2B5EF4-FFF2-40B4-BE49-F238E27FC236}">
                <a16:creationId xmlns:a16="http://schemas.microsoft.com/office/drawing/2014/main" id="{B632585A-4BF3-4B06-9349-85151F45D9B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25077" y="4179660"/>
            <a:ext cx="3717235" cy="2530812"/>
          </a:xfr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lv-LV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Kontrasta un vizuāli risinājumi</a:t>
            </a:r>
          </a:p>
          <a:p>
            <a:pPr marL="179388" indent="-17938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Marķēti pakāpieni</a:t>
            </a:r>
          </a:p>
          <a:p>
            <a:pPr marL="179388" indent="-17938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Kontrastējošas durvis</a:t>
            </a:r>
          </a:p>
          <a:p>
            <a:pPr marL="179388" indent="-17938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Kontrastējošas zīmes un norādes</a:t>
            </a:r>
            <a:endParaRPr lang="lv-LV" sz="1800" dirty="0">
              <a:solidFill>
                <a:schemeClr val="tx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ksta vietturis 9">
            <a:extLst>
              <a:ext uri="{FF2B5EF4-FFF2-40B4-BE49-F238E27FC236}">
                <a16:creationId xmlns:a16="http://schemas.microsoft.com/office/drawing/2014/main" id="{C11559F9-2139-4952-A8E2-F2F8AA7193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47722" y="4179660"/>
            <a:ext cx="4697895" cy="2614653"/>
          </a:xfr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lv-LV" sz="18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Taktilā</a:t>
            </a:r>
            <a:r>
              <a:rPr lang="lv-LV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</a:t>
            </a:r>
            <a:r>
              <a:rPr lang="lv-LV" sz="18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Braila</a:t>
            </a:r>
            <a:r>
              <a:rPr lang="lv-LV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rakstā informācija</a:t>
            </a:r>
          </a:p>
          <a:p>
            <a:pPr marL="179388" indent="-17938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1800" dirty="0" err="1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Taktila</a:t>
            </a:r>
            <a:r>
              <a:rPr lang="lv-LV" sz="18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virsma pirms un pēc kāpnēm (uz grīdas)</a:t>
            </a:r>
          </a:p>
          <a:p>
            <a:pPr marL="179388" indent="-17938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Stāva apzīmējums un kāpņu margām</a:t>
            </a:r>
          </a:p>
          <a:p>
            <a:pPr marL="179388" indent="-17938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18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Informācijas </a:t>
            </a:r>
            <a:r>
              <a:rPr lang="lv-LV" sz="1800" dirty="0" err="1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taktilas</a:t>
            </a:r>
            <a:r>
              <a:rPr lang="lv-LV" sz="18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plāksnes </a:t>
            </a:r>
            <a:endParaRPr lang="lv-LV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Satura vietturis 6">
            <a:extLst>
              <a:ext uri="{FF2B5EF4-FFF2-40B4-BE49-F238E27FC236}">
                <a16:creationId xmlns:a16="http://schemas.microsoft.com/office/drawing/2014/main" id="{7AE64273-5E43-47B6-81D6-9B127A1E9E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34814" y="1771421"/>
            <a:ext cx="2324398" cy="2324398"/>
          </a:xfrm>
        </p:spPr>
      </p:pic>
      <p:pic>
        <p:nvPicPr>
          <p:cNvPr id="13" name="Satura vietturis 12">
            <a:extLst>
              <a:ext uri="{FF2B5EF4-FFF2-40B4-BE49-F238E27FC236}">
                <a16:creationId xmlns:a16="http://schemas.microsoft.com/office/drawing/2014/main" id="{FC18069B-BB6D-44FB-B947-F606CE35E22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b="16000"/>
          <a:stretch/>
        </p:blipFill>
        <p:spPr>
          <a:xfrm>
            <a:off x="7818526" y="1880313"/>
            <a:ext cx="3956286" cy="2215506"/>
          </a:xfrm>
        </p:spPr>
      </p:pic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6F94C7BE-3B10-4484-B06B-BC452D84B0B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3576459" y="1865086"/>
            <a:ext cx="3623296" cy="2230733"/>
          </a:xfrm>
        </p:spPr>
      </p:pic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2BF02E60-4EEA-45FB-8F18-01DC7CA8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987" y="6144532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lv-LV" sz="1800" b="1" i="0" u="none" strike="noStrike" kern="1200" cap="none" spc="0" normalizeH="0" baseline="0" noProof="0" smtClean="0">
                <a:ln>
                  <a:noFill/>
                </a:ln>
                <a:solidFill>
                  <a:srgbClr val="DFDCB7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srgbClr val="DFDCB7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97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125FFE1-FA19-4E99-8FB7-6ABC2DC0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" y="291663"/>
            <a:ext cx="5938343" cy="1897807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800" b="1" cap="all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Drošība</a:t>
            </a:r>
            <a:br>
              <a:rPr lang="lv-LV" sz="28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28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Evakuācijas ceļu piemērotība cilvēkiem ar invaliditāti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66C8A33-DD5D-46C1-9FCC-A7FB2AA10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850" y="2189470"/>
            <a:ext cx="5822150" cy="4470994"/>
          </a:xfrm>
        </p:spPr>
        <p:txBody>
          <a:bodyPr/>
          <a:lstStyle/>
          <a:p>
            <a:pPr marL="447675" indent="-3127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Balss izziņošanas sistēma</a:t>
            </a:r>
          </a:p>
          <a:p>
            <a:pPr marL="447675" indent="-3127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Gaismas brīdinājuma signāli</a:t>
            </a:r>
          </a:p>
          <a:p>
            <a:pPr marL="447675" indent="-3127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Evakuācijas ceļi ir marķēti</a:t>
            </a:r>
          </a:p>
          <a:p>
            <a:pPr marL="447675" indent="-3127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Durvis, grīdas un citas apdares virsmas - savstarpēji kontrastējošas</a:t>
            </a:r>
          </a:p>
          <a:p>
            <a:pPr marL="447675" indent="-3127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Ugunsdrošības aparāti sasniedzami </a:t>
            </a:r>
            <a:r>
              <a:rPr lang="lv-LV" sz="22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riteņkrēsla</a:t>
            </a: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lietotājiem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5B29261C-CB99-4B19-B064-25779A2AC5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" sz="17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0669514E-F143-431E-B54A-1EA6E8093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967" y="2715324"/>
            <a:ext cx="4811433" cy="3945140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B2B593E2-0F7A-4D67-9951-6F6D450CB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967" y="128784"/>
            <a:ext cx="4811433" cy="23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93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628" y="414165"/>
            <a:ext cx="8128000" cy="725712"/>
          </a:xfrm>
        </p:spPr>
        <p:txBody>
          <a:bodyPr/>
          <a:lstStyle/>
          <a:p>
            <a:r>
              <a:rPr lang="lv-LV" sz="3000" cap="all" dirty="0">
                <a:solidFill>
                  <a:schemeClr val="tx2">
                    <a:lumMod val="10000"/>
                  </a:schemeClr>
                </a:solidFill>
              </a:rPr>
              <a:t>Drošība</a:t>
            </a:r>
            <a:endParaRPr lang="lv-LV" sz="3000" b="1" i="0" dirty="0">
              <a:solidFill>
                <a:srgbClr val="373E3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4502A03F-DF80-4C3C-A535-B5EF6B5923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4290" y="1824970"/>
            <a:ext cx="2447310" cy="3457002"/>
          </a:xfrm>
        </p:spPr>
      </p:pic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1B179B47-91DD-43E0-8392-481522F49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6455" t="8196" r="13927" b="16503"/>
          <a:stretch/>
        </p:blipFill>
        <p:spPr>
          <a:xfrm>
            <a:off x="3273476" y="2021680"/>
            <a:ext cx="4248451" cy="3063582"/>
          </a:xfrm>
        </p:spPr>
      </p:pic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47C705DA-7028-4521-95E8-328AD34F1A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8628" y="861120"/>
            <a:ext cx="3860800" cy="534987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rgbClr val="373E32"/>
                </a:solidFill>
              </a:rPr>
              <a:t>Nepārdomāti risinājumi </a:t>
            </a:r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noFill/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ria Serif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Inria Serif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ABC65E-99D4-4CEF-82A2-36A6C39B9C97}"/>
              </a:ext>
            </a:extLst>
          </p:cNvPr>
          <p:cNvSpPr txBox="1"/>
          <p:nvPr/>
        </p:nvSpPr>
        <p:spPr>
          <a:xfrm>
            <a:off x="195944" y="5564262"/>
            <a:ext cx="311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Pārāk augstu signalizācijas pogas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A6F2E5-9EF0-4EBE-B0EC-6982F86908FF}"/>
              </a:ext>
            </a:extLst>
          </p:cNvPr>
          <p:cNvSpPr txBox="1"/>
          <p:nvPr/>
        </p:nvSpPr>
        <p:spPr>
          <a:xfrm>
            <a:off x="3223460" y="5627548"/>
            <a:ext cx="4527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Evakuācijas plāns nav </a:t>
            </a: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taktils</a:t>
            </a: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373E3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24607C3C-3313-4CCF-88CB-8CA2D5449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253" y="1824970"/>
            <a:ext cx="4075457" cy="34570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F3CF6C-356F-4DA6-AE5F-88EF484E73FB}"/>
              </a:ext>
            </a:extLst>
          </p:cNvPr>
          <p:cNvSpPr txBox="1"/>
          <p:nvPr/>
        </p:nvSpPr>
        <p:spPr>
          <a:xfrm>
            <a:off x="7664287" y="5627548"/>
            <a:ext cx="4527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Nepiemērots cilvēkiem </a:t>
            </a: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riteņkrēslos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evakuācijas ceļš</a:t>
            </a:r>
          </a:p>
        </p:txBody>
      </p:sp>
      <p:pic>
        <p:nvPicPr>
          <p:cNvPr id="12" name="Picture 7" descr="izsaukuma zīme">
            <a:extLst>
              <a:ext uri="{FF2B5EF4-FFF2-40B4-BE49-F238E27FC236}">
                <a16:creationId xmlns:a16="http://schemas.microsoft.com/office/drawing/2014/main" id="{70118835-18E5-4D00-A34C-8D963FDD0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890" y="414165"/>
            <a:ext cx="852910" cy="85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430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825ED6-2DBC-4A59-ABF3-DB325E08B666}"/>
              </a:ext>
            </a:extLst>
          </p:cNvPr>
          <p:cNvSpPr txBox="1"/>
          <p:nvPr/>
        </p:nvSpPr>
        <p:spPr>
          <a:xfrm>
            <a:off x="6843486" y="224971"/>
            <a:ext cx="5210628" cy="10792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lv-LV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2BF02E60-4EEA-45FB-8F18-01DC7CA8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lv-LV" sz="1800" b="1" i="0" u="none" strike="noStrike" kern="1200" cap="none" spc="0" normalizeH="0" baseline="0" noProof="0" smtClean="0">
                <a:ln>
                  <a:noFill/>
                </a:ln>
                <a:solidFill>
                  <a:srgbClr val="675E4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srgbClr val="675E47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E224165C-021F-4F62-91D5-DE4DDADAA1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2886" y="323914"/>
            <a:ext cx="8716963" cy="1079274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lv-LV" sz="3000" b="1" cap="all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Playfair Display Regular"/>
              </a:rPr>
              <a:t>Pārvietošanās starp stāviem  </a:t>
            </a:r>
          </a:p>
        </p:txBody>
      </p:sp>
      <p:sp>
        <p:nvSpPr>
          <p:cNvPr id="8" name="Teksta vietturis 7">
            <a:extLst>
              <a:ext uri="{FF2B5EF4-FFF2-40B4-BE49-F238E27FC236}">
                <a16:creationId xmlns:a16="http://schemas.microsoft.com/office/drawing/2014/main" id="{40987364-8D9B-419B-87CE-48521C9244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0447" y="5627915"/>
            <a:ext cx="2892027" cy="1000196"/>
          </a:xfrm>
          <a:solidFill>
            <a:schemeClr val="bg2">
              <a:lumMod val="50000"/>
              <a:alpha val="25000"/>
            </a:schemeClr>
          </a:solidFill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Kāpnes</a:t>
            </a:r>
            <a:endParaRPr lang="lv-LV" sz="18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a vietturis 8">
            <a:extLst>
              <a:ext uri="{FF2B5EF4-FFF2-40B4-BE49-F238E27FC236}">
                <a16:creationId xmlns:a16="http://schemas.microsoft.com/office/drawing/2014/main" id="{B632585A-4BF3-4B06-9349-85151F45D9B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39300" y="5627915"/>
            <a:ext cx="2797614" cy="1000196"/>
          </a:xfrm>
          <a:solidFill>
            <a:schemeClr val="bg2">
              <a:lumMod val="50000"/>
              <a:alpha val="25000"/>
            </a:schemeClr>
          </a:solidFill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Lifts</a:t>
            </a:r>
            <a:endParaRPr lang="lv-LV" sz="18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ksta vietturis 9">
            <a:extLst>
              <a:ext uri="{FF2B5EF4-FFF2-40B4-BE49-F238E27FC236}">
                <a16:creationId xmlns:a16="http://schemas.microsoft.com/office/drawing/2014/main" id="{C11559F9-2139-4952-A8E2-F2F8AA7193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61407" y="5627915"/>
            <a:ext cx="4230593" cy="1000196"/>
          </a:xfrm>
          <a:solidFill>
            <a:schemeClr val="bg2">
              <a:lumMod val="50000"/>
              <a:alpha val="2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lv-LV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Pacēlājs</a:t>
            </a:r>
          </a:p>
        </p:txBody>
      </p:sp>
      <p:pic>
        <p:nvPicPr>
          <p:cNvPr id="7" name="Satura vietturis 6">
            <a:extLst>
              <a:ext uri="{FF2B5EF4-FFF2-40B4-BE49-F238E27FC236}">
                <a16:creationId xmlns:a16="http://schemas.microsoft.com/office/drawing/2014/main" id="{7AE64273-5E43-47B6-81D6-9B127A1E9E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7295"/>
          <a:stretch/>
        </p:blipFill>
        <p:spPr>
          <a:xfrm>
            <a:off x="610447" y="1783437"/>
            <a:ext cx="2892027" cy="3574730"/>
          </a:xfrm>
        </p:spPr>
      </p:pic>
      <p:pic>
        <p:nvPicPr>
          <p:cNvPr id="13" name="Satura vietturis 12">
            <a:extLst>
              <a:ext uri="{FF2B5EF4-FFF2-40B4-BE49-F238E27FC236}">
                <a16:creationId xmlns:a16="http://schemas.microsoft.com/office/drawing/2014/main" id="{FC18069B-BB6D-44FB-B947-F606CE35E22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4522" r="6739"/>
          <a:stretch/>
        </p:blipFill>
        <p:spPr>
          <a:xfrm>
            <a:off x="7961407" y="1783436"/>
            <a:ext cx="4230593" cy="3574729"/>
          </a:xfrm>
        </p:spPr>
      </p:pic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6F94C7BE-3B10-4484-B06B-BC452D84B0B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4333133" y="1783435"/>
            <a:ext cx="2797614" cy="3574730"/>
          </a:xfrm>
        </p:spPr>
      </p:pic>
    </p:spTree>
    <p:extLst>
      <p:ext uri="{BB962C8B-B14F-4D97-AF65-F5344CB8AC3E}">
        <p14:creationId xmlns:p14="http://schemas.microsoft.com/office/powerpoint/2010/main" val="1430344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38" y="760905"/>
            <a:ext cx="4603806" cy="446400"/>
          </a:xfrm>
        </p:spPr>
        <p:txBody>
          <a:bodyPr/>
          <a:lstStyle/>
          <a:p>
            <a:r>
              <a:rPr lang="lv-LV" sz="3000" b="1" cap="all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Kāpnes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45" y="1407292"/>
            <a:ext cx="6025055" cy="4689803"/>
          </a:xfrm>
        </p:spPr>
        <p:txBody>
          <a:bodyPr/>
          <a:lstStyle/>
          <a:p>
            <a:pPr marL="449263" indent="-314325"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Viena augstuma pakāpieni</a:t>
            </a:r>
          </a:p>
          <a:p>
            <a:pPr marL="449263" indent="-314325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Kontrasta margas 1,1 m augstumā, garākās kā pirmais un pēdējais pakāpiens par 0,3 m, margu gali noapaļoti uz eju</a:t>
            </a:r>
          </a:p>
          <a:p>
            <a:pPr marL="449263" indent="-31432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Margās iestrādāts </a:t>
            </a:r>
            <a:r>
              <a:rPr lang="lv-LV" sz="22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taktils</a:t>
            </a: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apzīmējums par esošo stāvu</a:t>
            </a:r>
          </a:p>
          <a:p>
            <a:pPr marL="449263" indent="-314325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Pirmais un pēdējais pakāpieni nomarķēti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B81DD08-CFB9-4E1F-8465-A49B2F5C6A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" sz="17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7119FB52-D7AC-4EDD-8CAB-695A2EB6B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6" b="3770"/>
          <a:stretch/>
        </p:blipFill>
        <p:spPr>
          <a:xfrm>
            <a:off x="7540171" y="65313"/>
            <a:ext cx="3270025" cy="4037673"/>
          </a:xfrm>
          <a:prstGeom prst="rect">
            <a:avLst/>
          </a:prstGeom>
        </p:spPr>
      </p:pic>
      <p:sp>
        <p:nvSpPr>
          <p:cNvPr id="7" name="Taisnstūris 6">
            <a:extLst>
              <a:ext uri="{FF2B5EF4-FFF2-40B4-BE49-F238E27FC236}">
                <a16:creationId xmlns:a16="http://schemas.microsoft.com/office/drawing/2014/main" id="{B31F5853-2D78-4837-AB38-179828164C81}"/>
              </a:ext>
            </a:extLst>
          </p:cNvPr>
          <p:cNvSpPr/>
          <p:nvPr/>
        </p:nvSpPr>
        <p:spPr>
          <a:xfrm rot="1943184">
            <a:off x="9463121" y="2025275"/>
            <a:ext cx="184334" cy="1654352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59C1F518-E3DD-4546-8F7D-2F679EA44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416" y="4151379"/>
            <a:ext cx="4059931" cy="27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7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25" y="328122"/>
            <a:ext cx="8128000" cy="725712"/>
          </a:xfrm>
        </p:spPr>
        <p:txBody>
          <a:bodyPr/>
          <a:lstStyle/>
          <a:p>
            <a:r>
              <a:rPr lang="lv-LV" sz="3000" cap="all" dirty="0">
                <a:solidFill>
                  <a:schemeClr val="tx2">
                    <a:lumMod val="10000"/>
                  </a:schemeClr>
                </a:solidFill>
              </a:rPr>
              <a:t>Kāpnes</a:t>
            </a:r>
            <a:endParaRPr lang="lv-LV" sz="3000" b="1" i="0" dirty="0">
              <a:solidFill>
                <a:srgbClr val="373E3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4502A03F-DF80-4C3C-A535-B5EF6B5923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28366" y="1563159"/>
            <a:ext cx="2916639" cy="3883201"/>
          </a:xfrm>
        </p:spPr>
      </p:pic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1B179B47-91DD-43E0-8392-481522F49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64400" y="1565829"/>
            <a:ext cx="2934978" cy="3883202"/>
          </a:xfrm>
        </p:spPr>
      </p:pic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47C705DA-7028-4521-95E8-328AD34F1A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8069" y="810540"/>
            <a:ext cx="3860800" cy="534987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rgbClr val="373E32"/>
                </a:solidFill>
              </a:rPr>
              <a:t>Nepārdomāti risinājumi </a:t>
            </a:r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noFill/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ria Serif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Inria Serif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ABC65E-99D4-4CEF-82A2-36A6C39B9C97}"/>
              </a:ext>
            </a:extLst>
          </p:cNvPr>
          <p:cNvSpPr txBox="1"/>
          <p:nvPr/>
        </p:nvSpPr>
        <p:spPr>
          <a:xfrm>
            <a:off x="1828366" y="5679234"/>
            <a:ext cx="311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Dažāda augstuma pakāpieni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A6F2E5-9EF0-4EBE-B0EC-6982F86908FF}"/>
              </a:ext>
            </a:extLst>
          </p:cNvPr>
          <p:cNvSpPr txBox="1"/>
          <p:nvPr/>
        </p:nvSpPr>
        <p:spPr>
          <a:xfrm>
            <a:off x="6180606" y="5657671"/>
            <a:ext cx="5401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Nepietiekošs</a:t>
            </a:r>
            <a:r>
              <a:rPr lang="lv-LV" dirty="0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pirmā un pēdējā pakāpiena kontrasts, marga nav kontrasta, nav </a:t>
            </a:r>
            <a:r>
              <a:rPr lang="lv-LV" dirty="0" err="1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taktils</a:t>
            </a:r>
            <a:r>
              <a:rPr lang="lv-LV" dirty="0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 ar </a:t>
            </a:r>
            <a:r>
              <a:rPr lang="lv-LV" dirty="0" err="1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Braila</a:t>
            </a:r>
            <a:r>
              <a:rPr lang="lv-LV" dirty="0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rakstu esošā stāva apzīmējums</a:t>
            </a: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373E3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9" name="Picture 7" descr="izsaukuma zīme">
            <a:extLst>
              <a:ext uri="{FF2B5EF4-FFF2-40B4-BE49-F238E27FC236}">
                <a16:creationId xmlns:a16="http://schemas.microsoft.com/office/drawing/2014/main" id="{864E3850-48CA-4A2D-BAE2-3E3CB2F3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85" y="384085"/>
            <a:ext cx="852910" cy="85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212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5E966C-348A-4612-AA0F-4CB332FE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3" y="205920"/>
            <a:ext cx="11184835" cy="932011"/>
          </a:xfrm>
          <a:solidFill>
            <a:srgbClr val="92996F">
              <a:alpha val="73000"/>
            </a:srgbClr>
          </a:solidFill>
          <a:ln>
            <a:noFill/>
          </a:ln>
        </p:spPr>
        <p:txBody>
          <a:bodyPr anchor="ctr"/>
          <a:lstStyle/>
          <a:p>
            <a:pPr indent="66675">
              <a:lnSpc>
                <a:spcPct val="200000"/>
              </a:lnSpc>
            </a:pPr>
            <a:r>
              <a:rPr lang="lv-LV" altLang="lv-LV" sz="2250" b="1" cap="all" dirty="0">
                <a:solidFill>
                  <a:schemeClr val="accent5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Funkcionālie traucējumi</a:t>
            </a:r>
            <a:endParaRPr lang="en-US" sz="2250" cap="all" dirty="0">
              <a:solidFill>
                <a:schemeClr val="accent5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A89796-90E1-4F96-90F9-84F930D87E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1637" y="4293624"/>
            <a:ext cx="1666748" cy="260747"/>
          </a:xfrm>
        </p:spPr>
        <p:txBody>
          <a:bodyPr/>
          <a:lstStyle/>
          <a:p>
            <a:r>
              <a:rPr lang="lv-LV" altLang="lv-LV" sz="1800" b="1" dirty="0">
                <a:solidFill>
                  <a:schemeClr val="accent5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Redze</a:t>
            </a:r>
            <a:endParaRPr lang="en-US" sz="1800" b="1" dirty="0">
              <a:solidFill>
                <a:schemeClr val="accent5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C6F14E5-AF40-4BBE-B3B6-42F1F2A195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6775" y="4726649"/>
            <a:ext cx="2241590" cy="1522172"/>
          </a:xfr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/>
          <a:lstStyle/>
          <a:p>
            <a:pPr marL="81000" algn="l">
              <a:spcBef>
                <a:spcPts val="450"/>
              </a:spcBef>
              <a:spcAft>
                <a:spcPts val="450"/>
              </a:spcAft>
            </a:pPr>
            <a:r>
              <a:rPr lang="lv-LV" altLang="lv-LV" sz="1500" dirty="0">
                <a:solidFill>
                  <a:schemeClr val="accent5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Grūtības redzēt objektus, uztvert gaismu vai krāsu, pareizi novērtēt attālumus</a:t>
            </a:r>
          </a:p>
          <a:p>
            <a:pPr algn="l"/>
            <a:endParaRPr lang="en-US" sz="1350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C72A0A9-C410-4BD5-9112-8A9E7414FE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85274" y="4293623"/>
            <a:ext cx="1799635" cy="260747"/>
          </a:xfrm>
        </p:spPr>
        <p:txBody>
          <a:bodyPr/>
          <a:lstStyle/>
          <a:p>
            <a:r>
              <a:rPr lang="lv-LV" sz="1800" b="1" kern="1200" dirty="0">
                <a:solidFill>
                  <a:schemeClr val="accent5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Uztvere</a:t>
            </a:r>
            <a:endParaRPr lang="en-US" sz="1800" b="1" dirty="0">
              <a:solidFill>
                <a:schemeClr val="accent5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427FAB6-C5C9-4A7F-A6ED-440FE2E54E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97357" y="4726649"/>
            <a:ext cx="2464393" cy="1522173"/>
          </a:xfr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/>
          <a:lstStyle/>
          <a:p>
            <a:pPr marL="81000" algn="l">
              <a:spcBef>
                <a:spcPts val="450"/>
              </a:spcBef>
              <a:spcAft>
                <a:spcPts val="450"/>
              </a:spcAft>
            </a:pPr>
            <a:r>
              <a:rPr lang="lv-LV" altLang="lv-LV" sz="1500" dirty="0">
                <a:solidFill>
                  <a:schemeClr val="accent5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Ierobežota sensorā uztvere, uzvedības un garīgās veselības traucējumi</a:t>
            </a:r>
            <a:endParaRPr lang="en-US" sz="1500" dirty="0">
              <a:solidFill>
                <a:schemeClr val="accent5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55FD31D-5099-4E39-8A20-89970E68FF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05600" y="4323400"/>
            <a:ext cx="1968246" cy="260747"/>
          </a:xfrm>
        </p:spPr>
        <p:txBody>
          <a:bodyPr/>
          <a:lstStyle/>
          <a:p>
            <a:r>
              <a:rPr lang="lv-LV" altLang="lv-LV" sz="1800" b="1" dirty="0">
                <a:solidFill>
                  <a:schemeClr val="accent5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Kustības</a:t>
            </a:r>
            <a:endParaRPr lang="en-US" sz="1800" b="1" dirty="0">
              <a:solidFill>
                <a:schemeClr val="accent5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8362DA5-B410-4B42-A038-0D29440316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06210" y="4726649"/>
            <a:ext cx="2345634" cy="1522174"/>
          </a:xfr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/>
          <a:lstStyle/>
          <a:p>
            <a:pPr marL="81000" algn="l">
              <a:spcBef>
                <a:spcPts val="450"/>
              </a:spcBef>
              <a:spcAft>
                <a:spcPts val="450"/>
              </a:spcAft>
            </a:pPr>
            <a:r>
              <a:rPr lang="lv-LV" altLang="lv-LV" sz="1500" dirty="0">
                <a:solidFill>
                  <a:schemeClr val="accent5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Grūtības vai nespēja lietot ekstremitātes, muskuļu kontroles vājums, sajūtu ierobežojumi</a:t>
            </a:r>
            <a:endParaRPr lang="en-US" sz="1500" dirty="0">
              <a:solidFill>
                <a:schemeClr val="accent5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123A76E-EF47-4045-80CD-5C705F91DF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536821" y="4323401"/>
            <a:ext cx="1835359" cy="260747"/>
          </a:xfrm>
        </p:spPr>
        <p:txBody>
          <a:bodyPr/>
          <a:lstStyle/>
          <a:p>
            <a:r>
              <a:rPr lang="lv-LV" sz="1800" b="1" dirty="0">
                <a:solidFill>
                  <a:schemeClr val="accent5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Dzirde</a:t>
            </a:r>
            <a:endParaRPr lang="en-US" sz="1800" b="1" dirty="0">
              <a:solidFill>
                <a:schemeClr val="accent5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064C4B8-E583-43B7-A2A5-CC37A4973B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96303" y="4726649"/>
            <a:ext cx="2403205" cy="1522175"/>
          </a:xfr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/>
          <a:lstStyle/>
          <a:p>
            <a:pPr marL="81000" algn="l">
              <a:spcBef>
                <a:spcPts val="450"/>
              </a:spcBef>
              <a:spcAft>
                <a:spcPts val="450"/>
              </a:spcAft>
            </a:pPr>
            <a:r>
              <a:rPr lang="lv-LV" altLang="lv-LV" sz="1500" dirty="0">
                <a:solidFill>
                  <a:schemeClr val="accent5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Ierobežojumi, kas saistīti ar daļēju vai pilnīgu nespēju uztvert skaņas un piekļūt audio informācijai</a:t>
            </a:r>
            <a:endParaRPr lang="en-US" sz="1500" dirty="0">
              <a:solidFill>
                <a:schemeClr val="accent5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259CF-F779-4F57-B3F6-BE1837D9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71186" y="6393887"/>
            <a:ext cx="261381" cy="280517"/>
          </a:xfrm>
          <a:noFill/>
        </p:spPr>
        <p:txBody>
          <a:bodyPr/>
          <a:lstStyle/>
          <a:p>
            <a:pPr defTabSz="685800">
              <a:buClr>
                <a:srgbClr val="000000"/>
              </a:buClr>
            </a:pPr>
            <a:fld id="{73B850FF-6169-4056-8077-06FFA93A5366}" type="slidenum">
              <a:rPr lang="en-US" sz="1350" kern="0">
                <a:solidFill>
                  <a:srgbClr val="E9DBDB">
                    <a:lumMod val="25000"/>
                  </a:srgbClr>
                </a:solidFill>
                <a:latin typeface="Arial"/>
              </a:rPr>
              <a:pPr defTabSz="685800">
                <a:buClr>
                  <a:srgbClr val="000000"/>
                </a:buClr>
              </a:pPr>
              <a:t>2</a:t>
            </a:fld>
            <a:endParaRPr lang="en-US" sz="1350" kern="0" dirty="0">
              <a:solidFill>
                <a:srgbClr val="E9DBDB">
                  <a:lumMod val="25000"/>
                </a:srgbClr>
              </a:solidFill>
              <a:latin typeface="Arial"/>
            </a:endParaRPr>
          </a:p>
        </p:txBody>
      </p:sp>
      <p:pic>
        <p:nvPicPr>
          <p:cNvPr id="28" name="Attēls 27">
            <a:extLst>
              <a:ext uri="{FF2B5EF4-FFF2-40B4-BE49-F238E27FC236}">
                <a16:creationId xmlns:a16="http://schemas.microsoft.com/office/drawing/2014/main" id="{E39E6877-0B2F-4BBF-BA5B-AA5B24F89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4" t="9115" r="3213" b="7858"/>
          <a:stretch/>
        </p:blipFill>
        <p:spPr>
          <a:xfrm>
            <a:off x="614673" y="1286827"/>
            <a:ext cx="11184835" cy="2761712"/>
          </a:xfrm>
          <a:prstGeom prst="rect">
            <a:avLst/>
          </a:prstGeom>
          <a:effectLst>
            <a:outerShdw blurRad="203200" dist="50800" dir="5400000" algn="ctr" rotWithShape="0">
              <a:schemeClr val="accent1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37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29" y="375883"/>
            <a:ext cx="4830800" cy="446400"/>
          </a:xfrm>
        </p:spPr>
        <p:txBody>
          <a:bodyPr/>
          <a:lstStyle/>
          <a:p>
            <a:r>
              <a:rPr lang="lv-LV" sz="3000" b="1" cap="all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Lifts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54" y="822283"/>
            <a:ext cx="5972246" cy="5463265"/>
          </a:xfrm>
        </p:spPr>
        <p:txBody>
          <a:bodyPr/>
          <a:lstStyle/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</a:t>
            </a:r>
            <a:r>
              <a:rPr lang="pt-BR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adības panelis 0,9 </a:t>
            </a: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 augstumā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Kontrolpaneļa</a:t>
            </a: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pogas nav augstāk par 1,2 m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Kabīnes izmēri  ir vismaz 1,1 x 1,4 m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Durvju platums vismaz 0,9 m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Iepretim lifta ieejai ir spogulis (cilvēku </a:t>
            </a:r>
            <a:r>
              <a:rPr lang="lv-LV" sz="22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ritēņkrēslos</a:t>
            </a: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iespējai izbraukt </a:t>
            </a:r>
            <a:r>
              <a:rPr lang="lv-LV" sz="22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atmugureniski</a:t>
            </a: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Lifta pogām un vadības panelim ir apzīmējums  </a:t>
            </a:r>
            <a:r>
              <a:rPr lang="lv-LV" sz="22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Braila</a:t>
            </a: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rakstā vai </a:t>
            </a:r>
            <a:r>
              <a:rPr lang="lv-LV" sz="22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taktilā</a:t>
            </a: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veidā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B81DD08-CFB9-4E1F-8465-A49B2F5C6A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" sz="17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248C38A3-F1EA-46A3-BFC0-D862B3DE5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428" y="1644319"/>
            <a:ext cx="5355772" cy="404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36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29" y="209026"/>
            <a:ext cx="8128000" cy="725712"/>
          </a:xfrm>
        </p:spPr>
        <p:txBody>
          <a:bodyPr/>
          <a:lstStyle/>
          <a:p>
            <a:r>
              <a:rPr lang="lv-LV" sz="3000" cap="all" dirty="0">
                <a:solidFill>
                  <a:schemeClr val="tx2">
                    <a:lumMod val="10000"/>
                  </a:schemeClr>
                </a:solidFill>
              </a:rPr>
              <a:t>Lifts</a:t>
            </a:r>
            <a:endParaRPr lang="lv-LV" sz="3000" b="1" i="0" dirty="0">
              <a:solidFill>
                <a:srgbClr val="373E3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4502A03F-DF80-4C3C-A535-B5EF6B5923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02669" y="1411809"/>
            <a:ext cx="3142016" cy="4209115"/>
          </a:xfrm>
        </p:spPr>
      </p:pic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1B179B47-91DD-43E0-8392-481522F49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7483"/>
          <a:stretch/>
        </p:blipFill>
        <p:spPr>
          <a:xfrm>
            <a:off x="7247316" y="1411809"/>
            <a:ext cx="3111682" cy="4148909"/>
          </a:xfrm>
        </p:spPr>
      </p:pic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47C705DA-7028-4521-95E8-328AD34F1A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6229" y="750011"/>
            <a:ext cx="3860800" cy="534987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rgbClr val="373E32"/>
                </a:solidFill>
              </a:rPr>
              <a:t>Nepārdomāti risinājumi </a:t>
            </a:r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noFill/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ria Serif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Inria Serif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ABC65E-99D4-4CEF-82A2-36A6C39B9C97}"/>
              </a:ext>
            </a:extLst>
          </p:cNvPr>
          <p:cNvSpPr txBox="1"/>
          <p:nvPr/>
        </p:nvSpPr>
        <p:spPr>
          <a:xfrm>
            <a:off x="887897" y="5678269"/>
            <a:ext cx="536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Lifta pretējā no ieejas sienā nav spogulis, kas apgrūtina iespēju cilvēkam </a:t>
            </a: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riteņkrēslā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izbraukt </a:t>
            </a: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atmugureniski</a:t>
            </a: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373E3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A6F2E5-9EF0-4EBE-B0EC-6982F86908FF}"/>
              </a:ext>
            </a:extLst>
          </p:cNvPr>
          <p:cNvSpPr txBox="1"/>
          <p:nvPr/>
        </p:nvSpPr>
        <p:spPr>
          <a:xfrm>
            <a:off x="7141298" y="5682888"/>
            <a:ext cx="4593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Skārienjūtīgas pogas, kas liedz iespēju lietot liftu cilvēkiem ar redzes traucējumiem</a:t>
            </a:r>
          </a:p>
        </p:txBody>
      </p:sp>
      <p:pic>
        <p:nvPicPr>
          <p:cNvPr id="9" name="Picture 7" descr="izsaukuma zīme">
            <a:extLst>
              <a:ext uri="{FF2B5EF4-FFF2-40B4-BE49-F238E27FC236}">
                <a16:creationId xmlns:a16="http://schemas.microsoft.com/office/drawing/2014/main" id="{64F57DFC-909A-4499-BD8B-AF2A91365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80" y="256401"/>
            <a:ext cx="852910" cy="85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619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96" y="459605"/>
            <a:ext cx="4989119" cy="446400"/>
          </a:xfrm>
        </p:spPr>
        <p:txBody>
          <a:bodyPr/>
          <a:lstStyle/>
          <a:p>
            <a:r>
              <a:rPr lang="lv-LV" sz="3000" b="1" cap="all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Pacēlājs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008" y="1071383"/>
            <a:ext cx="5961992" cy="3106479"/>
          </a:xfrm>
        </p:spPr>
        <p:txBody>
          <a:bodyPr/>
          <a:lstStyle/>
          <a:p>
            <a:pPr marL="449263" indent="-268288"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Vertikāls un/vai diagonāls pacēlājs</a:t>
            </a:r>
          </a:p>
          <a:p>
            <a:pPr marL="449263" indent="-268288"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Kāpurķēžu pacēlājs (ja cits risinājums tehniski nav iespējams)</a:t>
            </a:r>
          </a:p>
          <a:p>
            <a:pPr marL="449263" indent="-268288"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Patstāvīgas</a:t>
            </a: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lietošanas iespējas un atbildīgās personas tālruņa numurs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B81DD08-CFB9-4E1F-8465-A49B2F5C6A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" sz="17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pic>
        <p:nvPicPr>
          <p:cNvPr id="12" name="Attēls 11">
            <a:extLst>
              <a:ext uri="{FF2B5EF4-FFF2-40B4-BE49-F238E27FC236}">
                <a16:creationId xmlns:a16="http://schemas.microsoft.com/office/drawing/2014/main" id="{C1C64B0D-6C34-4AFD-9FC3-84941AC78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29" b="23816"/>
          <a:stretch/>
        </p:blipFill>
        <p:spPr>
          <a:xfrm>
            <a:off x="1209682" y="3907436"/>
            <a:ext cx="3578746" cy="2834034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8637FE6E-7C44-4388-B416-2567D597D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222" y="2547909"/>
            <a:ext cx="4151913" cy="4193561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29B45FE7-EB2A-4748-9491-5B2CA7F24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222" y="0"/>
            <a:ext cx="4151913" cy="246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99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A6424-35BF-4DF1-BD71-2A332E958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5" y="321225"/>
            <a:ext cx="9601200" cy="10589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lv-LV" sz="3000" b="1" cap="all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Piekļūstamas </a:t>
            </a:r>
            <a:r>
              <a:rPr lang="lv-LV" sz="3000" b="1" cap="all" dirty="0" err="1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sanitārĀs</a:t>
            </a:r>
            <a:r>
              <a:rPr lang="lv-LV" sz="3000" b="1" cap="all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telpas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F6F1BE9-F0C4-46DC-91BA-5F4B45093B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445423" y="1807029"/>
            <a:ext cx="3462426" cy="3466960"/>
          </a:xfrm>
          <a:ln w="34925"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22055B-C672-4A29-A75A-BF6CA54619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tretch>
            <a:fillRect/>
          </a:stretch>
        </p:blipFill>
        <p:spPr>
          <a:xfrm>
            <a:off x="4572000" y="2179583"/>
            <a:ext cx="3040743" cy="2971800"/>
          </a:xfrm>
          <a:ln w="34925">
            <a:solidFill>
              <a:schemeClr val="accent1">
                <a:shade val="50000"/>
              </a:schemeClr>
            </a:solidFill>
          </a:ln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74FDFF7-0DFC-4712-8AE1-D19EA660B89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tretch>
            <a:fillRect/>
          </a:stretch>
        </p:blipFill>
        <p:spPr>
          <a:xfrm>
            <a:off x="8276894" y="2179583"/>
            <a:ext cx="3665483" cy="2971800"/>
          </a:xfrm>
          <a:ln w="34925"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Teksta vietturis 7">
            <a:extLst>
              <a:ext uri="{FF2B5EF4-FFF2-40B4-BE49-F238E27FC236}">
                <a16:creationId xmlns:a16="http://schemas.microsoft.com/office/drawing/2014/main" id="{42A539FD-1ADC-4BDD-9C9D-91AC69C855E0}"/>
              </a:ext>
            </a:extLst>
          </p:cNvPr>
          <p:cNvSpPr txBox="1">
            <a:spLocks/>
          </p:cNvSpPr>
          <p:nvPr/>
        </p:nvSpPr>
        <p:spPr>
          <a:xfrm>
            <a:off x="445424" y="5555828"/>
            <a:ext cx="3466632" cy="1000196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25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Tualetes telpa</a:t>
            </a:r>
            <a:endParaRPr lang="lv-LV" sz="25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a vietturis 7">
            <a:extLst>
              <a:ext uri="{FF2B5EF4-FFF2-40B4-BE49-F238E27FC236}">
                <a16:creationId xmlns:a16="http://schemas.microsoft.com/office/drawing/2014/main" id="{6A1A3A8E-9A1B-4400-9166-099EEFA6F744}"/>
              </a:ext>
            </a:extLst>
          </p:cNvPr>
          <p:cNvSpPr txBox="1">
            <a:spLocks/>
          </p:cNvSpPr>
          <p:nvPr/>
        </p:nvSpPr>
        <p:spPr>
          <a:xfrm>
            <a:off x="4485969" y="5555828"/>
            <a:ext cx="3217011" cy="1000196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25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Dušas telpa</a:t>
            </a:r>
          </a:p>
        </p:txBody>
      </p:sp>
      <p:sp>
        <p:nvSpPr>
          <p:cNvPr id="11" name="Teksta vietturis 7">
            <a:extLst>
              <a:ext uri="{FF2B5EF4-FFF2-40B4-BE49-F238E27FC236}">
                <a16:creationId xmlns:a16="http://schemas.microsoft.com/office/drawing/2014/main" id="{944C0128-6924-469B-881B-A2F20FAA85D3}"/>
              </a:ext>
            </a:extLst>
          </p:cNvPr>
          <p:cNvSpPr txBox="1">
            <a:spLocks/>
          </p:cNvSpPr>
          <p:nvPr/>
        </p:nvSpPr>
        <p:spPr>
          <a:xfrm>
            <a:off x="8276894" y="5555828"/>
            <a:ext cx="3665483" cy="1000196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25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Higiēnas telpa</a:t>
            </a:r>
          </a:p>
        </p:txBody>
      </p:sp>
      <p:sp>
        <p:nvSpPr>
          <p:cNvPr id="4" name="Taisnstūris 3">
            <a:extLst>
              <a:ext uri="{FF2B5EF4-FFF2-40B4-BE49-F238E27FC236}">
                <a16:creationId xmlns:a16="http://schemas.microsoft.com/office/drawing/2014/main" id="{2DB6E45F-9D3D-444C-AF86-A55929E8AB6D}"/>
              </a:ext>
            </a:extLst>
          </p:cNvPr>
          <p:cNvSpPr/>
          <p:nvPr/>
        </p:nvSpPr>
        <p:spPr>
          <a:xfrm>
            <a:off x="11750854" y="648866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66736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760" y="44858"/>
            <a:ext cx="7895898" cy="990823"/>
          </a:xfrm>
        </p:spPr>
        <p:txBody>
          <a:bodyPr/>
          <a:lstStyle/>
          <a:p>
            <a:r>
              <a:rPr lang="lv-LV" sz="3000" b="1" cap="all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Tualete un higiēnas  telpa </a:t>
            </a:r>
            <a:br>
              <a:rPr lang="lv-LV" sz="30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20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(pielāgota cilvēkiem ar invaliditāti)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0" y="1342575"/>
            <a:ext cx="5929086" cy="5470567"/>
          </a:xfrm>
        </p:spPr>
        <p:txBody>
          <a:bodyPr/>
          <a:lstStyle/>
          <a:p>
            <a:pPr marL="355600" indent="-220663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Klozetpoda priekšā ir </a:t>
            </a:r>
            <a:r>
              <a:rPr lang="lv-LV" sz="22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brīvs manevrēšanas laukums </a:t>
            </a:r>
            <a:r>
              <a:rPr lang="lv-LV" sz="22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1,5 x1,5 m</a:t>
            </a:r>
          </a:p>
          <a:p>
            <a:pPr marL="355600" indent="-220663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Roku balsti</a:t>
            </a:r>
          </a:p>
          <a:p>
            <a:pPr marL="355600" indent="-220663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Palīdzības pogas (0,15m un 0,90 m augstumā) un aukla</a:t>
            </a:r>
          </a:p>
          <a:p>
            <a:pPr marL="355600" indent="-220663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Brīva vieta zem izlietnes</a:t>
            </a:r>
          </a:p>
          <a:p>
            <a:pPr marL="355600" indent="-220663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Spogulis, ziepes un roku žāvētājs ir sasniedzami cilvēkiem </a:t>
            </a:r>
            <a:r>
              <a:rPr lang="lv-LV" sz="2200" dirty="0" err="1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riteņkrēslos</a:t>
            </a:r>
            <a:r>
              <a:rPr lang="lv-LV" sz="22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(1m augstumā, ērti sasniedzami)</a:t>
            </a:r>
          </a:p>
          <a:p>
            <a:pPr marL="355600" indent="-220663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Higiēnas telpā ir klozetpods, bidē duša, izlietne, kušete, spogulis, bērnu pārtinamais galdiņš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B81DD08-CFB9-4E1F-8465-A49B2F5C6A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Inria Serif"/>
            </a:endParaRP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03DE645A-AC14-4126-832D-3F9E55E58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44" r="11188"/>
          <a:stretch/>
        </p:blipFill>
        <p:spPr>
          <a:xfrm>
            <a:off x="6096000" y="1729605"/>
            <a:ext cx="2772855" cy="3834222"/>
          </a:xfrm>
          <a:prstGeom prst="rect">
            <a:avLst/>
          </a:prstGeo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94E7EBD0-F9D7-4AF1-9835-24F49EAC83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29" t="11861" r="5724" b="3901"/>
          <a:stretch/>
        </p:blipFill>
        <p:spPr>
          <a:xfrm>
            <a:off x="8922658" y="1342575"/>
            <a:ext cx="3280853" cy="460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09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9132" y="314416"/>
            <a:ext cx="8128000" cy="725712"/>
          </a:xfrm>
        </p:spPr>
        <p:txBody>
          <a:bodyPr/>
          <a:lstStyle/>
          <a:p>
            <a:r>
              <a:rPr lang="lv-LV" sz="3000" cap="all" dirty="0">
                <a:solidFill>
                  <a:schemeClr val="tx2">
                    <a:lumMod val="10000"/>
                  </a:schemeClr>
                </a:solidFill>
              </a:rPr>
              <a:t>Tualete</a:t>
            </a:r>
            <a:endParaRPr lang="lv-LV" sz="3000" b="1" i="0" dirty="0">
              <a:solidFill>
                <a:srgbClr val="373E3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4502A03F-DF80-4C3C-A535-B5EF6B5923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9089" y="1611357"/>
            <a:ext cx="2895600" cy="4295507"/>
          </a:xfrm>
        </p:spPr>
      </p:pic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1B179B47-91DD-43E0-8392-481522F49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406724" y="1611357"/>
            <a:ext cx="3429676" cy="4385755"/>
          </a:xfrm>
        </p:spPr>
      </p:pic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47C705DA-7028-4521-95E8-328AD34F1A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49132" y="868273"/>
            <a:ext cx="3860800" cy="534987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rgbClr val="373E32"/>
                </a:solidFill>
              </a:rPr>
              <a:t>Nepārdomāti risinājumi </a:t>
            </a:r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noFill/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ria Serif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Inria Serif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ABC65E-99D4-4CEF-82A2-36A6C39B9C97}"/>
              </a:ext>
            </a:extLst>
          </p:cNvPr>
          <p:cNvSpPr txBox="1"/>
          <p:nvPr/>
        </p:nvSpPr>
        <p:spPr>
          <a:xfrm>
            <a:off x="406397" y="5983068"/>
            <a:ext cx="3301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Spogulis un roku dvieļi ir par augstu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A6F2E5-9EF0-4EBE-B0EC-6982F86908FF}"/>
              </a:ext>
            </a:extLst>
          </p:cNvPr>
          <p:cNvSpPr txBox="1"/>
          <p:nvPr/>
        </p:nvSpPr>
        <p:spPr>
          <a:xfrm>
            <a:off x="8313132" y="5983069"/>
            <a:ext cx="402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 kājām darbināma atkritumu kaste pielāgotā tualetē</a:t>
            </a: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C6E814F3-50F4-499C-93A8-005EAA4800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50" t="10848" r="14382" b="3731"/>
          <a:stretch/>
        </p:blipFill>
        <p:spPr>
          <a:xfrm>
            <a:off x="4799285" y="1611359"/>
            <a:ext cx="2593429" cy="4295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599FE0-6CE4-4078-8355-90EFB5E45EB4}"/>
              </a:ext>
            </a:extLst>
          </p:cNvPr>
          <p:cNvSpPr txBox="1"/>
          <p:nvPr/>
        </p:nvSpPr>
        <p:spPr>
          <a:xfrm>
            <a:off x="3675665" y="6001434"/>
            <a:ext cx="443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Nav nodrošināts brīvs manevrēšanas laukums poda priekšā</a:t>
            </a:r>
          </a:p>
        </p:txBody>
      </p:sp>
      <p:pic>
        <p:nvPicPr>
          <p:cNvPr id="12" name="Picture 7" descr="izsaukuma zīme">
            <a:extLst>
              <a:ext uri="{FF2B5EF4-FFF2-40B4-BE49-F238E27FC236}">
                <a16:creationId xmlns:a16="http://schemas.microsoft.com/office/drawing/2014/main" id="{7BE27094-2793-4BF1-A6B6-8AD4A0D5E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09" y="441818"/>
            <a:ext cx="852910" cy="85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425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00" y="373446"/>
            <a:ext cx="5624034" cy="1140596"/>
          </a:xfrm>
        </p:spPr>
        <p:txBody>
          <a:bodyPr/>
          <a:lstStyle/>
          <a:p>
            <a:r>
              <a:rPr lang="lv-LV" sz="3000" b="1" cap="all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Dušas telpa </a:t>
            </a:r>
            <a:br>
              <a:rPr lang="lv-LV" sz="3000" b="1" cap="all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1800" cap="all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(pielāgota cilvēkiem ar invaliditāti)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827" y="1611255"/>
            <a:ext cx="5801711" cy="4639078"/>
          </a:xfrm>
        </p:spPr>
        <p:txBody>
          <a:bodyPr/>
          <a:lstStyle/>
          <a:p>
            <a:pPr marL="361950" indent="-2746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Horizontāls 0,9m augstumā un vertikāls rokturis 0,9m – 1,6 m augstumā</a:t>
            </a:r>
          </a:p>
          <a:p>
            <a:pPr marL="361950" indent="-2746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Regulējams dušas uzgaļa augstums (0,9m – 2m)</a:t>
            </a:r>
          </a:p>
          <a:p>
            <a:pPr marL="361950" indent="-2746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Sasniedzams ziepju turētājs un dvieļu āķis (1m augstumā)</a:t>
            </a:r>
          </a:p>
          <a:p>
            <a:pPr marL="361950" indent="-2746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Stiprināms pie sienas 0,5m augstumā vai pieliekams dušas krēsls (plastmasas)</a:t>
            </a:r>
          </a:p>
          <a:p>
            <a:pPr marL="361950" indent="-2746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Palīdzības pogas un aukla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B81DD08-CFB9-4E1F-8465-A49B2F5C6A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sym typeface="Inria Serif"/>
            </a:endParaRP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A0EB891D-B320-4381-9A2C-0605D1021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657" y="115762"/>
            <a:ext cx="5007429" cy="6310978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919B6122-4E4E-4D39-92A1-5231AE2FB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00" b="97200" l="10000" r="90000">
                        <a14:foregroundMark x1="22400" y1="10000" x2="53400" y2="6000"/>
                        <a14:foregroundMark x1="53400" y1="6000" x2="61200" y2="7800"/>
                        <a14:foregroundMark x1="61200" y1="7800" x2="54600" y2="12600"/>
                        <a14:foregroundMark x1="54600" y1="12600" x2="28000" y2="13600"/>
                        <a14:foregroundMark x1="28000" y1="13600" x2="22800" y2="10200"/>
                        <a14:foregroundMark x1="36600" y1="88400" x2="34400" y2="95600"/>
                        <a14:foregroundMark x1="34400" y1="95600" x2="40400" y2="91000"/>
                        <a14:foregroundMark x1="40400" y1="91000" x2="35400" y2="89600"/>
                        <a14:foregroundMark x1="35600" y1="90600" x2="39600" y2="97200"/>
                        <a14:foregroundMark x1="39600" y1="97200" x2="37400" y2="89800"/>
                        <a14:foregroundMark x1="37400" y1="89800" x2="35000" y2="9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2202">
            <a:off x="5336085" y="4029600"/>
            <a:ext cx="2846552" cy="28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14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310" y="304803"/>
            <a:ext cx="7275090" cy="725712"/>
          </a:xfrm>
        </p:spPr>
        <p:txBody>
          <a:bodyPr/>
          <a:lstStyle/>
          <a:p>
            <a:r>
              <a:rPr lang="lv-LV" sz="3000" cap="all" dirty="0">
                <a:solidFill>
                  <a:schemeClr val="tx2">
                    <a:lumMod val="10000"/>
                  </a:schemeClr>
                </a:solidFill>
              </a:rPr>
              <a:t>Duša</a:t>
            </a:r>
            <a:endParaRPr lang="lv-LV" sz="3000" b="1" i="0" dirty="0">
              <a:solidFill>
                <a:srgbClr val="373E3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4502A03F-DF80-4C3C-A535-B5EF6B5923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16743" y="1466562"/>
            <a:ext cx="3548586" cy="4186659"/>
          </a:xfrm>
        </p:spPr>
      </p:pic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1B179B47-91DD-43E0-8392-481522F49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50257" y="1458990"/>
            <a:ext cx="3053285" cy="4240143"/>
          </a:xfrm>
        </p:spPr>
      </p:pic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47C705DA-7028-4521-95E8-328AD34F1A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07310" y="839853"/>
            <a:ext cx="3860800" cy="534987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rgbClr val="373E32"/>
                </a:solidFill>
              </a:rPr>
              <a:t>Nepārdomāti risinājumi </a:t>
            </a:r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noFill/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Inria Serif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Inria Serif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ABC65E-99D4-4CEF-82A2-36A6C39B9C97}"/>
              </a:ext>
            </a:extLst>
          </p:cNvPr>
          <p:cNvSpPr txBox="1"/>
          <p:nvPr/>
        </p:nvSpPr>
        <p:spPr>
          <a:xfrm>
            <a:off x="406400" y="5764000"/>
            <a:ext cx="5856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Pārāk zemu dušas krēsls un vertikāls rokturis, pārāk augstu dušas klausule un nav horizontāls rokturis 0,9m augstumā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A6F2E5-9EF0-4EBE-B0EC-6982F86908FF}"/>
              </a:ext>
            </a:extLst>
          </p:cNvPr>
          <p:cNvSpPr txBox="1"/>
          <p:nvPr/>
        </p:nvSpPr>
        <p:spPr>
          <a:xfrm>
            <a:off x="6549646" y="5763787"/>
            <a:ext cx="5032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373E3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Metāla krēsls, tālu dušas uzgalis, vertikālam atbalsta rokturim ir jābūt tuvu pie dušas klausules</a:t>
            </a:r>
          </a:p>
        </p:txBody>
      </p:sp>
      <p:pic>
        <p:nvPicPr>
          <p:cNvPr id="9" name="Picture 7" descr="izsaukuma zīme">
            <a:extLst>
              <a:ext uri="{FF2B5EF4-FFF2-40B4-BE49-F238E27FC236}">
                <a16:creationId xmlns:a16="http://schemas.microsoft.com/office/drawing/2014/main" id="{51826C10-2100-4D53-BB79-90D89613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370" y="331563"/>
            <a:ext cx="852910" cy="85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304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224165C-021F-4F62-91D5-DE4DDADAA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834570"/>
          </a:xfrm>
          <a:solidFill>
            <a:schemeClr val="accent6">
              <a:lumMod val="50000"/>
              <a:alpha val="28000"/>
            </a:schemeClr>
          </a:solidFill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lv-LV" sz="3500" b="1" cap="all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Citi elementi</a:t>
            </a:r>
          </a:p>
        </p:txBody>
      </p:sp>
      <p:sp>
        <p:nvSpPr>
          <p:cNvPr id="8" name="Teksta vietturis 7">
            <a:extLst>
              <a:ext uri="{FF2B5EF4-FFF2-40B4-BE49-F238E27FC236}">
                <a16:creationId xmlns:a16="http://schemas.microsoft.com/office/drawing/2014/main" id="{40987364-8D9B-419B-87CE-48521C924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115" y="5435600"/>
            <a:ext cx="3606800" cy="797379"/>
          </a:xfr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>
            <a:noAutofit/>
          </a:bodyPr>
          <a:lstStyle/>
          <a:p>
            <a:pPr indent="180975">
              <a:lnSpc>
                <a:spcPct val="150000"/>
              </a:lnSpc>
            </a:pPr>
            <a:r>
              <a:rPr lang="lv-LV" sz="1800" b="1" cap="all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Mācību auditorija  </a:t>
            </a:r>
          </a:p>
          <a:p>
            <a:pPr>
              <a:lnSpc>
                <a:spcPct val="150000"/>
              </a:lnSpc>
            </a:pPr>
            <a:endParaRPr lang="lv-LV" sz="1800" dirty="0">
              <a:solidFill>
                <a:srgbClr val="3C4C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Satura vietturis 12">
            <a:extLst>
              <a:ext uri="{FF2B5EF4-FFF2-40B4-BE49-F238E27FC236}">
                <a16:creationId xmlns:a16="http://schemas.microsoft.com/office/drawing/2014/main" id="{FA01C4B8-5883-4324-AC01-BA2FA55846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022"/>
          <a:stretch/>
        </p:blipFill>
        <p:spPr>
          <a:xfrm>
            <a:off x="116115" y="2042884"/>
            <a:ext cx="3725950" cy="2971800"/>
          </a:xfrm>
        </p:spPr>
      </p:pic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348DBA57-2B3A-4848-9D31-E4999F7F9D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4193" r="4193"/>
          <a:stretch>
            <a:fillRect/>
          </a:stretch>
        </p:blipFill>
        <p:spPr>
          <a:xfrm>
            <a:off x="4062021" y="2042884"/>
            <a:ext cx="4087368" cy="2971800"/>
          </a:xfrm>
        </p:spPr>
      </p:pic>
      <p:pic>
        <p:nvPicPr>
          <p:cNvPr id="7" name="Satura vietturis 6">
            <a:extLst>
              <a:ext uri="{FF2B5EF4-FFF2-40B4-BE49-F238E27FC236}">
                <a16:creationId xmlns:a16="http://schemas.microsoft.com/office/drawing/2014/main" id="{7ECD7AC3-C19F-4169-93C3-DCC1540D664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tretch>
            <a:fillRect/>
          </a:stretch>
        </p:blipFill>
        <p:spPr>
          <a:xfrm>
            <a:off x="8437739" y="2042884"/>
            <a:ext cx="3459036" cy="2971800"/>
          </a:xfrm>
        </p:spPr>
      </p:pic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2BF02E60-4EEA-45FB-8F18-01DC7CA8F6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fld id="{4FAB73BC-B049-4115-A692-8D63A059BFB8}" type="slidenum">
              <a:rPr lang="lv-LV" sz="1800" noProof="0" smtClean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rtl="0"/>
              <a:t>28</a:t>
            </a:fld>
            <a:endParaRPr lang="lv-LV" sz="1800" noProof="0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a vietturis 8">
            <a:extLst>
              <a:ext uri="{FF2B5EF4-FFF2-40B4-BE49-F238E27FC236}">
                <a16:creationId xmlns:a16="http://schemas.microsoft.com/office/drawing/2014/main" id="{B632585A-4BF3-4B06-9349-85151F45D9B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2021" y="5435600"/>
            <a:ext cx="4087368" cy="797379"/>
          </a:xfr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>
            <a:noAutofit/>
          </a:bodyPr>
          <a:lstStyle/>
          <a:p>
            <a:pPr indent="0" algn="ctr">
              <a:lnSpc>
                <a:spcPct val="170000"/>
              </a:lnSpc>
              <a:buNone/>
            </a:pPr>
            <a:r>
              <a:rPr lang="lv-LV" sz="1800" b="1" cap="all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Atpūtas telpa</a:t>
            </a:r>
          </a:p>
          <a:p>
            <a:endParaRPr lang="lv-LV" sz="1800" dirty="0"/>
          </a:p>
        </p:txBody>
      </p:sp>
      <p:sp>
        <p:nvSpPr>
          <p:cNvPr id="10" name="Teksta vietturis 9">
            <a:extLst>
              <a:ext uri="{FF2B5EF4-FFF2-40B4-BE49-F238E27FC236}">
                <a16:creationId xmlns:a16="http://schemas.microsoft.com/office/drawing/2014/main" id="{C11559F9-2139-4952-A8E2-F2F8AA7193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9258" y="5435600"/>
            <a:ext cx="3556000" cy="797379"/>
          </a:xfr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lv-LV" sz="1700" b="1" cap="all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Ēdināšanas telpa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71618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29" y="375883"/>
            <a:ext cx="4830800" cy="446400"/>
          </a:xfrm>
        </p:spPr>
        <p:txBody>
          <a:bodyPr/>
          <a:lstStyle/>
          <a:p>
            <a:r>
              <a:rPr lang="lv-LV" sz="3000" b="1" cap="all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Mācību auditorija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54" y="822283"/>
            <a:ext cx="5972246" cy="5463265"/>
          </a:xfrm>
        </p:spPr>
        <p:txBody>
          <a:bodyPr/>
          <a:lstStyle/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Galds ar brīvu vietu zem tas 0,7 m augstumā/ elektriski regulējams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Brīvs no šķēršļiem ceļš starp galdiem vismaz 1 m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Blakus elektrības rozete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Tāfele ar regulējamu augstumu 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Grīdas virsmas segums ir ciets, līdzens un neslīdošs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Kontrastējošs ar durvīm un citiem telpas elementiem sienu krāsojums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B81DD08-CFB9-4E1F-8465-A49B2F5C6A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" sz="17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248C38A3-F1EA-46A3-BFC0-D862B3DE5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428" y="1880074"/>
            <a:ext cx="5355772" cy="3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67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isnstūris 11">
            <a:extLst>
              <a:ext uri="{FF2B5EF4-FFF2-40B4-BE49-F238E27FC236}">
                <a16:creationId xmlns:a16="http://schemas.microsoft.com/office/drawing/2014/main" id="{8F63FADC-8AA6-4FCD-B21B-2E15F1D480CA}"/>
              </a:ext>
            </a:extLst>
          </p:cNvPr>
          <p:cNvSpPr/>
          <p:nvPr/>
        </p:nvSpPr>
        <p:spPr>
          <a:xfrm>
            <a:off x="298027" y="1095247"/>
            <a:ext cx="11435275" cy="5458886"/>
          </a:xfrm>
          <a:prstGeom prst="rect">
            <a:avLst/>
          </a:prstGeom>
          <a:solidFill>
            <a:srgbClr val="92996F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C4CC068-1440-46DD-B6E4-BD400103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27" y="189653"/>
            <a:ext cx="11435283" cy="726218"/>
          </a:xfrm>
          <a:solidFill>
            <a:srgbClr val="D2D5C4"/>
          </a:solidFill>
          <a:ln w="22225"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r>
              <a:rPr lang="lv-LV" altLang="lv-LV" sz="3000" dirty="0">
                <a:solidFill>
                  <a:srgbClr val="9BBB5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lv-LV" altLang="lv-LV" sz="3000" b="1" dirty="0">
                <a:solidFill>
                  <a:srgbClr val="9BBB5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Kāda ir piekļūstama </a:t>
            </a:r>
            <a:r>
              <a:rPr lang="en-GB" altLang="lv-LV" sz="3000" b="1" dirty="0">
                <a:solidFill>
                  <a:srgbClr val="9BBB5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vide?</a:t>
            </a:r>
            <a:endParaRPr lang="lv-LV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51B64026-B69C-4809-930B-2988D1C7C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7356" y="1308500"/>
            <a:ext cx="2532695" cy="823912"/>
          </a:xfrm>
        </p:spPr>
        <p:txBody>
          <a:bodyPr/>
          <a:lstStyle/>
          <a:p>
            <a:pPr defTabSz="938213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lv-LV" sz="2000" b="1" kern="12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Efektīva saziņa</a:t>
            </a:r>
          </a:p>
          <a:p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70376E3-18B7-4F2F-974E-CBB128CEB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387" y="2535574"/>
            <a:ext cx="3614228" cy="3522663"/>
          </a:xfrm>
        </p:spPr>
        <p:txBody>
          <a:bodyPr>
            <a:noAutofit/>
          </a:bodyPr>
          <a:lstStyle/>
          <a:p>
            <a:pPr marL="265113" indent="-174625" defTabSz="938213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000" kern="1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kontrasta risinājumi un marķējumi</a:t>
            </a:r>
          </a:p>
          <a:p>
            <a:pPr marL="265113" indent="-174625" defTabSz="938213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000" kern="12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taktilie</a:t>
            </a:r>
            <a:r>
              <a:rPr lang="lv-LV" sz="2000" kern="1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ar </a:t>
            </a:r>
            <a:r>
              <a:rPr lang="lv-LV" sz="2000" kern="12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Braila</a:t>
            </a:r>
            <a:r>
              <a:rPr lang="lv-LV" sz="2000" kern="1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rakstu uzraksti</a:t>
            </a:r>
          </a:p>
          <a:p>
            <a:pPr marL="265113" indent="-174625" defTabSz="938213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000" kern="1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virziena un informācijas norādes / piktogrammas</a:t>
            </a:r>
          </a:p>
          <a:p>
            <a:pPr marL="265113" indent="-174625" defTabSz="938213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000" kern="1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indukcijas un akustiskās cilpas</a:t>
            </a:r>
          </a:p>
        </p:txBody>
      </p:sp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4C322B65-DB89-446D-B9E2-267FD77EF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1949" y="1322455"/>
            <a:ext cx="2378384" cy="823912"/>
          </a:xfrm>
        </p:spPr>
        <p:txBody>
          <a:bodyPr/>
          <a:lstStyle/>
          <a:p>
            <a:pPr defTabSz="938213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lv-LV" sz="2000" b="1" kern="12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Informatīvā vide</a:t>
            </a:r>
          </a:p>
          <a:p>
            <a:endParaRPr lang="lv-LV" dirty="0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F98DDA93-D778-438B-9E6A-6191C1EFE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33294" y="2497454"/>
            <a:ext cx="3351106" cy="3522663"/>
          </a:xfrm>
        </p:spPr>
        <p:txBody>
          <a:bodyPr>
            <a:normAutofit/>
          </a:bodyPr>
          <a:lstStyle/>
          <a:p>
            <a:pPr marL="265113" indent="-174625" defTabSz="938213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000" kern="1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empātija un tolerance</a:t>
            </a:r>
          </a:p>
          <a:p>
            <a:pPr marL="265113" indent="-174625" defTabSz="938213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lv-LV" altLang="lv-LV" sz="2000" kern="1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individuāls atbalsts</a:t>
            </a:r>
          </a:p>
          <a:p>
            <a:pPr marL="265113" indent="-174625" defTabSz="938213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lv-LV" altLang="lv-LV" sz="2000" kern="1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atbalstošs personāls</a:t>
            </a:r>
          </a:p>
          <a:p>
            <a:pPr marL="265113" indent="-174625" defTabSz="938213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lv-LV" altLang="lv-LV" sz="2000" kern="1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vienlīdzīgas iespējas</a:t>
            </a:r>
            <a:endParaRPr lang="lv-LV" sz="2000" kern="1200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504C474A-7540-439F-8BFE-BF3E80EA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8A3A-CE37-44CD-B608-79CF888DE92E}" type="slidenum">
              <a:rPr lang="en-US" altLang="lv-LV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</a:t>
            </a:fld>
            <a:endParaRPr lang="en-US" altLang="lv-LV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ksta vietturis 4">
            <a:extLst>
              <a:ext uri="{FF2B5EF4-FFF2-40B4-BE49-F238E27FC236}">
                <a16:creationId xmlns:a16="http://schemas.microsoft.com/office/drawing/2014/main" id="{FAA83113-BEE1-4126-92BF-7F812E092E30}"/>
              </a:ext>
            </a:extLst>
          </p:cNvPr>
          <p:cNvSpPr txBox="1">
            <a:spLocks/>
          </p:cNvSpPr>
          <p:nvPr/>
        </p:nvSpPr>
        <p:spPr bwMode="auto">
          <a:xfrm>
            <a:off x="4822607" y="1555886"/>
            <a:ext cx="28956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Fiziskā vide</a:t>
            </a:r>
            <a:endParaRPr lang="lv-LV" dirty="0"/>
          </a:p>
        </p:txBody>
      </p:sp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20F9ACDD-C147-4915-A953-FBC9174C280B}"/>
              </a:ext>
            </a:extLst>
          </p:cNvPr>
          <p:cNvSpPr txBox="1">
            <a:spLocks/>
          </p:cNvSpPr>
          <p:nvPr/>
        </p:nvSpPr>
        <p:spPr bwMode="auto">
          <a:xfrm>
            <a:off x="4327112" y="2613404"/>
            <a:ext cx="3617483" cy="373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174625">
              <a:spcBef>
                <a:spcPts val="1200"/>
              </a:spcBef>
              <a:spcAft>
                <a:spcPts val="1200"/>
              </a:spcAft>
            </a:pPr>
            <a:r>
              <a:rPr lang="lv-LV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piekļuve bez šķēršļiem</a:t>
            </a:r>
          </a:p>
          <a:p>
            <a:pPr marL="265113" indent="-174625">
              <a:spcBef>
                <a:spcPts val="1200"/>
              </a:spcBef>
              <a:spcAft>
                <a:spcPts val="1200"/>
              </a:spcAft>
            </a:pPr>
            <a:r>
              <a:rPr lang="lv-LV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piekļūstamas  telpas</a:t>
            </a:r>
          </a:p>
          <a:p>
            <a:pPr marL="265113" indent="-174625">
              <a:spcBef>
                <a:spcPts val="1200"/>
              </a:spcBef>
              <a:spcAft>
                <a:spcPts val="1200"/>
              </a:spcAft>
            </a:pPr>
            <a:r>
              <a:rPr lang="lv-LV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pārvietošanās starp stāviem</a:t>
            </a:r>
          </a:p>
          <a:p>
            <a:pPr marL="265113" indent="-174625">
              <a:spcBef>
                <a:spcPts val="1200"/>
              </a:spcBef>
              <a:spcAft>
                <a:spcPts val="1200"/>
              </a:spcAft>
            </a:pPr>
            <a:r>
              <a:rPr lang="lv-LV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drošība un evakuācija</a:t>
            </a:r>
          </a:p>
        </p:txBody>
      </p:sp>
      <p:cxnSp>
        <p:nvCxnSpPr>
          <p:cNvPr id="14" name="Taisns savienotājs 13">
            <a:extLst>
              <a:ext uri="{FF2B5EF4-FFF2-40B4-BE49-F238E27FC236}">
                <a16:creationId xmlns:a16="http://schemas.microsoft.com/office/drawing/2014/main" id="{D952404D-560B-4B5C-93B8-CB8FA398D6B2}"/>
              </a:ext>
            </a:extLst>
          </p:cNvPr>
          <p:cNvCxnSpPr>
            <a:cxnSpLocks/>
          </p:cNvCxnSpPr>
          <p:nvPr/>
        </p:nvCxnSpPr>
        <p:spPr>
          <a:xfrm>
            <a:off x="458698" y="2254472"/>
            <a:ext cx="11191435" cy="0"/>
          </a:xfrm>
          <a:prstGeom prst="line">
            <a:avLst/>
          </a:prstGeom>
          <a:ln w="31750">
            <a:solidFill>
              <a:srgbClr val="929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Taisns savienotājs 15">
            <a:extLst>
              <a:ext uri="{FF2B5EF4-FFF2-40B4-BE49-F238E27FC236}">
                <a16:creationId xmlns:a16="http://schemas.microsoft.com/office/drawing/2014/main" id="{210901AA-F25A-4C38-A627-A2C68475D815}"/>
              </a:ext>
            </a:extLst>
          </p:cNvPr>
          <p:cNvCxnSpPr>
            <a:cxnSpLocks/>
          </p:cNvCxnSpPr>
          <p:nvPr/>
        </p:nvCxnSpPr>
        <p:spPr>
          <a:xfrm>
            <a:off x="4241260" y="1086294"/>
            <a:ext cx="0" cy="5458886"/>
          </a:xfrm>
          <a:prstGeom prst="line">
            <a:avLst/>
          </a:prstGeom>
          <a:ln w="19050">
            <a:solidFill>
              <a:srgbClr val="929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aisns savienotājs 17">
            <a:extLst>
              <a:ext uri="{FF2B5EF4-FFF2-40B4-BE49-F238E27FC236}">
                <a16:creationId xmlns:a16="http://schemas.microsoft.com/office/drawing/2014/main" id="{3832A112-917D-46A7-9BC6-A14AC41E7738}"/>
              </a:ext>
            </a:extLst>
          </p:cNvPr>
          <p:cNvCxnSpPr>
            <a:cxnSpLocks/>
          </p:cNvCxnSpPr>
          <p:nvPr/>
        </p:nvCxnSpPr>
        <p:spPr>
          <a:xfrm>
            <a:off x="8093497" y="1095247"/>
            <a:ext cx="0" cy="5458886"/>
          </a:xfrm>
          <a:prstGeom prst="line">
            <a:avLst/>
          </a:prstGeom>
          <a:ln w="19050">
            <a:solidFill>
              <a:srgbClr val="929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389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29" y="375883"/>
            <a:ext cx="4830800" cy="446400"/>
          </a:xfrm>
        </p:spPr>
        <p:txBody>
          <a:bodyPr/>
          <a:lstStyle/>
          <a:p>
            <a:r>
              <a:rPr lang="lv-LV" sz="3000" b="1" cap="all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Ēdināšanas telpa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54" y="1305988"/>
            <a:ext cx="5972246" cy="5463265"/>
          </a:xfrm>
        </p:spPr>
        <p:txBody>
          <a:bodyPr/>
          <a:lstStyle/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Ēdnīcas lete ne augstāk kā 0,85 m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Zem letes/ galda brīva vieta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Zem galda – brīva vieta 0,8 m platumā, 0,7 m augstumā un 0,5 m dziļumā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Brīvs no šķēršļiem ceļš starp galdiem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B81DD08-CFB9-4E1F-8465-A49B2F5C6A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" sz="17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248C38A3-F1EA-46A3-BFC0-D862B3DE5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428" y="1880074"/>
            <a:ext cx="5355772" cy="3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25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29" y="375883"/>
            <a:ext cx="4830800" cy="446400"/>
          </a:xfrm>
        </p:spPr>
        <p:txBody>
          <a:bodyPr/>
          <a:lstStyle/>
          <a:p>
            <a:r>
              <a:rPr lang="lv-LV" sz="3000" b="1" cap="all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Atpūtas iespēja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54" y="1039378"/>
            <a:ext cx="5972246" cy="5463265"/>
          </a:xfrm>
        </p:spPr>
        <p:txBody>
          <a:bodyPr/>
          <a:lstStyle/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 nodrošināta atpūtas iespēja cilvēkiem ar kustību traucējumiem -  kas pārvietojās </a:t>
            </a:r>
            <a:r>
              <a:rPr lang="lv-LV" sz="22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riteņkrēslā</a:t>
            </a: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 kam nav iespējas apsēsties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Atpūtas krēsla/dīvāna augstums, ko var izmantot cilvēki, kas pārvietojās </a:t>
            </a:r>
            <a:r>
              <a:rPr lang="lv-LV" sz="2200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riteņkrēslā</a:t>
            </a: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0,45 m -0,5 m augstums</a:t>
            </a:r>
          </a:p>
          <a:p>
            <a:pPr marL="268288" indent="-179388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Regulējams atpūtas krēsla augstums cilvēkiem, kas nevar apsēsties 0,7 m – 1 m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B81DD08-CFB9-4E1F-8465-A49B2F5C6A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" sz="17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248C38A3-F1EA-46A3-BFC0-D862B3DE5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41"/>
          <a:stretch/>
        </p:blipFill>
        <p:spPr>
          <a:xfrm>
            <a:off x="6793492" y="51274"/>
            <a:ext cx="4790908" cy="3377726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2462BA62-011D-415B-BFC4-997F56E4A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492" y="3476326"/>
            <a:ext cx="4790908" cy="333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55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7153" y="5910433"/>
            <a:ext cx="2139347" cy="552174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algn="ctr" defTabSz="967252">
              <a:lnSpc>
                <a:spcPts val="1449"/>
              </a:lnSpc>
              <a:spcBef>
                <a:spcPts val="106"/>
              </a:spcBef>
            </a:pPr>
            <a:r>
              <a:rPr sz="1269" kern="0" dirty="0">
                <a:solidFill>
                  <a:srgbClr val="231F20"/>
                </a:solidFill>
                <a:latin typeface="Arial"/>
                <a:cs typeface="Arial"/>
              </a:rPr>
              <a:t>Skolas</a:t>
            </a:r>
            <a:r>
              <a:rPr sz="1269" kern="0" spc="-1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69" kern="0" dirty="0">
                <a:solidFill>
                  <a:srgbClr val="231F20"/>
                </a:solidFill>
                <a:latin typeface="Arial"/>
                <a:cs typeface="Arial"/>
              </a:rPr>
              <a:t>iela</a:t>
            </a:r>
            <a:r>
              <a:rPr sz="1269" kern="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69" kern="0" dirty="0">
                <a:solidFill>
                  <a:srgbClr val="231F20"/>
                </a:solidFill>
                <a:latin typeface="Arial"/>
                <a:cs typeface="Arial"/>
              </a:rPr>
              <a:t>28,</a:t>
            </a:r>
            <a:r>
              <a:rPr sz="1269" kern="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69" kern="0" dirty="0">
                <a:solidFill>
                  <a:srgbClr val="231F20"/>
                </a:solidFill>
                <a:latin typeface="Arial"/>
                <a:cs typeface="Arial"/>
              </a:rPr>
              <a:t>Rīga, </a:t>
            </a:r>
            <a:r>
              <a:rPr sz="1269" kern="0" spc="-58" dirty="0">
                <a:solidFill>
                  <a:srgbClr val="231F20"/>
                </a:solidFill>
                <a:latin typeface="Arial"/>
                <a:cs typeface="Arial"/>
              </a:rPr>
              <a:t>LV-</a:t>
            </a:r>
            <a:r>
              <a:rPr sz="1269" kern="0" spc="-21" dirty="0">
                <a:solidFill>
                  <a:srgbClr val="231F20"/>
                </a:solidFill>
                <a:latin typeface="Arial"/>
                <a:cs typeface="Arial"/>
              </a:rPr>
              <a:t>1331</a:t>
            </a:r>
            <a:endParaRPr sz="1269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967252">
              <a:lnSpc>
                <a:spcPts val="1375"/>
              </a:lnSpc>
            </a:pPr>
            <a:r>
              <a:rPr sz="1269" b="1" kern="0" spc="-11" dirty="0">
                <a:solidFill>
                  <a:srgbClr val="231F20"/>
                </a:solidFill>
                <a:latin typeface="Arial"/>
                <a:cs typeface="Arial"/>
                <a:hlinkClick r:id="rId2"/>
              </a:rPr>
              <a:t>lm@lm.gov.lv</a:t>
            </a:r>
            <a:endParaRPr sz="1269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967252">
              <a:lnSpc>
                <a:spcPts val="1449"/>
              </a:lnSpc>
            </a:pPr>
            <a:r>
              <a:rPr sz="1269" kern="0" dirty="0">
                <a:solidFill>
                  <a:srgbClr val="231F20"/>
                </a:solidFill>
                <a:latin typeface="Arial"/>
                <a:cs typeface="Arial"/>
              </a:rPr>
              <a:t>+371</a:t>
            </a:r>
            <a:r>
              <a:rPr sz="1269" kern="0" spc="-2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69" kern="0" spc="-11" dirty="0">
                <a:solidFill>
                  <a:srgbClr val="231F20"/>
                </a:solidFill>
                <a:latin typeface="Arial"/>
                <a:cs typeface="Arial"/>
              </a:rPr>
              <a:t>80205100</a:t>
            </a:r>
            <a:endParaRPr sz="126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32" y="0"/>
            <a:ext cx="12185880" cy="4954418"/>
            <a:chOff x="0" y="0"/>
            <a:chExt cx="11520170" cy="46837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520004" cy="207694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99554"/>
              <a:ext cx="3884295" cy="3884295"/>
            </a:xfrm>
            <a:custGeom>
              <a:avLst/>
              <a:gdLst/>
              <a:ahLst/>
              <a:cxnLst/>
              <a:rect l="l" t="t" r="r" b="b"/>
              <a:pathLst>
                <a:path w="3884295" h="3884295">
                  <a:moveTo>
                    <a:pt x="3884108" y="0"/>
                  </a:moveTo>
                  <a:lnTo>
                    <a:pt x="2392480" y="0"/>
                  </a:lnTo>
                  <a:lnTo>
                    <a:pt x="0" y="2392480"/>
                  </a:lnTo>
                  <a:lnTo>
                    <a:pt x="0" y="3884096"/>
                  </a:lnTo>
                  <a:lnTo>
                    <a:pt x="3884108" y="0"/>
                  </a:lnTo>
                  <a:close/>
                </a:path>
              </a:pathLst>
            </a:custGeom>
            <a:solidFill>
              <a:srgbClr val="FFFFFF">
                <a:alpha val="5999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98785" y="359234"/>
              <a:ext cx="2311400" cy="1718310"/>
            </a:xfrm>
            <a:custGeom>
              <a:avLst/>
              <a:gdLst/>
              <a:ahLst/>
              <a:cxnLst/>
              <a:rect l="l" t="t" r="r" b="b"/>
              <a:pathLst>
                <a:path w="2311400" h="1718310">
                  <a:moveTo>
                    <a:pt x="2311298" y="0"/>
                  </a:moveTo>
                  <a:lnTo>
                    <a:pt x="1717700" y="0"/>
                  </a:lnTo>
                  <a:lnTo>
                    <a:pt x="0" y="1717700"/>
                  </a:lnTo>
                  <a:lnTo>
                    <a:pt x="593585" y="1717700"/>
                  </a:lnTo>
                  <a:lnTo>
                    <a:pt x="2311298" y="0"/>
                  </a:lnTo>
                  <a:close/>
                </a:path>
              </a:pathLst>
            </a:custGeom>
            <a:solidFill>
              <a:srgbClr val="6AA948">
                <a:alpha val="21000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1478" y="2073893"/>
              <a:ext cx="1236725" cy="151942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0864" y="5429964"/>
            <a:ext cx="1911091" cy="41590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627034" y="6381093"/>
            <a:ext cx="1017617" cy="473545"/>
            <a:chOff x="10042955" y="6032496"/>
            <a:chExt cx="962025" cy="447675"/>
          </a:xfrm>
        </p:grpSpPr>
        <p:sp>
          <p:nvSpPr>
            <p:cNvPr id="10" name="object 10"/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pPr defTabSz="967252"/>
              <a:endParaRPr sz="190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E53324C9-D13B-463C-8FCB-C70FD9F22B3E}"/>
              </a:ext>
            </a:extLst>
          </p:cNvPr>
          <p:cNvSpPr/>
          <p:nvPr/>
        </p:nvSpPr>
        <p:spPr>
          <a:xfrm>
            <a:off x="1822681" y="3586747"/>
            <a:ext cx="9336477" cy="1202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3765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lv-LV" altLang="en-US" sz="1904" b="1" kern="0" dirty="0">
              <a:solidFill>
                <a:srgbClr val="003399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937659" eaLnBrk="0" fontAlgn="base" hangingPunct="0">
              <a:spcBef>
                <a:spcPts val="1799"/>
              </a:spcBef>
              <a:spcAft>
                <a:spcPct val="0"/>
              </a:spcAft>
              <a:defRPr/>
            </a:pPr>
            <a:r>
              <a:rPr lang="en-GB" altLang="en-US" sz="1904" kern="0" dirty="0">
                <a:solidFill>
                  <a:srgbClr val="9BBB5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https://www.lm.gov.lv/lv/horizontalais-princips-vienlidziba-ieklausana-nediskriminacija-un-pamattiesibu-ieverosana</a:t>
            </a:r>
            <a:r>
              <a:rPr lang="lv-LV" altLang="en-US" sz="1904" kern="0" dirty="0">
                <a:solidFill>
                  <a:srgbClr val="9BBB5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altLang="en-US" sz="1904" kern="0" dirty="0">
                <a:solidFill>
                  <a:srgbClr val="9BBB5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345971-A90F-45E0-9F60-66CF19D83A90}"/>
              </a:ext>
            </a:extLst>
          </p:cNvPr>
          <p:cNvSpPr txBox="1"/>
          <p:nvPr/>
        </p:nvSpPr>
        <p:spPr>
          <a:xfrm>
            <a:off x="8379279" y="5407259"/>
            <a:ext cx="3581400" cy="923330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70985"/>
            <a:r>
              <a:rPr lang="lv-LV" b="1" dirty="0" err="1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Poļina</a:t>
            </a:r>
            <a:r>
              <a:rPr lang="lv-LV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b="1" dirty="0" err="1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Rožkova</a:t>
            </a:r>
            <a:endParaRPr lang="lv-LV" b="1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0985"/>
            <a:r>
              <a:rPr lang="lv-LV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Polina.rozkova@lm.gov.lv</a:t>
            </a:r>
            <a:endParaRPr lang="lv-LV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0985"/>
            <a:r>
              <a:rPr lang="lv-LV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Tel. 64331837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7E3C30-8C73-46E9-A908-A1DE18E06B4B}"/>
              </a:ext>
            </a:extLst>
          </p:cNvPr>
          <p:cNvSpPr txBox="1"/>
          <p:nvPr/>
        </p:nvSpPr>
        <p:spPr>
          <a:xfrm>
            <a:off x="615862" y="5448768"/>
            <a:ext cx="3581400" cy="923330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70985"/>
            <a:r>
              <a:rPr lang="lv-LV" b="1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Inese Vilcāne</a:t>
            </a:r>
          </a:p>
          <a:p>
            <a:pPr marL="170985"/>
            <a:r>
              <a:rPr lang="lv-LV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Inese.Vilcane@lm.gov.lv</a:t>
            </a:r>
            <a:endParaRPr lang="lv-LV" dirty="0">
              <a:solidFill>
                <a:schemeClr val="accent3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0985"/>
            <a:r>
              <a:rPr lang="lv-LV" dirty="0">
                <a:solidFill>
                  <a:schemeClr val="accent3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Tel. 64331836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22AD0-4DD7-4A64-BAE8-BE480ECF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8260"/>
            <a:ext cx="3240605" cy="2377440"/>
          </a:xfrm>
        </p:spPr>
        <p:txBody>
          <a:bodyPr>
            <a:normAutofit/>
          </a:bodyPr>
          <a:lstStyle/>
          <a:p>
            <a:r>
              <a:rPr lang="lv-LV" sz="3500" b="1" dirty="0">
                <a:latin typeface="Verdana" panose="020B0604030504040204" pitchFamily="34" charset="0"/>
                <a:ea typeface="Verdana" panose="020B0604030504040204" pitchFamily="34" charset="0"/>
              </a:rPr>
              <a:t>Piekļūstama informatīvā vide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004DD0-DE06-4D4E-95A8-FBBE366B5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17" y="3772980"/>
            <a:ext cx="2278056" cy="2278056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937A13E-BC3B-48B9-928C-AE26575A1E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752842"/>
              </p:ext>
            </p:extLst>
          </p:nvPr>
        </p:nvGraphicFramePr>
        <p:xfrm>
          <a:off x="3788229" y="486229"/>
          <a:ext cx="7271657" cy="6139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875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E0A13-A521-45C6-A484-83FD9B849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06" y="373707"/>
            <a:ext cx="11552578" cy="606041"/>
          </a:xfrm>
        </p:spPr>
        <p:txBody>
          <a:bodyPr>
            <a:noAutofit/>
          </a:bodyPr>
          <a:lstStyle/>
          <a:p>
            <a:r>
              <a:rPr lang="lv-LV" sz="2400" b="1" cap="all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Telpu, </a:t>
            </a:r>
            <a:r>
              <a:rPr lang="lv-LV" sz="2400" b="1" cap="all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ārtelpu</a:t>
            </a:r>
            <a:r>
              <a:rPr lang="lv-LV" sz="2400" b="1" cap="all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un informācijas piekļūstamības elementi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974AECC9-8446-4696-99C9-0D909526B4D7}"/>
              </a:ext>
            </a:extLst>
          </p:cNvPr>
          <p:cNvSpPr txBox="1">
            <a:spLocks/>
          </p:cNvSpPr>
          <p:nvPr/>
        </p:nvSpPr>
        <p:spPr>
          <a:xfrm>
            <a:off x="6795521" y="2633800"/>
            <a:ext cx="2226327" cy="11797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350"/>
              </a:lnSpc>
              <a:spcBef>
                <a:spcPts val="75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2A1D811E-C0C2-40C4-AC5F-7ADEC8713223}"/>
              </a:ext>
            </a:extLst>
          </p:cNvPr>
          <p:cNvSpPr txBox="1">
            <a:spLocks/>
          </p:cNvSpPr>
          <p:nvPr/>
        </p:nvSpPr>
        <p:spPr>
          <a:xfrm>
            <a:off x="6795521" y="3786558"/>
            <a:ext cx="2226327" cy="84254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350"/>
              </a:lnSpc>
              <a:spcBef>
                <a:spcPts val="75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B271507D-CFB6-4A7B-94E3-5557C3C12125}"/>
              </a:ext>
            </a:extLst>
          </p:cNvPr>
          <p:cNvSpPr/>
          <p:nvPr/>
        </p:nvSpPr>
        <p:spPr>
          <a:xfrm>
            <a:off x="266835" y="1304690"/>
            <a:ext cx="1165833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573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lv-LV" altLang="lv-LV" sz="1900" b="0" i="0" u="none" strike="noStrike" kern="1200" cap="none" spc="0" normalizeH="0" baseline="0" noProof="0" dirty="0">
                <a:ln>
                  <a:noFill/>
                </a:ln>
                <a:solidFill>
                  <a:srgbClr val="F4F2F0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Autostāvvieta cilvēkiem ar invaliditāti</a:t>
            </a:r>
          </a:p>
          <a:p>
            <a:pPr marL="57573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lv-LV" altLang="lv-LV" sz="1900" b="0" i="0" u="none" strike="noStrike" kern="1200" cap="none" spc="0" normalizeH="0" baseline="0" noProof="0" dirty="0">
                <a:ln>
                  <a:noFill/>
                </a:ln>
                <a:solidFill>
                  <a:srgbClr val="F4F2F0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Ietves un celiņi (līdz ēkas galvenajai ieejai)</a:t>
            </a:r>
          </a:p>
          <a:p>
            <a:pPr marL="57573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lv-LV" altLang="lv-LV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4F2F0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Uzbrauktuve</a:t>
            </a:r>
            <a:r>
              <a:rPr kumimoji="0" lang="lv-LV" altLang="lv-LV" sz="1900" b="0" i="0" u="none" strike="noStrike" kern="1200" cap="none" spc="0" normalizeH="0" baseline="0" noProof="0" dirty="0">
                <a:ln>
                  <a:noFill/>
                </a:ln>
                <a:solidFill>
                  <a:srgbClr val="F4F2F0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pie ieejas ēkā</a:t>
            </a:r>
          </a:p>
          <a:p>
            <a:pPr marL="57573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lv-LV" altLang="lv-LV" sz="1900" b="0" i="0" u="none" strike="noStrike" kern="1200" cap="none" spc="0" normalizeH="0" baseline="0" noProof="0" dirty="0">
                <a:ln>
                  <a:noFill/>
                </a:ln>
                <a:solidFill>
                  <a:srgbClr val="F4F2F0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Galvenā ieeja, durvis, gaiteņi</a:t>
            </a:r>
          </a:p>
          <a:p>
            <a:pPr marL="57573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lv-LV" altLang="lv-LV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4F2F0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Piekļūstamība</a:t>
            </a:r>
            <a:r>
              <a:rPr kumimoji="0" lang="lv-LV" altLang="lv-LV" sz="1900" b="0" i="0" u="none" strike="noStrike" kern="1200" cap="none" spc="0" normalizeH="0" baseline="0" noProof="0" dirty="0">
                <a:ln>
                  <a:noFill/>
                </a:ln>
                <a:solidFill>
                  <a:srgbClr val="F4F2F0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cilvēkiem ar redzes, dzirdes un garīga rakstura traucējumiem</a:t>
            </a:r>
          </a:p>
          <a:p>
            <a:pPr marL="57573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lv-LV" altLang="lv-LV" sz="1900" b="0" i="0" u="none" strike="noStrike" kern="1200" cap="none" spc="0" normalizeH="0" baseline="0" noProof="0" dirty="0">
                <a:ln>
                  <a:noFill/>
                </a:ln>
                <a:solidFill>
                  <a:srgbClr val="F4F2F0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Pārvietošanās starp stāviem – lifts/pacēlājs/kāpnes</a:t>
            </a:r>
          </a:p>
          <a:p>
            <a:pPr marL="57573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lv-LV" altLang="lv-LV" sz="1900" b="0" i="0" u="none" strike="noStrike" kern="1200" cap="none" spc="0" normalizeH="0" baseline="0" noProof="0" dirty="0">
                <a:ln>
                  <a:noFill/>
                </a:ln>
                <a:solidFill>
                  <a:srgbClr val="F4F2F0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Drošība, evakuācijas ceļu piemērotība cilvēkiem ar invaliditāti </a:t>
            </a:r>
          </a:p>
          <a:p>
            <a:pPr marL="57573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lang="lv-LV" altLang="lv-LV" sz="19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 tualete un higiēnas telpa </a:t>
            </a:r>
          </a:p>
          <a:p>
            <a:pPr marL="57573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lang="lv-LV" altLang="lv-LV" sz="19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 duša * </a:t>
            </a:r>
          </a:p>
          <a:p>
            <a:pPr marL="57573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lang="lv-LV" altLang="lv-LV" sz="19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Cits * (piemēram, mācību telpa, terase, atpūtas telpa, ēdināšanas telpa u.c.)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725AD030-7EC5-4EFE-9CBF-99F964B14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8720" y="6504027"/>
            <a:ext cx="3436445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0EDB8-5305-433F-BE41-D7A86D811DB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B1FE4-9BDB-4105-9DCD-7103FAFF5CF9}"/>
              </a:ext>
            </a:extLst>
          </p:cNvPr>
          <p:cNvSpPr txBox="1"/>
          <p:nvPr/>
        </p:nvSpPr>
        <p:spPr>
          <a:xfrm>
            <a:off x="631371" y="6504027"/>
            <a:ext cx="57549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700" dirty="0">
                <a:latin typeface="Verdana" panose="020B0604030504040204" pitchFamily="34" charset="0"/>
                <a:ea typeface="Verdana" panose="020B0604030504040204" pitchFamily="34" charset="0"/>
              </a:rPr>
              <a:t>* Ja paredzēts</a:t>
            </a:r>
          </a:p>
        </p:txBody>
      </p:sp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3D244D35-F23C-41C7-8E98-68ABBE65DC5F}"/>
              </a:ext>
            </a:extLst>
          </p:cNvPr>
          <p:cNvCxnSpPr/>
          <p:nvPr/>
        </p:nvCxnSpPr>
        <p:spPr>
          <a:xfrm>
            <a:off x="558800" y="6576598"/>
            <a:ext cx="2336800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311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000" b="1" i="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Automašīnu stāvvieta cilvēkiem ar invaliditāti </a:t>
            </a:r>
          </a:p>
        </p:txBody>
      </p:sp>
      <p:pic>
        <p:nvPicPr>
          <p:cNvPr id="15" name="Attēla vietturis 14">
            <a:extLst>
              <a:ext uri="{FF2B5EF4-FFF2-40B4-BE49-F238E27FC236}">
                <a16:creationId xmlns:a16="http://schemas.microsoft.com/office/drawing/2014/main" id="{CB0BB5EF-A695-4CDF-8F0F-519ADE6678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7513"/>
          <a:stretch/>
        </p:blipFill>
        <p:spPr>
          <a:xfrm>
            <a:off x="0" y="2930779"/>
            <a:ext cx="4664765" cy="4512552"/>
          </a:xfr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C26F085-C986-45A4-8AE0-4786DBA5F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686" y="1906774"/>
            <a:ext cx="5926848" cy="4121845"/>
          </a:xfrm>
        </p:spPr>
        <p:txBody>
          <a:bodyPr>
            <a:noAutofit/>
          </a:bodyPr>
          <a:lstStyle/>
          <a:p>
            <a:pPr marL="268288" indent="-268288">
              <a:lnSpc>
                <a:spcPct val="200000"/>
              </a:lnSpc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izmērs 3,5 x 5m</a:t>
            </a:r>
          </a:p>
          <a:p>
            <a:pPr marL="268288" indent="-268288">
              <a:lnSpc>
                <a:spcPct val="110000"/>
              </a:lnSpc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horizontāls un/vai vertikāls apzīmējums</a:t>
            </a:r>
          </a:p>
          <a:p>
            <a:pPr marL="268288" indent="-268288">
              <a:lnSpc>
                <a:spcPct val="200000"/>
              </a:lnSpc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ciets, līdzens segums</a:t>
            </a:r>
          </a:p>
          <a:p>
            <a:pPr marL="268288" indent="-268288">
              <a:lnSpc>
                <a:spcPct val="200000"/>
              </a:lnSpc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attālums līdz ēkai līdz 25 m </a:t>
            </a:r>
          </a:p>
          <a:p>
            <a:pPr>
              <a:lnSpc>
                <a:spcPct val="200000"/>
              </a:lnSpc>
              <a:buClr>
                <a:schemeClr val="tx2">
                  <a:lumMod val="25000"/>
                </a:schemeClr>
              </a:buClr>
            </a:pPr>
            <a:endParaRPr lang="lv-LV" sz="3000" dirty="0">
              <a:solidFill>
                <a:schemeClr val="tx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Attēla vietturis 12">
            <a:extLst>
              <a:ext uri="{FF2B5EF4-FFF2-40B4-BE49-F238E27FC236}">
                <a16:creationId xmlns:a16="http://schemas.microsoft.com/office/drawing/2014/main" id="{7E8D7C84-655F-443E-8AD6-2A7CD46E68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320209" cy="3434316"/>
          </a:xfrm>
        </p:spPr>
      </p:pic>
    </p:spTree>
    <p:extLst>
      <p:ext uri="{BB962C8B-B14F-4D97-AF65-F5344CB8AC3E}">
        <p14:creationId xmlns:p14="http://schemas.microsoft.com/office/powerpoint/2010/main" val="1503863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19" y="334873"/>
            <a:ext cx="8128000" cy="1066799"/>
          </a:xfrm>
        </p:spPr>
        <p:txBody>
          <a:bodyPr/>
          <a:lstStyle/>
          <a:p>
            <a:r>
              <a:rPr lang="lv-LV" sz="3000" b="1" i="0" dirty="0">
                <a:solidFill>
                  <a:srgbClr val="373E3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Automašīnu stāvvieta cilvēkiem ar invaliditāti </a:t>
            </a:r>
          </a:p>
        </p:txBody>
      </p:sp>
      <p:sp>
        <p:nvSpPr>
          <p:cNvPr id="7" name="Teksta vietturis 6">
            <a:extLst>
              <a:ext uri="{FF2B5EF4-FFF2-40B4-BE49-F238E27FC236}">
                <a16:creationId xmlns:a16="http://schemas.microsoft.com/office/drawing/2014/main" id="{0F1B18A7-DF40-47C3-B0B6-344934424C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91857" y="1349719"/>
            <a:ext cx="6241144" cy="534987"/>
          </a:xfrm>
        </p:spPr>
        <p:txBody>
          <a:bodyPr>
            <a:normAutofit fontScale="92500"/>
          </a:bodyPr>
          <a:lstStyle/>
          <a:p>
            <a:r>
              <a:rPr lang="lv-LV" dirty="0">
                <a:solidFill>
                  <a:srgbClr val="373E32"/>
                </a:solidFill>
              </a:rPr>
              <a:t>Nepārdomāti risinājumi – nelīdzens segums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noFill/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001E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1E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Satura vietturis 15">
            <a:extLst>
              <a:ext uri="{FF2B5EF4-FFF2-40B4-BE49-F238E27FC236}">
                <a16:creationId xmlns:a16="http://schemas.microsoft.com/office/drawing/2014/main" id="{4502A03F-DF80-4C3C-A535-B5EF6B5923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26000"/>
          <a:stretch/>
        </p:blipFill>
        <p:spPr>
          <a:xfrm>
            <a:off x="3317217" y="2474686"/>
            <a:ext cx="5557566" cy="3708400"/>
          </a:xfrm>
        </p:spPr>
      </p:pic>
      <p:pic>
        <p:nvPicPr>
          <p:cNvPr id="19" name="Picture 7" descr="izsaukuma zīme">
            <a:extLst>
              <a:ext uri="{FF2B5EF4-FFF2-40B4-BE49-F238E27FC236}">
                <a16:creationId xmlns:a16="http://schemas.microsoft.com/office/drawing/2014/main" id="{9E1FD33D-7AEB-45FA-BD06-A8FEEDE0F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480" y="764302"/>
            <a:ext cx="852910" cy="85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286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isnstūris 8">
            <a:extLst>
              <a:ext uri="{FF2B5EF4-FFF2-40B4-BE49-F238E27FC236}">
                <a16:creationId xmlns:a16="http://schemas.microsoft.com/office/drawing/2014/main" id="{626BA1CE-C592-4C61-A94F-9442AE7C0210}"/>
              </a:ext>
            </a:extLst>
          </p:cNvPr>
          <p:cNvSpPr/>
          <p:nvPr/>
        </p:nvSpPr>
        <p:spPr>
          <a:xfrm>
            <a:off x="5839524" y="5052916"/>
            <a:ext cx="2253052" cy="18050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361962"/>
            <a:ext cx="4775200" cy="1217138"/>
          </a:xfrm>
        </p:spPr>
        <p:txBody>
          <a:bodyPr/>
          <a:lstStyle/>
          <a:p>
            <a:r>
              <a:rPr lang="lv-LV" sz="3000" b="1" cap="all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Ietves un celiņi</a:t>
            </a:r>
            <a:br>
              <a:rPr lang="lv-LV" sz="30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2500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(līdz ēkas galvenajai ieejai)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C26F085-C986-45A4-8AE0-4786DBA5F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21" y="2068044"/>
            <a:ext cx="4645275" cy="2984872"/>
          </a:xfrm>
        </p:spPr>
        <p:txBody>
          <a:bodyPr/>
          <a:lstStyle/>
          <a:p>
            <a:pPr marL="449263" indent="-314325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Platums no 1,2 m (bez </a:t>
            </a:r>
            <a:r>
              <a:rPr lang="lv-LV" sz="2200" dirty="0" err="1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škršliem</a:t>
            </a: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49263" indent="-314325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Ciets, līdzens un neslīdošs segums</a:t>
            </a:r>
          </a:p>
          <a:p>
            <a:pPr marL="449263" indent="-314325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Līmeņu maiņa zem 2 cm</a:t>
            </a:r>
          </a:p>
          <a:p>
            <a:pPr marL="449263" indent="-314325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 err="1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Vadulu</a:t>
            </a: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sistēmas 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" sz="17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pic>
        <p:nvPicPr>
          <p:cNvPr id="5" name="Satura vietturis 11">
            <a:extLst>
              <a:ext uri="{FF2B5EF4-FFF2-40B4-BE49-F238E27FC236}">
                <a16:creationId xmlns:a16="http://schemas.microsoft.com/office/drawing/2014/main" id="{EE747F76-B7FE-467D-B491-2F94F53CA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32" t="4723" r="5750" b="41730"/>
          <a:stretch/>
        </p:blipFill>
        <p:spPr>
          <a:xfrm>
            <a:off x="8208955" y="1"/>
            <a:ext cx="3983045" cy="320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067F47D6-066E-4706-905E-809F34C848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7" r="3760"/>
          <a:stretch/>
        </p:blipFill>
        <p:spPr>
          <a:xfrm>
            <a:off x="8208954" y="3372678"/>
            <a:ext cx="3983045" cy="3366225"/>
          </a:xfrm>
          <a:prstGeom prst="rect">
            <a:avLst/>
          </a:prstGeom>
        </p:spPr>
      </p:pic>
      <p:sp>
        <p:nvSpPr>
          <p:cNvPr id="10" name="Taisnstūris 9">
            <a:extLst>
              <a:ext uri="{FF2B5EF4-FFF2-40B4-BE49-F238E27FC236}">
                <a16:creationId xmlns:a16="http://schemas.microsoft.com/office/drawing/2014/main" id="{B77E2DB6-A8E7-434A-AF0D-ADEB437DA995}"/>
              </a:ext>
            </a:extLst>
          </p:cNvPr>
          <p:cNvSpPr/>
          <p:nvPr/>
        </p:nvSpPr>
        <p:spPr>
          <a:xfrm>
            <a:off x="5857958" y="4703581"/>
            <a:ext cx="2253052" cy="1718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5D33B5F8-9D8B-4838-9616-C71584403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79" r="3277"/>
          <a:stretch/>
        </p:blipFill>
        <p:spPr>
          <a:xfrm>
            <a:off x="4619294" y="-5810"/>
            <a:ext cx="3509408" cy="3206592"/>
          </a:xfrm>
          <a:prstGeom prst="rect">
            <a:avLst/>
          </a:prstGeom>
        </p:spPr>
      </p:pic>
      <p:pic>
        <p:nvPicPr>
          <p:cNvPr id="16" name="Attēls 15">
            <a:extLst>
              <a:ext uri="{FF2B5EF4-FFF2-40B4-BE49-F238E27FC236}">
                <a16:creationId xmlns:a16="http://schemas.microsoft.com/office/drawing/2014/main" id="{AE9B510F-4BBE-43A7-8E2B-CDAF9144CE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14" t="30302" r="2558" b="1239"/>
          <a:stretch/>
        </p:blipFill>
        <p:spPr>
          <a:xfrm>
            <a:off x="4619294" y="3259155"/>
            <a:ext cx="3491716" cy="36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68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396658"/>
            <a:ext cx="5189415" cy="1217138"/>
          </a:xfrm>
        </p:spPr>
        <p:txBody>
          <a:bodyPr/>
          <a:lstStyle/>
          <a:p>
            <a:r>
              <a:rPr lang="lv-LV" sz="3000" b="1" cap="all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Galvenā vai </a:t>
            </a:r>
            <a:br>
              <a:rPr lang="lv-LV" sz="3000" b="1" cap="all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3000" b="1" cap="all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alternatīvā ieeja</a:t>
            </a:r>
            <a:endParaRPr lang="lv-LV" sz="3000" cap="all" dirty="0">
              <a:solidFill>
                <a:schemeClr val="tx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C26F085-C986-45A4-8AE0-4786DBA5F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131" y="1932698"/>
            <a:ext cx="5683171" cy="4915877"/>
          </a:xfrm>
        </p:spPr>
        <p:txBody>
          <a:bodyPr/>
          <a:lstStyle/>
          <a:p>
            <a:pPr marL="357188" indent="-22225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Bez šķēršļiem/ pacēlājs/ </a:t>
            </a:r>
            <a:r>
              <a:rPr lang="lv-LV" sz="2200" dirty="0" err="1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uzbrauktuve</a:t>
            </a:r>
            <a:endParaRPr lang="lv-LV" sz="2200" dirty="0">
              <a:solidFill>
                <a:schemeClr val="tx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7188" indent="-22225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 err="1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Uzbrauktuve</a:t>
            </a: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 mazāk ka 1 m plata, ar leņķi 5% (1:20)</a:t>
            </a:r>
          </a:p>
          <a:p>
            <a:pPr marL="357188" indent="-22225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Margas divos augstumos no abām pusēm</a:t>
            </a:r>
          </a:p>
          <a:p>
            <a:pPr marL="357188" indent="-22225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Margas garākas par 0,3 m kā </a:t>
            </a:r>
            <a:r>
              <a:rPr lang="lv-LV" sz="2200" dirty="0" err="1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uzbrauktuve</a:t>
            </a:r>
            <a:r>
              <a:rPr lang="lv-LV" sz="2200" dirty="0">
                <a:solidFill>
                  <a:schemeClr val="tx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 tās gali ir noapaļoti uz leju</a:t>
            </a: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3C306E4C-3605-4683-8473-F95BB1D18B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ria Serif"/>
                <a:sym typeface="Inria Serif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" sz="173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ria Serif"/>
              <a:sym typeface="Inria Serif"/>
            </a:endParaRPr>
          </a:p>
        </p:txBody>
      </p:sp>
      <p:pic>
        <p:nvPicPr>
          <p:cNvPr id="5" name="Satura vietturis 11">
            <a:extLst>
              <a:ext uri="{FF2B5EF4-FFF2-40B4-BE49-F238E27FC236}">
                <a16:creationId xmlns:a16="http://schemas.microsoft.com/office/drawing/2014/main" id="{EE747F76-B7FE-467D-B491-2F94F53CA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34" y="-17274"/>
            <a:ext cx="2802456" cy="363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067F47D6-066E-4706-905E-809F34C84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139" y="9424"/>
            <a:ext cx="2895175" cy="3607224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7315E7AB-46BE-4582-B4C0-0760F0A53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984" y="3681201"/>
            <a:ext cx="4765198" cy="31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80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aulina template">
  <a:themeElements>
    <a:clrScheme name="Custom 347">
      <a:dk1>
        <a:srgbClr val="756F6F"/>
      </a:dk1>
      <a:lt1>
        <a:srgbClr val="FFFFFF"/>
      </a:lt1>
      <a:dk2>
        <a:srgbClr val="A8A09D"/>
      </a:dk2>
      <a:lt2>
        <a:srgbClr val="F5F1F0"/>
      </a:lt2>
      <a:accent1>
        <a:srgbClr val="AD9B91"/>
      </a:accent1>
      <a:accent2>
        <a:srgbClr val="E2D1C2"/>
      </a:accent2>
      <a:accent3>
        <a:srgbClr val="C4CBBF"/>
      </a:accent3>
      <a:accent4>
        <a:srgbClr val="BFC8CB"/>
      </a:accent4>
      <a:accent5>
        <a:srgbClr val="E9DBDB"/>
      </a:accent5>
      <a:accent6>
        <a:srgbClr val="C5C4BF"/>
      </a:accent6>
      <a:hlink>
        <a:srgbClr val="413A3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Rāmis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5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11697</TotalTime>
  <Words>1175</Words>
  <Application>Microsoft Office PowerPoint</Application>
  <PresentationFormat>Platekrāna</PresentationFormat>
  <Paragraphs>255</Paragraphs>
  <Slides>32</Slides>
  <Notes>27</Notes>
  <HiddenSlides>0</HiddenSlides>
  <MMClips>0</MMClips>
  <ScaleCrop>false</ScaleCrop>
  <HeadingPairs>
    <vt:vector size="6" baseType="variant">
      <vt:variant>
        <vt:lpstr>Lietotie fonti</vt:lpstr>
      </vt:variant>
      <vt:variant>
        <vt:i4>17</vt:i4>
      </vt:variant>
      <vt:variant>
        <vt:lpstr>Dizains</vt:lpstr>
      </vt:variant>
      <vt:variant>
        <vt:i4>4</vt:i4>
      </vt:variant>
      <vt:variant>
        <vt:lpstr>Slaidu virsraksti</vt:lpstr>
      </vt:variant>
      <vt:variant>
        <vt:i4>32</vt:i4>
      </vt:variant>
    </vt:vector>
  </HeadingPairs>
  <TitlesOfParts>
    <vt:vector size="53" baseType="lpstr">
      <vt:lpstr>MS PGothic</vt:lpstr>
      <vt:lpstr>Arial</vt:lpstr>
      <vt:lpstr>AvenirNext LT Pro Medium</vt:lpstr>
      <vt:lpstr>Calibri</vt:lpstr>
      <vt:lpstr>Calibri Light</vt:lpstr>
      <vt:lpstr>Corbel</vt:lpstr>
      <vt:lpstr>Inria Serif</vt:lpstr>
      <vt:lpstr>Inria Serif Light</vt:lpstr>
      <vt:lpstr>Playfair Display Regular</vt:lpstr>
      <vt:lpstr>Posterama</vt:lpstr>
      <vt:lpstr>Roboto</vt:lpstr>
      <vt:lpstr>Segoe UI</vt:lpstr>
      <vt:lpstr>Segoe UI Semilight</vt:lpstr>
      <vt:lpstr>Univers Condensed Light</vt:lpstr>
      <vt:lpstr>Verdana</vt:lpstr>
      <vt:lpstr>Wingdings</vt:lpstr>
      <vt:lpstr>Wingdings 2</vt:lpstr>
      <vt:lpstr>Office Theme</vt:lpstr>
      <vt:lpstr>1_Paulina template</vt:lpstr>
      <vt:lpstr>1_Office Theme</vt:lpstr>
      <vt:lpstr>1_Rāmis</vt:lpstr>
      <vt:lpstr>PowerPoint prezentācija</vt:lpstr>
      <vt:lpstr> Funkcionālie traucējumi</vt:lpstr>
      <vt:lpstr>   Kāda ir piekļūstama vide?</vt:lpstr>
      <vt:lpstr>Piekļūstama informatīvā vide</vt:lpstr>
      <vt:lpstr>Telpu, ārtelpu  un informācijas piekļūstamības elementi</vt:lpstr>
      <vt:lpstr>Automašīnu stāvvieta cilvēkiem ar invaliditāti </vt:lpstr>
      <vt:lpstr>Automašīnu stāvvieta cilvēkiem ar invaliditāti </vt:lpstr>
      <vt:lpstr>Ietves un celiņi (līdz ēkas galvenajai ieejai)</vt:lpstr>
      <vt:lpstr>Galvenā vai  alternatīvā ieeja</vt:lpstr>
      <vt:lpstr>Galvenā vai alternatīvā ieeja</vt:lpstr>
      <vt:lpstr>Ieejas durvis</vt:lpstr>
      <vt:lpstr>Ieejas durvis</vt:lpstr>
      <vt:lpstr>      gaiteņi </vt:lpstr>
      <vt:lpstr>Skaņas, vizuālā un taktilā informācija</vt:lpstr>
      <vt:lpstr>Drošība Evakuācijas ceļu piemērotība cilvēkiem ar invaliditāti</vt:lpstr>
      <vt:lpstr>Drošība</vt:lpstr>
      <vt:lpstr>Pārvietošanās starp stāviem  </vt:lpstr>
      <vt:lpstr>Kāpnes</vt:lpstr>
      <vt:lpstr>Kāpnes</vt:lpstr>
      <vt:lpstr>Lifts</vt:lpstr>
      <vt:lpstr>Lifts</vt:lpstr>
      <vt:lpstr>Pacēlājs</vt:lpstr>
      <vt:lpstr>Piekļūstamas sanitārĀs telpas</vt:lpstr>
      <vt:lpstr>Tualete un higiēnas  telpa  (pielāgota cilvēkiem ar invaliditāti)</vt:lpstr>
      <vt:lpstr>Tualete</vt:lpstr>
      <vt:lpstr>Dušas telpa  (pielāgota cilvēkiem ar invaliditāti)</vt:lpstr>
      <vt:lpstr>Duša</vt:lpstr>
      <vt:lpstr>Citi elementi</vt:lpstr>
      <vt:lpstr>Mācību auditorija</vt:lpstr>
      <vt:lpstr>Ēdināšanas telpa</vt:lpstr>
      <vt:lpstr>Atpūtas iespēja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Apeironsdod5</dc:creator>
  <cp:lastModifiedBy>Polina Rozkova</cp:lastModifiedBy>
  <cp:revision>46</cp:revision>
  <dcterms:created xsi:type="dcterms:W3CDTF">2023-10-26T07:24:29Z</dcterms:created>
  <dcterms:modified xsi:type="dcterms:W3CDTF">2024-01-11T11:43:04Z</dcterms:modified>
</cp:coreProperties>
</file>