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3" r:id="rId2"/>
    <p:sldId id="277" r:id="rId3"/>
    <p:sldId id="281" r:id="rId4"/>
    <p:sldId id="260" r:id="rId5"/>
    <p:sldId id="261" r:id="rId6"/>
    <p:sldId id="256" r:id="rId7"/>
    <p:sldId id="257" r:id="rId8"/>
    <p:sldId id="258" r:id="rId9"/>
    <p:sldId id="259" r:id="rId10"/>
  </p:sldIdLst>
  <p:sldSz cx="12192000" cy="6858000"/>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28A44-B4CD-4471-83C1-77B07D61092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v-LV"/>
          </a:p>
        </p:txBody>
      </p:sp>
      <p:sp>
        <p:nvSpPr>
          <p:cNvPr id="3" name="Subtitle 2">
            <a:extLst>
              <a:ext uri="{FF2B5EF4-FFF2-40B4-BE49-F238E27FC236}">
                <a16:creationId xmlns:a16="http://schemas.microsoft.com/office/drawing/2014/main" id="{C8F81744-CA14-4AB4-8FE0-697D55ADFD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v-LV"/>
          </a:p>
        </p:txBody>
      </p:sp>
      <p:sp>
        <p:nvSpPr>
          <p:cNvPr id="4" name="Date Placeholder 3">
            <a:extLst>
              <a:ext uri="{FF2B5EF4-FFF2-40B4-BE49-F238E27FC236}">
                <a16:creationId xmlns:a16="http://schemas.microsoft.com/office/drawing/2014/main" id="{6672671D-A5DA-4B4B-9931-6590620A75C2}"/>
              </a:ext>
            </a:extLst>
          </p:cNvPr>
          <p:cNvSpPr>
            <a:spLocks noGrp="1"/>
          </p:cNvSpPr>
          <p:nvPr>
            <p:ph type="dt" sz="half" idx="10"/>
          </p:nvPr>
        </p:nvSpPr>
        <p:spPr/>
        <p:txBody>
          <a:bodyPr/>
          <a:lstStyle/>
          <a:p>
            <a:fld id="{CC4EA119-D238-4425-80F9-42CC3A3E74F0}" type="datetimeFigureOut">
              <a:rPr lang="lv-LV" smtClean="0"/>
              <a:t>30.03.2021</a:t>
            </a:fld>
            <a:endParaRPr lang="lv-LV"/>
          </a:p>
        </p:txBody>
      </p:sp>
      <p:sp>
        <p:nvSpPr>
          <p:cNvPr id="5" name="Footer Placeholder 4">
            <a:extLst>
              <a:ext uri="{FF2B5EF4-FFF2-40B4-BE49-F238E27FC236}">
                <a16:creationId xmlns:a16="http://schemas.microsoft.com/office/drawing/2014/main" id="{6115C0E6-4D50-4259-9EC4-9495E272DF40}"/>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09363824-28DB-40E2-B410-8B874C4DE485}"/>
              </a:ext>
            </a:extLst>
          </p:cNvPr>
          <p:cNvSpPr>
            <a:spLocks noGrp="1"/>
          </p:cNvSpPr>
          <p:nvPr>
            <p:ph type="sldNum" sz="quarter" idx="12"/>
          </p:nvPr>
        </p:nvSpPr>
        <p:spPr/>
        <p:txBody>
          <a:bodyPr/>
          <a:lstStyle/>
          <a:p>
            <a:fld id="{24B90360-5CCE-4BC1-BC25-EA79DF19C985}" type="slidenum">
              <a:rPr lang="lv-LV" smtClean="0"/>
              <a:t>‹#›</a:t>
            </a:fld>
            <a:endParaRPr lang="lv-LV"/>
          </a:p>
        </p:txBody>
      </p:sp>
    </p:spTree>
    <p:extLst>
      <p:ext uri="{BB962C8B-B14F-4D97-AF65-F5344CB8AC3E}">
        <p14:creationId xmlns:p14="http://schemas.microsoft.com/office/powerpoint/2010/main" val="536754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D57BD-8F4B-4EAD-8002-5BD1EFCF4E2F}"/>
              </a:ext>
            </a:extLst>
          </p:cNvPr>
          <p:cNvSpPr>
            <a:spLocks noGrp="1"/>
          </p:cNvSpPr>
          <p:nvPr>
            <p:ph type="title"/>
          </p:nvPr>
        </p:nvSpPr>
        <p:spPr/>
        <p:txBody>
          <a:bodyPr/>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6810AA0A-2282-4D70-BFB4-8D60DC01297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2DD6664B-2AB6-43DB-8A9D-702BBB18B13E}"/>
              </a:ext>
            </a:extLst>
          </p:cNvPr>
          <p:cNvSpPr>
            <a:spLocks noGrp="1"/>
          </p:cNvSpPr>
          <p:nvPr>
            <p:ph type="dt" sz="half" idx="10"/>
          </p:nvPr>
        </p:nvSpPr>
        <p:spPr/>
        <p:txBody>
          <a:bodyPr/>
          <a:lstStyle/>
          <a:p>
            <a:fld id="{CC4EA119-D238-4425-80F9-42CC3A3E74F0}" type="datetimeFigureOut">
              <a:rPr lang="lv-LV" smtClean="0"/>
              <a:t>30.03.2021</a:t>
            </a:fld>
            <a:endParaRPr lang="lv-LV"/>
          </a:p>
        </p:txBody>
      </p:sp>
      <p:sp>
        <p:nvSpPr>
          <p:cNvPr id="5" name="Footer Placeholder 4">
            <a:extLst>
              <a:ext uri="{FF2B5EF4-FFF2-40B4-BE49-F238E27FC236}">
                <a16:creationId xmlns:a16="http://schemas.microsoft.com/office/drawing/2014/main" id="{AE376CC2-11DB-46DF-8D20-3E2C7BDEAD02}"/>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D155976D-B9AC-4CC5-97E0-969344C9BCE7}"/>
              </a:ext>
            </a:extLst>
          </p:cNvPr>
          <p:cNvSpPr>
            <a:spLocks noGrp="1"/>
          </p:cNvSpPr>
          <p:nvPr>
            <p:ph type="sldNum" sz="quarter" idx="12"/>
          </p:nvPr>
        </p:nvSpPr>
        <p:spPr/>
        <p:txBody>
          <a:bodyPr/>
          <a:lstStyle/>
          <a:p>
            <a:fld id="{24B90360-5CCE-4BC1-BC25-EA79DF19C985}" type="slidenum">
              <a:rPr lang="lv-LV" smtClean="0"/>
              <a:t>‹#›</a:t>
            </a:fld>
            <a:endParaRPr lang="lv-LV"/>
          </a:p>
        </p:txBody>
      </p:sp>
    </p:spTree>
    <p:extLst>
      <p:ext uri="{BB962C8B-B14F-4D97-AF65-F5344CB8AC3E}">
        <p14:creationId xmlns:p14="http://schemas.microsoft.com/office/powerpoint/2010/main" val="719099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5DF8FB-3FB1-4A80-97A9-DCE0788DDAD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12BAC1C7-234D-4D86-8161-02A5A99CE7A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4338C177-E95E-4DBD-B517-80A3E6F985C3}"/>
              </a:ext>
            </a:extLst>
          </p:cNvPr>
          <p:cNvSpPr>
            <a:spLocks noGrp="1"/>
          </p:cNvSpPr>
          <p:nvPr>
            <p:ph type="dt" sz="half" idx="10"/>
          </p:nvPr>
        </p:nvSpPr>
        <p:spPr/>
        <p:txBody>
          <a:bodyPr/>
          <a:lstStyle/>
          <a:p>
            <a:fld id="{CC4EA119-D238-4425-80F9-42CC3A3E74F0}" type="datetimeFigureOut">
              <a:rPr lang="lv-LV" smtClean="0"/>
              <a:t>30.03.2021</a:t>
            </a:fld>
            <a:endParaRPr lang="lv-LV"/>
          </a:p>
        </p:txBody>
      </p:sp>
      <p:sp>
        <p:nvSpPr>
          <p:cNvPr id="5" name="Footer Placeholder 4">
            <a:extLst>
              <a:ext uri="{FF2B5EF4-FFF2-40B4-BE49-F238E27FC236}">
                <a16:creationId xmlns:a16="http://schemas.microsoft.com/office/drawing/2014/main" id="{DD215CE6-289F-46D1-9B2D-36CD3D72501C}"/>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D593647B-E239-4028-9550-3688F990C45A}"/>
              </a:ext>
            </a:extLst>
          </p:cNvPr>
          <p:cNvSpPr>
            <a:spLocks noGrp="1"/>
          </p:cNvSpPr>
          <p:nvPr>
            <p:ph type="sldNum" sz="quarter" idx="12"/>
          </p:nvPr>
        </p:nvSpPr>
        <p:spPr/>
        <p:txBody>
          <a:bodyPr/>
          <a:lstStyle/>
          <a:p>
            <a:fld id="{24B90360-5CCE-4BC1-BC25-EA79DF19C985}" type="slidenum">
              <a:rPr lang="lv-LV" smtClean="0"/>
              <a:t>‹#›</a:t>
            </a:fld>
            <a:endParaRPr lang="lv-LV"/>
          </a:p>
        </p:txBody>
      </p:sp>
    </p:spTree>
    <p:extLst>
      <p:ext uri="{BB962C8B-B14F-4D97-AF65-F5344CB8AC3E}">
        <p14:creationId xmlns:p14="http://schemas.microsoft.com/office/powerpoint/2010/main" val="309023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60A34-7545-469E-A3B0-CA36ACDEF9E3}"/>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C42F098D-2DA5-4DFB-9982-69FD4452789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ECC00A27-24FC-464D-B147-4CB15A76DF41}"/>
              </a:ext>
            </a:extLst>
          </p:cNvPr>
          <p:cNvSpPr>
            <a:spLocks noGrp="1"/>
          </p:cNvSpPr>
          <p:nvPr>
            <p:ph type="dt" sz="half" idx="10"/>
          </p:nvPr>
        </p:nvSpPr>
        <p:spPr/>
        <p:txBody>
          <a:bodyPr/>
          <a:lstStyle/>
          <a:p>
            <a:fld id="{CC4EA119-D238-4425-80F9-42CC3A3E74F0}" type="datetimeFigureOut">
              <a:rPr lang="lv-LV" smtClean="0"/>
              <a:t>30.03.2021</a:t>
            </a:fld>
            <a:endParaRPr lang="lv-LV"/>
          </a:p>
        </p:txBody>
      </p:sp>
      <p:sp>
        <p:nvSpPr>
          <p:cNvPr id="5" name="Footer Placeholder 4">
            <a:extLst>
              <a:ext uri="{FF2B5EF4-FFF2-40B4-BE49-F238E27FC236}">
                <a16:creationId xmlns:a16="http://schemas.microsoft.com/office/drawing/2014/main" id="{33B6CFF1-1EAB-41EC-87AC-FC4957AE7EBD}"/>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3E12AFB8-2F29-4B21-9547-C516ABBE3DCF}"/>
              </a:ext>
            </a:extLst>
          </p:cNvPr>
          <p:cNvSpPr>
            <a:spLocks noGrp="1"/>
          </p:cNvSpPr>
          <p:nvPr>
            <p:ph type="sldNum" sz="quarter" idx="12"/>
          </p:nvPr>
        </p:nvSpPr>
        <p:spPr/>
        <p:txBody>
          <a:bodyPr/>
          <a:lstStyle/>
          <a:p>
            <a:fld id="{24B90360-5CCE-4BC1-BC25-EA79DF19C985}" type="slidenum">
              <a:rPr lang="lv-LV" smtClean="0"/>
              <a:t>‹#›</a:t>
            </a:fld>
            <a:endParaRPr lang="lv-LV"/>
          </a:p>
        </p:txBody>
      </p:sp>
    </p:spTree>
    <p:extLst>
      <p:ext uri="{BB962C8B-B14F-4D97-AF65-F5344CB8AC3E}">
        <p14:creationId xmlns:p14="http://schemas.microsoft.com/office/powerpoint/2010/main" val="1674060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D838D-0B70-4B6F-BBAC-A9B62CC23B5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v-LV"/>
          </a:p>
        </p:txBody>
      </p:sp>
      <p:sp>
        <p:nvSpPr>
          <p:cNvPr id="3" name="Text Placeholder 2">
            <a:extLst>
              <a:ext uri="{FF2B5EF4-FFF2-40B4-BE49-F238E27FC236}">
                <a16:creationId xmlns:a16="http://schemas.microsoft.com/office/drawing/2014/main" id="{CCCC1326-EBC5-403B-98E1-1D918FFF7B0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0F4C5C4-789A-4B9A-8A12-FEBA469A2453}"/>
              </a:ext>
            </a:extLst>
          </p:cNvPr>
          <p:cNvSpPr>
            <a:spLocks noGrp="1"/>
          </p:cNvSpPr>
          <p:nvPr>
            <p:ph type="dt" sz="half" idx="10"/>
          </p:nvPr>
        </p:nvSpPr>
        <p:spPr/>
        <p:txBody>
          <a:bodyPr/>
          <a:lstStyle/>
          <a:p>
            <a:fld id="{CC4EA119-D238-4425-80F9-42CC3A3E74F0}" type="datetimeFigureOut">
              <a:rPr lang="lv-LV" smtClean="0"/>
              <a:t>30.03.2021</a:t>
            </a:fld>
            <a:endParaRPr lang="lv-LV"/>
          </a:p>
        </p:txBody>
      </p:sp>
      <p:sp>
        <p:nvSpPr>
          <p:cNvPr id="5" name="Footer Placeholder 4">
            <a:extLst>
              <a:ext uri="{FF2B5EF4-FFF2-40B4-BE49-F238E27FC236}">
                <a16:creationId xmlns:a16="http://schemas.microsoft.com/office/drawing/2014/main" id="{A53E6B8C-4116-4E72-81DB-4927DB2F0C88}"/>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DD527B9D-1A7E-495E-B87F-DCA4CC5B4805}"/>
              </a:ext>
            </a:extLst>
          </p:cNvPr>
          <p:cNvSpPr>
            <a:spLocks noGrp="1"/>
          </p:cNvSpPr>
          <p:nvPr>
            <p:ph type="sldNum" sz="quarter" idx="12"/>
          </p:nvPr>
        </p:nvSpPr>
        <p:spPr/>
        <p:txBody>
          <a:bodyPr/>
          <a:lstStyle/>
          <a:p>
            <a:fld id="{24B90360-5CCE-4BC1-BC25-EA79DF19C985}" type="slidenum">
              <a:rPr lang="lv-LV" smtClean="0"/>
              <a:t>‹#›</a:t>
            </a:fld>
            <a:endParaRPr lang="lv-LV"/>
          </a:p>
        </p:txBody>
      </p:sp>
    </p:spTree>
    <p:extLst>
      <p:ext uri="{BB962C8B-B14F-4D97-AF65-F5344CB8AC3E}">
        <p14:creationId xmlns:p14="http://schemas.microsoft.com/office/powerpoint/2010/main" val="362645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11ED8-F51E-453D-BBD1-383572680F61}"/>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B919DE70-1317-4C00-9135-DF80F16BB2C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a:extLst>
              <a:ext uri="{FF2B5EF4-FFF2-40B4-BE49-F238E27FC236}">
                <a16:creationId xmlns:a16="http://schemas.microsoft.com/office/drawing/2014/main" id="{5C4F49DE-6B40-40D1-95ED-470D14A0364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4">
            <a:extLst>
              <a:ext uri="{FF2B5EF4-FFF2-40B4-BE49-F238E27FC236}">
                <a16:creationId xmlns:a16="http://schemas.microsoft.com/office/drawing/2014/main" id="{1AC6C2E0-C638-4792-8966-B8EFDD1EDE70}"/>
              </a:ext>
            </a:extLst>
          </p:cNvPr>
          <p:cNvSpPr>
            <a:spLocks noGrp="1"/>
          </p:cNvSpPr>
          <p:nvPr>
            <p:ph type="dt" sz="half" idx="10"/>
          </p:nvPr>
        </p:nvSpPr>
        <p:spPr/>
        <p:txBody>
          <a:bodyPr/>
          <a:lstStyle/>
          <a:p>
            <a:fld id="{CC4EA119-D238-4425-80F9-42CC3A3E74F0}" type="datetimeFigureOut">
              <a:rPr lang="lv-LV" smtClean="0"/>
              <a:t>30.03.2021</a:t>
            </a:fld>
            <a:endParaRPr lang="lv-LV"/>
          </a:p>
        </p:txBody>
      </p:sp>
      <p:sp>
        <p:nvSpPr>
          <p:cNvPr id="6" name="Footer Placeholder 5">
            <a:extLst>
              <a:ext uri="{FF2B5EF4-FFF2-40B4-BE49-F238E27FC236}">
                <a16:creationId xmlns:a16="http://schemas.microsoft.com/office/drawing/2014/main" id="{C0196103-CFB6-4F22-9B6C-56A14C4D998F}"/>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44C49559-595C-4C61-ADA7-C3F07C3E87FD}"/>
              </a:ext>
            </a:extLst>
          </p:cNvPr>
          <p:cNvSpPr>
            <a:spLocks noGrp="1"/>
          </p:cNvSpPr>
          <p:nvPr>
            <p:ph type="sldNum" sz="quarter" idx="12"/>
          </p:nvPr>
        </p:nvSpPr>
        <p:spPr/>
        <p:txBody>
          <a:bodyPr/>
          <a:lstStyle/>
          <a:p>
            <a:fld id="{24B90360-5CCE-4BC1-BC25-EA79DF19C985}" type="slidenum">
              <a:rPr lang="lv-LV" smtClean="0"/>
              <a:t>‹#›</a:t>
            </a:fld>
            <a:endParaRPr lang="lv-LV"/>
          </a:p>
        </p:txBody>
      </p:sp>
    </p:spTree>
    <p:extLst>
      <p:ext uri="{BB962C8B-B14F-4D97-AF65-F5344CB8AC3E}">
        <p14:creationId xmlns:p14="http://schemas.microsoft.com/office/powerpoint/2010/main" val="3453542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2C103-02B3-43A5-9EBB-C4900445BA64}"/>
              </a:ext>
            </a:extLst>
          </p:cNvPr>
          <p:cNvSpPr>
            <a:spLocks noGrp="1"/>
          </p:cNvSpPr>
          <p:nvPr>
            <p:ph type="title"/>
          </p:nvPr>
        </p:nvSpPr>
        <p:spPr>
          <a:xfrm>
            <a:off x="839788" y="365125"/>
            <a:ext cx="10515600" cy="1325563"/>
          </a:xfrm>
        </p:spPr>
        <p:txBody>
          <a:bodyPr/>
          <a:lstStyle/>
          <a:p>
            <a:r>
              <a:rPr lang="en-US"/>
              <a:t>Click to edit Master title style</a:t>
            </a:r>
            <a:endParaRPr lang="lv-LV"/>
          </a:p>
        </p:txBody>
      </p:sp>
      <p:sp>
        <p:nvSpPr>
          <p:cNvPr id="3" name="Text Placeholder 2">
            <a:extLst>
              <a:ext uri="{FF2B5EF4-FFF2-40B4-BE49-F238E27FC236}">
                <a16:creationId xmlns:a16="http://schemas.microsoft.com/office/drawing/2014/main" id="{F1C9B937-57DA-4194-BEFB-4D0C3228DD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40E6C49-B9B2-4EF4-ABAE-A921068637B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a:extLst>
              <a:ext uri="{FF2B5EF4-FFF2-40B4-BE49-F238E27FC236}">
                <a16:creationId xmlns:a16="http://schemas.microsoft.com/office/drawing/2014/main" id="{D4793D48-EAFB-48AC-9CF7-77EEC2A3A8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CF5A353-8EAF-416B-9648-02004BAC53B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6">
            <a:extLst>
              <a:ext uri="{FF2B5EF4-FFF2-40B4-BE49-F238E27FC236}">
                <a16:creationId xmlns:a16="http://schemas.microsoft.com/office/drawing/2014/main" id="{B784EF04-B7BA-4DDB-9484-91AD460148F3}"/>
              </a:ext>
            </a:extLst>
          </p:cNvPr>
          <p:cNvSpPr>
            <a:spLocks noGrp="1"/>
          </p:cNvSpPr>
          <p:nvPr>
            <p:ph type="dt" sz="half" idx="10"/>
          </p:nvPr>
        </p:nvSpPr>
        <p:spPr/>
        <p:txBody>
          <a:bodyPr/>
          <a:lstStyle/>
          <a:p>
            <a:fld id="{CC4EA119-D238-4425-80F9-42CC3A3E74F0}" type="datetimeFigureOut">
              <a:rPr lang="lv-LV" smtClean="0"/>
              <a:t>30.03.2021</a:t>
            </a:fld>
            <a:endParaRPr lang="lv-LV"/>
          </a:p>
        </p:txBody>
      </p:sp>
      <p:sp>
        <p:nvSpPr>
          <p:cNvPr id="8" name="Footer Placeholder 7">
            <a:extLst>
              <a:ext uri="{FF2B5EF4-FFF2-40B4-BE49-F238E27FC236}">
                <a16:creationId xmlns:a16="http://schemas.microsoft.com/office/drawing/2014/main" id="{D679D740-72B9-4C73-94A4-0E1E0C6D0311}"/>
              </a:ext>
            </a:extLst>
          </p:cNvPr>
          <p:cNvSpPr>
            <a:spLocks noGrp="1"/>
          </p:cNvSpPr>
          <p:nvPr>
            <p:ph type="ftr" sz="quarter" idx="11"/>
          </p:nvPr>
        </p:nvSpPr>
        <p:spPr/>
        <p:txBody>
          <a:bodyPr/>
          <a:lstStyle/>
          <a:p>
            <a:endParaRPr lang="lv-LV"/>
          </a:p>
        </p:txBody>
      </p:sp>
      <p:sp>
        <p:nvSpPr>
          <p:cNvPr id="9" name="Slide Number Placeholder 8">
            <a:extLst>
              <a:ext uri="{FF2B5EF4-FFF2-40B4-BE49-F238E27FC236}">
                <a16:creationId xmlns:a16="http://schemas.microsoft.com/office/drawing/2014/main" id="{7755D139-0579-4829-8F0E-B2B59A5891F1}"/>
              </a:ext>
            </a:extLst>
          </p:cNvPr>
          <p:cNvSpPr>
            <a:spLocks noGrp="1"/>
          </p:cNvSpPr>
          <p:nvPr>
            <p:ph type="sldNum" sz="quarter" idx="12"/>
          </p:nvPr>
        </p:nvSpPr>
        <p:spPr/>
        <p:txBody>
          <a:bodyPr/>
          <a:lstStyle/>
          <a:p>
            <a:fld id="{24B90360-5CCE-4BC1-BC25-EA79DF19C985}" type="slidenum">
              <a:rPr lang="lv-LV" smtClean="0"/>
              <a:t>‹#›</a:t>
            </a:fld>
            <a:endParaRPr lang="lv-LV"/>
          </a:p>
        </p:txBody>
      </p:sp>
    </p:spTree>
    <p:extLst>
      <p:ext uri="{BB962C8B-B14F-4D97-AF65-F5344CB8AC3E}">
        <p14:creationId xmlns:p14="http://schemas.microsoft.com/office/powerpoint/2010/main" val="1920609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563C8-2861-44A8-B14B-87B57DA6D6A9}"/>
              </a:ext>
            </a:extLst>
          </p:cNvPr>
          <p:cNvSpPr>
            <a:spLocks noGrp="1"/>
          </p:cNvSpPr>
          <p:nvPr>
            <p:ph type="title"/>
          </p:nvPr>
        </p:nvSpPr>
        <p:spPr/>
        <p:txBody>
          <a:bodyPr/>
          <a:lstStyle/>
          <a:p>
            <a:r>
              <a:rPr lang="en-US"/>
              <a:t>Click to edit Master title style</a:t>
            </a:r>
            <a:endParaRPr lang="lv-LV"/>
          </a:p>
        </p:txBody>
      </p:sp>
      <p:sp>
        <p:nvSpPr>
          <p:cNvPr id="3" name="Date Placeholder 2">
            <a:extLst>
              <a:ext uri="{FF2B5EF4-FFF2-40B4-BE49-F238E27FC236}">
                <a16:creationId xmlns:a16="http://schemas.microsoft.com/office/drawing/2014/main" id="{A52301C0-EC3B-4350-B352-513A6C351A7C}"/>
              </a:ext>
            </a:extLst>
          </p:cNvPr>
          <p:cNvSpPr>
            <a:spLocks noGrp="1"/>
          </p:cNvSpPr>
          <p:nvPr>
            <p:ph type="dt" sz="half" idx="10"/>
          </p:nvPr>
        </p:nvSpPr>
        <p:spPr/>
        <p:txBody>
          <a:bodyPr/>
          <a:lstStyle/>
          <a:p>
            <a:fld id="{CC4EA119-D238-4425-80F9-42CC3A3E74F0}" type="datetimeFigureOut">
              <a:rPr lang="lv-LV" smtClean="0"/>
              <a:t>30.03.2021</a:t>
            </a:fld>
            <a:endParaRPr lang="lv-LV"/>
          </a:p>
        </p:txBody>
      </p:sp>
      <p:sp>
        <p:nvSpPr>
          <p:cNvPr id="4" name="Footer Placeholder 3">
            <a:extLst>
              <a:ext uri="{FF2B5EF4-FFF2-40B4-BE49-F238E27FC236}">
                <a16:creationId xmlns:a16="http://schemas.microsoft.com/office/drawing/2014/main" id="{9C0649C8-D07B-4B7B-B53A-AF38617A25BC}"/>
              </a:ext>
            </a:extLst>
          </p:cNvPr>
          <p:cNvSpPr>
            <a:spLocks noGrp="1"/>
          </p:cNvSpPr>
          <p:nvPr>
            <p:ph type="ftr" sz="quarter" idx="11"/>
          </p:nvPr>
        </p:nvSpPr>
        <p:spPr/>
        <p:txBody>
          <a:bodyPr/>
          <a:lstStyle/>
          <a:p>
            <a:endParaRPr lang="lv-LV"/>
          </a:p>
        </p:txBody>
      </p:sp>
      <p:sp>
        <p:nvSpPr>
          <p:cNvPr id="5" name="Slide Number Placeholder 4">
            <a:extLst>
              <a:ext uri="{FF2B5EF4-FFF2-40B4-BE49-F238E27FC236}">
                <a16:creationId xmlns:a16="http://schemas.microsoft.com/office/drawing/2014/main" id="{070D2BBC-9095-41EE-A627-D234690360B2}"/>
              </a:ext>
            </a:extLst>
          </p:cNvPr>
          <p:cNvSpPr>
            <a:spLocks noGrp="1"/>
          </p:cNvSpPr>
          <p:nvPr>
            <p:ph type="sldNum" sz="quarter" idx="12"/>
          </p:nvPr>
        </p:nvSpPr>
        <p:spPr/>
        <p:txBody>
          <a:bodyPr/>
          <a:lstStyle/>
          <a:p>
            <a:fld id="{24B90360-5CCE-4BC1-BC25-EA79DF19C985}" type="slidenum">
              <a:rPr lang="lv-LV" smtClean="0"/>
              <a:t>‹#›</a:t>
            </a:fld>
            <a:endParaRPr lang="lv-LV"/>
          </a:p>
        </p:txBody>
      </p:sp>
    </p:spTree>
    <p:extLst>
      <p:ext uri="{BB962C8B-B14F-4D97-AF65-F5344CB8AC3E}">
        <p14:creationId xmlns:p14="http://schemas.microsoft.com/office/powerpoint/2010/main" val="3679988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CF5F07-D4AB-4A2F-9ACC-E7B98CE196E2}"/>
              </a:ext>
            </a:extLst>
          </p:cNvPr>
          <p:cNvSpPr>
            <a:spLocks noGrp="1"/>
          </p:cNvSpPr>
          <p:nvPr>
            <p:ph type="dt" sz="half" idx="10"/>
          </p:nvPr>
        </p:nvSpPr>
        <p:spPr/>
        <p:txBody>
          <a:bodyPr/>
          <a:lstStyle/>
          <a:p>
            <a:fld id="{CC4EA119-D238-4425-80F9-42CC3A3E74F0}" type="datetimeFigureOut">
              <a:rPr lang="lv-LV" smtClean="0"/>
              <a:t>30.03.2021</a:t>
            </a:fld>
            <a:endParaRPr lang="lv-LV"/>
          </a:p>
        </p:txBody>
      </p:sp>
      <p:sp>
        <p:nvSpPr>
          <p:cNvPr id="3" name="Footer Placeholder 2">
            <a:extLst>
              <a:ext uri="{FF2B5EF4-FFF2-40B4-BE49-F238E27FC236}">
                <a16:creationId xmlns:a16="http://schemas.microsoft.com/office/drawing/2014/main" id="{3B25B0F2-4517-4BB6-A41C-73C385AC0740}"/>
              </a:ext>
            </a:extLst>
          </p:cNvPr>
          <p:cNvSpPr>
            <a:spLocks noGrp="1"/>
          </p:cNvSpPr>
          <p:nvPr>
            <p:ph type="ftr" sz="quarter" idx="11"/>
          </p:nvPr>
        </p:nvSpPr>
        <p:spPr/>
        <p:txBody>
          <a:bodyPr/>
          <a:lstStyle/>
          <a:p>
            <a:endParaRPr lang="lv-LV"/>
          </a:p>
        </p:txBody>
      </p:sp>
      <p:sp>
        <p:nvSpPr>
          <p:cNvPr id="4" name="Slide Number Placeholder 3">
            <a:extLst>
              <a:ext uri="{FF2B5EF4-FFF2-40B4-BE49-F238E27FC236}">
                <a16:creationId xmlns:a16="http://schemas.microsoft.com/office/drawing/2014/main" id="{97116820-6B54-46CE-8026-4849B8F83F1A}"/>
              </a:ext>
            </a:extLst>
          </p:cNvPr>
          <p:cNvSpPr>
            <a:spLocks noGrp="1"/>
          </p:cNvSpPr>
          <p:nvPr>
            <p:ph type="sldNum" sz="quarter" idx="12"/>
          </p:nvPr>
        </p:nvSpPr>
        <p:spPr/>
        <p:txBody>
          <a:bodyPr/>
          <a:lstStyle/>
          <a:p>
            <a:fld id="{24B90360-5CCE-4BC1-BC25-EA79DF19C985}" type="slidenum">
              <a:rPr lang="lv-LV" smtClean="0"/>
              <a:t>‹#›</a:t>
            </a:fld>
            <a:endParaRPr lang="lv-LV"/>
          </a:p>
        </p:txBody>
      </p:sp>
    </p:spTree>
    <p:extLst>
      <p:ext uri="{BB962C8B-B14F-4D97-AF65-F5344CB8AC3E}">
        <p14:creationId xmlns:p14="http://schemas.microsoft.com/office/powerpoint/2010/main" val="3789455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09585-1B60-4A9A-974E-D636531A78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Content Placeholder 2">
            <a:extLst>
              <a:ext uri="{FF2B5EF4-FFF2-40B4-BE49-F238E27FC236}">
                <a16:creationId xmlns:a16="http://schemas.microsoft.com/office/drawing/2014/main" id="{D8396168-9A70-4649-B884-B7C705E1F69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a:extLst>
              <a:ext uri="{FF2B5EF4-FFF2-40B4-BE49-F238E27FC236}">
                <a16:creationId xmlns:a16="http://schemas.microsoft.com/office/drawing/2014/main" id="{6AF1ACE2-43F6-49DA-9388-6746E89A33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6AD1139-0177-4E37-B319-48978F24465E}"/>
              </a:ext>
            </a:extLst>
          </p:cNvPr>
          <p:cNvSpPr>
            <a:spLocks noGrp="1"/>
          </p:cNvSpPr>
          <p:nvPr>
            <p:ph type="dt" sz="half" idx="10"/>
          </p:nvPr>
        </p:nvSpPr>
        <p:spPr/>
        <p:txBody>
          <a:bodyPr/>
          <a:lstStyle/>
          <a:p>
            <a:fld id="{CC4EA119-D238-4425-80F9-42CC3A3E74F0}" type="datetimeFigureOut">
              <a:rPr lang="lv-LV" smtClean="0"/>
              <a:t>30.03.2021</a:t>
            </a:fld>
            <a:endParaRPr lang="lv-LV"/>
          </a:p>
        </p:txBody>
      </p:sp>
      <p:sp>
        <p:nvSpPr>
          <p:cNvPr id="6" name="Footer Placeholder 5">
            <a:extLst>
              <a:ext uri="{FF2B5EF4-FFF2-40B4-BE49-F238E27FC236}">
                <a16:creationId xmlns:a16="http://schemas.microsoft.com/office/drawing/2014/main" id="{3DFF1287-8611-46A1-B3D2-F813ED752699}"/>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A7302CDA-D8A4-498C-80E0-9F3A128FBB64}"/>
              </a:ext>
            </a:extLst>
          </p:cNvPr>
          <p:cNvSpPr>
            <a:spLocks noGrp="1"/>
          </p:cNvSpPr>
          <p:nvPr>
            <p:ph type="sldNum" sz="quarter" idx="12"/>
          </p:nvPr>
        </p:nvSpPr>
        <p:spPr/>
        <p:txBody>
          <a:bodyPr/>
          <a:lstStyle/>
          <a:p>
            <a:fld id="{24B90360-5CCE-4BC1-BC25-EA79DF19C985}" type="slidenum">
              <a:rPr lang="lv-LV" smtClean="0"/>
              <a:t>‹#›</a:t>
            </a:fld>
            <a:endParaRPr lang="lv-LV"/>
          </a:p>
        </p:txBody>
      </p:sp>
    </p:spTree>
    <p:extLst>
      <p:ext uri="{BB962C8B-B14F-4D97-AF65-F5344CB8AC3E}">
        <p14:creationId xmlns:p14="http://schemas.microsoft.com/office/powerpoint/2010/main" val="238744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E4777-9DE5-4E63-B175-7CFE14FDAB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Picture Placeholder 2">
            <a:extLst>
              <a:ext uri="{FF2B5EF4-FFF2-40B4-BE49-F238E27FC236}">
                <a16:creationId xmlns:a16="http://schemas.microsoft.com/office/drawing/2014/main" id="{DE1F5E51-74A7-4784-A3A2-87FB546CA0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a:extLst>
              <a:ext uri="{FF2B5EF4-FFF2-40B4-BE49-F238E27FC236}">
                <a16:creationId xmlns:a16="http://schemas.microsoft.com/office/drawing/2014/main" id="{1F51C3BE-6FA4-4BC9-BAAB-CEC5C73656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63727E0-A93E-492E-A090-17794318771E}"/>
              </a:ext>
            </a:extLst>
          </p:cNvPr>
          <p:cNvSpPr>
            <a:spLocks noGrp="1"/>
          </p:cNvSpPr>
          <p:nvPr>
            <p:ph type="dt" sz="half" idx="10"/>
          </p:nvPr>
        </p:nvSpPr>
        <p:spPr/>
        <p:txBody>
          <a:bodyPr/>
          <a:lstStyle/>
          <a:p>
            <a:fld id="{CC4EA119-D238-4425-80F9-42CC3A3E74F0}" type="datetimeFigureOut">
              <a:rPr lang="lv-LV" smtClean="0"/>
              <a:t>30.03.2021</a:t>
            </a:fld>
            <a:endParaRPr lang="lv-LV"/>
          </a:p>
        </p:txBody>
      </p:sp>
      <p:sp>
        <p:nvSpPr>
          <p:cNvPr id="6" name="Footer Placeholder 5">
            <a:extLst>
              <a:ext uri="{FF2B5EF4-FFF2-40B4-BE49-F238E27FC236}">
                <a16:creationId xmlns:a16="http://schemas.microsoft.com/office/drawing/2014/main" id="{D56F6E4B-268B-40BB-8D16-C007F0E8684D}"/>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969E7B4C-9DD3-4DD1-A865-62676AE9C167}"/>
              </a:ext>
            </a:extLst>
          </p:cNvPr>
          <p:cNvSpPr>
            <a:spLocks noGrp="1"/>
          </p:cNvSpPr>
          <p:nvPr>
            <p:ph type="sldNum" sz="quarter" idx="12"/>
          </p:nvPr>
        </p:nvSpPr>
        <p:spPr/>
        <p:txBody>
          <a:bodyPr/>
          <a:lstStyle/>
          <a:p>
            <a:fld id="{24B90360-5CCE-4BC1-BC25-EA79DF19C985}" type="slidenum">
              <a:rPr lang="lv-LV" smtClean="0"/>
              <a:t>‹#›</a:t>
            </a:fld>
            <a:endParaRPr lang="lv-LV"/>
          </a:p>
        </p:txBody>
      </p:sp>
    </p:spTree>
    <p:extLst>
      <p:ext uri="{BB962C8B-B14F-4D97-AF65-F5344CB8AC3E}">
        <p14:creationId xmlns:p14="http://schemas.microsoft.com/office/powerpoint/2010/main" val="1567449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5536BF7-BA71-4742-96CA-640AC4019E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v-LV"/>
          </a:p>
        </p:txBody>
      </p:sp>
      <p:sp>
        <p:nvSpPr>
          <p:cNvPr id="3" name="Text Placeholder 2">
            <a:extLst>
              <a:ext uri="{FF2B5EF4-FFF2-40B4-BE49-F238E27FC236}">
                <a16:creationId xmlns:a16="http://schemas.microsoft.com/office/drawing/2014/main" id="{56DD28AA-3DFC-4DB2-9ABD-688EF8744D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46989F79-952C-427C-BC8E-7C2C93FA63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4EA119-D238-4425-80F9-42CC3A3E74F0}" type="datetimeFigureOut">
              <a:rPr lang="lv-LV" smtClean="0"/>
              <a:t>30.03.2021</a:t>
            </a:fld>
            <a:endParaRPr lang="lv-LV"/>
          </a:p>
        </p:txBody>
      </p:sp>
      <p:sp>
        <p:nvSpPr>
          <p:cNvPr id="5" name="Footer Placeholder 4">
            <a:extLst>
              <a:ext uri="{FF2B5EF4-FFF2-40B4-BE49-F238E27FC236}">
                <a16:creationId xmlns:a16="http://schemas.microsoft.com/office/drawing/2014/main" id="{CEA09B50-F5B0-454A-9E09-916CF8464B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a:extLst>
              <a:ext uri="{FF2B5EF4-FFF2-40B4-BE49-F238E27FC236}">
                <a16:creationId xmlns:a16="http://schemas.microsoft.com/office/drawing/2014/main" id="{E179188B-3EA5-4663-850A-361A21EEE2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B90360-5CCE-4BC1-BC25-EA79DF19C985}" type="slidenum">
              <a:rPr lang="lv-LV" smtClean="0"/>
              <a:t>‹#›</a:t>
            </a:fld>
            <a:endParaRPr lang="lv-LV"/>
          </a:p>
        </p:txBody>
      </p:sp>
    </p:spTree>
    <p:extLst>
      <p:ext uri="{BB962C8B-B14F-4D97-AF65-F5344CB8AC3E}">
        <p14:creationId xmlns:p14="http://schemas.microsoft.com/office/powerpoint/2010/main" val="1960551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71303" y="1139780"/>
            <a:ext cx="9849394" cy="2387600"/>
          </a:xfrm>
        </p:spPr>
        <p:txBody>
          <a:bodyPr>
            <a:normAutofit/>
          </a:bodyPr>
          <a:lstStyle/>
          <a:p>
            <a:r>
              <a:rPr lang="lv-LV" dirty="0"/>
              <a:t>Aktualitātes projektā</a:t>
            </a:r>
            <a:br>
              <a:rPr lang="lv-LV" dirty="0"/>
            </a:br>
            <a:r>
              <a:rPr lang="lv-LV" sz="4000" dirty="0"/>
              <a:t>Profesionāla sociālā darba attīstība pašvaldībās</a:t>
            </a:r>
          </a:p>
        </p:txBody>
      </p:sp>
      <p:sp>
        <p:nvSpPr>
          <p:cNvPr id="3" name="Subtitle 2"/>
          <p:cNvSpPr>
            <a:spLocks noGrp="1"/>
          </p:cNvSpPr>
          <p:nvPr>
            <p:ph type="subTitle" idx="1"/>
          </p:nvPr>
        </p:nvSpPr>
        <p:spPr/>
        <p:txBody>
          <a:bodyPr/>
          <a:lstStyle/>
          <a:p>
            <a:pPr algn="r"/>
            <a:r>
              <a:rPr lang="lv-LV" dirty="0"/>
              <a:t>Ilze Kurme, Maija Muceniece, Liesma Ose</a:t>
            </a:r>
          </a:p>
          <a:p>
            <a:pPr algn="r"/>
            <a:r>
              <a:rPr lang="lv-LV" dirty="0"/>
              <a:t>30.03.2021.</a:t>
            </a:r>
          </a:p>
        </p:txBody>
      </p:sp>
    </p:spTree>
    <p:extLst>
      <p:ext uri="{BB962C8B-B14F-4D97-AF65-F5344CB8AC3E}">
        <p14:creationId xmlns:p14="http://schemas.microsoft.com/office/powerpoint/2010/main" val="542841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B2C21E37-C8BC-4160-8BC5-D5F64CF5DF7F}"/>
              </a:ext>
            </a:extLst>
          </p:cNvPr>
          <p:cNvSpPr txBox="1"/>
          <p:nvPr/>
        </p:nvSpPr>
        <p:spPr>
          <a:xfrm>
            <a:off x="6041545" y="109055"/>
            <a:ext cx="2952925" cy="584775"/>
          </a:xfrm>
          <a:prstGeom prst="rect">
            <a:avLst/>
          </a:prstGeom>
          <a:noFill/>
        </p:spPr>
        <p:txBody>
          <a:bodyPr wrap="square" rtlCol="0">
            <a:spAutoFit/>
          </a:bodyPr>
          <a:lstStyle/>
          <a:p>
            <a:r>
              <a:rPr lang="lv-LV" sz="3200" dirty="0"/>
              <a:t>Turpinām darbu</a:t>
            </a:r>
          </a:p>
        </p:txBody>
      </p:sp>
      <p:grpSp>
        <p:nvGrpSpPr>
          <p:cNvPr id="10" name="Group 9">
            <a:extLst>
              <a:ext uri="{FF2B5EF4-FFF2-40B4-BE49-F238E27FC236}">
                <a16:creationId xmlns:a16="http://schemas.microsoft.com/office/drawing/2014/main" id="{DFA0D838-46F9-4593-9D8F-537B6F0145FB}"/>
              </a:ext>
            </a:extLst>
          </p:cNvPr>
          <p:cNvGrpSpPr/>
          <p:nvPr/>
        </p:nvGrpSpPr>
        <p:grpSpPr>
          <a:xfrm>
            <a:off x="296382" y="200777"/>
            <a:ext cx="5423922" cy="3215125"/>
            <a:chOff x="5805183" y="293615"/>
            <a:chExt cx="3766658" cy="2262263"/>
          </a:xfrm>
        </p:grpSpPr>
        <p:sp>
          <p:nvSpPr>
            <p:cNvPr id="2" name="Rectangle: Rounded Corners 1">
              <a:extLst>
                <a:ext uri="{FF2B5EF4-FFF2-40B4-BE49-F238E27FC236}">
                  <a16:creationId xmlns:a16="http://schemas.microsoft.com/office/drawing/2014/main" id="{C727D375-CF2A-4AFD-8E7D-7AB3B9F83593}"/>
                </a:ext>
              </a:extLst>
            </p:cNvPr>
            <p:cNvSpPr/>
            <p:nvPr/>
          </p:nvSpPr>
          <p:spPr>
            <a:xfrm>
              <a:off x="5805183" y="293615"/>
              <a:ext cx="3766658" cy="2262263"/>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6" name="TextBox 5">
              <a:extLst>
                <a:ext uri="{FF2B5EF4-FFF2-40B4-BE49-F238E27FC236}">
                  <a16:creationId xmlns:a16="http://schemas.microsoft.com/office/drawing/2014/main" id="{089D3D4B-736D-4842-9532-97533F469FE5}"/>
                </a:ext>
              </a:extLst>
            </p:cNvPr>
            <p:cNvSpPr txBox="1"/>
            <p:nvPr/>
          </p:nvSpPr>
          <p:spPr>
            <a:xfrm>
              <a:off x="5947795" y="401442"/>
              <a:ext cx="3447875" cy="2115722"/>
            </a:xfrm>
            <a:prstGeom prst="rect">
              <a:avLst/>
            </a:prstGeom>
            <a:noFill/>
          </p:spPr>
          <p:txBody>
            <a:bodyPr wrap="square" rtlCol="0">
              <a:spAutoFit/>
            </a:bodyPr>
            <a:lstStyle/>
            <a:p>
              <a:pPr algn="ctr"/>
              <a:r>
                <a:rPr lang="lv-LV" b="1" dirty="0"/>
                <a:t>METODIKAS</a:t>
              </a:r>
            </a:p>
            <a:p>
              <a:pPr algn="r"/>
              <a:r>
                <a:rPr lang="lv-LV" sz="1400" dirty="0"/>
                <a:t>Sociālās atstumtības un diskriminācijas riskam pakļautas personas (Dažādība)</a:t>
              </a:r>
            </a:p>
            <a:p>
              <a:pPr algn="r"/>
              <a:endParaRPr lang="lv-LV" sz="1400" dirty="0"/>
            </a:p>
            <a:p>
              <a:r>
                <a:rPr lang="lv-LV" dirty="0"/>
                <a:t>IZSTRĀDĒ TEHNISKĀS SPECIFIKĀCIJAS</a:t>
              </a:r>
            </a:p>
            <a:p>
              <a:r>
                <a:rPr lang="lv-LV" sz="1400" dirty="0"/>
                <a:t>Sociālais darbs ar jauniešiem</a:t>
              </a:r>
            </a:p>
            <a:p>
              <a:r>
                <a:rPr lang="lv-LV" sz="1400" dirty="0"/>
                <a:t>Darbs ar grupu</a:t>
              </a:r>
            </a:p>
            <a:p>
              <a:pPr algn="r"/>
              <a:r>
                <a:rPr lang="lv-LV" i="1" dirty="0"/>
                <a:t>PADOMES REDZĒJUMS PAR  NĀKAMAJĀM</a:t>
              </a:r>
            </a:p>
            <a:p>
              <a:pPr algn="r"/>
              <a:r>
                <a:rPr lang="lv-LV" sz="1400" dirty="0"/>
                <a:t>Socialais darbs krīzes situācijā</a:t>
              </a:r>
            </a:p>
            <a:p>
              <a:pPr algn="r"/>
              <a:r>
                <a:rPr lang="lv-LV" sz="1400" dirty="0"/>
                <a:t>Sociālais darbs laukos</a:t>
              </a:r>
            </a:p>
            <a:p>
              <a:pPr algn="r"/>
              <a:r>
                <a:rPr lang="lv-LV" sz="1400" dirty="0"/>
                <a:t>Sociālais darbs ar senioriem</a:t>
              </a:r>
            </a:p>
            <a:p>
              <a:pPr algn="r"/>
              <a:r>
                <a:rPr lang="lv-LV" sz="1400" dirty="0" err="1"/>
                <a:t>Psihosociālais</a:t>
              </a:r>
              <a:r>
                <a:rPr lang="lv-LV" sz="1400" dirty="0"/>
                <a:t> darbs</a:t>
              </a:r>
            </a:p>
            <a:p>
              <a:endParaRPr lang="lv-LV" sz="1400" dirty="0"/>
            </a:p>
          </p:txBody>
        </p:sp>
      </p:grpSp>
      <p:grpSp>
        <p:nvGrpSpPr>
          <p:cNvPr id="17" name="Group 16">
            <a:extLst>
              <a:ext uri="{FF2B5EF4-FFF2-40B4-BE49-F238E27FC236}">
                <a16:creationId xmlns:a16="http://schemas.microsoft.com/office/drawing/2014/main" id="{EF9189D3-57CB-4EC8-9E35-999546D789AF}"/>
              </a:ext>
            </a:extLst>
          </p:cNvPr>
          <p:cNvGrpSpPr/>
          <p:nvPr/>
        </p:nvGrpSpPr>
        <p:grpSpPr>
          <a:xfrm>
            <a:off x="5906813" y="802361"/>
            <a:ext cx="6175315" cy="1871842"/>
            <a:chOff x="5532544" y="1028122"/>
            <a:chExt cx="4320794" cy="2704979"/>
          </a:xfrm>
        </p:grpSpPr>
        <p:sp>
          <p:nvSpPr>
            <p:cNvPr id="12" name="TextBox 11">
              <a:extLst>
                <a:ext uri="{FF2B5EF4-FFF2-40B4-BE49-F238E27FC236}">
                  <a16:creationId xmlns:a16="http://schemas.microsoft.com/office/drawing/2014/main" id="{16887252-51A5-4233-B7EB-399FB0E126C4}"/>
                </a:ext>
              </a:extLst>
            </p:cNvPr>
            <p:cNvSpPr txBox="1"/>
            <p:nvPr/>
          </p:nvSpPr>
          <p:spPr>
            <a:xfrm>
              <a:off x="6038223" y="1187309"/>
              <a:ext cx="3684616" cy="1865701"/>
            </a:xfrm>
            <a:prstGeom prst="rect">
              <a:avLst/>
            </a:prstGeom>
            <a:noFill/>
          </p:spPr>
          <p:txBody>
            <a:bodyPr wrap="square" rtlCol="0">
              <a:spAutoFit/>
            </a:bodyPr>
            <a:lstStyle/>
            <a:p>
              <a:r>
                <a:rPr lang="lv-LV" dirty="0"/>
                <a:t>IZSTRĀDĒ</a:t>
              </a:r>
            </a:p>
            <a:p>
              <a:r>
                <a:rPr lang="lv-LV" sz="1400" dirty="0"/>
                <a:t>Sociālā darba terminoloģijas vārdnīca (30.09.2022.)</a:t>
              </a:r>
            </a:p>
            <a:p>
              <a:r>
                <a:rPr lang="lv-LV" sz="1400" dirty="0"/>
                <a:t>Sociālā darba teoriju grāmata (07.03.2021.)</a:t>
              </a:r>
            </a:p>
            <a:p>
              <a:r>
                <a:rPr lang="lv-LV" sz="1400" dirty="0"/>
                <a:t>Periodiskais izdevums «Sociālais darbs Latvijā» 1/2021 (aprīlis)</a:t>
              </a:r>
            </a:p>
            <a:p>
              <a:pPr algn="r"/>
              <a:r>
                <a:rPr lang="lv-LV" dirty="0"/>
                <a:t>TEHNISKO SPECIFIKĀCIJU IZSTRĀDE</a:t>
              </a:r>
            </a:p>
            <a:p>
              <a:pPr algn="r"/>
              <a:r>
                <a:rPr lang="lv-LV" sz="1400" dirty="0"/>
                <a:t>Vadības kvalitātes modelis apvienots iepirkums</a:t>
              </a:r>
            </a:p>
            <a:p>
              <a:pPr algn="r"/>
              <a:r>
                <a:rPr lang="lv-LV" sz="1400" dirty="0"/>
                <a:t>Sociālais darbs kopienā</a:t>
              </a:r>
            </a:p>
            <a:p>
              <a:pPr algn="r"/>
              <a:endParaRPr lang="lv-LV" sz="1400" dirty="0"/>
            </a:p>
          </p:txBody>
        </p:sp>
        <p:sp>
          <p:nvSpPr>
            <p:cNvPr id="14" name="Rectangle: Rounded Corners 13">
              <a:extLst>
                <a:ext uri="{FF2B5EF4-FFF2-40B4-BE49-F238E27FC236}">
                  <a16:creationId xmlns:a16="http://schemas.microsoft.com/office/drawing/2014/main" id="{8CB1E29D-D086-4EAC-92E9-319671754E81}"/>
                </a:ext>
              </a:extLst>
            </p:cNvPr>
            <p:cNvSpPr/>
            <p:nvPr/>
          </p:nvSpPr>
          <p:spPr>
            <a:xfrm>
              <a:off x="5532544" y="1028122"/>
              <a:ext cx="4320794" cy="2704979"/>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grpSp>
      <p:grpSp>
        <p:nvGrpSpPr>
          <p:cNvPr id="20" name="Group 19">
            <a:extLst>
              <a:ext uri="{FF2B5EF4-FFF2-40B4-BE49-F238E27FC236}">
                <a16:creationId xmlns:a16="http://schemas.microsoft.com/office/drawing/2014/main" id="{B18CEE01-5ED3-4DF5-BB6E-6B97BF0B3C21}"/>
              </a:ext>
            </a:extLst>
          </p:cNvPr>
          <p:cNvGrpSpPr/>
          <p:nvPr/>
        </p:nvGrpSpPr>
        <p:grpSpPr>
          <a:xfrm>
            <a:off x="296382" y="3574898"/>
            <a:ext cx="4981096" cy="3093384"/>
            <a:chOff x="871151" y="4639112"/>
            <a:chExt cx="4636461" cy="3050119"/>
          </a:xfrm>
        </p:grpSpPr>
        <p:sp>
          <p:nvSpPr>
            <p:cNvPr id="18" name="TextBox 17">
              <a:extLst>
                <a:ext uri="{FF2B5EF4-FFF2-40B4-BE49-F238E27FC236}">
                  <a16:creationId xmlns:a16="http://schemas.microsoft.com/office/drawing/2014/main" id="{AD2FF78E-E657-4BC3-A230-2886FA37F67B}"/>
                </a:ext>
              </a:extLst>
            </p:cNvPr>
            <p:cNvSpPr txBox="1"/>
            <p:nvPr/>
          </p:nvSpPr>
          <p:spPr>
            <a:xfrm>
              <a:off x="1126073" y="4662771"/>
              <a:ext cx="4188588" cy="1631647"/>
            </a:xfrm>
            <a:prstGeom prst="rect">
              <a:avLst/>
            </a:prstGeom>
            <a:noFill/>
          </p:spPr>
          <p:txBody>
            <a:bodyPr wrap="square" rtlCol="0">
              <a:spAutoFit/>
            </a:bodyPr>
            <a:lstStyle/>
            <a:p>
              <a:r>
                <a:rPr lang="lv-LV" sz="1400" b="1" dirty="0"/>
                <a:t>Jaunās aktivitātes darbībā</a:t>
              </a:r>
            </a:p>
            <a:p>
              <a:r>
                <a:rPr lang="lv-LV" sz="1400" dirty="0"/>
                <a:t>Latvijas augstskolu sociālā darba jomas studiju programmu </a:t>
              </a:r>
              <a:r>
                <a:rPr lang="lv-LV" sz="1400" dirty="0" err="1"/>
                <a:t>izvērtējums</a:t>
              </a:r>
              <a:r>
                <a:rPr lang="lv-LV" sz="1400" dirty="0"/>
                <a:t> (pabeigts un pieejams);</a:t>
              </a:r>
            </a:p>
            <a:p>
              <a:r>
                <a:rPr lang="lv-LV" sz="1400" dirty="0"/>
                <a:t>Ģimenes asistentu pilotprojekts, vadlīnijas ārkārtas situācijai un distancēšanās apstākļiem, t.sk. mācības.</a:t>
              </a:r>
            </a:p>
            <a:p>
              <a:r>
                <a:rPr lang="lv-LV" sz="1400" dirty="0"/>
                <a:t>Ģimenes asistenta pakalpojuma izvērtēšanas pētījums</a:t>
              </a:r>
            </a:p>
            <a:p>
              <a:endParaRPr lang="lv-LV" sz="1400" dirty="0"/>
            </a:p>
          </p:txBody>
        </p:sp>
        <p:sp>
          <p:nvSpPr>
            <p:cNvPr id="19" name="Rectangle: Rounded Corners 18">
              <a:extLst>
                <a:ext uri="{FF2B5EF4-FFF2-40B4-BE49-F238E27FC236}">
                  <a16:creationId xmlns:a16="http://schemas.microsoft.com/office/drawing/2014/main" id="{71451769-14E5-49EE-961D-1AB4E7D2D44A}"/>
                </a:ext>
              </a:extLst>
            </p:cNvPr>
            <p:cNvSpPr/>
            <p:nvPr/>
          </p:nvSpPr>
          <p:spPr>
            <a:xfrm>
              <a:off x="871151" y="4639112"/>
              <a:ext cx="4505912" cy="1434517"/>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3" name="Rectangle: Rounded Corners 22">
              <a:extLst>
                <a:ext uri="{FF2B5EF4-FFF2-40B4-BE49-F238E27FC236}">
                  <a16:creationId xmlns:a16="http://schemas.microsoft.com/office/drawing/2014/main" id="{57E22B11-AA37-4F51-B1E6-992AC6CF8D90}"/>
                </a:ext>
              </a:extLst>
            </p:cNvPr>
            <p:cNvSpPr/>
            <p:nvPr/>
          </p:nvSpPr>
          <p:spPr>
            <a:xfrm>
              <a:off x="910750" y="6254714"/>
              <a:ext cx="4505912" cy="1434517"/>
            </a:xfrm>
            <a:prstGeom prst="roundRect">
              <a:avLst/>
            </a:prstGeom>
            <a:no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27" name="TextBox 26">
              <a:extLst>
                <a:ext uri="{FF2B5EF4-FFF2-40B4-BE49-F238E27FC236}">
                  <a16:creationId xmlns:a16="http://schemas.microsoft.com/office/drawing/2014/main" id="{B4395C44-638D-40BF-A253-863F9672C163}"/>
                </a:ext>
              </a:extLst>
            </p:cNvPr>
            <p:cNvSpPr txBox="1"/>
            <p:nvPr/>
          </p:nvSpPr>
          <p:spPr>
            <a:xfrm>
              <a:off x="1001700" y="6298243"/>
              <a:ext cx="4505912" cy="1365624"/>
            </a:xfrm>
            <a:prstGeom prst="rect">
              <a:avLst/>
            </a:prstGeom>
            <a:noFill/>
          </p:spPr>
          <p:txBody>
            <a:bodyPr wrap="square" rtlCol="0">
              <a:spAutoFit/>
            </a:bodyPr>
            <a:lstStyle/>
            <a:p>
              <a:r>
                <a:rPr lang="lv-LV" sz="1400" b="1" dirty="0"/>
                <a:t>Padziļinātās apmācības (līdz 100h, bezmaksas)</a:t>
              </a:r>
            </a:p>
            <a:p>
              <a:r>
                <a:rPr lang="lv-LV" sz="1400" dirty="0"/>
                <a:t>Sociālais darbs ar GRT personām (2.,3., 4 grupa)</a:t>
              </a:r>
            </a:p>
            <a:p>
              <a:r>
                <a:rPr lang="lv-LV" sz="1400" dirty="0"/>
                <a:t>Sociālais darbs ar vardarbībā cietušām un vardarbību veikušām personām (3 grupas)</a:t>
              </a:r>
            </a:p>
            <a:p>
              <a:r>
                <a:rPr lang="lv-LV" sz="1400" dirty="0"/>
                <a:t>Sociālais darbs ar ģimenēm ar bērniem (no 25.03, maijs, sept.)</a:t>
              </a:r>
            </a:p>
            <a:p>
              <a:r>
                <a:rPr lang="lv-LV" sz="1400" dirty="0"/>
                <a:t>Sociālais darbs ar atkarīgām </a:t>
              </a:r>
              <a:r>
                <a:rPr lang="lv-LV" sz="1400" dirty="0" err="1"/>
                <a:t>līdzatkarīgām</a:t>
              </a:r>
              <a:r>
                <a:rPr lang="lv-LV" sz="1400" dirty="0"/>
                <a:t> personām (aprīlis)</a:t>
              </a:r>
            </a:p>
          </p:txBody>
        </p:sp>
      </p:grpSp>
      <p:sp>
        <p:nvSpPr>
          <p:cNvPr id="22" name="TextBox 21">
            <a:extLst>
              <a:ext uri="{FF2B5EF4-FFF2-40B4-BE49-F238E27FC236}">
                <a16:creationId xmlns:a16="http://schemas.microsoft.com/office/drawing/2014/main" id="{0FB4EC8E-F00E-4A77-8852-A18E2AFB998A}"/>
              </a:ext>
            </a:extLst>
          </p:cNvPr>
          <p:cNvSpPr txBox="1"/>
          <p:nvPr/>
        </p:nvSpPr>
        <p:spPr>
          <a:xfrm>
            <a:off x="1778633" y="2479608"/>
            <a:ext cx="1101988" cy="707886"/>
          </a:xfrm>
          <a:prstGeom prst="rect">
            <a:avLst/>
          </a:prstGeom>
          <a:noFill/>
        </p:spPr>
        <p:txBody>
          <a:bodyPr wrap="square" rtlCol="0">
            <a:spAutoFit/>
          </a:bodyPr>
          <a:lstStyle/>
          <a:p>
            <a:pPr algn="ctr"/>
            <a:r>
              <a:rPr lang="lv-LV" sz="2000" b="1" dirty="0">
                <a:solidFill>
                  <a:srgbClr val="FF0000"/>
                </a:solidFill>
              </a:rPr>
              <a:t>2 no šīm!!!</a:t>
            </a:r>
            <a:endParaRPr lang="lv-LV" sz="2000" dirty="0">
              <a:solidFill>
                <a:srgbClr val="FF0000"/>
              </a:solidFill>
            </a:endParaRPr>
          </a:p>
        </p:txBody>
      </p:sp>
      <p:grpSp>
        <p:nvGrpSpPr>
          <p:cNvPr id="28" name="Group 27">
            <a:extLst>
              <a:ext uri="{FF2B5EF4-FFF2-40B4-BE49-F238E27FC236}">
                <a16:creationId xmlns:a16="http://schemas.microsoft.com/office/drawing/2014/main" id="{6CEC0958-0BB3-4B3D-9014-DF1114A45268}"/>
              </a:ext>
            </a:extLst>
          </p:cNvPr>
          <p:cNvGrpSpPr/>
          <p:nvPr/>
        </p:nvGrpSpPr>
        <p:grpSpPr>
          <a:xfrm>
            <a:off x="7344225" y="4927621"/>
            <a:ext cx="4823203" cy="2102668"/>
            <a:chOff x="4741215" y="4479719"/>
            <a:chExt cx="4650210" cy="3470966"/>
          </a:xfrm>
        </p:grpSpPr>
        <p:sp>
          <p:nvSpPr>
            <p:cNvPr id="29" name="TextBox 28">
              <a:extLst>
                <a:ext uri="{FF2B5EF4-FFF2-40B4-BE49-F238E27FC236}">
                  <a16:creationId xmlns:a16="http://schemas.microsoft.com/office/drawing/2014/main" id="{7ECDF011-24A2-4A16-B699-D2FC06A58FBB}"/>
                </a:ext>
              </a:extLst>
            </p:cNvPr>
            <p:cNvSpPr txBox="1"/>
            <p:nvPr/>
          </p:nvSpPr>
          <p:spPr>
            <a:xfrm>
              <a:off x="4870040" y="4597488"/>
              <a:ext cx="4521385" cy="3353197"/>
            </a:xfrm>
            <a:prstGeom prst="rect">
              <a:avLst/>
            </a:prstGeom>
            <a:noFill/>
            <a:ln>
              <a:noFill/>
            </a:ln>
          </p:spPr>
          <p:txBody>
            <a:bodyPr wrap="square" rtlCol="0">
              <a:spAutoFit/>
            </a:bodyPr>
            <a:lstStyle/>
            <a:p>
              <a:r>
                <a:rPr lang="lv-LV" sz="1400" b="1" dirty="0"/>
                <a:t>E-mācības</a:t>
              </a:r>
            </a:p>
            <a:p>
              <a:r>
                <a:rPr lang="lv-LV" sz="1400" dirty="0"/>
                <a:t>Darbs ar personām ar GRT + jauna grupa SAC + VSAC</a:t>
              </a:r>
            </a:p>
            <a:p>
              <a:r>
                <a:rPr lang="lv-LV" sz="1400" dirty="0"/>
                <a:t>Sociālais darbs ar vardarbībā cietušām un vardarbību veikušām personām </a:t>
              </a:r>
            </a:p>
            <a:p>
              <a:r>
                <a:rPr lang="lv-LV" sz="1400" dirty="0"/>
                <a:t>Sociālais darbs ar ģimenēm ar bērniem</a:t>
              </a:r>
            </a:p>
            <a:p>
              <a:r>
                <a:rPr lang="lv-LV" sz="1400" dirty="0"/>
                <a:t>Sociālais darbs ar atkarīgām </a:t>
              </a:r>
              <a:r>
                <a:rPr lang="lv-LV" sz="1400" dirty="0" err="1"/>
                <a:t>līdzatkarīgām</a:t>
              </a:r>
              <a:r>
                <a:rPr lang="lv-LV" sz="1400" dirty="0"/>
                <a:t> personām</a:t>
              </a:r>
            </a:p>
            <a:p>
              <a:r>
                <a:rPr lang="lv-LV" sz="1400" b="1" dirty="0"/>
                <a:t>Pēc testa veiksmīgas nokārtošanas tiek piešķirtas stundas!</a:t>
              </a:r>
            </a:p>
            <a:p>
              <a:endParaRPr lang="lv-LV" sz="1400" dirty="0"/>
            </a:p>
            <a:p>
              <a:endParaRPr lang="lv-LV" sz="1400" dirty="0"/>
            </a:p>
          </p:txBody>
        </p:sp>
        <p:sp>
          <p:nvSpPr>
            <p:cNvPr id="31" name="Rectangle: Rounded Corners 30">
              <a:extLst>
                <a:ext uri="{FF2B5EF4-FFF2-40B4-BE49-F238E27FC236}">
                  <a16:creationId xmlns:a16="http://schemas.microsoft.com/office/drawing/2014/main" id="{58F0F291-0F56-43A4-AA99-804609298393}"/>
                </a:ext>
              </a:extLst>
            </p:cNvPr>
            <p:cNvSpPr/>
            <p:nvPr/>
          </p:nvSpPr>
          <p:spPr>
            <a:xfrm>
              <a:off x="4741215" y="4479719"/>
              <a:ext cx="4416610" cy="3057815"/>
            </a:xfrm>
            <a:prstGeom prst="round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grpSp>
      <p:grpSp>
        <p:nvGrpSpPr>
          <p:cNvPr id="32" name="Group 31">
            <a:extLst>
              <a:ext uri="{FF2B5EF4-FFF2-40B4-BE49-F238E27FC236}">
                <a16:creationId xmlns:a16="http://schemas.microsoft.com/office/drawing/2014/main" id="{829CCBF1-DD47-48D1-8665-973B7DDA21EB}"/>
              </a:ext>
            </a:extLst>
          </p:cNvPr>
          <p:cNvGrpSpPr/>
          <p:nvPr/>
        </p:nvGrpSpPr>
        <p:grpSpPr>
          <a:xfrm>
            <a:off x="6023490" y="2868797"/>
            <a:ext cx="5685595" cy="1852386"/>
            <a:chOff x="3428468" y="4050320"/>
            <a:chExt cx="5756882" cy="1912541"/>
          </a:xfrm>
        </p:grpSpPr>
        <p:sp>
          <p:nvSpPr>
            <p:cNvPr id="34" name="TextBox 33">
              <a:extLst>
                <a:ext uri="{FF2B5EF4-FFF2-40B4-BE49-F238E27FC236}">
                  <a16:creationId xmlns:a16="http://schemas.microsoft.com/office/drawing/2014/main" id="{CE44FCDE-5666-4990-8F97-EBDC06411144}"/>
                </a:ext>
              </a:extLst>
            </p:cNvPr>
            <p:cNvSpPr txBox="1"/>
            <p:nvPr/>
          </p:nvSpPr>
          <p:spPr>
            <a:xfrm>
              <a:off x="3529155" y="4219848"/>
              <a:ext cx="5656195" cy="1323096"/>
            </a:xfrm>
            <a:prstGeom prst="rect">
              <a:avLst/>
            </a:prstGeom>
            <a:noFill/>
          </p:spPr>
          <p:txBody>
            <a:bodyPr wrap="square" rtlCol="0">
              <a:spAutoFit/>
            </a:bodyPr>
            <a:lstStyle/>
            <a:p>
              <a:r>
                <a:rPr lang="lv-LV" sz="1400" b="1" dirty="0"/>
                <a:t>Konference 2021</a:t>
              </a:r>
              <a:r>
                <a:rPr lang="lv-LV" sz="1400" dirty="0"/>
                <a:t>– vasara – attālināti «Cilvēks – Ģimene -Kopiena»</a:t>
              </a:r>
            </a:p>
            <a:p>
              <a:r>
                <a:rPr lang="lv-LV" sz="1400" dirty="0"/>
                <a:t>Marts – sociālā darba mēnesis, aktivitātes novados, viedokļu raksti, Latvijas radio 1</a:t>
              </a:r>
            </a:p>
            <a:p>
              <a:r>
                <a:rPr lang="lv-LV" sz="1400" dirty="0"/>
                <a:t>Noslēdzies iepirkums komunikācijas kampaņai, 4 piedāvājumi, tiek vērtēts</a:t>
              </a:r>
            </a:p>
            <a:p>
              <a:r>
                <a:rPr lang="lv-LV" sz="1400" dirty="0" err="1"/>
                <a:t>Podkāstu</a:t>
              </a:r>
              <a:r>
                <a:rPr lang="lv-LV" sz="1400" dirty="0"/>
                <a:t> sērija</a:t>
              </a:r>
            </a:p>
            <a:p>
              <a:r>
                <a:rPr lang="lv-LV" sz="1400" dirty="0"/>
                <a:t>Tematiskā diskusija (maijs)</a:t>
              </a:r>
            </a:p>
          </p:txBody>
        </p:sp>
        <p:sp>
          <p:nvSpPr>
            <p:cNvPr id="35" name="Rectangle: Rounded Corners 34">
              <a:extLst>
                <a:ext uri="{FF2B5EF4-FFF2-40B4-BE49-F238E27FC236}">
                  <a16:creationId xmlns:a16="http://schemas.microsoft.com/office/drawing/2014/main" id="{EE3DE32C-CAC2-4ACF-A490-A1A3306FDBD8}"/>
                </a:ext>
              </a:extLst>
            </p:cNvPr>
            <p:cNvSpPr/>
            <p:nvPr/>
          </p:nvSpPr>
          <p:spPr>
            <a:xfrm>
              <a:off x="3428468" y="4050320"/>
              <a:ext cx="5712793" cy="1912541"/>
            </a:xfrm>
            <a:prstGeom prst="round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grpSp>
      <p:sp>
        <p:nvSpPr>
          <p:cNvPr id="25" name="TextBox 24">
            <a:extLst>
              <a:ext uri="{FF2B5EF4-FFF2-40B4-BE49-F238E27FC236}">
                <a16:creationId xmlns:a16="http://schemas.microsoft.com/office/drawing/2014/main" id="{DBB5CF8A-C524-40CB-9486-39E3D2499B4E}"/>
              </a:ext>
            </a:extLst>
          </p:cNvPr>
          <p:cNvSpPr txBox="1"/>
          <p:nvPr/>
        </p:nvSpPr>
        <p:spPr>
          <a:xfrm>
            <a:off x="5399364" y="5110371"/>
            <a:ext cx="1749298" cy="1323439"/>
          </a:xfrm>
          <a:prstGeom prst="rect">
            <a:avLst/>
          </a:prstGeom>
          <a:noFill/>
          <a:ln w="25400">
            <a:solidFill>
              <a:srgbClr val="FF0000"/>
            </a:solidFill>
            <a:prstDash val="sysDash"/>
          </a:ln>
        </p:spPr>
        <p:txBody>
          <a:bodyPr wrap="square" rtlCol="0">
            <a:spAutoFit/>
          </a:bodyPr>
          <a:lstStyle/>
          <a:p>
            <a:pPr algn="ctr"/>
            <a:r>
              <a:rPr lang="lv-LV" sz="2000" b="1" dirty="0">
                <a:solidFill>
                  <a:srgbClr val="FF0000"/>
                </a:solidFill>
              </a:rPr>
              <a:t>2012 </a:t>
            </a:r>
            <a:r>
              <a:rPr lang="lv-LV" sz="2000" dirty="0">
                <a:solidFill>
                  <a:srgbClr val="FF0000"/>
                </a:solidFill>
              </a:rPr>
              <a:t>unikālas personas</a:t>
            </a:r>
          </a:p>
          <a:p>
            <a:pPr algn="ctr"/>
            <a:r>
              <a:rPr lang="lv-LV" sz="2000" dirty="0">
                <a:solidFill>
                  <a:srgbClr val="FF0000"/>
                </a:solidFill>
              </a:rPr>
              <a:t>#</a:t>
            </a:r>
          </a:p>
          <a:p>
            <a:pPr algn="ctr"/>
            <a:r>
              <a:rPr lang="lv-LV" sz="2000" dirty="0">
                <a:solidFill>
                  <a:srgbClr val="FF0000"/>
                </a:solidFill>
              </a:rPr>
              <a:t>1212 - 2020</a:t>
            </a:r>
          </a:p>
        </p:txBody>
      </p:sp>
    </p:spTree>
    <p:extLst>
      <p:ext uri="{BB962C8B-B14F-4D97-AF65-F5344CB8AC3E}">
        <p14:creationId xmlns:p14="http://schemas.microsoft.com/office/powerpoint/2010/main" val="1512419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AttÄls var saturÄt: teksts">
            <a:extLst>
              <a:ext uri="{FF2B5EF4-FFF2-40B4-BE49-F238E27FC236}">
                <a16:creationId xmlns:a16="http://schemas.microsoft.com/office/drawing/2014/main" id="{0B3DD81E-63C5-40B2-8C6C-207421A0DD3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v-LV"/>
          </a:p>
        </p:txBody>
      </p:sp>
      <p:pic>
        <p:nvPicPr>
          <p:cNvPr id="8" name="Content Placeholder 7">
            <a:extLst>
              <a:ext uri="{FF2B5EF4-FFF2-40B4-BE49-F238E27FC236}">
                <a16:creationId xmlns:a16="http://schemas.microsoft.com/office/drawing/2014/main" id="{6F2FCC4F-D225-4C8D-8373-E5771C92E5CB}"/>
              </a:ext>
            </a:extLst>
          </p:cNvPr>
          <p:cNvPicPr>
            <a:picLocks noGrp="1" noChangeAspect="1"/>
          </p:cNvPicPr>
          <p:nvPr>
            <p:ph idx="1"/>
          </p:nvPr>
        </p:nvPicPr>
        <p:blipFill>
          <a:blip r:embed="rId2"/>
          <a:stretch>
            <a:fillRect/>
          </a:stretch>
        </p:blipFill>
        <p:spPr>
          <a:xfrm>
            <a:off x="294216" y="1080906"/>
            <a:ext cx="5801784" cy="5536711"/>
          </a:xfrm>
          <a:prstGeom prst="rect">
            <a:avLst/>
          </a:prstGeom>
        </p:spPr>
      </p:pic>
      <p:sp>
        <p:nvSpPr>
          <p:cNvPr id="7" name="AutoShape 4" descr="blob:https://web.whatsapp.com/241fb526-90ff-42d4-8789-77637df37b26">
            <a:extLst>
              <a:ext uri="{FF2B5EF4-FFF2-40B4-BE49-F238E27FC236}">
                <a16:creationId xmlns:a16="http://schemas.microsoft.com/office/drawing/2014/main" id="{F3EE5306-4EB4-4244-B8F8-556A77AFFCE0}"/>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v-LV"/>
          </a:p>
        </p:txBody>
      </p:sp>
      <p:pic>
        <p:nvPicPr>
          <p:cNvPr id="11" name="Picture 10">
            <a:extLst>
              <a:ext uri="{FF2B5EF4-FFF2-40B4-BE49-F238E27FC236}">
                <a16:creationId xmlns:a16="http://schemas.microsoft.com/office/drawing/2014/main" id="{06182230-9D1B-4632-B60A-DFD0E4F1A47D}"/>
              </a:ext>
            </a:extLst>
          </p:cNvPr>
          <p:cNvPicPr>
            <a:picLocks noChangeAspect="1"/>
          </p:cNvPicPr>
          <p:nvPr/>
        </p:nvPicPr>
        <p:blipFill>
          <a:blip r:embed="rId3"/>
          <a:stretch>
            <a:fillRect/>
          </a:stretch>
        </p:blipFill>
        <p:spPr>
          <a:xfrm>
            <a:off x="6553200" y="0"/>
            <a:ext cx="5297805" cy="6858000"/>
          </a:xfrm>
          <a:prstGeom prst="rect">
            <a:avLst/>
          </a:prstGeom>
        </p:spPr>
      </p:pic>
      <p:sp>
        <p:nvSpPr>
          <p:cNvPr id="6" name="TextBox 5">
            <a:extLst>
              <a:ext uri="{FF2B5EF4-FFF2-40B4-BE49-F238E27FC236}">
                <a16:creationId xmlns:a16="http://schemas.microsoft.com/office/drawing/2014/main" id="{4D4B394D-3B75-43BE-AB7A-3EC6FDC818F1}"/>
              </a:ext>
            </a:extLst>
          </p:cNvPr>
          <p:cNvSpPr txBox="1"/>
          <p:nvPr/>
        </p:nvSpPr>
        <p:spPr>
          <a:xfrm>
            <a:off x="1648654" y="146762"/>
            <a:ext cx="2952925" cy="584775"/>
          </a:xfrm>
          <a:prstGeom prst="rect">
            <a:avLst/>
          </a:prstGeom>
          <a:noFill/>
        </p:spPr>
        <p:txBody>
          <a:bodyPr wrap="square" rtlCol="0">
            <a:spAutoFit/>
          </a:bodyPr>
          <a:lstStyle/>
          <a:p>
            <a:r>
              <a:rPr lang="lv-LV" sz="3200" dirty="0"/>
              <a:t>Mācību plāni</a:t>
            </a:r>
          </a:p>
        </p:txBody>
      </p:sp>
    </p:spTree>
    <p:extLst>
      <p:ext uri="{BB962C8B-B14F-4D97-AF65-F5344CB8AC3E}">
        <p14:creationId xmlns:p14="http://schemas.microsoft.com/office/powerpoint/2010/main" val="2863095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D5A515F-EBA5-4DE2-9DE8-6523D92F6EA6}"/>
              </a:ext>
            </a:extLst>
          </p:cNvPr>
          <p:cNvSpPr txBox="1"/>
          <p:nvPr/>
        </p:nvSpPr>
        <p:spPr>
          <a:xfrm>
            <a:off x="3590647" y="246517"/>
            <a:ext cx="4560163" cy="523220"/>
          </a:xfrm>
          <a:prstGeom prst="rect">
            <a:avLst/>
          </a:prstGeom>
          <a:noFill/>
        </p:spPr>
        <p:txBody>
          <a:bodyPr wrap="square" rtlCol="0">
            <a:spAutoFit/>
          </a:bodyPr>
          <a:lstStyle/>
          <a:p>
            <a:r>
              <a:rPr lang="lv-LV" sz="2800" dirty="0"/>
              <a:t>Metodikas sociālajam darbam </a:t>
            </a:r>
            <a:endParaRPr lang="en-US" sz="2800" dirty="0"/>
          </a:p>
        </p:txBody>
      </p:sp>
      <p:sp>
        <p:nvSpPr>
          <p:cNvPr id="5" name="TextBox 4">
            <a:extLst>
              <a:ext uri="{FF2B5EF4-FFF2-40B4-BE49-F238E27FC236}">
                <a16:creationId xmlns:a16="http://schemas.microsoft.com/office/drawing/2014/main" id="{EFE63E62-F678-419F-929F-1EEA9F85A6DB}"/>
              </a:ext>
            </a:extLst>
          </p:cNvPr>
          <p:cNvSpPr txBox="1"/>
          <p:nvPr/>
        </p:nvSpPr>
        <p:spPr>
          <a:xfrm>
            <a:off x="372862" y="949911"/>
            <a:ext cx="9090734" cy="1477328"/>
          </a:xfrm>
          <a:prstGeom prst="rect">
            <a:avLst/>
          </a:prstGeom>
          <a:noFill/>
        </p:spPr>
        <p:txBody>
          <a:bodyPr wrap="square" rtlCol="0">
            <a:spAutoFit/>
          </a:bodyPr>
          <a:lstStyle/>
          <a:p>
            <a:r>
              <a:rPr lang="lv-LV" dirty="0"/>
              <a:t>Izstrādātas:</a:t>
            </a:r>
          </a:p>
          <a:p>
            <a:r>
              <a:rPr lang="lv-LV" dirty="0"/>
              <a:t>1. Metodika sociālajam darbam ar GRT</a:t>
            </a:r>
          </a:p>
          <a:p>
            <a:r>
              <a:rPr lang="lv-LV" dirty="0"/>
              <a:t>2. Metodika sociālajam darbam ar vardarbībā cietušām un vardarbību veikušām personām</a:t>
            </a:r>
          </a:p>
          <a:p>
            <a:r>
              <a:rPr lang="lv-LV" dirty="0"/>
              <a:t>3. Metodika sociālajam darbam ģimenēm ar bērniem</a:t>
            </a:r>
          </a:p>
          <a:p>
            <a:r>
              <a:rPr lang="lv-LV" dirty="0"/>
              <a:t>4. Metodika sociālajam darbam ar atkarīgām un līdzatkarīgām personām</a:t>
            </a:r>
            <a:endParaRPr lang="en-US" dirty="0"/>
          </a:p>
        </p:txBody>
      </p:sp>
      <p:sp>
        <p:nvSpPr>
          <p:cNvPr id="6" name="TextBox 5">
            <a:extLst>
              <a:ext uri="{FF2B5EF4-FFF2-40B4-BE49-F238E27FC236}">
                <a16:creationId xmlns:a16="http://schemas.microsoft.com/office/drawing/2014/main" id="{D0F21211-EC84-4CD8-96AA-331D5574D446}"/>
              </a:ext>
            </a:extLst>
          </p:cNvPr>
          <p:cNvSpPr txBox="1"/>
          <p:nvPr/>
        </p:nvSpPr>
        <p:spPr>
          <a:xfrm>
            <a:off x="497150" y="2787588"/>
            <a:ext cx="10937289" cy="1200329"/>
          </a:xfrm>
          <a:prstGeom prst="rect">
            <a:avLst/>
          </a:prstGeom>
          <a:noFill/>
        </p:spPr>
        <p:txBody>
          <a:bodyPr wrap="square" rtlCol="0">
            <a:spAutoFit/>
          </a:bodyPr>
          <a:lstStyle/>
          <a:p>
            <a:pPr algn="r"/>
            <a:r>
              <a:rPr lang="lv-LV" dirty="0"/>
              <a:t>Sagatavošanā:</a:t>
            </a:r>
          </a:p>
          <a:p>
            <a:pPr algn="r"/>
            <a:r>
              <a:rPr lang="lv-LV" dirty="0"/>
              <a:t>5. Metodika sociālajam darbam ar sociālās atstumtības un diskriminācijas riskam pakļautām personām (dažādība)</a:t>
            </a:r>
          </a:p>
          <a:p>
            <a:pPr algn="r"/>
            <a:r>
              <a:rPr lang="lv-LV" dirty="0"/>
              <a:t>6. Metodika sociālajam darbam ar jauniešiem</a:t>
            </a:r>
          </a:p>
          <a:p>
            <a:pPr algn="r"/>
            <a:r>
              <a:rPr lang="lv-LV" dirty="0"/>
              <a:t>7. Metodika sociālajam darbam grupā</a:t>
            </a:r>
            <a:endParaRPr lang="en-US" dirty="0"/>
          </a:p>
        </p:txBody>
      </p:sp>
      <p:graphicFrame>
        <p:nvGraphicFramePr>
          <p:cNvPr id="7" name="Table 6">
            <a:extLst>
              <a:ext uri="{FF2B5EF4-FFF2-40B4-BE49-F238E27FC236}">
                <a16:creationId xmlns:a16="http://schemas.microsoft.com/office/drawing/2014/main" id="{CB109523-A54A-4A5A-849D-BE5B6FFFF0B2}"/>
              </a:ext>
            </a:extLst>
          </p:cNvPr>
          <p:cNvGraphicFramePr>
            <a:graphicFrameLocks noGrp="1"/>
          </p:cNvGraphicFramePr>
          <p:nvPr>
            <p:extLst>
              <p:ext uri="{D42A27DB-BD31-4B8C-83A1-F6EECF244321}">
                <p14:modId xmlns:p14="http://schemas.microsoft.com/office/powerpoint/2010/main" val="3934544043"/>
              </p:ext>
            </p:extLst>
          </p:nvPr>
        </p:nvGraphicFramePr>
        <p:xfrm>
          <a:off x="662126" y="4348266"/>
          <a:ext cx="10417206" cy="1104900"/>
        </p:xfrm>
        <a:graphic>
          <a:graphicData uri="http://schemas.openxmlformats.org/drawingml/2006/table">
            <a:tbl>
              <a:tblPr>
                <a:tableStyleId>{5C22544A-7EE6-4342-B048-85BDC9FD1C3A}</a:tableStyleId>
              </a:tblPr>
              <a:tblGrid>
                <a:gridCol w="4103748">
                  <a:extLst>
                    <a:ext uri="{9D8B030D-6E8A-4147-A177-3AD203B41FA5}">
                      <a16:colId xmlns:a16="http://schemas.microsoft.com/office/drawing/2014/main" val="3096184585"/>
                    </a:ext>
                  </a:extLst>
                </a:gridCol>
                <a:gridCol w="1892378">
                  <a:extLst>
                    <a:ext uri="{9D8B030D-6E8A-4147-A177-3AD203B41FA5}">
                      <a16:colId xmlns:a16="http://schemas.microsoft.com/office/drawing/2014/main" val="3502569925"/>
                    </a:ext>
                  </a:extLst>
                </a:gridCol>
                <a:gridCol w="4421080">
                  <a:extLst>
                    <a:ext uri="{9D8B030D-6E8A-4147-A177-3AD203B41FA5}">
                      <a16:colId xmlns:a16="http://schemas.microsoft.com/office/drawing/2014/main" val="2230937620"/>
                    </a:ext>
                  </a:extLst>
                </a:gridCol>
              </a:tblGrid>
              <a:tr h="182880">
                <a:tc>
                  <a:txBody>
                    <a:bodyPr/>
                    <a:lstStyle/>
                    <a:p>
                      <a:pPr algn="ctr" fontAlgn="b"/>
                      <a:r>
                        <a:rPr lang="en-US" sz="1400" u="none" strike="noStrike" dirty="0" err="1">
                          <a:effectLst/>
                        </a:rPr>
                        <a:t>Nākamo</a:t>
                      </a:r>
                      <a:r>
                        <a:rPr lang="en-US" sz="1400" u="none" strike="noStrike" dirty="0">
                          <a:effectLst/>
                        </a:rPr>
                        <a:t> </a:t>
                      </a:r>
                      <a:r>
                        <a:rPr lang="lv-LV" sz="1400" u="none" strike="noStrike" dirty="0">
                          <a:effectLst/>
                        </a:rPr>
                        <a:t>2 </a:t>
                      </a:r>
                      <a:r>
                        <a:rPr lang="en-US" sz="1400" u="none" strike="noStrike" dirty="0" err="1">
                          <a:effectLst/>
                        </a:rPr>
                        <a:t>metodiku</a:t>
                      </a:r>
                      <a:r>
                        <a:rPr lang="en-US" sz="1400" u="none" strike="noStrike" dirty="0">
                          <a:effectLst/>
                        </a:rPr>
                        <a:t> </a:t>
                      </a:r>
                      <a:r>
                        <a:rPr lang="en-US" sz="1400" u="none" strike="noStrike" dirty="0" err="1">
                          <a:effectLst/>
                        </a:rPr>
                        <a:t>tēmas</a:t>
                      </a:r>
                      <a:r>
                        <a:rPr lang="lv-LV" sz="1400" u="none" strike="noStrike" dirty="0">
                          <a:effectLst/>
                        </a:rPr>
                        <a:t>:</a:t>
                      </a:r>
                      <a:endParaRPr lang="en-US" sz="1400" b="1" i="0" u="none" strike="noStrike" dirty="0">
                        <a:solidFill>
                          <a:srgbClr val="FFFFFF"/>
                        </a:solidFill>
                        <a:effectLst/>
                        <a:latin typeface="Calibri" panose="020F0502020204030204" pitchFamily="34" charset="0"/>
                      </a:endParaRPr>
                    </a:p>
                  </a:txBody>
                  <a:tcPr marL="7620" marR="7620" marT="7620" marB="0" anchor="b"/>
                </a:tc>
                <a:tc>
                  <a:txBody>
                    <a:bodyPr/>
                    <a:lstStyle/>
                    <a:p>
                      <a:pPr algn="ctr" fontAlgn="b"/>
                      <a:r>
                        <a:rPr lang="en-US" sz="1400" u="none" strike="noStrike" dirty="0" err="1">
                          <a:effectLst/>
                        </a:rPr>
                        <a:t>Balsu</a:t>
                      </a:r>
                      <a:r>
                        <a:rPr lang="en-US" sz="1400" u="none" strike="noStrike" dirty="0">
                          <a:effectLst/>
                        </a:rPr>
                        <a:t> </a:t>
                      </a:r>
                      <a:r>
                        <a:rPr lang="en-US" sz="1400" u="none" strike="noStrike" dirty="0" err="1">
                          <a:effectLst/>
                        </a:rPr>
                        <a:t>skaits</a:t>
                      </a:r>
                      <a:endParaRPr lang="en-US" sz="1400" b="1" i="0" u="none" strike="noStrike" dirty="0">
                        <a:solidFill>
                          <a:srgbClr val="FFFFFF"/>
                        </a:solidFill>
                        <a:effectLst/>
                        <a:latin typeface="Calibri" panose="020F0502020204030204" pitchFamily="34" charset="0"/>
                      </a:endParaRPr>
                    </a:p>
                  </a:txBody>
                  <a:tcPr marL="7620" marR="7620" marT="7620" marB="0" anchor="b"/>
                </a:tc>
                <a:tc>
                  <a:txBody>
                    <a:bodyPr/>
                    <a:lstStyle/>
                    <a:p>
                      <a:pPr algn="ctr" fontAlgn="b"/>
                      <a:r>
                        <a:rPr lang="en-US" sz="1400" u="none" strike="noStrike" dirty="0" err="1">
                          <a:effectLst/>
                        </a:rPr>
                        <a:t>Nobalsojušie</a:t>
                      </a:r>
                      <a:endParaRPr lang="en-US" sz="1400" b="1" i="0" u="none" strike="noStrike" dirty="0">
                        <a:solidFill>
                          <a:srgbClr val="FFFFFF"/>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270805349"/>
                  </a:ext>
                </a:extLst>
              </a:tr>
              <a:tr h="182880">
                <a:tc>
                  <a:txBody>
                    <a:bodyPr/>
                    <a:lstStyle/>
                    <a:p>
                      <a:pPr algn="l" fontAlgn="b"/>
                      <a:r>
                        <a:rPr lang="en-US" sz="1400" u="none" strike="noStrike" dirty="0" err="1">
                          <a:effectLst/>
                        </a:rPr>
                        <a:t>Krīzes</a:t>
                      </a:r>
                      <a:r>
                        <a:rPr lang="en-US" sz="1400" u="none" strike="noStrike" dirty="0">
                          <a:effectLst/>
                        </a:rPr>
                        <a:t> </a:t>
                      </a:r>
                      <a:r>
                        <a:rPr lang="en-US" sz="1400" u="none" strike="noStrike" dirty="0" err="1">
                          <a:effectLst/>
                        </a:rPr>
                        <a:t>intervence</a:t>
                      </a:r>
                      <a:r>
                        <a:rPr lang="en-US" sz="1400" u="none" strike="noStrike" dirty="0">
                          <a:effectLst/>
                        </a:rPr>
                        <a:t> </a:t>
                      </a:r>
                      <a:r>
                        <a:rPr lang="en-US" sz="1400" u="none" strike="noStrike" dirty="0" err="1">
                          <a:effectLst/>
                        </a:rPr>
                        <a:t>sociālajā</a:t>
                      </a:r>
                      <a:r>
                        <a:rPr lang="en-US" sz="1400" u="none" strike="noStrike" dirty="0">
                          <a:effectLst/>
                        </a:rPr>
                        <a:t> </a:t>
                      </a:r>
                      <a:r>
                        <a:rPr lang="en-US" sz="1400" u="none" strike="noStrike" dirty="0" err="1">
                          <a:effectLst/>
                        </a:rPr>
                        <a:t>darbā</a:t>
                      </a:r>
                      <a:endParaRPr lang="en-US" sz="1400" b="0" i="0" u="none" strike="noStrike" dirty="0">
                        <a:solidFill>
                          <a:srgbClr val="000000"/>
                        </a:solidFill>
                        <a:effectLst/>
                        <a:latin typeface="Calibri" panose="020F0502020204030204" pitchFamily="34" charset="0"/>
                      </a:endParaRPr>
                    </a:p>
                  </a:txBody>
                  <a:tcPr marL="7620" marR="7620" marT="7620" marB="0" anchor="b">
                    <a:solidFill>
                      <a:schemeClr val="accent6"/>
                    </a:solidFill>
                  </a:tcPr>
                </a:tc>
                <a:tc>
                  <a:txBody>
                    <a:bodyPr/>
                    <a:lstStyle/>
                    <a:p>
                      <a:pPr algn="ctr" fontAlgn="b"/>
                      <a:r>
                        <a:rPr lang="en-US" sz="1400" u="none" strike="noStrike" dirty="0">
                          <a:effectLst/>
                        </a:rPr>
                        <a:t>5</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u="none" strike="noStrike" dirty="0" err="1">
                          <a:effectLst/>
                        </a:rPr>
                        <a:t>Tukums</a:t>
                      </a:r>
                      <a:r>
                        <a:rPr lang="lv-LV" sz="1400" u="none" strike="noStrike" dirty="0">
                          <a:effectLst/>
                        </a:rPr>
                        <a:t>, </a:t>
                      </a:r>
                      <a:r>
                        <a:rPr lang="en-US" sz="1400" u="none" strike="noStrike" dirty="0" err="1">
                          <a:effectLst/>
                        </a:rPr>
                        <a:t>Valmiera</a:t>
                      </a:r>
                      <a:r>
                        <a:rPr lang="lv-LV" sz="1400" u="none" strike="noStrike" dirty="0">
                          <a:effectLst/>
                        </a:rPr>
                        <a:t>, LSDVA</a:t>
                      </a:r>
                      <a:r>
                        <a:rPr lang="en-US" sz="1400" u="none" strike="noStrike" dirty="0">
                          <a:effectLst/>
                        </a:rPr>
                        <a:t> </a:t>
                      </a:r>
                      <a:r>
                        <a:rPr lang="en-US" sz="1400" b="1" u="none" strike="noStrike" dirty="0">
                          <a:effectLst/>
                        </a:rPr>
                        <a:t>(</a:t>
                      </a:r>
                      <a:r>
                        <a:rPr lang="en-US" sz="1400" b="1" u="none" strike="noStrike" dirty="0" err="1">
                          <a:effectLst/>
                        </a:rPr>
                        <a:t>prioritāte</a:t>
                      </a:r>
                      <a:r>
                        <a:rPr lang="en-US" sz="1400" b="1" u="none" strike="noStrike" dirty="0">
                          <a:effectLst/>
                        </a:rPr>
                        <a:t>)</a:t>
                      </a:r>
                      <a:r>
                        <a:rPr lang="en-US" sz="1400" u="none" strike="noStrike" dirty="0">
                          <a:effectLst/>
                        </a:rPr>
                        <a:t>, LU, LSDB, BSA</a:t>
                      </a:r>
                      <a:endParaRPr lang="en-US" sz="1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150857804"/>
                  </a:ext>
                </a:extLst>
              </a:tr>
              <a:tr h="182880">
                <a:tc>
                  <a:txBody>
                    <a:bodyPr/>
                    <a:lstStyle/>
                    <a:p>
                      <a:pPr algn="l" fontAlgn="b"/>
                      <a:r>
                        <a:rPr lang="en-US" sz="1400" u="none" strike="noStrike" dirty="0" err="1">
                          <a:effectLst/>
                        </a:rPr>
                        <a:t>Sociālais</a:t>
                      </a:r>
                      <a:r>
                        <a:rPr lang="en-US" sz="1400" u="none" strike="noStrike" dirty="0">
                          <a:effectLst/>
                        </a:rPr>
                        <a:t> </a:t>
                      </a:r>
                      <a:r>
                        <a:rPr lang="en-US" sz="1400" u="none" strike="noStrike" dirty="0" err="1">
                          <a:effectLst/>
                        </a:rPr>
                        <a:t>darbs</a:t>
                      </a:r>
                      <a:r>
                        <a:rPr lang="en-US" sz="1400" u="none" strike="noStrike" dirty="0">
                          <a:effectLst/>
                        </a:rPr>
                        <a:t> </a:t>
                      </a:r>
                      <a:r>
                        <a:rPr lang="en-US" sz="1400" u="none" strike="noStrike" dirty="0" err="1">
                          <a:effectLst/>
                        </a:rPr>
                        <a:t>ar</a:t>
                      </a:r>
                      <a:r>
                        <a:rPr lang="en-US" sz="1400" u="none" strike="noStrike" dirty="0">
                          <a:effectLst/>
                        </a:rPr>
                        <a:t> </a:t>
                      </a:r>
                      <a:r>
                        <a:rPr lang="en-US" sz="1400" u="none" strike="noStrike" dirty="0" err="1">
                          <a:effectLst/>
                        </a:rPr>
                        <a:t>senioriem</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400" u="none" strike="noStrike" dirty="0">
                          <a:effectLst/>
                        </a:rPr>
                        <a:t>3</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u="none" strike="noStrike" dirty="0" err="1">
                          <a:effectLst/>
                        </a:rPr>
                        <a:t>Saldus</a:t>
                      </a:r>
                      <a:r>
                        <a:rPr lang="en-US" sz="1400" u="none" strike="noStrike" dirty="0">
                          <a:effectLst/>
                        </a:rPr>
                        <a:t>, LSDB (</a:t>
                      </a:r>
                      <a:r>
                        <a:rPr lang="lv-LV" sz="1400" u="none" strike="noStrike" dirty="0">
                          <a:effectLst/>
                        </a:rPr>
                        <a:t>3.</a:t>
                      </a:r>
                      <a:r>
                        <a:rPr lang="en-US" sz="1400" u="none" strike="noStrike" dirty="0">
                          <a:effectLst/>
                        </a:rPr>
                        <a:t> </a:t>
                      </a:r>
                      <a:r>
                        <a:rPr lang="en-US" sz="1400" u="none" strike="noStrike" dirty="0" err="1">
                          <a:effectLst/>
                        </a:rPr>
                        <a:t>pirorit</a:t>
                      </a:r>
                      <a:r>
                        <a:rPr lang="lv-LV" sz="1400" u="none" strike="noStrike" dirty="0">
                          <a:effectLst/>
                        </a:rPr>
                        <a:t>.</a:t>
                      </a:r>
                      <a:r>
                        <a:rPr lang="en-US" sz="1400" u="none" strike="noStrike" dirty="0">
                          <a:effectLst/>
                        </a:rPr>
                        <a:t>), BSA, </a:t>
                      </a:r>
                      <a:r>
                        <a:rPr lang="en-US" sz="1400" u="none" strike="noStrike" dirty="0" err="1">
                          <a:effectLst/>
                        </a:rPr>
                        <a:t>Tukums</a:t>
                      </a:r>
                      <a:r>
                        <a:rPr lang="en-US" sz="1400" u="none" strike="noStrike" dirty="0">
                          <a:effectLst/>
                        </a:rPr>
                        <a:t> (4.priorit.)</a:t>
                      </a:r>
                      <a:endParaRPr lang="en-US" sz="1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655536253"/>
                  </a:ext>
                </a:extLst>
              </a:tr>
              <a:tr h="182880">
                <a:tc>
                  <a:txBody>
                    <a:bodyPr/>
                    <a:lstStyle/>
                    <a:p>
                      <a:pPr algn="l" fontAlgn="b"/>
                      <a:r>
                        <a:rPr lang="en-US" sz="1400" u="none" strike="noStrike" dirty="0" err="1">
                          <a:effectLst/>
                        </a:rPr>
                        <a:t>Darbs</a:t>
                      </a:r>
                      <a:r>
                        <a:rPr lang="en-US" sz="1400" u="none" strike="noStrike" dirty="0">
                          <a:effectLst/>
                        </a:rPr>
                        <a:t> </a:t>
                      </a:r>
                      <a:r>
                        <a:rPr lang="en-US" sz="1400" u="none" strike="noStrike" dirty="0" err="1">
                          <a:effectLst/>
                        </a:rPr>
                        <a:t>ar</a:t>
                      </a:r>
                      <a:r>
                        <a:rPr lang="en-US" sz="1400" u="none" strike="noStrike" dirty="0">
                          <a:effectLst/>
                        </a:rPr>
                        <a:t> </a:t>
                      </a:r>
                      <a:r>
                        <a:rPr lang="en-US" sz="1400" u="none" strike="noStrike" dirty="0" err="1">
                          <a:effectLst/>
                        </a:rPr>
                        <a:t>gadījumu</a:t>
                      </a:r>
                      <a:r>
                        <a:rPr lang="en-US" sz="1400" u="none" strike="noStrike" dirty="0">
                          <a:effectLst/>
                        </a:rPr>
                        <a:t> (</a:t>
                      </a:r>
                      <a:r>
                        <a:rPr lang="en-US" sz="1400" u="none" strike="noStrike" dirty="0" err="1">
                          <a:effectLst/>
                        </a:rPr>
                        <a:t>psihosociālais</a:t>
                      </a:r>
                      <a:r>
                        <a:rPr lang="en-US" sz="1400" u="none" strike="noStrike" dirty="0">
                          <a:effectLst/>
                        </a:rPr>
                        <a:t> </a:t>
                      </a:r>
                      <a:r>
                        <a:rPr lang="en-US" sz="1400" u="none" strike="noStrike" dirty="0" err="1">
                          <a:effectLst/>
                        </a:rPr>
                        <a:t>darbs</a:t>
                      </a:r>
                      <a:r>
                        <a:rPr lang="en-US" sz="1400" u="none" strike="noStrike" dirty="0">
                          <a:effectLst/>
                        </a:rPr>
                        <a:t>)</a:t>
                      </a:r>
                      <a:endParaRPr lang="en-US" sz="1400" b="0" i="0" u="none" strike="noStrike" dirty="0">
                        <a:solidFill>
                          <a:srgbClr val="000000"/>
                        </a:solidFill>
                        <a:effectLst/>
                        <a:latin typeface="Calibri" panose="020F0502020204030204" pitchFamily="34" charset="0"/>
                      </a:endParaRPr>
                    </a:p>
                  </a:txBody>
                  <a:tcPr marL="7620" marR="7620" marT="7620" marB="0" anchor="b">
                    <a:solidFill>
                      <a:schemeClr val="accent6"/>
                    </a:solidFill>
                  </a:tcPr>
                </a:tc>
                <a:tc>
                  <a:txBody>
                    <a:bodyPr/>
                    <a:lstStyle/>
                    <a:p>
                      <a:pPr algn="ctr" fontAlgn="b"/>
                      <a:r>
                        <a:rPr lang="en-US" sz="1400" u="none" strike="noStrike" dirty="0">
                          <a:effectLst/>
                        </a:rPr>
                        <a:t>3</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u="none" strike="noStrike" dirty="0" err="1">
                          <a:effectLst/>
                        </a:rPr>
                        <a:t>Saldus</a:t>
                      </a:r>
                      <a:r>
                        <a:rPr lang="en-US" sz="1400" u="none" strike="noStrike" dirty="0">
                          <a:effectLst/>
                        </a:rPr>
                        <a:t>, </a:t>
                      </a:r>
                      <a:r>
                        <a:rPr lang="en-US" sz="1400" u="none" strike="noStrike" dirty="0" err="1">
                          <a:effectLst/>
                        </a:rPr>
                        <a:t>Tukums</a:t>
                      </a:r>
                      <a:r>
                        <a:rPr lang="lv-LV" sz="1400" u="none" strike="noStrike" dirty="0">
                          <a:effectLst/>
                        </a:rPr>
                        <a:t>, LSDVA</a:t>
                      </a:r>
                      <a:r>
                        <a:rPr lang="en-US" sz="1400" u="none" strike="noStrike" dirty="0">
                          <a:effectLst/>
                        </a:rPr>
                        <a:t> </a:t>
                      </a:r>
                      <a:r>
                        <a:rPr lang="en-US" sz="1400" b="1" u="none" strike="noStrike" dirty="0">
                          <a:effectLst/>
                        </a:rPr>
                        <a:t>(</a:t>
                      </a:r>
                      <a:r>
                        <a:rPr lang="en-US" sz="1400" b="1" u="none" strike="noStrike" dirty="0" err="1">
                          <a:effectLst/>
                        </a:rPr>
                        <a:t>prioritāte</a:t>
                      </a:r>
                      <a:r>
                        <a:rPr lang="en-US" sz="1400" b="1" u="none" strike="noStrike" dirty="0">
                          <a:effectLst/>
                        </a:rPr>
                        <a:t>)</a:t>
                      </a:r>
                      <a:r>
                        <a:rPr lang="en-US" sz="1400" u="none" strike="noStrike" dirty="0">
                          <a:effectLst/>
                        </a:rPr>
                        <a:t>, LSDB </a:t>
                      </a:r>
                      <a:r>
                        <a:rPr lang="en-US" sz="1400" b="1" u="none" strike="noStrike" dirty="0">
                          <a:effectLst/>
                        </a:rPr>
                        <a:t>(</a:t>
                      </a:r>
                      <a:r>
                        <a:rPr lang="en-US" sz="1400" b="1" u="none" strike="noStrike" dirty="0" err="1">
                          <a:effectLst/>
                        </a:rPr>
                        <a:t>prioritāte</a:t>
                      </a:r>
                      <a:r>
                        <a:rPr lang="en-US" sz="1400" b="1" u="none" strike="noStrike" dirty="0">
                          <a:effectLst/>
                        </a:rPr>
                        <a:t>)</a:t>
                      </a:r>
                      <a:endParaRPr lang="en-US" sz="140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56332236"/>
                  </a:ext>
                </a:extLst>
              </a:tr>
              <a:tr h="182880">
                <a:tc>
                  <a:txBody>
                    <a:bodyPr/>
                    <a:lstStyle/>
                    <a:p>
                      <a:pPr algn="l" fontAlgn="b"/>
                      <a:r>
                        <a:rPr lang="en-US" sz="1400" u="none" strike="noStrike" dirty="0" err="1">
                          <a:effectLst/>
                        </a:rPr>
                        <a:t>Sociālais</a:t>
                      </a:r>
                      <a:r>
                        <a:rPr lang="en-US" sz="1400" u="none" strike="noStrike" dirty="0">
                          <a:effectLst/>
                        </a:rPr>
                        <a:t> </a:t>
                      </a:r>
                      <a:r>
                        <a:rPr lang="en-US" sz="1400" u="none" strike="noStrike" dirty="0" err="1">
                          <a:effectLst/>
                        </a:rPr>
                        <a:t>darbs</a:t>
                      </a:r>
                      <a:r>
                        <a:rPr lang="en-US" sz="1400" u="none" strike="noStrike" dirty="0">
                          <a:effectLst/>
                        </a:rPr>
                        <a:t> </a:t>
                      </a:r>
                      <a:r>
                        <a:rPr lang="en-US" sz="1400" u="none" strike="noStrike" dirty="0" err="1">
                          <a:effectLst/>
                        </a:rPr>
                        <a:t>lauku</a:t>
                      </a:r>
                      <a:r>
                        <a:rPr lang="en-US" sz="1400" u="none" strike="noStrike" dirty="0">
                          <a:effectLst/>
                        </a:rPr>
                        <a:t> </a:t>
                      </a:r>
                      <a:r>
                        <a:rPr lang="en-US" sz="1400" u="none" strike="noStrike" dirty="0" err="1">
                          <a:effectLst/>
                        </a:rPr>
                        <a:t>vidē</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400" u="none" strike="noStrike" dirty="0">
                          <a:effectLst/>
                        </a:rPr>
                        <a:t>2</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u="none" strike="noStrike" dirty="0" err="1">
                          <a:effectLst/>
                        </a:rPr>
                        <a:t>Valmiera</a:t>
                      </a:r>
                      <a:r>
                        <a:rPr lang="en-US" sz="1400" u="none" strike="noStrike" dirty="0">
                          <a:effectLst/>
                        </a:rPr>
                        <a:t>, </a:t>
                      </a:r>
                      <a:r>
                        <a:rPr lang="en-US" sz="1400" u="none" strike="noStrike" dirty="0" err="1">
                          <a:effectLst/>
                        </a:rPr>
                        <a:t>Tukum</a:t>
                      </a:r>
                      <a:r>
                        <a:rPr lang="lv-LV" sz="1400" u="none" strike="noStrike" dirty="0">
                          <a:effectLst/>
                        </a:rPr>
                        <a:t>s</a:t>
                      </a:r>
                      <a:r>
                        <a:rPr lang="en-US" sz="1400" u="none" strike="noStrike" dirty="0">
                          <a:effectLst/>
                        </a:rPr>
                        <a:t> (</a:t>
                      </a:r>
                      <a:r>
                        <a:rPr lang="lv-LV" sz="1400" u="none" strike="noStrike" dirty="0">
                          <a:effectLst/>
                        </a:rPr>
                        <a:t>3.</a:t>
                      </a:r>
                      <a:r>
                        <a:rPr lang="en-US" sz="1400" u="none" strike="noStrike" dirty="0">
                          <a:effectLst/>
                        </a:rPr>
                        <a:t> </a:t>
                      </a:r>
                      <a:r>
                        <a:rPr lang="en-US" sz="1400" u="none" strike="noStrike" dirty="0" err="1">
                          <a:effectLst/>
                        </a:rPr>
                        <a:t>priorit</a:t>
                      </a:r>
                      <a:r>
                        <a:rPr lang="en-US" sz="1400" u="none" strike="noStrike" dirty="0">
                          <a:effectLst/>
                        </a:rPr>
                        <a:t>.)</a:t>
                      </a:r>
                      <a:endParaRPr lang="en-US" sz="1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928088783"/>
                  </a:ext>
                </a:extLst>
              </a:tr>
            </a:tbl>
          </a:graphicData>
        </a:graphic>
      </p:graphicFrame>
    </p:spTree>
    <p:extLst>
      <p:ext uri="{BB962C8B-B14F-4D97-AF65-F5344CB8AC3E}">
        <p14:creationId xmlns:p14="http://schemas.microsoft.com/office/powerpoint/2010/main" val="32895036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423253DD-0C35-4A51-B8D0-3F9830CA503B}"/>
              </a:ext>
            </a:extLst>
          </p:cNvPr>
          <p:cNvGraphicFramePr>
            <a:graphicFrameLocks noGrp="1"/>
          </p:cNvGraphicFramePr>
          <p:nvPr>
            <p:extLst>
              <p:ext uri="{D42A27DB-BD31-4B8C-83A1-F6EECF244321}">
                <p14:modId xmlns:p14="http://schemas.microsoft.com/office/powerpoint/2010/main" val="2699415059"/>
              </p:ext>
            </p:extLst>
          </p:nvPr>
        </p:nvGraphicFramePr>
        <p:xfrm>
          <a:off x="288893" y="775867"/>
          <a:ext cx="4318247" cy="1104900"/>
        </p:xfrm>
        <a:graphic>
          <a:graphicData uri="http://schemas.openxmlformats.org/drawingml/2006/table">
            <a:tbl>
              <a:tblPr>
                <a:tableStyleId>{5C22544A-7EE6-4342-B048-85BDC9FD1C3A}</a:tableStyleId>
              </a:tblPr>
              <a:tblGrid>
                <a:gridCol w="2955407">
                  <a:extLst>
                    <a:ext uri="{9D8B030D-6E8A-4147-A177-3AD203B41FA5}">
                      <a16:colId xmlns:a16="http://schemas.microsoft.com/office/drawing/2014/main" val="3096184585"/>
                    </a:ext>
                  </a:extLst>
                </a:gridCol>
                <a:gridCol w="1362840">
                  <a:extLst>
                    <a:ext uri="{9D8B030D-6E8A-4147-A177-3AD203B41FA5}">
                      <a16:colId xmlns:a16="http://schemas.microsoft.com/office/drawing/2014/main" val="3502569925"/>
                    </a:ext>
                  </a:extLst>
                </a:gridCol>
              </a:tblGrid>
              <a:tr h="182880">
                <a:tc>
                  <a:txBody>
                    <a:bodyPr/>
                    <a:lstStyle/>
                    <a:p>
                      <a:pPr algn="ctr" fontAlgn="b"/>
                      <a:r>
                        <a:rPr lang="en-US" sz="1400" u="none" strike="noStrike" dirty="0" err="1">
                          <a:effectLst/>
                        </a:rPr>
                        <a:t>Nākamo</a:t>
                      </a:r>
                      <a:r>
                        <a:rPr lang="en-US" sz="1400" u="none" strike="noStrike" dirty="0">
                          <a:effectLst/>
                        </a:rPr>
                        <a:t> </a:t>
                      </a:r>
                      <a:r>
                        <a:rPr lang="lv-LV" sz="1400" u="none" strike="noStrike" dirty="0">
                          <a:effectLst/>
                        </a:rPr>
                        <a:t>2 </a:t>
                      </a:r>
                      <a:r>
                        <a:rPr lang="en-US" sz="1400" u="none" strike="noStrike" dirty="0" err="1">
                          <a:effectLst/>
                        </a:rPr>
                        <a:t>metodiku</a:t>
                      </a:r>
                      <a:r>
                        <a:rPr lang="en-US" sz="1400" u="none" strike="noStrike" dirty="0">
                          <a:effectLst/>
                        </a:rPr>
                        <a:t> </a:t>
                      </a:r>
                      <a:r>
                        <a:rPr lang="en-US" sz="1400" u="none" strike="noStrike" dirty="0" err="1">
                          <a:effectLst/>
                        </a:rPr>
                        <a:t>tēmas</a:t>
                      </a:r>
                      <a:r>
                        <a:rPr lang="lv-LV" sz="1400" u="none" strike="noStrike" dirty="0">
                          <a:effectLst/>
                        </a:rPr>
                        <a:t>:</a:t>
                      </a:r>
                      <a:endParaRPr lang="en-US" sz="1400" b="1" i="0" u="none" strike="noStrike" dirty="0">
                        <a:solidFill>
                          <a:srgbClr val="FFFFFF"/>
                        </a:solidFill>
                        <a:effectLst/>
                        <a:latin typeface="Calibri" panose="020F0502020204030204" pitchFamily="34" charset="0"/>
                      </a:endParaRPr>
                    </a:p>
                  </a:txBody>
                  <a:tcPr marL="7620" marR="7620" marT="7620" marB="0" anchor="b"/>
                </a:tc>
                <a:tc>
                  <a:txBody>
                    <a:bodyPr/>
                    <a:lstStyle/>
                    <a:p>
                      <a:pPr algn="ctr" fontAlgn="b"/>
                      <a:r>
                        <a:rPr lang="en-US" sz="1400" u="none" strike="noStrike" dirty="0" err="1">
                          <a:effectLst/>
                        </a:rPr>
                        <a:t>Balsu</a:t>
                      </a:r>
                      <a:r>
                        <a:rPr lang="en-US" sz="1400" u="none" strike="noStrike" dirty="0">
                          <a:effectLst/>
                        </a:rPr>
                        <a:t> </a:t>
                      </a:r>
                      <a:r>
                        <a:rPr lang="en-US" sz="1400" u="none" strike="noStrike" dirty="0" err="1">
                          <a:effectLst/>
                        </a:rPr>
                        <a:t>skaits</a:t>
                      </a:r>
                      <a:endParaRPr lang="en-US" sz="1400" b="1" i="0" u="none" strike="noStrike" dirty="0">
                        <a:solidFill>
                          <a:srgbClr val="FFFFFF"/>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270805349"/>
                  </a:ext>
                </a:extLst>
              </a:tr>
              <a:tr h="182880">
                <a:tc>
                  <a:txBody>
                    <a:bodyPr/>
                    <a:lstStyle/>
                    <a:p>
                      <a:pPr algn="l" fontAlgn="b"/>
                      <a:r>
                        <a:rPr lang="en-US" sz="1400" u="none" strike="noStrike" dirty="0" err="1">
                          <a:effectLst/>
                        </a:rPr>
                        <a:t>Krīzes</a:t>
                      </a:r>
                      <a:r>
                        <a:rPr lang="en-US" sz="1400" u="none" strike="noStrike" dirty="0">
                          <a:effectLst/>
                        </a:rPr>
                        <a:t> </a:t>
                      </a:r>
                      <a:r>
                        <a:rPr lang="en-US" sz="1400" u="none" strike="noStrike" dirty="0" err="1">
                          <a:effectLst/>
                        </a:rPr>
                        <a:t>intervence</a:t>
                      </a:r>
                      <a:r>
                        <a:rPr lang="en-US" sz="1400" u="none" strike="noStrike" dirty="0">
                          <a:effectLst/>
                        </a:rPr>
                        <a:t> </a:t>
                      </a:r>
                      <a:r>
                        <a:rPr lang="en-US" sz="1400" u="none" strike="noStrike" dirty="0" err="1">
                          <a:effectLst/>
                        </a:rPr>
                        <a:t>sociālajā</a:t>
                      </a:r>
                      <a:r>
                        <a:rPr lang="en-US" sz="1400" u="none" strike="noStrike" dirty="0">
                          <a:effectLst/>
                        </a:rPr>
                        <a:t> </a:t>
                      </a:r>
                      <a:r>
                        <a:rPr lang="en-US" sz="1400" u="none" strike="noStrike" dirty="0" err="1">
                          <a:effectLst/>
                        </a:rPr>
                        <a:t>darbā</a:t>
                      </a:r>
                      <a:endParaRPr lang="en-US" sz="1400" b="0" i="0" u="none" strike="noStrike" dirty="0">
                        <a:solidFill>
                          <a:srgbClr val="000000"/>
                        </a:solidFill>
                        <a:effectLst/>
                        <a:latin typeface="Calibri" panose="020F0502020204030204" pitchFamily="34" charset="0"/>
                      </a:endParaRPr>
                    </a:p>
                  </a:txBody>
                  <a:tcPr marL="7620" marR="7620" marT="7620" marB="0" anchor="b">
                    <a:solidFill>
                      <a:schemeClr val="accent6"/>
                    </a:solidFill>
                  </a:tcPr>
                </a:tc>
                <a:tc>
                  <a:txBody>
                    <a:bodyPr/>
                    <a:lstStyle/>
                    <a:p>
                      <a:pPr algn="ctr" fontAlgn="b"/>
                      <a:r>
                        <a:rPr lang="en-US" sz="1400" u="none" strike="noStrike" dirty="0">
                          <a:effectLst/>
                        </a:rPr>
                        <a:t>5</a:t>
                      </a:r>
                      <a:endParaRPr lang="en-US" sz="1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150857804"/>
                  </a:ext>
                </a:extLst>
              </a:tr>
              <a:tr h="182880">
                <a:tc>
                  <a:txBody>
                    <a:bodyPr/>
                    <a:lstStyle/>
                    <a:p>
                      <a:pPr algn="l" fontAlgn="b"/>
                      <a:r>
                        <a:rPr lang="en-US" sz="1400" u="none" strike="noStrike" dirty="0" err="1">
                          <a:effectLst/>
                        </a:rPr>
                        <a:t>Sociālais</a:t>
                      </a:r>
                      <a:r>
                        <a:rPr lang="en-US" sz="1400" u="none" strike="noStrike" dirty="0">
                          <a:effectLst/>
                        </a:rPr>
                        <a:t> </a:t>
                      </a:r>
                      <a:r>
                        <a:rPr lang="en-US" sz="1400" u="none" strike="noStrike" dirty="0" err="1">
                          <a:effectLst/>
                        </a:rPr>
                        <a:t>darbs</a:t>
                      </a:r>
                      <a:r>
                        <a:rPr lang="en-US" sz="1400" u="none" strike="noStrike" dirty="0">
                          <a:effectLst/>
                        </a:rPr>
                        <a:t> </a:t>
                      </a:r>
                      <a:r>
                        <a:rPr lang="en-US" sz="1400" u="none" strike="noStrike" dirty="0" err="1">
                          <a:effectLst/>
                        </a:rPr>
                        <a:t>ar</a:t>
                      </a:r>
                      <a:r>
                        <a:rPr lang="en-US" sz="1400" u="none" strike="noStrike" dirty="0">
                          <a:effectLst/>
                        </a:rPr>
                        <a:t> </a:t>
                      </a:r>
                      <a:r>
                        <a:rPr lang="en-US" sz="1400" u="none" strike="noStrike" dirty="0" err="1">
                          <a:effectLst/>
                        </a:rPr>
                        <a:t>senioriem</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400" u="none" strike="noStrike" dirty="0">
                          <a:effectLst/>
                        </a:rPr>
                        <a:t>3</a:t>
                      </a:r>
                      <a:endParaRPr lang="en-US" sz="1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655536253"/>
                  </a:ext>
                </a:extLst>
              </a:tr>
              <a:tr h="182880">
                <a:tc>
                  <a:txBody>
                    <a:bodyPr/>
                    <a:lstStyle/>
                    <a:p>
                      <a:pPr algn="l" fontAlgn="b"/>
                      <a:r>
                        <a:rPr lang="en-US" sz="1400" u="none" strike="noStrike" dirty="0" err="1">
                          <a:effectLst/>
                        </a:rPr>
                        <a:t>Darbs</a:t>
                      </a:r>
                      <a:r>
                        <a:rPr lang="en-US" sz="1400" u="none" strike="noStrike" dirty="0">
                          <a:effectLst/>
                        </a:rPr>
                        <a:t> </a:t>
                      </a:r>
                      <a:r>
                        <a:rPr lang="en-US" sz="1400" u="none" strike="noStrike" dirty="0" err="1">
                          <a:effectLst/>
                        </a:rPr>
                        <a:t>ar</a:t>
                      </a:r>
                      <a:r>
                        <a:rPr lang="en-US" sz="1400" u="none" strike="noStrike" dirty="0">
                          <a:effectLst/>
                        </a:rPr>
                        <a:t> </a:t>
                      </a:r>
                      <a:r>
                        <a:rPr lang="en-US" sz="1400" u="none" strike="noStrike" dirty="0" err="1">
                          <a:effectLst/>
                        </a:rPr>
                        <a:t>gadījumu</a:t>
                      </a:r>
                      <a:r>
                        <a:rPr lang="en-US" sz="1400" u="none" strike="noStrike" dirty="0">
                          <a:effectLst/>
                        </a:rPr>
                        <a:t> (</a:t>
                      </a:r>
                      <a:r>
                        <a:rPr lang="en-US" sz="1400" u="none" strike="noStrike" dirty="0" err="1">
                          <a:effectLst/>
                        </a:rPr>
                        <a:t>psihosociālais</a:t>
                      </a:r>
                      <a:r>
                        <a:rPr lang="en-US" sz="1400" u="none" strike="noStrike" dirty="0">
                          <a:effectLst/>
                        </a:rPr>
                        <a:t> </a:t>
                      </a:r>
                      <a:r>
                        <a:rPr lang="en-US" sz="1400" u="none" strike="noStrike" dirty="0" err="1">
                          <a:effectLst/>
                        </a:rPr>
                        <a:t>darbs</a:t>
                      </a:r>
                      <a:r>
                        <a:rPr lang="en-US" sz="1400" u="none" strike="noStrike" dirty="0">
                          <a:effectLst/>
                        </a:rPr>
                        <a:t>)</a:t>
                      </a:r>
                      <a:endParaRPr lang="en-US" sz="1400" b="0" i="0" u="none" strike="noStrike" dirty="0">
                        <a:solidFill>
                          <a:srgbClr val="000000"/>
                        </a:solidFill>
                        <a:effectLst/>
                        <a:latin typeface="Calibri" panose="020F0502020204030204" pitchFamily="34" charset="0"/>
                      </a:endParaRPr>
                    </a:p>
                  </a:txBody>
                  <a:tcPr marL="7620" marR="7620" marT="7620" marB="0" anchor="b">
                    <a:solidFill>
                      <a:schemeClr val="accent6"/>
                    </a:solidFill>
                  </a:tcPr>
                </a:tc>
                <a:tc>
                  <a:txBody>
                    <a:bodyPr/>
                    <a:lstStyle/>
                    <a:p>
                      <a:pPr algn="ctr" fontAlgn="b"/>
                      <a:r>
                        <a:rPr lang="en-US" sz="1400" u="none" strike="noStrike" dirty="0">
                          <a:effectLst/>
                        </a:rPr>
                        <a:t>3</a:t>
                      </a:r>
                      <a:endParaRPr lang="en-US" sz="1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56332236"/>
                  </a:ext>
                </a:extLst>
              </a:tr>
              <a:tr h="182880">
                <a:tc>
                  <a:txBody>
                    <a:bodyPr/>
                    <a:lstStyle/>
                    <a:p>
                      <a:pPr algn="l" fontAlgn="b"/>
                      <a:r>
                        <a:rPr lang="en-US" sz="1400" u="none" strike="noStrike" dirty="0" err="1">
                          <a:effectLst/>
                        </a:rPr>
                        <a:t>Sociālais</a:t>
                      </a:r>
                      <a:r>
                        <a:rPr lang="en-US" sz="1400" u="none" strike="noStrike" dirty="0">
                          <a:effectLst/>
                        </a:rPr>
                        <a:t> </a:t>
                      </a:r>
                      <a:r>
                        <a:rPr lang="en-US" sz="1400" u="none" strike="noStrike" dirty="0" err="1">
                          <a:effectLst/>
                        </a:rPr>
                        <a:t>darbs</a:t>
                      </a:r>
                      <a:r>
                        <a:rPr lang="en-US" sz="1400" u="none" strike="noStrike" dirty="0">
                          <a:effectLst/>
                        </a:rPr>
                        <a:t> </a:t>
                      </a:r>
                      <a:r>
                        <a:rPr lang="en-US" sz="1400" u="none" strike="noStrike" dirty="0" err="1">
                          <a:effectLst/>
                        </a:rPr>
                        <a:t>lauku</a:t>
                      </a:r>
                      <a:r>
                        <a:rPr lang="en-US" sz="1400" u="none" strike="noStrike" dirty="0">
                          <a:effectLst/>
                        </a:rPr>
                        <a:t> </a:t>
                      </a:r>
                      <a:r>
                        <a:rPr lang="en-US" sz="1400" u="none" strike="noStrike" dirty="0" err="1">
                          <a:effectLst/>
                        </a:rPr>
                        <a:t>vidē</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400" u="none" strike="noStrike" dirty="0">
                          <a:effectLst/>
                        </a:rPr>
                        <a:t>2</a:t>
                      </a:r>
                      <a:endParaRPr lang="en-US" sz="1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928088783"/>
                  </a:ext>
                </a:extLst>
              </a:tr>
            </a:tbl>
          </a:graphicData>
        </a:graphic>
      </p:graphicFrame>
      <p:sp>
        <p:nvSpPr>
          <p:cNvPr id="7" name="TextBox 6">
            <a:extLst>
              <a:ext uri="{FF2B5EF4-FFF2-40B4-BE49-F238E27FC236}">
                <a16:creationId xmlns:a16="http://schemas.microsoft.com/office/drawing/2014/main" id="{8DB50B56-7B1E-4166-BEBC-B802E59CBF1B}"/>
              </a:ext>
            </a:extLst>
          </p:cNvPr>
          <p:cNvSpPr txBox="1"/>
          <p:nvPr/>
        </p:nvSpPr>
        <p:spPr>
          <a:xfrm>
            <a:off x="573595" y="123029"/>
            <a:ext cx="4860895" cy="523220"/>
          </a:xfrm>
          <a:prstGeom prst="rect">
            <a:avLst/>
          </a:prstGeom>
          <a:noFill/>
        </p:spPr>
        <p:txBody>
          <a:bodyPr wrap="square" rtlCol="0">
            <a:spAutoFit/>
          </a:bodyPr>
          <a:lstStyle/>
          <a:p>
            <a:r>
              <a:rPr lang="lv-LV" sz="2800" dirty="0"/>
              <a:t>Metodikas sociālajam darbam II </a:t>
            </a:r>
            <a:endParaRPr lang="en-US" sz="2800" dirty="0"/>
          </a:p>
        </p:txBody>
      </p:sp>
      <p:sp>
        <p:nvSpPr>
          <p:cNvPr id="9" name="TextBox 8">
            <a:extLst>
              <a:ext uri="{FF2B5EF4-FFF2-40B4-BE49-F238E27FC236}">
                <a16:creationId xmlns:a16="http://schemas.microsoft.com/office/drawing/2014/main" id="{FAF72C86-B21A-4CFA-876C-AB7521CFF0E1}"/>
              </a:ext>
            </a:extLst>
          </p:cNvPr>
          <p:cNvSpPr txBox="1"/>
          <p:nvPr/>
        </p:nvSpPr>
        <p:spPr>
          <a:xfrm>
            <a:off x="4607140" y="415430"/>
            <a:ext cx="7448736" cy="1477328"/>
          </a:xfrm>
          <a:prstGeom prst="rect">
            <a:avLst/>
          </a:prstGeom>
          <a:noFill/>
        </p:spPr>
        <p:txBody>
          <a:bodyPr wrap="square" rtlCol="0">
            <a:spAutoFit/>
          </a:bodyPr>
          <a:lstStyle/>
          <a:p>
            <a:pPr algn="ctr"/>
            <a:r>
              <a:rPr lang="lv-LV" u="sng" dirty="0"/>
              <a:t>Piedāvājam padomei apstiprināt sekojošas metodikas</a:t>
            </a:r>
            <a:r>
              <a:rPr lang="lv-LV" dirty="0"/>
              <a:t>:</a:t>
            </a:r>
          </a:p>
          <a:p>
            <a:pPr algn="ctr"/>
            <a:r>
              <a:rPr lang="lv-LV" dirty="0"/>
              <a:t>8. Metodika sociālajam darbam - psihosociālais darbs un krīžu intervence</a:t>
            </a:r>
          </a:p>
          <a:p>
            <a:pPr algn="ctr"/>
            <a:r>
              <a:rPr lang="lv-LV" dirty="0"/>
              <a:t>9. Metodika sociālajam darba </a:t>
            </a:r>
            <a:r>
              <a:rPr lang="lv-LV"/>
              <a:t>ar senioriem</a:t>
            </a:r>
            <a:endParaRPr lang="lv-LV" dirty="0"/>
          </a:p>
          <a:p>
            <a:pPr algn="ctr"/>
            <a:endParaRPr lang="lv-LV" dirty="0"/>
          </a:p>
          <a:p>
            <a:pPr algn="ctr"/>
            <a:r>
              <a:rPr lang="lv-LV" dirty="0"/>
              <a:t>(Sociālais darbs lauku vidē integrēsies «Metodika sociālajam darbā kopienā»)</a:t>
            </a:r>
            <a:endParaRPr lang="en-US" dirty="0"/>
          </a:p>
        </p:txBody>
      </p:sp>
      <p:graphicFrame>
        <p:nvGraphicFramePr>
          <p:cNvPr id="10" name="Table 10">
            <a:extLst>
              <a:ext uri="{FF2B5EF4-FFF2-40B4-BE49-F238E27FC236}">
                <a16:creationId xmlns:a16="http://schemas.microsoft.com/office/drawing/2014/main" id="{D142A5B2-16C6-4667-9802-2A430799FCAD}"/>
              </a:ext>
            </a:extLst>
          </p:cNvPr>
          <p:cNvGraphicFramePr>
            <a:graphicFrameLocks noGrp="1"/>
          </p:cNvGraphicFramePr>
          <p:nvPr>
            <p:extLst>
              <p:ext uri="{D42A27DB-BD31-4B8C-83A1-F6EECF244321}">
                <p14:modId xmlns:p14="http://schemas.microsoft.com/office/powerpoint/2010/main" val="2279905244"/>
              </p:ext>
            </p:extLst>
          </p:nvPr>
        </p:nvGraphicFramePr>
        <p:xfrm>
          <a:off x="573595" y="2185159"/>
          <a:ext cx="11204608" cy="4389120"/>
        </p:xfrm>
        <a:graphic>
          <a:graphicData uri="http://schemas.openxmlformats.org/drawingml/2006/table">
            <a:tbl>
              <a:tblPr firstRow="1" bandRow="1">
                <a:tableStyleId>{F5AB1C69-6EDB-4FF4-983F-18BD219EF322}</a:tableStyleId>
              </a:tblPr>
              <a:tblGrid>
                <a:gridCol w="2069486">
                  <a:extLst>
                    <a:ext uri="{9D8B030D-6E8A-4147-A177-3AD203B41FA5}">
                      <a16:colId xmlns:a16="http://schemas.microsoft.com/office/drawing/2014/main" val="857593264"/>
                    </a:ext>
                  </a:extLst>
                </a:gridCol>
                <a:gridCol w="9135122">
                  <a:extLst>
                    <a:ext uri="{9D8B030D-6E8A-4147-A177-3AD203B41FA5}">
                      <a16:colId xmlns:a16="http://schemas.microsoft.com/office/drawing/2014/main" val="4201550551"/>
                    </a:ext>
                  </a:extLst>
                </a:gridCol>
              </a:tblGrid>
              <a:tr h="215262">
                <a:tc>
                  <a:txBody>
                    <a:bodyPr/>
                    <a:lstStyle/>
                    <a:p>
                      <a:pPr algn="ctr"/>
                      <a:r>
                        <a:rPr lang="lv-LV" dirty="0"/>
                        <a:t>METODIKA</a:t>
                      </a:r>
                      <a:endParaRPr lang="en-US" dirty="0"/>
                    </a:p>
                  </a:txBody>
                  <a:tcPr/>
                </a:tc>
                <a:tc>
                  <a:txBody>
                    <a:bodyPr/>
                    <a:lstStyle/>
                    <a:p>
                      <a:pPr algn="ctr"/>
                      <a:r>
                        <a:rPr lang="lv-LV" dirty="0"/>
                        <a:t>SATURS (provizoriskais)</a:t>
                      </a:r>
                      <a:endParaRPr lang="en-US" dirty="0"/>
                    </a:p>
                  </a:txBody>
                  <a:tcPr/>
                </a:tc>
                <a:extLst>
                  <a:ext uri="{0D108BD9-81ED-4DB2-BD59-A6C34878D82A}">
                    <a16:rowId xmlns:a16="http://schemas.microsoft.com/office/drawing/2014/main" val="2009859778"/>
                  </a:ext>
                </a:extLst>
              </a:tr>
              <a:tr h="370840">
                <a:tc>
                  <a:txBody>
                    <a:bodyPr/>
                    <a:lstStyle/>
                    <a:p>
                      <a:r>
                        <a:rPr lang="lv-LV" sz="1400" dirty="0"/>
                        <a:t>8.metodika</a:t>
                      </a:r>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400" kern="1200" dirty="0">
                          <a:solidFill>
                            <a:schemeClr val="dk1"/>
                          </a:solidFill>
                          <a:effectLst/>
                          <a:latin typeface="+mn-lt"/>
                          <a:ea typeface="+mn-ea"/>
                          <a:cs typeface="+mn-cs"/>
                        </a:rPr>
                        <a:t>Sadarbības ar klientu veidošana, uzturēšana un pārtraukšana;</a:t>
                      </a:r>
                    </a:p>
                    <a:p>
                      <a:r>
                        <a:rPr lang="lv-LV" sz="1400" kern="1200" dirty="0">
                          <a:solidFill>
                            <a:schemeClr val="dk1"/>
                          </a:solidFill>
                          <a:effectLst/>
                          <a:latin typeface="+mn-lt"/>
                          <a:ea typeface="+mn-ea"/>
                          <a:cs typeface="+mn-cs"/>
                        </a:rPr>
                        <a:t>Krīzes intervences pieejas (t.sk. uz uzdevumu, uz risinājumu) un to pielietošana;</a:t>
                      </a:r>
                    </a:p>
                    <a:p>
                      <a:r>
                        <a:rPr lang="lv-LV" sz="1400" kern="1200" dirty="0">
                          <a:solidFill>
                            <a:schemeClr val="dk1"/>
                          </a:solidFill>
                          <a:effectLst/>
                          <a:latin typeface="+mn-lt"/>
                          <a:ea typeface="+mn-ea"/>
                          <a:cs typeface="+mn-cs"/>
                        </a:rPr>
                        <a:t>Krīzes intervence pēc situācijas – kam īpaši jāpievērš uzmanība (t.sk. pamatvajadzības, draudi dzīvībai, veselībai u.c.)</a:t>
                      </a:r>
                    </a:p>
                    <a:p>
                      <a:r>
                        <a:rPr lang="lv-LV" sz="1400" kern="1200" dirty="0">
                          <a:solidFill>
                            <a:schemeClr val="dk1"/>
                          </a:solidFill>
                          <a:effectLst/>
                          <a:latin typeface="+mn-lt"/>
                          <a:ea typeface="+mn-ea"/>
                          <a:cs typeface="+mn-cs"/>
                        </a:rPr>
                        <a:t>Krīzes darbības plāna veidošana un pasākumi pēc akūtās krīzes novēršanas</a:t>
                      </a:r>
                    </a:p>
                    <a:p>
                      <a:r>
                        <a:rPr lang="lv-LV" sz="1400" kern="1200" dirty="0">
                          <a:solidFill>
                            <a:schemeClr val="dk1"/>
                          </a:solidFill>
                          <a:effectLst/>
                          <a:latin typeface="+mn-lt"/>
                          <a:ea typeface="+mn-ea"/>
                          <a:cs typeface="+mn-cs"/>
                        </a:rPr>
                        <a:t>Sadarbība krīzes situāciju risināšanai (starpnovadu savstarpējā sadarbība krīzes pakalpojumu nodrošināšanā); krīzes komandu veidošana, labā prakse;</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1400" kern="1200" dirty="0">
                          <a:solidFill>
                            <a:schemeClr val="dk1"/>
                          </a:solidFill>
                          <a:effectLst/>
                          <a:latin typeface="+mn-lt"/>
                          <a:ea typeface="+mn-ea"/>
                          <a:cs typeface="+mn-cs"/>
                        </a:rPr>
                        <a:t>Konsultēšanas tehnikas (konfrontējošā, motivējošā, psihosociālā)</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1400" kern="1200" dirty="0">
                          <a:solidFill>
                            <a:schemeClr val="dk1"/>
                          </a:solidFill>
                          <a:effectLst/>
                          <a:latin typeface="+mn-lt"/>
                          <a:ea typeface="+mn-ea"/>
                          <a:cs typeface="+mn-cs"/>
                        </a:rPr>
                        <a:t>Psihosociālajā darbā izmantojamās teorijas, pieejas;</a:t>
                      </a:r>
                    </a:p>
                    <a:p>
                      <a:r>
                        <a:rPr lang="lv-LV" sz="1400" kern="1200" dirty="0">
                          <a:solidFill>
                            <a:schemeClr val="dk1"/>
                          </a:solidFill>
                          <a:effectLst/>
                          <a:latin typeface="+mn-lt"/>
                          <a:ea typeface="+mn-ea"/>
                          <a:cs typeface="+mn-cs"/>
                        </a:rPr>
                        <a:t>Psihosociālā darba dokumentēšana</a:t>
                      </a:r>
                      <a:endParaRPr lang="en-US" sz="1400" kern="1200" dirty="0">
                        <a:solidFill>
                          <a:schemeClr val="dk1"/>
                        </a:solidFill>
                        <a:effectLst/>
                        <a:latin typeface="+mn-lt"/>
                        <a:ea typeface="+mn-ea"/>
                        <a:cs typeface="+mn-cs"/>
                      </a:endParaRPr>
                    </a:p>
                    <a:p>
                      <a:r>
                        <a:rPr lang="lv-LV" sz="1400" kern="1200" dirty="0">
                          <a:solidFill>
                            <a:schemeClr val="dk1"/>
                          </a:solidFill>
                          <a:effectLst/>
                          <a:latin typeface="+mn-lt"/>
                          <a:ea typeface="+mn-ea"/>
                          <a:cs typeface="+mn-cs"/>
                        </a:rPr>
                        <a:t>Sadarbības veidošana ar gadījuma vadītāju</a:t>
                      </a:r>
                      <a:endParaRPr lang="en-US" sz="1400" kern="1200" dirty="0">
                        <a:solidFill>
                          <a:schemeClr val="dk1"/>
                        </a:solidFill>
                        <a:effectLst/>
                        <a:latin typeface="+mn-lt"/>
                        <a:ea typeface="+mn-ea"/>
                        <a:cs typeface="+mn-cs"/>
                      </a:endParaRPr>
                    </a:p>
                  </a:txBody>
                  <a:tcPr/>
                </a:tc>
                <a:extLst>
                  <a:ext uri="{0D108BD9-81ED-4DB2-BD59-A6C34878D82A}">
                    <a16:rowId xmlns:a16="http://schemas.microsoft.com/office/drawing/2014/main" val="3861194105"/>
                  </a:ext>
                </a:extLst>
              </a:tr>
              <a:tr h="370840">
                <a:tc>
                  <a:txBody>
                    <a:bodyPr/>
                    <a:lstStyle/>
                    <a:p>
                      <a:r>
                        <a:rPr lang="lv-LV" sz="1400" dirty="0"/>
                        <a:t>9.metodika</a:t>
                      </a:r>
                      <a:endParaRPr lang="en-US" sz="1400" dirty="0"/>
                    </a:p>
                  </a:txBody>
                  <a:tcPr/>
                </a:tc>
                <a:tc>
                  <a:txBody>
                    <a:bodyPr/>
                    <a:lstStyle/>
                    <a:p>
                      <a:r>
                        <a:rPr lang="lv-LV" sz="1400" kern="1200" dirty="0">
                          <a:solidFill>
                            <a:schemeClr val="dk1"/>
                          </a:solidFill>
                          <a:effectLst/>
                          <a:latin typeface="+mn-lt"/>
                          <a:ea typeface="+mn-ea"/>
                          <a:cs typeface="+mn-cs"/>
                        </a:rPr>
                        <a:t>Būtiskākais, kas jāzina par novecošanos? (fiziskās un kognitīvās izmaiņas, emocionālie aspekti, vientulība u.c.)</a:t>
                      </a:r>
                      <a:endParaRPr lang="en-US" sz="1400" kern="1200" dirty="0">
                        <a:solidFill>
                          <a:schemeClr val="dk1"/>
                        </a:solidFill>
                        <a:effectLst/>
                        <a:latin typeface="+mn-lt"/>
                        <a:ea typeface="+mn-ea"/>
                        <a:cs typeface="+mn-cs"/>
                      </a:endParaRPr>
                    </a:p>
                    <a:p>
                      <a:r>
                        <a:rPr lang="lv-LV" sz="1400" kern="1200" dirty="0">
                          <a:solidFill>
                            <a:schemeClr val="dk1"/>
                          </a:solidFill>
                          <a:effectLst/>
                          <a:latin typeface="+mn-lt"/>
                          <a:ea typeface="+mn-ea"/>
                          <a:cs typeface="+mn-cs"/>
                        </a:rPr>
                        <a:t>Senioru vajadzību izvērtēšana un atbilstošas intervences plānošana;</a:t>
                      </a:r>
                      <a:endParaRPr lang="en-US" sz="1400" kern="1200" dirty="0">
                        <a:solidFill>
                          <a:schemeClr val="dk1"/>
                        </a:solidFill>
                        <a:effectLst/>
                        <a:latin typeface="+mn-lt"/>
                        <a:ea typeface="+mn-ea"/>
                        <a:cs typeface="+mn-cs"/>
                      </a:endParaRPr>
                    </a:p>
                    <a:p>
                      <a:r>
                        <a:rPr lang="lv-LV" sz="1400" i="1" kern="1200" dirty="0">
                          <a:solidFill>
                            <a:schemeClr val="dk1"/>
                          </a:solidFill>
                          <a:effectLst/>
                          <a:latin typeface="+mn-lt"/>
                          <a:ea typeface="+mn-ea"/>
                          <a:cs typeface="+mn-cs"/>
                        </a:rPr>
                        <a:t>Senioru </a:t>
                      </a:r>
                      <a:r>
                        <a:rPr lang="lv-LV" sz="1400" i="1" kern="1200" dirty="0" err="1">
                          <a:solidFill>
                            <a:schemeClr val="dk1"/>
                          </a:solidFill>
                          <a:effectLst/>
                          <a:latin typeface="+mn-lt"/>
                          <a:ea typeface="+mn-ea"/>
                          <a:cs typeface="+mn-cs"/>
                        </a:rPr>
                        <a:t>viktimizācija</a:t>
                      </a:r>
                      <a:r>
                        <a:rPr lang="lv-LV" sz="1400" i="1" kern="1200" dirty="0">
                          <a:solidFill>
                            <a:schemeClr val="dk1"/>
                          </a:solidFill>
                          <a:effectLst/>
                          <a:latin typeface="+mn-lt"/>
                          <a:ea typeface="+mn-ea"/>
                          <a:cs typeface="+mn-cs"/>
                        </a:rPr>
                        <a:t> (piederīgo ekonomiskā vardarbība, fiziska vardarbība no aprūpētāju puses, t.sk. novārtā pamešana u.c.), pazīmes, sekas, mazināšana;</a:t>
                      </a:r>
                      <a:endParaRPr lang="en-US" sz="1400" i="1" kern="1200" dirty="0">
                        <a:solidFill>
                          <a:schemeClr val="dk1"/>
                        </a:solidFill>
                        <a:effectLst/>
                        <a:latin typeface="+mn-lt"/>
                        <a:ea typeface="+mn-ea"/>
                        <a:cs typeface="+mn-cs"/>
                      </a:endParaRPr>
                    </a:p>
                    <a:p>
                      <a:r>
                        <a:rPr lang="lv-LV" sz="1400" kern="1200" dirty="0">
                          <a:solidFill>
                            <a:schemeClr val="dk1"/>
                          </a:solidFill>
                          <a:effectLst/>
                          <a:latin typeface="+mn-lt"/>
                          <a:ea typeface="+mn-ea"/>
                          <a:cs typeface="+mn-cs"/>
                        </a:rPr>
                        <a:t>Senioriem piemēroti sociālie pakalpojumi;</a:t>
                      </a:r>
                      <a:endParaRPr lang="en-US" sz="1400" kern="1200" dirty="0">
                        <a:solidFill>
                          <a:schemeClr val="dk1"/>
                        </a:solidFill>
                        <a:effectLst/>
                        <a:latin typeface="+mn-lt"/>
                        <a:ea typeface="+mn-ea"/>
                        <a:cs typeface="+mn-cs"/>
                      </a:endParaRPr>
                    </a:p>
                    <a:p>
                      <a:r>
                        <a:rPr lang="lv-LV" sz="1400" kern="1200" dirty="0">
                          <a:solidFill>
                            <a:schemeClr val="dk1"/>
                          </a:solidFill>
                          <a:effectLst/>
                          <a:latin typeface="+mn-lt"/>
                          <a:ea typeface="+mn-ea"/>
                          <a:cs typeface="+mn-cs"/>
                        </a:rPr>
                        <a:t>Sociālā darbinieka sadarbība ar sociālo aprūpētāju un neformālajiem aprūpētājiem;</a:t>
                      </a:r>
                      <a:endParaRPr lang="en-US" sz="1400" kern="1200" dirty="0">
                        <a:solidFill>
                          <a:schemeClr val="dk1"/>
                        </a:solidFill>
                        <a:effectLst/>
                        <a:latin typeface="+mn-lt"/>
                        <a:ea typeface="+mn-ea"/>
                        <a:cs typeface="+mn-cs"/>
                      </a:endParaRPr>
                    </a:p>
                    <a:p>
                      <a:r>
                        <a:rPr lang="lv-LV" sz="1400" kern="1200" dirty="0">
                          <a:solidFill>
                            <a:schemeClr val="dk1"/>
                          </a:solidFill>
                          <a:effectLst/>
                          <a:latin typeface="+mn-lt"/>
                          <a:ea typeface="+mn-ea"/>
                          <a:cs typeface="+mn-cs"/>
                        </a:rPr>
                        <a:t>Labās prakses piemēri Latvijā un Eiropā</a:t>
                      </a:r>
                      <a:endParaRPr lang="en-US" sz="1400" kern="1200" dirty="0">
                        <a:solidFill>
                          <a:schemeClr val="dk1"/>
                        </a:solidFill>
                        <a:effectLst/>
                        <a:latin typeface="+mn-lt"/>
                        <a:ea typeface="+mn-ea"/>
                        <a:cs typeface="+mn-cs"/>
                      </a:endParaRPr>
                    </a:p>
                    <a:p>
                      <a:r>
                        <a:rPr lang="lv-LV" sz="1400" i="1" kern="1200" dirty="0">
                          <a:solidFill>
                            <a:schemeClr val="dk1"/>
                          </a:solidFill>
                          <a:effectLst/>
                          <a:latin typeface="+mn-lt"/>
                          <a:ea typeface="+mn-ea"/>
                          <a:cs typeface="+mn-cs"/>
                        </a:rPr>
                        <a:t>Dzīves kvalitātes novērtēšana</a:t>
                      </a:r>
                      <a:endParaRPr lang="en-US" sz="1400" i="1" kern="1200" dirty="0">
                        <a:solidFill>
                          <a:schemeClr val="dk1"/>
                        </a:solidFill>
                        <a:effectLst/>
                        <a:latin typeface="+mn-lt"/>
                        <a:ea typeface="+mn-ea"/>
                        <a:cs typeface="+mn-cs"/>
                      </a:endParaRPr>
                    </a:p>
                  </a:txBody>
                  <a:tcPr/>
                </a:tc>
                <a:extLst>
                  <a:ext uri="{0D108BD9-81ED-4DB2-BD59-A6C34878D82A}">
                    <a16:rowId xmlns:a16="http://schemas.microsoft.com/office/drawing/2014/main" val="1478037258"/>
                  </a:ext>
                </a:extLst>
              </a:tr>
            </a:tbl>
          </a:graphicData>
        </a:graphic>
      </p:graphicFrame>
    </p:spTree>
    <p:extLst>
      <p:ext uri="{BB962C8B-B14F-4D97-AF65-F5344CB8AC3E}">
        <p14:creationId xmlns:p14="http://schemas.microsoft.com/office/powerpoint/2010/main" val="4290270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118391-8202-4816-B6B3-9F6E283BF289}"/>
              </a:ext>
            </a:extLst>
          </p:cNvPr>
          <p:cNvSpPr>
            <a:spLocks noGrp="1"/>
          </p:cNvSpPr>
          <p:nvPr>
            <p:ph type="ctrTitle"/>
          </p:nvPr>
        </p:nvSpPr>
        <p:spPr/>
        <p:txBody>
          <a:bodyPr/>
          <a:lstStyle/>
          <a:p>
            <a:r>
              <a:rPr lang="en-GB" b="1" dirty="0"/>
              <a:t>PRIEKŠLIKUMI </a:t>
            </a:r>
            <a:endParaRPr lang="lv-LV" b="1" dirty="0"/>
          </a:p>
        </p:txBody>
      </p:sp>
      <p:sp>
        <p:nvSpPr>
          <p:cNvPr id="5" name="Content Placeholder 4">
            <a:extLst>
              <a:ext uri="{FF2B5EF4-FFF2-40B4-BE49-F238E27FC236}">
                <a16:creationId xmlns:a16="http://schemas.microsoft.com/office/drawing/2014/main" id="{52E2F622-3D7C-4670-B607-E7D6084294DA}"/>
              </a:ext>
            </a:extLst>
          </p:cNvPr>
          <p:cNvSpPr>
            <a:spLocks noGrp="1"/>
          </p:cNvSpPr>
          <p:nvPr>
            <p:ph type="subTitle" idx="1"/>
          </p:nvPr>
        </p:nvSpPr>
        <p:spPr/>
        <p:txBody>
          <a:bodyPr/>
          <a:lstStyle/>
          <a:p>
            <a:r>
              <a:rPr lang="en-GB" dirty="0"/>
              <a:t>SDSSP </a:t>
            </a:r>
            <a:r>
              <a:rPr lang="en-GB" dirty="0" err="1"/>
              <a:t>nākotnes</a:t>
            </a:r>
            <a:r>
              <a:rPr lang="en-GB" dirty="0"/>
              <a:t> darba </a:t>
            </a:r>
            <a:r>
              <a:rPr lang="en-GB" dirty="0" err="1"/>
              <a:t>kārtībai</a:t>
            </a:r>
            <a:r>
              <a:rPr lang="en-GB" dirty="0"/>
              <a:t> </a:t>
            </a:r>
          </a:p>
          <a:p>
            <a:r>
              <a:rPr lang="en-GB" dirty="0" err="1"/>
              <a:t>Avots</a:t>
            </a:r>
            <a:r>
              <a:rPr lang="en-GB" dirty="0"/>
              <a:t>:  </a:t>
            </a:r>
            <a:r>
              <a:rPr lang="en-GB" dirty="0" err="1"/>
              <a:t>pētījums</a:t>
            </a:r>
            <a:r>
              <a:rPr lang="en-GB" dirty="0"/>
              <a:t> “Par Latvijas </a:t>
            </a:r>
            <a:r>
              <a:rPr lang="en-GB" dirty="0" err="1"/>
              <a:t>augstskolu</a:t>
            </a:r>
            <a:r>
              <a:rPr lang="en-GB" dirty="0"/>
              <a:t> sociālā darba </a:t>
            </a:r>
            <a:r>
              <a:rPr lang="en-GB" dirty="0" err="1"/>
              <a:t>jomas</a:t>
            </a:r>
            <a:r>
              <a:rPr lang="en-GB" dirty="0"/>
              <a:t> </a:t>
            </a:r>
            <a:r>
              <a:rPr lang="en-GB" dirty="0" err="1"/>
              <a:t>studiju</a:t>
            </a:r>
            <a:r>
              <a:rPr lang="en-GB" dirty="0"/>
              <a:t> </a:t>
            </a:r>
            <a:r>
              <a:rPr lang="en-GB" dirty="0" err="1"/>
              <a:t>programmu</a:t>
            </a:r>
            <a:r>
              <a:rPr lang="en-GB" dirty="0"/>
              <a:t> </a:t>
            </a:r>
            <a:r>
              <a:rPr lang="en-GB" dirty="0" err="1"/>
              <a:t>izvērtējumu</a:t>
            </a:r>
            <a:r>
              <a:rPr lang="en-GB" dirty="0"/>
              <a:t>”</a:t>
            </a:r>
            <a:endParaRPr lang="lv-LV" dirty="0"/>
          </a:p>
        </p:txBody>
      </p:sp>
    </p:spTree>
    <p:extLst>
      <p:ext uri="{BB962C8B-B14F-4D97-AF65-F5344CB8AC3E}">
        <p14:creationId xmlns:p14="http://schemas.microsoft.com/office/powerpoint/2010/main" val="28985204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650A5-4B7F-42E4-8A08-2E6424A043C8}"/>
              </a:ext>
            </a:extLst>
          </p:cNvPr>
          <p:cNvSpPr>
            <a:spLocks noGrp="1"/>
          </p:cNvSpPr>
          <p:nvPr>
            <p:ph type="title"/>
          </p:nvPr>
        </p:nvSpPr>
        <p:spPr/>
        <p:txBody>
          <a:bodyPr/>
          <a:lstStyle/>
          <a:p>
            <a:r>
              <a:rPr lang="en-GB" b="1" dirty="0" err="1">
                <a:effectLst>
                  <a:outerShdw blurRad="38100" dist="38100" dir="2700000" algn="tl">
                    <a:srgbClr val="000000">
                      <a:alpha val="43137"/>
                    </a:srgbClr>
                  </a:outerShdw>
                </a:effectLst>
              </a:rPr>
              <a:t>Ministrijas</a:t>
            </a:r>
            <a:r>
              <a:rPr lang="en-GB" b="1" dirty="0">
                <a:effectLst>
                  <a:outerShdw blurRad="38100" dist="38100" dir="2700000" algn="tl">
                    <a:srgbClr val="000000">
                      <a:alpha val="43137"/>
                    </a:srgbClr>
                  </a:outerShdw>
                </a:effectLst>
              </a:rPr>
              <a:t> </a:t>
            </a:r>
            <a:r>
              <a:rPr lang="en-GB" b="1" dirty="0" err="1">
                <a:effectLst>
                  <a:outerShdw blurRad="38100" dist="38100" dir="2700000" algn="tl">
                    <a:srgbClr val="000000">
                      <a:alpha val="43137"/>
                    </a:srgbClr>
                  </a:outerShdw>
                </a:effectLst>
              </a:rPr>
              <a:t>kompetences</a:t>
            </a:r>
            <a:r>
              <a:rPr lang="en-GB" b="1" dirty="0">
                <a:effectLst>
                  <a:outerShdw blurRad="38100" dist="38100" dir="2700000" algn="tl">
                    <a:srgbClr val="000000">
                      <a:alpha val="43137"/>
                    </a:srgbClr>
                  </a:outerShdw>
                </a:effectLst>
              </a:rPr>
              <a:t> </a:t>
            </a:r>
            <a:r>
              <a:rPr lang="en-GB" b="1" dirty="0" err="1">
                <a:effectLst>
                  <a:outerShdw blurRad="38100" dist="38100" dir="2700000" algn="tl">
                    <a:srgbClr val="000000">
                      <a:alpha val="43137"/>
                    </a:srgbClr>
                  </a:outerShdw>
                </a:effectLst>
              </a:rPr>
              <a:t>ietvaros</a:t>
            </a:r>
            <a:r>
              <a:rPr lang="en-GB" b="1" dirty="0">
                <a:effectLst>
                  <a:outerShdw blurRad="38100" dist="38100" dir="2700000" algn="tl">
                    <a:srgbClr val="000000">
                      <a:alpha val="43137"/>
                    </a:srgbClr>
                  </a:outerShdw>
                </a:effectLst>
              </a:rPr>
              <a:t>:  </a:t>
            </a:r>
            <a:endParaRPr lang="lv-LV" b="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6AA660B4-615D-4BC3-BA1F-D0C7CB04156B}"/>
              </a:ext>
            </a:extLst>
          </p:cNvPr>
          <p:cNvSpPr>
            <a:spLocks noGrp="1"/>
          </p:cNvSpPr>
          <p:nvPr>
            <p:ph idx="1"/>
          </p:nvPr>
        </p:nvSpPr>
        <p:spPr/>
        <p:txBody>
          <a:bodyPr/>
          <a:lstStyle/>
          <a:p>
            <a:r>
              <a:rPr lang="lv-LV" dirty="0"/>
              <a:t>Nodrošināt no valsts budžeta finansētu studiju vietu skaita pieaugumu</a:t>
            </a:r>
            <a:r>
              <a:rPr lang="en-GB" dirty="0"/>
              <a:t>.</a:t>
            </a:r>
          </a:p>
          <a:p>
            <a:r>
              <a:rPr lang="lv-LV" dirty="0"/>
              <a:t>Nodrošināt pastāvīgu metodisku vadību sociālā darba jomas izglītības un darba tirgus prasību saskaņošanai</a:t>
            </a:r>
            <a:r>
              <a:rPr lang="en-GB" dirty="0"/>
              <a:t>: (a) </a:t>
            </a:r>
            <a:r>
              <a:rPr lang="en-GB" dirty="0" err="1"/>
              <a:t>regulāra</a:t>
            </a:r>
            <a:r>
              <a:rPr lang="en-GB" dirty="0"/>
              <a:t> sociālā darba </a:t>
            </a:r>
            <a:r>
              <a:rPr lang="en-GB" dirty="0" err="1"/>
              <a:t>jomas</a:t>
            </a:r>
            <a:r>
              <a:rPr lang="en-GB" dirty="0"/>
              <a:t> </a:t>
            </a:r>
            <a:r>
              <a:rPr lang="en-GB" dirty="0" err="1"/>
              <a:t>izglītības</a:t>
            </a:r>
            <a:r>
              <a:rPr lang="en-GB" dirty="0"/>
              <a:t> </a:t>
            </a:r>
            <a:r>
              <a:rPr lang="en-GB" dirty="0" err="1"/>
              <a:t>monitoringa</a:t>
            </a:r>
            <a:r>
              <a:rPr lang="en-GB" dirty="0"/>
              <a:t> </a:t>
            </a:r>
            <a:r>
              <a:rPr lang="en-GB" dirty="0" err="1"/>
              <a:t>nozares</a:t>
            </a:r>
            <a:r>
              <a:rPr lang="en-GB" dirty="0"/>
              <a:t> </a:t>
            </a:r>
            <a:r>
              <a:rPr lang="en-GB" dirty="0" err="1"/>
              <a:t>pašregulācijas</a:t>
            </a:r>
            <a:r>
              <a:rPr lang="en-GB" dirty="0"/>
              <a:t> </a:t>
            </a:r>
            <a:r>
              <a:rPr lang="en-GB" dirty="0" err="1"/>
              <a:t>ietvaros</a:t>
            </a:r>
            <a:r>
              <a:rPr lang="en-GB" dirty="0"/>
              <a:t> </a:t>
            </a:r>
            <a:r>
              <a:rPr lang="en-GB" dirty="0" err="1"/>
              <a:t>organizēšanu</a:t>
            </a:r>
            <a:r>
              <a:rPr lang="en-GB" dirty="0"/>
              <a:t>; (b) p</a:t>
            </a:r>
            <a:r>
              <a:rPr lang="lv-LV" dirty="0" err="1"/>
              <a:t>roaktīv</a:t>
            </a:r>
            <a:r>
              <a:rPr lang="en-GB" dirty="0"/>
              <a:t>u</a:t>
            </a:r>
            <a:r>
              <a:rPr lang="lv-LV" dirty="0"/>
              <a:t> </a:t>
            </a:r>
            <a:r>
              <a:rPr lang="lv-LV" dirty="0" err="1"/>
              <a:t>rīcīb</a:t>
            </a:r>
            <a:r>
              <a:rPr lang="en-GB" dirty="0"/>
              <a:t>u</a:t>
            </a:r>
            <a:r>
              <a:rPr lang="lv-LV" dirty="0"/>
              <a:t> pierādījumu ieguvei nozares izglītības un darba tirgus prasību saskaņošanai</a:t>
            </a:r>
            <a:r>
              <a:rPr lang="en-GB" dirty="0"/>
              <a:t>.</a:t>
            </a:r>
          </a:p>
          <a:p>
            <a:r>
              <a:rPr lang="lv-LV" dirty="0"/>
              <a:t>Lai stimulētu sociālā darba zinātniski teorētiskās bāzes veidošanos un attīstību latviešu valodā, izstrādāt valsts finansētu mērķa programmu nozares profesionālās literatūras tulkošanai un publicēšanai.</a:t>
            </a:r>
            <a:endParaRPr lang="en-GB" dirty="0"/>
          </a:p>
          <a:p>
            <a:endParaRPr lang="lv-LV" dirty="0"/>
          </a:p>
        </p:txBody>
      </p:sp>
    </p:spTree>
    <p:extLst>
      <p:ext uri="{BB962C8B-B14F-4D97-AF65-F5344CB8AC3E}">
        <p14:creationId xmlns:p14="http://schemas.microsoft.com/office/powerpoint/2010/main" val="36354111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C9E0B-AD91-4879-8B3F-0EEE5C619607}"/>
              </a:ext>
            </a:extLst>
          </p:cNvPr>
          <p:cNvSpPr>
            <a:spLocks noGrp="1"/>
          </p:cNvSpPr>
          <p:nvPr>
            <p:ph type="title"/>
          </p:nvPr>
        </p:nvSpPr>
        <p:spPr/>
        <p:txBody>
          <a:bodyPr/>
          <a:lstStyle/>
          <a:p>
            <a:r>
              <a:rPr lang="en-GB" b="1" dirty="0">
                <a:effectLst>
                  <a:outerShdw blurRad="38100" dist="38100" dir="2700000" algn="tl">
                    <a:srgbClr val="000000">
                      <a:alpha val="43137"/>
                    </a:srgbClr>
                  </a:outerShdw>
                </a:effectLst>
              </a:rPr>
              <a:t>SDSSP</a:t>
            </a:r>
            <a:r>
              <a:rPr lang="en-GB" dirty="0"/>
              <a:t> </a:t>
            </a:r>
            <a:endParaRPr lang="lv-LV" dirty="0"/>
          </a:p>
        </p:txBody>
      </p:sp>
      <p:sp>
        <p:nvSpPr>
          <p:cNvPr id="3" name="Content Placeholder 2">
            <a:extLst>
              <a:ext uri="{FF2B5EF4-FFF2-40B4-BE49-F238E27FC236}">
                <a16:creationId xmlns:a16="http://schemas.microsoft.com/office/drawing/2014/main" id="{F39AE666-730F-4E20-8720-E309487E2AB7}"/>
              </a:ext>
            </a:extLst>
          </p:cNvPr>
          <p:cNvSpPr>
            <a:spLocks noGrp="1"/>
          </p:cNvSpPr>
          <p:nvPr>
            <p:ph idx="1"/>
          </p:nvPr>
        </p:nvSpPr>
        <p:spPr/>
        <p:txBody>
          <a:bodyPr>
            <a:normAutofit/>
          </a:bodyPr>
          <a:lstStyle/>
          <a:p>
            <a:r>
              <a:rPr lang="lv-LV" dirty="0"/>
              <a:t>kopā ar studiju virziena “Sociālā labklājība” īstenošanā iesaistītām augstskolām un koledžām</a:t>
            </a:r>
            <a:r>
              <a:rPr lang="en-GB" dirty="0"/>
              <a:t> </a:t>
            </a:r>
            <a:r>
              <a:rPr lang="lv-LV" dirty="0"/>
              <a:t>un nozares nevalstiskajām organizācijām izstrādāt vidēja termiņa plānu sociālā darba jomas studiju programmu īstenošanā nepieciešamo docētāju sagatavošanai.</a:t>
            </a:r>
            <a:endParaRPr lang="en-GB" dirty="0"/>
          </a:p>
          <a:p>
            <a:r>
              <a:rPr lang="en-GB" dirty="0"/>
              <a:t>S</a:t>
            </a:r>
            <a:r>
              <a:rPr lang="lv-LV" dirty="0" err="1"/>
              <a:t>tudiju</a:t>
            </a:r>
            <a:r>
              <a:rPr lang="lv-LV" dirty="0"/>
              <a:t> virziena “Sociālā labklājība” īstenošanā iesaistīto augstākās izglītības iestāžu sadarbības potenciāla realizēšanai nozares profesionālās attīstības veicināšanā, piemēram, apspriežot augstskolu kopīgas sociālā darba maģistra studiju programmas izstrādi vai esošo maģistra studiju programmu spēcīgāko elementu konsolidāciju vienā izcilā studiju programmā. </a:t>
            </a:r>
            <a:endParaRPr lang="en-GB" dirty="0"/>
          </a:p>
          <a:p>
            <a:endParaRPr lang="lv-LV" dirty="0"/>
          </a:p>
        </p:txBody>
      </p:sp>
    </p:spTree>
    <p:extLst>
      <p:ext uri="{BB962C8B-B14F-4D97-AF65-F5344CB8AC3E}">
        <p14:creationId xmlns:p14="http://schemas.microsoft.com/office/powerpoint/2010/main" val="32295654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ECEB1-FF98-488D-A968-F99FFD1C7C34}"/>
              </a:ext>
            </a:extLst>
          </p:cNvPr>
          <p:cNvSpPr>
            <a:spLocks noGrp="1"/>
          </p:cNvSpPr>
          <p:nvPr>
            <p:ph type="title"/>
          </p:nvPr>
        </p:nvSpPr>
        <p:spPr/>
        <p:txBody>
          <a:bodyPr/>
          <a:lstStyle/>
          <a:p>
            <a:r>
              <a:rPr lang="en-GB" b="1" dirty="0"/>
              <a:t>A</a:t>
            </a:r>
            <a:r>
              <a:rPr lang="lv-LV" b="1" dirty="0" err="1"/>
              <a:t>ugstākās</a:t>
            </a:r>
            <a:r>
              <a:rPr lang="lv-LV" b="1" dirty="0"/>
              <a:t> izglītības iestādēm sadarbībā ar LM</a:t>
            </a:r>
            <a:endParaRPr lang="lv-LV" dirty="0"/>
          </a:p>
        </p:txBody>
      </p:sp>
      <p:sp>
        <p:nvSpPr>
          <p:cNvPr id="3" name="Content Placeholder 2">
            <a:extLst>
              <a:ext uri="{FF2B5EF4-FFF2-40B4-BE49-F238E27FC236}">
                <a16:creationId xmlns:a16="http://schemas.microsoft.com/office/drawing/2014/main" id="{7884C7FC-26C4-4565-93BB-C54D6C843862}"/>
              </a:ext>
            </a:extLst>
          </p:cNvPr>
          <p:cNvSpPr>
            <a:spLocks noGrp="1"/>
          </p:cNvSpPr>
          <p:nvPr>
            <p:ph idx="1"/>
          </p:nvPr>
        </p:nvSpPr>
        <p:spPr/>
        <p:txBody>
          <a:bodyPr>
            <a:normAutofit/>
          </a:bodyPr>
          <a:lstStyle/>
          <a:p>
            <a:pPr algn="just"/>
            <a:r>
              <a:rPr lang="lv-LV" sz="3200" dirty="0"/>
              <a:t>Latvijas demogrāfiskās situācijas kontekstā un ierobežotu nozares cilvēkresursu apstākļos nozares studiju virziena “Sociālā labklājība” iesaistītajām augstākās izglītības iestādēm nepieciešams konsolidēties un </a:t>
            </a:r>
            <a:r>
              <a:rPr lang="lv-LV" sz="3200" dirty="0" err="1"/>
              <a:t>proaktīvi</a:t>
            </a:r>
            <a:r>
              <a:rPr lang="lv-LV" sz="3200" dirty="0"/>
              <a:t> </a:t>
            </a:r>
            <a:r>
              <a:rPr lang="lv-LV" sz="3200" b="1" dirty="0"/>
              <a:t>veidot kopīgu sociālā darba profesijas attīstības stratēģiju</a:t>
            </a:r>
            <a:r>
              <a:rPr lang="lv-LV" sz="3200" dirty="0"/>
              <a:t>, kas saskaņota un papildina LM sociālā darba politikas virzību</a:t>
            </a:r>
            <a:r>
              <a:rPr lang="en-GB" sz="3200" dirty="0"/>
              <a:t>.</a:t>
            </a:r>
            <a:endParaRPr lang="lv-LV" sz="3200" dirty="0"/>
          </a:p>
        </p:txBody>
      </p:sp>
    </p:spTree>
    <p:extLst>
      <p:ext uri="{BB962C8B-B14F-4D97-AF65-F5344CB8AC3E}">
        <p14:creationId xmlns:p14="http://schemas.microsoft.com/office/powerpoint/2010/main" val="16069014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TotalTime>
  <Words>940</Words>
  <Application>Microsoft Office PowerPoint</Application>
  <PresentationFormat>Widescreen</PresentationFormat>
  <Paragraphs>120</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Aktualitātes projektā Profesionāla sociālā darba attīstība pašvaldībās</vt:lpstr>
      <vt:lpstr>PowerPoint Presentation</vt:lpstr>
      <vt:lpstr>PowerPoint Presentation</vt:lpstr>
      <vt:lpstr>PowerPoint Presentation</vt:lpstr>
      <vt:lpstr>PowerPoint Presentation</vt:lpstr>
      <vt:lpstr>PRIEKŠLIKUMI </vt:lpstr>
      <vt:lpstr>Ministrijas kompetences ietvaros:  </vt:lpstr>
      <vt:lpstr>SDSSP </vt:lpstr>
      <vt:lpstr>Augstākās izglītības iestādēm sadarbībā ar LM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LM kā nozares attīstības galvenajam virzītājspēkam</dc:title>
  <dc:creator>Liesma Ose</dc:creator>
  <cp:lastModifiedBy>Maija Muceniece</cp:lastModifiedBy>
  <cp:revision>24</cp:revision>
  <dcterms:created xsi:type="dcterms:W3CDTF">2021-03-29T11:43:13Z</dcterms:created>
  <dcterms:modified xsi:type="dcterms:W3CDTF">2021-03-30T07:34:03Z</dcterms:modified>
</cp:coreProperties>
</file>