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86" r:id="rId4"/>
    <p:sldId id="281" r:id="rId5"/>
    <p:sldId id="277" r:id="rId6"/>
    <p:sldId id="284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8A44-B4CD-4471-83C1-77B07D610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81744-CA14-4AB4-8FE0-697D55ADF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2671D-A5DA-4B4B-9931-6590620A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5C0E6-4D50-4259-9EC4-9495E272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63824-28DB-40E2-B410-8B874C4D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675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57BD-8F4B-4EAD-8002-5BD1EFCF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0AA0A-2282-4D70-BFB4-8D60DC012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6664B-2AB6-43DB-8A9D-702BBB18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6CC2-11DB-46DF-8D20-3E2C7BDE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5976D-B9AC-4CC5-97E0-969344C9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909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DF8FB-3FB1-4A80-97A9-DCE0788DD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AC1C7-234D-4D86-8161-02A5A99CE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C177-E95E-4DBD-B517-80A3E6F9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15CE6-289F-46D1-9B2D-36CD3D72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3647B-E239-4028-9550-3688F990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02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0A34-7545-469E-A3B0-CA36ACDE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098D-2DA5-4DFB-9982-69FD4452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00A27-24FC-464D-B147-4CB15A76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6CFF1-1EAB-41EC-87AC-FC4957AE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2AFB8-2F29-4B21-9547-C516ABBE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4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838D-0B70-4B6F-BBAC-A9B62CC2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C1326-EBC5-403B-98E1-1D918FFF7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4C5C4-789A-4B9A-8A12-FEBA469A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E6B8C-4116-4E72-81DB-4927DB2F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27B9D-1A7E-495E-B87F-DCA4CC5B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6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1ED8-F51E-453D-BBD1-3835726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9DE70-1317-4C00-9135-DF80F16B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F49DE-6B40-40D1-95ED-470D14A03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6C2E0-C638-4792-8966-B8EFDD1E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96103-CFB6-4F22-9B6C-56A14C4D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49559-595C-4C61-ADA7-C3F07C3E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354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C103-02B3-43A5-9EBB-C4900445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9B937-57DA-4194-BEFB-4D0C3228D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E6C49-B9B2-4EF4-ABAE-A92106863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93D48-EAFB-48AC-9CF7-77EEC2A3A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5A353-8EAF-416B-9648-02004BAC5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4EF04-B7BA-4DDB-9484-91AD4601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9D740-72B9-4C73-94A4-0E1E0C6D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5D139-0579-4829-8F0E-B2B59A58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060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63C8-2861-44A8-B14B-87B57DA6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301C0-EC3B-4350-B352-513A6C35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649C8-D07B-4B7B-B53A-AF38617A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D2BBC-9095-41EE-A627-D2346903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998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F5F07-D4AB-4A2F-9ACC-E7B98CE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5B0F2-4517-4BB6-A41C-73C385AC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6820-6B54-46CE-8026-4849B8F8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945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9585-1B60-4A9A-974E-D636531A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96168-9A70-4649-B884-B7C705E1F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1ACE2-43F6-49DA-9388-6746E89A3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D1139-0177-4E37-B319-48978F24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F1287-8611-46A1-B3D2-F813ED75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02CDA-D8A4-498C-80E0-9F3A128F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74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4777-9DE5-4E63-B175-7CFE14FD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F5E51-74A7-4784-A3A2-87FB546CA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1C3BE-6FA4-4BC9-BAAB-CEC5C7365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727E0-A93E-492E-A090-17794318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F6E4B-268B-40BB-8D16-C007F0E8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E7B4C-9DD3-4DD1-A865-62676AE9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744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36BF7-BA71-4742-96CA-640AC401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D28AA-3DFC-4DB2-9ABD-688EF8744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89F79-952C-427C-BC8E-7C2C93FA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A119-D238-4425-80F9-42CC3A3E74F0}" type="datetimeFigureOut">
              <a:rPr lang="lv-LV" smtClean="0"/>
              <a:t>15.09.2021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09B50-F5B0-454A-9E09-916CF8464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9188B-3EA5-4663-850A-361A21EEE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0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hyperlink" Target="https://www.lm.gov.lv/lv/raidieraksts-podcast" TargetMode="External"/><Relationship Id="rId12" Type="http://schemas.openxmlformats.org/officeDocument/2006/relationships/hyperlink" Target="https://www.lm.gov.lv/lv/diskusija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lm.gov.lv/lv/socialais-darbs-ar-gadijumu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hyperlink" Target="https://www.lm.gov.lv/lv/periodiskais-izdevums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lm.gov.lv/lv/konferen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elamieskopa.lv/" TargetMode="Externa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m.gov.lv/lv/klatienes-macibas" TargetMode="External"/><Relationship Id="rId4" Type="http://schemas.openxmlformats.org/officeDocument/2006/relationships/hyperlink" Target="https://www.lm.gov.lv/lv/e-macibas-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303" y="1139780"/>
            <a:ext cx="9849394" cy="2387600"/>
          </a:xfrm>
        </p:spPr>
        <p:txBody>
          <a:bodyPr>
            <a:normAutofit/>
          </a:bodyPr>
          <a:lstStyle/>
          <a:p>
            <a:r>
              <a:rPr lang="lv-LV" dirty="0"/>
              <a:t>Aktualitātes projektā</a:t>
            </a:r>
            <a:br>
              <a:rPr lang="lv-LV" dirty="0"/>
            </a:br>
            <a:r>
              <a:rPr lang="lv-LV" sz="4000" dirty="0"/>
              <a:t>Profesionāla sociālā darba attīstība pašvaldībās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dirty="0"/>
              <a:t>Maija Muceniece</a:t>
            </a:r>
          </a:p>
          <a:p>
            <a:pPr algn="r"/>
            <a:r>
              <a:rPr lang="lv-LV" dirty="0"/>
              <a:t>15.09.2021.</a:t>
            </a:r>
          </a:p>
        </p:txBody>
      </p:sp>
    </p:spTree>
    <p:extLst>
      <p:ext uri="{BB962C8B-B14F-4D97-AF65-F5344CB8AC3E}">
        <p14:creationId xmlns:p14="http://schemas.microsoft.com/office/powerpoint/2010/main" val="54284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9430C-F368-4278-B841-FF46E2C596C4}"/>
              </a:ext>
            </a:extLst>
          </p:cNvPr>
          <p:cNvSpPr txBox="1"/>
          <p:nvPr/>
        </p:nvSpPr>
        <p:spPr>
          <a:xfrm>
            <a:off x="438538" y="895732"/>
            <a:ext cx="371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Izdevums «Sociālais darbs Latvijā»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380A2-476F-4363-B288-59A07C818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1" y="1358375"/>
            <a:ext cx="1432406" cy="201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D2A3A-5EE9-4677-AE3C-8D0423C6E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0" y="1358375"/>
            <a:ext cx="1432406" cy="2021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8ADAA-75E2-4666-9091-2A2D2A20656A}"/>
              </a:ext>
            </a:extLst>
          </p:cNvPr>
          <p:cNvSpPr txBox="1"/>
          <p:nvPr/>
        </p:nvSpPr>
        <p:spPr>
          <a:xfrm>
            <a:off x="631857" y="3469685"/>
            <a:ext cx="3429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4"/>
              </a:rPr>
              <a:t>https://www.lm.gov.lv/lv/periodiskais-izdevums</a:t>
            </a:r>
            <a:r>
              <a:rPr lang="lv-LV" sz="1100" dirty="0"/>
              <a:t> 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2C902-B5A8-4B79-BBDE-0449C8AFD317}"/>
              </a:ext>
            </a:extLst>
          </p:cNvPr>
          <p:cNvSpPr txBox="1"/>
          <p:nvPr/>
        </p:nvSpPr>
        <p:spPr>
          <a:xfrm>
            <a:off x="202860" y="3928055"/>
            <a:ext cx="418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Podcast</a:t>
            </a:r>
            <a:r>
              <a:rPr lang="lv-LV" dirty="0"/>
              <a:t> sērija «Ne tikai par sociālo darbu»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C3A75F-5A3C-4F35-BF69-5C7CA4213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2" y="4527571"/>
            <a:ext cx="1866833" cy="1866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60A11F-D6B2-4CE9-87BB-E08F66D01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94" y="4527570"/>
            <a:ext cx="1866833" cy="186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41BD2A-C854-4D62-956F-DEC4EF54F696}"/>
              </a:ext>
            </a:extLst>
          </p:cNvPr>
          <p:cNvSpPr txBox="1"/>
          <p:nvPr/>
        </p:nvSpPr>
        <p:spPr>
          <a:xfrm>
            <a:off x="942393" y="6501475"/>
            <a:ext cx="26498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7"/>
              </a:rPr>
              <a:t>https://www.lm.gov.lv/lv/raidieraksts-podcast</a:t>
            </a:r>
            <a:r>
              <a:rPr lang="lv-LV" sz="1000" dirty="0"/>
              <a:t> 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5798CE-EE44-4240-9C33-C6A6A594581A}"/>
              </a:ext>
            </a:extLst>
          </p:cNvPr>
          <p:cNvSpPr txBox="1"/>
          <p:nvPr/>
        </p:nvSpPr>
        <p:spPr>
          <a:xfrm>
            <a:off x="4030382" y="261257"/>
            <a:ext cx="419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Monogrāfija «Sociālais darbs ar gadījumu»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41045D-B7B6-4C22-9BD2-20AA5FD2F6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70" y="747703"/>
            <a:ext cx="1732909" cy="24389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710C87-5D9B-4F95-840B-6344673CC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2" y="747703"/>
            <a:ext cx="1714523" cy="24389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8FBC6E-FF83-42D6-83F3-AC01A94F8B1F}"/>
              </a:ext>
            </a:extLst>
          </p:cNvPr>
          <p:cNvSpPr txBox="1"/>
          <p:nvPr/>
        </p:nvSpPr>
        <p:spPr>
          <a:xfrm>
            <a:off x="872262" y="83271"/>
            <a:ext cx="246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NOTIKUMI</a:t>
            </a:r>
            <a:endParaRPr lang="en-US" sz="3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E0F794-A9BA-424C-924B-17FB74E546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09" y="1080398"/>
            <a:ext cx="3609052" cy="1884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A7D7D1-0A4C-4558-A48E-E0B92C7FF6C6}"/>
              </a:ext>
            </a:extLst>
          </p:cNvPr>
          <p:cNvSpPr txBox="1"/>
          <p:nvPr/>
        </p:nvSpPr>
        <p:spPr>
          <a:xfrm>
            <a:off x="8281902" y="344880"/>
            <a:ext cx="381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26. augustā diskusija</a:t>
            </a:r>
          </a:p>
          <a:p>
            <a:pPr algn="ctr"/>
            <a:r>
              <a:rPr lang="lv-LV" dirty="0"/>
              <a:t>Sociālo tīklu (</a:t>
            </a:r>
            <a:r>
              <a:rPr lang="lv-LV" dirty="0" err="1"/>
              <a:t>ne)tikumi</a:t>
            </a:r>
            <a:r>
              <a:rPr lang="lv-LV" dirty="0"/>
              <a:t> sociālajā darbā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4BC977-3B4B-44D0-AA52-46253E19A722}"/>
              </a:ext>
            </a:extLst>
          </p:cNvPr>
          <p:cNvSpPr txBox="1"/>
          <p:nvPr/>
        </p:nvSpPr>
        <p:spPr>
          <a:xfrm>
            <a:off x="4636871" y="3303726"/>
            <a:ext cx="2985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11"/>
              </a:rPr>
              <a:t>https://www.lm.gov.lv/lv/socialais-darbs-ar-gadijumu</a:t>
            </a:r>
            <a:r>
              <a:rPr lang="lv-LV" sz="1000" dirty="0"/>
              <a:t> </a:t>
            </a:r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A12029-9BF7-42B8-AD6E-6C0B714339FF}"/>
              </a:ext>
            </a:extLst>
          </p:cNvPr>
          <p:cNvSpPr txBox="1"/>
          <p:nvPr/>
        </p:nvSpPr>
        <p:spPr>
          <a:xfrm>
            <a:off x="9109314" y="3063501"/>
            <a:ext cx="2146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12"/>
              </a:rPr>
              <a:t>https://www.lm.gov.lv/lv/diskusijas</a:t>
            </a:r>
            <a:r>
              <a:rPr lang="lv-LV" sz="1000" dirty="0"/>
              <a:t> </a:t>
            </a:r>
            <a:endParaRPr lang="en-US" sz="1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B49F0A-CBC0-4135-B2AC-63D35AD164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81" y="3664348"/>
            <a:ext cx="5384855" cy="28110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2E84731-2E4E-4158-83A0-0AF0DDD926CD}"/>
              </a:ext>
            </a:extLst>
          </p:cNvPr>
          <p:cNvSpPr txBox="1"/>
          <p:nvPr/>
        </p:nvSpPr>
        <p:spPr>
          <a:xfrm>
            <a:off x="7333861" y="6501474"/>
            <a:ext cx="2220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14"/>
              </a:rPr>
              <a:t>https://www.lm.gov.lv/lv/konferences</a:t>
            </a:r>
            <a:r>
              <a:rPr lang="lv-LV" sz="1000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205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49E46-9F64-4000-B1DA-9557DA0FAE63}"/>
              </a:ext>
            </a:extLst>
          </p:cNvPr>
          <p:cNvSpPr txBox="1"/>
          <p:nvPr/>
        </p:nvSpPr>
        <p:spPr>
          <a:xfrm>
            <a:off x="2862943" y="257232"/>
            <a:ext cx="646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Informatīvā kampaņa «Ceļamies kopā»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7CE0E-73C0-4880-ADDF-147144F89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9" y="3051101"/>
            <a:ext cx="3190360" cy="1645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AAC0C4-82C7-45C4-8547-ECE9152D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728299"/>
            <a:ext cx="3396343" cy="1988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2700A-DD4A-47FD-90F8-355FF760C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9" y="4984006"/>
            <a:ext cx="3191071" cy="1715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FE7333-1A6C-4658-8927-E8BE0FC05065}"/>
              </a:ext>
            </a:extLst>
          </p:cNvPr>
          <p:cNvSpPr txBox="1"/>
          <p:nvPr/>
        </p:nvSpPr>
        <p:spPr>
          <a:xfrm>
            <a:off x="4366727" y="961053"/>
            <a:ext cx="7212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Memorands par sociālā darba attīstību pašvaldībās: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Pietiekami administratīvie, finanšu, cilvēkresursi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Profesionālā izaugsme, atalgojums, darba vide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Starpinstitucionālā sadarbība</a:t>
            </a:r>
          </a:p>
          <a:p>
            <a:r>
              <a:rPr lang="lv-LV" dirty="0"/>
              <a:t>Pievienojušās 29 pašvaldības</a:t>
            </a:r>
          </a:p>
          <a:p>
            <a:r>
              <a:rPr lang="en-US" sz="1000" dirty="0">
                <a:hlinkClick r:id="rId5"/>
              </a:rPr>
              <a:t>https://celamieskopa.lv/</a:t>
            </a:r>
            <a:r>
              <a:rPr lang="lv-LV" sz="1000" dirty="0"/>
              <a:t> 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3E2C3-41DD-4230-8B18-46EEA3E2FA8C}"/>
              </a:ext>
            </a:extLst>
          </p:cNvPr>
          <p:cNvSpPr txBox="1"/>
          <p:nvPr/>
        </p:nvSpPr>
        <p:spPr>
          <a:xfrm>
            <a:off x="4497354" y="3107085"/>
            <a:ext cx="6204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Raidījumu cikls kanālā </a:t>
            </a:r>
            <a:r>
              <a:rPr lang="lv-LV" dirty="0" err="1"/>
              <a:t>ReTV</a:t>
            </a:r>
            <a:r>
              <a:rPr lang="lv-LV" dirty="0"/>
              <a:t> «Atdeves vektors»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Sociālo darbinieku ikdiena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Sociālie gadījumi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Aktualizētas problēmas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Sociālo pakalpojumu attīstība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Iespējamie risinājumi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0902A-ED1D-4BD7-B805-9F327A0D2384}"/>
              </a:ext>
            </a:extLst>
          </p:cNvPr>
          <p:cNvSpPr txBox="1"/>
          <p:nvPr/>
        </p:nvSpPr>
        <p:spPr>
          <a:xfrm>
            <a:off x="4497354" y="5206482"/>
            <a:ext cx="5085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Portretstāsti</a:t>
            </a:r>
            <a:r>
              <a:rPr lang="lv-LV" dirty="0"/>
              <a:t>, dienasgrāmatas, raksti reģionālajos medijos no 15.septembra </a:t>
            </a:r>
            <a:r>
              <a:rPr lang="lv-LV" dirty="0" err="1"/>
              <a:t>delfi.lv</a:t>
            </a:r>
            <a:endParaRPr lang="lv-LV" dirty="0"/>
          </a:p>
          <a:p>
            <a:r>
              <a:rPr lang="lv-LV"/>
              <a:t>no 21. </a:t>
            </a:r>
            <a:r>
              <a:rPr lang="lv-LV" dirty="0"/>
              <a:t>septembra </a:t>
            </a:r>
            <a:r>
              <a:rPr lang="lv-LV" dirty="0" err="1"/>
              <a:t>rus.delfi.lv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7478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ttÄls var saturÄt: teksts">
            <a:extLst>
              <a:ext uri="{FF2B5EF4-FFF2-40B4-BE49-F238E27FC236}">
                <a16:creationId xmlns:a16="http://schemas.microsoft.com/office/drawing/2014/main" id="{0B3DD81E-63C5-40B2-8C6C-207421A0D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7" name="AutoShape 4" descr="blob:https://web.whatsapp.com/241fb526-90ff-42d4-8789-77637df37b26">
            <a:extLst>
              <a:ext uri="{FF2B5EF4-FFF2-40B4-BE49-F238E27FC236}">
                <a16:creationId xmlns:a16="http://schemas.microsoft.com/office/drawing/2014/main" id="{F3EE5306-4EB4-4244-B8F8-556A77AFF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B394D-3B75-43BE-AB7A-3EC6FDC818F1}"/>
              </a:ext>
            </a:extLst>
          </p:cNvPr>
          <p:cNvSpPr txBox="1"/>
          <p:nvPr/>
        </p:nvSpPr>
        <p:spPr>
          <a:xfrm>
            <a:off x="7620246" y="836591"/>
            <a:ext cx="295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Mācību plāni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B17A8A-1BBD-4D3D-ACD2-FE86775D2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" y="0"/>
            <a:ext cx="5959569" cy="4454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BB43EF-5A7C-4D08-B50B-D546E96EB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51" y="2378012"/>
            <a:ext cx="6537649" cy="4498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E36216-06E0-4F98-ABAD-216DD5D8C76E}"/>
              </a:ext>
            </a:extLst>
          </p:cNvPr>
          <p:cNvSpPr txBox="1"/>
          <p:nvPr/>
        </p:nvSpPr>
        <p:spPr>
          <a:xfrm>
            <a:off x="550506" y="4833257"/>
            <a:ext cx="369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https://www.lm.gov.lv/lv/e-macibas-0</a:t>
            </a:r>
            <a:endParaRPr lang="lv-LV" sz="1000" dirty="0"/>
          </a:p>
          <a:p>
            <a:r>
              <a:rPr lang="en-US" sz="1000" dirty="0">
                <a:hlinkClick r:id="rId5"/>
              </a:rPr>
              <a:t>https://www.lm.gov.lv/lv/klatienes-macibas</a:t>
            </a:r>
            <a:r>
              <a:rPr lang="lv-LV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09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2C21E37-C8BC-4160-8BC5-D5F64CF5DF7F}"/>
              </a:ext>
            </a:extLst>
          </p:cNvPr>
          <p:cNvSpPr txBox="1"/>
          <p:nvPr/>
        </p:nvSpPr>
        <p:spPr>
          <a:xfrm>
            <a:off x="248762" y="68680"/>
            <a:ext cx="252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TURPINĀM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A0D838-46F9-4593-9D8F-537B6F0145FB}"/>
              </a:ext>
            </a:extLst>
          </p:cNvPr>
          <p:cNvGrpSpPr/>
          <p:nvPr/>
        </p:nvGrpSpPr>
        <p:grpSpPr>
          <a:xfrm>
            <a:off x="2195940" y="409413"/>
            <a:ext cx="5423922" cy="3174458"/>
            <a:chOff x="5805183" y="333407"/>
            <a:chExt cx="3766658" cy="223364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727D375-CF2A-4AFD-8E7D-7AB3B9F83593}"/>
                </a:ext>
              </a:extLst>
            </p:cNvPr>
            <p:cNvSpPr/>
            <p:nvPr/>
          </p:nvSpPr>
          <p:spPr>
            <a:xfrm>
              <a:off x="5805183" y="333407"/>
              <a:ext cx="3766658" cy="1946497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9D3D4B-736D-4842-9532-97533F469FE5}"/>
                </a:ext>
              </a:extLst>
            </p:cNvPr>
            <p:cNvSpPr txBox="1"/>
            <p:nvPr/>
          </p:nvSpPr>
          <p:spPr>
            <a:xfrm>
              <a:off x="5947794" y="401442"/>
              <a:ext cx="3565285" cy="216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b="1" dirty="0"/>
                <a:t>METODIKAS</a:t>
              </a:r>
            </a:p>
            <a:p>
              <a:pPr algn="ctr"/>
              <a:r>
                <a:rPr lang="lv-LV" sz="1400" dirty="0"/>
                <a:t>Sociālajam darbam ar sociālās atstumtības un diskriminācijas riskam pakļautām personām </a:t>
              </a:r>
            </a:p>
            <a:p>
              <a:pPr algn="ctr"/>
              <a:r>
                <a:rPr lang="lv-LV" sz="1400" dirty="0"/>
                <a:t>(Līgums 23.08.2021. SIA «Projektu un kvalitātes vadība»)</a:t>
              </a:r>
            </a:p>
            <a:p>
              <a:endParaRPr lang="lv-LV" sz="1400" dirty="0"/>
            </a:p>
            <a:p>
              <a:r>
                <a:rPr lang="lv-LV" sz="1400" dirty="0"/>
                <a:t>Sociālais darbs ar jauniešiem – vērtēšana</a:t>
              </a:r>
            </a:p>
            <a:p>
              <a:r>
                <a:rPr lang="lv-LV" sz="1400" dirty="0"/>
                <a:t>Sociālais darbs ar grupu – piedāvājumu iesniegšana līdz 21.09.2021.</a:t>
              </a:r>
            </a:p>
            <a:p>
              <a:endParaRPr lang="lv-LV" dirty="0"/>
            </a:p>
            <a:p>
              <a:r>
                <a:rPr lang="lv-LV" dirty="0"/>
                <a:t>IZSTRĀDĒ TEHNISKĀS SPECIFIKĀCIJAS</a:t>
              </a:r>
            </a:p>
            <a:p>
              <a:r>
                <a:rPr lang="lv-LV" sz="1400" dirty="0"/>
                <a:t>Sociālais darbs ar senioriem</a:t>
              </a:r>
            </a:p>
            <a:p>
              <a:r>
                <a:rPr lang="lv-LV" sz="1400" dirty="0"/>
                <a:t>Sociālais darbs un psihosociālā konsultēšana krīzē</a:t>
              </a:r>
            </a:p>
            <a:p>
              <a:pPr algn="r"/>
              <a:endParaRPr lang="lv-LV" sz="1400" dirty="0"/>
            </a:p>
            <a:p>
              <a:endParaRPr lang="lv-LV" sz="1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5AA677F-9D48-4B0E-835D-C45160F88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22" y="410853"/>
            <a:ext cx="3898694" cy="326826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DEBC9D1-75CC-4B00-AD0C-BE40C5616208}"/>
              </a:ext>
            </a:extLst>
          </p:cNvPr>
          <p:cNvGrpSpPr/>
          <p:nvPr/>
        </p:nvGrpSpPr>
        <p:grpSpPr>
          <a:xfrm>
            <a:off x="248762" y="3272462"/>
            <a:ext cx="5921748" cy="3077767"/>
            <a:chOff x="5532544" y="929664"/>
            <a:chExt cx="4143376" cy="44476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5F551D-DC9C-42D6-9A49-C290C3E87CC4}"/>
                </a:ext>
              </a:extLst>
            </p:cNvPr>
            <p:cNvSpPr txBox="1"/>
            <p:nvPr/>
          </p:nvSpPr>
          <p:spPr>
            <a:xfrm>
              <a:off x="5803197" y="1153466"/>
              <a:ext cx="3684616" cy="404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dirty="0"/>
                <a:t>TEHNISKO SPECIFIKĀCIJU IZSTRĀDE</a:t>
              </a:r>
            </a:p>
            <a:p>
              <a:pPr algn="r"/>
              <a:r>
                <a:rPr lang="lv-LV" sz="1400" dirty="0"/>
                <a:t>Vadības kvalitātes modelis apvienots iepirkums</a:t>
              </a:r>
            </a:p>
            <a:p>
              <a:pPr algn="r"/>
              <a:r>
                <a:rPr lang="lv-LV" sz="1400" dirty="0"/>
                <a:t>Sociālais darbs kopienā</a:t>
              </a:r>
            </a:p>
            <a:p>
              <a:pPr algn="r"/>
              <a:r>
                <a:rPr lang="lv-LV" sz="1400" dirty="0"/>
                <a:t>Izdevums «Sociālais darbs Latvija» 2022. un 2023. gadam</a:t>
              </a:r>
            </a:p>
            <a:p>
              <a:pPr algn="r"/>
              <a:r>
                <a:rPr lang="lv-LV" sz="1400" dirty="0"/>
                <a:t>Konferenču, diskusiju un metodisko semināru tehniskais nodrošinājums</a:t>
              </a:r>
            </a:p>
            <a:p>
              <a:pPr algn="r"/>
              <a:endParaRPr lang="lv-LV" sz="1400" dirty="0"/>
            </a:p>
            <a:p>
              <a:r>
                <a:rPr lang="lv-LV" dirty="0"/>
                <a:t>PROCESĀ</a:t>
              </a:r>
            </a:p>
            <a:p>
              <a:r>
                <a:rPr lang="lv-LV" sz="1400" dirty="0"/>
                <a:t>Sociālā darba terminoloģijas vārdnīca (30.09.2022.)</a:t>
              </a:r>
            </a:p>
            <a:p>
              <a:r>
                <a:rPr lang="lv-LV" sz="1400" dirty="0"/>
                <a:t>Ģimenes asistenta pakalpojuma pilotprojekts – rudenī papildu 25 ģimenes asistentu apmācība</a:t>
              </a:r>
            </a:p>
            <a:p>
              <a:endParaRPr lang="lv-LV" sz="1400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9C0C178-953D-403C-8B1B-97BBA3F66D0E}"/>
                </a:ext>
              </a:extLst>
            </p:cNvPr>
            <p:cNvSpPr/>
            <p:nvPr/>
          </p:nvSpPr>
          <p:spPr>
            <a:xfrm>
              <a:off x="5532544" y="929664"/>
              <a:ext cx="4143376" cy="444765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B3A1FE-D7CA-4F8E-A2F1-EA549A0D9C4E}"/>
              </a:ext>
            </a:extLst>
          </p:cNvPr>
          <p:cNvSpPr txBox="1"/>
          <p:nvPr/>
        </p:nvSpPr>
        <p:spPr>
          <a:xfrm>
            <a:off x="6628254" y="4189618"/>
            <a:ext cx="5423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Pētījums</a:t>
            </a:r>
            <a:r>
              <a:rPr lang="lv-LV" dirty="0"/>
              <a:t> par sociālās palīdzības organizētāja funkcijām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SPO darba saturs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Biežākās problēmas, veicot darbu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Nepieciešamās kompetences/izglītība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Gala ziņojums rudenī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9B834E-20A6-41E6-A4FA-A96F8DD612B4}"/>
              </a:ext>
            </a:extLst>
          </p:cNvPr>
          <p:cNvSpPr/>
          <p:nvPr/>
        </p:nvSpPr>
        <p:spPr>
          <a:xfrm>
            <a:off x="6531429" y="4021494"/>
            <a:ext cx="5411809" cy="202474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96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343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Aktualitātes projektā Profesionāla sociālā darba attīstība pašvaldībās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 kā nozares attīstības galvenajam virzītājspēkam</dc:title>
  <dc:creator>Liesma Ose</dc:creator>
  <cp:lastModifiedBy>Maija Muceniece</cp:lastModifiedBy>
  <cp:revision>29</cp:revision>
  <dcterms:created xsi:type="dcterms:W3CDTF">2021-03-29T11:43:13Z</dcterms:created>
  <dcterms:modified xsi:type="dcterms:W3CDTF">2021-09-15T07:07:58Z</dcterms:modified>
</cp:coreProperties>
</file>