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89" r:id="rId3"/>
    <p:sldId id="408" r:id="rId4"/>
    <p:sldId id="409" r:id="rId5"/>
    <p:sldId id="424" r:id="rId6"/>
    <p:sldId id="413" r:id="rId7"/>
    <p:sldId id="414" r:id="rId8"/>
    <p:sldId id="415" r:id="rId9"/>
    <p:sldId id="416" r:id="rId10"/>
    <p:sldId id="418" r:id="rId11"/>
    <p:sldId id="420" r:id="rId12"/>
    <p:sldId id="429" r:id="rId13"/>
    <p:sldId id="421" r:id="rId14"/>
    <p:sldId id="426" r:id="rId15"/>
    <p:sldId id="428" r:id="rId16"/>
    <p:sldId id="425" r:id="rId17"/>
    <p:sldId id="269" r:id="rId1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nitoringa Centrs SIA" initials="MCS" lastIdx="1" clrIdx="0"/>
  <p:cmAuthor id="1" name="Liesma Ose" initials="LO" lastIdx="1" clrIdx="1">
    <p:extLst>
      <p:ext uri="{19B8F6BF-5375-455C-9EA6-DF929625EA0E}">
        <p15:presenceInfo xmlns:p15="http://schemas.microsoft.com/office/powerpoint/2012/main" userId="S-1-5-21-738795142-1242532775-405837587-135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66E14F-6B4E-48C4-990E-503679E6DA97}" type="datetimeFigureOut">
              <a:rPr lang="lv-LV" smtClean="0"/>
              <a:t>07.12.2021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F23B10-391D-4D46-B206-65245952EBAD}" type="slidenum">
              <a:rPr lang="lv-LV" smtClean="0"/>
              <a:t>‹#›</a:t>
            </a:fld>
            <a:endParaRPr lang="lv-LV"/>
          </a:p>
        </p:txBody>
      </p:sp>
    </p:spTree>
    <p:extLst>
      <p:ext uri="{BB962C8B-B14F-4D97-AF65-F5344CB8AC3E}">
        <p14:creationId xmlns:p14="http://schemas.microsoft.com/office/powerpoint/2010/main" val="11210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1549789F-84D4-42BB-93D3-E50F100BB41F}" type="slidenum">
              <a:rPr lang="lv-LV" smtClean="0"/>
              <a:pPr>
                <a:defRPr/>
              </a:pPr>
              <a:t>4</a:t>
            </a:fld>
            <a:endParaRPr lang="lv-LV" dirty="0"/>
          </a:p>
        </p:txBody>
      </p:sp>
    </p:spTree>
    <p:extLst>
      <p:ext uri="{BB962C8B-B14F-4D97-AF65-F5344CB8AC3E}">
        <p14:creationId xmlns:p14="http://schemas.microsoft.com/office/powerpoint/2010/main" val="2352926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5178B-14B2-4931-8C46-90180F7682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2FC048F3-F2A9-4E9E-9DBC-2838C4A7B2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F221626F-C535-488D-98DF-2FEB01D77F59}"/>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D3D53652-47FA-41E7-9F2D-D3E463D5B66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591367E-F7BB-4844-AA2A-A0EB442DC047}"/>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181327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D91F0-60CA-4CB0-8627-1E20DC2D18DE}"/>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A26A1C23-E573-4F34-8AC7-F9A40824D26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2B2BA6B-882D-4DCA-8A55-7EDE3E0D15D7}"/>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A5F87786-86C6-479D-B4B1-B51EA9C5D12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26F3B85-E071-44A9-B289-5402B1E50590}"/>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931853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C888C8-F1B8-4E8B-BA70-FA4B2B1992F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4FFBC478-D4E2-49CE-84F4-F7324B21E73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AD49DCF-DC15-45D7-816E-83E07BEC55EF}"/>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B16844CC-676E-4D6E-B69B-845BFABB858A}"/>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67F3D8B7-4F35-4D81-903D-D337D961AEF3}"/>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668599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5078-6C74-4884-B25B-313526FD4B43}"/>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0003F15-A8A0-4B14-9D37-DBECDD13AF3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D5B768A-9049-4A84-B580-FEF794C16A27}"/>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396C12B2-AB8D-4544-86AE-A2970588625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6EA4792-7177-46CF-8BC6-0E05744BC749}"/>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574321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FD2F-660B-4D04-99CC-342A639A31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3FF76121-ABF6-4FEB-8DD0-BD187B0820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80016FD-2C24-496C-BAF9-45ADFEAAF0F6}"/>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3C5AFD81-E277-4C3F-8987-CE1893D1902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1CF9F8FD-BA11-4AE4-B8FC-20E52D81B1EF}"/>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5237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922CD-C17B-46A6-AB82-96D6C36420DF}"/>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5DDDDC7B-F47C-4E28-94FE-79EDEBF1F10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48365C4E-D995-44E6-A57B-A4EFBCC9A7B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C43F7AA9-CC5E-4159-BC85-7B6727931C02}"/>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6" name="Footer Placeholder 5">
            <a:extLst>
              <a:ext uri="{FF2B5EF4-FFF2-40B4-BE49-F238E27FC236}">
                <a16:creationId xmlns:a16="http://schemas.microsoft.com/office/drawing/2014/main" id="{58177A4E-2B40-4B35-9075-8DC88A090EF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1AE92F2-933C-426D-8E36-4241244722CC}"/>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32238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0A43F-6402-4933-83F7-C528FD566503}"/>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4559621D-2FED-4380-AC34-217E391CEA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696D78A-A8AA-4823-8A84-AA5A85C7EF1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1C36542B-6AD5-439E-833C-86C1EC26C7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1E38A7B-8AE7-4530-B591-A3DFE7C6352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458909DD-963B-4180-B8D9-A0E693B0CB7F}"/>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8" name="Footer Placeholder 7">
            <a:extLst>
              <a:ext uri="{FF2B5EF4-FFF2-40B4-BE49-F238E27FC236}">
                <a16:creationId xmlns:a16="http://schemas.microsoft.com/office/drawing/2014/main" id="{27698333-1A02-480A-B5FE-BCC821371D85}"/>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1E921460-15B8-4385-8168-42377C3DFE72}"/>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99168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79148-1CFF-435C-BA28-E993760D6DFD}"/>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50AC4B86-C702-4DC2-9EBD-D7D20C33B3CA}"/>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4" name="Footer Placeholder 3">
            <a:extLst>
              <a:ext uri="{FF2B5EF4-FFF2-40B4-BE49-F238E27FC236}">
                <a16:creationId xmlns:a16="http://schemas.microsoft.com/office/drawing/2014/main" id="{24F875E2-2CB4-4A2A-AA46-35C78B24B7FF}"/>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A1C513BD-CB12-4D00-8532-F584FD7D29AD}"/>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1585087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2F3ABD-E717-4E76-9810-CD264EF7643A}"/>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3" name="Footer Placeholder 2">
            <a:extLst>
              <a:ext uri="{FF2B5EF4-FFF2-40B4-BE49-F238E27FC236}">
                <a16:creationId xmlns:a16="http://schemas.microsoft.com/office/drawing/2014/main" id="{41251FCA-86F3-4003-B4D1-05E197B7F5B7}"/>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799C3FD7-F926-4A04-8212-59816865E939}"/>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338140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8A1BD-3F0A-4582-BAC7-7544346C68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184C0105-9569-4D3C-AF5F-8095033ACE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8DE9DB01-C970-4EAB-9714-ABA3802B7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14D266F-6D87-47E7-B16D-5D0A86829CD4}"/>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6" name="Footer Placeholder 5">
            <a:extLst>
              <a:ext uri="{FF2B5EF4-FFF2-40B4-BE49-F238E27FC236}">
                <a16:creationId xmlns:a16="http://schemas.microsoft.com/office/drawing/2014/main" id="{AE8DD0A5-A32B-435F-92A2-364A8C66D864}"/>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F8EF0CB-434C-4D27-BD35-280611C9A998}"/>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20378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4BC3C-6FAC-4912-8EF1-3F2EA627AB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06588870-C051-4F78-9C7B-2287F8AA06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EB79E3E2-1944-49C0-BB5E-55C99EE180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F655F42-37AA-4A6A-A98C-43F5558B948E}"/>
              </a:ext>
            </a:extLst>
          </p:cNvPr>
          <p:cNvSpPr>
            <a:spLocks noGrp="1"/>
          </p:cNvSpPr>
          <p:nvPr>
            <p:ph type="dt" sz="half" idx="10"/>
          </p:nvPr>
        </p:nvSpPr>
        <p:spPr/>
        <p:txBody>
          <a:bodyPr/>
          <a:lstStyle/>
          <a:p>
            <a:fld id="{425B9C0E-B91C-4CDE-B31A-22DCC4144560}" type="datetimeFigureOut">
              <a:rPr lang="lv-LV" smtClean="0"/>
              <a:t>07.12.2021</a:t>
            </a:fld>
            <a:endParaRPr lang="lv-LV"/>
          </a:p>
        </p:txBody>
      </p:sp>
      <p:sp>
        <p:nvSpPr>
          <p:cNvPr id="6" name="Footer Placeholder 5">
            <a:extLst>
              <a:ext uri="{FF2B5EF4-FFF2-40B4-BE49-F238E27FC236}">
                <a16:creationId xmlns:a16="http://schemas.microsoft.com/office/drawing/2014/main" id="{31A85F6E-4110-4DE7-9A55-FA2EA13EDAEB}"/>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8A18E025-700E-48D8-A586-D9BB23356EAC}"/>
              </a:ext>
            </a:extLst>
          </p:cNvPr>
          <p:cNvSpPr>
            <a:spLocks noGrp="1"/>
          </p:cNvSpPr>
          <p:nvPr>
            <p:ph type="sldNum" sz="quarter" idx="12"/>
          </p:nvPr>
        </p:nvSpPr>
        <p:spPr/>
        <p:txBody>
          <a:bodyPr/>
          <a:lstStyle/>
          <a:p>
            <a:fld id="{04F470E2-115E-4BAD-9870-09561BE1B4DB}" type="slidenum">
              <a:rPr lang="lv-LV" smtClean="0"/>
              <a:t>‹#›</a:t>
            </a:fld>
            <a:endParaRPr lang="lv-LV"/>
          </a:p>
        </p:txBody>
      </p:sp>
    </p:spTree>
    <p:extLst>
      <p:ext uri="{BB962C8B-B14F-4D97-AF65-F5344CB8AC3E}">
        <p14:creationId xmlns:p14="http://schemas.microsoft.com/office/powerpoint/2010/main" val="1429577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F70A0E-72DB-4C33-9D3B-45C8A02243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29BE4E5-D0F2-45B3-9F2F-3577A6D2BE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5288FA3-1B05-4EF0-A220-9E34606370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5B9C0E-B91C-4CDE-B31A-22DCC4144560}" type="datetimeFigureOut">
              <a:rPr lang="lv-LV" smtClean="0"/>
              <a:t>07.12.2021</a:t>
            </a:fld>
            <a:endParaRPr lang="lv-LV"/>
          </a:p>
        </p:txBody>
      </p:sp>
      <p:sp>
        <p:nvSpPr>
          <p:cNvPr id="5" name="Footer Placeholder 4">
            <a:extLst>
              <a:ext uri="{FF2B5EF4-FFF2-40B4-BE49-F238E27FC236}">
                <a16:creationId xmlns:a16="http://schemas.microsoft.com/office/drawing/2014/main" id="{9606B494-5817-4D92-AC8E-5B50A83C30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A54DD851-4FD6-48E9-9660-C4E197E612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F470E2-115E-4BAD-9870-09561BE1B4DB}" type="slidenum">
              <a:rPr lang="lv-LV" smtClean="0"/>
              <a:t>‹#›</a:t>
            </a:fld>
            <a:endParaRPr lang="lv-LV"/>
          </a:p>
        </p:txBody>
      </p:sp>
    </p:spTree>
    <p:extLst>
      <p:ext uri="{BB962C8B-B14F-4D97-AF65-F5344CB8AC3E}">
        <p14:creationId xmlns:p14="http://schemas.microsoft.com/office/powerpoint/2010/main" val="315706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DF7BE9-D7DD-4537-8757-8591DB858C54}"/>
              </a:ext>
            </a:extLst>
          </p:cNvPr>
          <p:cNvPicPr>
            <a:picLocks noChangeAspect="1"/>
          </p:cNvPicPr>
          <p:nvPr/>
        </p:nvPicPr>
        <p:blipFill>
          <a:blip r:embed="rId2"/>
          <a:stretch>
            <a:fillRect/>
          </a:stretch>
        </p:blipFill>
        <p:spPr>
          <a:xfrm>
            <a:off x="-333020" y="-530991"/>
            <a:ext cx="13429260" cy="7553959"/>
          </a:xfrm>
          <a:prstGeom prst="rect">
            <a:avLst/>
          </a:prstGeom>
        </p:spPr>
      </p:pic>
      <p:sp>
        <p:nvSpPr>
          <p:cNvPr id="2" name="Title 1">
            <a:extLst>
              <a:ext uri="{FF2B5EF4-FFF2-40B4-BE49-F238E27FC236}">
                <a16:creationId xmlns:a16="http://schemas.microsoft.com/office/drawing/2014/main" id="{7435D4BA-2D3A-4980-B530-44F2C9CFC0F0}"/>
              </a:ext>
            </a:extLst>
          </p:cNvPr>
          <p:cNvSpPr>
            <a:spLocks noGrp="1"/>
          </p:cNvSpPr>
          <p:nvPr>
            <p:ph type="ctrTitle"/>
          </p:nvPr>
        </p:nvSpPr>
        <p:spPr>
          <a:xfrm>
            <a:off x="3942080" y="-416560"/>
            <a:ext cx="8412480" cy="4515803"/>
          </a:xfrm>
        </p:spPr>
        <p:txBody>
          <a:bodyPr>
            <a:normAutofit fontScale="90000"/>
          </a:bodyPr>
          <a:lstStyle/>
          <a:p>
            <a:pPr algn="r"/>
            <a:br>
              <a:rPr lang="lv-LV" sz="24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br>
              <a:rPr lang="lv-LV" sz="24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br>
              <a:rPr lang="en-GB" sz="24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br>
              <a:rPr lang="en-GB" sz="24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r>
              <a:rPr lang="lv-LV" sz="27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“Par sociālās palīdzības organizatora darba saturu pašvaldību sociālajos dienestos un darba kvalitatīvai izpildei nepieciešamajām kompetencēm”</a:t>
            </a:r>
            <a:br>
              <a:rPr lang="en-GB" sz="27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br>
              <a:rPr lang="en-GB" sz="24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r>
              <a:rPr lang="lv-LV" sz="24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PĒTĪJUMA </a:t>
            </a:r>
            <a:r>
              <a:rPr lang="en-GB" sz="24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REZULTĀTI</a:t>
            </a:r>
            <a:br>
              <a:rPr lang="lv-LV" sz="2400"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br>
            <a:br>
              <a:rPr lang="lv-LV" sz="1600" dirty="0">
                <a:solidFill>
                  <a:srgbClr val="4A66AC"/>
                </a:solidFill>
                <a:latin typeface="Tahoma" panose="020B0604030504040204" pitchFamily="34" charset="0"/>
                <a:ea typeface="Tahoma" panose="020B0604030504040204" pitchFamily="34" charset="0"/>
                <a:cs typeface="Tahoma" panose="020B0604030504040204" pitchFamily="34" charset="0"/>
              </a:rPr>
            </a:br>
            <a:r>
              <a:rPr lang="lv-LV" sz="22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Izpildītājs: Nodibinājums "</a:t>
            </a:r>
            <a:r>
              <a:rPr lang="lv-LV" sz="2200" b="1" dirty="0" err="1">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Baltic</a:t>
            </a:r>
            <a:r>
              <a:rPr lang="lv-LV" sz="22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 </a:t>
            </a:r>
            <a:r>
              <a:rPr lang="lv-LV" sz="2200" b="1" dirty="0" err="1">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Institute</a:t>
            </a:r>
            <a:r>
              <a:rPr lang="lv-LV" sz="22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 of </a:t>
            </a:r>
            <a:r>
              <a:rPr lang="lv-LV" sz="2200" b="1" dirty="0" err="1">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Social</a:t>
            </a:r>
            <a:r>
              <a:rPr lang="lv-LV" sz="22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 </a:t>
            </a:r>
            <a:r>
              <a:rPr lang="lv-LV" sz="2200" b="1" dirty="0" err="1">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Sciences</a:t>
            </a:r>
            <a:r>
              <a:rPr lang="lv-LV" sz="2200" b="1" dirty="0">
                <a:solidFill>
                  <a:srgbClr val="242852">
                    <a:lumMod val="75000"/>
                  </a:srgbClr>
                </a:solidFill>
                <a:latin typeface="Tahoma" panose="020B0604030504040204" pitchFamily="34" charset="0"/>
                <a:ea typeface="Tahoma" panose="020B0604030504040204" pitchFamily="34" charset="0"/>
                <a:cs typeface="Tahoma" panose="020B0604030504040204" pitchFamily="34" charset="0"/>
              </a:rPr>
              <a:t>"</a:t>
            </a:r>
            <a:br>
              <a:rPr lang="lv-LV" sz="4900" b="1" dirty="0">
                <a:effectLst>
                  <a:outerShdw blurRad="38100" dist="38100" dir="2700000" algn="tl">
                    <a:srgbClr val="000000">
                      <a:alpha val="43137"/>
                    </a:srgbClr>
                  </a:outerShdw>
                </a:effectLst>
              </a:rPr>
            </a:br>
            <a:br>
              <a:rPr lang="lv-LV"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t>
            </a:r>
            <a:endParaRPr lang="lv-LV" b="1" dirty="0">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A551F699-8DD4-4316-A887-8990094E1615}"/>
              </a:ext>
            </a:extLst>
          </p:cNvPr>
          <p:cNvSpPr>
            <a:spLocks noGrp="1"/>
          </p:cNvSpPr>
          <p:nvPr>
            <p:ph type="subTitle" idx="1"/>
          </p:nvPr>
        </p:nvSpPr>
        <p:spPr>
          <a:xfrm>
            <a:off x="3098800" y="4099243"/>
            <a:ext cx="9611360" cy="2334445"/>
          </a:xfrm>
        </p:spPr>
        <p:txBody>
          <a:bodyPr>
            <a:noAutofit/>
          </a:bodyPr>
          <a:lstStyle/>
          <a:p>
            <a:pPr algn="l"/>
            <a:r>
              <a:rPr lang="en-GB" i="1" dirty="0" err="1">
                <a:latin typeface="Tahoma" panose="020B0604030504040204" pitchFamily="34" charset="0"/>
                <a:ea typeface="Tahoma" panose="020B0604030504040204" pitchFamily="34" charset="0"/>
                <a:cs typeface="Tahoma" panose="020B0604030504040204" pitchFamily="34" charset="0"/>
              </a:rPr>
              <a:t>Informācija</a:t>
            </a:r>
            <a:r>
              <a:rPr lang="en-GB" i="1" dirty="0">
                <a:latin typeface="Tahoma" panose="020B0604030504040204" pitchFamily="34" charset="0"/>
                <a:ea typeface="Tahoma" panose="020B0604030504040204" pitchFamily="34" charset="0"/>
                <a:cs typeface="Tahoma" panose="020B0604030504040204" pitchFamily="34" charset="0"/>
              </a:rPr>
              <a:t> Sociālā darba </a:t>
            </a:r>
            <a:r>
              <a:rPr lang="en-GB" i="1" dirty="0" err="1">
                <a:latin typeface="Tahoma" panose="020B0604030504040204" pitchFamily="34" charset="0"/>
                <a:ea typeface="Tahoma" panose="020B0604030504040204" pitchFamily="34" charset="0"/>
                <a:cs typeface="Tahoma" panose="020B0604030504040204" pitchFamily="34" charset="0"/>
              </a:rPr>
              <a:t>speciālistu</a:t>
            </a:r>
            <a:r>
              <a:rPr lang="en-GB" i="1" dirty="0">
                <a:latin typeface="Tahoma" panose="020B0604030504040204" pitchFamily="34" charset="0"/>
                <a:ea typeface="Tahoma" panose="020B0604030504040204" pitchFamily="34" charset="0"/>
                <a:cs typeface="Tahoma" panose="020B0604030504040204" pitchFamily="34" charset="0"/>
              </a:rPr>
              <a:t> </a:t>
            </a:r>
            <a:r>
              <a:rPr lang="en-GB" i="1" dirty="0" err="1">
                <a:latin typeface="Tahoma" panose="020B0604030504040204" pitchFamily="34" charset="0"/>
                <a:ea typeface="Tahoma" panose="020B0604030504040204" pitchFamily="34" charset="0"/>
                <a:cs typeface="Tahoma" panose="020B0604030504040204" pitchFamily="34" charset="0"/>
              </a:rPr>
              <a:t>sadarbības</a:t>
            </a:r>
            <a:r>
              <a:rPr lang="en-GB" i="1" dirty="0">
                <a:latin typeface="Tahoma" panose="020B0604030504040204" pitchFamily="34" charset="0"/>
                <a:ea typeface="Tahoma" panose="020B0604030504040204" pitchFamily="34" charset="0"/>
                <a:cs typeface="Tahoma" panose="020B0604030504040204" pitchFamily="34" charset="0"/>
              </a:rPr>
              <a:t> </a:t>
            </a:r>
            <a:r>
              <a:rPr lang="en-GB" i="1" dirty="0" err="1">
                <a:latin typeface="Tahoma" panose="020B0604030504040204" pitchFamily="34" charset="0"/>
                <a:ea typeface="Tahoma" panose="020B0604030504040204" pitchFamily="34" charset="0"/>
                <a:cs typeface="Tahoma" panose="020B0604030504040204" pitchFamily="34" charset="0"/>
              </a:rPr>
              <a:t>padomei</a:t>
            </a:r>
            <a:r>
              <a:rPr lang="en-GB" i="1" dirty="0">
                <a:latin typeface="Tahoma" panose="020B0604030504040204" pitchFamily="34" charset="0"/>
                <a:ea typeface="Tahoma" panose="020B0604030504040204" pitchFamily="34" charset="0"/>
                <a:cs typeface="Tahoma" panose="020B0604030504040204" pitchFamily="34" charset="0"/>
              </a:rPr>
              <a:t> </a:t>
            </a:r>
          </a:p>
          <a:p>
            <a:pPr algn="l"/>
            <a:r>
              <a:rPr lang="en-GB" dirty="0">
                <a:latin typeface="Tahoma" panose="020B0604030504040204" pitchFamily="34" charset="0"/>
                <a:ea typeface="Tahoma" panose="020B0604030504040204" pitchFamily="34" charset="0"/>
                <a:cs typeface="Tahoma" panose="020B0604030504040204" pitchFamily="34" charset="0"/>
              </a:rPr>
              <a:t>2021.gada 8.decembris</a:t>
            </a:r>
          </a:p>
          <a:p>
            <a:pPr algn="l"/>
            <a:r>
              <a:rPr lang="en-GB" sz="1800" dirty="0">
                <a:latin typeface="Tahoma" panose="020B0604030504040204" pitchFamily="34" charset="0"/>
                <a:ea typeface="Tahoma" panose="020B0604030504040204" pitchFamily="34" charset="0"/>
                <a:cs typeface="Tahoma" panose="020B0604030504040204" pitchFamily="34" charset="0"/>
              </a:rPr>
              <a:t>Liesma Ose, </a:t>
            </a:r>
            <a:r>
              <a:rPr lang="en-GB" sz="1800" dirty="0" err="1">
                <a:latin typeface="Tahoma" panose="020B0604030504040204" pitchFamily="34" charset="0"/>
                <a:ea typeface="Tahoma" panose="020B0604030504040204" pitchFamily="34" charset="0"/>
                <a:cs typeface="Tahoma" panose="020B0604030504040204" pitchFamily="34" charset="0"/>
              </a:rPr>
              <a:t>Labklājības</a:t>
            </a:r>
            <a:r>
              <a:rPr lang="en-GB" sz="1800" dirty="0">
                <a:latin typeface="Tahoma" panose="020B0604030504040204" pitchFamily="34" charset="0"/>
                <a:ea typeface="Tahoma" panose="020B0604030504040204" pitchFamily="34" charset="0"/>
                <a:cs typeface="Tahoma" panose="020B0604030504040204" pitchFamily="34" charset="0"/>
              </a:rPr>
              <a:t> </a:t>
            </a:r>
            <a:r>
              <a:rPr lang="en-GB" sz="1800" dirty="0" err="1">
                <a:latin typeface="Tahoma" panose="020B0604030504040204" pitchFamily="34" charset="0"/>
                <a:ea typeface="Tahoma" panose="020B0604030504040204" pitchFamily="34" charset="0"/>
                <a:cs typeface="Tahoma" panose="020B0604030504040204" pitchFamily="34" charset="0"/>
              </a:rPr>
              <a:t>Ministrijas</a:t>
            </a:r>
            <a:r>
              <a:rPr lang="en-GB" sz="1800" dirty="0">
                <a:latin typeface="Tahoma" panose="020B0604030504040204" pitchFamily="34" charset="0"/>
                <a:ea typeface="Tahoma" panose="020B0604030504040204" pitchFamily="34" charset="0"/>
                <a:cs typeface="Tahoma" panose="020B0604030504040204" pitchFamily="34" charset="0"/>
              </a:rPr>
              <a:t>   </a:t>
            </a:r>
            <a:r>
              <a:rPr lang="lv-LV" sz="1800" dirty="0">
                <a:latin typeface="Tahoma" panose="020B0604030504040204" pitchFamily="34" charset="0"/>
                <a:ea typeface="Tahoma" panose="020B0604030504040204" pitchFamily="34" charset="0"/>
                <a:cs typeface="Tahoma" panose="020B0604030504040204" pitchFamily="34" charset="0"/>
              </a:rPr>
              <a:t>projekta “Profesionālā sociālā darba attīstība pašvaldībās”</a:t>
            </a:r>
            <a:r>
              <a:rPr lang="en-GB" sz="1800" dirty="0">
                <a:latin typeface="Tahoma" panose="020B0604030504040204" pitchFamily="34" charset="0"/>
                <a:ea typeface="Tahoma" panose="020B0604030504040204" pitchFamily="34" charset="0"/>
                <a:cs typeface="Tahoma" panose="020B0604030504040204" pitchFamily="34" charset="0"/>
              </a:rPr>
              <a:t> </a:t>
            </a:r>
            <a:r>
              <a:rPr lang="en-GB" sz="1800" dirty="0" err="1">
                <a:latin typeface="Tahoma" panose="020B0604030504040204" pitchFamily="34" charset="0"/>
                <a:ea typeface="Tahoma" panose="020B0604030504040204" pitchFamily="34" charset="0"/>
                <a:cs typeface="Tahoma" panose="020B0604030504040204" pitchFamily="34" charset="0"/>
              </a:rPr>
              <a:t>vecākā</a:t>
            </a:r>
            <a:r>
              <a:rPr lang="en-GB" sz="1800" dirty="0">
                <a:latin typeface="Tahoma" panose="020B0604030504040204" pitchFamily="34" charset="0"/>
                <a:ea typeface="Tahoma" panose="020B0604030504040204" pitchFamily="34" charset="0"/>
                <a:cs typeface="Tahoma" panose="020B0604030504040204" pitchFamily="34" charset="0"/>
              </a:rPr>
              <a:t> </a:t>
            </a:r>
            <a:r>
              <a:rPr lang="en-GB" sz="1800" dirty="0" err="1">
                <a:latin typeface="Tahoma" panose="020B0604030504040204" pitchFamily="34" charset="0"/>
                <a:ea typeface="Tahoma" panose="020B0604030504040204" pitchFamily="34" charset="0"/>
                <a:cs typeface="Tahoma" panose="020B0604030504040204" pitchFamily="34" charset="0"/>
              </a:rPr>
              <a:t>eksperte</a:t>
            </a:r>
            <a:r>
              <a:rPr lang="en-GB" sz="1800" dirty="0">
                <a:latin typeface="Tahoma" panose="020B0604030504040204" pitchFamily="34" charset="0"/>
                <a:ea typeface="Tahoma" panose="020B0604030504040204" pitchFamily="34" charset="0"/>
                <a:cs typeface="Tahoma" panose="020B0604030504040204" pitchFamily="34" charset="0"/>
              </a:rPr>
              <a:t> </a:t>
            </a:r>
            <a:r>
              <a:rPr lang="lv-LV" sz="1800" dirty="0">
                <a:latin typeface="Tahoma" panose="020B0604030504040204" pitchFamily="34" charset="0"/>
                <a:ea typeface="Tahoma" panose="020B0604030504040204" pitchFamily="34" charset="0"/>
                <a:cs typeface="Tahoma" panose="020B0604030504040204" pitchFamily="34" charset="0"/>
              </a:rPr>
              <a:t> </a:t>
            </a:r>
          </a:p>
          <a:p>
            <a:pPr algn="r"/>
            <a:r>
              <a:rPr lang="en-GB" dirty="0"/>
              <a:t> </a:t>
            </a:r>
            <a:endParaRPr lang="lv-LV" dirty="0"/>
          </a:p>
        </p:txBody>
      </p:sp>
    </p:spTree>
    <p:extLst>
      <p:ext uri="{BB962C8B-B14F-4D97-AF65-F5344CB8AC3E}">
        <p14:creationId xmlns:p14="http://schemas.microsoft.com/office/powerpoint/2010/main" val="154062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11161240" cy="1075680"/>
          </a:xfrm>
        </p:spPr>
        <p:txBody>
          <a:bodyPr>
            <a:noAutofit/>
          </a:bodyPr>
          <a:lstStyle/>
          <a:p>
            <a:pPr algn="ctr"/>
            <a:r>
              <a:rPr lang="lv-LV" sz="24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Viedoklis par sociālā darbinieka pienākumu un sociālās palīdzības organizatora pienākumu apvienošanu</a:t>
            </a:r>
            <a:endParaRPr lang="lv-LV"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5270E041-6BFF-4B1B-8027-6EB7581D3B63}"/>
              </a:ext>
            </a:extLst>
          </p:cNvPr>
          <p:cNvSpPr txBox="1"/>
          <p:nvPr/>
        </p:nvSpPr>
        <p:spPr>
          <a:xfrm>
            <a:off x="336848" y="1196752"/>
            <a:ext cx="8819272" cy="709233"/>
          </a:xfrm>
          <a:prstGeom prst="rect">
            <a:avLst/>
          </a:prstGeom>
          <a:noFill/>
        </p:spPr>
        <p:txBody>
          <a:bodyPr wrap="square">
            <a:spAutoFit/>
          </a:bodyPr>
          <a:lstStyle/>
          <a:p>
            <a:pPr algn="just">
              <a:lnSpc>
                <a:spcPct val="115000"/>
              </a:lnSpc>
              <a:spcAft>
                <a:spcPts val="1000"/>
              </a:spcAft>
            </a:pP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Kā Jūs vērtējat, vai sociālā darbinieka pienākumu un sociālās palīdzības organizatora pienākumu apvienošana, kad šos pienākumus veic viena un tā pati persona, ir atbalstāma?</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D759DAE8-13A6-4062-ACED-DDC87B04BCE3}"/>
              </a:ext>
            </a:extLst>
          </p:cNvPr>
          <p:cNvPicPr>
            <a:picLocks noChangeAspect="1"/>
          </p:cNvPicPr>
          <p:nvPr/>
        </p:nvPicPr>
        <p:blipFill>
          <a:blip r:embed="rId2"/>
          <a:stretch>
            <a:fillRect/>
          </a:stretch>
        </p:blipFill>
        <p:spPr>
          <a:xfrm>
            <a:off x="335360" y="1772816"/>
            <a:ext cx="9937104" cy="4261125"/>
          </a:xfrm>
          <a:prstGeom prst="rect">
            <a:avLst/>
          </a:prstGeom>
        </p:spPr>
      </p:pic>
      <p:sp>
        <p:nvSpPr>
          <p:cNvPr id="10" name="TextBox 9">
            <a:extLst>
              <a:ext uri="{FF2B5EF4-FFF2-40B4-BE49-F238E27FC236}">
                <a16:creationId xmlns:a16="http://schemas.microsoft.com/office/drawing/2014/main" id="{FBB187A9-7532-4053-A3A3-CD4E62271335}"/>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096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11161240" cy="1075680"/>
          </a:xfrm>
        </p:spPr>
        <p:txBody>
          <a:bodyPr>
            <a:noAutofit/>
          </a:bodyPr>
          <a:lstStyle/>
          <a:p>
            <a:pPr algn="ctr"/>
            <a:r>
              <a:rPr lang="lv-LV" sz="24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Viedoklis par iespēju atteikties no amata “sociālās palīdzības organizators”</a:t>
            </a:r>
            <a:endParaRPr lang="lv-LV"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5270E041-6BFF-4B1B-8027-6EB7581D3B63}"/>
              </a:ext>
            </a:extLst>
          </p:cNvPr>
          <p:cNvSpPr txBox="1"/>
          <p:nvPr/>
        </p:nvSpPr>
        <p:spPr>
          <a:xfrm>
            <a:off x="336848" y="1196752"/>
            <a:ext cx="9719592" cy="709233"/>
          </a:xfrm>
          <a:prstGeom prst="rect">
            <a:avLst/>
          </a:prstGeom>
          <a:noFill/>
        </p:spPr>
        <p:txBody>
          <a:bodyPr wrap="square">
            <a:spAutoFit/>
          </a:bodyPr>
          <a:lstStyle/>
          <a:p>
            <a:pPr algn="just">
              <a:lnSpc>
                <a:spcPct val="115000"/>
              </a:lnSpc>
              <a:spcAft>
                <a:spcPts val="1000"/>
              </a:spcAft>
            </a:pP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Kāds ir Jūsu viedoklis par iespēju atteikties no tāda amata kā “sociālās palīdzības organizators” vispār, un sadalīt viņa veiktās funkcijas starp sociālo darbinieku vai kādu citu speciālistu?</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BB187A9-7532-4053-A3A3-CD4E62271335}"/>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F5DBBDD-6C59-4426-AC14-723E7E2A7A41}"/>
              </a:ext>
            </a:extLst>
          </p:cNvPr>
          <p:cNvPicPr>
            <a:picLocks noChangeAspect="1"/>
          </p:cNvPicPr>
          <p:nvPr/>
        </p:nvPicPr>
        <p:blipFill>
          <a:blip r:embed="rId2"/>
          <a:stretch>
            <a:fillRect/>
          </a:stretch>
        </p:blipFill>
        <p:spPr>
          <a:xfrm>
            <a:off x="2855640" y="2216116"/>
            <a:ext cx="5616624" cy="4041366"/>
          </a:xfrm>
          <a:prstGeom prst="rect">
            <a:avLst/>
          </a:prstGeom>
        </p:spPr>
      </p:pic>
    </p:spTree>
    <p:extLst>
      <p:ext uri="{BB962C8B-B14F-4D97-AF65-F5344CB8AC3E}">
        <p14:creationId xmlns:p14="http://schemas.microsoft.com/office/powerpoint/2010/main" val="1535523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2B5BF-B23F-418F-AE08-02CE4968BB66}"/>
              </a:ext>
            </a:extLst>
          </p:cNvPr>
          <p:cNvSpPr>
            <a:spLocks noGrp="1"/>
          </p:cNvSpPr>
          <p:nvPr>
            <p:ph type="title"/>
          </p:nvPr>
        </p:nvSpPr>
        <p:spPr>
          <a:xfrm>
            <a:off x="-264160" y="-2233"/>
            <a:ext cx="11625580" cy="1652281"/>
          </a:xfrm>
        </p:spPr>
        <p:txBody>
          <a:bodyPr/>
          <a:lstStyle/>
          <a:p>
            <a:pPr algn="r"/>
            <a:r>
              <a:rPr lang="lv-LV" dirty="0">
                <a:latin typeface="Tahoma" panose="020B0604030504040204" pitchFamily="34" charset="0"/>
                <a:ea typeface="Tahoma" panose="020B0604030504040204" pitchFamily="34" charset="0"/>
                <a:cs typeface="Tahoma" panose="020B0604030504040204" pitchFamily="34" charset="0"/>
              </a:rPr>
              <a:t>SECINĀJUMI</a:t>
            </a:r>
            <a:r>
              <a:rPr lang="en-GB" dirty="0">
                <a:latin typeface="Tahoma" panose="020B0604030504040204" pitchFamily="34" charset="0"/>
                <a:ea typeface="Tahoma" panose="020B0604030504040204" pitchFamily="34" charset="0"/>
                <a:cs typeface="Tahoma" panose="020B0604030504040204" pitchFamily="34" charset="0"/>
              </a:rPr>
              <a:t>: PROBLĒMAS UN RISINĀJUMI </a:t>
            </a:r>
            <a:endParaRPr lang="lv-LV"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EF3A871E-0C8E-49AC-AFE6-3688C17E52EA}"/>
              </a:ext>
            </a:extLst>
          </p:cNvPr>
          <p:cNvSpPr>
            <a:spLocks noGrp="1"/>
          </p:cNvSpPr>
          <p:nvPr>
            <p:ph idx="1"/>
          </p:nvPr>
        </p:nvSpPr>
        <p:spPr>
          <a:xfrm>
            <a:off x="365760" y="1544319"/>
            <a:ext cx="11247120" cy="1164601"/>
          </a:xfrm>
        </p:spPr>
        <p:txBody>
          <a:bodyPr>
            <a:noAutofit/>
          </a:bodyPr>
          <a:lstStyle/>
          <a:p>
            <a:pPr algn="just">
              <a:lnSpc>
                <a:spcPct val="115000"/>
              </a:lnSpc>
              <a:spcAft>
                <a:spcPts val="1000"/>
              </a:spcAft>
            </a:pPr>
            <a:r>
              <a:rPr lang="en-GB" sz="2000" dirty="0">
                <a:latin typeface="Tahoma" panose="020B0604030504040204" pitchFamily="34" charset="0"/>
                <a:ea typeface="Tahoma" panose="020B0604030504040204" pitchFamily="34" charset="0"/>
                <a:cs typeface="Tahoma" panose="020B0604030504040204" pitchFamily="34" charset="0"/>
              </a:rPr>
              <a:t>S</a:t>
            </a:r>
            <a:r>
              <a:rPr lang="lv-LV" sz="2000" dirty="0" err="1">
                <a:latin typeface="Tahoma" panose="020B0604030504040204" pitchFamily="34" charset="0"/>
                <a:ea typeface="Tahoma" panose="020B0604030504040204" pitchFamily="34" charset="0"/>
                <a:cs typeface="Tahoma" panose="020B0604030504040204" pitchFamily="34" charset="0"/>
              </a:rPr>
              <a:t>ociālās</a:t>
            </a:r>
            <a:r>
              <a:rPr lang="lv-LV" sz="2000" dirty="0">
                <a:latin typeface="Tahoma" panose="020B0604030504040204" pitchFamily="34" charset="0"/>
                <a:ea typeface="Tahoma" panose="020B0604030504040204" pitchFamily="34" charset="0"/>
                <a:cs typeface="Tahoma" panose="020B0604030504040204" pitchFamily="34" charset="0"/>
              </a:rPr>
              <a:t> palīdzības organizatoru pašvaldību sociālajos dienestos</a:t>
            </a:r>
            <a:r>
              <a:rPr lang="en-GB" sz="2000" dirty="0">
                <a:latin typeface="Tahoma" panose="020B0604030504040204" pitchFamily="34" charset="0"/>
                <a:ea typeface="Tahoma" panose="020B0604030504040204" pitchFamily="34" charset="0"/>
                <a:cs typeface="Tahoma" panose="020B0604030504040204" pitchFamily="34" charset="0"/>
              </a:rPr>
              <a:t> </a:t>
            </a:r>
            <a:r>
              <a:rPr lang="en-GB" sz="2000" dirty="0" err="1">
                <a:latin typeface="Tahoma" panose="020B0604030504040204" pitchFamily="34" charset="0"/>
                <a:ea typeface="Tahoma" panose="020B0604030504040204" pitchFamily="34" charset="0"/>
                <a:cs typeface="Tahoma" panose="020B0604030504040204" pitchFamily="34" charset="0"/>
              </a:rPr>
              <a:t>pietrūkst</a:t>
            </a:r>
            <a:r>
              <a:rPr lang="lv-LV" sz="2000" dirty="0">
                <a:latin typeface="Tahoma" panose="020B0604030504040204" pitchFamily="34" charset="0"/>
                <a:ea typeface="Tahoma" panose="020B0604030504040204" pitchFamily="34" charset="0"/>
                <a:cs typeface="Tahoma" panose="020B0604030504040204" pitchFamily="34" charset="0"/>
              </a:rPr>
              <a:t>. </a:t>
            </a:r>
            <a:endParaRPr lang="en-GB" sz="2000" dirty="0">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1000"/>
              </a:spcAft>
            </a:pPr>
            <a:r>
              <a:rPr lang="en-GB" sz="2000" dirty="0">
                <a:latin typeface="Tahoma" panose="020B0604030504040204" pitchFamily="34" charset="0"/>
                <a:ea typeface="Tahoma" panose="020B0604030504040204" pitchFamily="34" charset="0"/>
                <a:cs typeface="Tahoma" panose="020B0604030504040204" pitchFamily="34" charset="0"/>
              </a:rPr>
              <a:t>D</a:t>
            </a:r>
            <a:r>
              <a:rPr lang="lv-LV" sz="2000" dirty="0" err="1">
                <a:latin typeface="Tahoma" panose="020B0604030504040204" pitchFamily="34" charset="0"/>
                <a:ea typeface="Tahoma" panose="020B0604030504040204" pitchFamily="34" charset="0"/>
                <a:cs typeface="Tahoma" panose="020B0604030504040204" pitchFamily="34" charset="0"/>
              </a:rPr>
              <a:t>ažāda</a:t>
            </a:r>
            <a:r>
              <a:rPr lang="lv-LV" sz="2000" dirty="0">
                <a:latin typeface="Tahoma" panose="020B0604030504040204" pitchFamily="34" charset="0"/>
                <a:ea typeface="Tahoma" panose="020B0604030504040204" pitchFamily="34" charset="0"/>
                <a:cs typeface="Tahoma" panose="020B0604030504040204" pitchFamily="34" charset="0"/>
              </a:rPr>
              <a:t> tipa pašvaldību teritorijās ir atšķirīgas pieejas un izaicinājumi sociālās palīdzības </a:t>
            </a:r>
            <a:r>
              <a:rPr lang="lv-LV" sz="2000" dirty="0" err="1">
                <a:latin typeface="Tahoma" panose="020B0604030504040204" pitchFamily="34" charset="0"/>
                <a:ea typeface="Tahoma" panose="020B0604030504040204" pitchFamily="34" charset="0"/>
                <a:cs typeface="Tahoma" panose="020B0604030504040204" pitchFamily="34" charset="0"/>
              </a:rPr>
              <a:t>organizēšan</a:t>
            </a:r>
            <a:r>
              <a:rPr lang="en-GB" sz="2000" dirty="0">
                <a:latin typeface="Tahoma" panose="020B0604030504040204" pitchFamily="34" charset="0"/>
                <a:ea typeface="Tahoma" panose="020B0604030504040204" pitchFamily="34" charset="0"/>
                <a:cs typeface="Tahoma" panose="020B0604030504040204" pitchFamily="34" charset="0"/>
              </a:rPr>
              <a:t>ā</a:t>
            </a:r>
            <a:r>
              <a:rPr lang="lv-LV" sz="2000" dirty="0">
                <a:latin typeface="Tahoma" panose="020B0604030504040204" pitchFamily="34" charset="0"/>
                <a:ea typeface="Tahoma" panose="020B0604030504040204" pitchFamily="34" charset="0"/>
                <a:cs typeface="Tahoma" panose="020B0604030504040204" pitchFamily="34" charset="0"/>
              </a:rPr>
              <a:t>. </a:t>
            </a:r>
            <a:endParaRPr lang="en-GB" sz="2000" dirty="0">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1000"/>
              </a:spcAft>
            </a:pPr>
            <a:r>
              <a:rPr lang="en-GB" sz="2000" dirty="0">
                <a:latin typeface="Tahoma" panose="020B0604030504040204" pitchFamily="34" charset="0"/>
                <a:ea typeface="Tahoma" panose="020B0604030504040204" pitchFamily="34" charset="0"/>
                <a:cs typeface="Tahoma" panose="020B0604030504040204" pitchFamily="34" charset="0"/>
              </a:rPr>
              <a:t>S</a:t>
            </a:r>
            <a:r>
              <a:rPr lang="lv-LV" sz="2000" dirty="0" err="1">
                <a:latin typeface="Tahoma" panose="020B0604030504040204" pitchFamily="34" charset="0"/>
                <a:ea typeface="Tahoma" panose="020B0604030504040204" pitchFamily="34" charset="0"/>
                <a:cs typeface="Tahoma" panose="020B0604030504040204" pitchFamily="34" charset="0"/>
              </a:rPr>
              <a:t>ociālās</a:t>
            </a:r>
            <a:r>
              <a:rPr lang="lv-LV" sz="2000" dirty="0">
                <a:latin typeface="Tahoma" panose="020B0604030504040204" pitchFamily="34" charset="0"/>
                <a:ea typeface="Tahoma" panose="020B0604030504040204" pitchFamily="34" charset="0"/>
                <a:cs typeface="Tahoma" panose="020B0604030504040204" pitchFamily="34" charset="0"/>
              </a:rPr>
              <a:t> palīdzības organizatora izglītības nodrošinājumā radusies situācija, kad, no vienas puses, pieprasījums pēc 1. līmeņa profesionālās augstākās izglītības sociālās palīdzības organizatora specialitātei ir zems, bet, no otras puses, sociālās palīdzības organizatoru pienākumu veicēju trūkst. </a:t>
            </a:r>
            <a:endParaRPr lang="en-GB" sz="2000" dirty="0">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1000"/>
              </a:spcAft>
            </a:pPr>
            <a:r>
              <a:rPr lang="lv-LV"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Risinājumi izglītības vajadzību nodrošināšanai sociālās palīdzības organizatora specialitātei ir atkarīgi no tā, kā tiks definēta sociālās palīdzības organizatora loma sociālo dienestu struktūrā</a:t>
            </a:r>
            <a:r>
              <a:rPr lang="en-GB"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a:t>
            </a:r>
            <a:r>
              <a:rPr lang="lv-LV"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GB" sz="2000" dirty="0">
                <a:latin typeface="Tahoma" panose="020B0604030504040204" pitchFamily="34" charset="0"/>
                <a:ea typeface="Tahoma" panose="020B0604030504040204" pitchFamily="34" charset="0"/>
                <a:cs typeface="Tahoma" panose="020B0604030504040204" pitchFamily="34" charset="0"/>
              </a:rPr>
              <a:t>S</a:t>
            </a:r>
            <a:r>
              <a:rPr lang="lv-LV" sz="20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ociālo</a:t>
            </a:r>
            <a:r>
              <a:rPr lang="lv-LV" sz="2000" dirty="0">
                <a:solidFill>
                  <a:schemeClr val="tx1"/>
                </a:solidFill>
                <a:effectLst/>
                <a:latin typeface="Tahoma" panose="020B0604030504040204" pitchFamily="34" charset="0"/>
                <a:ea typeface="Tahoma" panose="020B0604030504040204" pitchFamily="34" charset="0"/>
                <a:cs typeface="Tahoma" panose="020B0604030504040204" pitchFamily="34" charset="0"/>
              </a:rPr>
              <a:t> dienestu darba organizāciju modeļos nepieciešama izšķiršanās un vajadzību definēšana.</a:t>
            </a:r>
            <a:endParaRPr lang="lv-LV"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44847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708FB-F93B-4C54-AB40-0145336FF266}"/>
              </a:ext>
            </a:extLst>
          </p:cNvPr>
          <p:cNvSpPr>
            <a:spLocks noGrp="1"/>
          </p:cNvSpPr>
          <p:nvPr>
            <p:ph type="title"/>
          </p:nvPr>
        </p:nvSpPr>
        <p:spPr>
          <a:xfrm>
            <a:off x="119336" y="-14001"/>
            <a:ext cx="11953328" cy="706697"/>
          </a:xfrm>
        </p:spPr>
        <p:txBody>
          <a:bodyPr>
            <a:noAutofit/>
          </a:bodyPr>
          <a:lstStyle/>
          <a:p>
            <a:pPr algn="ctr"/>
            <a:r>
              <a:rPr lang="lv-LV" sz="2400" b="1" dirty="0">
                <a:effectLst/>
                <a:latin typeface="Tahoma" panose="020B0604030504040204" pitchFamily="34" charset="0"/>
                <a:ea typeface="Tahoma" panose="020B0604030504040204" pitchFamily="34" charset="0"/>
                <a:cs typeface="Tahoma" panose="020B0604030504040204" pitchFamily="34" charset="0"/>
              </a:rPr>
              <a:t>Atšķirīgās pieejas un izaicinājumi sociālās palīdzības organizēšanā dažāda tipa pašvaldību teritorijās</a:t>
            </a:r>
            <a:endParaRPr lang="lv-LV" sz="24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6" name="Table 5">
            <a:extLst>
              <a:ext uri="{FF2B5EF4-FFF2-40B4-BE49-F238E27FC236}">
                <a16:creationId xmlns:a16="http://schemas.microsoft.com/office/drawing/2014/main" id="{41509480-7CFA-427D-A600-7D966F4987EC}"/>
              </a:ext>
            </a:extLst>
          </p:cNvPr>
          <p:cNvGraphicFramePr>
            <a:graphicFrameLocks noGrp="1"/>
          </p:cNvGraphicFramePr>
          <p:nvPr>
            <p:extLst/>
          </p:nvPr>
        </p:nvGraphicFramePr>
        <p:xfrm>
          <a:off x="119336" y="836713"/>
          <a:ext cx="12025335" cy="5909686"/>
        </p:xfrm>
        <a:graphic>
          <a:graphicData uri="http://schemas.openxmlformats.org/drawingml/2006/table">
            <a:tbl>
              <a:tblPr firstRow="1" firstCol="1" bandRow="1">
                <a:tableStyleId>{5C22544A-7EE6-4342-B048-85BDC9FD1C3A}</a:tableStyleId>
              </a:tblPr>
              <a:tblGrid>
                <a:gridCol w="1686480">
                  <a:extLst>
                    <a:ext uri="{9D8B030D-6E8A-4147-A177-3AD203B41FA5}">
                      <a16:colId xmlns:a16="http://schemas.microsoft.com/office/drawing/2014/main" val="3559561859"/>
                    </a:ext>
                  </a:extLst>
                </a:gridCol>
                <a:gridCol w="3152984">
                  <a:extLst>
                    <a:ext uri="{9D8B030D-6E8A-4147-A177-3AD203B41FA5}">
                      <a16:colId xmlns:a16="http://schemas.microsoft.com/office/drawing/2014/main" val="1105414654"/>
                    </a:ext>
                  </a:extLst>
                </a:gridCol>
                <a:gridCol w="7185871">
                  <a:extLst>
                    <a:ext uri="{9D8B030D-6E8A-4147-A177-3AD203B41FA5}">
                      <a16:colId xmlns:a16="http://schemas.microsoft.com/office/drawing/2014/main" val="2186239429"/>
                    </a:ext>
                  </a:extLst>
                </a:gridCol>
              </a:tblGrid>
              <a:tr h="289845">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Teritorijas tips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228600" algn="ctr">
                        <a:lnSpc>
                          <a:spcPct val="115000"/>
                        </a:lnSpc>
                        <a:spcAft>
                          <a:spcPts val="600"/>
                        </a:spcAft>
                      </a:pPr>
                      <a:r>
                        <a:rPr lang="lv-LV" sz="1800">
                          <a:effectLst/>
                          <a:latin typeface="Times New Roman" panose="02020603050405020304" pitchFamily="18" charset="0"/>
                          <a:cs typeface="Times New Roman" panose="02020603050405020304" pitchFamily="18" charset="0"/>
                        </a:rPr>
                        <a:t>Pieejas īss apraksts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Problēmas un iespējamie risinājums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3899973597"/>
                  </a:ext>
                </a:extLst>
              </a:tr>
              <a:tr h="1702415">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Valstspilsētas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Augsta darbinieku specializācijas pakāpe</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Labāka apmācību pieejamība</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“Četru acu” kontroles princips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Problēmas saistītas ar darbinieku trūkumu, ko Rīgā risina tādējādi, ka tiek nodrošinātas iekšējās  apmācības. Kopumā ir skaidra vajadzība pēc SPO amata.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243754552"/>
                  </a:ext>
                </a:extLst>
              </a:tr>
              <a:tr h="2180376">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Citas pilsētas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dirty="0">
                          <a:effectLst/>
                          <a:latin typeface="Times New Roman" panose="02020603050405020304" pitchFamily="18" charset="0"/>
                          <a:cs typeface="Times New Roman" panose="02020603050405020304" pitchFamily="18" charset="0"/>
                        </a:rPr>
                        <a:t>Tendence veicināt sociālā darba speciālistu specializāciju, nodalot sociālā darba un sociālās palīdzības nodaļas</a:t>
                      </a:r>
                    </a:p>
                  </a:txBody>
                  <a:tcPr marL="29896" marR="29896" marT="0" marB="0"/>
                </a:tc>
                <a:tc>
                  <a:txBody>
                    <a:bodyPr/>
                    <a:lstStyle/>
                    <a:p>
                      <a:pPr>
                        <a:lnSpc>
                          <a:spcPct val="115000"/>
                        </a:lnSpc>
                        <a:spcAft>
                          <a:spcPts val="600"/>
                        </a:spcAft>
                      </a:pPr>
                      <a:r>
                        <a:rPr lang="lv-LV" sz="1800" dirty="0">
                          <a:effectLst/>
                          <a:latin typeface="Times New Roman" panose="02020603050405020304" pitchFamily="18" charset="0"/>
                          <a:cs typeface="Times New Roman" panose="02020603050405020304" pitchFamily="18" charset="0"/>
                        </a:rPr>
                        <a:t>SPO trūkums. SPO funkcijas bieži vien veic speciālisti ar sociālā darba izglītību. Vienlaikus SPO darba laiks lielākoties veltīts tikai precīzu algoritmu izpildei, palīdzības piešķiršanai un aktu noformēšanai. Samazinās SPO loma sociālo risku pazīmju identificēšanā, neveic sākotnējo risku </a:t>
                      </a:r>
                      <a:r>
                        <a:rPr lang="lv-LV" sz="1800" dirty="0" err="1">
                          <a:effectLst/>
                          <a:latin typeface="Times New Roman" panose="02020603050405020304" pitchFamily="18" charset="0"/>
                          <a:cs typeface="Times New Roman" panose="02020603050405020304" pitchFamily="18" charset="0"/>
                        </a:rPr>
                        <a:t>izvērtējumu</a:t>
                      </a:r>
                      <a:r>
                        <a:rPr lang="lv-LV" sz="1800" dirty="0">
                          <a:effectLst/>
                          <a:latin typeface="Times New Roman" panose="02020603050405020304" pitchFamily="18" charset="0"/>
                          <a:cs typeface="Times New Roman" panose="02020603050405020304" pitchFamily="18" charset="0"/>
                        </a:rPr>
                        <a:t>. Jāturpina diskusija par optimālāko modeli, kurš ir klienta pirmā kontaktpersona sociālajā dienestā un kāds speciālists nepieciešams sociālās palīdzības pabalsta administrēšanā.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2334007214"/>
                  </a:ext>
                </a:extLst>
              </a:tr>
              <a:tr h="1732021">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Lauku teritorijas</a:t>
                      </a:r>
                    </a:p>
                    <a:p>
                      <a:pPr>
                        <a:lnSpc>
                          <a:spcPct val="115000"/>
                        </a:lnSpc>
                        <a:spcAft>
                          <a:spcPts val="600"/>
                        </a:spcAft>
                      </a:pPr>
                      <a:r>
                        <a:rPr lang="lv-LV" sz="1800">
                          <a:effectLst/>
                          <a:latin typeface="Times New Roman" panose="02020603050405020304" pitchFamily="18" charset="0"/>
                          <a:cs typeface="Times New Roman" panose="02020603050405020304" pitchFamily="18" charset="0"/>
                        </a:rPr>
                        <a:t> </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Nav vai reti ir speciālists ar SPO izglītību</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SPO funkcijas veic “universālais” sociālais darbinieks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nSpc>
                          <a:spcPct val="115000"/>
                        </a:lnSpc>
                        <a:spcAft>
                          <a:spcPts val="600"/>
                        </a:spcAft>
                      </a:pPr>
                      <a:r>
                        <a:rPr lang="lv-LV" sz="1800" dirty="0">
                          <a:effectLst/>
                          <a:latin typeface="Times New Roman" panose="02020603050405020304" pitchFamily="18" charset="0"/>
                          <a:cs typeface="Times New Roman" panose="02020603050405020304" pitchFamily="18" charset="0"/>
                        </a:rPr>
                        <a:t>Lauku teritorijās ir izveidojies modelis, kurā “universālais” sociālais darbinieks nodrošina visus sociālā atbalsta jomas pakalpojumus. Mainot šo pieeju uz augstāku specializāciju, bet zemāku pieejamību (piemēram, pagastā SPO pieejams vienreiz nedēļā), sagaidāma pretestība un neapmierinātība no klientu puses.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1449377070"/>
                  </a:ext>
                </a:extLst>
              </a:tr>
            </a:tbl>
          </a:graphicData>
        </a:graphic>
      </p:graphicFrame>
    </p:spTree>
    <p:extLst>
      <p:ext uri="{BB962C8B-B14F-4D97-AF65-F5344CB8AC3E}">
        <p14:creationId xmlns:p14="http://schemas.microsoft.com/office/powerpoint/2010/main" val="3938956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ABC3274-BB61-4A10-9D7F-5D9A2CCADE9B}"/>
              </a:ext>
            </a:extLst>
          </p:cNvPr>
          <p:cNvSpPr>
            <a:spLocks noGrp="1"/>
          </p:cNvSpPr>
          <p:nvPr>
            <p:ph type="title"/>
          </p:nvPr>
        </p:nvSpPr>
        <p:spPr/>
        <p:txBody>
          <a:bodyPr/>
          <a:lstStyle/>
          <a:p>
            <a:r>
              <a:rPr lang="en-GB" b="1" dirty="0" err="1"/>
              <a:t>Diskusijai</a:t>
            </a:r>
            <a:r>
              <a:rPr lang="en-GB" b="1" dirty="0"/>
              <a:t>: SPO un </a:t>
            </a:r>
            <a:r>
              <a:rPr lang="en-GB" b="1" dirty="0" err="1"/>
              <a:t>sociālais</a:t>
            </a:r>
            <a:r>
              <a:rPr lang="en-GB" b="1" dirty="0"/>
              <a:t> </a:t>
            </a:r>
            <a:r>
              <a:rPr lang="en-GB" b="1" dirty="0" err="1"/>
              <a:t>darbinieks</a:t>
            </a:r>
            <a:r>
              <a:rPr lang="en-GB" b="1" dirty="0"/>
              <a:t> </a:t>
            </a:r>
            <a:r>
              <a:rPr lang="en-GB" b="1" dirty="0" err="1"/>
              <a:t>vienā</a:t>
            </a:r>
            <a:r>
              <a:rPr lang="en-GB" b="1" dirty="0"/>
              <a:t> </a:t>
            </a:r>
            <a:r>
              <a:rPr lang="en-GB" b="1" dirty="0" err="1"/>
              <a:t>personā</a:t>
            </a:r>
            <a:r>
              <a:rPr lang="en-GB" b="1" dirty="0"/>
              <a:t> (</a:t>
            </a:r>
            <a:r>
              <a:rPr lang="en-GB" b="1" dirty="0" err="1"/>
              <a:t>divi</a:t>
            </a:r>
            <a:r>
              <a:rPr lang="en-GB" b="1" dirty="0"/>
              <a:t> </a:t>
            </a:r>
            <a:r>
              <a:rPr lang="en-GB" b="1" dirty="0" err="1"/>
              <a:t>vienā</a:t>
            </a:r>
            <a:r>
              <a:rPr lang="en-GB" b="1" dirty="0"/>
              <a:t>) – </a:t>
            </a:r>
            <a:r>
              <a:rPr lang="en-GB" b="1" dirty="0" err="1"/>
              <a:t>tipisks</a:t>
            </a:r>
            <a:r>
              <a:rPr lang="en-GB" b="1" dirty="0"/>
              <a:t> </a:t>
            </a:r>
            <a:r>
              <a:rPr lang="en-GB" b="1" dirty="0" err="1"/>
              <a:t>lauku</a:t>
            </a:r>
            <a:r>
              <a:rPr lang="en-GB" b="1" dirty="0"/>
              <a:t> </a:t>
            </a:r>
            <a:r>
              <a:rPr lang="en-GB" b="1" dirty="0" err="1"/>
              <a:t>vidē</a:t>
            </a:r>
            <a:r>
              <a:rPr lang="en-GB" b="1" dirty="0"/>
              <a:t> </a:t>
            </a:r>
          </a:p>
        </p:txBody>
      </p:sp>
      <p:sp>
        <p:nvSpPr>
          <p:cNvPr id="8" name="Text Placeholder 7">
            <a:extLst>
              <a:ext uri="{FF2B5EF4-FFF2-40B4-BE49-F238E27FC236}">
                <a16:creationId xmlns:a16="http://schemas.microsoft.com/office/drawing/2014/main" id="{E8EC2A6E-A688-4171-A6A5-E5AA7BFABB35}"/>
              </a:ext>
            </a:extLst>
          </p:cNvPr>
          <p:cNvSpPr>
            <a:spLocks noGrp="1"/>
          </p:cNvSpPr>
          <p:nvPr>
            <p:ph type="body" idx="1"/>
          </p:nvPr>
        </p:nvSpPr>
        <p:spPr/>
        <p:txBody>
          <a:bodyPr/>
          <a:lstStyle/>
          <a:p>
            <a:r>
              <a:rPr lang="en-GB" dirty="0"/>
              <a:t>PAR </a:t>
            </a:r>
          </a:p>
        </p:txBody>
      </p:sp>
      <p:sp>
        <p:nvSpPr>
          <p:cNvPr id="9" name="Content Placeholder 8">
            <a:extLst>
              <a:ext uri="{FF2B5EF4-FFF2-40B4-BE49-F238E27FC236}">
                <a16:creationId xmlns:a16="http://schemas.microsoft.com/office/drawing/2014/main" id="{B8A3A239-134E-475D-BE39-5A50D1D79B8A}"/>
              </a:ext>
            </a:extLst>
          </p:cNvPr>
          <p:cNvSpPr>
            <a:spLocks noGrp="1"/>
          </p:cNvSpPr>
          <p:nvPr>
            <p:ph sz="half" idx="2"/>
          </p:nvPr>
        </p:nvSpPr>
        <p:spPr/>
        <p:txBody>
          <a:bodyPr>
            <a:normAutofit fontScale="92500" lnSpcReduction="20000"/>
          </a:bodyPr>
          <a:lstStyle/>
          <a:p>
            <a:r>
              <a:rPr lang="en-GB" dirty="0">
                <a:latin typeface="Tahoma" panose="020B0604030504040204" pitchFamily="34" charset="0"/>
                <a:ea typeface="Tahoma" panose="020B0604030504040204" pitchFamily="34" charset="0"/>
                <a:cs typeface="Tahoma" panose="020B0604030504040204" pitchFamily="34" charset="0"/>
              </a:rPr>
              <a:t>O</a:t>
            </a:r>
            <a:r>
              <a:rPr lang="lv-LV" dirty="0" err="1">
                <a:latin typeface="Tahoma" panose="020B0604030504040204" pitchFamily="34" charset="0"/>
                <a:ea typeface="Tahoma" panose="020B0604030504040204" pitchFamily="34" charset="0"/>
                <a:cs typeface="Tahoma" panose="020B0604030504040204" pitchFamily="34" charset="0"/>
              </a:rPr>
              <a:t>ptimāls</a:t>
            </a:r>
            <a:r>
              <a:rPr lang="lv-LV" dirty="0">
                <a:latin typeface="Tahoma" panose="020B0604030504040204" pitchFamily="34" charset="0"/>
                <a:ea typeface="Tahoma" panose="020B0604030504040204" pitchFamily="34" charset="0"/>
                <a:cs typeface="Tahoma" panose="020B0604030504040204" pitchFamily="34" charset="0"/>
              </a:rPr>
              <a:t> gan no darba organizācijas viedokļa (slodze, telpu nodrošinājums, nokļūšana), gan no klientu apkalpošanas viedokļa (viena kontaktpersona, pieejamība</a:t>
            </a:r>
            <a:r>
              <a:rPr lang="en-GB" dirty="0">
                <a:latin typeface="Tahoma" panose="020B0604030504040204" pitchFamily="34" charset="0"/>
                <a:ea typeface="Tahoma" panose="020B0604030504040204" pitchFamily="34" charset="0"/>
                <a:cs typeface="Tahoma" panose="020B0604030504040204" pitchFamily="34" charset="0"/>
              </a:rPr>
              <a:t>.</a:t>
            </a:r>
          </a:p>
          <a:p>
            <a:r>
              <a:rPr lang="en-GB" dirty="0" err="1">
                <a:latin typeface="Tahoma" panose="020B0604030504040204" pitchFamily="34" charset="0"/>
                <a:ea typeface="Tahoma" panose="020B0604030504040204" pitchFamily="34" charset="0"/>
                <a:cs typeface="Tahoma" panose="020B0604030504040204" pitchFamily="34" charset="0"/>
              </a:rPr>
              <a:t>Ja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modeli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saglabā</a:t>
            </a:r>
            <a:r>
              <a:rPr lang="en-GB" dirty="0">
                <a:latin typeface="Tahoma" panose="020B0604030504040204" pitchFamily="34" charset="0"/>
                <a:ea typeface="Tahoma" panose="020B0604030504040204" pitchFamily="34" charset="0"/>
                <a:cs typeface="Tahoma" panose="020B0604030504040204" pitchFamily="34" charset="0"/>
              </a:rPr>
              <a:t>, tad </a:t>
            </a:r>
            <a:r>
              <a:rPr lang="en-GB" dirty="0" err="1">
                <a:latin typeface="Tahoma" panose="020B0604030504040204" pitchFamily="34" charset="0"/>
                <a:ea typeface="Tahoma" panose="020B0604030504040204" pitchFamily="34" charset="0"/>
                <a:cs typeface="Tahoma" panose="020B0604030504040204" pitchFamily="34" charset="0"/>
              </a:rPr>
              <a:t>darbu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atvieglotu</a:t>
            </a:r>
            <a:r>
              <a:rPr lang="en-GB" dirty="0">
                <a:latin typeface="Tahoma" panose="020B0604030504040204" pitchFamily="34" charset="0"/>
                <a:ea typeface="Tahoma" panose="020B0604030504040204" pitchFamily="34" charset="0"/>
                <a:cs typeface="Tahoma" panose="020B0604030504040204" pitchFamily="34" charset="0"/>
              </a:rPr>
              <a:t>:  v</a:t>
            </a:r>
            <a:r>
              <a:rPr lang="lv-LV" dirty="0" err="1">
                <a:latin typeface="Tahoma" panose="020B0604030504040204" pitchFamily="34" charset="0"/>
                <a:ea typeface="Tahoma" panose="020B0604030504040204" pitchFamily="34" charset="0"/>
                <a:cs typeface="Tahoma" panose="020B0604030504040204" pitchFamily="34" charset="0"/>
              </a:rPr>
              <a:t>isu</a:t>
            </a:r>
            <a:r>
              <a:rPr lang="lv-LV" dirty="0">
                <a:latin typeface="Tahoma" panose="020B0604030504040204" pitchFamily="34" charset="0"/>
                <a:ea typeface="Tahoma" panose="020B0604030504040204" pitchFamily="34" charset="0"/>
                <a:cs typeface="Tahoma" panose="020B0604030504040204" pitchFamily="34" charset="0"/>
              </a:rPr>
              <a:t> iespējamo </a:t>
            </a:r>
            <a:r>
              <a:rPr lang="en-GB" dirty="0" err="1">
                <a:latin typeface="Tahoma" panose="020B0604030504040204" pitchFamily="34" charset="0"/>
                <a:ea typeface="Tahoma" panose="020B0604030504040204" pitchFamily="34" charset="0"/>
                <a:cs typeface="Tahoma" panose="020B0604030504040204" pitchFamily="34" charset="0"/>
              </a:rPr>
              <a:t>soc.palīdzības</a:t>
            </a:r>
            <a:r>
              <a:rPr lang="en-GB" dirty="0">
                <a:latin typeface="Tahoma" panose="020B0604030504040204" pitchFamily="34" charset="0"/>
                <a:ea typeface="Tahoma" panose="020B0604030504040204" pitchFamily="34" charset="0"/>
                <a:cs typeface="Tahoma" panose="020B0604030504040204" pitchFamily="34" charset="0"/>
              </a:rPr>
              <a:t> </a:t>
            </a:r>
            <a:r>
              <a:rPr lang="lv-LV" dirty="0">
                <a:latin typeface="Tahoma" panose="020B0604030504040204" pitchFamily="34" charset="0"/>
                <a:ea typeface="Tahoma" panose="020B0604030504040204" pitchFamily="34" charset="0"/>
                <a:cs typeface="Tahoma" panose="020B0604030504040204" pitchFamily="34" charset="0"/>
              </a:rPr>
              <a:t>darbību </a:t>
            </a:r>
            <a:r>
              <a:rPr lang="lv-LV" dirty="0" err="1">
                <a:latin typeface="Tahoma" panose="020B0604030504040204" pitchFamily="34" charset="0"/>
                <a:ea typeface="Tahoma" panose="020B0604030504040204" pitchFamily="34" charset="0"/>
                <a:cs typeface="Tahoma" panose="020B0604030504040204" pitchFamily="34" charset="0"/>
              </a:rPr>
              <a:t>digitalizēšana</a:t>
            </a:r>
            <a:r>
              <a:rPr lang="lv-LV" dirty="0">
                <a:latin typeface="Tahoma" panose="020B0604030504040204" pitchFamily="34" charset="0"/>
                <a:ea typeface="Tahoma" panose="020B0604030504040204" pitchFamily="34" charset="0"/>
                <a:cs typeface="Tahoma" panose="020B0604030504040204" pitchFamily="34" charset="0"/>
              </a:rPr>
              <a:t> un vienkāršošana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a:t>
            </a:r>
            <a:r>
              <a:rPr lang="lv-LV" dirty="0" err="1">
                <a:latin typeface="Tahoma" panose="020B0604030504040204" pitchFamily="34" charset="0"/>
                <a:ea typeface="Tahoma" panose="020B0604030504040204" pitchFamily="34" charset="0"/>
                <a:cs typeface="Tahoma" panose="020B0604030504040204" pitchFamily="34" charset="0"/>
              </a:rPr>
              <a:t>nstrukcijas</a:t>
            </a:r>
            <a:r>
              <a:rPr lang="lv-LV" dirty="0">
                <a:latin typeface="Tahoma" panose="020B0604030504040204" pitchFamily="34" charset="0"/>
                <a:ea typeface="Tahoma" panose="020B0604030504040204" pitchFamily="34" charset="0"/>
                <a:cs typeface="Tahoma" panose="020B0604030504040204" pitchFamily="34" charset="0"/>
              </a:rPr>
              <a:t> un paraugi aprēķinu veikšanai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pabalstu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aprē</a:t>
            </a:r>
            <a:r>
              <a:rPr lang="lv-LV" dirty="0">
                <a:latin typeface="Tahoma" panose="020B0604030504040204" pitchFamily="34" charset="0"/>
                <a:ea typeface="Tahoma" panose="020B0604030504040204" pitchFamily="34" charset="0"/>
                <a:cs typeface="Tahoma" panose="020B0604030504040204" pitchFamily="34" charset="0"/>
              </a:rPr>
              <a:t>ķ</a:t>
            </a:r>
            <a:r>
              <a:rPr lang="en-GB" dirty="0" err="1">
                <a:latin typeface="Tahoma" panose="020B0604030504040204" pitchFamily="34" charset="0"/>
                <a:ea typeface="Tahoma" panose="020B0604030504040204" pitchFamily="34" charset="0"/>
                <a:cs typeface="Tahoma" panose="020B0604030504040204" pitchFamily="34" charset="0"/>
              </a:rPr>
              <a:t>ini</a:t>
            </a:r>
            <a:r>
              <a:rPr lang="en-GB" dirty="0">
                <a:latin typeface="Tahoma" panose="020B0604030504040204" pitchFamily="34" charset="0"/>
                <a:ea typeface="Tahoma" panose="020B0604030504040204" pitchFamily="34" charset="0"/>
                <a:cs typeface="Tahoma" panose="020B0604030504040204" pitchFamily="34" charset="0"/>
              </a:rPr>
              <a:t>). </a:t>
            </a:r>
            <a:endParaRPr lang="lv-LV"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lv-LV" dirty="0"/>
          </a:p>
          <a:p>
            <a:endParaRPr lang="en-GB" dirty="0"/>
          </a:p>
        </p:txBody>
      </p:sp>
      <p:sp>
        <p:nvSpPr>
          <p:cNvPr id="10" name="Text Placeholder 9">
            <a:extLst>
              <a:ext uri="{FF2B5EF4-FFF2-40B4-BE49-F238E27FC236}">
                <a16:creationId xmlns:a16="http://schemas.microsoft.com/office/drawing/2014/main" id="{7B4DEBB3-E2E5-4FB8-9F63-5B3B25C4FCB8}"/>
              </a:ext>
            </a:extLst>
          </p:cNvPr>
          <p:cNvSpPr>
            <a:spLocks noGrp="1"/>
          </p:cNvSpPr>
          <p:nvPr>
            <p:ph type="body" sz="quarter" idx="3"/>
          </p:nvPr>
        </p:nvSpPr>
        <p:spPr/>
        <p:txBody>
          <a:bodyPr/>
          <a:lstStyle/>
          <a:p>
            <a:r>
              <a:rPr lang="en-GB" dirty="0"/>
              <a:t>PRET </a:t>
            </a:r>
          </a:p>
        </p:txBody>
      </p:sp>
      <p:sp>
        <p:nvSpPr>
          <p:cNvPr id="11" name="Content Placeholder 10">
            <a:extLst>
              <a:ext uri="{FF2B5EF4-FFF2-40B4-BE49-F238E27FC236}">
                <a16:creationId xmlns:a16="http://schemas.microsoft.com/office/drawing/2014/main" id="{77170960-DC4A-435E-96C0-3BB255D63149}"/>
              </a:ext>
            </a:extLst>
          </p:cNvPr>
          <p:cNvSpPr>
            <a:spLocks noGrp="1"/>
          </p:cNvSpPr>
          <p:nvPr>
            <p:ph sz="quarter" idx="4"/>
          </p:nvPr>
        </p:nvSpPr>
        <p:spPr/>
        <p:txBody>
          <a:bodyPr>
            <a:normAutofit fontScale="92500" lnSpcReduction="20000"/>
          </a:bodyPr>
          <a:lstStyle/>
          <a:p>
            <a:r>
              <a:rPr lang="en-GB" dirty="0">
                <a:latin typeface="Tahoma" panose="020B0604030504040204" pitchFamily="34" charset="0"/>
                <a:ea typeface="Tahoma" panose="020B0604030504040204" pitchFamily="34" charset="0"/>
                <a:cs typeface="Tahoma" panose="020B0604030504040204" pitchFamily="34" charset="0"/>
              </a:rPr>
              <a:t>Pats </a:t>
            </a:r>
            <a:r>
              <a:rPr lang="en-GB" dirty="0" err="1">
                <a:latin typeface="Tahoma" panose="020B0604030504040204" pitchFamily="34" charset="0"/>
                <a:ea typeface="Tahoma" panose="020B0604030504040204" pitchFamily="34" charset="0"/>
                <a:cs typeface="Tahoma" panose="020B0604030504040204" pitchFamily="34" charset="0"/>
              </a:rPr>
              <a:t>dara</a:t>
            </a:r>
            <a:r>
              <a:rPr lang="en-GB" dirty="0">
                <a:latin typeface="Tahoma" panose="020B0604030504040204" pitchFamily="34" charset="0"/>
                <a:ea typeface="Tahoma" panose="020B0604030504040204" pitchFamily="34" charset="0"/>
                <a:cs typeface="Tahoma" panose="020B0604030504040204" pitchFamily="34" charset="0"/>
              </a:rPr>
              <a:t>, pats </a:t>
            </a:r>
            <a:r>
              <a:rPr lang="en-GB" dirty="0" err="1">
                <a:latin typeface="Tahoma" panose="020B0604030504040204" pitchFamily="34" charset="0"/>
                <a:ea typeface="Tahoma" panose="020B0604030504040204" pitchFamily="34" charset="0"/>
                <a:cs typeface="Tahoma" panose="020B0604030504040204" pitchFamily="34" charset="0"/>
              </a:rPr>
              <a:t>kontrolē</a:t>
            </a:r>
            <a:r>
              <a:rPr lang="en-GB" dirty="0">
                <a:latin typeface="Tahoma" panose="020B0604030504040204" pitchFamily="34" charset="0"/>
                <a:ea typeface="Tahoma" panose="020B0604030504040204" pitchFamily="34" charset="0"/>
                <a:cs typeface="Tahoma" panose="020B0604030504040204" pitchFamily="34" charset="0"/>
              </a:rPr>
              <a:t>. </a:t>
            </a:r>
          </a:p>
          <a:p>
            <a:r>
              <a:rPr lang="en-GB" dirty="0">
                <a:latin typeface="Tahoma" panose="020B0604030504040204" pitchFamily="34" charset="0"/>
                <a:ea typeface="Tahoma" panose="020B0604030504040204" pitchFamily="34" charset="0"/>
                <a:cs typeface="Tahoma" panose="020B0604030504040204" pitchFamily="34" charset="0"/>
              </a:rPr>
              <a:t>S</a:t>
            </a:r>
            <a:r>
              <a:rPr lang="lv-LV" dirty="0" err="1">
                <a:latin typeface="Tahoma" panose="020B0604030504040204" pitchFamily="34" charset="0"/>
                <a:ea typeface="Tahoma" panose="020B0604030504040204" pitchFamily="34" charset="0"/>
                <a:cs typeface="Tahoma" panose="020B0604030504040204" pitchFamily="34" charset="0"/>
              </a:rPr>
              <a:t>alīdzinoši</a:t>
            </a:r>
            <a:r>
              <a:rPr lang="lv-LV" dirty="0">
                <a:latin typeface="Tahoma" panose="020B0604030504040204" pitchFamily="34" charset="0"/>
                <a:ea typeface="Tahoma" panose="020B0604030504040204" pitchFamily="34" charset="0"/>
                <a:cs typeface="Tahoma" panose="020B0604030504040204" pitchFamily="34" charset="0"/>
              </a:rPr>
              <a:t> liela vara un iespējas “diktēt noteikumus” vienam sociālajam darbiniekam</a:t>
            </a:r>
            <a:r>
              <a:rPr lang="en-GB" dirty="0">
                <a:latin typeface="Tahoma" panose="020B0604030504040204" pitchFamily="34" charset="0"/>
                <a:ea typeface="Tahoma" panose="020B0604030504040204" pitchFamily="34" charset="0"/>
                <a:cs typeface="Tahoma" panose="020B0604030504040204" pitchFamily="34" charset="0"/>
              </a:rPr>
              <a:t>.</a:t>
            </a:r>
          </a:p>
          <a:p>
            <a:r>
              <a:rPr lang="en-GB" dirty="0">
                <a:latin typeface="Tahoma" panose="020B0604030504040204" pitchFamily="34" charset="0"/>
                <a:ea typeface="Tahoma" panose="020B0604030504040204" pitchFamily="34" charset="0"/>
                <a:cs typeface="Tahoma" panose="020B0604030504040204" pitchFamily="34" charset="0"/>
              </a:rPr>
              <a:t>R</a:t>
            </a:r>
            <a:r>
              <a:rPr lang="lv-LV" dirty="0" err="1">
                <a:latin typeface="Tahoma" panose="020B0604030504040204" pitchFamily="34" charset="0"/>
                <a:ea typeface="Tahoma" panose="020B0604030504040204" pitchFamily="34" charset="0"/>
                <a:cs typeface="Tahoma" panose="020B0604030504040204" pitchFamily="34" charset="0"/>
              </a:rPr>
              <a:t>isks</a:t>
            </a:r>
            <a:r>
              <a:rPr lang="lv-LV" dirty="0">
                <a:latin typeface="Tahoma" panose="020B0604030504040204" pitchFamily="34" charset="0"/>
                <a:ea typeface="Tahoma" panose="020B0604030504040204" pitchFamily="34" charset="0"/>
                <a:cs typeface="Tahoma" panose="020B0604030504040204" pitchFamily="34" charset="0"/>
              </a:rPr>
              <a:t>, ka galvenā uzmanība tiek veltīta pabalstu piešķiršanai</a:t>
            </a:r>
            <a:r>
              <a:rPr lang="en-GB" dirty="0">
                <a:latin typeface="Tahoma" panose="020B0604030504040204" pitchFamily="34" charset="0"/>
                <a:ea typeface="Tahoma" panose="020B0604030504040204" pitchFamily="34" charset="0"/>
                <a:cs typeface="Tahoma" panose="020B0604030504040204" pitchFamily="34" charset="0"/>
              </a:rPr>
              <a:t>.</a:t>
            </a:r>
          </a:p>
          <a:p>
            <a:r>
              <a:rPr lang="en-GB" dirty="0" err="1">
                <a:latin typeface="Tahoma" panose="020B0604030504040204" pitchFamily="34" charset="0"/>
                <a:ea typeface="Tahoma" panose="020B0604030504040204" pitchFamily="34" charset="0"/>
                <a:cs typeface="Tahoma" panose="020B0604030504040204" pitchFamily="34" charset="0"/>
              </a:rPr>
              <a:t>Modeli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mainot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sadalot</a:t>
            </a:r>
            <a:r>
              <a:rPr lang="en-GB" dirty="0">
                <a:latin typeface="Tahoma" panose="020B0604030504040204" pitchFamily="34" charset="0"/>
                <a:ea typeface="Tahoma" panose="020B0604030504040204" pitchFamily="34" charset="0"/>
                <a:cs typeface="Tahoma" panose="020B0604030504040204" pitchFamily="34" charset="0"/>
              </a:rPr>
              <a:t> un </a:t>
            </a:r>
            <a:r>
              <a:rPr lang="en-GB" dirty="0" err="1">
                <a:latin typeface="Tahoma" panose="020B0604030504040204" pitchFamily="34" charset="0"/>
                <a:ea typeface="Tahoma" panose="020B0604030504040204" pitchFamily="34" charset="0"/>
                <a:cs typeface="Tahoma" panose="020B0604030504040204" pitchFamily="34" charset="0"/>
              </a:rPr>
              <a:t>specializējot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sagaidāma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klientu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pretestība</a:t>
            </a:r>
            <a:r>
              <a:rPr lang="en-GB"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98814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ABC3274-BB61-4A10-9D7F-5D9A2CCADE9B}"/>
              </a:ext>
            </a:extLst>
          </p:cNvPr>
          <p:cNvSpPr>
            <a:spLocks noGrp="1"/>
          </p:cNvSpPr>
          <p:nvPr>
            <p:ph type="title"/>
          </p:nvPr>
        </p:nvSpPr>
        <p:spPr/>
        <p:txBody>
          <a:bodyPr>
            <a:normAutofit/>
          </a:bodyPr>
          <a:lstStyle/>
          <a:p>
            <a:pPr algn="ctr"/>
            <a:r>
              <a:rPr lang="en-GB" b="1" dirty="0" err="1"/>
              <a:t>Diskusijai</a:t>
            </a:r>
            <a:r>
              <a:rPr lang="en-GB" b="1" dirty="0"/>
              <a:t>: SPO </a:t>
            </a:r>
            <a:r>
              <a:rPr lang="en-GB" b="1" dirty="0" err="1"/>
              <a:t>strādā</a:t>
            </a:r>
            <a:r>
              <a:rPr lang="en-GB" b="1" dirty="0"/>
              <a:t> sociālā </a:t>
            </a:r>
            <a:r>
              <a:rPr lang="en-GB" b="1" dirty="0" err="1"/>
              <a:t>darbinieka</a:t>
            </a:r>
            <a:r>
              <a:rPr lang="en-GB" b="1" dirty="0"/>
              <a:t> </a:t>
            </a:r>
            <a:r>
              <a:rPr lang="en-GB" b="1" dirty="0" err="1"/>
              <a:t>komandā</a:t>
            </a:r>
            <a:r>
              <a:rPr lang="en-GB" b="1" dirty="0"/>
              <a:t> (</a:t>
            </a:r>
            <a:r>
              <a:rPr lang="en-GB" b="1" dirty="0" err="1"/>
              <a:t>ideāltips</a:t>
            </a:r>
            <a:r>
              <a:rPr lang="en-GB" b="1" dirty="0"/>
              <a:t> un </a:t>
            </a:r>
            <a:r>
              <a:rPr lang="en-GB" b="1" dirty="0" err="1"/>
              <a:t>pilsētvides</a:t>
            </a:r>
            <a:r>
              <a:rPr lang="en-GB" b="1" dirty="0"/>
              <a:t> </a:t>
            </a:r>
            <a:r>
              <a:rPr lang="en-GB" b="1" dirty="0" err="1"/>
              <a:t>modelis</a:t>
            </a:r>
            <a:r>
              <a:rPr lang="en-GB" b="1" dirty="0"/>
              <a:t>)   </a:t>
            </a:r>
          </a:p>
        </p:txBody>
      </p:sp>
      <p:sp>
        <p:nvSpPr>
          <p:cNvPr id="8" name="Text Placeholder 7">
            <a:extLst>
              <a:ext uri="{FF2B5EF4-FFF2-40B4-BE49-F238E27FC236}">
                <a16:creationId xmlns:a16="http://schemas.microsoft.com/office/drawing/2014/main" id="{E8EC2A6E-A688-4171-A6A5-E5AA7BFABB35}"/>
              </a:ext>
            </a:extLst>
          </p:cNvPr>
          <p:cNvSpPr>
            <a:spLocks noGrp="1"/>
          </p:cNvSpPr>
          <p:nvPr>
            <p:ph type="body" idx="1"/>
          </p:nvPr>
        </p:nvSpPr>
        <p:spPr>
          <a:xfrm>
            <a:off x="931702" y="1285082"/>
            <a:ext cx="5157787" cy="823912"/>
          </a:xfrm>
        </p:spPr>
        <p:txBody>
          <a:bodyPr/>
          <a:lstStyle/>
          <a:p>
            <a:r>
              <a:rPr lang="en-GB" dirty="0"/>
              <a:t>PAR </a:t>
            </a:r>
          </a:p>
        </p:txBody>
      </p:sp>
      <p:sp>
        <p:nvSpPr>
          <p:cNvPr id="9" name="Content Placeholder 8">
            <a:extLst>
              <a:ext uri="{FF2B5EF4-FFF2-40B4-BE49-F238E27FC236}">
                <a16:creationId xmlns:a16="http://schemas.microsoft.com/office/drawing/2014/main" id="{B8A3A239-134E-475D-BE39-5A50D1D79B8A}"/>
              </a:ext>
            </a:extLst>
          </p:cNvPr>
          <p:cNvSpPr>
            <a:spLocks noGrp="1"/>
          </p:cNvSpPr>
          <p:nvPr>
            <p:ph sz="half" idx="2"/>
          </p:nvPr>
        </p:nvSpPr>
        <p:spPr/>
        <p:txBody>
          <a:bodyPr>
            <a:normAutofit fontScale="92500" lnSpcReduction="20000"/>
          </a:bodyPr>
          <a:lstStyle/>
          <a:p>
            <a:r>
              <a:rPr lang="en-GB" dirty="0" err="1">
                <a:latin typeface="Tahoma" panose="020B0604030504040204" pitchFamily="34" charset="0"/>
                <a:ea typeface="Tahoma" panose="020B0604030504040204" pitchFamily="34" charset="0"/>
                <a:cs typeface="Tahoma" panose="020B0604030504040204" pitchFamily="34" charset="0"/>
              </a:rPr>
              <a:t>Skaidrs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funkciju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dalījums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starp</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sociālo</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darbinieku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kurš</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vada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gadījumu</a:t>
            </a:r>
            <a:r>
              <a:rPr lang="en-GB" dirty="0">
                <a:latin typeface="Tahoma" panose="020B0604030504040204" pitchFamily="34" charset="0"/>
                <a:ea typeface="Tahoma" panose="020B0604030504040204" pitchFamily="34" charset="0"/>
                <a:cs typeface="Tahoma" panose="020B0604030504040204" pitchFamily="34" charset="0"/>
              </a:rPr>
              <a:t> un SPO, </a:t>
            </a:r>
            <a:r>
              <a:rPr lang="en-GB" dirty="0" err="1">
                <a:latin typeface="Tahoma" panose="020B0604030504040204" pitchFamily="34" charset="0"/>
                <a:ea typeface="Tahoma" panose="020B0604030504040204" pitchFamily="34" charset="0"/>
                <a:cs typeface="Tahoma" panose="020B0604030504040204" pitchFamily="34" charset="0"/>
              </a:rPr>
              <a:t>kurš</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administrē</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sociālo</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palīdzību</a:t>
            </a:r>
            <a:r>
              <a:rPr lang="en-GB" dirty="0">
                <a:latin typeface="Tahoma" panose="020B0604030504040204" pitchFamily="34" charset="0"/>
                <a:ea typeface="Tahoma" panose="020B0604030504040204" pitchFamily="34" charset="0"/>
                <a:cs typeface="Tahoma" panose="020B0604030504040204" pitchFamily="34" charset="0"/>
              </a:rPr>
              <a:t>.  </a:t>
            </a:r>
          </a:p>
          <a:p>
            <a:r>
              <a:rPr lang="en-GB" dirty="0" err="1">
                <a:latin typeface="Tahoma" panose="020B0604030504040204" pitchFamily="34" charset="0"/>
                <a:ea typeface="Tahoma" panose="020B0604030504040204" pitchFamily="34" charset="0"/>
                <a:cs typeface="Tahoma" panose="020B0604030504040204" pitchFamily="34" charset="0"/>
              </a:rPr>
              <a:t>Kolēģa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atbalsts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ikdienā</a:t>
            </a:r>
            <a:r>
              <a:rPr lang="en-GB" dirty="0">
                <a:latin typeface="Tahoma" panose="020B0604030504040204" pitchFamily="34" charset="0"/>
                <a:ea typeface="Tahoma" panose="020B0604030504040204" pitchFamily="34" charset="0"/>
                <a:cs typeface="Tahoma" panose="020B0604030504040204" pitchFamily="34" charset="0"/>
              </a:rPr>
              <a:t>: </a:t>
            </a:r>
            <a:r>
              <a:rPr lang="lv-LV" dirty="0">
                <a:latin typeface="Tahoma" panose="020B0604030504040204" pitchFamily="34" charset="0"/>
                <a:ea typeface="Tahoma" panose="020B0604030504040204" pitchFamily="34" charset="0"/>
                <a:cs typeface="Tahoma" panose="020B0604030504040204" pitchFamily="34" charset="0"/>
              </a:rPr>
              <a:t>sadarbība </a:t>
            </a:r>
            <a:r>
              <a:rPr lang="lv-LV" dirty="0" err="1">
                <a:latin typeface="Tahoma" panose="020B0604030504040204" pitchFamily="34" charset="0"/>
                <a:ea typeface="Tahoma" panose="020B0604030504040204" pitchFamily="34" charset="0"/>
                <a:cs typeface="Tahoma" panose="020B0604030504040204" pitchFamily="34" charset="0"/>
              </a:rPr>
              <a:t>problēm</a:t>
            </a:r>
            <a:r>
              <a:rPr lang="en-GB" dirty="0">
                <a:latin typeface="Tahoma" panose="020B0604030504040204" pitchFamily="34" charset="0"/>
                <a:ea typeface="Tahoma" panose="020B0604030504040204" pitchFamily="34" charset="0"/>
                <a:cs typeface="Tahoma" panose="020B0604030504040204" pitchFamily="34" charset="0"/>
              </a:rPr>
              <a:t>u</a:t>
            </a:r>
            <a:r>
              <a:rPr lang="lv-LV" dirty="0">
                <a:latin typeface="Tahoma" panose="020B0604030504040204" pitchFamily="34" charset="0"/>
                <a:ea typeface="Tahoma" panose="020B0604030504040204" pitchFamily="34" charset="0"/>
                <a:cs typeface="Tahoma" panose="020B0604030504040204" pitchFamily="34" charset="0"/>
              </a:rPr>
              <a:t> risināšanā ar sociālo darbinieku</a:t>
            </a:r>
            <a:r>
              <a:rPr lang="en-GB" dirty="0">
                <a:latin typeface="Tahoma" panose="020B0604030504040204" pitchFamily="34" charset="0"/>
                <a:ea typeface="Tahoma" panose="020B0604030504040204" pitchFamily="34" charset="0"/>
                <a:cs typeface="Tahoma" panose="020B0604030504040204" pitchFamily="34" charset="0"/>
              </a:rPr>
              <a:t>.</a:t>
            </a:r>
          </a:p>
          <a:p>
            <a:r>
              <a:rPr lang="lv-LV" dirty="0">
                <a:latin typeface="Tahoma" panose="020B0604030504040204" pitchFamily="34" charset="0"/>
                <a:ea typeface="Tahoma" panose="020B0604030504040204" pitchFamily="34" charset="0"/>
                <a:cs typeface="Tahoma" panose="020B0604030504040204" pitchFamily="34" charset="0"/>
              </a:rPr>
              <a:t>Instrukcijas un paraugi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komunikācijai</a:t>
            </a:r>
            <a:r>
              <a:rPr lang="lv-LV" dirty="0">
                <a:latin typeface="Tahoma" panose="020B0604030504040204" pitchFamily="34" charset="0"/>
                <a:ea typeface="Tahoma" panose="020B0604030504040204" pitchFamily="34" charset="0"/>
                <a:cs typeface="Tahoma" panose="020B0604030504040204" pitchFamily="34" charset="0"/>
              </a:rPr>
              <a:t> ar klientu</a:t>
            </a:r>
            <a:r>
              <a:rPr lang="en-GB" dirty="0">
                <a:latin typeface="Tahoma" panose="020B0604030504040204" pitchFamily="34" charset="0"/>
                <a:ea typeface="Tahoma" panose="020B0604030504040204" pitchFamily="34" charset="0"/>
                <a:cs typeface="Tahoma" panose="020B0604030504040204" pitchFamily="34" charset="0"/>
              </a:rPr>
              <a:t> – </a:t>
            </a:r>
            <a:r>
              <a:rPr lang="en-GB" dirty="0" err="1">
                <a:latin typeface="Tahoma" panose="020B0604030504040204" pitchFamily="34" charset="0"/>
                <a:ea typeface="Tahoma" panose="020B0604030504040204" pitchFamily="34" charset="0"/>
                <a:cs typeface="Tahoma" panose="020B0604030504040204" pitchFamily="34" charset="0"/>
              </a:rPr>
              <a:t>nepieciešamās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informācijas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iegūšanai</a:t>
            </a:r>
            <a:r>
              <a:rPr lang="en-GB" dirty="0">
                <a:latin typeface="Tahoma" panose="020B0604030504040204" pitchFamily="34" charset="0"/>
                <a:ea typeface="Tahoma" panose="020B0604030504040204" pitchFamily="34" charset="0"/>
                <a:cs typeface="Tahoma" panose="020B0604030504040204" pitchFamily="34" charset="0"/>
              </a:rPr>
              <a:t>. </a:t>
            </a:r>
            <a:endParaRPr lang="lv-LV" dirty="0">
              <a:latin typeface="Tahoma" panose="020B0604030504040204" pitchFamily="34" charset="0"/>
              <a:ea typeface="Tahoma" panose="020B0604030504040204" pitchFamily="34" charset="0"/>
              <a:cs typeface="Tahoma" panose="020B0604030504040204" pitchFamily="34" charset="0"/>
            </a:endParaRPr>
          </a:p>
          <a:p>
            <a:endParaRPr lang="lv-LV" dirty="0"/>
          </a:p>
          <a:p>
            <a:endParaRPr lang="en-GB" dirty="0"/>
          </a:p>
        </p:txBody>
      </p:sp>
      <p:sp>
        <p:nvSpPr>
          <p:cNvPr id="10" name="Text Placeholder 9">
            <a:extLst>
              <a:ext uri="{FF2B5EF4-FFF2-40B4-BE49-F238E27FC236}">
                <a16:creationId xmlns:a16="http://schemas.microsoft.com/office/drawing/2014/main" id="{7B4DEBB3-E2E5-4FB8-9F63-5B3B25C4FCB8}"/>
              </a:ext>
            </a:extLst>
          </p:cNvPr>
          <p:cNvSpPr>
            <a:spLocks noGrp="1"/>
          </p:cNvSpPr>
          <p:nvPr>
            <p:ph type="body" sz="quarter" idx="3"/>
          </p:nvPr>
        </p:nvSpPr>
        <p:spPr>
          <a:xfrm>
            <a:off x="6356033" y="783431"/>
            <a:ext cx="5086668" cy="1325563"/>
          </a:xfrm>
        </p:spPr>
        <p:txBody>
          <a:bodyPr/>
          <a:lstStyle/>
          <a:p>
            <a:r>
              <a:rPr lang="en-GB" dirty="0"/>
              <a:t>PRET </a:t>
            </a:r>
          </a:p>
        </p:txBody>
      </p:sp>
      <p:sp>
        <p:nvSpPr>
          <p:cNvPr id="11" name="Content Placeholder 10">
            <a:extLst>
              <a:ext uri="{FF2B5EF4-FFF2-40B4-BE49-F238E27FC236}">
                <a16:creationId xmlns:a16="http://schemas.microsoft.com/office/drawing/2014/main" id="{77170960-DC4A-435E-96C0-3BB255D63149}"/>
              </a:ext>
            </a:extLst>
          </p:cNvPr>
          <p:cNvSpPr>
            <a:spLocks noGrp="1"/>
          </p:cNvSpPr>
          <p:nvPr>
            <p:ph sz="quarter" idx="4"/>
          </p:nvPr>
        </p:nvSpPr>
        <p:spPr>
          <a:xfrm>
            <a:off x="6268718" y="2108994"/>
            <a:ext cx="5086669" cy="4080669"/>
          </a:xfrm>
        </p:spPr>
        <p:txBody>
          <a:bodyPr>
            <a:noAutofit/>
          </a:bodyPr>
          <a:lstStyle/>
          <a:p>
            <a:r>
              <a:rPr lang="lv-LV" sz="2400" dirty="0">
                <a:latin typeface="Tahoma" panose="020B0604030504040204" pitchFamily="34" charset="0"/>
                <a:ea typeface="Tahoma" panose="020B0604030504040204" pitchFamily="34" charset="0"/>
                <a:cs typeface="Tahoma" panose="020B0604030504040204" pitchFamily="34" charset="0"/>
              </a:rPr>
              <a:t>SPO funkcijas bieži vien veic speciālisti ar sociālā darba izglītību</a:t>
            </a:r>
            <a:r>
              <a:rPr lang="en-GB" sz="2400" dirty="0">
                <a:latin typeface="Tahoma" panose="020B0604030504040204" pitchFamily="34" charset="0"/>
                <a:ea typeface="Tahoma" panose="020B0604030504040204" pitchFamily="34" charset="0"/>
                <a:cs typeface="Tahoma" panose="020B0604030504040204" pitchFamily="34" charset="0"/>
              </a:rPr>
              <a:t>.</a:t>
            </a:r>
          </a:p>
          <a:p>
            <a:r>
              <a:rPr lang="lv-LV" sz="2400" dirty="0">
                <a:latin typeface="Tahoma" panose="020B0604030504040204" pitchFamily="34" charset="0"/>
                <a:ea typeface="Tahoma" panose="020B0604030504040204" pitchFamily="34" charset="0"/>
                <a:cs typeface="Tahoma" panose="020B0604030504040204" pitchFamily="34" charset="0"/>
              </a:rPr>
              <a:t>Samazinās SPO loma sociālo risku pazīmju identificēšanā, neveic sākotnējo risku </a:t>
            </a:r>
            <a:r>
              <a:rPr lang="lv-LV" sz="2400" dirty="0" err="1">
                <a:latin typeface="Tahoma" panose="020B0604030504040204" pitchFamily="34" charset="0"/>
                <a:ea typeface="Tahoma" panose="020B0604030504040204" pitchFamily="34" charset="0"/>
                <a:cs typeface="Tahoma" panose="020B0604030504040204" pitchFamily="34" charset="0"/>
              </a:rPr>
              <a:t>izvērtējumu</a:t>
            </a:r>
            <a:r>
              <a:rPr lang="en-GB" sz="2400" dirty="0">
                <a:latin typeface="Tahoma" panose="020B0604030504040204" pitchFamily="34" charset="0"/>
                <a:ea typeface="Tahoma" panose="020B0604030504040204" pitchFamily="34" charset="0"/>
                <a:cs typeface="Tahoma" panose="020B0604030504040204" pitchFamily="34" charset="0"/>
              </a:rPr>
              <a:t>.</a:t>
            </a:r>
          </a:p>
          <a:p>
            <a:r>
              <a:rPr lang="en-GB" sz="2400" dirty="0" err="1">
                <a:latin typeface="Tahoma" panose="020B0604030504040204" pitchFamily="34" charset="0"/>
                <a:ea typeface="Tahoma" panose="020B0604030504040204" pitchFamily="34" charset="0"/>
                <a:cs typeface="Tahoma" panose="020B0604030504040204" pitchFamily="34" charset="0"/>
              </a:rPr>
              <a:t>Ja</a:t>
            </a:r>
            <a:r>
              <a:rPr lang="en-GB" sz="2400" dirty="0">
                <a:latin typeface="Tahoma" panose="020B0604030504040204" pitchFamily="34" charset="0"/>
                <a:ea typeface="Tahoma" panose="020B0604030504040204" pitchFamily="34" charset="0"/>
                <a:cs typeface="Tahoma" panose="020B0604030504040204" pitchFamily="34" charset="0"/>
              </a:rPr>
              <a:t> </a:t>
            </a:r>
            <a:r>
              <a:rPr lang="lv-LV" sz="2400" dirty="0">
                <a:latin typeface="Tahoma" panose="020B0604030504040204" pitchFamily="34" charset="0"/>
                <a:ea typeface="Tahoma" panose="020B0604030504040204" pitchFamily="34" charset="0"/>
                <a:cs typeface="Tahoma" panose="020B0604030504040204" pitchFamily="34" charset="0"/>
              </a:rPr>
              <a:t>klienta pirmā kontaktpersona sociālajā dienestā </a:t>
            </a:r>
            <a:r>
              <a:rPr lang="en-GB" sz="2400" dirty="0" err="1">
                <a:latin typeface="Tahoma" panose="020B0604030504040204" pitchFamily="34" charset="0"/>
                <a:ea typeface="Tahoma" panose="020B0604030504040204" pitchFamily="34" charset="0"/>
                <a:cs typeface="Tahoma" panose="020B0604030504040204" pitchFamily="34" charset="0"/>
              </a:rPr>
              <a:t>ir</a:t>
            </a:r>
            <a:r>
              <a:rPr lang="en-GB" sz="2400" dirty="0">
                <a:latin typeface="Tahoma" panose="020B0604030504040204" pitchFamily="34" charset="0"/>
                <a:ea typeface="Tahoma" panose="020B0604030504040204" pitchFamily="34" charset="0"/>
                <a:cs typeface="Tahoma" panose="020B0604030504040204" pitchFamily="34" charset="0"/>
              </a:rPr>
              <a:t> SPO, tad sociālā </a:t>
            </a:r>
            <a:r>
              <a:rPr lang="en-GB" sz="2400" dirty="0" err="1">
                <a:latin typeface="Tahoma" panose="020B0604030504040204" pitchFamily="34" charset="0"/>
                <a:ea typeface="Tahoma" panose="020B0604030504040204" pitchFamily="34" charset="0"/>
                <a:cs typeface="Tahoma" panose="020B0604030504040204" pitchFamily="34" charset="0"/>
              </a:rPr>
              <a:t>darbinieka</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pārslodžu</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apstāk</a:t>
            </a:r>
            <a:r>
              <a:rPr lang="lv-LV" sz="2400" dirty="0">
                <a:latin typeface="Tahoma" panose="020B0604030504040204" pitchFamily="34" charset="0"/>
                <a:ea typeface="Tahoma" panose="020B0604030504040204" pitchFamily="34" charset="0"/>
                <a:cs typeface="Tahoma" panose="020B0604030504040204" pitchFamily="34" charset="0"/>
              </a:rPr>
              <a:t>ļ</a:t>
            </a:r>
            <a:r>
              <a:rPr lang="en-GB" sz="2400" dirty="0" err="1">
                <a:latin typeface="Tahoma" panose="020B0604030504040204" pitchFamily="34" charset="0"/>
                <a:ea typeface="Tahoma" panose="020B0604030504040204" pitchFamily="34" charset="0"/>
                <a:cs typeface="Tahoma" panose="020B0604030504040204" pitchFamily="34" charset="0"/>
              </a:rPr>
              <a:t>os</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gadījuma</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vadība</a:t>
            </a:r>
            <a:r>
              <a:rPr lang="en-GB" sz="2400" dirty="0">
                <a:latin typeface="Tahoma" panose="020B0604030504040204" pitchFamily="34" charset="0"/>
                <a:ea typeface="Tahoma" panose="020B0604030504040204" pitchFamily="34" charset="0"/>
                <a:cs typeface="Tahoma" panose="020B0604030504040204" pitchFamily="34" charset="0"/>
              </a:rPr>
              <a:t> var </a:t>
            </a:r>
            <a:r>
              <a:rPr lang="en-GB" sz="2400" dirty="0" err="1">
                <a:latin typeface="Tahoma" panose="020B0604030504040204" pitchFamily="34" charset="0"/>
                <a:ea typeface="Tahoma" panose="020B0604030504040204" pitchFamily="34" charset="0"/>
                <a:cs typeface="Tahoma" panose="020B0604030504040204" pitchFamily="34" charset="0"/>
              </a:rPr>
              <a:t>zaudēt</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visaptveroša</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klienta</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situācijas</a:t>
            </a:r>
            <a:r>
              <a:rPr lang="en-GB" sz="2400" dirty="0">
                <a:latin typeface="Tahoma" panose="020B0604030504040204" pitchFamily="34" charset="0"/>
                <a:ea typeface="Tahoma" panose="020B0604030504040204" pitchFamily="34" charset="0"/>
                <a:cs typeface="Tahoma" panose="020B0604030504040204" pitchFamily="34" charset="0"/>
              </a:rPr>
              <a:t> un </a:t>
            </a:r>
            <a:r>
              <a:rPr lang="en-GB" sz="2400" dirty="0" err="1">
                <a:latin typeface="Tahoma" panose="020B0604030504040204" pitchFamily="34" charset="0"/>
                <a:ea typeface="Tahoma" panose="020B0604030504040204" pitchFamily="34" charset="0"/>
                <a:cs typeface="Tahoma" panose="020B0604030504040204" pitchFamily="34" charset="0"/>
              </a:rPr>
              <a:t>vajadzību</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izvērtējuma</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err="1">
                <a:latin typeface="Tahoma" panose="020B0604030504040204" pitchFamily="34" charset="0"/>
                <a:ea typeface="Tahoma" panose="020B0604030504040204" pitchFamily="34" charset="0"/>
                <a:cs typeface="Tahoma" panose="020B0604030504040204" pitchFamily="34" charset="0"/>
              </a:rPr>
              <a:t>dziļumu</a:t>
            </a:r>
            <a:r>
              <a:rPr lang="en-GB" sz="240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4227366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B6AE0-9CC8-466B-8403-3AE1AEF8C64B}"/>
              </a:ext>
            </a:extLst>
          </p:cNvPr>
          <p:cNvSpPr>
            <a:spLocks noGrp="1"/>
          </p:cNvSpPr>
          <p:nvPr>
            <p:ph type="title"/>
          </p:nvPr>
        </p:nvSpPr>
        <p:spPr/>
        <p:txBody>
          <a:bodyPr>
            <a:normAutofit/>
          </a:bodyPr>
          <a:lstStyle/>
          <a:p>
            <a:r>
              <a:rPr lang="en-GB" sz="3200" b="1" dirty="0" err="1">
                <a:latin typeface="Tahoma" panose="020B0604030504040204" pitchFamily="34" charset="0"/>
                <a:ea typeface="Tahoma" panose="020B0604030504040204" pitchFamily="34" charset="0"/>
                <a:cs typeface="Tahoma" panose="020B0604030504040204" pitchFamily="34" charset="0"/>
              </a:rPr>
              <a:t>Nākošās</a:t>
            </a:r>
            <a:r>
              <a:rPr lang="en-GB" sz="3200" b="1" dirty="0">
                <a:latin typeface="Tahoma" panose="020B0604030504040204" pitchFamily="34" charset="0"/>
                <a:ea typeface="Tahoma" panose="020B0604030504040204" pitchFamily="34" charset="0"/>
                <a:cs typeface="Tahoma" panose="020B0604030504040204" pitchFamily="34" charset="0"/>
              </a:rPr>
              <a:t> </a:t>
            </a:r>
            <a:r>
              <a:rPr lang="en-GB" sz="3200" b="1" dirty="0" err="1">
                <a:latin typeface="Tahoma" panose="020B0604030504040204" pitchFamily="34" charset="0"/>
                <a:ea typeface="Tahoma" panose="020B0604030504040204" pitchFamily="34" charset="0"/>
                <a:cs typeface="Tahoma" panose="020B0604030504040204" pitchFamily="34" charset="0"/>
              </a:rPr>
              <a:t>diskusijas</a:t>
            </a:r>
            <a:r>
              <a:rPr lang="en-GB" sz="3200" b="1" dirty="0">
                <a:latin typeface="Tahoma" panose="020B0604030504040204" pitchFamily="34" charset="0"/>
                <a:ea typeface="Tahoma" panose="020B0604030504040204" pitchFamily="34" charset="0"/>
                <a:cs typeface="Tahoma" panose="020B0604030504040204" pitchFamily="34" charset="0"/>
              </a:rPr>
              <a:t> </a:t>
            </a:r>
            <a:r>
              <a:rPr lang="en-GB" sz="3200" b="1" dirty="0" err="1">
                <a:latin typeface="Tahoma" panose="020B0604030504040204" pitchFamily="34" charset="0"/>
                <a:ea typeface="Tahoma" panose="020B0604030504040204" pitchFamily="34" charset="0"/>
                <a:cs typeface="Tahoma" panose="020B0604030504040204" pitchFamily="34" charset="0"/>
              </a:rPr>
              <a:t>ietvars</a:t>
            </a:r>
            <a:r>
              <a:rPr lang="en-GB" sz="3200" b="1"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varbūt</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izmantojot</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pētījuma</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autoru</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piedāvāto</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tipoloģiju</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papildus</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argumentu</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iegūšanai</a:t>
            </a:r>
            <a:r>
              <a:rPr lang="en-GB" sz="2200" dirty="0">
                <a:latin typeface="Tahoma" panose="020B0604030504040204" pitchFamily="34" charset="0"/>
                <a:ea typeface="Tahoma" panose="020B0604030504040204" pitchFamily="34" charset="0"/>
                <a:cs typeface="Tahoma" panose="020B0604030504040204" pitchFamily="34" charset="0"/>
              </a:rPr>
              <a:t> no </a:t>
            </a:r>
            <a:r>
              <a:rPr lang="en-GB" sz="2200" dirty="0" err="1">
                <a:latin typeface="Tahoma" panose="020B0604030504040204" pitchFamily="34" charset="0"/>
                <a:ea typeface="Tahoma" panose="020B0604030504040204" pitchFamily="34" charset="0"/>
                <a:cs typeface="Tahoma" panose="020B0604030504040204" pitchFamily="34" charset="0"/>
              </a:rPr>
              <a:t>prakti</a:t>
            </a:r>
            <a:r>
              <a:rPr lang="lv-LV" sz="2200" dirty="0">
                <a:latin typeface="Tahoma" panose="020B0604030504040204" pitchFamily="34" charset="0"/>
                <a:ea typeface="Tahoma" panose="020B0604030504040204" pitchFamily="34" charset="0"/>
                <a:cs typeface="Tahoma" panose="020B0604030504040204" pitchFamily="34" charset="0"/>
              </a:rPr>
              <a:t>ķ</a:t>
            </a:r>
            <a:r>
              <a:rPr lang="en-GB" sz="2200" dirty="0" err="1">
                <a:latin typeface="Tahoma" panose="020B0604030504040204" pitchFamily="34" charset="0"/>
                <a:ea typeface="Tahoma" panose="020B0604030504040204" pitchFamily="34" charset="0"/>
                <a:cs typeface="Tahoma" panose="020B0604030504040204" pitchFamily="34" charset="0"/>
              </a:rPr>
              <a:t>iem</a:t>
            </a:r>
            <a:r>
              <a:rPr lang="en-GB" sz="2200" dirty="0">
                <a:latin typeface="Tahoma" panose="020B0604030504040204" pitchFamily="34" charset="0"/>
                <a:ea typeface="Tahoma" panose="020B0604030504040204" pitchFamily="34" charset="0"/>
                <a:cs typeface="Tahoma" panose="020B0604030504040204" pitchFamily="34" charset="0"/>
              </a:rPr>
              <a:t>(</a:t>
            </a:r>
            <a:r>
              <a:rPr lang="en-GB" sz="2200" dirty="0" err="1">
                <a:latin typeface="Tahoma" panose="020B0604030504040204" pitchFamily="34" charset="0"/>
                <a:ea typeface="Tahoma" panose="020B0604030504040204" pitchFamily="34" charset="0"/>
                <a:cs typeface="Tahoma" panose="020B0604030504040204" pitchFamily="34" charset="0"/>
              </a:rPr>
              <a:t>Rīga</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citas</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pilsētas</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novadi</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lauku</a:t>
            </a:r>
            <a:r>
              <a:rPr lang="en-GB" sz="2200" dirty="0">
                <a:latin typeface="Tahoma" panose="020B0604030504040204" pitchFamily="34" charset="0"/>
                <a:ea typeface="Tahoma" panose="020B0604030504040204" pitchFamily="34" charset="0"/>
                <a:cs typeface="Tahoma" panose="020B0604030504040204" pitchFamily="34" charset="0"/>
              </a:rPr>
              <a:t> </a:t>
            </a:r>
            <a:r>
              <a:rPr lang="en-GB" sz="2200" dirty="0" err="1">
                <a:latin typeface="Tahoma" panose="020B0604030504040204" pitchFamily="34" charset="0"/>
                <a:ea typeface="Tahoma" panose="020B0604030504040204" pitchFamily="34" charset="0"/>
                <a:cs typeface="Tahoma" panose="020B0604030504040204" pitchFamily="34" charset="0"/>
              </a:rPr>
              <a:t>teritorijas</a:t>
            </a:r>
            <a:r>
              <a:rPr lang="en-GB" sz="2200" dirty="0">
                <a:latin typeface="Tahoma" panose="020B0604030504040204" pitchFamily="34" charset="0"/>
                <a:ea typeface="Tahoma" panose="020B0604030504040204" pitchFamily="34" charset="0"/>
                <a:cs typeface="Tahoma" panose="020B0604030504040204" pitchFamily="34" charset="0"/>
              </a:rPr>
              <a:t>?)</a:t>
            </a:r>
          </a:p>
        </p:txBody>
      </p:sp>
      <p:sp>
        <p:nvSpPr>
          <p:cNvPr id="3" name="Content Placeholder 2">
            <a:extLst>
              <a:ext uri="{FF2B5EF4-FFF2-40B4-BE49-F238E27FC236}">
                <a16:creationId xmlns:a16="http://schemas.microsoft.com/office/drawing/2014/main" id="{A4CB4414-4BF1-4EC5-8D29-5831C98DFF10}"/>
              </a:ext>
            </a:extLst>
          </p:cNvPr>
          <p:cNvSpPr>
            <a:spLocks noGrp="1"/>
          </p:cNvSpPr>
          <p:nvPr>
            <p:ph idx="1"/>
          </p:nvPr>
        </p:nvSpPr>
        <p:spPr/>
        <p:txBody>
          <a:bodyPr>
            <a:normAutofit fontScale="92500" lnSpcReduction="10000"/>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1) Amata “</a:t>
            </a:r>
            <a:r>
              <a:rPr lang="en-GB" dirty="0" err="1">
                <a:latin typeface="Tahoma" panose="020B0604030504040204" pitchFamily="34" charset="0"/>
                <a:ea typeface="Tahoma" panose="020B0604030504040204" pitchFamily="34" charset="0"/>
                <a:cs typeface="Tahoma" panose="020B0604030504040204" pitchFamily="34" charset="0"/>
              </a:rPr>
              <a:t>sociālās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palīdzības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organizators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nākotne</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būt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vai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nebūt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Ja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būt</a:t>
            </a:r>
            <a:r>
              <a:rPr lang="en-GB" dirty="0">
                <a:latin typeface="Tahoma" panose="020B0604030504040204" pitchFamily="34" charset="0"/>
                <a:ea typeface="Tahoma" panose="020B0604030504040204" pitchFamily="34" charset="0"/>
                <a:cs typeface="Tahoma" panose="020B0604030504040204" pitchFamily="34" charset="0"/>
              </a:rPr>
              <a:t>, tad - </a:t>
            </a:r>
            <a:r>
              <a:rPr lang="en-GB" dirty="0" err="1">
                <a:latin typeface="Tahoma" panose="020B0604030504040204" pitchFamily="34" charset="0"/>
                <a:ea typeface="Tahoma" panose="020B0604030504040204" pitchFamily="34" charset="0"/>
                <a:cs typeface="Tahoma" panose="020B0604030504040204" pitchFamily="34" charset="0"/>
              </a:rPr>
              <a:t>vai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ir</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iespējama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šī</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amata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savienošana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ar</a:t>
            </a:r>
            <a:r>
              <a:rPr lang="en-GB" dirty="0">
                <a:latin typeface="Tahoma" panose="020B0604030504040204" pitchFamily="34" charset="0"/>
                <a:ea typeface="Tahoma" panose="020B0604030504040204" pitchFamily="34" charset="0"/>
                <a:cs typeface="Tahoma" panose="020B0604030504040204" pitchFamily="34" charset="0"/>
              </a:rPr>
              <a:t> sociālā </a:t>
            </a:r>
            <a:r>
              <a:rPr lang="en-GB" dirty="0" err="1">
                <a:latin typeface="Tahoma" panose="020B0604030504040204" pitchFamily="34" charset="0"/>
                <a:ea typeface="Tahoma" panose="020B0604030504040204" pitchFamily="34" charset="0"/>
                <a:cs typeface="Tahoma" panose="020B0604030504040204" pitchFamily="34" charset="0"/>
              </a:rPr>
              <a:t>darbinieka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amata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pienākumiem</a:t>
            </a: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2) </a:t>
            </a:r>
            <a:r>
              <a:rPr lang="en-GB" dirty="0" err="1">
                <a:latin typeface="Tahoma" panose="020B0604030504040204" pitchFamily="34" charset="0"/>
                <a:ea typeface="Tahoma" panose="020B0604030504040204" pitchFamily="34" charset="0"/>
                <a:cs typeface="Tahoma" panose="020B0604030504040204" pitchFamily="34" charset="0"/>
              </a:rPr>
              <a:t>Ja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amats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tiek</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saglabāts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kādas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izmaiņas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nepieciešamas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attiecībā</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uz</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tā</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izpildītāju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izglītību</a:t>
            </a: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3) </a:t>
            </a:r>
            <a:r>
              <a:rPr lang="en-GB" dirty="0" err="1">
                <a:latin typeface="Tahoma" panose="020B0604030504040204" pitchFamily="34" charset="0"/>
                <a:ea typeface="Tahoma" panose="020B0604030504040204" pitchFamily="34" charset="0"/>
                <a:cs typeface="Tahoma" panose="020B0604030504040204" pitchFamily="34" charset="0"/>
              </a:rPr>
              <a:t>Ja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amatu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nesaglabā</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kāds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speciālists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ar</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kādu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izglītību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būtu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pietiekami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kvalificēts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veikt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sociālo</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pabalstu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administrēšanu</a:t>
            </a: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4) </a:t>
            </a:r>
            <a:r>
              <a:rPr lang="en-GB" dirty="0" err="1">
                <a:latin typeface="Tahoma" panose="020B0604030504040204" pitchFamily="34" charset="0"/>
                <a:ea typeface="Tahoma" panose="020B0604030504040204" pitchFamily="34" charset="0"/>
                <a:cs typeface="Tahoma" panose="020B0604030504040204" pitchFamily="34" charset="0"/>
              </a:rPr>
              <a:t>Kāda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līmeņa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profesionāla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izglītība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vai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mācības</a:t>
            </a:r>
            <a:r>
              <a:rPr lang="en-GB" dirty="0">
                <a:latin typeface="Tahoma" panose="020B0604030504040204" pitchFamily="34" charset="0"/>
                <a:ea typeface="Tahoma" panose="020B0604030504040204" pitchFamily="34" charset="0"/>
                <a:cs typeface="Tahoma" panose="020B0604030504040204" pitchFamily="34" charset="0"/>
              </a:rPr>
              <a:t>/</a:t>
            </a:r>
            <a:r>
              <a:rPr lang="en-GB" dirty="0" err="1">
                <a:latin typeface="Tahoma" panose="020B0604030504040204" pitchFamily="34" charset="0"/>
                <a:ea typeface="Tahoma" panose="020B0604030504040204" pitchFamily="34" charset="0"/>
                <a:cs typeface="Tahoma" panose="020B0604030504040204" pitchFamily="34" charset="0"/>
              </a:rPr>
              <a:t>kursi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būtu</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nepieciešami</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speciālistam</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kurš</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administrē</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sociālos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pabalstus</a:t>
            </a: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5) </a:t>
            </a:r>
            <a:r>
              <a:rPr lang="en-GB" dirty="0" err="1">
                <a:latin typeface="Tahoma" panose="020B0604030504040204" pitchFamily="34" charset="0"/>
                <a:ea typeface="Tahoma" panose="020B0604030504040204" pitchFamily="34" charset="0"/>
                <a:cs typeface="Tahoma" panose="020B0604030504040204" pitchFamily="34" charset="0"/>
              </a:rPr>
              <a:t>Atkarībā</a:t>
            </a:r>
            <a:r>
              <a:rPr lang="en-GB" dirty="0">
                <a:latin typeface="Tahoma" panose="020B0604030504040204" pitchFamily="34" charset="0"/>
                <a:ea typeface="Tahoma" panose="020B0604030504040204" pitchFamily="34" charset="0"/>
                <a:cs typeface="Tahoma" panose="020B0604030504040204" pitchFamily="34" charset="0"/>
              </a:rPr>
              <a:t> no </a:t>
            </a:r>
            <a:r>
              <a:rPr lang="en-GB" dirty="0" err="1">
                <a:latin typeface="Tahoma" panose="020B0604030504040204" pitchFamily="34" charset="0"/>
                <a:ea typeface="Tahoma" panose="020B0604030504040204" pitchFamily="34" charset="0"/>
                <a:cs typeface="Tahoma" panose="020B0604030504040204" pitchFamily="34" charset="0"/>
              </a:rPr>
              <a:t>diskusijas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rezultāta</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kādas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izmai</a:t>
            </a:r>
            <a:r>
              <a:rPr lang="lv-LV" dirty="0">
                <a:latin typeface="Tahoma" panose="020B0604030504040204" pitchFamily="34" charset="0"/>
                <a:ea typeface="Tahoma" panose="020B0604030504040204" pitchFamily="34" charset="0"/>
                <a:cs typeface="Tahoma" panose="020B0604030504040204" pitchFamily="34" charset="0"/>
              </a:rPr>
              <a:t>ņ</a:t>
            </a:r>
            <a:r>
              <a:rPr lang="en-GB" dirty="0">
                <a:latin typeface="Tahoma" panose="020B0604030504040204" pitchFamily="34" charset="0"/>
                <a:ea typeface="Tahoma" panose="020B0604030504040204" pitchFamily="34" charset="0"/>
                <a:cs typeface="Tahoma" panose="020B0604030504040204" pitchFamily="34" charset="0"/>
              </a:rPr>
              <a:t>as </a:t>
            </a:r>
            <a:r>
              <a:rPr lang="en-GB" dirty="0" err="1">
                <a:latin typeface="Tahoma" panose="020B0604030504040204" pitchFamily="34" charset="0"/>
                <a:ea typeface="Tahoma" panose="020B0604030504040204" pitchFamily="34" charset="0"/>
                <a:cs typeface="Tahoma" panose="020B0604030504040204" pitchFamily="34" charset="0"/>
              </a:rPr>
              <a:t>nozares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normatīvajā</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regulējumā</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nepieciešamas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paredzot</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pārejas</a:t>
            </a:r>
            <a:r>
              <a:rPr lang="en-GB" dirty="0">
                <a:latin typeface="Tahoma" panose="020B0604030504040204" pitchFamily="34" charset="0"/>
                <a:ea typeface="Tahoma" panose="020B0604030504040204" pitchFamily="34" charset="0"/>
                <a:cs typeface="Tahoma" panose="020B0604030504040204" pitchFamily="34" charset="0"/>
              </a:rPr>
              <a:t> </a:t>
            </a:r>
            <a:r>
              <a:rPr lang="en-GB" dirty="0" err="1">
                <a:latin typeface="Tahoma" panose="020B0604030504040204" pitchFamily="34" charset="0"/>
                <a:ea typeface="Tahoma" panose="020B0604030504040204" pitchFamily="34" charset="0"/>
                <a:cs typeface="Tahoma" panose="020B0604030504040204" pitchFamily="34" charset="0"/>
              </a:rPr>
              <a:t>laiku</a:t>
            </a:r>
            <a:r>
              <a:rPr lang="en-GB"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083636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B859DFF-8918-4815-80DA-AE35F6E4DEBD}"/>
              </a:ext>
            </a:extLst>
          </p:cNvPr>
          <p:cNvPicPr>
            <a:picLocks noChangeAspect="1"/>
          </p:cNvPicPr>
          <p:nvPr/>
        </p:nvPicPr>
        <p:blipFill>
          <a:blip r:embed="rId2"/>
          <a:stretch>
            <a:fillRect/>
          </a:stretch>
        </p:blipFill>
        <p:spPr>
          <a:xfrm>
            <a:off x="11718" y="-1160463"/>
            <a:ext cx="12192000" cy="6858000"/>
          </a:xfrm>
          <a:prstGeom prst="rect">
            <a:avLst/>
          </a:prstGeom>
        </p:spPr>
      </p:pic>
      <p:sp>
        <p:nvSpPr>
          <p:cNvPr id="4" name="Title 3">
            <a:extLst>
              <a:ext uri="{FF2B5EF4-FFF2-40B4-BE49-F238E27FC236}">
                <a16:creationId xmlns:a16="http://schemas.microsoft.com/office/drawing/2014/main" id="{8BDBA06B-D2B5-4FF5-A2B5-504BDEFDA3FE}"/>
              </a:ext>
            </a:extLst>
          </p:cNvPr>
          <p:cNvSpPr>
            <a:spLocks noGrp="1"/>
          </p:cNvSpPr>
          <p:nvPr>
            <p:ph type="title"/>
          </p:nvPr>
        </p:nvSpPr>
        <p:spPr>
          <a:xfrm>
            <a:off x="1036320" y="1709738"/>
            <a:ext cx="10323830" cy="4142422"/>
          </a:xfrm>
        </p:spPr>
        <p:txBody>
          <a:bodyPr/>
          <a:lstStyle/>
          <a:p>
            <a:pPr algn="ctr"/>
            <a:r>
              <a:rPr lang="en-GB" sz="5400" dirty="0" err="1"/>
              <a:t>Pa</a:t>
            </a:r>
            <a:r>
              <a:rPr lang="en-GB" dirty="0" err="1"/>
              <a:t>ldies</a:t>
            </a:r>
            <a:r>
              <a:rPr lang="en-GB" dirty="0"/>
              <a:t> par </a:t>
            </a:r>
            <a:r>
              <a:rPr lang="en-GB" dirty="0" err="1"/>
              <a:t>uzmanību</a:t>
            </a:r>
            <a:r>
              <a:rPr lang="en-GB" dirty="0"/>
              <a:t>! </a:t>
            </a:r>
            <a:endParaRPr lang="lv-LV" dirty="0"/>
          </a:p>
        </p:txBody>
      </p:sp>
      <p:sp>
        <p:nvSpPr>
          <p:cNvPr id="5" name="Text Placeholder 4">
            <a:extLst>
              <a:ext uri="{FF2B5EF4-FFF2-40B4-BE49-F238E27FC236}">
                <a16:creationId xmlns:a16="http://schemas.microsoft.com/office/drawing/2014/main" id="{BC40949B-BF75-4926-8A98-A907EB5E404F}"/>
              </a:ext>
            </a:extLst>
          </p:cNvPr>
          <p:cNvSpPr>
            <a:spLocks noGrp="1"/>
          </p:cNvSpPr>
          <p:nvPr>
            <p:ph type="body" idx="1"/>
          </p:nvPr>
        </p:nvSpPr>
        <p:spPr/>
        <p:txBody>
          <a:bodyPr/>
          <a:lstStyle/>
          <a:p>
            <a:pPr algn="ctr"/>
            <a:endParaRPr lang="lv-LV" dirty="0"/>
          </a:p>
        </p:txBody>
      </p:sp>
    </p:spTree>
    <p:extLst>
      <p:ext uri="{BB962C8B-B14F-4D97-AF65-F5344CB8AC3E}">
        <p14:creationId xmlns:p14="http://schemas.microsoft.com/office/powerpoint/2010/main" val="377723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6A4A-5007-4DD6-BEA5-ECFBCA1E2207}"/>
              </a:ext>
            </a:extLst>
          </p:cNvPr>
          <p:cNvSpPr>
            <a:spLocks noGrp="1"/>
          </p:cNvSpPr>
          <p:nvPr>
            <p:ph type="title"/>
          </p:nvPr>
        </p:nvSpPr>
        <p:spPr>
          <a:xfrm>
            <a:off x="479376" y="188640"/>
            <a:ext cx="10801200" cy="796670"/>
          </a:xfrm>
        </p:spPr>
        <p:txBody>
          <a:bodyPr>
            <a:normAutofit/>
          </a:bodyPr>
          <a:lstStyle/>
          <a:p>
            <a:pPr algn="r"/>
            <a:r>
              <a:rPr lang="lv-LV"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Pētījuma apraksts</a:t>
            </a:r>
          </a:p>
        </p:txBody>
      </p:sp>
      <p:sp>
        <p:nvSpPr>
          <p:cNvPr id="3" name="Content Placeholder 2">
            <a:extLst>
              <a:ext uri="{FF2B5EF4-FFF2-40B4-BE49-F238E27FC236}">
                <a16:creationId xmlns:a16="http://schemas.microsoft.com/office/drawing/2014/main" id="{F68A5F6E-C2A3-41BF-B832-5E087C7F5274}"/>
              </a:ext>
            </a:extLst>
          </p:cNvPr>
          <p:cNvSpPr>
            <a:spLocks noGrp="1"/>
          </p:cNvSpPr>
          <p:nvPr>
            <p:ph idx="1"/>
          </p:nvPr>
        </p:nvSpPr>
        <p:spPr>
          <a:xfrm>
            <a:off x="677334" y="1070811"/>
            <a:ext cx="9379106" cy="4970552"/>
          </a:xfrm>
        </p:spPr>
        <p:txBody>
          <a:bodyPr>
            <a:normAutofit fontScale="92500"/>
          </a:bodyPr>
          <a:lstStyle/>
          <a:p>
            <a:pPr algn="just"/>
            <a:r>
              <a:rPr lang="lv-LV" sz="2800"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Pētījuma mērķis: </a:t>
            </a:r>
            <a:r>
              <a:rPr lang="lv-LV" sz="2800" dirty="0">
                <a:solidFill>
                  <a:srgbClr val="000000"/>
                </a:solidFill>
                <a:latin typeface="Tahoma" panose="020B0604030504040204" pitchFamily="34" charset="0"/>
                <a:ea typeface="Tahoma" panose="020B0604030504040204" pitchFamily="34" charset="0"/>
                <a:cs typeface="Tahoma" panose="020B0604030504040204" pitchFamily="34" charset="0"/>
              </a:rPr>
              <a:t>A</a:t>
            </a: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pzināt sociālās palīdzības organizatora darba saturu pašvaldību sociālajos dienestos un darba kvalitatīvai izpildei nepieciešamās kompetences</a:t>
            </a:r>
          </a:p>
          <a:p>
            <a:pPr algn="just"/>
            <a:r>
              <a:rPr lang="lv-LV" sz="2800"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Pētījuma laiks:</a:t>
            </a: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2021. gada 28. jūnijs līdz 29. oktobris </a:t>
            </a:r>
          </a:p>
          <a:p>
            <a:pPr algn="just"/>
            <a:r>
              <a:rPr lang="lv-LV" sz="2800"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Pētījumā izmantotās metodes:</a:t>
            </a: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 </a:t>
            </a:r>
            <a:r>
              <a:rPr lang="lv-LV" sz="2800" dirty="0">
                <a:solidFill>
                  <a:srgbClr val="000000"/>
                </a:solidFill>
                <a:latin typeface="Tahoma" panose="020B0604030504040204" pitchFamily="34" charset="0"/>
                <a:ea typeface="Tahoma" panose="020B0604030504040204" pitchFamily="34" charset="0"/>
                <a:cs typeface="Tahoma" panose="020B0604030504040204" pitchFamily="34" charset="0"/>
              </a:rPr>
              <a:t>P</a:t>
            </a: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ašvaldību sociālo dienestu sociālās palīdzības organizatoru aptauja </a:t>
            </a:r>
            <a:r>
              <a:rPr lang="en-GB"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r>
              <a:rPr lang="en-GB" sz="2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121 </a:t>
            </a:r>
            <a:r>
              <a:rPr lang="en-GB" sz="28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atbildes</a:t>
            </a:r>
            <a:r>
              <a:rPr lang="en-GB"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2) Pašvaldību sociālo dienestu vadītāju aptauja</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aptaujas</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laikā</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notika</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pāreja</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no 119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pašvaldībām</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uz</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43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jaunizveidojamām</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pašvaldībām</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GB" b="1" dirty="0">
                <a:solidFill>
                  <a:srgbClr val="000000"/>
                </a:solidFill>
                <a:latin typeface="Tahoma" panose="020B0604030504040204" pitchFamily="34" charset="0"/>
                <a:ea typeface="Tahoma" panose="020B0604030504040204" pitchFamily="34" charset="0"/>
                <a:cs typeface="Tahoma" panose="020B0604030504040204" pitchFamily="34" charset="0"/>
              </a:rPr>
              <a:t>75 </a:t>
            </a:r>
            <a:r>
              <a:rPr lang="en-GB" dirty="0" err="1">
                <a:solidFill>
                  <a:srgbClr val="000000"/>
                </a:solidFill>
                <a:latin typeface="Tahoma" panose="020B0604030504040204" pitchFamily="34" charset="0"/>
                <a:ea typeface="Tahoma" panose="020B0604030504040204" pitchFamily="34" charset="0"/>
                <a:cs typeface="Tahoma" panose="020B0604030504040204" pitchFamily="34" charset="0"/>
              </a:rPr>
              <a:t>atbildes</a:t>
            </a:r>
            <a:r>
              <a:rPr lang="en-GB" dirty="0">
                <a:solidFill>
                  <a:srgbClr val="000000"/>
                </a:solidFill>
                <a:latin typeface="Tahoma" panose="020B0604030504040204" pitchFamily="34" charset="0"/>
                <a:ea typeface="Tahoma" panose="020B0604030504040204" pitchFamily="34" charset="0"/>
                <a:cs typeface="Tahoma" panose="020B0604030504040204" pitchFamily="34" charset="0"/>
              </a:rPr>
              <a:t>).</a:t>
            </a:r>
            <a:endPar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3) Piecas daļēji strukturētas intervijas ar nozares ekspertiem</a:t>
            </a:r>
            <a:r>
              <a:rPr lang="en-GB" sz="2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lang="lv-LV" sz="28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algn="just"/>
            <a:endParaRPr lang="lv-LV" sz="2400" dirty="0"/>
          </a:p>
        </p:txBody>
      </p:sp>
    </p:spTree>
    <p:extLst>
      <p:ext uri="{BB962C8B-B14F-4D97-AF65-F5344CB8AC3E}">
        <p14:creationId xmlns:p14="http://schemas.microsoft.com/office/powerpoint/2010/main" val="3613798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447040" y="0"/>
            <a:ext cx="9465384" cy="1061758"/>
          </a:xfrm>
        </p:spPr>
        <p:txBody>
          <a:bodyPr>
            <a:noAutofit/>
          </a:bodyPr>
          <a:lstStyle/>
          <a:p>
            <a:r>
              <a:rPr lang="lv-LV" sz="24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Aptaujāto sociālās palīdzības organizatoru raksturojums</a:t>
            </a:r>
            <a:endParaRPr lang="lv-LV"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125BB451-5029-4803-9FB3-26C6781C435F}"/>
              </a:ext>
            </a:extLst>
          </p:cNvPr>
          <p:cNvSpPr>
            <a:spLocks noGrp="1"/>
          </p:cNvSpPr>
          <p:nvPr>
            <p:ph idx="1"/>
          </p:nvPr>
        </p:nvSpPr>
        <p:spPr>
          <a:xfrm>
            <a:off x="677334" y="1070811"/>
            <a:ext cx="8596668" cy="990037"/>
          </a:xfrm>
        </p:spPr>
        <p:txBody>
          <a:bodyPr>
            <a:normAutofit/>
          </a:bodyPr>
          <a:lstStyle/>
          <a:p>
            <a:r>
              <a:rPr lang="lv-LV" sz="2400" b="1" dirty="0">
                <a:solidFill>
                  <a:schemeClr val="tx1"/>
                </a:solidFill>
                <a:latin typeface="Times New Roman" panose="02020603050405020304" pitchFamily="18" charset="0"/>
                <a:cs typeface="Times New Roman" panose="02020603050405020304" pitchFamily="18" charset="0"/>
              </a:rPr>
              <a:t>Izglītība</a:t>
            </a:r>
          </a:p>
        </p:txBody>
      </p:sp>
      <p:pic>
        <p:nvPicPr>
          <p:cNvPr id="5" name="Picture 4">
            <a:extLst>
              <a:ext uri="{FF2B5EF4-FFF2-40B4-BE49-F238E27FC236}">
                <a16:creationId xmlns:a16="http://schemas.microsoft.com/office/drawing/2014/main" id="{899B9CCD-870D-4A40-A384-C40B61BB7FFF}"/>
              </a:ext>
            </a:extLst>
          </p:cNvPr>
          <p:cNvPicPr>
            <a:picLocks noChangeAspect="1"/>
          </p:cNvPicPr>
          <p:nvPr/>
        </p:nvPicPr>
        <p:blipFill>
          <a:blip r:embed="rId2"/>
          <a:stretch>
            <a:fillRect/>
          </a:stretch>
        </p:blipFill>
        <p:spPr>
          <a:xfrm>
            <a:off x="792480" y="871313"/>
            <a:ext cx="10832706" cy="5448207"/>
          </a:xfrm>
          <a:prstGeom prst="rect">
            <a:avLst/>
          </a:prstGeom>
        </p:spPr>
      </p:pic>
    </p:spTree>
    <p:extLst>
      <p:ext uri="{BB962C8B-B14F-4D97-AF65-F5344CB8AC3E}">
        <p14:creationId xmlns:p14="http://schemas.microsoft.com/office/powerpoint/2010/main" val="2696684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Amatu un pienākumu apvienošana SPO vidū</a:t>
            </a:r>
            <a:endParaRPr lang="lv-LV" sz="28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FD3F5E91-764C-43C7-8A8E-9357DDC33872}"/>
              </a:ext>
            </a:extLst>
          </p:cNvPr>
          <p:cNvPicPr>
            <a:picLocks noChangeAspect="1"/>
          </p:cNvPicPr>
          <p:nvPr/>
        </p:nvPicPr>
        <p:blipFill>
          <a:blip r:embed="rId3"/>
          <a:stretch>
            <a:fillRect/>
          </a:stretch>
        </p:blipFill>
        <p:spPr>
          <a:xfrm>
            <a:off x="223142" y="835038"/>
            <a:ext cx="11542138" cy="5868974"/>
          </a:xfrm>
          <a:prstGeom prst="rect">
            <a:avLst/>
          </a:prstGeom>
        </p:spPr>
      </p:pic>
    </p:spTree>
    <p:extLst>
      <p:ext uri="{BB962C8B-B14F-4D97-AF65-F5344CB8AC3E}">
        <p14:creationId xmlns:p14="http://schemas.microsoft.com/office/powerpoint/2010/main" val="2021168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0BE68-1A2B-433E-9BC6-0B6E9DE0CDBD}"/>
              </a:ext>
            </a:extLst>
          </p:cNvPr>
          <p:cNvSpPr>
            <a:spLocks noGrp="1"/>
          </p:cNvSpPr>
          <p:nvPr>
            <p:ph type="title"/>
          </p:nvPr>
        </p:nvSpPr>
        <p:spPr>
          <a:xfrm>
            <a:off x="263352" y="252988"/>
            <a:ext cx="11522248" cy="583724"/>
          </a:xfrm>
        </p:spPr>
        <p:txBody>
          <a:bodyPr>
            <a:noAutofit/>
          </a:bodyPr>
          <a:lstStyle/>
          <a:p>
            <a:pPr algn="ctr"/>
            <a:r>
              <a:rPr lang="lv-LV" sz="2800" b="1" dirty="0">
                <a:effectLst/>
                <a:latin typeface="Tahoma" panose="020B0604030504040204" pitchFamily="34" charset="0"/>
                <a:ea typeface="Tahoma" panose="020B0604030504040204" pitchFamily="34" charset="0"/>
                <a:cs typeface="Tahoma" panose="020B0604030504040204" pitchFamily="34" charset="0"/>
              </a:rPr>
              <a:t>Amata nosaukums tiem speciālistiem, kas veic sociālās palīdzības organizatora funkcijas</a:t>
            </a:r>
            <a:endParaRPr lang="lv-LV" sz="28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27138DA0-BBDF-451D-B7FF-20B0C93DF211}"/>
              </a:ext>
            </a:extLst>
          </p:cNvPr>
          <p:cNvPicPr>
            <a:picLocks noChangeAspect="1"/>
          </p:cNvPicPr>
          <p:nvPr/>
        </p:nvPicPr>
        <p:blipFill>
          <a:blip r:embed="rId2"/>
          <a:stretch>
            <a:fillRect/>
          </a:stretch>
        </p:blipFill>
        <p:spPr>
          <a:xfrm>
            <a:off x="518160" y="1120534"/>
            <a:ext cx="10830948" cy="4616932"/>
          </a:xfrm>
          <a:prstGeom prst="rect">
            <a:avLst/>
          </a:prstGeom>
        </p:spPr>
      </p:pic>
      <p:sp>
        <p:nvSpPr>
          <p:cNvPr id="6" name="TextBox 5">
            <a:extLst>
              <a:ext uri="{FF2B5EF4-FFF2-40B4-BE49-F238E27FC236}">
                <a16:creationId xmlns:a16="http://schemas.microsoft.com/office/drawing/2014/main" id="{16E560EE-F27C-44B8-8EFC-095C6BFC1EFC}"/>
              </a:ext>
            </a:extLst>
          </p:cNvPr>
          <p:cNvSpPr txBox="1"/>
          <p:nvPr/>
        </p:nvSpPr>
        <p:spPr>
          <a:xfrm>
            <a:off x="4266104" y="6214328"/>
            <a:ext cx="6422216"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2581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135810"/>
            <a:ext cx="11531520" cy="925948"/>
          </a:xfrm>
        </p:spPr>
        <p:txBody>
          <a:bodyPr>
            <a:noAutofit/>
          </a:bodyPr>
          <a:lstStyle/>
          <a:p>
            <a:pPr algn="ctr"/>
            <a:r>
              <a:rPr lang="lv-LV" sz="2800" b="1" dirty="0">
                <a:solidFill>
                  <a:srgbClr val="002060"/>
                </a:solidFill>
                <a:latin typeface="Tahoma" panose="020B0604030504040204" pitchFamily="34" charset="0"/>
                <a:ea typeface="Tahoma" panose="020B0604030504040204" pitchFamily="34" charset="0"/>
                <a:cs typeface="Tahoma" panose="020B0604030504040204" pitchFamily="34" charset="0"/>
              </a:rPr>
              <a:t>D</a:t>
            </a:r>
            <a:r>
              <a:rPr lang="lv-LV" sz="28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arba pienākumi un to grūtības pakāpes vērtējums</a:t>
            </a:r>
            <a:endParaRPr lang="lv-LV" sz="28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1ABE5B41-B9DF-46D6-A675-8070CAF69646}"/>
              </a:ext>
            </a:extLst>
          </p:cNvPr>
          <p:cNvSpPr txBox="1"/>
          <p:nvPr/>
        </p:nvSpPr>
        <p:spPr>
          <a:xfrm>
            <a:off x="335360" y="1196752"/>
            <a:ext cx="1800200" cy="1200329"/>
          </a:xfrm>
          <a:prstGeom prst="rect">
            <a:avLst/>
          </a:prstGeom>
          <a:noFill/>
        </p:spPr>
        <p:txBody>
          <a:bodyPr wrap="square">
            <a:spAutoFit/>
          </a:bodyPr>
          <a:lstStyle/>
          <a:p>
            <a:r>
              <a:rPr lang="lv-LV" sz="2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Izvērtēti 23 dažādi SPO pienākumi. </a:t>
            </a:r>
            <a:endParaRPr lang="lv-LV" sz="2400"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86A4D54E-974A-45FF-9666-0F5A7A763FA9}"/>
              </a:ext>
            </a:extLst>
          </p:cNvPr>
          <p:cNvSpPr txBox="1"/>
          <p:nvPr/>
        </p:nvSpPr>
        <p:spPr>
          <a:xfrm>
            <a:off x="2567608" y="1196752"/>
            <a:ext cx="8603248" cy="2554545"/>
          </a:xfrm>
          <a:prstGeom prst="rect">
            <a:avLst/>
          </a:prstGeom>
          <a:noFill/>
        </p:spPr>
        <p:txBody>
          <a:bodyPr wrap="square">
            <a:spAutoFit/>
          </a:bodyPr>
          <a:lstStyle/>
          <a:p>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Grūtākie SPO pienākumi:</a:t>
            </a:r>
          </a:p>
          <a:p>
            <a:pPr marL="342900" indent="-342900">
              <a:buAutoNum type="arabicParenR"/>
            </a:pPr>
            <a:r>
              <a:rPr lang="lv-LV" sz="2000" u="sng" dirty="0">
                <a:solidFill>
                  <a:srgbClr val="000000"/>
                </a:solidFill>
                <a:latin typeface="Tahoma" panose="020B0604030504040204" pitchFamily="34" charset="0"/>
                <a:ea typeface="Tahoma" panose="020B0604030504040204" pitchFamily="34" charset="0"/>
                <a:cs typeface="Tahoma" panose="020B0604030504040204" pitchFamily="34" charset="0"/>
              </a:rPr>
              <a:t>V</a:t>
            </a:r>
            <a:r>
              <a:rPr lang="lv-LV" sz="2000"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eicināt darbspējīgo klientu līdzdarbību </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savas sociālās situācijas izmainīšanā un uzlabošanā vai nepasliktināšanā (grūti </a:t>
            </a:r>
            <a:r>
              <a:rPr lang="lv-LV" sz="2000" dirty="0">
                <a:solidFill>
                  <a:srgbClr val="990033"/>
                </a:solidFill>
                <a:effectLst/>
                <a:latin typeface="Tahoma" panose="020B0604030504040204" pitchFamily="34" charset="0"/>
                <a:ea typeface="Tahoma" panose="020B0604030504040204" pitchFamily="34" charset="0"/>
                <a:cs typeface="Tahoma" panose="020B0604030504040204" pitchFamily="34" charset="0"/>
              </a:rPr>
              <a:t>60%</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p>
          <a:p>
            <a:pPr marL="342900" indent="-342900">
              <a:buAutoNum type="arabicParenR"/>
            </a:pPr>
            <a:r>
              <a:rPr lang="lv-LV" sz="2000" dirty="0">
                <a:solidFill>
                  <a:srgbClr val="000000"/>
                </a:solidFill>
                <a:latin typeface="Tahoma" panose="020B0604030504040204" pitchFamily="34" charset="0"/>
                <a:ea typeface="Tahoma" panose="020B0604030504040204" pitchFamily="34" charset="0"/>
                <a:cs typeface="Tahoma" panose="020B0604030504040204" pitchFamily="34" charset="0"/>
              </a:rPr>
              <a:t>I</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egūt visu nepieciešamo informāciju par mājokļa izdevumiem (grūti </a:t>
            </a:r>
            <a:r>
              <a:rPr lang="lv-LV" sz="2000" dirty="0">
                <a:solidFill>
                  <a:srgbClr val="990033"/>
                </a:solidFill>
                <a:effectLst/>
                <a:latin typeface="Tahoma" panose="020B0604030504040204" pitchFamily="34" charset="0"/>
                <a:ea typeface="Tahoma" panose="020B0604030504040204" pitchFamily="34" charset="0"/>
                <a:cs typeface="Tahoma" panose="020B0604030504040204" pitchFamily="34" charset="0"/>
              </a:rPr>
              <a:t>55%</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p>
          <a:p>
            <a:pPr marL="342900" indent="-342900">
              <a:buAutoNum type="arabicParenR"/>
            </a:pPr>
            <a:r>
              <a:rPr lang="lv-LV" sz="2000" dirty="0">
                <a:solidFill>
                  <a:srgbClr val="000000"/>
                </a:solidFill>
                <a:latin typeface="Tahoma" panose="020B0604030504040204" pitchFamily="34" charset="0"/>
                <a:ea typeface="Tahoma" panose="020B0604030504040204" pitchFamily="34" charset="0"/>
                <a:cs typeface="Tahoma" panose="020B0604030504040204" pitchFamily="34" charset="0"/>
              </a:rPr>
              <a:t>A</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prēķināt mājokļa pabalstu (grūti </a:t>
            </a:r>
            <a:r>
              <a:rPr lang="lv-LV" sz="2000" dirty="0">
                <a:solidFill>
                  <a:srgbClr val="990033"/>
                </a:solidFill>
                <a:effectLst/>
                <a:latin typeface="Tahoma" panose="020B0604030504040204" pitchFamily="34" charset="0"/>
                <a:ea typeface="Tahoma" panose="020B0604030504040204" pitchFamily="34" charset="0"/>
                <a:cs typeface="Tahoma" panose="020B0604030504040204" pitchFamily="34" charset="0"/>
              </a:rPr>
              <a:t>43%</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342900" indent="-342900">
              <a:buAutoNum type="arabicParenR"/>
            </a:pPr>
            <a:r>
              <a:rPr lang="lv-LV" sz="2000" dirty="0">
                <a:solidFill>
                  <a:srgbClr val="000000"/>
                </a:solidFill>
                <a:latin typeface="Tahoma" panose="020B0604030504040204" pitchFamily="34" charset="0"/>
                <a:ea typeface="Tahoma" panose="020B0604030504040204" pitchFamily="34" charset="0"/>
                <a:cs typeface="Tahoma" panose="020B0604030504040204" pitchFamily="34" charset="0"/>
              </a:rPr>
              <a:t>I</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egūt un pārbaudīt visu nepieciešamo informāciju par visiem mājsaimniecības locekļiem (grūti </a:t>
            </a:r>
            <a:r>
              <a:rPr lang="lv-LV" sz="2000" dirty="0">
                <a:solidFill>
                  <a:srgbClr val="990033"/>
                </a:solidFill>
                <a:effectLst/>
                <a:latin typeface="Tahoma" panose="020B0604030504040204" pitchFamily="34" charset="0"/>
                <a:ea typeface="Tahoma" panose="020B0604030504040204" pitchFamily="34" charset="0"/>
                <a:cs typeface="Tahoma" panose="020B0604030504040204" pitchFamily="34" charset="0"/>
              </a:rPr>
              <a:t>43%</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p>
        </p:txBody>
      </p:sp>
      <p:sp>
        <p:nvSpPr>
          <p:cNvPr id="8" name="TextBox 7">
            <a:extLst>
              <a:ext uri="{FF2B5EF4-FFF2-40B4-BE49-F238E27FC236}">
                <a16:creationId xmlns:a16="http://schemas.microsoft.com/office/drawing/2014/main" id="{70C4A91B-0857-4058-BA1B-1D7283E513DB}"/>
              </a:ext>
            </a:extLst>
          </p:cNvPr>
          <p:cNvSpPr txBox="1"/>
          <p:nvPr/>
        </p:nvSpPr>
        <p:spPr>
          <a:xfrm>
            <a:off x="2579440" y="4064000"/>
            <a:ext cx="8992800" cy="1323439"/>
          </a:xfrm>
          <a:prstGeom prst="rect">
            <a:avLst/>
          </a:prstGeom>
          <a:noFill/>
        </p:spPr>
        <p:txBody>
          <a:bodyPr wrap="square">
            <a:spAutoFit/>
          </a:bodyPr>
          <a:lstStyle/>
          <a:p>
            <a:pPr algn="ct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Atvērtais jautājums par  galvenajām problēmām, ar ko savā darbā saskaras</a:t>
            </a:r>
            <a:r>
              <a:rPr lang="lv-LV" sz="2000" dirty="0">
                <a:effectLst/>
                <a:latin typeface="Tahoma" panose="020B0604030504040204" pitchFamily="34" charset="0"/>
                <a:ea typeface="Tahoma" panose="020B0604030504040204" pitchFamily="34" charset="0"/>
                <a:cs typeface="Tahoma" panose="020B0604030504040204" pitchFamily="34" charset="0"/>
              </a:rPr>
              <a:t> </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sociālās palīdzības organizētāji, atklāj, ka vislielākās grūtības aptaujas brīdī sagādāja </a:t>
            </a:r>
            <a:r>
              <a:rPr lang="lv-LV" sz="2000" dirty="0">
                <a:solidFill>
                  <a:srgbClr val="990033"/>
                </a:solidFill>
                <a:effectLst/>
                <a:latin typeface="Tahoma" panose="020B0604030504040204" pitchFamily="34" charset="0"/>
                <a:ea typeface="Tahoma" panose="020B0604030504040204" pitchFamily="34" charset="0"/>
                <a:cs typeface="Tahoma" panose="020B0604030504040204" pitchFamily="34" charset="0"/>
              </a:rPr>
              <a:t>mājokļa pabalsta aprēķināšana un klientu informēšana par to, ka mājokļa pabalsts viņiem tiek atteikts</a:t>
            </a:r>
            <a:r>
              <a:rPr lang="lv-LV" sz="20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lang="lv-LV"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3487D177-FCC3-4209-958D-7A3AF18ADBF5}"/>
              </a:ext>
            </a:extLst>
          </p:cNvPr>
          <p:cNvSpPr txBox="1"/>
          <p:nvPr/>
        </p:nvSpPr>
        <p:spPr>
          <a:xfrm>
            <a:off x="497840" y="3305870"/>
            <a:ext cx="1899118" cy="3416320"/>
          </a:xfrm>
          <a:prstGeom prst="rect">
            <a:avLst/>
          </a:prstGeom>
          <a:noFill/>
        </p:spPr>
        <p:txBody>
          <a:bodyPr wrap="square">
            <a:spAutoFit/>
          </a:bodyPr>
          <a:lstStyle/>
          <a:p>
            <a:r>
              <a:rPr lang="lv-LV" sz="1800" dirty="0">
                <a:effectLst/>
                <a:latin typeface="Tahoma" panose="020B0604030504040204" pitchFamily="34" charset="0"/>
                <a:ea typeface="Tahoma" panose="020B0604030504040204" pitchFamily="34" charset="0"/>
                <a:cs typeface="Tahoma" panose="020B0604030504040204" pitchFamily="34" charset="0"/>
              </a:rPr>
              <a:t>MK noteikumi Nr. 809 “Noteikumi par mājsaimniecības materiālās situācijas izvērtēšanu un sociālās palīdzības saņemšanu”, kas pieņemti 17.12.2020.</a:t>
            </a:r>
            <a:endParaRPr lang="lv-LV"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4072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1320800" y="-182880"/>
            <a:ext cx="10535840" cy="1244638"/>
          </a:xfrm>
        </p:spPr>
        <p:txBody>
          <a:bodyPr>
            <a:noAutofit/>
          </a:bodyPr>
          <a:lstStyle/>
          <a:p>
            <a:r>
              <a:rPr lang="lv-LV" sz="24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Dažādu prasmju nozīmīguma vērtējums un pašvērtējums I</a:t>
            </a:r>
            <a:endParaRPr lang="lv-LV"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91C9FAA6-C386-4C8B-81D3-844F9837A80F}"/>
              </a:ext>
            </a:extLst>
          </p:cNvPr>
          <p:cNvSpPr txBox="1"/>
          <p:nvPr/>
        </p:nvSpPr>
        <p:spPr>
          <a:xfrm>
            <a:off x="367681" y="4135120"/>
            <a:ext cx="1461120" cy="2308324"/>
          </a:xfrm>
          <a:prstGeom prst="rect">
            <a:avLst/>
          </a:prstGeom>
          <a:noFill/>
        </p:spPr>
        <p:txBody>
          <a:bodyPr wrap="square">
            <a:spAutoFit/>
          </a:bodyPr>
          <a:lstStyle/>
          <a:p>
            <a:r>
              <a:rPr lang="lv-LV"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Sociālās palīdzības organizatoru aptauja, tie, kas </a:t>
            </a:r>
          </a:p>
          <a:p>
            <a:r>
              <a:rPr lang="lv-LV"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snieguši konkrētu atbildi. N=113</a:t>
            </a:r>
            <a:endParaRPr lang="lv-LV" sz="1600" dirty="0">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01144D00-D2BB-4099-A0E0-A333696F487E}"/>
              </a:ext>
            </a:extLst>
          </p:cNvPr>
          <p:cNvSpPr txBox="1"/>
          <p:nvPr/>
        </p:nvSpPr>
        <p:spPr>
          <a:xfrm>
            <a:off x="335360" y="1061758"/>
            <a:ext cx="6103088" cy="369332"/>
          </a:xfrm>
          <a:prstGeom prst="rect">
            <a:avLst/>
          </a:prstGeom>
          <a:noFill/>
        </p:spPr>
        <p:txBody>
          <a:bodyPr wrap="square">
            <a:spAutoFit/>
          </a:bodyPr>
          <a:lstStyle/>
          <a:p>
            <a:r>
              <a:rPr lang="lv-LV" sz="1800" b="1" dirty="0">
                <a:solidFill>
                  <a:srgbClr val="990033"/>
                </a:solidFill>
                <a:effectLst/>
                <a:latin typeface="Times New Roman" panose="02020603050405020304" pitchFamily="18" charset="0"/>
                <a:ea typeface="Times New Roman" panose="02020603050405020304" pitchFamily="18" charset="0"/>
              </a:rPr>
              <a:t>Skala no 1 līdz 10. Vidējais aritmētiskais</a:t>
            </a:r>
            <a:endParaRPr lang="lv-LV" dirty="0">
              <a:solidFill>
                <a:srgbClr val="990033"/>
              </a:solidFill>
            </a:endParaRPr>
          </a:p>
        </p:txBody>
      </p:sp>
      <p:pic>
        <p:nvPicPr>
          <p:cNvPr id="4" name="Picture 3">
            <a:extLst>
              <a:ext uri="{FF2B5EF4-FFF2-40B4-BE49-F238E27FC236}">
                <a16:creationId xmlns:a16="http://schemas.microsoft.com/office/drawing/2014/main" id="{43EED603-403C-42F6-AF0D-FA8DBD92E4AA}"/>
              </a:ext>
            </a:extLst>
          </p:cNvPr>
          <p:cNvPicPr>
            <a:picLocks noChangeAspect="1"/>
          </p:cNvPicPr>
          <p:nvPr/>
        </p:nvPicPr>
        <p:blipFill>
          <a:blip r:embed="rId2"/>
          <a:stretch>
            <a:fillRect/>
          </a:stretch>
        </p:blipFill>
        <p:spPr>
          <a:xfrm>
            <a:off x="1703512" y="805139"/>
            <a:ext cx="7938328" cy="6169532"/>
          </a:xfrm>
          <a:prstGeom prst="rect">
            <a:avLst/>
          </a:prstGeom>
        </p:spPr>
      </p:pic>
    </p:spTree>
    <p:extLst>
      <p:ext uri="{BB962C8B-B14F-4D97-AF65-F5344CB8AC3E}">
        <p14:creationId xmlns:p14="http://schemas.microsoft.com/office/powerpoint/2010/main" val="119749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pPr algn="ctr"/>
            <a:r>
              <a:rPr lang="lv-LV" sz="2400" b="1" dirty="0">
                <a:solidFill>
                  <a:srgbClr val="002060"/>
                </a:solidFill>
                <a:effectLst/>
                <a:latin typeface="Tahoma" panose="020B0604030504040204" pitchFamily="34" charset="0"/>
                <a:ea typeface="Tahoma" panose="020B0604030504040204" pitchFamily="34" charset="0"/>
                <a:cs typeface="Tahoma" panose="020B0604030504040204" pitchFamily="34" charset="0"/>
              </a:rPr>
              <a:t>Dažādu prasmju nozīmīguma vērtējums un pašvērtējums II</a:t>
            </a:r>
            <a:endParaRPr lang="lv-LV"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91C9FAA6-C386-4C8B-81D3-844F9837A80F}"/>
              </a:ext>
            </a:extLst>
          </p:cNvPr>
          <p:cNvSpPr txBox="1"/>
          <p:nvPr/>
        </p:nvSpPr>
        <p:spPr>
          <a:xfrm>
            <a:off x="367681" y="4124960"/>
            <a:ext cx="1633840" cy="2308324"/>
          </a:xfrm>
          <a:prstGeom prst="rect">
            <a:avLst/>
          </a:prstGeom>
          <a:noFill/>
        </p:spPr>
        <p:txBody>
          <a:bodyPr wrap="square">
            <a:spAutoFit/>
          </a:bodyPr>
          <a:lstStyle/>
          <a:p>
            <a:r>
              <a:rPr lang="lv-LV"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Sociālās palīdzības organizatoru aptauja, tie, kas </a:t>
            </a:r>
          </a:p>
          <a:p>
            <a:r>
              <a:rPr lang="lv-LV"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snieguši konkrētu atbildi. N=113</a:t>
            </a:r>
            <a:endParaRPr lang="lv-LV" dirty="0">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01144D00-D2BB-4099-A0E0-A333696F487E}"/>
              </a:ext>
            </a:extLst>
          </p:cNvPr>
          <p:cNvSpPr txBox="1"/>
          <p:nvPr/>
        </p:nvSpPr>
        <p:spPr>
          <a:xfrm>
            <a:off x="335360" y="1061758"/>
            <a:ext cx="6103088" cy="369332"/>
          </a:xfrm>
          <a:prstGeom prst="rect">
            <a:avLst/>
          </a:prstGeom>
          <a:noFill/>
        </p:spPr>
        <p:txBody>
          <a:bodyPr wrap="square">
            <a:spAutoFit/>
          </a:bodyPr>
          <a:lstStyle/>
          <a:p>
            <a:r>
              <a:rPr lang="lv-LV" sz="1800" b="1" dirty="0">
                <a:solidFill>
                  <a:srgbClr val="990033"/>
                </a:solidFill>
                <a:effectLst/>
                <a:latin typeface="Times New Roman" panose="02020603050405020304" pitchFamily="18" charset="0"/>
                <a:ea typeface="Times New Roman" panose="02020603050405020304" pitchFamily="18" charset="0"/>
              </a:rPr>
              <a:t>Skala no 1 līdz 10. Vidējais aritmētiskais</a:t>
            </a:r>
            <a:endParaRPr lang="lv-LV" dirty="0">
              <a:solidFill>
                <a:srgbClr val="990033"/>
              </a:solidFill>
            </a:endParaRPr>
          </a:p>
        </p:txBody>
      </p:sp>
      <p:pic>
        <p:nvPicPr>
          <p:cNvPr id="3" name="Picture 2">
            <a:extLst>
              <a:ext uri="{FF2B5EF4-FFF2-40B4-BE49-F238E27FC236}">
                <a16:creationId xmlns:a16="http://schemas.microsoft.com/office/drawing/2014/main" id="{1610944C-9D17-4C65-B172-14222FD9345E}"/>
              </a:ext>
            </a:extLst>
          </p:cNvPr>
          <p:cNvPicPr>
            <a:picLocks noChangeAspect="1"/>
          </p:cNvPicPr>
          <p:nvPr/>
        </p:nvPicPr>
        <p:blipFill>
          <a:blip r:embed="rId2"/>
          <a:stretch>
            <a:fillRect/>
          </a:stretch>
        </p:blipFill>
        <p:spPr>
          <a:xfrm>
            <a:off x="2135560" y="900088"/>
            <a:ext cx="7776864" cy="6045452"/>
          </a:xfrm>
          <a:prstGeom prst="rect">
            <a:avLst/>
          </a:prstGeom>
        </p:spPr>
      </p:pic>
    </p:spTree>
    <p:extLst>
      <p:ext uri="{BB962C8B-B14F-4D97-AF65-F5344CB8AC3E}">
        <p14:creationId xmlns:p14="http://schemas.microsoft.com/office/powerpoint/2010/main" val="71931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E119B-8A25-4331-81F4-20D6596D1168}"/>
              </a:ext>
            </a:extLst>
          </p:cNvPr>
          <p:cNvSpPr>
            <a:spLocks noGrp="1"/>
          </p:cNvSpPr>
          <p:nvPr>
            <p:ph type="title"/>
          </p:nvPr>
        </p:nvSpPr>
        <p:spPr>
          <a:xfrm>
            <a:off x="839416" y="-264160"/>
            <a:ext cx="10936024" cy="1748944"/>
          </a:xfrm>
        </p:spPr>
        <p:txBody>
          <a:bodyPr>
            <a:noAutofit/>
          </a:bodyPr>
          <a:lstStyle/>
          <a:p>
            <a:pPr algn="ctr"/>
            <a:r>
              <a:rPr lang="lv-LV" sz="2800" b="1" dirty="0">
                <a:solidFill>
                  <a:srgbClr val="002060"/>
                </a:solidFill>
                <a:latin typeface="Tahoma" panose="020B0604030504040204" pitchFamily="34" charset="0"/>
                <a:ea typeface="Tahoma" panose="020B0604030504040204" pitchFamily="34" charset="0"/>
                <a:cs typeface="Tahoma" panose="020B0604030504040204" pitchFamily="34" charset="0"/>
              </a:rPr>
              <a:t>Nepieciešamo prasmju un zināšanu atšķirīgums sociālās palīdzības organizatoriem un sociālajiem darbiniekiem</a:t>
            </a:r>
          </a:p>
        </p:txBody>
      </p:sp>
      <p:sp>
        <p:nvSpPr>
          <p:cNvPr id="4" name="Rectangle: Rounded Corners 3">
            <a:extLst>
              <a:ext uri="{FF2B5EF4-FFF2-40B4-BE49-F238E27FC236}">
                <a16:creationId xmlns:a16="http://schemas.microsoft.com/office/drawing/2014/main" id="{90A34DCB-B35E-416B-8646-6C54FA5B4A61}"/>
              </a:ext>
            </a:extLst>
          </p:cNvPr>
          <p:cNvSpPr/>
          <p:nvPr/>
        </p:nvSpPr>
        <p:spPr>
          <a:xfrm>
            <a:off x="1199456" y="2835610"/>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“Organizators strādā, vadoties no noteikumiem par pabalstiem, sociālais darbinieks var risināt nestandarta situācijas.” (SPO, Rīga)</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lv-LV" dirty="0"/>
          </a:p>
        </p:txBody>
      </p:sp>
      <p:sp>
        <p:nvSpPr>
          <p:cNvPr id="5" name="Rectangle: Rounded Corners 4">
            <a:extLst>
              <a:ext uri="{FF2B5EF4-FFF2-40B4-BE49-F238E27FC236}">
                <a16:creationId xmlns:a16="http://schemas.microsoft.com/office/drawing/2014/main" id="{FCAF9D70-B6E1-4684-92E2-6070C346CB1C}"/>
              </a:ext>
            </a:extLst>
          </p:cNvPr>
          <p:cNvSpPr/>
          <p:nvPr/>
        </p:nvSpPr>
        <p:spPr>
          <a:xfrm>
            <a:off x="5735960" y="1095248"/>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“Manā gadījumā nav atšķirības, jo pildu arī sociālā darbinieka funkcijas.”</a:t>
            </a:r>
            <a:r>
              <a:rPr lang="lv-LV" sz="1800" dirty="0">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(SPO, novads Kurzemē)</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06701FED-9A71-4ECB-A0D1-0B372C4350F0}"/>
              </a:ext>
            </a:extLst>
          </p:cNvPr>
          <p:cNvSpPr/>
          <p:nvPr/>
        </p:nvSpPr>
        <p:spPr>
          <a:xfrm>
            <a:off x="7077324" y="2874192"/>
            <a:ext cx="4896544"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“SPO ir vajadzīgas zināšanas par likumdošanu un cipariem, SD - pasaules/Latvijas pieredze darbā ar sociālo situāciju.”</a:t>
            </a:r>
            <a:r>
              <a:rPr lang="lv-LV" sz="18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solidFill>
                  <a:srgbClr val="002060"/>
                </a:solidFill>
                <a:effectLst/>
                <a:latin typeface="Times New Roman" panose="02020603050405020304" pitchFamily="18" charset="0"/>
                <a:ea typeface="Times New Roman" panose="02020603050405020304" pitchFamily="18" charset="0"/>
              </a:rPr>
              <a:t>(SPO, Rīga)</a:t>
            </a:r>
            <a:endParaRPr lang="lv-LV" dirty="0">
              <a:solidFill>
                <a:srgbClr val="002060"/>
              </a:solidFill>
            </a:endParaRPr>
          </a:p>
        </p:txBody>
      </p:sp>
      <p:sp>
        <p:nvSpPr>
          <p:cNvPr id="7" name="Rectangle: Rounded Corners 6">
            <a:extLst>
              <a:ext uri="{FF2B5EF4-FFF2-40B4-BE49-F238E27FC236}">
                <a16:creationId xmlns:a16="http://schemas.microsoft.com/office/drawing/2014/main" id="{1B635D36-3445-4076-B146-8876B7EE1BFC}"/>
              </a:ext>
            </a:extLst>
          </p:cNvPr>
          <p:cNvSpPr/>
          <p:nvPr/>
        </p:nvSpPr>
        <p:spPr>
          <a:xfrm>
            <a:off x="245286" y="1098182"/>
            <a:ext cx="4896544"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“Lauku teritorijās šīs atšķirības būtiski samazinās, jo visi dara visu, nevis tikai to, kas attiecas uz amata pienākumiem.” (SPO, novads Vidzemē)</a:t>
            </a:r>
            <a:endParaRPr lang="lv-LV" i="1" dirty="0">
              <a:solidFill>
                <a:srgbClr val="002060"/>
              </a:solidFill>
            </a:endParaRPr>
          </a:p>
        </p:txBody>
      </p:sp>
      <p:sp>
        <p:nvSpPr>
          <p:cNvPr id="11" name="Rectangle: Rounded Corners 10">
            <a:extLst>
              <a:ext uri="{FF2B5EF4-FFF2-40B4-BE49-F238E27FC236}">
                <a16:creationId xmlns:a16="http://schemas.microsoft.com/office/drawing/2014/main" id="{AA763DF5-9247-45FD-9346-8B4305285F2F}"/>
              </a:ext>
            </a:extLst>
          </p:cNvPr>
          <p:cNvSpPr/>
          <p:nvPr/>
        </p:nvSpPr>
        <p:spPr>
          <a:xfrm>
            <a:off x="6491409" y="4653136"/>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i="1" dirty="0">
                <a:effectLst/>
                <a:latin typeface="Times New Roman" panose="02020603050405020304" pitchFamily="18" charset="0"/>
                <a:ea typeface="Times New Roman" panose="02020603050405020304" pitchFamily="18" charset="0"/>
              </a:rPr>
              <a:t>Palīdzības organizatoram nav jāstrādā ar gadījumu, viņam jāpārzina saistošie noteikumi un pabalstu piešķiršanas kārtība, jāseko līdzi izmaiņām</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dirty="0">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(SD vadītājs)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Rounded Corners 11">
            <a:extLst>
              <a:ext uri="{FF2B5EF4-FFF2-40B4-BE49-F238E27FC236}">
                <a16:creationId xmlns:a16="http://schemas.microsoft.com/office/drawing/2014/main" id="{4FA6C0F9-C708-45C8-854B-79ABBF0D2E25}"/>
              </a:ext>
            </a:extLst>
          </p:cNvPr>
          <p:cNvSpPr/>
          <p:nvPr/>
        </p:nvSpPr>
        <p:spPr>
          <a:xfrm>
            <a:off x="245286" y="4492418"/>
            <a:ext cx="5490674" cy="196091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“Sociālās palīdzības organizators veic atbalsta un organizatorisko darbu, bet neveic sociālo darbu. Iesniegumu pieņemšana un darbs ar SOPA nav sociālais darbs, un to var veikt darbinieks arī bez specifiskām zināšanām sociālajā darbā.”</a:t>
            </a:r>
            <a:r>
              <a:rPr lang="lv-LV" sz="18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solidFill>
                  <a:srgbClr val="002060"/>
                </a:solidFill>
                <a:effectLst/>
                <a:latin typeface="Times New Roman" panose="02020603050405020304" pitchFamily="18" charset="0"/>
                <a:ea typeface="Times New Roman" panose="02020603050405020304" pitchFamily="18" charset="0"/>
              </a:rPr>
              <a:t>(SD vadītājs)</a:t>
            </a:r>
            <a:endParaRPr lang="lv-LV" dirty="0">
              <a:solidFill>
                <a:srgbClr val="002060"/>
              </a:solidFill>
            </a:endParaRPr>
          </a:p>
        </p:txBody>
      </p:sp>
    </p:spTree>
    <p:extLst>
      <p:ext uri="{BB962C8B-B14F-4D97-AF65-F5344CB8AC3E}">
        <p14:creationId xmlns:p14="http://schemas.microsoft.com/office/powerpoint/2010/main" val="1652206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1203</TotalTime>
  <Words>1320</Words>
  <Application>Microsoft Office PowerPoint</Application>
  <PresentationFormat>Widescreen</PresentationFormat>
  <Paragraphs>95</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Tahoma</vt:lpstr>
      <vt:lpstr>Times New Roman</vt:lpstr>
      <vt:lpstr>Office Theme</vt:lpstr>
      <vt:lpstr>    “Par sociālās palīdzības organizatora darba saturu pašvaldību sociālajos dienestos un darba kvalitatīvai izpildei nepieciešamajām kompetencēm”  PĒTĪJUMA REZULTĀTI  Izpildītājs: Nodibinājums "Baltic Institute of Social Sciences"   </vt:lpstr>
      <vt:lpstr>Pētījuma apraksts</vt:lpstr>
      <vt:lpstr>Aptaujāto sociālās palīdzības organizatoru raksturojums</vt:lpstr>
      <vt:lpstr>Amatu un pienākumu apvienošana SPO vidū</vt:lpstr>
      <vt:lpstr>Amata nosaukums tiem speciālistiem, kas veic sociālās palīdzības organizatora funkcijas</vt:lpstr>
      <vt:lpstr>Darba pienākumi un to grūtības pakāpes vērtējums</vt:lpstr>
      <vt:lpstr>Dažādu prasmju nozīmīguma vērtējums un pašvērtējums I</vt:lpstr>
      <vt:lpstr>Dažādu prasmju nozīmīguma vērtējums un pašvērtējums II</vt:lpstr>
      <vt:lpstr>Nepieciešamo prasmju un zināšanu atšķirīgums sociālās palīdzības organizatoriem un sociālajiem darbiniekiem</vt:lpstr>
      <vt:lpstr>Viedoklis par sociālā darbinieka pienākumu un sociālās palīdzības organizatora pienākumu apvienošanu</vt:lpstr>
      <vt:lpstr>Viedoklis par iespēju atteikties no amata “sociālās palīdzības organizators”</vt:lpstr>
      <vt:lpstr>SECINĀJUMI: PROBLĒMAS UN RISINĀJUMI </vt:lpstr>
      <vt:lpstr>Atšķirīgās pieejas un izaicinājumi sociālās palīdzības organizēšanā dažāda tipa pašvaldību teritorijās</vt:lpstr>
      <vt:lpstr>Diskusijai: SPO un sociālais darbinieks vienā personā (divi vienā) – tipisks lauku vidē </vt:lpstr>
      <vt:lpstr>Diskusijai: SPO strādā sociālā darbinieka komandā (ideāltips un pilsētvides modelis)   </vt:lpstr>
      <vt:lpstr>Nākošās diskusijas ietvars: varbūt izmantojot pētījuma autoru piedāvāto tipoloģiju papildus argumentu iegūšanai no praktiķiem(Rīga, citas pilsētas, novadi, lauku teritorijas?)</vt:lpstr>
      <vt:lpstr>Paldies par uzmanību!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 Latvijas augstskolu sociālā darba jomas studiju programmu izvērtējumu</dc:title>
  <dc:creator>User</dc:creator>
  <cp:lastModifiedBy>Liesma Ose</cp:lastModifiedBy>
  <cp:revision>185</cp:revision>
  <dcterms:created xsi:type="dcterms:W3CDTF">2021-03-09T14:07:29Z</dcterms:created>
  <dcterms:modified xsi:type="dcterms:W3CDTF">2021-12-07T09:42:28Z</dcterms:modified>
</cp:coreProperties>
</file>