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389" r:id="rId3"/>
    <p:sldId id="408" r:id="rId4"/>
    <p:sldId id="409" r:id="rId5"/>
    <p:sldId id="424" r:id="rId6"/>
    <p:sldId id="413" r:id="rId7"/>
    <p:sldId id="414" r:id="rId8"/>
    <p:sldId id="415" r:id="rId9"/>
    <p:sldId id="416" r:id="rId10"/>
    <p:sldId id="418" r:id="rId11"/>
    <p:sldId id="420" r:id="rId12"/>
    <p:sldId id="429" r:id="rId13"/>
    <p:sldId id="421" r:id="rId14"/>
    <p:sldId id="426" r:id="rId15"/>
    <p:sldId id="428" r:id="rId16"/>
    <p:sldId id="425" r:id="rId17"/>
    <p:sldId id="269" r:id="rId18"/>
  </p:sldIdLst>
  <p:sldSz cx="12192000" cy="6858000"/>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onitoringa Centrs SIA" initials="MCS" lastIdx="1" clrIdx="0"/>
  <p:cmAuthor id="1" name="Liesma Ose" initials="LO" lastIdx="1" clrIdx="1">
    <p:extLst>
      <p:ext uri="{19B8F6BF-5375-455C-9EA6-DF929625EA0E}">
        <p15:presenceInfo xmlns:p15="http://schemas.microsoft.com/office/powerpoint/2012/main" userId="S-1-5-21-738795142-1242532775-405837587-1358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63" d="100"/>
          <a:sy n="63" d="100"/>
        </p:scale>
        <p:origin x="804" y="6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66E14F-6B4E-48C4-990E-503679E6DA97}" type="datetimeFigureOut">
              <a:rPr lang="lv-LV" smtClean="0"/>
              <a:t>07.12.2021</a:t>
            </a:fld>
            <a:endParaRPr lang="lv-LV"/>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F23B10-391D-4D46-B206-65245952EBAD}" type="slidenum">
              <a:rPr lang="lv-LV" smtClean="0"/>
              <a:t>‹#›</a:t>
            </a:fld>
            <a:endParaRPr lang="lv-LV"/>
          </a:p>
        </p:txBody>
      </p:sp>
    </p:spTree>
    <p:extLst>
      <p:ext uri="{BB962C8B-B14F-4D97-AF65-F5344CB8AC3E}">
        <p14:creationId xmlns:p14="http://schemas.microsoft.com/office/powerpoint/2010/main" val="11210269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5"/>
          </p:nvPr>
        </p:nvSpPr>
        <p:spPr/>
        <p:txBody>
          <a:bodyPr/>
          <a:lstStyle/>
          <a:p>
            <a:pPr>
              <a:defRPr/>
            </a:pPr>
            <a:fld id="{1549789F-84D4-42BB-93D3-E50F100BB41F}" type="slidenum">
              <a:rPr lang="lv-LV" smtClean="0"/>
              <a:pPr>
                <a:defRPr/>
              </a:pPr>
              <a:t>4</a:t>
            </a:fld>
            <a:endParaRPr lang="lv-LV" dirty="0"/>
          </a:p>
        </p:txBody>
      </p:sp>
    </p:spTree>
    <p:extLst>
      <p:ext uri="{BB962C8B-B14F-4D97-AF65-F5344CB8AC3E}">
        <p14:creationId xmlns:p14="http://schemas.microsoft.com/office/powerpoint/2010/main" val="23529262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5178B-14B2-4931-8C46-90180F76820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lv-LV"/>
          </a:p>
        </p:txBody>
      </p:sp>
      <p:sp>
        <p:nvSpPr>
          <p:cNvPr id="3" name="Subtitle 2">
            <a:extLst>
              <a:ext uri="{FF2B5EF4-FFF2-40B4-BE49-F238E27FC236}">
                <a16:creationId xmlns:a16="http://schemas.microsoft.com/office/drawing/2014/main" id="{2FC048F3-F2A9-4E9E-9DBC-2838C4A7B20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lv-LV"/>
          </a:p>
        </p:txBody>
      </p:sp>
      <p:sp>
        <p:nvSpPr>
          <p:cNvPr id="4" name="Date Placeholder 3">
            <a:extLst>
              <a:ext uri="{FF2B5EF4-FFF2-40B4-BE49-F238E27FC236}">
                <a16:creationId xmlns:a16="http://schemas.microsoft.com/office/drawing/2014/main" id="{F221626F-C535-488D-98DF-2FEB01D77F59}"/>
              </a:ext>
            </a:extLst>
          </p:cNvPr>
          <p:cNvSpPr>
            <a:spLocks noGrp="1"/>
          </p:cNvSpPr>
          <p:nvPr>
            <p:ph type="dt" sz="half" idx="10"/>
          </p:nvPr>
        </p:nvSpPr>
        <p:spPr/>
        <p:txBody>
          <a:bodyPr/>
          <a:lstStyle/>
          <a:p>
            <a:fld id="{425B9C0E-B91C-4CDE-B31A-22DCC4144560}" type="datetimeFigureOut">
              <a:rPr lang="lv-LV" smtClean="0"/>
              <a:t>07.12.2021</a:t>
            </a:fld>
            <a:endParaRPr lang="lv-LV"/>
          </a:p>
        </p:txBody>
      </p:sp>
      <p:sp>
        <p:nvSpPr>
          <p:cNvPr id="5" name="Footer Placeholder 4">
            <a:extLst>
              <a:ext uri="{FF2B5EF4-FFF2-40B4-BE49-F238E27FC236}">
                <a16:creationId xmlns:a16="http://schemas.microsoft.com/office/drawing/2014/main" id="{D3D53652-47FA-41E7-9F2D-D3E463D5B669}"/>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A591367E-F7BB-4844-AA2A-A0EB442DC047}"/>
              </a:ext>
            </a:extLst>
          </p:cNvPr>
          <p:cNvSpPr>
            <a:spLocks noGrp="1"/>
          </p:cNvSpPr>
          <p:nvPr>
            <p:ph type="sldNum" sz="quarter" idx="12"/>
          </p:nvPr>
        </p:nvSpPr>
        <p:spPr/>
        <p:txBody>
          <a:bodyPr/>
          <a:lstStyle/>
          <a:p>
            <a:fld id="{04F470E2-115E-4BAD-9870-09561BE1B4DB}" type="slidenum">
              <a:rPr lang="lv-LV" smtClean="0"/>
              <a:t>‹#›</a:t>
            </a:fld>
            <a:endParaRPr lang="lv-LV"/>
          </a:p>
        </p:txBody>
      </p:sp>
    </p:spTree>
    <p:extLst>
      <p:ext uri="{BB962C8B-B14F-4D97-AF65-F5344CB8AC3E}">
        <p14:creationId xmlns:p14="http://schemas.microsoft.com/office/powerpoint/2010/main" val="1813274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D91F0-60CA-4CB0-8627-1E20DC2D18DE}"/>
              </a:ext>
            </a:extLst>
          </p:cNvPr>
          <p:cNvSpPr>
            <a:spLocks noGrp="1"/>
          </p:cNvSpPr>
          <p:nvPr>
            <p:ph type="title"/>
          </p:nvPr>
        </p:nvSpPr>
        <p:spPr/>
        <p:txBody>
          <a:bodyPr/>
          <a:lstStyle/>
          <a:p>
            <a:r>
              <a:rPr lang="en-US"/>
              <a:t>Click to edit Master title style</a:t>
            </a:r>
            <a:endParaRPr lang="lv-LV"/>
          </a:p>
        </p:txBody>
      </p:sp>
      <p:sp>
        <p:nvSpPr>
          <p:cNvPr id="3" name="Vertical Text Placeholder 2">
            <a:extLst>
              <a:ext uri="{FF2B5EF4-FFF2-40B4-BE49-F238E27FC236}">
                <a16:creationId xmlns:a16="http://schemas.microsoft.com/office/drawing/2014/main" id="{A26A1C23-E573-4F34-8AC7-F9A40824D26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72B2BA6B-882D-4DCA-8A55-7EDE3E0D15D7}"/>
              </a:ext>
            </a:extLst>
          </p:cNvPr>
          <p:cNvSpPr>
            <a:spLocks noGrp="1"/>
          </p:cNvSpPr>
          <p:nvPr>
            <p:ph type="dt" sz="half" idx="10"/>
          </p:nvPr>
        </p:nvSpPr>
        <p:spPr/>
        <p:txBody>
          <a:bodyPr/>
          <a:lstStyle/>
          <a:p>
            <a:fld id="{425B9C0E-B91C-4CDE-B31A-22DCC4144560}" type="datetimeFigureOut">
              <a:rPr lang="lv-LV" smtClean="0"/>
              <a:t>07.12.2021</a:t>
            </a:fld>
            <a:endParaRPr lang="lv-LV"/>
          </a:p>
        </p:txBody>
      </p:sp>
      <p:sp>
        <p:nvSpPr>
          <p:cNvPr id="5" name="Footer Placeholder 4">
            <a:extLst>
              <a:ext uri="{FF2B5EF4-FFF2-40B4-BE49-F238E27FC236}">
                <a16:creationId xmlns:a16="http://schemas.microsoft.com/office/drawing/2014/main" id="{A5F87786-86C6-479D-B4B1-B51EA9C5D127}"/>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226F3B85-E071-44A9-B289-5402B1E50590}"/>
              </a:ext>
            </a:extLst>
          </p:cNvPr>
          <p:cNvSpPr>
            <a:spLocks noGrp="1"/>
          </p:cNvSpPr>
          <p:nvPr>
            <p:ph type="sldNum" sz="quarter" idx="12"/>
          </p:nvPr>
        </p:nvSpPr>
        <p:spPr/>
        <p:txBody>
          <a:bodyPr/>
          <a:lstStyle/>
          <a:p>
            <a:fld id="{04F470E2-115E-4BAD-9870-09561BE1B4DB}" type="slidenum">
              <a:rPr lang="lv-LV" smtClean="0"/>
              <a:t>‹#›</a:t>
            </a:fld>
            <a:endParaRPr lang="lv-LV"/>
          </a:p>
        </p:txBody>
      </p:sp>
    </p:spTree>
    <p:extLst>
      <p:ext uri="{BB962C8B-B14F-4D97-AF65-F5344CB8AC3E}">
        <p14:creationId xmlns:p14="http://schemas.microsoft.com/office/powerpoint/2010/main" val="2931853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5C888C8-F1B8-4E8B-BA70-FA4B2B1992F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lv-LV"/>
          </a:p>
        </p:txBody>
      </p:sp>
      <p:sp>
        <p:nvSpPr>
          <p:cNvPr id="3" name="Vertical Text Placeholder 2">
            <a:extLst>
              <a:ext uri="{FF2B5EF4-FFF2-40B4-BE49-F238E27FC236}">
                <a16:creationId xmlns:a16="http://schemas.microsoft.com/office/drawing/2014/main" id="{4FFBC478-D4E2-49CE-84F4-F7324B21E73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BAD49DCF-DC15-45D7-816E-83E07BEC55EF}"/>
              </a:ext>
            </a:extLst>
          </p:cNvPr>
          <p:cNvSpPr>
            <a:spLocks noGrp="1"/>
          </p:cNvSpPr>
          <p:nvPr>
            <p:ph type="dt" sz="half" idx="10"/>
          </p:nvPr>
        </p:nvSpPr>
        <p:spPr/>
        <p:txBody>
          <a:bodyPr/>
          <a:lstStyle/>
          <a:p>
            <a:fld id="{425B9C0E-B91C-4CDE-B31A-22DCC4144560}" type="datetimeFigureOut">
              <a:rPr lang="lv-LV" smtClean="0"/>
              <a:t>07.12.2021</a:t>
            </a:fld>
            <a:endParaRPr lang="lv-LV"/>
          </a:p>
        </p:txBody>
      </p:sp>
      <p:sp>
        <p:nvSpPr>
          <p:cNvPr id="5" name="Footer Placeholder 4">
            <a:extLst>
              <a:ext uri="{FF2B5EF4-FFF2-40B4-BE49-F238E27FC236}">
                <a16:creationId xmlns:a16="http://schemas.microsoft.com/office/drawing/2014/main" id="{B16844CC-676E-4D6E-B69B-845BFABB858A}"/>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67F3D8B7-4F35-4D81-903D-D337D961AEF3}"/>
              </a:ext>
            </a:extLst>
          </p:cNvPr>
          <p:cNvSpPr>
            <a:spLocks noGrp="1"/>
          </p:cNvSpPr>
          <p:nvPr>
            <p:ph type="sldNum" sz="quarter" idx="12"/>
          </p:nvPr>
        </p:nvSpPr>
        <p:spPr/>
        <p:txBody>
          <a:bodyPr/>
          <a:lstStyle/>
          <a:p>
            <a:fld id="{04F470E2-115E-4BAD-9870-09561BE1B4DB}" type="slidenum">
              <a:rPr lang="lv-LV" smtClean="0"/>
              <a:t>‹#›</a:t>
            </a:fld>
            <a:endParaRPr lang="lv-LV"/>
          </a:p>
        </p:txBody>
      </p:sp>
    </p:spTree>
    <p:extLst>
      <p:ext uri="{BB962C8B-B14F-4D97-AF65-F5344CB8AC3E}">
        <p14:creationId xmlns:p14="http://schemas.microsoft.com/office/powerpoint/2010/main" val="2668599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85078-6C74-4884-B25B-313526FD4B43}"/>
              </a:ext>
            </a:extLst>
          </p:cNvPr>
          <p:cNvSpPr>
            <a:spLocks noGrp="1"/>
          </p:cNvSpPr>
          <p:nvPr>
            <p:ph type="title"/>
          </p:nvPr>
        </p:nvSpPr>
        <p:spPr/>
        <p:txBody>
          <a:bodyPr/>
          <a:lstStyle/>
          <a:p>
            <a:r>
              <a:rPr lang="en-US"/>
              <a:t>Click to edit Master title style</a:t>
            </a:r>
            <a:endParaRPr lang="lv-LV"/>
          </a:p>
        </p:txBody>
      </p:sp>
      <p:sp>
        <p:nvSpPr>
          <p:cNvPr id="3" name="Content Placeholder 2">
            <a:extLst>
              <a:ext uri="{FF2B5EF4-FFF2-40B4-BE49-F238E27FC236}">
                <a16:creationId xmlns:a16="http://schemas.microsoft.com/office/drawing/2014/main" id="{00003F15-A8A0-4B14-9D37-DBECDD13AF3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0D5B768A-9049-4A84-B580-FEF794C16A27}"/>
              </a:ext>
            </a:extLst>
          </p:cNvPr>
          <p:cNvSpPr>
            <a:spLocks noGrp="1"/>
          </p:cNvSpPr>
          <p:nvPr>
            <p:ph type="dt" sz="half" idx="10"/>
          </p:nvPr>
        </p:nvSpPr>
        <p:spPr/>
        <p:txBody>
          <a:bodyPr/>
          <a:lstStyle/>
          <a:p>
            <a:fld id="{425B9C0E-B91C-4CDE-B31A-22DCC4144560}" type="datetimeFigureOut">
              <a:rPr lang="lv-LV" smtClean="0"/>
              <a:t>07.12.2021</a:t>
            </a:fld>
            <a:endParaRPr lang="lv-LV"/>
          </a:p>
        </p:txBody>
      </p:sp>
      <p:sp>
        <p:nvSpPr>
          <p:cNvPr id="5" name="Footer Placeholder 4">
            <a:extLst>
              <a:ext uri="{FF2B5EF4-FFF2-40B4-BE49-F238E27FC236}">
                <a16:creationId xmlns:a16="http://schemas.microsoft.com/office/drawing/2014/main" id="{396C12B2-AB8D-4544-86AE-A29705886258}"/>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06EA4792-7177-46CF-8BC6-0E05744BC749}"/>
              </a:ext>
            </a:extLst>
          </p:cNvPr>
          <p:cNvSpPr>
            <a:spLocks noGrp="1"/>
          </p:cNvSpPr>
          <p:nvPr>
            <p:ph type="sldNum" sz="quarter" idx="12"/>
          </p:nvPr>
        </p:nvSpPr>
        <p:spPr/>
        <p:txBody>
          <a:bodyPr/>
          <a:lstStyle/>
          <a:p>
            <a:fld id="{04F470E2-115E-4BAD-9870-09561BE1B4DB}" type="slidenum">
              <a:rPr lang="lv-LV" smtClean="0"/>
              <a:t>‹#›</a:t>
            </a:fld>
            <a:endParaRPr lang="lv-LV"/>
          </a:p>
        </p:txBody>
      </p:sp>
    </p:spTree>
    <p:extLst>
      <p:ext uri="{BB962C8B-B14F-4D97-AF65-F5344CB8AC3E}">
        <p14:creationId xmlns:p14="http://schemas.microsoft.com/office/powerpoint/2010/main" val="2574321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9FD2F-660B-4D04-99CC-342A639A313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lv-LV"/>
          </a:p>
        </p:txBody>
      </p:sp>
      <p:sp>
        <p:nvSpPr>
          <p:cNvPr id="3" name="Text Placeholder 2">
            <a:extLst>
              <a:ext uri="{FF2B5EF4-FFF2-40B4-BE49-F238E27FC236}">
                <a16:creationId xmlns:a16="http://schemas.microsoft.com/office/drawing/2014/main" id="{3FF76121-ABF6-4FEB-8DD0-BD187B0820B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80016FD-2C24-496C-BAF9-45ADFEAAF0F6}"/>
              </a:ext>
            </a:extLst>
          </p:cNvPr>
          <p:cNvSpPr>
            <a:spLocks noGrp="1"/>
          </p:cNvSpPr>
          <p:nvPr>
            <p:ph type="dt" sz="half" idx="10"/>
          </p:nvPr>
        </p:nvSpPr>
        <p:spPr/>
        <p:txBody>
          <a:bodyPr/>
          <a:lstStyle/>
          <a:p>
            <a:fld id="{425B9C0E-B91C-4CDE-B31A-22DCC4144560}" type="datetimeFigureOut">
              <a:rPr lang="lv-LV" smtClean="0"/>
              <a:t>07.12.2021</a:t>
            </a:fld>
            <a:endParaRPr lang="lv-LV"/>
          </a:p>
        </p:txBody>
      </p:sp>
      <p:sp>
        <p:nvSpPr>
          <p:cNvPr id="5" name="Footer Placeholder 4">
            <a:extLst>
              <a:ext uri="{FF2B5EF4-FFF2-40B4-BE49-F238E27FC236}">
                <a16:creationId xmlns:a16="http://schemas.microsoft.com/office/drawing/2014/main" id="{3C5AFD81-E277-4C3F-8987-CE1893D1902B}"/>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1CF9F8FD-BA11-4AE4-B8FC-20E52D81B1EF}"/>
              </a:ext>
            </a:extLst>
          </p:cNvPr>
          <p:cNvSpPr>
            <a:spLocks noGrp="1"/>
          </p:cNvSpPr>
          <p:nvPr>
            <p:ph type="sldNum" sz="quarter" idx="12"/>
          </p:nvPr>
        </p:nvSpPr>
        <p:spPr/>
        <p:txBody>
          <a:bodyPr/>
          <a:lstStyle/>
          <a:p>
            <a:fld id="{04F470E2-115E-4BAD-9870-09561BE1B4DB}" type="slidenum">
              <a:rPr lang="lv-LV" smtClean="0"/>
              <a:t>‹#›</a:t>
            </a:fld>
            <a:endParaRPr lang="lv-LV"/>
          </a:p>
        </p:txBody>
      </p:sp>
    </p:spTree>
    <p:extLst>
      <p:ext uri="{BB962C8B-B14F-4D97-AF65-F5344CB8AC3E}">
        <p14:creationId xmlns:p14="http://schemas.microsoft.com/office/powerpoint/2010/main" val="2523713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922CD-C17B-46A6-AB82-96D6C36420DF}"/>
              </a:ext>
            </a:extLst>
          </p:cNvPr>
          <p:cNvSpPr>
            <a:spLocks noGrp="1"/>
          </p:cNvSpPr>
          <p:nvPr>
            <p:ph type="title"/>
          </p:nvPr>
        </p:nvSpPr>
        <p:spPr/>
        <p:txBody>
          <a:bodyPr/>
          <a:lstStyle/>
          <a:p>
            <a:r>
              <a:rPr lang="en-US"/>
              <a:t>Click to edit Master title style</a:t>
            </a:r>
            <a:endParaRPr lang="lv-LV"/>
          </a:p>
        </p:txBody>
      </p:sp>
      <p:sp>
        <p:nvSpPr>
          <p:cNvPr id="3" name="Content Placeholder 2">
            <a:extLst>
              <a:ext uri="{FF2B5EF4-FFF2-40B4-BE49-F238E27FC236}">
                <a16:creationId xmlns:a16="http://schemas.microsoft.com/office/drawing/2014/main" id="{5DDDDC7B-F47C-4E28-94FE-79EDEBF1F10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Content Placeholder 3">
            <a:extLst>
              <a:ext uri="{FF2B5EF4-FFF2-40B4-BE49-F238E27FC236}">
                <a16:creationId xmlns:a16="http://schemas.microsoft.com/office/drawing/2014/main" id="{48365C4E-D995-44E6-A57B-A4EFBCC9A7B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Date Placeholder 4">
            <a:extLst>
              <a:ext uri="{FF2B5EF4-FFF2-40B4-BE49-F238E27FC236}">
                <a16:creationId xmlns:a16="http://schemas.microsoft.com/office/drawing/2014/main" id="{C43F7AA9-CC5E-4159-BC85-7B6727931C02}"/>
              </a:ext>
            </a:extLst>
          </p:cNvPr>
          <p:cNvSpPr>
            <a:spLocks noGrp="1"/>
          </p:cNvSpPr>
          <p:nvPr>
            <p:ph type="dt" sz="half" idx="10"/>
          </p:nvPr>
        </p:nvSpPr>
        <p:spPr/>
        <p:txBody>
          <a:bodyPr/>
          <a:lstStyle/>
          <a:p>
            <a:fld id="{425B9C0E-B91C-4CDE-B31A-22DCC4144560}" type="datetimeFigureOut">
              <a:rPr lang="lv-LV" smtClean="0"/>
              <a:t>07.12.2021</a:t>
            </a:fld>
            <a:endParaRPr lang="lv-LV"/>
          </a:p>
        </p:txBody>
      </p:sp>
      <p:sp>
        <p:nvSpPr>
          <p:cNvPr id="6" name="Footer Placeholder 5">
            <a:extLst>
              <a:ext uri="{FF2B5EF4-FFF2-40B4-BE49-F238E27FC236}">
                <a16:creationId xmlns:a16="http://schemas.microsoft.com/office/drawing/2014/main" id="{58177A4E-2B40-4B35-9075-8DC88A090EF0}"/>
              </a:ext>
            </a:extLst>
          </p:cNvPr>
          <p:cNvSpPr>
            <a:spLocks noGrp="1"/>
          </p:cNvSpPr>
          <p:nvPr>
            <p:ph type="ftr" sz="quarter" idx="11"/>
          </p:nvPr>
        </p:nvSpPr>
        <p:spPr/>
        <p:txBody>
          <a:bodyPr/>
          <a:lstStyle/>
          <a:p>
            <a:endParaRPr lang="lv-LV"/>
          </a:p>
        </p:txBody>
      </p:sp>
      <p:sp>
        <p:nvSpPr>
          <p:cNvPr id="7" name="Slide Number Placeholder 6">
            <a:extLst>
              <a:ext uri="{FF2B5EF4-FFF2-40B4-BE49-F238E27FC236}">
                <a16:creationId xmlns:a16="http://schemas.microsoft.com/office/drawing/2014/main" id="{C1AE92F2-933C-426D-8E36-4241244722CC}"/>
              </a:ext>
            </a:extLst>
          </p:cNvPr>
          <p:cNvSpPr>
            <a:spLocks noGrp="1"/>
          </p:cNvSpPr>
          <p:nvPr>
            <p:ph type="sldNum" sz="quarter" idx="12"/>
          </p:nvPr>
        </p:nvSpPr>
        <p:spPr/>
        <p:txBody>
          <a:bodyPr/>
          <a:lstStyle/>
          <a:p>
            <a:fld id="{04F470E2-115E-4BAD-9870-09561BE1B4DB}" type="slidenum">
              <a:rPr lang="lv-LV" smtClean="0"/>
              <a:t>‹#›</a:t>
            </a:fld>
            <a:endParaRPr lang="lv-LV"/>
          </a:p>
        </p:txBody>
      </p:sp>
    </p:spTree>
    <p:extLst>
      <p:ext uri="{BB962C8B-B14F-4D97-AF65-F5344CB8AC3E}">
        <p14:creationId xmlns:p14="http://schemas.microsoft.com/office/powerpoint/2010/main" val="2322380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0A43F-6402-4933-83F7-C528FD566503}"/>
              </a:ext>
            </a:extLst>
          </p:cNvPr>
          <p:cNvSpPr>
            <a:spLocks noGrp="1"/>
          </p:cNvSpPr>
          <p:nvPr>
            <p:ph type="title"/>
          </p:nvPr>
        </p:nvSpPr>
        <p:spPr>
          <a:xfrm>
            <a:off x="839788" y="365125"/>
            <a:ext cx="10515600" cy="1325563"/>
          </a:xfrm>
        </p:spPr>
        <p:txBody>
          <a:bodyPr/>
          <a:lstStyle/>
          <a:p>
            <a:r>
              <a:rPr lang="en-US"/>
              <a:t>Click to edit Master title style</a:t>
            </a:r>
            <a:endParaRPr lang="lv-LV"/>
          </a:p>
        </p:txBody>
      </p:sp>
      <p:sp>
        <p:nvSpPr>
          <p:cNvPr id="3" name="Text Placeholder 2">
            <a:extLst>
              <a:ext uri="{FF2B5EF4-FFF2-40B4-BE49-F238E27FC236}">
                <a16:creationId xmlns:a16="http://schemas.microsoft.com/office/drawing/2014/main" id="{4559621D-2FED-4380-AC34-217E391CEA2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696D78A-A8AA-4823-8A84-AA5A85C7EF1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Text Placeholder 4">
            <a:extLst>
              <a:ext uri="{FF2B5EF4-FFF2-40B4-BE49-F238E27FC236}">
                <a16:creationId xmlns:a16="http://schemas.microsoft.com/office/drawing/2014/main" id="{1C36542B-6AD5-439E-833C-86C1EC26C75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1E38A7B-8AE7-4530-B591-A3DFE7C6352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7" name="Date Placeholder 6">
            <a:extLst>
              <a:ext uri="{FF2B5EF4-FFF2-40B4-BE49-F238E27FC236}">
                <a16:creationId xmlns:a16="http://schemas.microsoft.com/office/drawing/2014/main" id="{458909DD-963B-4180-B8D9-A0E693B0CB7F}"/>
              </a:ext>
            </a:extLst>
          </p:cNvPr>
          <p:cNvSpPr>
            <a:spLocks noGrp="1"/>
          </p:cNvSpPr>
          <p:nvPr>
            <p:ph type="dt" sz="half" idx="10"/>
          </p:nvPr>
        </p:nvSpPr>
        <p:spPr/>
        <p:txBody>
          <a:bodyPr/>
          <a:lstStyle/>
          <a:p>
            <a:fld id="{425B9C0E-B91C-4CDE-B31A-22DCC4144560}" type="datetimeFigureOut">
              <a:rPr lang="lv-LV" smtClean="0"/>
              <a:t>07.12.2021</a:t>
            </a:fld>
            <a:endParaRPr lang="lv-LV"/>
          </a:p>
        </p:txBody>
      </p:sp>
      <p:sp>
        <p:nvSpPr>
          <p:cNvPr id="8" name="Footer Placeholder 7">
            <a:extLst>
              <a:ext uri="{FF2B5EF4-FFF2-40B4-BE49-F238E27FC236}">
                <a16:creationId xmlns:a16="http://schemas.microsoft.com/office/drawing/2014/main" id="{27698333-1A02-480A-B5FE-BCC821371D85}"/>
              </a:ext>
            </a:extLst>
          </p:cNvPr>
          <p:cNvSpPr>
            <a:spLocks noGrp="1"/>
          </p:cNvSpPr>
          <p:nvPr>
            <p:ph type="ftr" sz="quarter" idx="11"/>
          </p:nvPr>
        </p:nvSpPr>
        <p:spPr/>
        <p:txBody>
          <a:bodyPr/>
          <a:lstStyle/>
          <a:p>
            <a:endParaRPr lang="lv-LV"/>
          </a:p>
        </p:txBody>
      </p:sp>
      <p:sp>
        <p:nvSpPr>
          <p:cNvPr id="9" name="Slide Number Placeholder 8">
            <a:extLst>
              <a:ext uri="{FF2B5EF4-FFF2-40B4-BE49-F238E27FC236}">
                <a16:creationId xmlns:a16="http://schemas.microsoft.com/office/drawing/2014/main" id="{1E921460-15B8-4385-8168-42377C3DFE72}"/>
              </a:ext>
            </a:extLst>
          </p:cNvPr>
          <p:cNvSpPr>
            <a:spLocks noGrp="1"/>
          </p:cNvSpPr>
          <p:nvPr>
            <p:ph type="sldNum" sz="quarter" idx="12"/>
          </p:nvPr>
        </p:nvSpPr>
        <p:spPr/>
        <p:txBody>
          <a:bodyPr/>
          <a:lstStyle/>
          <a:p>
            <a:fld id="{04F470E2-115E-4BAD-9870-09561BE1B4DB}" type="slidenum">
              <a:rPr lang="lv-LV" smtClean="0"/>
              <a:t>‹#›</a:t>
            </a:fld>
            <a:endParaRPr lang="lv-LV"/>
          </a:p>
        </p:txBody>
      </p:sp>
    </p:spTree>
    <p:extLst>
      <p:ext uri="{BB962C8B-B14F-4D97-AF65-F5344CB8AC3E}">
        <p14:creationId xmlns:p14="http://schemas.microsoft.com/office/powerpoint/2010/main" val="2991686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079148-1CFF-435C-BA28-E993760D6DFD}"/>
              </a:ext>
            </a:extLst>
          </p:cNvPr>
          <p:cNvSpPr>
            <a:spLocks noGrp="1"/>
          </p:cNvSpPr>
          <p:nvPr>
            <p:ph type="title"/>
          </p:nvPr>
        </p:nvSpPr>
        <p:spPr/>
        <p:txBody>
          <a:bodyPr/>
          <a:lstStyle/>
          <a:p>
            <a:r>
              <a:rPr lang="en-US"/>
              <a:t>Click to edit Master title style</a:t>
            </a:r>
            <a:endParaRPr lang="lv-LV"/>
          </a:p>
        </p:txBody>
      </p:sp>
      <p:sp>
        <p:nvSpPr>
          <p:cNvPr id="3" name="Date Placeholder 2">
            <a:extLst>
              <a:ext uri="{FF2B5EF4-FFF2-40B4-BE49-F238E27FC236}">
                <a16:creationId xmlns:a16="http://schemas.microsoft.com/office/drawing/2014/main" id="{50AC4B86-C702-4DC2-9EBD-D7D20C33B3CA}"/>
              </a:ext>
            </a:extLst>
          </p:cNvPr>
          <p:cNvSpPr>
            <a:spLocks noGrp="1"/>
          </p:cNvSpPr>
          <p:nvPr>
            <p:ph type="dt" sz="half" idx="10"/>
          </p:nvPr>
        </p:nvSpPr>
        <p:spPr/>
        <p:txBody>
          <a:bodyPr/>
          <a:lstStyle/>
          <a:p>
            <a:fld id="{425B9C0E-B91C-4CDE-B31A-22DCC4144560}" type="datetimeFigureOut">
              <a:rPr lang="lv-LV" smtClean="0"/>
              <a:t>07.12.2021</a:t>
            </a:fld>
            <a:endParaRPr lang="lv-LV"/>
          </a:p>
        </p:txBody>
      </p:sp>
      <p:sp>
        <p:nvSpPr>
          <p:cNvPr id="4" name="Footer Placeholder 3">
            <a:extLst>
              <a:ext uri="{FF2B5EF4-FFF2-40B4-BE49-F238E27FC236}">
                <a16:creationId xmlns:a16="http://schemas.microsoft.com/office/drawing/2014/main" id="{24F875E2-2CB4-4A2A-AA46-35C78B24B7FF}"/>
              </a:ext>
            </a:extLst>
          </p:cNvPr>
          <p:cNvSpPr>
            <a:spLocks noGrp="1"/>
          </p:cNvSpPr>
          <p:nvPr>
            <p:ph type="ftr" sz="quarter" idx="11"/>
          </p:nvPr>
        </p:nvSpPr>
        <p:spPr/>
        <p:txBody>
          <a:bodyPr/>
          <a:lstStyle/>
          <a:p>
            <a:endParaRPr lang="lv-LV"/>
          </a:p>
        </p:txBody>
      </p:sp>
      <p:sp>
        <p:nvSpPr>
          <p:cNvPr id="5" name="Slide Number Placeholder 4">
            <a:extLst>
              <a:ext uri="{FF2B5EF4-FFF2-40B4-BE49-F238E27FC236}">
                <a16:creationId xmlns:a16="http://schemas.microsoft.com/office/drawing/2014/main" id="{A1C513BD-CB12-4D00-8532-F584FD7D29AD}"/>
              </a:ext>
            </a:extLst>
          </p:cNvPr>
          <p:cNvSpPr>
            <a:spLocks noGrp="1"/>
          </p:cNvSpPr>
          <p:nvPr>
            <p:ph type="sldNum" sz="quarter" idx="12"/>
          </p:nvPr>
        </p:nvSpPr>
        <p:spPr/>
        <p:txBody>
          <a:bodyPr/>
          <a:lstStyle/>
          <a:p>
            <a:fld id="{04F470E2-115E-4BAD-9870-09561BE1B4DB}" type="slidenum">
              <a:rPr lang="lv-LV" smtClean="0"/>
              <a:t>‹#›</a:t>
            </a:fld>
            <a:endParaRPr lang="lv-LV"/>
          </a:p>
        </p:txBody>
      </p:sp>
    </p:spTree>
    <p:extLst>
      <p:ext uri="{BB962C8B-B14F-4D97-AF65-F5344CB8AC3E}">
        <p14:creationId xmlns:p14="http://schemas.microsoft.com/office/powerpoint/2010/main" val="1585087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22F3ABD-E717-4E76-9810-CD264EF7643A}"/>
              </a:ext>
            </a:extLst>
          </p:cNvPr>
          <p:cNvSpPr>
            <a:spLocks noGrp="1"/>
          </p:cNvSpPr>
          <p:nvPr>
            <p:ph type="dt" sz="half" idx="10"/>
          </p:nvPr>
        </p:nvSpPr>
        <p:spPr/>
        <p:txBody>
          <a:bodyPr/>
          <a:lstStyle/>
          <a:p>
            <a:fld id="{425B9C0E-B91C-4CDE-B31A-22DCC4144560}" type="datetimeFigureOut">
              <a:rPr lang="lv-LV" smtClean="0"/>
              <a:t>07.12.2021</a:t>
            </a:fld>
            <a:endParaRPr lang="lv-LV"/>
          </a:p>
        </p:txBody>
      </p:sp>
      <p:sp>
        <p:nvSpPr>
          <p:cNvPr id="3" name="Footer Placeholder 2">
            <a:extLst>
              <a:ext uri="{FF2B5EF4-FFF2-40B4-BE49-F238E27FC236}">
                <a16:creationId xmlns:a16="http://schemas.microsoft.com/office/drawing/2014/main" id="{41251FCA-86F3-4003-B4D1-05E197B7F5B7}"/>
              </a:ext>
            </a:extLst>
          </p:cNvPr>
          <p:cNvSpPr>
            <a:spLocks noGrp="1"/>
          </p:cNvSpPr>
          <p:nvPr>
            <p:ph type="ftr" sz="quarter" idx="11"/>
          </p:nvPr>
        </p:nvSpPr>
        <p:spPr/>
        <p:txBody>
          <a:bodyPr/>
          <a:lstStyle/>
          <a:p>
            <a:endParaRPr lang="lv-LV"/>
          </a:p>
        </p:txBody>
      </p:sp>
      <p:sp>
        <p:nvSpPr>
          <p:cNvPr id="4" name="Slide Number Placeholder 3">
            <a:extLst>
              <a:ext uri="{FF2B5EF4-FFF2-40B4-BE49-F238E27FC236}">
                <a16:creationId xmlns:a16="http://schemas.microsoft.com/office/drawing/2014/main" id="{799C3FD7-F926-4A04-8212-59816865E939}"/>
              </a:ext>
            </a:extLst>
          </p:cNvPr>
          <p:cNvSpPr>
            <a:spLocks noGrp="1"/>
          </p:cNvSpPr>
          <p:nvPr>
            <p:ph type="sldNum" sz="quarter" idx="12"/>
          </p:nvPr>
        </p:nvSpPr>
        <p:spPr/>
        <p:txBody>
          <a:bodyPr/>
          <a:lstStyle/>
          <a:p>
            <a:fld id="{04F470E2-115E-4BAD-9870-09561BE1B4DB}" type="slidenum">
              <a:rPr lang="lv-LV" smtClean="0"/>
              <a:t>‹#›</a:t>
            </a:fld>
            <a:endParaRPr lang="lv-LV"/>
          </a:p>
        </p:txBody>
      </p:sp>
    </p:spTree>
    <p:extLst>
      <p:ext uri="{BB962C8B-B14F-4D97-AF65-F5344CB8AC3E}">
        <p14:creationId xmlns:p14="http://schemas.microsoft.com/office/powerpoint/2010/main" val="3381404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88A1BD-3F0A-4582-BAC7-7544346C68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v-LV"/>
          </a:p>
        </p:txBody>
      </p:sp>
      <p:sp>
        <p:nvSpPr>
          <p:cNvPr id="3" name="Content Placeholder 2">
            <a:extLst>
              <a:ext uri="{FF2B5EF4-FFF2-40B4-BE49-F238E27FC236}">
                <a16:creationId xmlns:a16="http://schemas.microsoft.com/office/drawing/2014/main" id="{184C0105-9569-4D3C-AF5F-8095033ACE7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Text Placeholder 3">
            <a:extLst>
              <a:ext uri="{FF2B5EF4-FFF2-40B4-BE49-F238E27FC236}">
                <a16:creationId xmlns:a16="http://schemas.microsoft.com/office/drawing/2014/main" id="{8DE9DB01-C970-4EAB-9714-ABA3802B74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14D266F-6D87-47E7-B16D-5D0A86829CD4}"/>
              </a:ext>
            </a:extLst>
          </p:cNvPr>
          <p:cNvSpPr>
            <a:spLocks noGrp="1"/>
          </p:cNvSpPr>
          <p:nvPr>
            <p:ph type="dt" sz="half" idx="10"/>
          </p:nvPr>
        </p:nvSpPr>
        <p:spPr/>
        <p:txBody>
          <a:bodyPr/>
          <a:lstStyle/>
          <a:p>
            <a:fld id="{425B9C0E-B91C-4CDE-B31A-22DCC4144560}" type="datetimeFigureOut">
              <a:rPr lang="lv-LV" smtClean="0"/>
              <a:t>07.12.2021</a:t>
            </a:fld>
            <a:endParaRPr lang="lv-LV"/>
          </a:p>
        </p:txBody>
      </p:sp>
      <p:sp>
        <p:nvSpPr>
          <p:cNvPr id="6" name="Footer Placeholder 5">
            <a:extLst>
              <a:ext uri="{FF2B5EF4-FFF2-40B4-BE49-F238E27FC236}">
                <a16:creationId xmlns:a16="http://schemas.microsoft.com/office/drawing/2014/main" id="{AE8DD0A5-A32B-435F-92A2-364A8C66D864}"/>
              </a:ext>
            </a:extLst>
          </p:cNvPr>
          <p:cNvSpPr>
            <a:spLocks noGrp="1"/>
          </p:cNvSpPr>
          <p:nvPr>
            <p:ph type="ftr" sz="quarter" idx="11"/>
          </p:nvPr>
        </p:nvSpPr>
        <p:spPr/>
        <p:txBody>
          <a:bodyPr/>
          <a:lstStyle/>
          <a:p>
            <a:endParaRPr lang="lv-LV"/>
          </a:p>
        </p:txBody>
      </p:sp>
      <p:sp>
        <p:nvSpPr>
          <p:cNvPr id="7" name="Slide Number Placeholder 6">
            <a:extLst>
              <a:ext uri="{FF2B5EF4-FFF2-40B4-BE49-F238E27FC236}">
                <a16:creationId xmlns:a16="http://schemas.microsoft.com/office/drawing/2014/main" id="{3F8EF0CB-434C-4D27-BD35-280611C9A998}"/>
              </a:ext>
            </a:extLst>
          </p:cNvPr>
          <p:cNvSpPr>
            <a:spLocks noGrp="1"/>
          </p:cNvSpPr>
          <p:nvPr>
            <p:ph type="sldNum" sz="quarter" idx="12"/>
          </p:nvPr>
        </p:nvSpPr>
        <p:spPr/>
        <p:txBody>
          <a:bodyPr/>
          <a:lstStyle/>
          <a:p>
            <a:fld id="{04F470E2-115E-4BAD-9870-09561BE1B4DB}" type="slidenum">
              <a:rPr lang="lv-LV" smtClean="0"/>
              <a:t>‹#›</a:t>
            </a:fld>
            <a:endParaRPr lang="lv-LV"/>
          </a:p>
        </p:txBody>
      </p:sp>
    </p:spTree>
    <p:extLst>
      <p:ext uri="{BB962C8B-B14F-4D97-AF65-F5344CB8AC3E}">
        <p14:creationId xmlns:p14="http://schemas.microsoft.com/office/powerpoint/2010/main" val="2037857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4BC3C-6FAC-4912-8EF1-3F2EA627AB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v-LV"/>
          </a:p>
        </p:txBody>
      </p:sp>
      <p:sp>
        <p:nvSpPr>
          <p:cNvPr id="3" name="Picture Placeholder 2">
            <a:extLst>
              <a:ext uri="{FF2B5EF4-FFF2-40B4-BE49-F238E27FC236}">
                <a16:creationId xmlns:a16="http://schemas.microsoft.com/office/drawing/2014/main" id="{06588870-C051-4F78-9C7B-2287F8AA06A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xt Placeholder 3">
            <a:extLst>
              <a:ext uri="{FF2B5EF4-FFF2-40B4-BE49-F238E27FC236}">
                <a16:creationId xmlns:a16="http://schemas.microsoft.com/office/drawing/2014/main" id="{EB79E3E2-1944-49C0-BB5E-55C99EE180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F655F42-37AA-4A6A-A98C-43F5558B948E}"/>
              </a:ext>
            </a:extLst>
          </p:cNvPr>
          <p:cNvSpPr>
            <a:spLocks noGrp="1"/>
          </p:cNvSpPr>
          <p:nvPr>
            <p:ph type="dt" sz="half" idx="10"/>
          </p:nvPr>
        </p:nvSpPr>
        <p:spPr/>
        <p:txBody>
          <a:bodyPr/>
          <a:lstStyle/>
          <a:p>
            <a:fld id="{425B9C0E-B91C-4CDE-B31A-22DCC4144560}" type="datetimeFigureOut">
              <a:rPr lang="lv-LV" smtClean="0"/>
              <a:t>07.12.2021</a:t>
            </a:fld>
            <a:endParaRPr lang="lv-LV"/>
          </a:p>
        </p:txBody>
      </p:sp>
      <p:sp>
        <p:nvSpPr>
          <p:cNvPr id="6" name="Footer Placeholder 5">
            <a:extLst>
              <a:ext uri="{FF2B5EF4-FFF2-40B4-BE49-F238E27FC236}">
                <a16:creationId xmlns:a16="http://schemas.microsoft.com/office/drawing/2014/main" id="{31A85F6E-4110-4DE7-9A55-FA2EA13EDAEB}"/>
              </a:ext>
            </a:extLst>
          </p:cNvPr>
          <p:cNvSpPr>
            <a:spLocks noGrp="1"/>
          </p:cNvSpPr>
          <p:nvPr>
            <p:ph type="ftr" sz="quarter" idx="11"/>
          </p:nvPr>
        </p:nvSpPr>
        <p:spPr/>
        <p:txBody>
          <a:bodyPr/>
          <a:lstStyle/>
          <a:p>
            <a:endParaRPr lang="lv-LV"/>
          </a:p>
        </p:txBody>
      </p:sp>
      <p:sp>
        <p:nvSpPr>
          <p:cNvPr id="7" name="Slide Number Placeholder 6">
            <a:extLst>
              <a:ext uri="{FF2B5EF4-FFF2-40B4-BE49-F238E27FC236}">
                <a16:creationId xmlns:a16="http://schemas.microsoft.com/office/drawing/2014/main" id="{8A18E025-700E-48D8-A586-D9BB23356EAC}"/>
              </a:ext>
            </a:extLst>
          </p:cNvPr>
          <p:cNvSpPr>
            <a:spLocks noGrp="1"/>
          </p:cNvSpPr>
          <p:nvPr>
            <p:ph type="sldNum" sz="quarter" idx="12"/>
          </p:nvPr>
        </p:nvSpPr>
        <p:spPr/>
        <p:txBody>
          <a:bodyPr/>
          <a:lstStyle/>
          <a:p>
            <a:fld id="{04F470E2-115E-4BAD-9870-09561BE1B4DB}" type="slidenum">
              <a:rPr lang="lv-LV" smtClean="0"/>
              <a:t>‹#›</a:t>
            </a:fld>
            <a:endParaRPr lang="lv-LV"/>
          </a:p>
        </p:txBody>
      </p:sp>
    </p:spTree>
    <p:extLst>
      <p:ext uri="{BB962C8B-B14F-4D97-AF65-F5344CB8AC3E}">
        <p14:creationId xmlns:p14="http://schemas.microsoft.com/office/powerpoint/2010/main" val="1429577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AF70A0E-72DB-4C33-9D3B-45C8A02243E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lv-LV"/>
          </a:p>
        </p:txBody>
      </p:sp>
      <p:sp>
        <p:nvSpPr>
          <p:cNvPr id="3" name="Text Placeholder 2">
            <a:extLst>
              <a:ext uri="{FF2B5EF4-FFF2-40B4-BE49-F238E27FC236}">
                <a16:creationId xmlns:a16="http://schemas.microsoft.com/office/drawing/2014/main" id="{829BE4E5-D0F2-45B3-9F2F-3577A6D2BE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05288FA3-1B05-4EF0-A220-9E34606370F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5B9C0E-B91C-4CDE-B31A-22DCC4144560}" type="datetimeFigureOut">
              <a:rPr lang="lv-LV" smtClean="0"/>
              <a:t>07.12.2021</a:t>
            </a:fld>
            <a:endParaRPr lang="lv-LV"/>
          </a:p>
        </p:txBody>
      </p:sp>
      <p:sp>
        <p:nvSpPr>
          <p:cNvPr id="5" name="Footer Placeholder 4">
            <a:extLst>
              <a:ext uri="{FF2B5EF4-FFF2-40B4-BE49-F238E27FC236}">
                <a16:creationId xmlns:a16="http://schemas.microsoft.com/office/drawing/2014/main" id="{9606B494-5817-4D92-AC8E-5B50A83C302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a:extLst>
              <a:ext uri="{FF2B5EF4-FFF2-40B4-BE49-F238E27FC236}">
                <a16:creationId xmlns:a16="http://schemas.microsoft.com/office/drawing/2014/main" id="{A54DD851-4FD6-48E9-9660-C4E197E6121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F470E2-115E-4BAD-9870-09561BE1B4DB}" type="slidenum">
              <a:rPr lang="lv-LV" smtClean="0"/>
              <a:t>‹#›</a:t>
            </a:fld>
            <a:endParaRPr lang="lv-LV"/>
          </a:p>
        </p:txBody>
      </p:sp>
    </p:spTree>
    <p:extLst>
      <p:ext uri="{BB962C8B-B14F-4D97-AF65-F5344CB8AC3E}">
        <p14:creationId xmlns:p14="http://schemas.microsoft.com/office/powerpoint/2010/main" val="3157066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EDF7BE9-D7DD-4537-8757-8591DB858C54}"/>
              </a:ext>
            </a:extLst>
          </p:cNvPr>
          <p:cNvPicPr>
            <a:picLocks noChangeAspect="1"/>
          </p:cNvPicPr>
          <p:nvPr/>
        </p:nvPicPr>
        <p:blipFill>
          <a:blip r:embed="rId2"/>
          <a:stretch>
            <a:fillRect/>
          </a:stretch>
        </p:blipFill>
        <p:spPr>
          <a:xfrm>
            <a:off x="-333020" y="-530991"/>
            <a:ext cx="13429260" cy="7553959"/>
          </a:xfrm>
          <a:prstGeom prst="rect">
            <a:avLst/>
          </a:prstGeom>
        </p:spPr>
      </p:pic>
      <p:sp>
        <p:nvSpPr>
          <p:cNvPr id="2" name="Title 1">
            <a:extLst>
              <a:ext uri="{FF2B5EF4-FFF2-40B4-BE49-F238E27FC236}">
                <a16:creationId xmlns:a16="http://schemas.microsoft.com/office/drawing/2014/main" id="{7435D4BA-2D3A-4980-B530-44F2C9CFC0F0}"/>
              </a:ext>
            </a:extLst>
          </p:cNvPr>
          <p:cNvSpPr>
            <a:spLocks noGrp="1"/>
          </p:cNvSpPr>
          <p:nvPr>
            <p:ph type="ctrTitle"/>
          </p:nvPr>
        </p:nvSpPr>
        <p:spPr>
          <a:xfrm>
            <a:off x="3942080" y="-416560"/>
            <a:ext cx="8412480" cy="4515803"/>
          </a:xfrm>
        </p:spPr>
        <p:txBody>
          <a:bodyPr>
            <a:normAutofit fontScale="90000"/>
          </a:bodyPr>
          <a:lstStyle/>
          <a:p>
            <a:pPr algn="r"/>
            <a:br>
              <a:rPr lang="lv-LV" sz="2400" b="1" dirty="0">
                <a:solidFill>
                  <a:srgbClr val="242852">
                    <a:lumMod val="75000"/>
                  </a:srgbClr>
                </a:solidFill>
                <a:latin typeface="Tahoma" panose="020B0604030504040204" pitchFamily="34" charset="0"/>
                <a:ea typeface="Tahoma" panose="020B0604030504040204" pitchFamily="34" charset="0"/>
                <a:cs typeface="Tahoma" panose="020B0604030504040204" pitchFamily="34" charset="0"/>
              </a:rPr>
            </a:br>
            <a:br>
              <a:rPr lang="lv-LV" sz="2400" dirty="0">
                <a:solidFill>
                  <a:srgbClr val="242852">
                    <a:lumMod val="75000"/>
                  </a:srgbClr>
                </a:solidFill>
                <a:latin typeface="Tahoma" panose="020B0604030504040204" pitchFamily="34" charset="0"/>
                <a:ea typeface="Tahoma" panose="020B0604030504040204" pitchFamily="34" charset="0"/>
                <a:cs typeface="Tahoma" panose="020B0604030504040204" pitchFamily="34" charset="0"/>
              </a:rPr>
            </a:br>
            <a:br>
              <a:rPr lang="en-GB" sz="2400" dirty="0">
                <a:solidFill>
                  <a:srgbClr val="242852">
                    <a:lumMod val="75000"/>
                  </a:srgbClr>
                </a:solidFill>
                <a:latin typeface="Tahoma" panose="020B0604030504040204" pitchFamily="34" charset="0"/>
                <a:ea typeface="Tahoma" panose="020B0604030504040204" pitchFamily="34" charset="0"/>
                <a:cs typeface="Tahoma" panose="020B0604030504040204" pitchFamily="34" charset="0"/>
              </a:rPr>
            </a:br>
            <a:br>
              <a:rPr lang="en-GB" sz="2400" dirty="0">
                <a:solidFill>
                  <a:srgbClr val="242852">
                    <a:lumMod val="75000"/>
                  </a:srgbClr>
                </a:solidFill>
                <a:latin typeface="Tahoma" panose="020B0604030504040204" pitchFamily="34" charset="0"/>
                <a:ea typeface="Tahoma" panose="020B0604030504040204" pitchFamily="34" charset="0"/>
                <a:cs typeface="Tahoma" panose="020B0604030504040204" pitchFamily="34" charset="0"/>
              </a:rPr>
            </a:br>
            <a:r>
              <a:rPr lang="lv-LV" sz="2700" dirty="0">
                <a:solidFill>
                  <a:srgbClr val="242852">
                    <a:lumMod val="75000"/>
                  </a:srgbClr>
                </a:solidFill>
                <a:latin typeface="Tahoma" panose="020B0604030504040204" pitchFamily="34" charset="0"/>
                <a:ea typeface="Tahoma" panose="020B0604030504040204" pitchFamily="34" charset="0"/>
                <a:cs typeface="Tahoma" panose="020B0604030504040204" pitchFamily="34" charset="0"/>
              </a:rPr>
              <a:t>“Par sociālās palīdzības organizatora darba saturu pašvaldību sociālajos dienestos un darba kvalitatīvai izpildei nepieciešamajām kompetencēm”</a:t>
            </a:r>
            <a:br>
              <a:rPr lang="en-GB" sz="2700" dirty="0">
                <a:solidFill>
                  <a:srgbClr val="242852">
                    <a:lumMod val="75000"/>
                  </a:srgbClr>
                </a:solidFill>
                <a:latin typeface="Tahoma" panose="020B0604030504040204" pitchFamily="34" charset="0"/>
                <a:ea typeface="Tahoma" panose="020B0604030504040204" pitchFamily="34" charset="0"/>
                <a:cs typeface="Tahoma" panose="020B0604030504040204" pitchFamily="34" charset="0"/>
              </a:rPr>
            </a:br>
            <a:br>
              <a:rPr lang="en-GB" sz="2400" dirty="0">
                <a:solidFill>
                  <a:srgbClr val="242852">
                    <a:lumMod val="75000"/>
                  </a:srgbClr>
                </a:solidFill>
                <a:latin typeface="Tahoma" panose="020B0604030504040204" pitchFamily="34" charset="0"/>
                <a:ea typeface="Tahoma" panose="020B0604030504040204" pitchFamily="34" charset="0"/>
                <a:cs typeface="Tahoma" panose="020B0604030504040204" pitchFamily="34" charset="0"/>
              </a:rPr>
            </a:br>
            <a:r>
              <a:rPr lang="lv-LV" sz="2400" b="1" dirty="0">
                <a:solidFill>
                  <a:srgbClr val="242852">
                    <a:lumMod val="75000"/>
                  </a:srgbClr>
                </a:solidFill>
                <a:latin typeface="Tahoma" panose="020B0604030504040204" pitchFamily="34" charset="0"/>
                <a:ea typeface="Tahoma" panose="020B0604030504040204" pitchFamily="34" charset="0"/>
                <a:cs typeface="Tahoma" panose="020B0604030504040204" pitchFamily="34" charset="0"/>
              </a:rPr>
              <a:t>PĒTĪJUMA </a:t>
            </a:r>
            <a:r>
              <a:rPr lang="en-GB" sz="2400" b="1" dirty="0">
                <a:solidFill>
                  <a:srgbClr val="242852">
                    <a:lumMod val="75000"/>
                  </a:srgbClr>
                </a:solidFill>
                <a:latin typeface="Tahoma" panose="020B0604030504040204" pitchFamily="34" charset="0"/>
                <a:ea typeface="Tahoma" panose="020B0604030504040204" pitchFamily="34" charset="0"/>
                <a:cs typeface="Tahoma" panose="020B0604030504040204" pitchFamily="34" charset="0"/>
              </a:rPr>
              <a:t>REZULTĀTI</a:t>
            </a:r>
            <a:br>
              <a:rPr lang="lv-LV" sz="2400" dirty="0">
                <a:solidFill>
                  <a:srgbClr val="242852">
                    <a:lumMod val="75000"/>
                  </a:srgbClr>
                </a:solidFill>
                <a:latin typeface="Tahoma" panose="020B0604030504040204" pitchFamily="34" charset="0"/>
                <a:ea typeface="Tahoma" panose="020B0604030504040204" pitchFamily="34" charset="0"/>
                <a:cs typeface="Tahoma" panose="020B0604030504040204" pitchFamily="34" charset="0"/>
              </a:rPr>
            </a:br>
            <a:br>
              <a:rPr lang="lv-LV" sz="1600" dirty="0">
                <a:solidFill>
                  <a:srgbClr val="4A66AC"/>
                </a:solidFill>
                <a:latin typeface="Tahoma" panose="020B0604030504040204" pitchFamily="34" charset="0"/>
                <a:ea typeface="Tahoma" panose="020B0604030504040204" pitchFamily="34" charset="0"/>
                <a:cs typeface="Tahoma" panose="020B0604030504040204" pitchFamily="34" charset="0"/>
              </a:rPr>
            </a:br>
            <a:r>
              <a:rPr lang="lv-LV" sz="2200" b="1" dirty="0">
                <a:solidFill>
                  <a:srgbClr val="242852">
                    <a:lumMod val="75000"/>
                  </a:srgbClr>
                </a:solidFill>
                <a:latin typeface="Tahoma" panose="020B0604030504040204" pitchFamily="34" charset="0"/>
                <a:ea typeface="Tahoma" panose="020B0604030504040204" pitchFamily="34" charset="0"/>
                <a:cs typeface="Tahoma" panose="020B0604030504040204" pitchFamily="34" charset="0"/>
              </a:rPr>
              <a:t>Izpildītājs: Nodibinājums "</a:t>
            </a:r>
            <a:r>
              <a:rPr lang="lv-LV" sz="2200" b="1" dirty="0" err="1">
                <a:solidFill>
                  <a:srgbClr val="242852">
                    <a:lumMod val="75000"/>
                  </a:srgbClr>
                </a:solidFill>
                <a:latin typeface="Tahoma" panose="020B0604030504040204" pitchFamily="34" charset="0"/>
                <a:ea typeface="Tahoma" panose="020B0604030504040204" pitchFamily="34" charset="0"/>
                <a:cs typeface="Tahoma" panose="020B0604030504040204" pitchFamily="34" charset="0"/>
              </a:rPr>
              <a:t>Baltic</a:t>
            </a:r>
            <a:r>
              <a:rPr lang="lv-LV" sz="2200" b="1" dirty="0">
                <a:solidFill>
                  <a:srgbClr val="242852">
                    <a:lumMod val="75000"/>
                  </a:srgbClr>
                </a:solidFill>
                <a:latin typeface="Tahoma" panose="020B0604030504040204" pitchFamily="34" charset="0"/>
                <a:ea typeface="Tahoma" panose="020B0604030504040204" pitchFamily="34" charset="0"/>
                <a:cs typeface="Tahoma" panose="020B0604030504040204" pitchFamily="34" charset="0"/>
              </a:rPr>
              <a:t> </a:t>
            </a:r>
            <a:r>
              <a:rPr lang="lv-LV" sz="2200" b="1" dirty="0" err="1">
                <a:solidFill>
                  <a:srgbClr val="242852">
                    <a:lumMod val="75000"/>
                  </a:srgbClr>
                </a:solidFill>
                <a:latin typeface="Tahoma" panose="020B0604030504040204" pitchFamily="34" charset="0"/>
                <a:ea typeface="Tahoma" panose="020B0604030504040204" pitchFamily="34" charset="0"/>
                <a:cs typeface="Tahoma" panose="020B0604030504040204" pitchFamily="34" charset="0"/>
              </a:rPr>
              <a:t>Institute</a:t>
            </a:r>
            <a:r>
              <a:rPr lang="lv-LV" sz="2200" b="1" dirty="0">
                <a:solidFill>
                  <a:srgbClr val="242852">
                    <a:lumMod val="75000"/>
                  </a:srgbClr>
                </a:solidFill>
                <a:latin typeface="Tahoma" panose="020B0604030504040204" pitchFamily="34" charset="0"/>
                <a:ea typeface="Tahoma" panose="020B0604030504040204" pitchFamily="34" charset="0"/>
                <a:cs typeface="Tahoma" panose="020B0604030504040204" pitchFamily="34" charset="0"/>
              </a:rPr>
              <a:t> of </a:t>
            </a:r>
            <a:r>
              <a:rPr lang="lv-LV" sz="2200" b="1" dirty="0" err="1">
                <a:solidFill>
                  <a:srgbClr val="242852">
                    <a:lumMod val="75000"/>
                  </a:srgbClr>
                </a:solidFill>
                <a:latin typeface="Tahoma" panose="020B0604030504040204" pitchFamily="34" charset="0"/>
                <a:ea typeface="Tahoma" panose="020B0604030504040204" pitchFamily="34" charset="0"/>
                <a:cs typeface="Tahoma" panose="020B0604030504040204" pitchFamily="34" charset="0"/>
              </a:rPr>
              <a:t>Social</a:t>
            </a:r>
            <a:r>
              <a:rPr lang="lv-LV" sz="2200" b="1" dirty="0">
                <a:solidFill>
                  <a:srgbClr val="242852">
                    <a:lumMod val="75000"/>
                  </a:srgbClr>
                </a:solidFill>
                <a:latin typeface="Tahoma" panose="020B0604030504040204" pitchFamily="34" charset="0"/>
                <a:ea typeface="Tahoma" panose="020B0604030504040204" pitchFamily="34" charset="0"/>
                <a:cs typeface="Tahoma" panose="020B0604030504040204" pitchFamily="34" charset="0"/>
              </a:rPr>
              <a:t> </a:t>
            </a:r>
            <a:r>
              <a:rPr lang="lv-LV" sz="2200" b="1" dirty="0" err="1">
                <a:solidFill>
                  <a:srgbClr val="242852">
                    <a:lumMod val="75000"/>
                  </a:srgbClr>
                </a:solidFill>
                <a:latin typeface="Tahoma" panose="020B0604030504040204" pitchFamily="34" charset="0"/>
                <a:ea typeface="Tahoma" panose="020B0604030504040204" pitchFamily="34" charset="0"/>
                <a:cs typeface="Tahoma" panose="020B0604030504040204" pitchFamily="34" charset="0"/>
              </a:rPr>
              <a:t>Sciences</a:t>
            </a:r>
            <a:r>
              <a:rPr lang="lv-LV" sz="2200" b="1" dirty="0">
                <a:solidFill>
                  <a:srgbClr val="242852">
                    <a:lumMod val="75000"/>
                  </a:srgbClr>
                </a:solidFill>
                <a:latin typeface="Tahoma" panose="020B0604030504040204" pitchFamily="34" charset="0"/>
                <a:ea typeface="Tahoma" panose="020B0604030504040204" pitchFamily="34" charset="0"/>
                <a:cs typeface="Tahoma" panose="020B0604030504040204" pitchFamily="34" charset="0"/>
              </a:rPr>
              <a:t>"</a:t>
            </a:r>
            <a:br>
              <a:rPr lang="lv-LV" sz="4900" b="1" dirty="0">
                <a:effectLst>
                  <a:outerShdw blurRad="38100" dist="38100" dir="2700000" algn="tl">
                    <a:srgbClr val="000000">
                      <a:alpha val="43137"/>
                    </a:srgbClr>
                  </a:outerShdw>
                </a:effectLst>
              </a:rPr>
            </a:br>
            <a:br>
              <a:rPr lang="lv-LV" b="1" dirty="0">
                <a:effectLst>
                  <a:outerShdw blurRad="38100" dist="38100" dir="2700000" algn="tl">
                    <a:srgbClr val="000000">
                      <a:alpha val="43137"/>
                    </a:srgbClr>
                  </a:outerShdw>
                </a:effectLst>
              </a:rPr>
            </a:br>
            <a:r>
              <a:rPr lang="en-GB" b="1" dirty="0">
                <a:effectLst>
                  <a:outerShdw blurRad="38100" dist="38100" dir="2700000" algn="tl">
                    <a:srgbClr val="000000">
                      <a:alpha val="43137"/>
                    </a:srgbClr>
                  </a:outerShdw>
                </a:effectLst>
              </a:rPr>
              <a:t> </a:t>
            </a:r>
            <a:endParaRPr lang="lv-LV" b="1" dirty="0">
              <a:effectLst>
                <a:outerShdw blurRad="38100" dist="38100" dir="2700000" algn="tl">
                  <a:srgbClr val="000000">
                    <a:alpha val="43137"/>
                  </a:srgbClr>
                </a:outerShdw>
              </a:effectLst>
            </a:endParaRPr>
          </a:p>
        </p:txBody>
      </p:sp>
      <p:sp>
        <p:nvSpPr>
          <p:cNvPr id="3" name="Subtitle 2">
            <a:extLst>
              <a:ext uri="{FF2B5EF4-FFF2-40B4-BE49-F238E27FC236}">
                <a16:creationId xmlns:a16="http://schemas.microsoft.com/office/drawing/2014/main" id="{A551F699-8DD4-4316-A887-8990094E1615}"/>
              </a:ext>
            </a:extLst>
          </p:cNvPr>
          <p:cNvSpPr>
            <a:spLocks noGrp="1"/>
          </p:cNvSpPr>
          <p:nvPr>
            <p:ph type="subTitle" idx="1"/>
          </p:nvPr>
        </p:nvSpPr>
        <p:spPr>
          <a:xfrm>
            <a:off x="3098800" y="4099243"/>
            <a:ext cx="9611360" cy="2334445"/>
          </a:xfrm>
        </p:spPr>
        <p:txBody>
          <a:bodyPr>
            <a:noAutofit/>
          </a:bodyPr>
          <a:lstStyle/>
          <a:p>
            <a:pPr algn="l"/>
            <a:r>
              <a:rPr lang="en-GB" i="1" dirty="0" err="1">
                <a:latin typeface="Tahoma" panose="020B0604030504040204" pitchFamily="34" charset="0"/>
                <a:ea typeface="Tahoma" panose="020B0604030504040204" pitchFamily="34" charset="0"/>
                <a:cs typeface="Tahoma" panose="020B0604030504040204" pitchFamily="34" charset="0"/>
              </a:rPr>
              <a:t>Informācija</a:t>
            </a:r>
            <a:r>
              <a:rPr lang="en-GB" i="1" dirty="0">
                <a:latin typeface="Tahoma" panose="020B0604030504040204" pitchFamily="34" charset="0"/>
                <a:ea typeface="Tahoma" panose="020B0604030504040204" pitchFamily="34" charset="0"/>
                <a:cs typeface="Tahoma" panose="020B0604030504040204" pitchFamily="34" charset="0"/>
              </a:rPr>
              <a:t> Sociālā darba </a:t>
            </a:r>
            <a:r>
              <a:rPr lang="en-GB" i="1" dirty="0" err="1">
                <a:latin typeface="Tahoma" panose="020B0604030504040204" pitchFamily="34" charset="0"/>
                <a:ea typeface="Tahoma" panose="020B0604030504040204" pitchFamily="34" charset="0"/>
                <a:cs typeface="Tahoma" panose="020B0604030504040204" pitchFamily="34" charset="0"/>
              </a:rPr>
              <a:t>speciālistu</a:t>
            </a:r>
            <a:r>
              <a:rPr lang="en-GB" i="1" dirty="0">
                <a:latin typeface="Tahoma" panose="020B0604030504040204" pitchFamily="34" charset="0"/>
                <a:ea typeface="Tahoma" panose="020B0604030504040204" pitchFamily="34" charset="0"/>
                <a:cs typeface="Tahoma" panose="020B0604030504040204" pitchFamily="34" charset="0"/>
              </a:rPr>
              <a:t> </a:t>
            </a:r>
            <a:r>
              <a:rPr lang="en-GB" i="1" dirty="0" err="1">
                <a:latin typeface="Tahoma" panose="020B0604030504040204" pitchFamily="34" charset="0"/>
                <a:ea typeface="Tahoma" panose="020B0604030504040204" pitchFamily="34" charset="0"/>
                <a:cs typeface="Tahoma" panose="020B0604030504040204" pitchFamily="34" charset="0"/>
              </a:rPr>
              <a:t>sadarbības</a:t>
            </a:r>
            <a:r>
              <a:rPr lang="en-GB" i="1" dirty="0">
                <a:latin typeface="Tahoma" panose="020B0604030504040204" pitchFamily="34" charset="0"/>
                <a:ea typeface="Tahoma" panose="020B0604030504040204" pitchFamily="34" charset="0"/>
                <a:cs typeface="Tahoma" panose="020B0604030504040204" pitchFamily="34" charset="0"/>
              </a:rPr>
              <a:t> </a:t>
            </a:r>
            <a:r>
              <a:rPr lang="en-GB" i="1" dirty="0" err="1">
                <a:latin typeface="Tahoma" panose="020B0604030504040204" pitchFamily="34" charset="0"/>
                <a:ea typeface="Tahoma" panose="020B0604030504040204" pitchFamily="34" charset="0"/>
                <a:cs typeface="Tahoma" panose="020B0604030504040204" pitchFamily="34" charset="0"/>
              </a:rPr>
              <a:t>padomei</a:t>
            </a:r>
            <a:r>
              <a:rPr lang="en-GB" i="1" dirty="0">
                <a:latin typeface="Tahoma" panose="020B0604030504040204" pitchFamily="34" charset="0"/>
                <a:ea typeface="Tahoma" panose="020B0604030504040204" pitchFamily="34" charset="0"/>
                <a:cs typeface="Tahoma" panose="020B0604030504040204" pitchFamily="34" charset="0"/>
              </a:rPr>
              <a:t> </a:t>
            </a:r>
          </a:p>
          <a:p>
            <a:pPr algn="l"/>
            <a:r>
              <a:rPr lang="en-GB" dirty="0">
                <a:latin typeface="Tahoma" panose="020B0604030504040204" pitchFamily="34" charset="0"/>
                <a:ea typeface="Tahoma" panose="020B0604030504040204" pitchFamily="34" charset="0"/>
                <a:cs typeface="Tahoma" panose="020B0604030504040204" pitchFamily="34" charset="0"/>
              </a:rPr>
              <a:t>2021.gada 8.decembris</a:t>
            </a:r>
          </a:p>
          <a:p>
            <a:pPr algn="l"/>
            <a:r>
              <a:rPr lang="en-GB" sz="1800" dirty="0">
                <a:latin typeface="Tahoma" panose="020B0604030504040204" pitchFamily="34" charset="0"/>
                <a:ea typeface="Tahoma" panose="020B0604030504040204" pitchFamily="34" charset="0"/>
                <a:cs typeface="Tahoma" panose="020B0604030504040204" pitchFamily="34" charset="0"/>
              </a:rPr>
              <a:t>Liesma Ose, </a:t>
            </a:r>
            <a:r>
              <a:rPr lang="en-GB" sz="1800" dirty="0" err="1">
                <a:latin typeface="Tahoma" panose="020B0604030504040204" pitchFamily="34" charset="0"/>
                <a:ea typeface="Tahoma" panose="020B0604030504040204" pitchFamily="34" charset="0"/>
                <a:cs typeface="Tahoma" panose="020B0604030504040204" pitchFamily="34" charset="0"/>
              </a:rPr>
              <a:t>Labklājības</a:t>
            </a:r>
            <a:r>
              <a:rPr lang="en-GB" sz="1800" dirty="0">
                <a:latin typeface="Tahoma" panose="020B0604030504040204" pitchFamily="34" charset="0"/>
                <a:ea typeface="Tahoma" panose="020B0604030504040204" pitchFamily="34" charset="0"/>
                <a:cs typeface="Tahoma" panose="020B0604030504040204" pitchFamily="34" charset="0"/>
              </a:rPr>
              <a:t> </a:t>
            </a:r>
            <a:r>
              <a:rPr lang="en-GB" sz="1800" dirty="0" err="1">
                <a:latin typeface="Tahoma" panose="020B0604030504040204" pitchFamily="34" charset="0"/>
                <a:ea typeface="Tahoma" panose="020B0604030504040204" pitchFamily="34" charset="0"/>
                <a:cs typeface="Tahoma" panose="020B0604030504040204" pitchFamily="34" charset="0"/>
              </a:rPr>
              <a:t>Ministrijas</a:t>
            </a:r>
            <a:r>
              <a:rPr lang="en-GB" sz="1800" dirty="0">
                <a:latin typeface="Tahoma" panose="020B0604030504040204" pitchFamily="34" charset="0"/>
                <a:ea typeface="Tahoma" panose="020B0604030504040204" pitchFamily="34" charset="0"/>
                <a:cs typeface="Tahoma" panose="020B0604030504040204" pitchFamily="34" charset="0"/>
              </a:rPr>
              <a:t>   </a:t>
            </a:r>
            <a:r>
              <a:rPr lang="lv-LV" sz="1800" dirty="0">
                <a:latin typeface="Tahoma" panose="020B0604030504040204" pitchFamily="34" charset="0"/>
                <a:ea typeface="Tahoma" panose="020B0604030504040204" pitchFamily="34" charset="0"/>
                <a:cs typeface="Tahoma" panose="020B0604030504040204" pitchFamily="34" charset="0"/>
              </a:rPr>
              <a:t>projekta “Profesionālā sociālā darba attīstība pašvaldībās”</a:t>
            </a:r>
            <a:r>
              <a:rPr lang="en-GB" sz="1800" dirty="0">
                <a:latin typeface="Tahoma" panose="020B0604030504040204" pitchFamily="34" charset="0"/>
                <a:ea typeface="Tahoma" panose="020B0604030504040204" pitchFamily="34" charset="0"/>
                <a:cs typeface="Tahoma" panose="020B0604030504040204" pitchFamily="34" charset="0"/>
              </a:rPr>
              <a:t> </a:t>
            </a:r>
            <a:r>
              <a:rPr lang="en-GB" sz="1800" dirty="0" err="1">
                <a:latin typeface="Tahoma" panose="020B0604030504040204" pitchFamily="34" charset="0"/>
                <a:ea typeface="Tahoma" panose="020B0604030504040204" pitchFamily="34" charset="0"/>
                <a:cs typeface="Tahoma" panose="020B0604030504040204" pitchFamily="34" charset="0"/>
              </a:rPr>
              <a:t>vecākā</a:t>
            </a:r>
            <a:r>
              <a:rPr lang="en-GB" sz="1800" dirty="0">
                <a:latin typeface="Tahoma" panose="020B0604030504040204" pitchFamily="34" charset="0"/>
                <a:ea typeface="Tahoma" panose="020B0604030504040204" pitchFamily="34" charset="0"/>
                <a:cs typeface="Tahoma" panose="020B0604030504040204" pitchFamily="34" charset="0"/>
              </a:rPr>
              <a:t> </a:t>
            </a:r>
            <a:r>
              <a:rPr lang="en-GB" sz="1800" dirty="0" err="1">
                <a:latin typeface="Tahoma" panose="020B0604030504040204" pitchFamily="34" charset="0"/>
                <a:ea typeface="Tahoma" panose="020B0604030504040204" pitchFamily="34" charset="0"/>
                <a:cs typeface="Tahoma" panose="020B0604030504040204" pitchFamily="34" charset="0"/>
              </a:rPr>
              <a:t>eksperte</a:t>
            </a:r>
            <a:r>
              <a:rPr lang="en-GB" sz="1800" dirty="0">
                <a:latin typeface="Tahoma" panose="020B0604030504040204" pitchFamily="34" charset="0"/>
                <a:ea typeface="Tahoma" panose="020B0604030504040204" pitchFamily="34" charset="0"/>
                <a:cs typeface="Tahoma" panose="020B0604030504040204" pitchFamily="34" charset="0"/>
              </a:rPr>
              <a:t> </a:t>
            </a:r>
            <a:r>
              <a:rPr lang="lv-LV" sz="1800" dirty="0">
                <a:latin typeface="Tahoma" panose="020B0604030504040204" pitchFamily="34" charset="0"/>
                <a:ea typeface="Tahoma" panose="020B0604030504040204" pitchFamily="34" charset="0"/>
                <a:cs typeface="Tahoma" panose="020B0604030504040204" pitchFamily="34" charset="0"/>
              </a:rPr>
              <a:t> </a:t>
            </a:r>
          </a:p>
          <a:p>
            <a:pPr algn="r"/>
            <a:r>
              <a:rPr lang="en-GB" dirty="0"/>
              <a:t> </a:t>
            </a:r>
            <a:endParaRPr lang="lv-LV" dirty="0"/>
          </a:p>
        </p:txBody>
      </p:sp>
    </p:spTree>
    <p:extLst>
      <p:ext uri="{BB962C8B-B14F-4D97-AF65-F5344CB8AC3E}">
        <p14:creationId xmlns:p14="http://schemas.microsoft.com/office/powerpoint/2010/main" val="15406258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6D725-3730-4651-9AD9-6E0167088294}"/>
              </a:ext>
            </a:extLst>
          </p:cNvPr>
          <p:cNvSpPr>
            <a:spLocks noGrp="1"/>
          </p:cNvSpPr>
          <p:nvPr>
            <p:ph type="title"/>
          </p:nvPr>
        </p:nvSpPr>
        <p:spPr>
          <a:xfrm>
            <a:off x="335360" y="265088"/>
            <a:ext cx="11161240" cy="1075680"/>
          </a:xfrm>
        </p:spPr>
        <p:txBody>
          <a:bodyPr>
            <a:noAutofit/>
          </a:bodyPr>
          <a:lstStyle/>
          <a:p>
            <a:pPr algn="ctr"/>
            <a:r>
              <a:rPr lang="lv-LV" sz="2400" b="1" dirty="0">
                <a:solidFill>
                  <a:srgbClr val="002060"/>
                </a:solidFill>
                <a:effectLst/>
                <a:latin typeface="Tahoma" panose="020B0604030504040204" pitchFamily="34" charset="0"/>
                <a:ea typeface="Tahoma" panose="020B0604030504040204" pitchFamily="34" charset="0"/>
                <a:cs typeface="Tahoma" panose="020B0604030504040204" pitchFamily="34" charset="0"/>
              </a:rPr>
              <a:t>Viedoklis par sociālā darbinieka pienākumu un sociālās palīdzības organizatora pienākumu apvienošanu</a:t>
            </a:r>
            <a:endParaRPr lang="lv-LV" sz="2400"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
        <p:nvSpPr>
          <p:cNvPr id="7" name="TextBox 6">
            <a:extLst>
              <a:ext uri="{FF2B5EF4-FFF2-40B4-BE49-F238E27FC236}">
                <a16:creationId xmlns:a16="http://schemas.microsoft.com/office/drawing/2014/main" id="{5270E041-6BFF-4B1B-8027-6EB7581D3B63}"/>
              </a:ext>
            </a:extLst>
          </p:cNvPr>
          <p:cNvSpPr txBox="1"/>
          <p:nvPr/>
        </p:nvSpPr>
        <p:spPr>
          <a:xfrm>
            <a:off x="336848" y="1196752"/>
            <a:ext cx="8819272" cy="709233"/>
          </a:xfrm>
          <a:prstGeom prst="rect">
            <a:avLst/>
          </a:prstGeom>
          <a:noFill/>
        </p:spPr>
        <p:txBody>
          <a:bodyPr wrap="square">
            <a:spAutoFit/>
          </a:bodyPr>
          <a:lstStyle/>
          <a:p>
            <a:pPr algn="just">
              <a:lnSpc>
                <a:spcPct val="115000"/>
              </a:lnSpc>
              <a:spcAft>
                <a:spcPts val="1000"/>
              </a:spcAft>
            </a:pPr>
            <a:r>
              <a:rPr lang="lv-LV" sz="1800" i="1" dirty="0">
                <a:effectLst/>
                <a:latin typeface="Times New Roman" panose="02020603050405020304" pitchFamily="18" charset="0"/>
                <a:ea typeface="Times New Roman" panose="02020603050405020304" pitchFamily="18" charset="0"/>
                <a:cs typeface="Times New Roman" panose="02020603050405020304" pitchFamily="18" charset="0"/>
              </a:rPr>
              <a:t>Kā Jūs vērtējat, vai sociālā darbinieka pienākumu un sociālās palīdzības organizatora pienākumu apvienošana, kad šos pienākumus veic viena un tā pati persona, ir atbalstāma?</a:t>
            </a:r>
            <a:endParaRPr lang="lv-LV"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8" name="Picture 7">
            <a:extLst>
              <a:ext uri="{FF2B5EF4-FFF2-40B4-BE49-F238E27FC236}">
                <a16:creationId xmlns:a16="http://schemas.microsoft.com/office/drawing/2014/main" id="{D759DAE8-13A6-4062-ACED-DDC87B04BCE3}"/>
              </a:ext>
            </a:extLst>
          </p:cNvPr>
          <p:cNvPicPr>
            <a:picLocks noChangeAspect="1"/>
          </p:cNvPicPr>
          <p:nvPr/>
        </p:nvPicPr>
        <p:blipFill>
          <a:blip r:embed="rId2"/>
          <a:stretch>
            <a:fillRect/>
          </a:stretch>
        </p:blipFill>
        <p:spPr>
          <a:xfrm>
            <a:off x="335360" y="1772816"/>
            <a:ext cx="9937104" cy="4261125"/>
          </a:xfrm>
          <a:prstGeom prst="rect">
            <a:avLst/>
          </a:prstGeom>
        </p:spPr>
      </p:pic>
      <p:sp>
        <p:nvSpPr>
          <p:cNvPr id="10" name="TextBox 9">
            <a:extLst>
              <a:ext uri="{FF2B5EF4-FFF2-40B4-BE49-F238E27FC236}">
                <a16:creationId xmlns:a16="http://schemas.microsoft.com/office/drawing/2014/main" id="{FBB187A9-7532-4053-A3A3-CD4E62271335}"/>
              </a:ext>
            </a:extLst>
          </p:cNvPr>
          <p:cNvSpPr txBox="1"/>
          <p:nvPr/>
        </p:nvSpPr>
        <p:spPr>
          <a:xfrm>
            <a:off x="2711624" y="6270647"/>
            <a:ext cx="6103088" cy="390684"/>
          </a:xfrm>
          <a:prstGeom prst="rect">
            <a:avLst/>
          </a:prstGeom>
          <a:noFill/>
        </p:spPr>
        <p:txBody>
          <a:bodyPr wrap="square">
            <a:spAutoFit/>
          </a:bodyPr>
          <a:lstStyle/>
          <a:p>
            <a:pPr algn="just">
              <a:lnSpc>
                <a:spcPct val="115000"/>
              </a:lnSpc>
              <a:spcAft>
                <a:spcPts val="1000"/>
              </a:spcAft>
            </a:pPr>
            <a:r>
              <a:rPr lang="lv-LV" sz="1800" dirty="0">
                <a:effectLst/>
                <a:latin typeface="Times New Roman" panose="02020603050405020304" pitchFamily="18" charset="0"/>
                <a:ea typeface="Times New Roman" panose="02020603050405020304" pitchFamily="18" charset="0"/>
                <a:cs typeface="Times New Roman" panose="02020603050405020304" pitchFamily="18" charset="0"/>
              </a:rPr>
              <a:t>Sociālo dienestu vadītāju aptauja. N=75.</a:t>
            </a:r>
            <a:endParaRPr lang="lv-LV"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809659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6D725-3730-4651-9AD9-6E0167088294}"/>
              </a:ext>
            </a:extLst>
          </p:cNvPr>
          <p:cNvSpPr>
            <a:spLocks noGrp="1"/>
          </p:cNvSpPr>
          <p:nvPr>
            <p:ph type="title"/>
          </p:nvPr>
        </p:nvSpPr>
        <p:spPr>
          <a:xfrm>
            <a:off x="335360" y="265088"/>
            <a:ext cx="11161240" cy="1075680"/>
          </a:xfrm>
        </p:spPr>
        <p:txBody>
          <a:bodyPr>
            <a:noAutofit/>
          </a:bodyPr>
          <a:lstStyle/>
          <a:p>
            <a:pPr algn="ctr"/>
            <a:r>
              <a:rPr lang="lv-LV" sz="2400" b="1" dirty="0">
                <a:solidFill>
                  <a:srgbClr val="002060"/>
                </a:solidFill>
                <a:effectLst/>
                <a:latin typeface="Tahoma" panose="020B0604030504040204" pitchFamily="34" charset="0"/>
                <a:ea typeface="Tahoma" panose="020B0604030504040204" pitchFamily="34" charset="0"/>
                <a:cs typeface="Tahoma" panose="020B0604030504040204" pitchFamily="34" charset="0"/>
              </a:rPr>
              <a:t>Viedoklis par iespēju atteikties no amata “sociālās palīdzības organizators”</a:t>
            </a:r>
            <a:endParaRPr lang="lv-LV" sz="2400"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
        <p:nvSpPr>
          <p:cNvPr id="7" name="TextBox 6">
            <a:extLst>
              <a:ext uri="{FF2B5EF4-FFF2-40B4-BE49-F238E27FC236}">
                <a16:creationId xmlns:a16="http://schemas.microsoft.com/office/drawing/2014/main" id="{5270E041-6BFF-4B1B-8027-6EB7581D3B63}"/>
              </a:ext>
            </a:extLst>
          </p:cNvPr>
          <p:cNvSpPr txBox="1"/>
          <p:nvPr/>
        </p:nvSpPr>
        <p:spPr>
          <a:xfrm>
            <a:off x="336848" y="1196752"/>
            <a:ext cx="9719592" cy="709233"/>
          </a:xfrm>
          <a:prstGeom prst="rect">
            <a:avLst/>
          </a:prstGeom>
          <a:noFill/>
        </p:spPr>
        <p:txBody>
          <a:bodyPr wrap="square">
            <a:spAutoFit/>
          </a:bodyPr>
          <a:lstStyle/>
          <a:p>
            <a:pPr algn="just">
              <a:lnSpc>
                <a:spcPct val="115000"/>
              </a:lnSpc>
              <a:spcAft>
                <a:spcPts val="1000"/>
              </a:spcAft>
            </a:pPr>
            <a:r>
              <a:rPr lang="lv-LV" sz="1800" i="1" dirty="0">
                <a:effectLst/>
                <a:latin typeface="Times New Roman" panose="02020603050405020304" pitchFamily="18" charset="0"/>
                <a:ea typeface="Times New Roman" panose="02020603050405020304" pitchFamily="18" charset="0"/>
                <a:cs typeface="Times New Roman" panose="02020603050405020304" pitchFamily="18" charset="0"/>
              </a:rPr>
              <a:t>Kāds ir Jūsu viedoklis par iespēju atteikties no tāda amata kā “sociālās palīdzības organizators” vispār, un sadalīt viņa veiktās funkcijas starp sociālo darbinieku vai kādu citu speciālistu?</a:t>
            </a:r>
            <a:endParaRPr lang="lv-LV"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FBB187A9-7532-4053-A3A3-CD4E62271335}"/>
              </a:ext>
            </a:extLst>
          </p:cNvPr>
          <p:cNvSpPr txBox="1"/>
          <p:nvPr/>
        </p:nvSpPr>
        <p:spPr>
          <a:xfrm>
            <a:off x="2711624" y="6270647"/>
            <a:ext cx="6103088" cy="390684"/>
          </a:xfrm>
          <a:prstGeom prst="rect">
            <a:avLst/>
          </a:prstGeom>
          <a:noFill/>
        </p:spPr>
        <p:txBody>
          <a:bodyPr wrap="square">
            <a:spAutoFit/>
          </a:bodyPr>
          <a:lstStyle/>
          <a:p>
            <a:pPr algn="just">
              <a:lnSpc>
                <a:spcPct val="115000"/>
              </a:lnSpc>
              <a:spcAft>
                <a:spcPts val="1000"/>
              </a:spcAft>
            </a:pPr>
            <a:r>
              <a:rPr lang="lv-LV" sz="1800" dirty="0">
                <a:effectLst/>
                <a:latin typeface="Times New Roman" panose="02020603050405020304" pitchFamily="18" charset="0"/>
                <a:ea typeface="Times New Roman" panose="02020603050405020304" pitchFamily="18" charset="0"/>
                <a:cs typeface="Times New Roman" panose="02020603050405020304" pitchFamily="18" charset="0"/>
              </a:rPr>
              <a:t>Sociālo dienestu vadītāju aptauja. N=75.</a:t>
            </a:r>
            <a:endParaRPr lang="lv-LV" sz="2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Picture 2">
            <a:extLst>
              <a:ext uri="{FF2B5EF4-FFF2-40B4-BE49-F238E27FC236}">
                <a16:creationId xmlns:a16="http://schemas.microsoft.com/office/drawing/2014/main" id="{AF5DBBDD-6C59-4426-AC14-723E7E2A7A41}"/>
              </a:ext>
            </a:extLst>
          </p:cNvPr>
          <p:cNvPicPr>
            <a:picLocks noChangeAspect="1"/>
          </p:cNvPicPr>
          <p:nvPr/>
        </p:nvPicPr>
        <p:blipFill>
          <a:blip r:embed="rId2"/>
          <a:stretch>
            <a:fillRect/>
          </a:stretch>
        </p:blipFill>
        <p:spPr>
          <a:xfrm>
            <a:off x="2855640" y="2216116"/>
            <a:ext cx="5616624" cy="4041366"/>
          </a:xfrm>
          <a:prstGeom prst="rect">
            <a:avLst/>
          </a:prstGeom>
        </p:spPr>
      </p:pic>
    </p:spTree>
    <p:extLst>
      <p:ext uri="{BB962C8B-B14F-4D97-AF65-F5344CB8AC3E}">
        <p14:creationId xmlns:p14="http://schemas.microsoft.com/office/powerpoint/2010/main" val="15355236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32B5BF-B23F-418F-AE08-02CE4968BB66}"/>
              </a:ext>
            </a:extLst>
          </p:cNvPr>
          <p:cNvSpPr>
            <a:spLocks noGrp="1"/>
          </p:cNvSpPr>
          <p:nvPr>
            <p:ph type="title"/>
          </p:nvPr>
        </p:nvSpPr>
        <p:spPr>
          <a:xfrm>
            <a:off x="-264160" y="-2233"/>
            <a:ext cx="11625580" cy="1652281"/>
          </a:xfrm>
        </p:spPr>
        <p:txBody>
          <a:bodyPr/>
          <a:lstStyle/>
          <a:p>
            <a:pPr algn="r"/>
            <a:r>
              <a:rPr lang="lv-LV" dirty="0">
                <a:latin typeface="Tahoma" panose="020B0604030504040204" pitchFamily="34" charset="0"/>
                <a:ea typeface="Tahoma" panose="020B0604030504040204" pitchFamily="34" charset="0"/>
                <a:cs typeface="Tahoma" panose="020B0604030504040204" pitchFamily="34" charset="0"/>
              </a:rPr>
              <a:t>SECINĀJUMI</a:t>
            </a:r>
            <a:r>
              <a:rPr lang="en-GB" dirty="0">
                <a:latin typeface="Tahoma" panose="020B0604030504040204" pitchFamily="34" charset="0"/>
                <a:ea typeface="Tahoma" panose="020B0604030504040204" pitchFamily="34" charset="0"/>
                <a:cs typeface="Tahoma" panose="020B0604030504040204" pitchFamily="34" charset="0"/>
              </a:rPr>
              <a:t>: PROBLĒMAS UN RISINĀJUMI </a:t>
            </a:r>
            <a:endParaRPr lang="lv-LV"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EF3A871E-0C8E-49AC-AFE6-3688C17E52EA}"/>
              </a:ext>
            </a:extLst>
          </p:cNvPr>
          <p:cNvSpPr>
            <a:spLocks noGrp="1"/>
          </p:cNvSpPr>
          <p:nvPr>
            <p:ph idx="1"/>
          </p:nvPr>
        </p:nvSpPr>
        <p:spPr>
          <a:xfrm>
            <a:off x="365760" y="1544319"/>
            <a:ext cx="11247120" cy="1164601"/>
          </a:xfrm>
        </p:spPr>
        <p:txBody>
          <a:bodyPr>
            <a:noAutofit/>
          </a:bodyPr>
          <a:lstStyle/>
          <a:p>
            <a:pPr algn="just">
              <a:lnSpc>
                <a:spcPct val="115000"/>
              </a:lnSpc>
              <a:spcAft>
                <a:spcPts val="1000"/>
              </a:spcAft>
            </a:pPr>
            <a:r>
              <a:rPr lang="en-GB" sz="2000" dirty="0">
                <a:latin typeface="Tahoma" panose="020B0604030504040204" pitchFamily="34" charset="0"/>
                <a:ea typeface="Tahoma" panose="020B0604030504040204" pitchFamily="34" charset="0"/>
                <a:cs typeface="Tahoma" panose="020B0604030504040204" pitchFamily="34" charset="0"/>
              </a:rPr>
              <a:t>S</a:t>
            </a:r>
            <a:r>
              <a:rPr lang="lv-LV" sz="2000" dirty="0" err="1">
                <a:latin typeface="Tahoma" panose="020B0604030504040204" pitchFamily="34" charset="0"/>
                <a:ea typeface="Tahoma" panose="020B0604030504040204" pitchFamily="34" charset="0"/>
                <a:cs typeface="Tahoma" panose="020B0604030504040204" pitchFamily="34" charset="0"/>
              </a:rPr>
              <a:t>ociālās</a:t>
            </a:r>
            <a:r>
              <a:rPr lang="lv-LV" sz="2000" dirty="0">
                <a:latin typeface="Tahoma" panose="020B0604030504040204" pitchFamily="34" charset="0"/>
                <a:ea typeface="Tahoma" panose="020B0604030504040204" pitchFamily="34" charset="0"/>
                <a:cs typeface="Tahoma" panose="020B0604030504040204" pitchFamily="34" charset="0"/>
              </a:rPr>
              <a:t> palīdzības organizatoru pašvaldību sociālajos dienestos</a:t>
            </a:r>
            <a:r>
              <a:rPr lang="en-GB" sz="2000" dirty="0">
                <a:latin typeface="Tahoma" panose="020B0604030504040204" pitchFamily="34" charset="0"/>
                <a:ea typeface="Tahoma" panose="020B0604030504040204" pitchFamily="34" charset="0"/>
                <a:cs typeface="Tahoma" panose="020B0604030504040204" pitchFamily="34" charset="0"/>
              </a:rPr>
              <a:t> </a:t>
            </a:r>
            <a:r>
              <a:rPr lang="en-GB" sz="2000" dirty="0" err="1">
                <a:latin typeface="Tahoma" panose="020B0604030504040204" pitchFamily="34" charset="0"/>
                <a:ea typeface="Tahoma" panose="020B0604030504040204" pitchFamily="34" charset="0"/>
                <a:cs typeface="Tahoma" panose="020B0604030504040204" pitchFamily="34" charset="0"/>
              </a:rPr>
              <a:t>pietrūkst</a:t>
            </a:r>
            <a:r>
              <a:rPr lang="lv-LV" sz="2000" dirty="0">
                <a:latin typeface="Tahoma" panose="020B0604030504040204" pitchFamily="34" charset="0"/>
                <a:ea typeface="Tahoma" panose="020B0604030504040204" pitchFamily="34" charset="0"/>
                <a:cs typeface="Tahoma" panose="020B0604030504040204" pitchFamily="34" charset="0"/>
              </a:rPr>
              <a:t>. </a:t>
            </a:r>
            <a:endParaRPr lang="en-GB" sz="2000" dirty="0">
              <a:latin typeface="Tahoma" panose="020B0604030504040204" pitchFamily="34" charset="0"/>
              <a:ea typeface="Tahoma" panose="020B0604030504040204" pitchFamily="34" charset="0"/>
              <a:cs typeface="Tahoma" panose="020B0604030504040204" pitchFamily="34" charset="0"/>
            </a:endParaRPr>
          </a:p>
          <a:p>
            <a:pPr algn="just">
              <a:lnSpc>
                <a:spcPct val="115000"/>
              </a:lnSpc>
              <a:spcAft>
                <a:spcPts val="1000"/>
              </a:spcAft>
            </a:pPr>
            <a:r>
              <a:rPr lang="en-GB" sz="2000" dirty="0">
                <a:latin typeface="Tahoma" panose="020B0604030504040204" pitchFamily="34" charset="0"/>
                <a:ea typeface="Tahoma" panose="020B0604030504040204" pitchFamily="34" charset="0"/>
                <a:cs typeface="Tahoma" panose="020B0604030504040204" pitchFamily="34" charset="0"/>
              </a:rPr>
              <a:t>D</a:t>
            </a:r>
            <a:r>
              <a:rPr lang="lv-LV" sz="2000" dirty="0" err="1">
                <a:latin typeface="Tahoma" panose="020B0604030504040204" pitchFamily="34" charset="0"/>
                <a:ea typeface="Tahoma" panose="020B0604030504040204" pitchFamily="34" charset="0"/>
                <a:cs typeface="Tahoma" panose="020B0604030504040204" pitchFamily="34" charset="0"/>
              </a:rPr>
              <a:t>ažāda</a:t>
            </a:r>
            <a:r>
              <a:rPr lang="lv-LV" sz="2000" dirty="0">
                <a:latin typeface="Tahoma" panose="020B0604030504040204" pitchFamily="34" charset="0"/>
                <a:ea typeface="Tahoma" panose="020B0604030504040204" pitchFamily="34" charset="0"/>
                <a:cs typeface="Tahoma" panose="020B0604030504040204" pitchFamily="34" charset="0"/>
              </a:rPr>
              <a:t> tipa pašvaldību teritorijās ir atšķirīgas pieejas un izaicinājumi sociālās palīdzības </a:t>
            </a:r>
            <a:r>
              <a:rPr lang="lv-LV" sz="2000" dirty="0" err="1">
                <a:latin typeface="Tahoma" panose="020B0604030504040204" pitchFamily="34" charset="0"/>
                <a:ea typeface="Tahoma" panose="020B0604030504040204" pitchFamily="34" charset="0"/>
                <a:cs typeface="Tahoma" panose="020B0604030504040204" pitchFamily="34" charset="0"/>
              </a:rPr>
              <a:t>organizēšan</a:t>
            </a:r>
            <a:r>
              <a:rPr lang="en-GB" sz="2000" dirty="0">
                <a:latin typeface="Tahoma" panose="020B0604030504040204" pitchFamily="34" charset="0"/>
                <a:ea typeface="Tahoma" panose="020B0604030504040204" pitchFamily="34" charset="0"/>
                <a:cs typeface="Tahoma" panose="020B0604030504040204" pitchFamily="34" charset="0"/>
              </a:rPr>
              <a:t>ā</a:t>
            </a:r>
            <a:r>
              <a:rPr lang="lv-LV" sz="2000" dirty="0">
                <a:latin typeface="Tahoma" panose="020B0604030504040204" pitchFamily="34" charset="0"/>
                <a:ea typeface="Tahoma" panose="020B0604030504040204" pitchFamily="34" charset="0"/>
                <a:cs typeface="Tahoma" panose="020B0604030504040204" pitchFamily="34" charset="0"/>
              </a:rPr>
              <a:t>. </a:t>
            </a:r>
            <a:endParaRPr lang="en-GB" sz="2000" dirty="0">
              <a:latin typeface="Tahoma" panose="020B0604030504040204" pitchFamily="34" charset="0"/>
              <a:ea typeface="Tahoma" panose="020B0604030504040204" pitchFamily="34" charset="0"/>
              <a:cs typeface="Tahoma" panose="020B0604030504040204" pitchFamily="34" charset="0"/>
            </a:endParaRPr>
          </a:p>
          <a:p>
            <a:pPr algn="just">
              <a:lnSpc>
                <a:spcPct val="115000"/>
              </a:lnSpc>
              <a:spcAft>
                <a:spcPts val="1000"/>
              </a:spcAft>
            </a:pPr>
            <a:r>
              <a:rPr lang="en-GB" sz="2000" dirty="0">
                <a:latin typeface="Tahoma" panose="020B0604030504040204" pitchFamily="34" charset="0"/>
                <a:ea typeface="Tahoma" panose="020B0604030504040204" pitchFamily="34" charset="0"/>
                <a:cs typeface="Tahoma" panose="020B0604030504040204" pitchFamily="34" charset="0"/>
              </a:rPr>
              <a:t>S</a:t>
            </a:r>
            <a:r>
              <a:rPr lang="lv-LV" sz="2000" dirty="0" err="1">
                <a:latin typeface="Tahoma" panose="020B0604030504040204" pitchFamily="34" charset="0"/>
                <a:ea typeface="Tahoma" panose="020B0604030504040204" pitchFamily="34" charset="0"/>
                <a:cs typeface="Tahoma" panose="020B0604030504040204" pitchFamily="34" charset="0"/>
              </a:rPr>
              <a:t>ociālās</a:t>
            </a:r>
            <a:r>
              <a:rPr lang="lv-LV" sz="2000" dirty="0">
                <a:latin typeface="Tahoma" panose="020B0604030504040204" pitchFamily="34" charset="0"/>
                <a:ea typeface="Tahoma" panose="020B0604030504040204" pitchFamily="34" charset="0"/>
                <a:cs typeface="Tahoma" panose="020B0604030504040204" pitchFamily="34" charset="0"/>
              </a:rPr>
              <a:t> palīdzības organizatora izglītības nodrošinājumā radusies situācija, kad, no vienas puses, pieprasījums pēc 1. līmeņa profesionālās augstākās izglītības sociālās palīdzības organizatora specialitātei ir zems, bet, no otras puses, sociālās palīdzības organizatoru pienākumu veicēju trūkst. </a:t>
            </a:r>
            <a:endParaRPr lang="en-GB" sz="2000" dirty="0">
              <a:latin typeface="Tahoma" panose="020B0604030504040204" pitchFamily="34" charset="0"/>
              <a:ea typeface="Tahoma" panose="020B0604030504040204" pitchFamily="34" charset="0"/>
              <a:cs typeface="Tahoma" panose="020B0604030504040204" pitchFamily="34" charset="0"/>
            </a:endParaRPr>
          </a:p>
          <a:p>
            <a:pPr algn="just">
              <a:lnSpc>
                <a:spcPct val="115000"/>
              </a:lnSpc>
              <a:spcAft>
                <a:spcPts val="1000"/>
              </a:spcAft>
            </a:pPr>
            <a:r>
              <a:rPr lang="lv-LV" sz="2000" dirty="0">
                <a:solidFill>
                  <a:schemeClr val="tx1"/>
                </a:solidFill>
                <a:effectLst/>
                <a:latin typeface="Tahoma" panose="020B0604030504040204" pitchFamily="34" charset="0"/>
                <a:ea typeface="Tahoma" panose="020B0604030504040204" pitchFamily="34" charset="0"/>
                <a:cs typeface="Tahoma" panose="020B0604030504040204" pitchFamily="34" charset="0"/>
              </a:rPr>
              <a:t>Risinājumi izglītības vajadzību nodrošināšanai sociālās palīdzības organizatora specialitātei ir atkarīgi no tā, kā tiks definēta sociālās palīdzības organizatora loma sociālo dienestu struktūrā</a:t>
            </a:r>
            <a:r>
              <a:rPr lang="en-GB" sz="2000" dirty="0">
                <a:solidFill>
                  <a:schemeClr val="tx1"/>
                </a:solidFill>
                <a:effectLst/>
                <a:latin typeface="Tahoma" panose="020B0604030504040204" pitchFamily="34" charset="0"/>
                <a:ea typeface="Tahoma" panose="020B0604030504040204" pitchFamily="34" charset="0"/>
                <a:cs typeface="Tahoma" panose="020B0604030504040204" pitchFamily="34" charset="0"/>
              </a:rPr>
              <a:t>.</a:t>
            </a:r>
            <a:r>
              <a:rPr lang="lv-LV" sz="20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r>
              <a:rPr lang="en-GB" sz="2000" dirty="0">
                <a:latin typeface="Tahoma" panose="020B0604030504040204" pitchFamily="34" charset="0"/>
                <a:ea typeface="Tahoma" panose="020B0604030504040204" pitchFamily="34" charset="0"/>
                <a:cs typeface="Tahoma" panose="020B0604030504040204" pitchFamily="34" charset="0"/>
              </a:rPr>
              <a:t>S</a:t>
            </a:r>
            <a:r>
              <a:rPr lang="lv-LV" sz="2000" dirty="0" err="1">
                <a:solidFill>
                  <a:schemeClr val="tx1"/>
                </a:solidFill>
                <a:effectLst/>
                <a:latin typeface="Tahoma" panose="020B0604030504040204" pitchFamily="34" charset="0"/>
                <a:ea typeface="Tahoma" panose="020B0604030504040204" pitchFamily="34" charset="0"/>
                <a:cs typeface="Tahoma" panose="020B0604030504040204" pitchFamily="34" charset="0"/>
              </a:rPr>
              <a:t>ociālo</a:t>
            </a:r>
            <a:r>
              <a:rPr lang="lv-LV" sz="2000" dirty="0">
                <a:solidFill>
                  <a:schemeClr val="tx1"/>
                </a:solidFill>
                <a:effectLst/>
                <a:latin typeface="Tahoma" panose="020B0604030504040204" pitchFamily="34" charset="0"/>
                <a:ea typeface="Tahoma" panose="020B0604030504040204" pitchFamily="34" charset="0"/>
                <a:cs typeface="Tahoma" panose="020B0604030504040204" pitchFamily="34" charset="0"/>
              </a:rPr>
              <a:t> dienestu darba organizāciju modeļos nepieciešama izšķiršanās un vajadzību definēšana.</a:t>
            </a:r>
            <a:endParaRPr lang="lv-LV" sz="200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5448473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708FB-F93B-4C54-AB40-0145336FF266}"/>
              </a:ext>
            </a:extLst>
          </p:cNvPr>
          <p:cNvSpPr>
            <a:spLocks noGrp="1"/>
          </p:cNvSpPr>
          <p:nvPr>
            <p:ph type="title"/>
          </p:nvPr>
        </p:nvSpPr>
        <p:spPr>
          <a:xfrm>
            <a:off x="119336" y="-14001"/>
            <a:ext cx="11953328" cy="706697"/>
          </a:xfrm>
        </p:spPr>
        <p:txBody>
          <a:bodyPr>
            <a:noAutofit/>
          </a:bodyPr>
          <a:lstStyle/>
          <a:p>
            <a:pPr algn="ctr"/>
            <a:r>
              <a:rPr lang="lv-LV" sz="2400" b="1" dirty="0">
                <a:effectLst/>
                <a:latin typeface="Tahoma" panose="020B0604030504040204" pitchFamily="34" charset="0"/>
                <a:ea typeface="Tahoma" panose="020B0604030504040204" pitchFamily="34" charset="0"/>
                <a:cs typeface="Tahoma" panose="020B0604030504040204" pitchFamily="34" charset="0"/>
              </a:rPr>
              <a:t>Atšķirīgās pieejas un izaicinājumi sociālās palīdzības organizēšanā dažāda tipa pašvaldību teritorijās</a:t>
            </a:r>
            <a:endParaRPr lang="lv-LV" sz="2400" dirty="0">
              <a:latin typeface="Tahoma" panose="020B0604030504040204" pitchFamily="34" charset="0"/>
              <a:ea typeface="Tahoma" panose="020B0604030504040204" pitchFamily="34" charset="0"/>
              <a:cs typeface="Tahoma" panose="020B0604030504040204" pitchFamily="34" charset="0"/>
            </a:endParaRPr>
          </a:p>
        </p:txBody>
      </p:sp>
      <p:graphicFrame>
        <p:nvGraphicFramePr>
          <p:cNvPr id="6" name="Table 5">
            <a:extLst>
              <a:ext uri="{FF2B5EF4-FFF2-40B4-BE49-F238E27FC236}">
                <a16:creationId xmlns:a16="http://schemas.microsoft.com/office/drawing/2014/main" id="{41509480-7CFA-427D-A600-7D966F4987EC}"/>
              </a:ext>
            </a:extLst>
          </p:cNvPr>
          <p:cNvGraphicFramePr>
            <a:graphicFrameLocks noGrp="1"/>
          </p:cNvGraphicFramePr>
          <p:nvPr>
            <p:extLst/>
          </p:nvPr>
        </p:nvGraphicFramePr>
        <p:xfrm>
          <a:off x="119336" y="836713"/>
          <a:ext cx="12025335" cy="5909686"/>
        </p:xfrm>
        <a:graphic>
          <a:graphicData uri="http://schemas.openxmlformats.org/drawingml/2006/table">
            <a:tbl>
              <a:tblPr firstRow="1" firstCol="1" bandRow="1">
                <a:tableStyleId>{5C22544A-7EE6-4342-B048-85BDC9FD1C3A}</a:tableStyleId>
              </a:tblPr>
              <a:tblGrid>
                <a:gridCol w="1686480">
                  <a:extLst>
                    <a:ext uri="{9D8B030D-6E8A-4147-A177-3AD203B41FA5}">
                      <a16:colId xmlns:a16="http://schemas.microsoft.com/office/drawing/2014/main" val="3559561859"/>
                    </a:ext>
                  </a:extLst>
                </a:gridCol>
                <a:gridCol w="3152984">
                  <a:extLst>
                    <a:ext uri="{9D8B030D-6E8A-4147-A177-3AD203B41FA5}">
                      <a16:colId xmlns:a16="http://schemas.microsoft.com/office/drawing/2014/main" val="1105414654"/>
                    </a:ext>
                  </a:extLst>
                </a:gridCol>
                <a:gridCol w="7185871">
                  <a:extLst>
                    <a:ext uri="{9D8B030D-6E8A-4147-A177-3AD203B41FA5}">
                      <a16:colId xmlns:a16="http://schemas.microsoft.com/office/drawing/2014/main" val="2186239429"/>
                    </a:ext>
                  </a:extLst>
                </a:gridCol>
              </a:tblGrid>
              <a:tr h="289845">
                <a:tc>
                  <a:txBody>
                    <a:bodyPr/>
                    <a:lstStyle/>
                    <a:p>
                      <a:pPr algn="ctr">
                        <a:lnSpc>
                          <a:spcPct val="115000"/>
                        </a:lnSpc>
                        <a:spcAft>
                          <a:spcPts val="600"/>
                        </a:spcAft>
                      </a:pPr>
                      <a:r>
                        <a:rPr lang="lv-LV" sz="1800">
                          <a:effectLst/>
                          <a:latin typeface="Times New Roman" panose="02020603050405020304" pitchFamily="18" charset="0"/>
                          <a:cs typeface="Times New Roman" panose="02020603050405020304" pitchFamily="18" charset="0"/>
                        </a:rPr>
                        <a:t>Teritorijas tips</a:t>
                      </a:r>
                      <a:endParaRPr lang="lv-LV"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29896" marR="29896" marT="0" marB="0"/>
                </a:tc>
                <a:tc>
                  <a:txBody>
                    <a:bodyPr/>
                    <a:lstStyle/>
                    <a:p>
                      <a:pPr marL="228600" algn="ctr">
                        <a:lnSpc>
                          <a:spcPct val="115000"/>
                        </a:lnSpc>
                        <a:spcAft>
                          <a:spcPts val="600"/>
                        </a:spcAft>
                      </a:pPr>
                      <a:r>
                        <a:rPr lang="lv-LV" sz="1800">
                          <a:effectLst/>
                          <a:latin typeface="Times New Roman" panose="02020603050405020304" pitchFamily="18" charset="0"/>
                          <a:cs typeface="Times New Roman" panose="02020603050405020304" pitchFamily="18" charset="0"/>
                        </a:rPr>
                        <a:t>Pieejas īss apraksts</a:t>
                      </a:r>
                      <a:endParaRPr lang="lv-LV"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29896" marR="29896" marT="0" marB="0"/>
                </a:tc>
                <a:tc>
                  <a:txBody>
                    <a:bodyPr/>
                    <a:lstStyle/>
                    <a:p>
                      <a:pPr algn="ctr">
                        <a:lnSpc>
                          <a:spcPct val="115000"/>
                        </a:lnSpc>
                        <a:spcAft>
                          <a:spcPts val="600"/>
                        </a:spcAft>
                      </a:pPr>
                      <a:r>
                        <a:rPr lang="lv-LV" sz="1800">
                          <a:effectLst/>
                          <a:latin typeface="Times New Roman" panose="02020603050405020304" pitchFamily="18" charset="0"/>
                          <a:cs typeface="Times New Roman" panose="02020603050405020304" pitchFamily="18" charset="0"/>
                        </a:rPr>
                        <a:t>Problēmas un iespējamie risinājums</a:t>
                      </a:r>
                      <a:endParaRPr lang="lv-LV"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29896" marR="29896" marT="0" marB="0"/>
                </a:tc>
                <a:extLst>
                  <a:ext uri="{0D108BD9-81ED-4DB2-BD59-A6C34878D82A}">
                    <a16:rowId xmlns:a16="http://schemas.microsoft.com/office/drawing/2014/main" val="3899973597"/>
                  </a:ext>
                </a:extLst>
              </a:tr>
              <a:tr h="1702415">
                <a:tc>
                  <a:txBody>
                    <a:bodyPr/>
                    <a:lstStyle/>
                    <a:p>
                      <a:pPr algn="ctr">
                        <a:lnSpc>
                          <a:spcPct val="115000"/>
                        </a:lnSpc>
                        <a:spcAft>
                          <a:spcPts val="600"/>
                        </a:spcAft>
                      </a:pPr>
                      <a:r>
                        <a:rPr lang="lv-LV" sz="1800">
                          <a:effectLst/>
                          <a:latin typeface="Times New Roman" panose="02020603050405020304" pitchFamily="18" charset="0"/>
                          <a:cs typeface="Times New Roman" panose="02020603050405020304" pitchFamily="18" charset="0"/>
                        </a:rPr>
                        <a:t>Valstspilsētas</a:t>
                      </a:r>
                      <a:endParaRPr lang="lv-LV"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29896" marR="29896" marT="0" marB="0"/>
                </a:tc>
                <a:tc>
                  <a:txBody>
                    <a:bodyPr/>
                    <a:lstStyle/>
                    <a:p>
                      <a:pPr marL="342900" lvl="0" indent="-342900">
                        <a:lnSpc>
                          <a:spcPct val="115000"/>
                        </a:lnSpc>
                        <a:spcAft>
                          <a:spcPts val="600"/>
                        </a:spcAft>
                        <a:buFont typeface="Times New Roman" panose="02020603050405020304" pitchFamily="18" charset="0"/>
                        <a:buChar char="•"/>
                      </a:pPr>
                      <a:r>
                        <a:rPr lang="lv-LV" sz="1800">
                          <a:effectLst/>
                          <a:latin typeface="Times New Roman" panose="02020603050405020304" pitchFamily="18" charset="0"/>
                          <a:cs typeface="Times New Roman" panose="02020603050405020304" pitchFamily="18" charset="0"/>
                        </a:rPr>
                        <a:t>Augsta darbinieku specializācijas pakāpe</a:t>
                      </a:r>
                    </a:p>
                    <a:p>
                      <a:pPr marL="342900" lvl="0" indent="-342900">
                        <a:lnSpc>
                          <a:spcPct val="115000"/>
                        </a:lnSpc>
                        <a:spcAft>
                          <a:spcPts val="600"/>
                        </a:spcAft>
                        <a:buFont typeface="Times New Roman" panose="02020603050405020304" pitchFamily="18" charset="0"/>
                        <a:buChar char="•"/>
                      </a:pPr>
                      <a:r>
                        <a:rPr lang="lv-LV" sz="1800">
                          <a:effectLst/>
                          <a:latin typeface="Times New Roman" panose="02020603050405020304" pitchFamily="18" charset="0"/>
                          <a:cs typeface="Times New Roman" panose="02020603050405020304" pitchFamily="18" charset="0"/>
                        </a:rPr>
                        <a:t>Labāka apmācību pieejamība</a:t>
                      </a:r>
                    </a:p>
                    <a:p>
                      <a:pPr marL="342900" lvl="0" indent="-342900">
                        <a:lnSpc>
                          <a:spcPct val="115000"/>
                        </a:lnSpc>
                        <a:spcAft>
                          <a:spcPts val="600"/>
                        </a:spcAft>
                        <a:buFont typeface="Times New Roman" panose="02020603050405020304" pitchFamily="18" charset="0"/>
                        <a:buChar char="•"/>
                      </a:pPr>
                      <a:r>
                        <a:rPr lang="lv-LV" sz="1800">
                          <a:effectLst/>
                          <a:latin typeface="Times New Roman" panose="02020603050405020304" pitchFamily="18" charset="0"/>
                          <a:cs typeface="Times New Roman" panose="02020603050405020304" pitchFamily="18" charset="0"/>
                        </a:rPr>
                        <a:t>“Četru acu” kontroles princips</a:t>
                      </a:r>
                      <a:endParaRPr lang="lv-LV"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29896" marR="29896" marT="0" marB="0"/>
                </a:tc>
                <a:tc>
                  <a:txBody>
                    <a:bodyPr/>
                    <a:lstStyle/>
                    <a:p>
                      <a:pPr>
                        <a:lnSpc>
                          <a:spcPct val="115000"/>
                        </a:lnSpc>
                        <a:spcAft>
                          <a:spcPts val="600"/>
                        </a:spcAft>
                      </a:pPr>
                      <a:r>
                        <a:rPr lang="lv-LV" sz="1800">
                          <a:effectLst/>
                          <a:latin typeface="Times New Roman" panose="02020603050405020304" pitchFamily="18" charset="0"/>
                          <a:cs typeface="Times New Roman" panose="02020603050405020304" pitchFamily="18" charset="0"/>
                        </a:rPr>
                        <a:t>Problēmas saistītas ar darbinieku trūkumu, ko Rīgā risina tādējādi, ka tiek nodrošinātas iekšējās  apmācības. Kopumā ir skaidra vajadzība pēc SPO amata.</a:t>
                      </a:r>
                      <a:endParaRPr lang="lv-LV"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29896" marR="29896" marT="0" marB="0"/>
                </a:tc>
                <a:extLst>
                  <a:ext uri="{0D108BD9-81ED-4DB2-BD59-A6C34878D82A}">
                    <a16:rowId xmlns:a16="http://schemas.microsoft.com/office/drawing/2014/main" val="243754552"/>
                  </a:ext>
                </a:extLst>
              </a:tr>
              <a:tr h="2180376">
                <a:tc>
                  <a:txBody>
                    <a:bodyPr/>
                    <a:lstStyle/>
                    <a:p>
                      <a:pPr>
                        <a:lnSpc>
                          <a:spcPct val="115000"/>
                        </a:lnSpc>
                        <a:spcAft>
                          <a:spcPts val="600"/>
                        </a:spcAft>
                      </a:pPr>
                      <a:r>
                        <a:rPr lang="lv-LV" sz="1800">
                          <a:effectLst/>
                          <a:latin typeface="Times New Roman" panose="02020603050405020304" pitchFamily="18" charset="0"/>
                          <a:cs typeface="Times New Roman" panose="02020603050405020304" pitchFamily="18" charset="0"/>
                        </a:rPr>
                        <a:t>Citas pilsētas</a:t>
                      </a:r>
                      <a:endParaRPr lang="lv-LV"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29896" marR="29896" marT="0" marB="0"/>
                </a:tc>
                <a:tc>
                  <a:txBody>
                    <a:bodyPr/>
                    <a:lstStyle/>
                    <a:p>
                      <a:pPr marL="342900" lvl="0" indent="-342900">
                        <a:lnSpc>
                          <a:spcPct val="115000"/>
                        </a:lnSpc>
                        <a:spcAft>
                          <a:spcPts val="600"/>
                        </a:spcAft>
                        <a:buFont typeface="Times New Roman" panose="02020603050405020304" pitchFamily="18" charset="0"/>
                        <a:buChar char="•"/>
                      </a:pPr>
                      <a:r>
                        <a:rPr lang="lv-LV" sz="1800" dirty="0">
                          <a:effectLst/>
                          <a:latin typeface="Times New Roman" panose="02020603050405020304" pitchFamily="18" charset="0"/>
                          <a:cs typeface="Times New Roman" panose="02020603050405020304" pitchFamily="18" charset="0"/>
                        </a:rPr>
                        <a:t>Tendence veicināt sociālā darba speciālistu specializāciju, nodalot sociālā darba un sociālās palīdzības nodaļas</a:t>
                      </a:r>
                    </a:p>
                  </a:txBody>
                  <a:tcPr marL="29896" marR="29896" marT="0" marB="0"/>
                </a:tc>
                <a:tc>
                  <a:txBody>
                    <a:bodyPr/>
                    <a:lstStyle/>
                    <a:p>
                      <a:pPr>
                        <a:lnSpc>
                          <a:spcPct val="115000"/>
                        </a:lnSpc>
                        <a:spcAft>
                          <a:spcPts val="600"/>
                        </a:spcAft>
                      </a:pPr>
                      <a:r>
                        <a:rPr lang="lv-LV" sz="1800" dirty="0">
                          <a:effectLst/>
                          <a:latin typeface="Times New Roman" panose="02020603050405020304" pitchFamily="18" charset="0"/>
                          <a:cs typeface="Times New Roman" panose="02020603050405020304" pitchFamily="18" charset="0"/>
                        </a:rPr>
                        <a:t>SPO trūkums. SPO funkcijas bieži vien veic speciālisti ar sociālā darba izglītību. Vienlaikus SPO darba laiks lielākoties veltīts tikai precīzu algoritmu izpildei, palīdzības piešķiršanai un aktu noformēšanai. Samazinās SPO loma sociālo risku pazīmju identificēšanā, neveic sākotnējo risku </a:t>
                      </a:r>
                      <a:r>
                        <a:rPr lang="lv-LV" sz="1800" dirty="0" err="1">
                          <a:effectLst/>
                          <a:latin typeface="Times New Roman" panose="02020603050405020304" pitchFamily="18" charset="0"/>
                          <a:cs typeface="Times New Roman" panose="02020603050405020304" pitchFamily="18" charset="0"/>
                        </a:rPr>
                        <a:t>izvērtējumu</a:t>
                      </a:r>
                      <a:r>
                        <a:rPr lang="lv-LV" sz="1800" dirty="0">
                          <a:effectLst/>
                          <a:latin typeface="Times New Roman" panose="02020603050405020304" pitchFamily="18" charset="0"/>
                          <a:cs typeface="Times New Roman" panose="02020603050405020304" pitchFamily="18" charset="0"/>
                        </a:rPr>
                        <a:t>. Jāturpina diskusija par optimālāko modeli, kurš ir klienta pirmā kontaktpersona sociālajā dienestā un kāds speciālists nepieciešams sociālās palīdzības pabalsta administrēšanā.</a:t>
                      </a:r>
                      <a:endParaRPr lang="lv-LV"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9896" marR="29896" marT="0" marB="0"/>
                </a:tc>
                <a:extLst>
                  <a:ext uri="{0D108BD9-81ED-4DB2-BD59-A6C34878D82A}">
                    <a16:rowId xmlns:a16="http://schemas.microsoft.com/office/drawing/2014/main" val="2334007214"/>
                  </a:ext>
                </a:extLst>
              </a:tr>
              <a:tr h="1732021">
                <a:tc>
                  <a:txBody>
                    <a:bodyPr/>
                    <a:lstStyle/>
                    <a:p>
                      <a:pPr>
                        <a:lnSpc>
                          <a:spcPct val="115000"/>
                        </a:lnSpc>
                        <a:spcAft>
                          <a:spcPts val="600"/>
                        </a:spcAft>
                      </a:pPr>
                      <a:r>
                        <a:rPr lang="lv-LV" sz="1800">
                          <a:effectLst/>
                          <a:latin typeface="Times New Roman" panose="02020603050405020304" pitchFamily="18" charset="0"/>
                          <a:cs typeface="Times New Roman" panose="02020603050405020304" pitchFamily="18" charset="0"/>
                        </a:rPr>
                        <a:t>Lauku teritorijas</a:t>
                      </a:r>
                    </a:p>
                    <a:p>
                      <a:pPr>
                        <a:lnSpc>
                          <a:spcPct val="115000"/>
                        </a:lnSpc>
                        <a:spcAft>
                          <a:spcPts val="600"/>
                        </a:spcAft>
                      </a:pPr>
                      <a:r>
                        <a:rPr lang="lv-LV" sz="1800">
                          <a:effectLst/>
                          <a:latin typeface="Times New Roman" panose="02020603050405020304" pitchFamily="18" charset="0"/>
                          <a:cs typeface="Times New Roman" panose="02020603050405020304" pitchFamily="18" charset="0"/>
                        </a:rPr>
                        <a:t> </a:t>
                      </a:r>
                      <a:endParaRPr lang="lv-LV"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29896" marR="29896" marT="0" marB="0"/>
                </a:tc>
                <a:tc>
                  <a:txBody>
                    <a:bodyPr/>
                    <a:lstStyle/>
                    <a:p>
                      <a:pPr marL="342900" lvl="0" indent="-342900">
                        <a:lnSpc>
                          <a:spcPct val="115000"/>
                        </a:lnSpc>
                        <a:spcAft>
                          <a:spcPts val="600"/>
                        </a:spcAft>
                        <a:buFont typeface="Times New Roman" panose="02020603050405020304" pitchFamily="18" charset="0"/>
                        <a:buChar char="•"/>
                      </a:pPr>
                      <a:r>
                        <a:rPr lang="lv-LV" sz="1800">
                          <a:effectLst/>
                          <a:latin typeface="Times New Roman" panose="02020603050405020304" pitchFamily="18" charset="0"/>
                          <a:cs typeface="Times New Roman" panose="02020603050405020304" pitchFamily="18" charset="0"/>
                        </a:rPr>
                        <a:t>Nav vai reti ir speciālists ar SPO izglītību</a:t>
                      </a:r>
                    </a:p>
                    <a:p>
                      <a:pPr marL="342900" lvl="0" indent="-342900">
                        <a:lnSpc>
                          <a:spcPct val="115000"/>
                        </a:lnSpc>
                        <a:spcAft>
                          <a:spcPts val="600"/>
                        </a:spcAft>
                        <a:buFont typeface="Times New Roman" panose="02020603050405020304" pitchFamily="18" charset="0"/>
                        <a:buChar char="•"/>
                      </a:pPr>
                      <a:r>
                        <a:rPr lang="lv-LV" sz="1800">
                          <a:effectLst/>
                          <a:latin typeface="Times New Roman" panose="02020603050405020304" pitchFamily="18" charset="0"/>
                          <a:cs typeface="Times New Roman" panose="02020603050405020304" pitchFamily="18" charset="0"/>
                        </a:rPr>
                        <a:t>SPO funkcijas veic “universālais” sociālais darbinieks</a:t>
                      </a:r>
                      <a:endParaRPr lang="lv-LV"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29896" marR="29896" marT="0" marB="0"/>
                </a:tc>
                <a:tc>
                  <a:txBody>
                    <a:bodyPr/>
                    <a:lstStyle/>
                    <a:p>
                      <a:pPr>
                        <a:lnSpc>
                          <a:spcPct val="115000"/>
                        </a:lnSpc>
                        <a:spcAft>
                          <a:spcPts val="600"/>
                        </a:spcAft>
                      </a:pPr>
                      <a:r>
                        <a:rPr lang="lv-LV" sz="1800" dirty="0">
                          <a:effectLst/>
                          <a:latin typeface="Times New Roman" panose="02020603050405020304" pitchFamily="18" charset="0"/>
                          <a:cs typeface="Times New Roman" panose="02020603050405020304" pitchFamily="18" charset="0"/>
                        </a:rPr>
                        <a:t>Lauku teritorijās ir izveidojies modelis, kurā “universālais” sociālais darbinieks nodrošina visus sociālā atbalsta jomas pakalpojumus. Mainot šo pieeju uz augstāku specializāciju, bet zemāku pieejamību (piemēram, pagastā SPO pieejams vienreiz nedēļā), sagaidāma pretestība un neapmierinātība no klientu puses.  </a:t>
                      </a:r>
                      <a:endParaRPr lang="lv-LV"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9896" marR="29896" marT="0" marB="0"/>
                </a:tc>
                <a:extLst>
                  <a:ext uri="{0D108BD9-81ED-4DB2-BD59-A6C34878D82A}">
                    <a16:rowId xmlns:a16="http://schemas.microsoft.com/office/drawing/2014/main" val="1449377070"/>
                  </a:ext>
                </a:extLst>
              </a:tr>
            </a:tbl>
          </a:graphicData>
        </a:graphic>
      </p:graphicFrame>
    </p:spTree>
    <p:extLst>
      <p:ext uri="{BB962C8B-B14F-4D97-AF65-F5344CB8AC3E}">
        <p14:creationId xmlns:p14="http://schemas.microsoft.com/office/powerpoint/2010/main" val="39389565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ABC3274-BB61-4A10-9D7F-5D9A2CCADE9B}"/>
              </a:ext>
            </a:extLst>
          </p:cNvPr>
          <p:cNvSpPr>
            <a:spLocks noGrp="1"/>
          </p:cNvSpPr>
          <p:nvPr>
            <p:ph type="title"/>
          </p:nvPr>
        </p:nvSpPr>
        <p:spPr/>
        <p:txBody>
          <a:bodyPr/>
          <a:lstStyle/>
          <a:p>
            <a:r>
              <a:rPr lang="en-GB" b="1" dirty="0" err="1"/>
              <a:t>Diskusijai</a:t>
            </a:r>
            <a:r>
              <a:rPr lang="en-GB" b="1" dirty="0"/>
              <a:t>: SPO un </a:t>
            </a:r>
            <a:r>
              <a:rPr lang="en-GB" b="1" dirty="0" err="1"/>
              <a:t>sociālais</a:t>
            </a:r>
            <a:r>
              <a:rPr lang="en-GB" b="1" dirty="0"/>
              <a:t> </a:t>
            </a:r>
            <a:r>
              <a:rPr lang="en-GB" b="1" dirty="0" err="1"/>
              <a:t>darbinieks</a:t>
            </a:r>
            <a:r>
              <a:rPr lang="en-GB" b="1" dirty="0"/>
              <a:t> </a:t>
            </a:r>
            <a:r>
              <a:rPr lang="en-GB" b="1" dirty="0" err="1"/>
              <a:t>vienā</a:t>
            </a:r>
            <a:r>
              <a:rPr lang="en-GB" b="1" dirty="0"/>
              <a:t> </a:t>
            </a:r>
            <a:r>
              <a:rPr lang="en-GB" b="1" dirty="0" err="1"/>
              <a:t>personā</a:t>
            </a:r>
            <a:r>
              <a:rPr lang="en-GB" b="1" dirty="0"/>
              <a:t> (</a:t>
            </a:r>
            <a:r>
              <a:rPr lang="en-GB" b="1" dirty="0" err="1"/>
              <a:t>divi</a:t>
            </a:r>
            <a:r>
              <a:rPr lang="en-GB" b="1" dirty="0"/>
              <a:t> </a:t>
            </a:r>
            <a:r>
              <a:rPr lang="en-GB" b="1" dirty="0" err="1"/>
              <a:t>vienā</a:t>
            </a:r>
            <a:r>
              <a:rPr lang="en-GB" b="1" dirty="0"/>
              <a:t>) – </a:t>
            </a:r>
            <a:r>
              <a:rPr lang="en-GB" b="1" dirty="0" err="1"/>
              <a:t>tipisks</a:t>
            </a:r>
            <a:r>
              <a:rPr lang="en-GB" b="1" dirty="0"/>
              <a:t> </a:t>
            </a:r>
            <a:r>
              <a:rPr lang="en-GB" b="1" dirty="0" err="1"/>
              <a:t>lauku</a:t>
            </a:r>
            <a:r>
              <a:rPr lang="en-GB" b="1" dirty="0"/>
              <a:t> </a:t>
            </a:r>
            <a:r>
              <a:rPr lang="en-GB" b="1" dirty="0" err="1"/>
              <a:t>vidē</a:t>
            </a:r>
            <a:r>
              <a:rPr lang="en-GB" b="1" dirty="0"/>
              <a:t> </a:t>
            </a:r>
          </a:p>
        </p:txBody>
      </p:sp>
      <p:sp>
        <p:nvSpPr>
          <p:cNvPr id="8" name="Text Placeholder 7">
            <a:extLst>
              <a:ext uri="{FF2B5EF4-FFF2-40B4-BE49-F238E27FC236}">
                <a16:creationId xmlns:a16="http://schemas.microsoft.com/office/drawing/2014/main" id="{E8EC2A6E-A688-4171-A6A5-E5AA7BFABB35}"/>
              </a:ext>
            </a:extLst>
          </p:cNvPr>
          <p:cNvSpPr>
            <a:spLocks noGrp="1"/>
          </p:cNvSpPr>
          <p:nvPr>
            <p:ph type="body" idx="1"/>
          </p:nvPr>
        </p:nvSpPr>
        <p:spPr/>
        <p:txBody>
          <a:bodyPr/>
          <a:lstStyle/>
          <a:p>
            <a:r>
              <a:rPr lang="en-GB" dirty="0"/>
              <a:t>PAR </a:t>
            </a:r>
          </a:p>
        </p:txBody>
      </p:sp>
      <p:sp>
        <p:nvSpPr>
          <p:cNvPr id="9" name="Content Placeholder 8">
            <a:extLst>
              <a:ext uri="{FF2B5EF4-FFF2-40B4-BE49-F238E27FC236}">
                <a16:creationId xmlns:a16="http://schemas.microsoft.com/office/drawing/2014/main" id="{B8A3A239-134E-475D-BE39-5A50D1D79B8A}"/>
              </a:ext>
            </a:extLst>
          </p:cNvPr>
          <p:cNvSpPr>
            <a:spLocks noGrp="1"/>
          </p:cNvSpPr>
          <p:nvPr>
            <p:ph sz="half" idx="2"/>
          </p:nvPr>
        </p:nvSpPr>
        <p:spPr/>
        <p:txBody>
          <a:bodyPr>
            <a:normAutofit fontScale="92500" lnSpcReduction="20000"/>
          </a:bodyPr>
          <a:lstStyle/>
          <a:p>
            <a:r>
              <a:rPr lang="en-GB" dirty="0">
                <a:latin typeface="Tahoma" panose="020B0604030504040204" pitchFamily="34" charset="0"/>
                <a:ea typeface="Tahoma" panose="020B0604030504040204" pitchFamily="34" charset="0"/>
                <a:cs typeface="Tahoma" panose="020B0604030504040204" pitchFamily="34" charset="0"/>
              </a:rPr>
              <a:t>O</a:t>
            </a:r>
            <a:r>
              <a:rPr lang="lv-LV" dirty="0" err="1">
                <a:latin typeface="Tahoma" panose="020B0604030504040204" pitchFamily="34" charset="0"/>
                <a:ea typeface="Tahoma" panose="020B0604030504040204" pitchFamily="34" charset="0"/>
                <a:cs typeface="Tahoma" panose="020B0604030504040204" pitchFamily="34" charset="0"/>
              </a:rPr>
              <a:t>ptimāls</a:t>
            </a:r>
            <a:r>
              <a:rPr lang="lv-LV" dirty="0">
                <a:latin typeface="Tahoma" panose="020B0604030504040204" pitchFamily="34" charset="0"/>
                <a:ea typeface="Tahoma" panose="020B0604030504040204" pitchFamily="34" charset="0"/>
                <a:cs typeface="Tahoma" panose="020B0604030504040204" pitchFamily="34" charset="0"/>
              </a:rPr>
              <a:t> gan no darba organizācijas viedokļa (slodze, telpu nodrošinājums, nokļūšana), gan no klientu apkalpošanas viedokļa (viena kontaktpersona, pieejamība</a:t>
            </a:r>
            <a:r>
              <a:rPr lang="en-GB" dirty="0">
                <a:latin typeface="Tahoma" panose="020B0604030504040204" pitchFamily="34" charset="0"/>
                <a:ea typeface="Tahoma" panose="020B0604030504040204" pitchFamily="34" charset="0"/>
                <a:cs typeface="Tahoma" panose="020B0604030504040204" pitchFamily="34" charset="0"/>
              </a:rPr>
              <a:t>.</a:t>
            </a:r>
          </a:p>
          <a:p>
            <a:r>
              <a:rPr lang="en-GB" dirty="0" err="1">
                <a:latin typeface="Tahoma" panose="020B0604030504040204" pitchFamily="34" charset="0"/>
                <a:ea typeface="Tahoma" panose="020B0604030504040204" pitchFamily="34" charset="0"/>
                <a:cs typeface="Tahoma" panose="020B0604030504040204" pitchFamily="34" charset="0"/>
              </a:rPr>
              <a:t>Ja</a:t>
            </a:r>
            <a:r>
              <a:rPr lang="en-GB" dirty="0">
                <a:latin typeface="Tahoma" panose="020B0604030504040204" pitchFamily="34" charset="0"/>
                <a:ea typeface="Tahoma" panose="020B0604030504040204" pitchFamily="34" charset="0"/>
                <a:cs typeface="Tahoma" panose="020B0604030504040204" pitchFamily="34" charset="0"/>
              </a:rPr>
              <a:t> </a:t>
            </a:r>
            <a:r>
              <a:rPr lang="en-GB" dirty="0" err="1">
                <a:latin typeface="Tahoma" panose="020B0604030504040204" pitchFamily="34" charset="0"/>
                <a:ea typeface="Tahoma" panose="020B0604030504040204" pitchFamily="34" charset="0"/>
                <a:cs typeface="Tahoma" panose="020B0604030504040204" pitchFamily="34" charset="0"/>
              </a:rPr>
              <a:t>modeli</a:t>
            </a:r>
            <a:r>
              <a:rPr lang="en-GB" dirty="0">
                <a:latin typeface="Tahoma" panose="020B0604030504040204" pitchFamily="34" charset="0"/>
                <a:ea typeface="Tahoma" panose="020B0604030504040204" pitchFamily="34" charset="0"/>
                <a:cs typeface="Tahoma" panose="020B0604030504040204" pitchFamily="34" charset="0"/>
              </a:rPr>
              <a:t> </a:t>
            </a:r>
            <a:r>
              <a:rPr lang="en-GB" dirty="0" err="1">
                <a:latin typeface="Tahoma" panose="020B0604030504040204" pitchFamily="34" charset="0"/>
                <a:ea typeface="Tahoma" panose="020B0604030504040204" pitchFamily="34" charset="0"/>
                <a:cs typeface="Tahoma" panose="020B0604030504040204" pitchFamily="34" charset="0"/>
              </a:rPr>
              <a:t>saglabā</a:t>
            </a:r>
            <a:r>
              <a:rPr lang="en-GB" dirty="0">
                <a:latin typeface="Tahoma" panose="020B0604030504040204" pitchFamily="34" charset="0"/>
                <a:ea typeface="Tahoma" panose="020B0604030504040204" pitchFamily="34" charset="0"/>
                <a:cs typeface="Tahoma" panose="020B0604030504040204" pitchFamily="34" charset="0"/>
              </a:rPr>
              <a:t>, tad </a:t>
            </a:r>
            <a:r>
              <a:rPr lang="en-GB" dirty="0" err="1">
                <a:latin typeface="Tahoma" panose="020B0604030504040204" pitchFamily="34" charset="0"/>
                <a:ea typeface="Tahoma" panose="020B0604030504040204" pitchFamily="34" charset="0"/>
                <a:cs typeface="Tahoma" panose="020B0604030504040204" pitchFamily="34" charset="0"/>
              </a:rPr>
              <a:t>darbu</a:t>
            </a:r>
            <a:r>
              <a:rPr lang="en-GB" dirty="0">
                <a:latin typeface="Tahoma" panose="020B0604030504040204" pitchFamily="34" charset="0"/>
                <a:ea typeface="Tahoma" panose="020B0604030504040204" pitchFamily="34" charset="0"/>
                <a:cs typeface="Tahoma" panose="020B0604030504040204" pitchFamily="34" charset="0"/>
              </a:rPr>
              <a:t> </a:t>
            </a:r>
            <a:r>
              <a:rPr lang="en-GB" dirty="0" err="1">
                <a:latin typeface="Tahoma" panose="020B0604030504040204" pitchFamily="34" charset="0"/>
                <a:ea typeface="Tahoma" panose="020B0604030504040204" pitchFamily="34" charset="0"/>
                <a:cs typeface="Tahoma" panose="020B0604030504040204" pitchFamily="34" charset="0"/>
              </a:rPr>
              <a:t>atvieglotu</a:t>
            </a:r>
            <a:r>
              <a:rPr lang="en-GB" dirty="0">
                <a:latin typeface="Tahoma" panose="020B0604030504040204" pitchFamily="34" charset="0"/>
                <a:ea typeface="Tahoma" panose="020B0604030504040204" pitchFamily="34" charset="0"/>
                <a:cs typeface="Tahoma" panose="020B0604030504040204" pitchFamily="34" charset="0"/>
              </a:rPr>
              <a:t>:  v</a:t>
            </a:r>
            <a:r>
              <a:rPr lang="lv-LV" dirty="0" err="1">
                <a:latin typeface="Tahoma" panose="020B0604030504040204" pitchFamily="34" charset="0"/>
                <a:ea typeface="Tahoma" panose="020B0604030504040204" pitchFamily="34" charset="0"/>
                <a:cs typeface="Tahoma" panose="020B0604030504040204" pitchFamily="34" charset="0"/>
              </a:rPr>
              <a:t>isu</a:t>
            </a:r>
            <a:r>
              <a:rPr lang="lv-LV" dirty="0">
                <a:latin typeface="Tahoma" panose="020B0604030504040204" pitchFamily="34" charset="0"/>
                <a:ea typeface="Tahoma" panose="020B0604030504040204" pitchFamily="34" charset="0"/>
                <a:cs typeface="Tahoma" panose="020B0604030504040204" pitchFamily="34" charset="0"/>
              </a:rPr>
              <a:t> iespējamo </a:t>
            </a:r>
            <a:r>
              <a:rPr lang="en-GB" dirty="0" err="1">
                <a:latin typeface="Tahoma" panose="020B0604030504040204" pitchFamily="34" charset="0"/>
                <a:ea typeface="Tahoma" panose="020B0604030504040204" pitchFamily="34" charset="0"/>
                <a:cs typeface="Tahoma" panose="020B0604030504040204" pitchFamily="34" charset="0"/>
              </a:rPr>
              <a:t>soc.palīdzības</a:t>
            </a:r>
            <a:r>
              <a:rPr lang="en-GB" dirty="0">
                <a:latin typeface="Tahoma" panose="020B0604030504040204" pitchFamily="34" charset="0"/>
                <a:ea typeface="Tahoma" panose="020B0604030504040204" pitchFamily="34" charset="0"/>
                <a:cs typeface="Tahoma" panose="020B0604030504040204" pitchFamily="34" charset="0"/>
              </a:rPr>
              <a:t> </a:t>
            </a:r>
            <a:r>
              <a:rPr lang="lv-LV" dirty="0">
                <a:latin typeface="Tahoma" panose="020B0604030504040204" pitchFamily="34" charset="0"/>
                <a:ea typeface="Tahoma" panose="020B0604030504040204" pitchFamily="34" charset="0"/>
                <a:cs typeface="Tahoma" panose="020B0604030504040204" pitchFamily="34" charset="0"/>
              </a:rPr>
              <a:t>darbību </a:t>
            </a:r>
            <a:r>
              <a:rPr lang="lv-LV" dirty="0" err="1">
                <a:latin typeface="Tahoma" panose="020B0604030504040204" pitchFamily="34" charset="0"/>
                <a:ea typeface="Tahoma" panose="020B0604030504040204" pitchFamily="34" charset="0"/>
                <a:cs typeface="Tahoma" panose="020B0604030504040204" pitchFamily="34" charset="0"/>
              </a:rPr>
              <a:t>digitalizēšana</a:t>
            </a:r>
            <a:r>
              <a:rPr lang="lv-LV" dirty="0">
                <a:latin typeface="Tahoma" panose="020B0604030504040204" pitchFamily="34" charset="0"/>
                <a:ea typeface="Tahoma" panose="020B0604030504040204" pitchFamily="34" charset="0"/>
                <a:cs typeface="Tahoma" panose="020B0604030504040204" pitchFamily="34" charset="0"/>
              </a:rPr>
              <a:t> un vienkāršošana</a:t>
            </a:r>
            <a:r>
              <a:rPr lang="en-GB" dirty="0">
                <a:latin typeface="Tahoma" panose="020B0604030504040204" pitchFamily="34" charset="0"/>
                <a:ea typeface="Tahoma" panose="020B0604030504040204" pitchFamily="34" charset="0"/>
                <a:cs typeface="Tahoma" panose="020B0604030504040204" pitchFamily="34" charset="0"/>
              </a:rPr>
              <a:t>, </a:t>
            </a:r>
            <a:r>
              <a:rPr lang="en-GB" dirty="0" err="1">
                <a:latin typeface="Tahoma" panose="020B0604030504040204" pitchFamily="34" charset="0"/>
                <a:ea typeface="Tahoma" panose="020B0604030504040204" pitchFamily="34" charset="0"/>
                <a:cs typeface="Tahoma" panose="020B0604030504040204" pitchFamily="34" charset="0"/>
              </a:rPr>
              <a:t>i</a:t>
            </a:r>
            <a:r>
              <a:rPr lang="lv-LV" dirty="0" err="1">
                <a:latin typeface="Tahoma" panose="020B0604030504040204" pitchFamily="34" charset="0"/>
                <a:ea typeface="Tahoma" panose="020B0604030504040204" pitchFamily="34" charset="0"/>
                <a:cs typeface="Tahoma" panose="020B0604030504040204" pitchFamily="34" charset="0"/>
              </a:rPr>
              <a:t>nstrukcijas</a:t>
            </a:r>
            <a:r>
              <a:rPr lang="lv-LV" dirty="0">
                <a:latin typeface="Tahoma" panose="020B0604030504040204" pitchFamily="34" charset="0"/>
                <a:ea typeface="Tahoma" panose="020B0604030504040204" pitchFamily="34" charset="0"/>
                <a:cs typeface="Tahoma" panose="020B0604030504040204" pitchFamily="34" charset="0"/>
              </a:rPr>
              <a:t> un paraugi aprēķinu veikšanai</a:t>
            </a:r>
            <a:r>
              <a:rPr lang="en-GB" dirty="0">
                <a:latin typeface="Tahoma" panose="020B0604030504040204" pitchFamily="34" charset="0"/>
                <a:ea typeface="Tahoma" panose="020B0604030504040204" pitchFamily="34" charset="0"/>
                <a:cs typeface="Tahoma" panose="020B0604030504040204" pitchFamily="34" charset="0"/>
              </a:rPr>
              <a:t> (</a:t>
            </a:r>
            <a:r>
              <a:rPr lang="en-GB" dirty="0" err="1">
                <a:latin typeface="Tahoma" panose="020B0604030504040204" pitchFamily="34" charset="0"/>
                <a:ea typeface="Tahoma" panose="020B0604030504040204" pitchFamily="34" charset="0"/>
                <a:cs typeface="Tahoma" panose="020B0604030504040204" pitchFamily="34" charset="0"/>
              </a:rPr>
              <a:t>pabalstu</a:t>
            </a:r>
            <a:r>
              <a:rPr lang="en-GB" dirty="0">
                <a:latin typeface="Tahoma" panose="020B0604030504040204" pitchFamily="34" charset="0"/>
                <a:ea typeface="Tahoma" panose="020B0604030504040204" pitchFamily="34" charset="0"/>
                <a:cs typeface="Tahoma" panose="020B0604030504040204" pitchFamily="34" charset="0"/>
              </a:rPr>
              <a:t> </a:t>
            </a:r>
            <a:r>
              <a:rPr lang="en-GB" dirty="0" err="1">
                <a:latin typeface="Tahoma" panose="020B0604030504040204" pitchFamily="34" charset="0"/>
                <a:ea typeface="Tahoma" panose="020B0604030504040204" pitchFamily="34" charset="0"/>
                <a:cs typeface="Tahoma" panose="020B0604030504040204" pitchFamily="34" charset="0"/>
              </a:rPr>
              <a:t>aprē</a:t>
            </a:r>
            <a:r>
              <a:rPr lang="lv-LV" dirty="0">
                <a:latin typeface="Tahoma" panose="020B0604030504040204" pitchFamily="34" charset="0"/>
                <a:ea typeface="Tahoma" panose="020B0604030504040204" pitchFamily="34" charset="0"/>
                <a:cs typeface="Tahoma" panose="020B0604030504040204" pitchFamily="34" charset="0"/>
              </a:rPr>
              <a:t>ķ</a:t>
            </a:r>
            <a:r>
              <a:rPr lang="en-GB" dirty="0" err="1">
                <a:latin typeface="Tahoma" panose="020B0604030504040204" pitchFamily="34" charset="0"/>
                <a:ea typeface="Tahoma" panose="020B0604030504040204" pitchFamily="34" charset="0"/>
                <a:cs typeface="Tahoma" panose="020B0604030504040204" pitchFamily="34" charset="0"/>
              </a:rPr>
              <a:t>ini</a:t>
            </a:r>
            <a:r>
              <a:rPr lang="en-GB" dirty="0">
                <a:latin typeface="Tahoma" panose="020B0604030504040204" pitchFamily="34" charset="0"/>
                <a:ea typeface="Tahoma" panose="020B0604030504040204" pitchFamily="34" charset="0"/>
                <a:cs typeface="Tahoma" panose="020B0604030504040204" pitchFamily="34" charset="0"/>
              </a:rPr>
              <a:t>). </a:t>
            </a:r>
            <a:endParaRPr lang="lv-LV"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lv-LV" dirty="0"/>
          </a:p>
          <a:p>
            <a:endParaRPr lang="en-GB" dirty="0"/>
          </a:p>
        </p:txBody>
      </p:sp>
      <p:sp>
        <p:nvSpPr>
          <p:cNvPr id="10" name="Text Placeholder 9">
            <a:extLst>
              <a:ext uri="{FF2B5EF4-FFF2-40B4-BE49-F238E27FC236}">
                <a16:creationId xmlns:a16="http://schemas.microsoft.com/office/drawing/2014/main" id="{7B4DEBB3-E2E5-4FB8-9F63-5B3B25C4FCB8}"/>
              </a:ext>
            </a:extLst>
          </p:cNvPr>
          <p:cNvSpPr>
            <a:spLocks noGrp="1"/>
          </p:cNvSpPr>
          <p:nvPr>
            <p:ph type="body" sz="quarter" idx="3"/>
          </p:nvPr>
        </p:nvSpPr>
        <p:spPr/>
        <p:txBody>
          <a:bodyPr/>
          <a:lstStyle/>
          <a:p>
            <a:r>
              <a:rPr lang="en-GB" dirty="0"/>
              <a:t>PRET </a:t>
            </a:r>
          </a:p>
        </p:txBody>
      </p:sp>
      <p:sp>
        <p:nvSpPr>
          <p:cNvPr id="11" name="Content Placeholder 10">
            <a:extLst>
              <a:ext uri="{FF2B5EF4-FFF2-40B4-BE49-F238E27FC236}">
                <a16:creationId xmlns:a16="http://schemas.microsoft.com/office/drawing/2014/main" id="{77170960-DC4A-435E-96C0-3BB255D63149}"/>
              </a:ext>
            </a:extLst>
          </p:cNvPr>
          <p:cNvSpPr>
            <a:spLocks noGrp="1"/>
          </p:cNvSpPr>
          <p:nvPr>
            <p:ph sz="quarter" idx="4"/>
          </p:nvPr>
        </p:nvSpPr>
        <p:spPr/>
        <p:txBody>
          <a:bodyPr>
            <a:normAutofit fontScale="92500" lnSpcReduction="20000"/>
          </a:bodyPr>
          <a:lstStyle/>
          <a:p>
            <a:r>
              <a:rPr lang="en-GB" dirty="0">
                <a:latin typeface="Tahoma" panose="020B0604030504040204" pitchFamily="34" charset="0"/>
                <a:ea typeface="Tahoma" panose="020B0604030504040204" pitchFamily="34" charset="0"/>
                <a:cs typeface="Tahoma" panose="020B0604030504040204" pitchFamily="34" charset="0"/>
              </a:rPr>
              <a:t>Pats </a:t>
            </a:r>
            <a:r>
              <a:rPr lang="en-GB" dirty="0" err="1">
                <a:latin typeface="Tahoma" panose="020B0604030504040204" pitchFamily="34" charset="0"/>
                <a:ea typeface="Tahoma" panose="020B0604030504040204" pitchFamily="34" charset="0"/>
                <a:cs typeface="Tahoma" panose="020B0604030504040204" pitchFamily="34" charset="0"/>
              </a:rPr>
              <a:t>dara</a:t>
            </a:r>
            <a:r>
              <a:rPr lang="en-GB" dirty="0">
                <a:latin typeface="Tahoma" panose="020B0604030504040204" pitchFamily="34" charset="0"/>
                <a:ea typeface="Tahoma" panose="020B0604030504040204" pitchFamily="34" charset="0"/>
                <a:cs typeface="Tahoma" panose="020B0604030504040204" pitchFamily="34" charset="0"/>
              </a:rPr>
              <a:t>, pats </a:t>
            </a:r>
            <a:r>
              <a:rPr lang="en-GB" dirty="0" err="1">
                <a:latin typeface="Tahoma" panose="020B0604030504040204" pitchFamily="34" charset="0"/>
                <a:ea typeface="Tahoma" panose="020B0604030504040204" pitchFamily="34" charset="0"/>
                <a:cs typeface="Tahoma" panose="020B0604030504040204" pitchFamily="34" charset="0"/>
              </a:rPr>
              <a:t>kontrolē</a:t>
            </a:r>
            <a:r>
              <a:rPr lang="en-GB" dirty="0">
                <a:latin typeface="Tahoma" panose="020B0604030504040204" pitchFamily="34" charset="0"/>
                <a:ea typeface="Tahoma" panose="020B0604030504040204" pitchFamily="34" charset="0"/>
                <a:cs typeface="Tahoma" panose="020B0604030504040204" pitchFamily="34" charset="0"/>
              </a:rPr>
              <a:t>. </a:t>
            </a:r>
          </a:p>
          <a:p>
            <a:r>
              <a:rPr lang="en-GB" dirty="0">
                <a:latin typeface="Tahoma" panose="020B0604030504040204" pitchFamily="34" charset="0"/>
                <a:ea typeface="Tahoma" panose="020B0604030504040204" pitchFamily="34" charset="0"/>
                <a:cs typeface="Tahoma" panose="020B0604030504040204" pitchFamily="34" charset="0"/>
              </a:rPr>
              <a:t>S</a:t>
            </a:r>
            <a:r>
              <a:rPr lang="lv-LV" dirty="0" err="1">
                <a:latin typeface="Tahoma" panose="020B0604030504040204" pitchFamily="34" charset="0"/>
                <a:ea typeface="Tahoma" panose="020B0604030504040204" pitchFamily="34" charset="0"/>
                <a:cs typeface="Tahoma" panose="020B0604030504040204" pitchFamily="34" charset="0"/>
              </a:rPr>
              <a:t>alīdzinoši</a:t>
            </a:r>
            <a:r>
              <a:rPr lang="lv-LV" dirty="0">
                <a:latin typeface="Tahoma" panose="020B0604030504040204" pitchFamily="34" charset="0"/>
                <a:ea typeface="Tahoma" panose="020B0604030504040204" pitchFamily="34" charset="0"/>
                <a:cs typeface="Tahoma" panose="020B0604030504040204" pitchFamily="34" charset="0"/>
              </a:rPr>
              <a:t> liela vara un iespējas “diktēt noteikumus” vienam sociālajam darbiniekam</a:t>
            </a:r>
            <a:r>
              <a:rPr lang="en-GB" dirty="0">
                <a:latin typeface="Tahoma" panose="020B0604030504040204" pitchFamily="34" charset="0"/>
                <a:ea typeface="Tahoma" panose="020B0604030504040204" pitchFamily="34" charset="0"/>
                <a:cs typeface="Tahoma" panose="020B0604030504040204" pitchFamily="34" charset="0"/>
              </a:rPr>
              <a:t>.</a:t>
            </a:r>
          </a:p>
          <a:p>
            <a:r>
              <a:rPr lang="en-GB" dirty="0">
                <a:latin typeface="Tahoma" panose="020B0604030504040204" pitchFamily="34" charset="0"/>
                <a:ea typeface="Tahoma" panose="020B0604030504040204" pitchFamily="34" charset="0"/>
                <a:cs typeface="Tahoma" panose="020B0604030504040204" pitchFamily="34" charset="0"/>
              </a:rPr>
              <a:t>R</a:t>
            </a:r>
            <a:r>
              <a:rPr lang="lv-LV" dirty="0" err="1">
                <a:latin typeface="Tahoma" panose="020B0604030504040204" pitchFamily="34" charset="0"/>
                <a:ea typeface="Tahoma" panose="020B0604030504040204" pitchFamily="34" charset="0"/>
                <a:cs typeface="Tahoma" panose="020B0604030504040204" pitchFamily="34" charset="0"/>
              </a:rPr>
              <a:t>isks</a:t>
            </a:r>
            <a:r>
              <a:rPr lang="lv-LV" dirty="0">
                <a:latin typeface="Tahoma" panose="020B0604030504040204" pitchFamily="34" charset="0"/>
                <a:ea typeface="Tahoma" panose="020B0604030504040204" pitchFamily="34" charset="0"/>
                <a:cs typeface="Tahoma" panose="020B0604030504040204" pitchFamily="34" charset="0"/>
              </a:rPr>
              <a:t>, ka galvenā uzmanība tiek veltīta pabalstu piešķiršanai</a:t>
            </a:r>
            <a:r>
              <a:rPr lang="en-GB" dirty="0">
                <a:latin typeface="Tahoma" panose="020B0604030504040204" pitchFamily="34" charset="0"/>
                <a:ea typeface="Tahoma" panose="020B0604030504040204" pitchFamily="34" charset="0"/>
                <a:cs typeface="Tahoma" panose="020B0604030504040204" pitchFamily="34" charset="0"/>
              </a:rPr>
              <a:t>.</a:t>
            </a:r>
          </a:p>
          <a:p>
            <a:r>
              <a:rPr lang="en-GB" dirty="0" err="1">
                <a:latin typeface="Tahoma" panose="020B0604030504040204" pitchFamily="34" charset="0"/>
                <a:ea typeface="Tahoma" panose="020B0604030504040204" pitchFamily="34" charset="0"/>
                <a:cs typeface="Tahoma" panose="020B0604030504040204" pitchFamily="34" charset="0"/>
              </a:rPr>
              <a:t>Modeli</a:t>
            </a:r>
            <a:r>
              <a:rPr lang="en-GB" dirty="0">
                <a:latin typeface="Tahoma" panose="020B0604030504040204" pitchFamily="34" charset="0"/>
                <a:ea typeface="Tahoma" panose="020B0604030504040204" pitchFamily="34" charset="0"/>
                <a:cs typeface="Tahoma" panose="020B0604030504040204" pitchFamily="34" charset="0"/>
              </a:rPr>
              <a:t> </a:t>
            </a:r>
            <a:r>
              <a:rPr lang="en-GB" dirty="0" err="1">
                <a:latin typeface="Tahoma" panose="020B0604030504040204" pitchFamily="34" charset="0"/>
                <a:ea typeface="Tahoma" panose="020B0604030504040204" pitchFamily="34" charset="0"/>
                <a:cs typeface="Tahoma" panose="020B0604030504040204" pitchFamily="34" charset="0"/>
              </a:rPr>
              <a:t>mainot</a:t>
            </a:r>
            <a:r>
              <a:rPr lang="en-GB" dirty="0">
                <a:latin typeface="Tahoma" panose="020B0604030504040204" pitchFamily="34" charset="0"/>
                <a:ea typeface="Tahoma" panose="020B0604030504040204" pitchFamily="34" charset="0"/>
                <a:cs typeface="Tahoma" panose="020B0604030504040204" pitchFamily="34" charset="0"/>
              </a:rPr>
              <a:t>, </a:t>
            </a:r>
            <a:r>
              <a:rPr lang="en-GB" dirty="0" err="1">
                <a:latin typeface="Tahoma" panose="020B0604030504040204" pitchFamily="34" charset="0"/>
                <a:ea typeface="Tahoma" panose="020B0604030504040204" pitchFamily="34" charset="0"/>
                <a:cs typeface="Tahoma" panose="020B0604030504040204" pitchFamily="34" charset="0"/>
              </a:rPr>
              <a:t>sadalot</a:t>
            </a:r>
            <a:r>
              <a:rPr lang="en-GB" dirty="0">
                <a:latin typeface="Tahoma" panose="020B0604030504040204" pitchFamily="34" charset="0"/>
                <a:ea typeface="Tahoma" panose="020B0604030504040204" pitchFamily="34" charset="0"/>
                <a:cs typeface="Tahoma" panose="020B0604030504040204" pitchFamily="34" charset="0"/>
              </a:rPr>
              <a:t> un </a:t>
            </a:r>
            <a:r>
              <a:rPr lang="en-GB" dirty="0" err="1">
                <a:latin typeface="Tahoma" panose="020B0604030504040204" pitchFamily="34" charset="0"/>
                <a:ea typeface="Tahoma" panose="020B0604030504040204" pitchFamily="34" charset="0"/>
                <a:cs typeface="Tahoma" panose="020B0604030504040204" pitchFamily="34" charset="0"/>
              </a:rPr>
              <a:t>specializējot</a:t>
            </a:r>
            <a:r>
              <a:rPr lang="en-GB" dirty="0">
                <a:latin typeface="Tahoma" panose="020B0604030504040204" pitchFamily="34" charset="0"/>
                <a:ea typeface="Tahoma" panose="020B0604030504040204" pitchFamily="34" charset="0"/>
                <a:cs typeface="Tahoma" panose="020B0604030504040204" pitchFamily="34" charset="0"/>
              </a:rPr>
              <a:t>, </a:t>
            </a:r>
            <a:r>
              <a:rPr lang="en-GB" dirty="0" err="1">
                <a:latin typeface="Tahoma" panose="020B0604030504040204" pitchFamily="34" charset="0"/>
                <a:ea typeface="Tahoma" panose="020B0604030504040204" pitchFamily="34" charset="0"/>
                <a:cs typeface="Tahoma" panose="020B0604030504040204" pitchFamily="34" charset="0"/>
              </a:rPr>
              <a:t>sagaidāma</a:t>
            </a:r>
            <a:r>
              <a:rPr lang="en-GB" dirty="0">
                <a:latin typeface="Tahoma" panose="020B0604030504040204" pitchFamily="34" charset="0"/>
                <a:ea typeface="Tahoma" panose="020B0604030504040204" pitchFamily="34" charset="0"/>
                <a:cs typeface="Tahoma" panose="020B0604030504040204" pitchFamily="34" charset="0"/>
              </a:rPr>
              <a:t> </a:t>
            </a:r>
            <a:r>
              <a:rPr lang="en-GB" dirty="0" err="1">
                <a:latin typeface="Tahoma" panose="020B0604030504040204" pitchFamily="34" charset="0"/>
                <a:ea typeface="Tahoma" panose="020B0604030504040204" pitchFamily="34" charset="0"/>
                <a:cs typeface="Tahoma" panose="020B0604030504040204" pitchFamily="34" charset="0"/>
              </a:rPr>
              <a:t>klientu</a:t>
            </a:r>
            <a:r>
              <a:rPr lang="en-GB" dirty="0">
                <a:latin typeface="Tahoma" panose="020B0604030504040204" pitchFamily="34" charset="0"/>
                <a:ea typeface="Tahoma" panose="020B0604030504040204" pitchFamily="34" charset="0"/>
                <a:cs typeface="Tahoma" panose="020B0604030504040204" pitchFamily="34" charset="0"/>
              </a:rPr>
              <a:t> </a:t>
            </a:r>
            <a:r>
              <a:rPr lang="en-GB" dirty="0" err="1">
                <a:latin typeface="Tahoma" panose="020B0604030504040204" pitchFamily="34" charset="0"/>
                <a:ea typeface="Tahoma" panose="020B0604030504040204" pitchFamily="34" charset="0"/>
                <a:cs typeface="Tahoma" panose="020B0604030504040204" pitchFamily="34" charset="0"/>
              </a:rPr>
              <a:t>pretestība</a:t>
            </a:r>
            <a:r>
              <a:rPr lang="en-GB" dirty="0">
                <a:latin typeface="Tahoma" panose="020B0604030504040204" pitchFamily="34" charset="0"/>
                <a:ea typeface="Tahoma" panose="020B0604030504040204" pitchFamily="34" charset="0"/>
                <a:cs typeface="Tahoma" panose="020B0604030504040204" pitchFamily="34" charset="0"/>
              </a:rPr>
              <a:t>. </a:t>
            </a:r>
          </a:p>
        </p:txBody>
      </p:sp>
    </p:spTree>
    <p:extLst>
      <p:ext uri="{BB962C8B-B14F-4D97-AF65-F5344CB8AC3E}">
        <p14:creationId xmlns:p14="http://schemas.microsoft.com/office/powerpoint/2010/main" val="2988144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ABC3274-BB61-4A10-9D7F-5D9A2CCADE9B}"/>
              </a:ext>
            </a:extLst>
          </p:cNvPr>
          <p:cNvSpPr>
            <a:spLocks noGrp="1"/>
          </p:cNvSpPr>
          <p:nvPr>
            <p:ph type="title"/>
          </p:nvPr>
        </p:nvSpPr>
        <p:spPr/>
        <p:txBody>
          <a:bodyPr>
            <a:normAutofit/>
          </a:bodyPr>
          <a:lstStyle/>
          <a:p>
            <a:pPr algn="ctr"/>
            <a:r>
              <a:rPr lang="en-GB" b="1" dirty="0" err="1"/>
              <a:t>Diskusijai</a:t>
            </a:r>
            <a:r>
              <a:rPr lang="en-GB" b="1" dirty="0"/>
              <a:t>: SPO </a:t>
            </a:r>
            <a:r>
              <a:rPr lang="en-GB" b="1" dirty="0" err="1"/>
              <a:t>strādā</a:t>
            </a:r>
            <a:r>
              <a:rPr lang="en-GB" b="1" dirty="0"/>
              <a:t> sociālā </a:t>
            </a:r>
            <a:r>
              <a:rPr lang="en-GB" b="1" dirty="0" err="1"/>
              <a:t>darbinieka</a:t>
            </a:r>
            <a:r>
              <a:rPr lang="en-GB" b="1" dirty="0"/>
              <a:t> </a:t>
            </a:r>
            <a:r>
              <a:rPr lang="en-GB" b="1" dirty="0" err="1"/>
              <a:t>komandā</a:t>
            </a:r>
            <a:r>
              <a:rPr lang="en-GB" b="1" dirty="0"/>
              <a:t> (</a:t>
            </a:r>
            <a:r>
              <a:rPr lang="en-GB" b="1" dirty="0" err="1"/>
              <a:t>ideāltips</a:t>
            </a:r>
            <a:r>
              <a:rPr lang="en-GB" b="1" dirty="0"/>
              <a:t> un </a:t>
            </a:r>
            <a:r>
              <a:rPr lang="en-GB" b="1" dirty="0" err="1"/>
              <a:t>pilsētvides</a:t>
            </a:r>
            <a:r>
              <a:rPr lang="en-GB" b="1" dirty="0"/>
              <a:t> </a:t>
            </a:r>
            <a:r>
              <a:rPr lang="en-GB" b="1" dirty="0" err="1"/>
              <a:t>modelis</a:t>
            </a:r>
            <a:r>
              <a:rPr lang="en-GB" b="1" dirty="0"/>
              <a:t>)   </a:t>
            </a:r>
          </a:p>
        </p:txBody>
      </p:sp>
      <p:sp>
        <p:nvSpPr>
          <p:cNvPr id="8" name="Text Placeholder 7">
            <a:extLst>
              <a:ext uri="{FF2B5EF4-FFF2-40B4-BE49-F238E27FC236}">
                <a16:creationId xmlns:a16="http://schemas.microsoft.com/office/drawing/2014/main" id="{E8EC2A6E-A688-4171-A6A5-E5AA7BFABB35}"/>
              </a:ext>
            </a:extLst>
          </p:cNvPr>
          <p:cNvSpPr>
            <a:spLocks noGrp="1"/>
          </p:cNvSpPr>
          <p:nvPr>
            <p:ph type="body" idx="1"/>
          </p:nvPr>
        </p:nvSpPr>
        <p:spPr>
          <a:xfrm>
            <a:off x="931702" y="1285082"/>
            <a:ext cx="5157787" cy="823912"/>
          </a:xfrm>
        </p:spPr>
        <p:txBody>
          <a:bodyPr/>
          <a:lstStyle/>
          <a:p>
            <a:r>
              <a:rPr lang="en-GB" dirty="0"/>
              <a:t>PAR </a:t>
            </a:r>
          </a:p>
        </p:txBody>
      </p:sp>
      <p:sp>
        <p:nvSpPr>
          <p:cNvPr id="9" name="Content Placeholder 8">
            <a:extLst>
              <a:ext uri="{FF2B5EF4-FFF2-40B4-BE49-F238E27FC236}">
                <a16:creationId xmlns:a16="http://schemas.microsoft.com/office/drawing/2014/main" id="{B8A3A239-134E-475D-BE39-5A50D1D79B8A}"/>
              </a:ext>
            </a:extLst>
          </p:cNvPr>
          <p:cNvSpPr>
            <a:spLocks noGrp="1"/>
          </p:cNvSpPr>
          <p:nvPr>
            <p:ph sz="half" idx="2"/>
          </p:nvPr>
        </p:nvSpPr>
        <p:spPr/>
        <p:txBody>
          <a:bodyPr>
            <a:normAutofit fontScale="92500" lnSpcReduction="20000"/>
          </a:bodyPr>
          <a:lstStyle/>
          <a:p>
            <a:r>
              <a:rPr lang="en-GB" dirty="0" err="1">
                <a:latin typeface="Tahoma" panose="020B0604030504040204" pitchFamily="34" charset="0"/>
                <a:ea typeface="Tahoma" panose="020B0604030504040204" pitchFamily="34" charset="0"/>
                <a:cs typeface="Tahoma" panose="020B0604030504040204" pitchFamily="34" charset="0"/>
              </a:rPr>
              <a:t>Skaidrs</a:t>
            </a:r>
            <a:r>
              <a:rPr lang="en-GB" dirty="0">
                <a:latin typeface="Tahoma" panose="020B0604030504040204" pitchFamily="34" charset="0"/>
                <a:ea typeface="Tahoma" panose="020B0604030504040204" pitchFamily="34" charset="0"/>
                <a:cs typeface="Tahoma" panose="020B0604030504040204" pitchFamily="34" charset="0"/>
              </a:rPr>
              <a:t> </a:t>
            </a:r>
            <a:r>
              <a:rPr lang="en-GB" dirty="0" err="1">
                <a:latin typeface="Tahoma" panose="020B0604030504040204" pitchFamily="34" charset="0"/>
                <a:ea typeface="Tahoma" panose="020B0604030504040204" pitchFamily="34" charset="0"/>
                <a:cs typeface="Tahoma" panose="020B0604030504040204" pitchFamily="34" charset="0"/>
              </a:rPr>
              <a:t>funkciju</a:t>
            </a:r>
            <a:r>
              <a:rPr lang="en-GB" dirty="0">
                <a:latin typeface="Tahoma" panose="020B0604030504040204" pitchFamily="34" charset="0"/>
                <a:ea typeface="Tahoma" panose="020B0604030504040204" pitchFamily="34" charset="0"/>
                <a:cs typeface="Tahoma" panose="020B0604030504040204" pitchFamily="34" charset="0"/>
              </a:rPr>
              <a:t> </a:t>
            </a:r>
            <a:r>
              <a:rPr lang="en-GB" dirty="0" err="1">
                <a:latin typeface="Tahoma" panose="020B0604030504040204" pitchFamily="34" charset="0"/>
                <a:ea typeface="Tahoma" panose="020B0604030504040204" pitchFamily="34" charset="0"/>
                <a:cs typeface="Tahoma" panose="020B0604030504040204" pitchFamily="34" charset="0"/>
              </a:rPr>
              <a:t>dalījums</a:t>
            </a:r>
            <a:r>
              <a:rPr lang="en-GB" dirty="0">
                <a:latin typeface="Tahoma" panose="020B0604030504040204" pitchFamily="34" charset="0"/>
                <a:ea typeface="Tahoma" panose="020B0604030504040204" pitchFamily="34" charset="0"/>
                <a:cs typeface="Tahoma" panose="020B0604030504040204" pitchFamily="34" charset="0"/>
              </a:rPr>
              <a:t> </a:t>
            </a:r>
            <a:r>
              <a:rPr lang="en-GB" dirty="0" err="1">
                <a:latin typeface="Tahoma" panose="020B0604030504040204" pitchFamily="34" charset="0"/>
                <a:ea typeface="Tahoma" panose="020B0604030504040204" pitchFamily="34" charset="0"/>
                <a:cs typeface="Tahoma" panose="020B0604030504040204" pitchFamily="34" charset="0"/>
              </a:rPr>
              <a:t>starp</a:t>
            </a:r>
            <a:r>
              <a:rPr lang="en-GB" dirty="0">
                <a:latin typeface="Tahoma" panose="020B0604030504040204" pitchFamily="34" charset="0"/>
                <a:ea typeface="Tahoma" panose="020B0604030504040204" pitchFamily="34" charset="0"/>
                <a:cs typeface="Tahoma" panose="020B0604030504040204" pitchFamily="34" charset="0"/>
              </a:rPr>
              <a:t> </a:t>
            </a:r>
            <a:r>
              <a:rPr lang="en-GB" dirty="0" err="1">
                <a:latin typeface="Tahoma" panose="020B0604030504040204" pitchFamily="34" charset="0"/>
                <a:ea typeface="Tahoma" panose="020B0604030504040204" pitchFamily="34" charset="0"/>
                <a:cs typeface="Tahoma" panose="020B0604030504040204" pitchFamily="34" charset="0"/>
              </a:rPr>
              <a:t>sociālo</a:t>
            </a:r>
            <a:r>
              <a:rPr lang="en-GB" dirty="0">
                <a:latin typeface="Tahoma" panose="020B0604030504040204" pitchFamily="34" charset="0"/>
                <a:ea typeface="Tahoma" panose="020B0604030504040204" pitchFamily="34" charset="0"/>
                <a:cs typeface="Tahoma" panose="020B0604030504040204" pitchFamily="34" charset="0"/>
              </a:rPr>
              <a:t> </a:t>
            </a:r>
            <a:r>
              <a:rPr lang="en-GB" dirty="0" err="1">
                <a:latin typeface="Tahoma" panose="020B0604030504040204" pitchFamily="34" charset="0"/>
                <a:ea typeface="Tahoma" panose="020B0604030504040204" pitchFamily="34" charset="0"/>
                <a:cs typeface="Tahoma" panose="020B0604030504040204" pitchFamily="34" charset="0"/>
              </a:rPr>
              <a:t>darbinieku</a:t>
            </a:r>
            <a:r>
              <a:rPr lang="en-GB" dirty="0">
                <a:latin typeface="Tahoma" panose="020B0604030504040204" pitchFamily="34" charset="0"/>
                <a:ea typeface="Tahoma" panose="020B0604030504040204" pitchFamily="34" charset="0"/>
                <a:cs typeface="Tahoma" panose="020B0604030504040204" pitchFamily="34" charset="0"/>
              </a:rPr>
              <a:t>, </a:t>
            </a:r>
            <a:r>
              <a:rPr lang="en-GB" dirty="0" err="1">
                <a:latin typeface="Tahoma" panose="020B0604030504040204" pitchFamily="34" charset="0"/>
                <a:ea typeface="Tahoma" panose="020B0604030504040204" pitchFamily="34" charset="0"/>
                <a:cs typeface="Tahoma" panose="020B0604030504040204" pitchFamily="34" charset="0"/>
              </a:rPr>
              <a:t>kurš</a:t>
            </a:r>
            <a:r>
              <a:rPr lang="en-GB" dirty="0">
                <a:latin typeface="Tahoma" panose="020B0604030504040204" pitchFamily="34" charset="0"/>
                <a:ea typeface="Tahoma" panose="020B0604030504040204" pitchFamily="34" charset="0"/>
                <a:cs typeface="Tahoma" panose="020B0604030504040204" pitchFamily="34" charset="0"/>
              </a:rPr>
              <a:t> </a:t>
            </a:r>
            <a:r>
              <a:rPr lang="en-GB" dirty="0" err="1">
                <a:latin typeface="Tahoma" panose="020B0604030504040204" pitchFamily="34" charset="0"/>
                <a:ea typeface="Tahoma" panose="020B0604030504040204" pitchFamily="34" charset="0"/>
                <a:cs typeface="Tahoma" panose="020B0604030504040204" pitchFamily="34" charset="0"/>
              </a:rPr>
              <a:t>vada</a:t>
            </a:r>
            <a:r>
              <a:rPr lang="en-GB" dirty="0">
                <a:latin typeface="Tahoma" panose="020B0604030504040204" pitchFamily="34" charset="0"/>
                <a:ea typeface="Tahoma" panose="020B0604030504040204" pitchFamily="34" charset="0"/>
                <a:cs typeface="Tahoma" panose="020B0604030504040204" pitchFamily="34" charset="0"/>
              </a:rPr>
              <a:t> </a:t>
            </a:r>
            <a:r>
              <a:rPr lang="en-GB" dirty="0" err="1">
                <a:latin typeface="Tahoma" panose="020B0604030504040204" pitchFamily="34" charset="0"/>
                <a:ea typeface="Tahoma" panose="020B0604030504040204" pitchFamily="34" charset="0"/>
                <a:cs typeface="Tahoma" panose="020B0604030504040204" pitchFamily="34" charset="0"/>
              </a:rPr>
              <a:t>gadījumu</a:t>
            </a:r>
            <a:r>
              <a:rPr lang="en-GB" dirty="0">
                <a:latin typeface="Tahoma" panose="020B0604030504040204" pitchFamily="34" charset="0"/>
                <a:ea typeface="Tahoma" panose="020B0604030504040204" pitchFamily="34" charset="0"/>
                <a:cs typeface="Tahoma" panose="020B0604030504040204" pitchFamily="34" charset="0"/>
              </a:rPr>
              <a:t> un SPO, </a:t>
            </a:r>
            <a:r>
              <a:rPr lang="en-GB" dirty="0" err="1">
                <a:latin typeface="Tahoma" panose="020B0604030504040204" pitchFamily="34" charset="0"/>
                <a:ea typeface="Tahoma" panose="020B0604030504040204" pitchFamily="34" charset="0"/>
                <a:cs typeface="Tahoma" panose="020B0604030504040204" pitchFamily="34" charset="0"/>
              </a:rPr>
              <a:t>kurš</a:t>
            </a:r>
            <a:r>
              <a:rPr lang="en-GB" dirty="0">
                <a:latin typeface="Tahoma" panose="020B0604030504040204" pitchFamily="34" charset="0"/>
                <a:ea typeface="Tahoma" panose="020B0604030504040204" pitchFamily="34" charset="0"/>
                <a:cs typeface="Tahoma" panose="020B0604030504040204" pitchFamily="34" charset="0"/>
              </a:rPr>
              <a:t> </a:t>
            </a:r>
            <a:r>
              <a:rPr lang="en-GB" dirty="0" err="1">
                <a:latin typeface="Tahoma" panose="020B0604030504040204" pitchFamily="34" charset="0"/>
                <a:ea typeface="Tahoma" panose="020B0604030504040204" pitchFamily="34" charset="0"/>
                <a:cs typeface="Tahoma" panose="020B0604030504040204" pitchFamily="34" charset="0"/>
              </a:rPr>
              <a:t>administrē</a:t>
            </a:r>
            <a:r>
              <a:rPr lang="en-GB" dirty="0">
                <a:latin typeface="Tahoma" panose="020B0604030504040204" pitchFamily="34" charset="0"/>
                <a:ea typeface="Tahoma" panose="020B0604030504040204" pitchFamily="34" charset="0"/>
                <a:cs typeface="Tahoma" panose="020B0604030504040204" pitchFamily="34" charset="0"/>
              </a:rPr>
              <a:t> </a:t>
            </a:r>
            <a:r>
              <a:rPr lang="en-GB" dirty="0" err="1">
                <a:latin typeface="Tahoma" panose="020B0604030504040204" pitchFamily="34" charset="0"/>
                <a:ea typeface="Tahoma" panose="020B0604030504040204" pitchFamily="34" charset="0"/>
                <a:cs typeface="Tahoma" panose="020B0604030504040204" pitchFamily="34" charset="0"/>
              </a:rPr>
              <a:t>sociālo</a:t>
            </a:r>
            <a:r>
              <a:rPr lang="en-GB" dirty="0">
                <a:latin typeface="Tahoma" panose="020B0604030504040204" pitchFamily="34" charset="0"/>
                <a:ea typeface="Tahoma" panose="020B0604030504040204" pitchFamily="34" charset="0"/>
                <a:cs typeface="Tahoma" panose="020B0604030504040204" pitchFamily="34" charset="0"/>
              </a:rPr>
              <a:t> </a:t>
            </a:r>
            <a:r>
              <a:rPr lang="en-GB" dirty="0" err="1">
                <a:latin typeface="Tahoma" panose="020B0604030504040204" pitchFamily="34" charset="0"/>
                <a:ea typeface="Tahoma" panose="020B0604030504040204" pitchFamily="34" charset="0"/>
                <a:cs typeface="Tahoma" panose="020B0604030504040204" pitchFamily="34" charset="0"/>
              </a:rPr>
              <a:t>palīdzību</a:t>
            </a:r>
            <a:r>
              <a:rPr lang="en-GB" dirty="0">
                <a:latin typeface="Tahoma" panose="020B0604030504040204" pitchFamily="34" charset="0"/>
                <a:ea typeface="Tahoma" panose="020B0604030504040204" pitchFamily="34" charset="0"/>
                <a:cs typeface="Tahoma" panose="020B0604030504040204" pitchFamily="34" charset="0"/>
              </a:rPr>
              <a:t>.  </a:t>
            </a:r>
          </a:p>
          <a:p>
            <a:r>
              <a:rPr lang="en-GB" dirty="0" err="1">
                <a:latin typeface="Tahoma" panose="020B0604030504040204" pitchFamily="34" charset="0"/>
                <a:ea typeface="Tahoma" panose="020B0604030504040204" pitchFamily="34" charset="0"/>
                <a:cs typeface="Tahoma" panose="020B0604030504040204" pitchFamily="34" charset="0"/>
              </a:rPr>
              <a:t>Kolēģa</a:t>
            </a:r>
            <a:r>
              <a:rPr lang="en-GB" dirty="0">
                <a:latin typeface="Tahoma" panose="020B0604030504040204" pitchFamily="34" charset="0"/>
                <a:ea typeface="Tahoma" panose="020B0604030504040204" pitchFamily="34" charset="0"/>
                <a:cs typeface="Tahoma" panose="020B0604030504040204" pitchFamily="34" charset="0"/>
              </a:rPr>
              <a:t> </a:t>
            </a:r>
            <a:r>
              <a:rPr lang="en-GB" dirty="0" err="1">
                <a:latin typeface="Tahoma" panose="020B0604030504040204" pitchFamily="34" charset="0"/>
                <a:ea typeface="Tahoma" panose="020B0604030504040204" pitchFamily="34" charset="0"/>
                <a:cs typeface="Tahoma" panose="020B0604030504040204" pitchFamily="34" charset="0"/>
              </a:rPr>
              <a:t>atbalsts</a:t>
            </a:r>
            <a:r>
              <a:rPr lang="en-GB" dirty="0">
                <a:latin typeface="Tahoma" panose="020B0604030504040204" pitchFamily="34" charset="0"/>
                <a:ea typeface="Tahoma" panose="020B0604030504040204" pitchFamily="34" charset="0"/>
                <a:cs typeface="Tahoma" panose="020B0604030504040204" pitchFamily="34" charset="0"/>
              </a:rPr>
              <a:t> </a:t>
            </a:r>
            <a:r>
              <a:rPr lang="en-GB" dirty="0" err="1">
                <a:latin typeface="Tahoma" panose="020B0604030504040204" pitchFamily="34" charset="0"/>
                <a:ea typeface="Tahoma" panose="020B0604030504040204" pitchFamily="34" charset="0"/>
                <a:cs typeface="Tahoma" panose="020B0604030504040204" pitchFamily="34" charset="0"/>
              </a:rPr>
              <a:t>ikdienā</a:t>
            </a:r>
            <a:r>
              <a:rPr lang="en-GB" dirty="0">
                <a:latin typeface="Tahoma" panose="020B0604030504040204" pitchFamily="34" charset="0"/>
                <a:ea typeface="Tahoma" panose="020B0604030504040204" pitchFamily="34" charset="0"/>
                <a:cs typeface="Tahoma" panose="020B0604030504040204" pitchFamily="34" charset="0"/>
              </a:rPr>
              <a:t>: </a:t>
            </a:r>
            <a:r>
              <a:rPr lang="lv-LV" dirty="0">
                <a:latin typeface="Tahoma" panose="020B0604030504040204" pitchFamily="34" charset="0"/>
                <a:ea typeface="Tahoma" panose="020B0604030504040204" pitchFamily="34" charset="0"/>
                <a:cs typeface="Tahoma" panose="020B0604030504040204" pitchFamily="34" charset="0"/>
              </a:rPr>
              <a:t>sadarbība </a:t>
            </a:r>
            <a:r>
              <a:rPr lang="lv-LV" dirty="0" err="1">
                <a:latin typeface="Tahoma" panose="020B0604030504040204" pitchFamily="34" charset="0"/>
                <a:ea typeface="Tahoma" panose="020B0604030504040204" pitchFamily="34" charset="0"/>
                <a:cs typeface="Tahoma" panose="020B0604030504040204" pitchFamily="34" charset="0"/>
              </a:rPr>
              <a:t>problēm</a:t>
            </a:r>
            <a:r>
              <a:rPr lang="en-GB" dirty="0">
                <a:latin typeface="Tahoma" panose="020B0604030504040204" pitchFamily="34" charset="0"/>
                <a:ea typeface="Tahoma" panose="020B0604030504040204" pitchFamily="34" charset="0"/>
                <a:cs typeface="Tahoma" panose="020B0604030504040204" pitchFamily="34" charset="0"/>
              </a:rPr>
              <a:t>u</a:t>
            </a:r>
            <a:r>
              <a:rPr lang="lv-LV" dirty="0">
                <a:latin typeface="Tahoma" panose="020B0604030504040204" pitchFamily="34" charset="0"/>
                <a:ea typeface="Tahoma" panose="020B0604030504040204" pitchFamily="34" charset="0"/>
                <a:cs typeface="Tahoma" panose="020B0604030504040204" pitchFamily="34" charset="0"/>
              </a:rPr>
              <a:t> risināšanā ar sociālo darbinieku</a:t>
            </a:r>
            <a:r>
              <a:rPr lang="en-GB" dirty="0">
                <a:latin typeface="Tahoma" panose="020B0604030504040204" pitchFamily="34" charset="0"/>
                <a:ea typeface="Tahoma" panose="020B0604030504040204" pitchFamily="34" charset="0"/>
                <a:cs typeface="Tahoma" panose="020B0604030504040204" pitchFamily="34" charset="0"/>
              </a:rPr>
              <a:t>.</a:t>
            </a:r>
          </a:p>
          <a:p>
            <a:r>
              <a:rPr lang="lv-LV" dirty="0">
                <a:latin typeface="Tahoma" panose="020B0604030504040204" pitchFamily="34" charset="0"/>
                <a:ea typeface="Tahoma" panose="020B0604030504040204" pitchFamily="34" charset="0"/>
                <a:cs typeface="Tahoma" panose="020B0604030504040204" pitchFamily="34" charset="0"/>
              </a:rPr>
              <a:t>Instrukcijas un paraugi</a:t>
            </a:r>
            <a:r>
              <a:rPr lang="en-GB" dirty="0">
                <a:latin typeface="Tahoma" panose="020B0604030504040204" pitchFamily="34" charset="0"/>
                <a:ea typeface="Tahoma" panose="020B0604030504040204" pitchFamily="34" charset="0"/>
                <a:cs typeface="Tahoma" panose="020B0604030504040204" pitchFamily="34" charset="0"/>
              </a:rPr>
              <a:t> </a:t>
            </a:r>
            <a:r>
              <a:rPr lang="en-GB" dirty="0" err="1">
                <a:latin typeface="Tahoma" panose="020B0604030504040204" pitchFamily="34" charset="0"/>
                <a:ea typeface="Tahoma" panose="020B0604030504040204" pitchFamily="34" charset="0"/>
                <a:cs typeface="Tahoma" panose="020B0604030504040204" pitchFamily="34" charset="0"/>
              </a:rPr>
              <a:t>komunikācijai</a:t>
            </a:r>
            <a:r>
              <a:rPr lang="lv-LV" dirty="0">
                <a:latin typeface="Tahoma" panose="020B0604030504040204" pitchFamily="34" charset="0"/>
                <a:ea typeface="Tahoma" panose="020B0604030504040204" pitchFamily="34" charset="0"/>
                <a:cs typeface="Tahoma" panose="020B0604030504040204" pitchFamily="34" charset="0"/>
              </a:rPr>
              <a:t> ar klientu</a:t>
            </a:r>
            <a:r>
              <a:rPr lang="en-GB" dirty="0">
                <a:latin typeface="Tahoma" panose="020B0604030504040204" pitchFamily="34" charset="0"/>
                <a:ea typeface="Tahoma" panose="020B0604030504040204" pitchFamily="34" charset="0"/>
                <a:cs typeface="Tahoma" panose="020B0604030504040204" pitchFamily="34" charset="0"/>
              </a:rPr>
              <a:t> – </a:t>
            </a:r>
            <a:r>
              <a:rPr lang="en-GB" dirty="0" err="1">
                <a:latin typeface="Tahoma" panose="020B0604030504040204" pitchFamily="34" charset="0"/>
                <a:ea typeface="Tahoma" panose="020B0604030504040204" pitchFamily="34" charset="0"/>
                <a:cs typeface="Tahoma" panose="020B0604030504040204" pitchFamily="34" charset="0"/>
              </a:rPr>
              <a:t>nepieciešamās</a:t>
            </a:r>
            <a:r>
              <a:rPr lang="en-GB" dirty="0">
                <a:latin typeface="Tahoma" panose="020B0604030504040204" pitchFamily="34" charset="0"/>
                <a:ea typeface="Tahoma" panose="020B0604030504040204" pitchFamily="34" charset="0"/>
                <a:cs typeface="Tahoma" panose="020B0604030504040204" pitchFamily="34" charset="0"/>
              </a:rPr>
              <a:t> </a:t>
            </a:r>
            <a:r>
              <a:rPr lang="en-GB" dirty="0" err="1">
                <a:latin typeface="Tahoma" panose="020B0604030504040204" pitchFamily="34" charset="0"/>
                <a:ea typeface="Tahoma" panose="020B0604030504040204" pitchFamily="34" charset="0"/>
                <a:cs typeface="Tahoma" panose="020B0604030504040204" pitchFamily="34" charset="0"/>
              </a:rPr>
              <a:t>informācijas</a:t>
            </a:r>
            <a:r>
              <a:rPr lang="en-GB" dirty="0">
                <a:latin typeface="Tahoma" panose="020B0604030504040204" pitchFamily="34" charset="0"/>
                <a:ea typeface="Tahoma" panose="020B0604030504040204" pitchFamily="34" charset="0"/>
                <a:cs typeface="Tahoma" panose="020B0604030504040204" pitchFamily="34" charset="0"/>
              </a:rPr>
              <a:t> </a:t>
            </a:r>
            <a:r>
              <a:rPr lang="en-GB" dirty="0" err="1">
                <a:latin typeface="Tahoma" panose="020B0604030504040204" pitchFamily="34" charset="0"/>
                <a:ea typeface="Tahoma" panose="020B0604030504040204" pitchFamily="34" charset="0"/>
                <a:cs typeface="Tahoma" panose="020B0604030504040204" pitchFamily="34" charset="0"/>
              </a:rPr>
              <a:t>iegūšanai</a:t>
            </a:r>
            <a:r>
              <a:rPr lang="en-GB" dirty="0">
                <a:latin typeface="Tahoma" panose="020B0604030504040204" pitchFamily="34" charset="0"/>
                <a:ea typeface="Tahoma" panose="020B0604030504040204" pitchFamily="34" charset="0"/>
                <a:cs typeface="Tahoma" panose="020B0604030504040204" pitchFamily="34" charset="0"/>
              </a:rPr>
              <a:t>. </a:t>
            </a:r>
            <a:endParaRPr lang="lv-LV" dirty="0">
              <a:latin typeface="Tahoma" panose="020B0604030504040204" pitchFamily="34" charset="0"/>
              <a:ea typeface="Tahoma" panose="020B0604030504040204" pitchFamily="34" charset="0"/>
              <a:cs typeface="Tahoma" panose="020B0604030504040204" pitchFamily="34" charset="0"/>
            </a:endParaRPr>
          </a:p>
          <a:p>
            <a:endParaRPr lang="lv-LV" dirty="0"/>
          </a:p>
          <a:p>
            <a:endParaRPr lang="en-GB" dirty="0"/>
          </a:p>
        </p:txBody>
      </p:sp>
      <p:sp>
        <p:nvSpPr>
          <p:cNvPr id="10" name="Text Placeholder 9">
            <a:extLst>
              <a:ext uri="{FF2B5EF4-FFF2-40B4-BE49-F238E27FC236}">
                <a16:creationId xmlns:a16="http://schemas.microsoft.com/office/drawing/2014/main" id="{7B4DEBB3-E2E5-4FB8-9F63-5B3B25C4FCB8}"/>
              </a:ext>
            </a:extLst>
          </p:cNvPr>
          <p:cNvSpPr>
            <a:spLocks noGrp="1"/>
          </p:cNvSpPr>
          <p:nvPr>
            <p:ph type="body" sz="quarter" idx="3"/>
          </p:nvPr>
        </p:nvSpPr>
        <p:spPr>
          <a:xfrm>
            <a:off x="6356033" y="783431"/>
            <a:ext cx="5086668" cy="1325563"/>
          </a:xfrm>
        </p:spPr>
        <p:txBody>
          <a:bodyPr/>
          <a:lstStyle/>
          <a:p>
            <a:r>
              <a:rPr lang="en-GB" dirty="0"/>
              <a:t>PRET </a:t>
            </a:r>
          </a:p>
        </p:txBody>
      </p:sp>
      <p:sp>
        <p:nvSpPr>
          <p:cNvPr id="11" name="Content Placeholder 10">
            <a:extLst>
              <a:ext uri="{FF2B5EF4-FFF2-40B4-BE49-F238E27FC236}">
                <a16:creationId xmlns:a16="http://schemas.microsoft.com/office/drawing/2014/main" id="{77170960-DC4A-435E-96C0-3BB255D63149}"/>
              </a:ext>
            </a:extLst>
          </p:cNvPr>
          <p:cNvSpPr>
            <a:spLocks noGrp="1"/>
          </p:cNvSpPr>
          <p:nvPr>
            <p:ph sz="quarter" idx="4"/>
          </p:nvPr>
        </p:nvSpPr>
        <p:spPr>
          <a:xfrm>
            <a:off x="6268718" y="2108994"/>
            <a:ext cx="5086669" cy="4080669"/>
          </a:xfrm>
        </p:spPr>
        <p:txBody>
          <a:bodyPr>
            <a:noAutofit/>
          </a:bodyPr>
          <a:lstStyle/>
          <a:p>
            <a:r>
              <a:rPr lang="lv-LV" sz="2400" dirty="0">
                <a:latin typeface="Tahoma" panose="020B0604030504040204" pitchFamily="34" charset="0"/>
                <a:ea typeface="Tahoma" panose="020B0604030504040204" pitchFamily="34" charset="0"/>
                <a:cs typeface="Tahoma" panose="020B0604030504040204" pitchFamily="34" charset="0"/>
              </a:rPr>
              <a:t>SPO funkcijas bieži vien veic speciālisti ar sociālā darba izglītību</a:t>
            </a:r>
            <a:r>
              <a:rPr lang="en-GB" sz="2400" dirty="0">
                <a:latin typeface="Tahoma" panose="020B0604030504040204" pitchFamily="34" charset="0"/>
                <a:ea typeface="Tahoma" panose="020B0604030504040204" pitchFamily="34" charset="0"/>
                <a:cs typeface="Tahoma" panose="020B0604030504040204" pitchFamily="34" charset="0"/>
              </a:rPr>
              <a:t>.</a:t>
            </a:r>
          </a:p>
          <a:p>
            <a:r>
              <a:rPr lang="lv-LV" sz="2400" dirty="0">
                <a:latin typeface="Tahoma" panose="020B0604030504040204" pitchFamily="34" charset="0"/>
                <a:ea typeface="Tahoma" panose="020B0604030504040204" pitchFamily="34" charset="0"/>
                <a:cs typeface="Tahoma" panose="020B0604030504040204" pitchFamily="34" charset="0"/>
              </a:rPr>
              <a:t>Samazinās SPO loma sociālo risku pazīmju identificēšanā, neveic sākotnējo risku </a:t>
            </a:r>
            <a:r>
              <a:rPr lang="lv-LV" sz="2400" dirty="0" err="1">
                <a:latin typeface="Tahoma" panose="020B0604030504040204" pitchFamily="34" charset="0"/>
                <a:ea typeface="Tahoma" panose="020B0604030504040204" pitchFamily="34" charset="0"/>
                <a:cs typeface="Tahoma" panose="020B0604030504040204" pitchFamily="34" charset="0"/>
              </a:rPr>
              <a:t>izvērtējumu</a:t>
            </a:r>
            <a:r>
              <a:rPr lang="en-GB" sz="2400" dirty="0">
                <a:latin typeface="Tahoma" panose="020B0604030504040204" pitchFamily="34" charset="0"/>
                <a:ea typeface="Tahoma" panose="020B0604030504040204" pitchFamily="34" charset="0"/>
                <a:cs typeface="Tahoma" panose="020B0604030504040204" pitchFamily="34" charset="0"/>
              </a:rPr>
              <a:t>.</a:t>
            </a:r>
          </a:p>
          <a:p>
            <a:r>
              <a:rPr lang="en-GB" sz="2400" dirty="0" err="1">
                <a:latin typeface="Tahoma" panose="020B0604030504040204" pitchFamily="34" charset="0"/>
                <a:ea typeface="Tahoma" panose="020B0604030504040204" pitchFamily="34" charset="0"/>
                <a:cs typeface="Tahoma" panose="020B0604030504040204" pitchFamily="34" charset="0"/>
              </a:rPr>
              <a:t>Ja</a:t>
            </a:r>
            <a:r>
              <a:rPr lang="en-GB" sz="2400" dirty="0">
                <a:latin typeface="Tahoma" panose="020B0604030504040204" pitchFamily="34" charset="0"/>
                <a:ea typeface="Tahoma" panose="020B0604030504040204" pitchFamily="34" charset="0"/>
                <a:cs typeface="Tahoma" panose="020B0604030504040204" pitchFamily="34" charset="0"/>
              </a:rPr>
              <a:t> </a:t>
            </a:r>
            <a:r>
              <a:rPr lang="lv-LV" sz="2400" dirty="0">
                <a:latin typeface="Tahoma" panose="020B0604030504040204" pitchFamily="34" charset="0"/>
                <a:ea typeface="Tahoma" panose="020B0604030504040204" pitchFamily="34" charset="0"/>
                <a:cs typeface="Tahoma" panose="020B0604030504040204" pitchFamily="34" charset="0"/>
              </a:rPr>
              <a:t>klienta pirmā kontaktpersona sociālajā dienestā </a:t>
            </a:r>
            <a:r>
              <a:rPr lang="en-GB" sz="2400" dirty="0" err="1">
                <a:latin typeface="Tahoma" panose="020B0604030504040204" pitchFamily="34" charset="0"/>
                <a:ea typeface="Tahoma" panose="020B0604030504040204" pitchFamily="34" charset="0"/>
                <a:cs typeface="Tahoma" panose="020B0604030504040204" pitchFamily="34" charset="0"/>
              </a:rPr>
              <a:t>ir</a:t>
            </a:r>
            <a:r>
              <a:rPr lang="en-GB" sz="2400" dirty="0">
                <a:latin typeface="Tahoma" panose="020B0604030504040204" pitchFamily="34" charset="0"/>
                <a:ea typeface="Tahoma" panose="020B0604030504040204" pitchFamily="34" charset="0"/>
                <a:cs typeface="Tahoma" panose="020B0604030504040204" pitchFamily="34" charset="0"/>
              </a:rPr>
              <a:t> SPO, tad sociālā </a:t>
            </a:r>
            <a:r>
              <a:rPr lang="en-GB" sz="2400" dirty="0" err="1">
                <a:latin typeface="Tahoma" panose="020B0604030504040204" pitchFamily="34" charset="0"/>
                <a:ea typeface="Tahoma" panose="020B0604030504040204" pitchFamily="34" charset="0"/>
                <a:cs typeface="Tahoma" panose="020B0604030504040204" pitchFamily="34" charset="0"/>
              </a:rPr>
              <a:t>darbinieka</a:t>
            </a:r>
            <a:r>
              <a:rPr lang="en-GB" sz="2400" dirty="0">
                <a:latin typeface="Tahoma" panose="020B0604030504040204" pitchFamily="34" charset="0"/>
                <a:ea typeface="Tahoma" panose="020B0604030504040204" pitchFamily="34" charset="0"/>
                <a:cs typeface="Tahoma" panose="020B0604030504040204" pitchFamily="34" charset="0"/>
              </a:rPr>
              <a:t> </a:t>
            </a:r>
            <a:r>
              <a:rPr lang="en-GB" sz="2400" dirty="0" err="1">
                <a:latin typeface="Tahoma" panose="020B0604030504040204" pitchFamily="34" charset="0"/>
                <a:ea typeface="Tahoma" panose="020B0604030504040204" pitchFamily="34" charset="0"/>
                <a:cs typeface="Tahoma" panose="020B0604030504040204" pitchFamily="34" charset="0"/>
              </a:rPr>
              <a:t>pārslodžu</a:t>
            </a:r>
            <a:r>
              <a:rPr lang="en-GB" sz="2400" dirty="0">
                <a:latin typeface="Tahoma" panose="020B0604030504040204" pitchFamily="34" charset="0"/>
                <a:ea typeface="Tahoma" panose="020B0604030504040204" pitchFamily="34" charset="0"/>
                <a:cs typeface="Tahoma" panose="020B0604030504040204" pitchFamily="34" charset="0"/>
              </a:rPr>
              <a:t> </a:t>
            </a:r>
            <a:r>
              <a:rPr lang="en-GB" sz="2400" dirty="0" err="1">
                <a:latin typeface="Tahoma" panose="020B0604030504040204" pitchFamily="34" charset="0"/>
                <a:ea typeface="Tahoma" panose="020B0604030504040204" pitchFamily="34" charset="0"/>
                <a:cs typeface="Tahoma" panose="020B0604030504040204" pitchFamily="34" charset="0"/>
              </a:rPr>
              <a:t>apstāk</a:t>
            </a:r>
            <a:r>
              <a:rPr lang="lv-LV" sz="2400" dirty="0">
                <a:latin typeface="Tahoma" panose="020B0604030504040204" pitchFamily="34" charset="0"/>
                <a:ea typeface="Tahoma" panose="020B0604030504040204" pitchFamily="34" charset="0"/>
                <a:cs typeface="Tahoma" panose="020B0604030504040204" pitchFamily="34" charset="0"/>
              </a:rPr>
              <a:t>ļ</a:t>
            </a:r>
            <a:r>
              <a:rPr lang="en-GB" sz="2400" dirty="0" err="1">
                <a:latin typeface="Tahoma" panose="020B0604030504040204" pitchFamily="34" charset="0"/>
                <a:ea typeface="Tahoma" panose="020B0604030504040204" pitchFamily="34" charset="0"/>
                <a:cs typeface="Tahoma" panose="020B0604030504040204" pitchFamily="34" charset="0"/>
              </a:rPr>
              <a:t>os</a:t>
            </a:r>
            <a:r>
              <a:rPr lang="en-GB" sz="2400" dirty="0">
                <a:latin typeface="Tahoma" panose="020B0604030504040204" pitchFamily="34" charset="0"/>
                <a:ea typeface="Tahoma" panose="020B0604030504040204" pitchFamily="34" charset="0"/>
                <a:cs typeface="Tahoma" panose="020B0604030504040204" pitchFamily="34" charset="0"/>
              </a:rPr>
              <a:t> </a:t>
            </a:r>
            <a:r>
              <a:rPr lang="en-GB" sz="2400" dirty="0" err="1">
                <a:latin typeface="Tahoma" panose="020B0604030504040204" pitchFamily="34" charset="0"/>
                <a:ea typeface="Tahoma" panose="020B0604030504040204" pitchFamily="34" charset="0"/>
                <a:cs typeface="Tahoma" panose="020B0604030504040204" pitchFamily="34" charset="0"/>
              </a:rPr>
              <a:t>gadījuma</a:t>
            </a:r>
            <a:r>
              <a:rPr lang="en-GB" sz="2400" dirty="0">
                <a:latin typeface="Tahoma" panose="020B0604030504040204" pitchFamily="34" charset="0"/>
                <a:ea typeface="Tahoma" panose="020B0604030504040204" pitchFamily="34" charset="0"/>
                <a:cs typeface="Tahoma" panose="020B0604030504040204" pitchFamily="34" charset="0"/>
              </a:rPr>
              <a:t> </a:t>
            </a:r>
            <a:r>
              <a:rPr lang="en-GB" sz="2400" dirty="0" err="1">
                <a:latin typeface="Tahoma" panose="020B0604030504040204" pitchFamily="34" charset="0"/>
                <a:ea typeface="Tahoma" panose="020B0604030504040204" pitchFamily="34" charset="0"/>
                <a:cs typeface="Tahoma" panose="020B0604030504040204" pitchFamily="34" charset="0"/>
              </a:rPr>
              <a:t>vadība</a:t>
            </a:r>
            <a:r>
              <a:rPr lang="en-GB" sz="2400" dirty="0">
                <a:latin typeface="Tahoma" panose="020B0604030504040204" pitchFamily="34" charset="0"/>
                <a:ea typeface="Tahoma" panose="020B0604030504040204" pitchFamily="34" charset="0"/>
                <a:cs typeface="Tahoma" panose="020B0604030504040204" pitchFamily="34" charset="0"/>
              </a:rPr>
              <a:t> var </a:t>
            </a:r>
            <a:r>
              <a:rPr lang="en-GB" sz="2400" dirty="0" err="1">
                <a:latin typeface="Tahoma" panose="020B0604030504040204" pitchFamily="34" charset="0"/>
                <a:ea typeface="Tahoma" panose="020B0604030504040204" pitchFamily="34" charset="0"/>
                <a:cs typeface="Tahoma" panose="020B0604030504040204" pitchFamily="34" charset="0"/>
              </a:rPr>
              <a:t>zaudēt</a:t>
            </a:r>
            <a:r>
              <a:rPr lang="en-GB" sz="2400" dirty="0">
                <a:latin typeface="Tahoma" panose="020B0604030504040204" pitchFamily="34" charset="0"/>
                <a:ea typeface="Tahoma" panose="020B0604030504040204" pitchFamily="34" charset="0"/>
                <a:cs typeface="Tahoma" panose="020B0604030504040204" pitchFamily="34" charset="0"/>
              </a:rPr>
              <a:t> </a:t>
            </a:r>
            <a:r>
              <a:rPr lang="en-GB" sz="2400" dirty="0" err="1">
                <a:latin typeface="Tahoma" panose="020B0604030504040204" pitchFamily="34" charset="0"/>
                <a:ea typeface="Tahoma" panose="020B0604030504040204" pitchFamily="34" charset="0"/>
                <a:cs typeface="Tahoma" panose="020B0604030504040204" pitchFamily="34" charset="0"/>
              </a:rPr>
              <a:t>visaptveroša</a:t>
            </a:r>
            <a:r>
              <a:rPr lang="en-GB" sz="2400" dirty="0">
                <a:latin typeface="Tahoma" panose="020B0604030504040204" pitchFamily="34" charset="0"/>
                <a:ea typeface="Tahoma" panose="020B0604030504040204" pitchFamily="34" charset="0"/>
                <a:cs typeface="Tahoma" panose="020B0604030504040204" pitchFamily="34" charset="0"/>
              </a:rPr>
              <a:t> </a:t>
            </a:r>
            <a:r>
              <a:rPr lang="en-GB" sz="2400" dirty="0" err="1">
                <a:latin typeface="Tahoma" panose="020B0604030504040204" pitchFamily="34" charset="0"/>
                <a:ea typeface="Tahoma" panose="020B0604030504040204" pitchFamily="34" charset="0"/>
                <a:cs typeface="Tahoma" panose="020B0604030504040204" pitchFamily="34" charset="0"/>
              </a:rPr>
              <a:t>klienta</a:t>
            </a:r>
            <a:r>
              <a:rPr lang="en-GB" sz="2400" dirty="0">
                <a:latin typeface="Tahoma" panose="020B0604030504040204" pitchFamily="34" charset="0"/>
                <a:ea typeface="Tahoma" panose="020B0604030504040204" pitchFamily="34" charset="0"/>
                <a:cs typeface="Tahoma" panose="020B0604030504040204" pitchFamily="34" charset="0"/>
              </a:rPr>
              <a:t> </a:t>
            </a:r>
            <a:r>
              <a:rPr lang="en-GB" sz="2400" dirty="0" err="1">
                <a:latin typeface="Tahoma" panose="020B0604030504040204" pitchFamily="34" charset="0"/>
                <a:ea typeface="Tahoma" panose="020B0604030504040204" pitchFamily="34" charset="0"/>
                <a:cs typeface="Tahoma" panose="020B0604030504040204" pitchFamily="34" charset="0"/>
              </a:rPr>
              <a:t>situācijas</a:t>
            </a:r>
            <a:r>
              <a:rPr lang="en-GB" sz="2400" dirty="0">
                <a:latin typeface="Tahoma" panose="020B0604030504040204" pitchFamily="34" charset="0"/>
                <a:ea typeface="Tahoma" panose="020B0604030504040204" pitchFamily="34" charset="0"/>
                <a:cs typeface="Tahoma" panose="020B0604030504040204" pitchFamily="34" charset="0"/>
              </a:rPr>
              <a:t> un </a:t>
            </a:r>
            <a:r>
              <a:rPr lang="en-GB" sz="2400" dirty="0" err="1">
                <a:latin typeface="Tahoma" panose="020B0604030504040204" pitchFamily="34" charset="0"/>
                <a:ea typeface="Tahoma" panose="020B0604030504040204" pitchFamily="34" charset="0"/>
                <a:cs typeface="Tahoma" panose="020B0604030504040204" pitchFamily="34" charset="0"/>
              </a:rPr>
              <a:t>vajadzību</a:t>
            </a:r>
            <a:r>
              <a:rPr lang="en-GB" sz="2400" dirty="0">
                <a:latin typeface="Tahoma" panose="020B0604030504040204" pitchFamily="34" charset="0"/>
                <a:ea typeface="Tahoma" panose="020B0604030504040204" pitchFamily="34" charset="0"/>
                <a:cs typeface="Tahoma" panose="020B0604030504040204" pitchFamily="34" charset="0"/>
              </a:rPr>
              <a:t>  </a:t>
            </a:r>
            <a:r>
              <a:rPr lang="en-GB" sz="2400" dirty="0" err="1">
                <a:latin typeface="Tahoma" panose="020B0604030504040204" pitchFamily="34" charset="0"/>
                <a:ea typeface="Tahoma" panose="020B0604030504040204" pitchFamily="34" charset="0"/>
                <a:cs typeface="Tahoma" panose="020B0604030504040204" pitchFamily="34" charset="0"/>
              </a:rPr>
              <a:t>izvērtējuma</a:t>
            </a:r>
            <a:r>
              <a:rPr lang="en-GB" sz="2400" dirty="0">
                <a:latin typeface="Tahoma" panose="020B0604030504040204" pitchFamily="34" charset="0"/>
                <a:ea typeface="Tahoma" panose="020B0604030504040204" pitchFamily="34" charset="0"/>
                <a:cs typeface="Tahoma" panose="020B0604030504040204" pitchFamily="34" charset="0"/>
              </a:rPr>
              <a:t> </a:t>
            </a:r>
            <a:r>
              <a:rPr lang="en-GB" sz="2400" dirty="0" err="1">
                <a:latin typeface="Tahoma" panose="020B0604030504040204" pitchFamily="34" charset="0"/>
                <a:ea typeface="Tahoma" panose="020B0604030504040204" pitchFamily="34" charset="0"/>
                <a:cs typeface="Tahoma" panose="020B0604030504040204" pitchFamily="34" charset="0"/>
              </a:rPr>
              <a:t>dziļumu</a:t>
            </a:r>
            <a:r>
              <a:rPr lang="en-GB" sz="2400" dirty="0">
                <a:latin typeface="Tahoma" panose="020B0604030504040204" pitchFamily="34" charset="0"/>
                <a:ea typeface="Tahoma" panose="020B0604030504040204" pitchFamily="34" charset="0"/>
                <a:cs typeface="Tahoma" panose="020B0604030504040204" pitchFamily="34" charset="0"/>
              </a:rPr>
              <a:t>. </a:t>
            </a:r>
          </a:p>
        </p:txBody>
      </p:sp>
    </p:spTree>
    <p:extLst>
      <p:ext uri="{BB962C8B-B14F-4D97-AF65-F5344CB8AC3E}">
        <p14:creationId xmlns:p14="http://schemas.microsoft.com/office/powerpoint/2010/main" val="42273668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B6AE0-9CC8-466B-8403-3AE1AEF8C64B}"/>
              </a:ext>
            </a:extLst>
          </p:cNvPr>
          <p:cNvSpPr>
            <a:spLocks noGrp="1"/>
          </p:cNvSpPr>
          <p:nvPr>
            <p:ph type="title"/>
          </p:nvPr>
        </p:nvSpPr>
        <p:spPr/>
        <p:txBody>
          <a:bodyPr>
            <a:normAutofit/>
          </a:bodyPr>
          <a:lstStyle/>
          <a:p>
            <a:r>
              <a:rPr lang="en-GB" sz="3200" b="1" dirty="0" err="1">
                <a:latin typeface="Tahoma" panose="020B0604030504040204" pitchFamily="34" charset="0"/>
                <a:ea typeface="Tahoma" panose="020B0604030504040204" pitchFamily="34" charset="0"/>
                <a:cs typeface="Tahoma" panose="020B0604030504040204" pitchFamily="34" charset="0"/>
              </a:rPr>
              <a:t>Nākošās</a:t>
            </a:r>
            <a:r>
              <a:rPr lang="en-GB" sz="3200" b="1" dirty="0">
                <a:latin typeface="Tahoma" panose="020B0604030504040204" pitchFamily="34" charset="0"/>
                <a:ea typeface="Tahoma" panose="020B0604030504040204" pitchFamily="34" charset="0"/>
                <a:cs typeface="Tahoma" panose="020B0604030504040204" pitchFamily="34" charset="0"/>
              </a:rPr>
              <a:t> </a:t>
            </a:r>
            <a:r>
              <a:rPr lang="en-GB" sz="3200" b="1" dirty="0" err="1">
                <a:latin typeface="Tahoma" panose="020B0604030504040204" pitchFamily="34" charset="0"/>
                <a:ea typeface="Tahoma" panose="020B0604030504040204" pitchFamily="34" charset="0"/>
                <a:cs typeface="Tahoma" panose="020B0604030504040204" pitchFamily="34" charset="0"/>
              </a:rPr>
              <a:t>diskusijas</a:t>
            </a:r>
            <a:r>
              <a:rPr lang="en-GB" sz="3200" b="1" dirty="0">
                <a:latin typeface="Tahoma" panose="020B0604030504040204" pitchFamily="34" charset="0"/>
                <a:ea typeface="Tahoma" panose="020B0604030504040204" pitchFamily="34" charset="0"/>
                <a:cs typeface="Tahoma" panose="020B0604030504040204" pitchFamily="34" charset="0"/>
              </a:rPr>
              <a:t> </a:t>
            </a:r>
            <a:r>
              <a:rPr lang="en-GB" sz="3200" b="1" dirty="0" err="1">
                <a:latin typeface="Tahoma" panose="020B0604030504040204" pitchFamily="34" charset="0"/>
                <a:ea typeface="Tahoma" panose="020B0604030504040204" pitchFamily="34" charset="0"/>
                <a:cs typeface="Tahoma" panose="020B0604030504040204" pitchFamily="34" charset="0"/>
              </a:rPr>
              <a:t>ietvars</a:t>
            </a:r>
            <a:r>
              <a:rPr lang="en-GB" sz="3200" b="1" dirty="0">
                <a:latin typeface="Tahoma" panose="020B0604030504040204" pitchFamily="34" charset="0"/>
                <a:ea typeface="Tahoma" panose="020B0604030504040204" pitchFamily="34" charset="0"/>
                <a:cs typeface="Tahoma" panose="020B0604030504040204" pitchFamily="34" charset="0"/>
              </a:rPr>
              <a:t>: </a:t>
            </a:r>
            <a:r>
              <a:rPr lang="en-GB" sz="2200" dirty="0" err="1">
                <a:latin typeface="Tahoma" panose="020B0604030504040204" pitchFamily="34" charset="0"/>
                <a:ea typeface="Tahoma" panose="020B0604030504040204" pitchFamily="34" charset="0"/>
                <a:cs typeface="Tahoma" panose="020B0604030504040204" pitchFamily="34" charset="0"/>
              </a:rPr>
              <a:t>varbūt</a:t>
            </a:r>
            <a:r>
              <a:rPr lang="en-GB" sz="2200" dirty="0">
                <a:latin typeface="Tahoma" panose="020B0604030504040204" pitchFamily="34" charset="0"/>
                <a:ea typeface="Tahoma" panose="020B0604030504040204" pitchFamily="34" charset="0"/>
                <a:cs typeface="Tahoma" panose="020B0604030504040204" pitchFamily="34" charset="0"/>
              </a:rPr>
              <a:t> </a:t>
            </a:r>
            <a:r>
              <a:rPr lang="en-GB" sz="2200" dirty="0" err="1">
                <a:latin typeface="Tahoma" panose="020B0604030504040204" pitchFamily="34" charset="0"/>
                <a:ea typeface="Tahoma" panose="020B0604030504040204" pitchFamily="34" charset="0"/>
                <a:cs typeface="Tahoma" panose="020B0604030504040204" pitchFamily="34" charset="0"/>
              </a:rPr>
              <a:t>izmantojot</a:t>
            </a:r>
            <a:r>
              <a:rPr lang="en-GB" sz="2200" dirty="0">
                <a:latin typeface="Tahoma" panose="020B0604030504040204" pitchFamily="34" charset="0"/>
                <a:ea typeface="Tahoma" panose="020B0604030504040204" pitchFamily="34" charset="0"/>
                <a:cs typeface="Tahoma" panose="020B0604030504040204" pitchFamily="34" charset="0"/>
              </a:rPr>
              <a:t> </a:t>
            </a:r>
            <a:r>
              <a:rPr lang="en-GB" sz="2200" dirty="0" err="1">
                <a:latin typeface="Tahoma" panose="020B0604030504040204" pitchFamily="34" charset="0"/>
                <a:ea typeface="Tahoma" panose="020B0604030504040204" pitchFamily="34" charset="0"/>
                <a:cs typeface="Tahoma" panose="020B0604030504040204" pitchFamily="34" charset="0"/>
              </a:rPr>
              <a:t>pētījuma</a:t>
            </a:r>
            <a:r>
              <a:rPr lang="en-GB" sz="2200" dirty="0">
                <a:latin typeface="Tahoma" panose="020B0604030504040204" pitchFamily="34" charset="0"/>
                <a:ea typeface="Tahoma" panose="020B0604030504040204" pitchFamily="34" charset="0"/>
                <a:cs typeface="Tahoma" panose="020B0604030504040204" pitchFamily="34" charset="0"/>
              </a:rPr>
              <a:t> </a:t>
            </a:r>
            <a:r>
              <a:rPr lang="en-GB" sz="2200" dirty="0" err="1">
                <a:latin typeface="Tahoma" panose="020B0604030504040204" pitchFamily="34" charset="0"/>
                <a:ea typeface="Tahoma" panose="020B0604030504040204" pitchFamily="34" charset="0"/>
                <a:cs typeface="Tahoma" panose="020B0604030504040204" pitchFamily="34" charset="0"/>
              </a:rPr>
              <a:t>autoru</a:t>
            </a:r>
            <a:r>
              <a:rPr lang="en-GB" sz="2200" dirty="0">
                <a:latin typeface="Tahoma" panose="020B0604030504040204" pitchFamily="34" charset="0"/>
                <a:ea typeface="Tahoma" panose="020B0604030504040204" pitchFamily="34" charset="0"/>
                <a:cs typeface="Tahoma" panose="020B0604030504040204" pitchFamily="34" charset="0"/>
              </a:rPr>
              <a:t> </a:t>
            </a:r>
            <a:r>
              <a:rPr lang="en-GB" sz="2200" dirty="0" err="1">
                <a:latin typeface="Tahoma" panose="020B0604030504040204" pitchFamily="34" charset="0"/>
                <a:ea typeface="Tahoma" panose="020B0604030504040204" pitchFamily="34" charset="0"/>
                <a:cs typeface="Tahoma" panose="020B0604030504040204" pitchFamily="34" charset="0"/>
              </a:rPr>
              <a:t>piedāvāto</a:t>
            </a:r>
            <a:r>
              <a:rPr lang="en-GB" sz="2200" dirty="0">
                <a:latin typeface="Tahoma" panose="020B0604030504040204" pitchFamily="34" charset="0"/>
                <a:ea typeface="Tahoma" panose="020B0604030504040204" pitchFamily="34" charset="0"/>
                <a:cs typeface="Tahoma" panose="020B0604030504040204" pitchFamily="34" charset="0"/>
              </a:rPr>
              <a:t> </a:t>
            </a:r>
            <a:r>
              <a:rPr lang="en-GB" sz="2200" dirty="0" err="1">
                <a:latin typeface="Tahoma" panose="020B0604030504040204" pitchFamily="34" charset="0"/>
                <a:ea typeface="Tahoma" panose="020B0604030504040204" pitchFamily="34" charset="0"/>
                <a:cs typeface="Tahoma" panose="020B0604030504040204" pitchFamily="34" charset="0"/>
              </a:rPr>
              <a:t>tipoloģiju</a:t>
            </a:r>
            <a:r>
              <a:rPr lang="en-GB" sz="2200" dirty="0">
                <a:latin typeface="Tahoma" panose="020B0604030504040204" pitchFamily="34" charset="0"/>
                <a:ea typeface="Tahoma" panose="020B0604030504040204" pitchFamily="34" charset="0"/>
                <a:cs typeface="Tahoma" panose="020B0604030504040204" pitchFamily="34" charset="0"/>
              </a:rPr>
              <a:t> </a:t>
            </a:r>
            <a:r>
              <a:rPr lang="en-GB" sz="2200" dirty="0" err="1">
                <a:latin typeface="Tahoma" panose="020B0604030504040204" pitchFamily="34" charset="0"/>
                <a:ea typeface="Tahoma" panose="020B0604030504040204" pitchFamily="34" charset="0"/>
                <a:cs typeface="Tahoma" panose="020B0604030504040204" pitchFamily="34" charset="0"/>
              </a:rPr>
              <a:t>papildus</a:t>
            </a:r>
            <a:r>
              <a:rPr lang="en-GB" sz="2200" dirty="0">
                <a:latin typeface="Tahoma" panose="020B0604030504040204" pitchFamily="34" charset="0"/>
                <a:ea typeface="Tahoma" panose="020B0604030504040204" pitchFamily="34" charset="0"/>
                <a:cs typeface="Tahoma" panose="020B0604030504040204" pitchFamily="34" charset="0"/>
              </a:rPr>
              <a:t> </a:t>
            </a:r>
            <a:r>
              <a:rPr lang="en-GB" sz="2200" dirty="0" err="1">
                <a:latin typeface="Tahoma" panose="020B0604030504040204" pitchFamily="34" charset="0"/>
                <a:ea typeface="Tahoma" panose="020B0604030504040204" pitchFamily="34" charset="0"/>
                <a:cs typeface="Tahoma" panose="020B0604030504040204" pitchFamily="34" charset="0"/>
              </a:rPr>
              <a:t>argumentu</a:t>
            </a:r>
            <a:r>
              <a:rPr lang="en-GB" sz="2200" dirty="0">
                <a:latin typeface="Tahoma" panose="020B0604030504040204" pitchFamily="34" charset="0"/>
                <a:ea typeface="Tahoma" panose="020B0604030504040204" pitchFamily="34" charset="0"/>
                <a:cs typeface="Tahoma" panose="020B0604030504040204" pitchFamily="34" charset="0"/>
              </a:rPr>
              <a:t> </a:t>
            </a:r>
            <a:r>
              <a:rPr lang="en-GB" sz="2200" dirty="0" err="1">
                <a:latin typeface="Tahoma" panose="020B0604030504040204" pitchFamily="34" charset="0"/>
                <a:ea typeface="Tahoma" panose="020B0604030504040204" pitchFamily="34" charset="0"/>
                <a:cs typeface="Tahoma" panose="020B0604030504040204" pitchFamily="34" charset="0"/>
              </a:rPr>
              <a:t>iegūšanai</a:t>
            </a:r>
            <a:r>
              <a:rPr lang="en-GB" sz="2200" dirty="0">
                <a:latin typeface="Tahoma" panose="020B0604030504040204" pitchFamily="34" charset="0"/>
                <a:ea typeface="Tahoma" panose="020B0604030504040204" pitchFamily="34" charset="0"/>
                <a:cs typeface="Tahoma" panose="020B0604030504040204" pitchFamily="34" charset="0"/>
              </a:rPr>
              <a:t> no </a:t>
            </a:r>
            <a:r>
              <a:rPr lang="en-GB" sz="2200" dirty="0" err="1">
                <a:latin typeface="Tahoma" panose="020B0604030504040204" pitchFamily="34" charset="0"/>
                <a:ea typeface="Tahoma" panose="020B0604030504040204" pitchFamily="34" charset="0"/>
                <a:cs typeface="Tahoma" panose="020B0604030504040204" pitchFamily="34" charset="0"/>
              </a:rPr>
              <a:t>prakti</a:t>
            </a:r>
            <a:r>
              <a:rPr lang="lv-LV" sz="2200" dirty="0">
                <a:latin typeface="Tahoma" panose="020B0604030504040204" pitchFamily="34" charset="0"/>
                <a:ea typeface="Tahoma" panose="020B0604030504040204" pitchFamily="34" charset="0"/>
                <a:cs typeface="Tahoma" panose="020B0604030504040204" pitchFamily="34" charset="0"/>
              </a:rPr>
              <a:t>ķ</a:t>
            </a:r>
            <a:r>
              <a:rPr lang="en-GB" sz="2200" dirty="0" err="1">
                <a:latin typeface="Tahoma" panose="020B0604030504040204" pitchFamily="34" charset="0"/>
                <a:ea typeface="Tahoma" panose="020B0604030504040204" pitchFamily="34" charset="0"/>
                <a:cs typeface="Tahoma" panose="020B0604030504040204" pitchFamily="34" charset="0"/>
              </a:rPr>
              <a:t>iem</a:t>
            </a:r>
            <a:r>
              <a:rPr lang="en-GB" sz="2200" dirty="0">
                <a:latin typeface="Tahoma" panose="020B0604030504040204" pitchFamily="34" charset="0"/>
                <a:ea typeface="Tahoma" panose="020B0604030504040204" pitchFamily="34" charset="0"/>
                <a:cs typeface="Tahoma" panose="020B0604030504040204" pitchFamily="34" charset="0"/>
              </a:rPr>
              <a:t>(</a:t>
            </a:r>
            <a:r>
              <a:rPr lang="en-GB" sz="2200" dirty="0" err="1">
                <a:latin typeface="Tahoma" panose="020B0604030504040204" pitchFamily="34" charset="0"/>
                <a:ea typeface="Tahoma" panose="020B0604030504040204" pitchFamily="34" charset="0"/>
                <a:cs typeface="Tahoma" panose="020B0604030504040204" pitchFamily="34" charset="0"/>
              </a:rPr>
              <a:t>Rīga</a:t>
            </a:r>
            <a:r>
              <a:rPr lang="en-GB" sz="2200" dirty="0">
                <a:latin typeface="Tahoma" panose="020B0604030504040204" pitchFamily="34" charset="0"/>
                <a:ea typeface="Tahoma" panose="020B0604030504040204" pitchFamily="34" charset="0"/>
                <a:cs typeface="Tahoma" panose="020B0604030504040204" pitchFamily="34" charset="0"/>
              </a:rPr>
              <a:t>, </a:t>
            </a:r>
            <a:r>
              <a:rPr lang="en-GB" sz="2200" dirty="0" err="1">
                <a:latin typeface="Tahoma" panose="020B0604030504040204" pitchFamily="34" charset="0"/>
                <a:ea typeface="Tahoma" panose="020B0604030504040204" pitchFamily="34" charset="0"/>
                <a:cs typeface="Tahoma" panose="020B0604030504040204" pitchFamily="34" charset="0"/>
              </a:rPr>
              <a:t>citas</a:t>
            </a:r>
            <a:r>
              <a:rPr lang="en-GB" sz="2200" dirty="0">
                <a:latin typeface="Tahoma" panose="020B0604030504040204" pitchFamily="34" charset="0"/>
                <a:ea typeface="Tahoma" panose="020B0604030504040204" pitchFamily="34" charset="0"/>
                <a:cs typeface="Tahoma" panose="020B0604030504040204" pitchFamily="34" charset="0"/>
              </a:rPr>
              <a:t> </a:t>
            </a:r>
            <a:r>
              <a:rPr lang="en-GB" sz="2200" dirty="0" err="1">
                <a:latin typeface="Tahoma" panose="020B0604030504040204" pitchFamily="34" charset="0"/>
                <a:ea typeface="Tahoma" panose="020B0604030504040204" pitchFamily="34" charset="0"/>
                <a:cs typeface="Tahoma" panose="020B0604030504040204" pitchFamily="34" charset="0"/>
              </a:rPr>
              <a:t>pilsētas</a:t>
            </a:r>
            <a:r>
              <a:rPr lang="en-GB" sz="2200" dirty="0">
                <a:latin typeface="Tahoma" panose="020B0604030504040204" pitchFamily="34" charset="0"/>
                <a:ea typeface="Tahoma" panose="020B0604030504040204" pitchFamily="34" charset="0"/>
                <a:cs typeface="Tahoma" panose="020B0604030504040204" pitchFamily="34" charset="0"/>
              </a:rPr>
              <a:t>, </a:t>
            </a:r>
            <a:r>
              <a:rPr lang="en-GB" sz="2200" dirty="0" err="1">
                <a:latin typeface="Tahoma" panose="020B0604030504040204" pitchFamily="34" charset="0"/>
                <a:ea typeface="Tahoma" panose="020B0604030504040204" pitchFamily="34" charset="0"/>
                <a:cs typeface="Tahoma" panose="020B0604030504040204" pitchFamily="34" charset="0"/>
              </a:rPr>
              <a:t>novadi</a:t>
            </a:r>
            <a:r>
              <a:rPr lang="en-GB" sz="2200" dirty="0">
                <a:latin typeface="Tahoma" panose="020B0604030504040204" pitchFamily="34" charset="0"/>
                <a:ea typeface="Tahoma" panose="020B0604030504040204" pitchFamily="34" charset="0"/>
                <a:cs typeface="Tahoma" panose="020B0604030504040204" pitchFamily="34" charset="0"/>
              </a:rPr>
              <a:t>, </a:t>
            </a:r>
            <a:r>
              <a:rPr lang="en-GB" sz="2200" dirty="0" err="1">
                <a:latin typeface="Tahoma" panose="020B0604030504040204" pitchFamily="34" charset="0"/>
                <a:ea typeface="Tahoma" panose="020B0604030504040204" pitchFamily="34" charset="0"/>
                <a:cs typeface="Tahoma" panose="020B0604030504040204" pitchFamily="34" charset="0"/>
              </a:rPr>
              <a:t>lauku</a:t>
            </a:r>
            <a:r>
              <a:rPr lang="en-GB" sz="2200" dirty="0">
                <a:latin typeface="Tahoma" panose="020B0604030504040204" pitchFamily="34" charset="0"/>
                <a:ea typeface="Tahoma" panose="020B0604030504040204" pitchFamily="34" charset="0"/>
                <a:cs typeface="Tahoma" panose="020B0604030504040204" pitchFamily="34" charset="0"/>
              </a:rPr>
              <a:t> </a:t>
            </a:r>
            <a:r>
              <a:rPr lang="en-GB" sz="2200" dirty="0" err="1">
                <a:latin typeface="Tahoma" panose="020B0604030504040204" pitchFamily="34" charset="0"/>
                <a:ea typeface="Tahoma" panose="020B0604030504040204" pitchFamily="34" charset="0"/>
                <a:cs typeface="Tahoma" panose="020B0604030504040204" pitchFamily="34" charset="0"/>
              </a:rPr>
              <a:t>teritorijas</a:t>
            </a:r>
            <a:r>
              <a:rPr lang="en-GB" sz="2200" dirty="0">
                <a:latin typeface="Tahoma" panose="020B0604030504040204" pitchFamily="34" charset="0"/>
                <a:ea typeface="Tahoma" panose="020B0604030504040204" pitchFamily="34" charset="0"/>
                <a:cs typeface="Tahoma" panose="020B0604030504040204" pitchFamily="34" charset="0"/>
              </a:rPr>
              <a:t>?)</a:t>
            </a:r>
          </a:p>
        </p:txBody>
      </p:sp>
      <p:sp>
        <p:nvSpPr>
          <p:cNvPr id="3" name="Content Placeholder 2">
            <a:extLst>
              <a:ext uri="{FF2B5EF4-FFF2-40B4-BE49-F238E27FC236}">
                <a16:creationId xmlns:a16="http://schemas.microsoft.com/office/drawing/2014/main" id="{A4CB4414-4BF1-4EC5-8D29-5831C98DFF10}"/>
              </a:ext>
            </a:extLst>
          </p:cNvPr>
          <p:cNvSpPr>
            <a:spLocks noGrp="1"/>
          </p:cNvSpPr>
          <p:nvPr>
            <p:ph idx="1"/>
          </p:nvPr>
        </p:nvSpPr>
        <p:spPr/>
        <p:txBody>
          <a:bodyPr>
            <a:normAutofit fontScale="92500" lnSpcReduction="10000"/>
          </a:bodyPr>
          <a:lstStyle/>
          <a:p>
            <a:pPr marL="0" indent="0">
              <a:buNone/>
            </a:pPr>
            <a:r>
              <a:rPr lang="en-GB" dirty="0">
                <a:latin typeface="Tahoma" panose="020B0604030504040204" pitchFamily="34" charset="0"/>
                <a:ea typeface="Tahoma" panose="020B0604030504040204" pitchFamily="34" charset="0"/>
                <a:cs typeface="Tahoma" panose="020B0604030504040204" pitchFamily="34" charset="0"/>
              </a:rPr>
              <a:t>1) Amata “</a:t>
            </a:r>
            <a:r>
              <a:rPr lang="en-GB" dirty="0" err="1">
                <a:latin typeface="Tahoma" panose="020B0604030504040204" pitchFamily="34" charset="0"/>
                <a:ea typeface="Tahoma" panose="020B0604030504040204" pitchFamily="34" charset="0"/>
                <a:cs typeface="Tahoma" panose="020B0604030504040204" pitchFamily="34" charset="0"/>
              </a:rPr>
              <a:t>sociālās</a:t>
            </a:r>
            <a:r>
              <a:rPr lang="en-GB" dirty="0">
                <a:latin typeface="Tahoma" panose="020B0604030504040204" pitchFamily="34" charset="0"/>
                <a:ea typeface="Tahoma" panose="020B0604030504040204" pitchFamily="34" charset="0"/>
                <a:cs typeface="Tahoma" panose="020B0604030504040204" pitchFamily="34" charset="0"/>
              </a:rPr>
              <a:t> </a:t>
            </a:r>
            <a:r>
              <a:rPr lang="en-GB" dirty="0" err="1">
                <a:latin typeface="Tahoma" panose="020B0604030504040204" pitchFamily="34" charset="0"/>
                <a:ea typeface="Tahoma" panose="020B0604030504040204" pitchFamily="34" charset="0"/>
                <a:cs typeface="Tahoma" panose="020B0604030504040204" pitchFamily="34" charset="0"/>
              </a:rPr>
              <a:t>palīdzības</a:t>
            </a:r>
            <a:r>
              <a:rPr lang="en-GB" dirty="0">
                <a:latin typeface="Tahoma" panose="020B0604030504040204" pitchFamily="34" charset="0"/>
                <a:ea typeface="Tahoma" panose="020B0604030504040204" pitchFamily="34" charset="0"/>
                <a:cs typeface="Tahoma" panose="020B0604030504040204" pitchFamily="34" charset="0"/>
              </a:rPr>
              <a:t> </a:t>
            </a:r>
            <a:r>
              <a:rPr lang="en-GB" dirty="0" err="1">
                <a:latin typeface="Tahoma" panose="020B0604030504040204" pitchFamily="34" charset="0"/>
                <a:ea typeface="Tahoma" panose="020B0604030504040204" pitchFamily="34" charset="0"/>
                <a:cs typeface="Tahoma" panose="020B0604030504040204" pitchFamily="34" charset="0"/>
              </a:rPr>
              <a:t>organizators</a:t>
            </a:r>
            <a:r>
              <a:rPr lang="en-GB" dirty="0">
                <a:latin typeface="Tahoma" panose="020B0604030504040204" pitchFamily="34" charset="0"/>
                <a:ea typeface="Tahoma" panose="020B0604030504040204" pitchFamily="34" charset="0"/>
                <a:cs typeface="Tahoma" panose="020B0604030504040204" pitchFamily="34" charset="0"/>
              </a:rPr>
              <a:t>” </a:t>
            </a:r>
            <a:r>
              <a:rPr lang="en-GB" dirty="0" err="1">
                <a:latin typeface="Tahoma" panose="020B0604030504040204" pitchFamily="34" charset="0"/>
                <a:ea typeface="Tahoma" panose="020B0604030504040204" pitchFamily="34" charset="0"/>
                <a:cs typeface="Tahoma" panose="020B0604030504040204" pitchFamily="34" charset="0"/>
              </a:rPr>
              <a:t>nākotne</a:t>
            </a:r>
            <a:r>
              <a:rPr lang="en-GB" dirty="0">
                <a:latin typeface="Tahoma" panose="020B0604030504040204" pitchFamily="34" charset="0"/>
                <a:ea typeface="Tahoma" panose="020B0604030504040204" pitchFamily="34" charset="0"/>
                <a:cs typeface="Tahoma" panose="020B0604030504040204" pitchFamily="34" charset="0"/>
              </a:rPr>
              <a:t>: </a:t>
            </a:r>
            <a:r>
              <a:rPr lang="en-GB" dirty="0" err="1">
                <a:latin typeface="Tahoma" panose="020B0604030504040204" pitchFamily="34" charset="0"/>
                <a:ea typeface="Tahoma" panose="020B0604030504040204" pitchFamily="34" charset="0"/>
                <a:cs typeface="Tahoma" panose="020B0604030504040204" pitchFamily="34" charset="0"/>
              </a:rPr>
              <a:t>būt</a:t>
            </a:r>
            <a:r>
              <a:rPr lang="en-GB" dirty="0">
                <a:latin typeface="Tahoma" panose="020B0604030504040204" pitchFamily="34" charset="0"/>
                <a:ea typeface="Tahoma" panose="020B0604030504040204" pitchFamily="34" charset="0"/>
                <a:cs typeface="Tahoma" panose="020B0604030504040204" pitchFamily="34" charset="0"/>
              </a:rPr>
              <a:t> </a:t>
            </a:r>
            <a:r>
              <a:rPr lang="en-GB" dirty="0" err="1">
                <a:latin typeface="Tahoma" panose="020B0604030504040204" pitchFamily="34" charset="0"/>
                <a:ea typeface="Tahoma" panose="020B0604030504040204" pitchFamily="34" charset="0"/>
                <a:cs typeface="Tahoma" panose="020B0604030504040204" pitchFamily="34" charset="0"/>
              </a:rPr>
              <a:t>vai</a:t>
            </a:r>
            <a:r>
              <a:rPr lang="en-GB" dirty="0">
                <a:latin typeface="Tahoma" panose="020B0604030504040204" pitchFamily="34" charset="0"/>
                <a:ea typeface="Tahoma" panose="020B0604030504040204" pitchFamily="34" charset="0"/>
                <a:cs typeface="Tahoma" panose="020B0604030504040204" pitchFamily="34" charset="0"/>
              </a:rPr>
              <a:t> </a:t>
            </a:r>
            <a:r>
              <a:rPr lang="en-GB" dirty="0" err="1">
                <a:latin typeface="Tahoma" panose="020B0604030504040204" pitchFamily="34" charset="0"/>
                <a:ea typeface="Tahoma" panose="020B0604030504040204" pitchFamily="34" charset="0"/>
                <a:cs typeface="Tahoma" panose="020B0604030504040204" pitchFamily="34" charset="0"/>
              </a:rPr>
              <a:t>nebūt</a:t>
            </a:r>
            <a:r>
              <a:rPr lang="en-GB" dirty="0">
                <a:latin typeface="Tahoma" panose="020B0604030504040204" pitchFamily="34" charset="0"/>
                <a:ea typeface="Tahoma" panose="020B0604030504040204" pitchFamily="34" charset="0"/>
                <a:cs typeface="Tahoma" panose="020B0604030504040204" pitchFamily="34" charset="0"/>
              </a:rPr>
              <a:t>? </a:t>
            </a:r>
            <a:r>
              <a:rPr lang="en-GB" dirty="0" err="1">
                <a:latin typeface="Tahoma" panose="020B0604030504040204" pitchFamily="34" charset="0"/>
                <a:ea typeface="Tahoma" panose="020B0604030504040204" pitchFamily="34" charset="0"/>
                <a:cs typeface="Tahoma" panose="020B0604030504040204" pitchFamily="34" charset="0"/>
              </a:rPr>
              <a:t>Ja</a:t>
            </a:r>
            <a:r>
              <a:rPr lang="en-GB" dirty="0">
                <a:latin typeface="Tahoma" panose="020B0604030504040204" pitchFamily="34" charset="0"/>
                <a:ea typeface="Tahoma" panose="020B0604030504040204" pitchFamily="34" charset="0"/>
                <a:cs typeface="Tahoma" panose="020B0604030504040204" pitchFamily="34" charset="0"/>
              </a:rPr>
              <a:t> </a:t>
            </a:r>
            <a:r>
              <a:rPr lang="en-GB" dirty="0" err="1">
                <a:latin typeface="Tahoma" panose="020B0604030504040204" pitchFamily="34" charset="0"/>
                <a:ea typeface="Tahoma" panose="020B0604030504040204" pitchFamily="34" charset="0"/>
                <a:cs typeface="Tahoma" panose="020B0604030504040204" pitchFamily="34" charset="0"/>
              </a:rPr>
              <a:t>būt</a:t>
            </a:r>
            <a:r>
              <a:rPr lang="en-GB" dirty="0">
                <a:latin typeface="Tahoma" panose="020B0604030504040204" pitchFamily="34" charset="0"/>
                <a:ea typeface="Tahoma" panose="020B0604030504040204" pitchFamily="34" charset="0"/>
                <a:cs typeface="Tahoma" panose="020B0604030504040204" pitchFamily="34" charset="0"/>
              </a:rPr>
              <a:t>, tad - </a:t>
            </a:r>
            <a:r>
              <a:rPr lang="en-GB" dirty="0" err="1">
                <a:latin typeface="Tahoma" panose="020B0604030504040204" pitchFamily="34" charset="0"/>
                <a:ea typeface="Tahoma" panose="020B0604030504040204" pitchFamily="34" charset="0"/>
                <a:cs typeface="Tahoma" panose="020B0604030504040204" pitchFamily="34" charset="0"/>
              </a:rPr>
              <a:t>vai</a:t>
            </a:r>
            <a:r>
              <a:rPr lang="en-GB" dirty="0">
                <a:latin typeface="Tahoma" panose="020B0604030504040204" pitchFamily="34" charset="0"/>
                <a:ea typeface="Tahoma" panose="020B0604030504040204" pitchFamily="34" charset="0"/>
                <a:cs typeface="Tahoma" panose="020B0604030504040204" pitchFamily="34" charset="0"/>
              </a:rPr>
              <a:t> </a:t>
            </a:r>
            <a:r>
              <a:rPr lang="en-GB" dirty="0" err="1">
                <a:latin typeface="Tahoma" panose="020B0604030504040204" pitchFamily="34" charset="0"/>
                <a:ea typeface="Tahoma" panose="020B0604030504040204" pitchFamily="34" charset="0"/>
                <a:cs typeface="Tahoma" panose="020B0604030504040204" pitchFamily="34" charset="0"/>
              </a:rPr>
              <a:t>ir</a:t>
            </a:r>
            <a:r>
              <a:rPr lang="en-GB" dirty="0">
                <a:latin typeface="Tahoma" panose="020B0604030504040204" pitchFamily="34" charset="0"/>
                <a:ea typeface="Tahoma" panose="020B0604030504040204" pitchFamily="34" charset="0"/>
                <a:cs typeface="Tahoma" panose="020B0604030504040204" pitchFamily="34" charset="0"/>
              </a:rPr>
              <a:t> </a:t>
            </a:r>
            <a:r>
              <a:rPr lang="en-GB" dirty="0" err="1">
                <a:latin typeface="Tahoma" panose="020B0604030504040204" pitchFamily="34" charset="0"/>
                <a:ea typeface="Tahoma" panose="020B0604030504040204" pitchFamily="34" charset="0"/>
                <a:cs typeface="Tahoma" panose="020B0604030504040204" pitchFamily="34" charset="0"/>
              </a:rPr>
              <a:t>iespējama</a:t>
            </a:r>
            <a:r>
              <a:rPr lang="en-GB" dirty="0">
                <a:latin typeface="Tahoma" panose="020B0604030504040204" pitchFamily="34" charset="0"/>
                <a:ea typeface="Tahoma" panose="020B0604030504040204" pitchFamily="34" charset="0"/>
                <a:cs typeface="Tahoma" panose="020B0604030504040204" pitchFamily="34" charset="0"/>
              </a:rPr>
              <a:t> </a:t>
            </a:r>
            <a:r>
              <a:rPr lang="en-GB" dirty="0" err="1">
                <a:latin typeface="Tahoma" panose="020B0604030504040204" pitchFamily="34" charset="0"/>
                <a:ea typeface="Tahoma" panose="020B0604030504040204" pitchFamily="34" charset="0"/>
                <a:cs typeface="Tahoma" panose="020B0604030504040204" pitchFamily="34" charset="0"/>
              </a:rPr>
              <a:t>šī</a:t>
            </a:r>
            <a:r>
              <a:rPr lang="en-GB" dirty="0">
                <a:latin typeface="Tahoma" panose="020B0604030504040204" pitchFamily="34" charset="0"/>
                <a:ea typeface="Tahoma" panose="020B0604030504040204" pitchFamily="34" charset="0"/>
                <a:cs typeface="Tahoma" panose="020B0604030504040204" pitchFamily="34" charset="0"/>
              </a:rPr>
              <a:t> </a:t>
            </a:r>
            <a:r>
              <a:rPr lang="en-GB" dirty="0" err="1">
                <a:latin typeface="Tahoma" panose="020B0604030504040204" pitchFamily="34" charset="0"/>
                <a:ea typeface="Tahoma" panose="020B0604030504040204" pitchFamily="34" charset="0"/>
                <a:cs typeface="Tahoma" panose="020B0604030504040204" pitchFamily="34" charset="0"/>
              </a:rPr>
              <a:t>amata</a:t>
            </a:r>
            <a:r>
              <a:rPr lang="en-GB" dirty="0">
                <a:latin typeface="Tahoma" panose="020B0604030504040204" pitchFamily="34" charset="0"/>
                <a:ea typeface="Tahoma" panose="020B0604030504040204" pitchFamily="34" charset="0"/>
                <a:cs typeface="Tahoma" panose="020B0604030504040204" pitchFamily="34" charset="0"/>
              </a:rPr>
              <a:t> </a:t>
            </a:r>
            <a:r>
              <a:rPr lang="en-GB" dirty="0" err="1">
                <a:latin typeface="Tahoma" panose="020B0604030504040204" pitchFamily="34" charset="0"/>
                <a:ea typeface="Tahoma" panose="020B0604030504040204" pitchFamily="34" charset="0"/>
                <a:cs typeface="Tahoma" panose="020B0604030504040204" pitchFamily="34" charset="0"/>
              </a:rPr>
              <a:t>savienošana</a:t>
            </a:r>
            <a:r>
              <a:rPr lang="en-GB" dirty="0">
                <a:latin typeface="Tahoma" panose="020B0604030504040204" pitchFamily="34" charset="0"/>
                <a:ea typeface="Tahoma" panose="020B0604030504040204" pitchFamily="34" charset="0"/>
                <a:cs typeface="Tahoma" panose="020B0604030504040204" pitchFamily="34" charset="0"/>
              </a:rPr>
              <a:t> </a:t>
            </a:r>
            <a:r>
              <a:rPr lang="en-GB" dirty="0" err="1">
                <a:latin typeface="Tahoma" panose="020B0604030504040204" pitchFamily="34" charset="0"/>
                <a:ea typeface="Tahoma" panose="020B0604030504040204" pitchFamily="34" charset="0"/>
                <a:cs typeface="Tahoma" panose="020B0604030504040204" pitchFamily="34" charset="0"/>
              </a:rPr>
              <a:t>ar</a:t>
            </a:r>
            <a:r>
              <a:rPr lang="en-GB" dirty="0">
                <a:latin typeface="Tahoma" panose="020B0604030504040204" pitchFamily="34" charset="0"/>
                <a:ea typeface="Tahoma" panose="020B0604030504040204" pitchFamily="34" charset="0"/>
                <a:cs typeface="Tahoma" panose="020B0604030504040204" pitchFamily="34" charset="0"/>
              </a:rPr>
              <a:t> sociālā </a:t>
            </a:r>
            <a:r>
              <a:rPr lang="en-GB" dirty="0" err="1">
                <a:latin typeface="Tahoma" panose="020B0604030504040204" pitchFamily="34" charset="0"/>
                <a:ea typeface="Tahoma" panose="020B0604030504040204" pitchFamily="34" charset="0"/>
                <a:cs typeface="Tahoma" panose="020B0604030504040204" pitchFamily="34" charset="0"/>
              </a:rPr>
              <a:t>darbinieka</a:t>
            </a:r>
            <a:r>
              <a:rPr lang="en-GB" dirty="0">
                <a:latin typeface="Tahoma" panose="020B0604030504040204" pitchFamily="34" charset="0"/>
                <a:ea typeface="Tahoma" panose="020B0604030504040204" pitchFamily="34" charset="0"/>
                <a:cs typeface="Tahoma" panose="020B0604030504040204" pitchFamily="34" charset="0"/>
              </a:rPr>
              <a:t> </a:t>
            </a:r>
            <a:r>
              <a:rPr lang="en-GB" dirty="0" err="1">
                <a:latin typeface="Tahoma" panose="020B0604030504040204" pitchFamily="34" charset="0"/>
                <a:ea typeface="Tahoma" panose="020B0604030504040204" pitchFamily="34" charset="0"/>
                <a:cs typeface="Tahoma" panose="020B0604030504040204" pitchFamily="34" charset="0"/>
              </a:rPr>
              <a:t>amata</a:t>
            </a:r>
            <a:r>
              <a:rPr lang="en-GB" dirty="0">
                <a:latin typeface="Tahoma" panose="020B0604030504040204" pitchFamily="34" charset="0"/>
                <a:ea typeface="Tahoma" panose="020B0604030504040204" pitchFamily="34" charset="0"/>
                <a:cs typeface="Tahoma" panose="020B0604030504040204" pitchFamily="34" charset="0"/>
              </a:rPr>
              <a:t> </a:t>
            </a:r>
            <a:r>
              <a:rPr lang="en-GB" dirty="0" err="1">
                <a:latin typeface="Tahoma" panose="020B0604030504040204" pitchFamily="34" charset="0"/>
                <a:ea typeface="Tahoma" panose="020B0604030504040204" pitchFamily="34" charset="0"/>
                <a:cs typeface="Tahoma" panose="020B0604030504040204" pitchFamily="34" charset="0"/>
              </a:rPr>
              <a:t>pienākumiem</a:t>
            </a:r>
            <a:r>
              <a:rPr lang="en-GB" dirty="0">
                <a:latin typeface="Tahoma" panose="020B0604030504040204" pitchFamily="34" charset="0"/>
                <a:ea typeface="Tahoma" panose="020B0604030504040204" pitchFamily="34" charset="0"/>
                <a:cs typeface="Tahoma" panose="020B0604030504040204" pitchFamily="34" charset="0"/>
              </a:rPr>
              <a:t>? </a:t>
            </a:r>
          </a:p>
          <a:p>
            <a:pPr marL="0" indent="0">
              <a:buNone/>
            </a:pPr>
            <a:r>
              <a:rPr lang="en-GB" dirty="0">
                <a:latin typeface="Tahoma" panose="020B0604030504040204" pitchFamily="34" charset="0"/>
                <a:ea typeface="Tahoma" panose="020B0604030504040204" pitchFamily="34" charset="0"/>
                <a:cs typeface="Tahoma" panose="020B0604030504040204" pitchFamily="34" charset="0"/>
              </a:rPr>
              <a:t>2) </a:t>
            </a:r>
            <a:r>
              <a:rPr lang="en-GB" dirty="0" err="1">
                <a:latin typeface="Tahoma" panose="020B0604030504040204" pitchFamily="34" charset="0"/>
                <a:ea typeface="Tahoma" panose="020B0604030504040204" pitchFamily="34" charset="0"/>
                <a:cs typeface="Tahoma" panose="020B0604030504040204" pitchFamily="34" charset="0"/>
              </a:rPr>
              <a:t>Ja</a:t>
            </a:r>
            <a:r>
              <a:rPr lang="en-GB" dirty="0">
                <a:latin typeface="Tahoma" panose="020B0604030504040204" pitchFamily="34" charset="0"/>
                <a:ea typeface="Tahoma" panose="020B0604030504040204" pitchFamily="34" charset="0"/>
                <a:cs typeface="Tahoma" panose="020B0604030504040204" pitchFamily="34" charset="0"/>
              </a:rPr>
              <a:t> </a:t>
            </a:r>
            <a:r>
              <a:rPr lang="en-GB" dirty="0" err="1">
                <a:latin typeface="Tahoma" panose="020B0604030504040204" pitchFamily="34" charset="0"/>
                <a:ea typeface="Tahoma" panose="020B0604030504040204" pitchFamily="34" charset="0"/>
                <a:cs typeface="Tahoma" panose="020B0604030504040204" pitchFamily="34" charset="0"/>
              </a:rPr>
              <a:t>amats</a:t>
            </a:r>
            <a:r>
              <a:rPr lang="en-GB" dirty="0">
                <a:latin typeface="Tahoma" panose="020B0604030504040204" pitchFamily="34" charset="0"/>
                <a:ea typeface="Tahoma" panose="020B0604030504040204" pitchFamily="34" charset="0"/>
                <a:cs typeface="Tahoma" panose="020B0604030504040204" pitchFamily="34" charset="0"/>
              </a:rPr>
              <a:t> </a:t>
            </a:r>
            <a:r>
              <a:rPr lang="en-GB" dirty="0" err="1">
                <a:latin typeface="Tahoma" panose="020B0604030504040204" pitchFamily="34" charset="0"/>
                <a:ea typeface="Tahoma" panose="020B0604030504040204" pitchFamily="34" charset="0"/>
                <a:cs typeface="Tahoma" panose="020B0604030504040204" pitchFamily="34" charset="0"/>
              </a:rPr>
              <a:t>tiek</a:t>
            </a:r>
            <a:r>
              <a:rPr lang="en-GB" dirty="0">
                <a:latin typeface="Tahoma" panose="020B0604030504040204" pitchFamily="34" charset="0"/>
                <a:ea typeface="Tahoma" panose="020B0604030504040204" pitchFamily="34" charset="0"/>
                <a:cs typeface="Tahoma" panose="020B0604030504040204" pitchFamily="34" charset="0"/>
              </a:rPr>
              <a:t> </a:t>
            </a:r>
            <a:r>
              <a:rPr lang="en-GB" dirty="0" err="1">
                <a:latin typeface="Tahoma" panose="020B0604030504040204" pitchFamily="34" charset="0"/>
                <a:ea typeface="Tahoma" panose="020B0604030504040204" pitchFamily="34" charset="0"/>
                <a:cs typeface="Tahoma" panose="020B0604030504040204" pitchFamily="34" charset="0"/>
              </a:rPr>
              <a:t>saglabāts</a:t>
            </a:r>
            <a:r>
              <a:rPr lang="en-GB" dirty="0">
                <a:latin typeface="Tahoma" panose="020B0604030504040204" pitchFamily="34" charset="0"/>
                <a:ea typeface="Tahoma" panose="020B0604030504040204" pitchFamily="34" charset="0"/>
                <a:cs typeface="Tahoma" panose="020B0604030504040204" pitchFamily="34" charset="0"/>
              </a:rPr>
              <a:t>, </a:t>
            </a:r>
            <a:r>
              <a:rPr lang="en-GB" dirty="0" err="1">
                <a:latin typeface="Tahoma" panose="020B0604030504040204" pitchFamily="34" charset="0"/>
                <a:ea typeface="Tahoma" panose="020B0604030504040204" pitchFamily="34" charset="0"/>
                <a:cs typeface="Tahoma" panose="020B0604030504040204" pitchFamily="34" charset="0"/>
              </a:rPr>
              <a:t>kādas</a:t>
            </a:r>
            <a:r>
              <a:rPr lang="en-GB" dirty="0">
                <a:latin typeface="Tahoma" panose="020B0604030504040204" pitchFamily="34" charset="0"/>
                <a:ea typeface="Tahoma" panose="020B0604030504040204" pitchFamily="34" charset="0"/>
                <a:cs typeface="Tahoma" panose="020B0604030504040204" pitchFamily="34" charset="0"/>
              </a:rPr>
              <a:t> </a:t>
            </a:r>
            <a:r>
              <a:rPr lang="en-GB" dirty="0" err="1">
                <a:latin typeface="Tahoma" panose="020B0604030504040204" pitchFamily="34" charset="0"/>
                <a:ea typeface="Tahoma" panose="020B0604030504040204" pitchFamily="34" charset="0"/>
                <a:cs typeface="Tahoma" panose="020B0604030504040204" pitchFamily="34" charset="0"/>
              </a:rPr>
              <a:t>izmaiņas</a:t>
            </a:r>
            <a:r>
              <a:rPr lang="en-GB" dirty="0">
                <a:latin typeface="Tahoma" panose="020B0604030504040204" pitchFamily="34" charset="0"/>
                <a:ea typeface="Tahoma" panose="020B0604030504040204" pitchFamily="34" charset="0"/>
                <a:cs typeface="Tahoma" panose="020B0604030504040204" pitchFamily="34" charset="0"/>
              </a:rPr>
              <a:t> </a:t>
            </a:r>
            <a:r>
              <a:rPr lang="en-GB" dirty="0" err="1">
                <a:latin typeface="Tahoma" panose="020B0604030504040204" pitchFamily="34" charset="0"/>
                <a:ea typeface="Tahoma" panose="020B0604030504040204" pitchFamily="34" charset="0"/>
                <a:cs typeface="Tahoma" panose="020B0604030504040204" pitchFamily="34" charset="0"/>
              </a:rPr>
              <a:t>nepieciešamas</a:t>
            </a:r>
            <a:r>
              <a:rPr lang="en-GB" dirty="0">
                <a:latin typeface="Tahoma" panose="020B0604030504040204" pitchFamily="34" charset="0"/>
                <a:ea typeface="Tahoma" panose="020B0604030504040204" pitchFamily="34" charset="0"/>
                <a:cs typeface="Tahoma" panose="020B0604030504040204" pitchFamily="34" charset="0"/>
              </a:rPr>
              <a:t> </a:t>
            </a:r>
            <a:r>
              <a:rPr lang="en-GB" dirty="0" err="1">
                <a:latin typeface="Tahoma" panose="020B0604030504040204" pitchFamily="34" charset="0"/>
                <a:ea typeface="Tahoma" panose="020B0604030504040204" pitchFamily="34" charset="0"/>
                <a:cs typeface="Tahoma" panose="020B0604030504040204" pitchFamily="34" charset="0"/>
              </a:rPr>
              <a:t>attiecībā</a:t>
            </a:r>
            <a:r>
              <a:rPr lang="en-GB" dirty="0">
                <a:latin typeface="Tahoma" panose="020B0604030504040204" pitchFamily="34" charset="0"/>
                <a:ea typeface="Tahoma" panose="020B0604030504040204" pitchFamily="34" charset="0"/>
                <a:cs typeface="Tahoma" panose="020B0604030504040204" pitchFamily="34" charset="0"/>
              </a:rPr>
              <a:t> </a:t>
            </a:r>
            <a:r>
              <a:rPr lang="en-GB" dirty="0" err="1">
                <a:latin typeface="Tahoma" panose="020B0604030504040204" pitchFamily="34" charset="0"/>
                <a:ea typeface="Tahoma" panose="020B0604030504040204" pitchFamily="34" charset="0"/>
                <a:cs typeface="Tahoma" panose="020B0604030504040204" pitchFamily="34" charset="0"/>
              </a:rPr>
              <a:t>uz</a:t>
            </a:r>
            <a:r>
              <a:rPr lang="en-GB" dirty="0">
                <a:latin typeface="Tahoma" panose="020B0604030504040204" pitchFamily="34" charset="0"/>
                <a:ea typeface="Tahoma" panose="020B0604030504040204" pitchFamily="34" charset="0"/>
                <a:cs typeface="Tahoma" panose="020B0604030504040204" pitchFamily="34" charset="0"/>
              </a:rPr>
              <a:t> </a:t>
            </a:r>
            <a:r>
              <a:rPr lang="en-GB" dirty="0" err="1">
                <a:latin typeface="Tahoma" panose="020B0604030504040204" pitchFamily="34" charset="0"/>
                <a:ea typeface="Tahoma" panose="020B0604030504040204" pitchFamily="34" charset="0"/>
                <a:cs typeface="Tahoma" panose="020B0604030504040204" pitchFamily="34" charset="0"/>
              </a:rPr>
              <a:t>tā</a:t>
            </a:r>
            <a:r>
              <a:rPr lang="en-GB" dirty="0">
                <a:latin typeface="Tahoma" panose="020B0604030504040204" pitchFamily="34" charset="0"/>
                <a:ea typeface="Tahoma" panose="020B0604030504040204" pitchFamily="34" charset="0"/>
                <a:cs typeface="Tahoma" panose="020B0604030504040204" pitchFamily="34" charset="0"/>
              </a:rPr>
              <a:t> </a:t>
            </a:r>
            <a:r>
              <a:rPr lang="en-GB" dirty="0" err="1">
                <a:latin typeface="Tahoma" panose="020B0604030504040204" pitchFamily="34" charset="0"/>
                <a:ea typeface="Tahoma" panose="020B0604030504040204" pitchFamily="34" charset="0"/>
                <a:cs typeface="Tahoma" panose="020B0604030504040204" pitchFamily="34" charset="0"/>
              </a:rPr>
              <a:t>izpildītāju</a:t>
            </a:r>
            <a:r>
              <a:rPr lang="en-GB" dirty="0">
                <a:latin typeface="Tahoma" panose="020B0604030504040204" pitchFamily="34" charset="0"/>
                <a:ea typeface="Tahoma" panose="020B0604030504040204" pitchFamily="34" charset="0"/>
                <a:cs typeface="Tahoma" panose="020B0604030504040204" pitchFamily="34" charset="0"/>
              </a:rPr>
              <a:t> </a:t>
            </a:r>
            <a:r>
              <a:rPr lang="en-GB" dirty="0" err="1">
                <a:latin typeface="Tahoma" panose="020B0604030504040204" pitchFamily="34" charset="0"/>
                <a:ea typeface="Tahoma" panose="020B0604030504040204" pitchFamily="34" charset="0"/>
                <a:cs typeface="Tahoma" panose="020B0604030504040204" pitchFamily="34" charset="0"/>
              </a:rPr>
              <a:t>izglītību</a:t>
            </a:r>
            <a:r>
              <a:rPr lang="en-GB" dirty="0">
                <a:latin typeface="Tahoma" panose="020B0604030504040204" pitchFamily="34" charset="0"/>
                <a:ea typeface="Tahoma" panose="020B0604030504040204" pitchFamily="34" charset="0"/>
                <a:cs typeface="Tahoma" panose="020B0604030504040204" pitchFamily="34" charset="0"/>
              </a:rPr>
              <a:t>? </a:t>
            </a:r>
          </a:p>
          <a:p>
            <a:pPr marL="0" indent="0">
              <a:buNone/>
            </a:pPr>
            <a:r>
              <a:rPr lang="en-GB" dirty="0">
                <a:latin typeface="Tahoma" panose="020B0604030504040204" pitchFamily="34" charset="0"/>
                <a:ea typeface="Tahoma" panose="020B0604030504040204" pitchFamily="34" charset="0"/>
                <a:cs typeface="Tahoma" panose="020B0604030504040204" pitchFamily="34" charset="0"/>
              </a:rPr>
              <a:t>3) </a:t>
            </a:r>
            <a:r>
              <a:rPr lang="en-GB" dirty="0" err="1">
                <a:latin typeface="Tahoma" panose="020B0604030504040204" pitchFamily="34" charset="0"/>
                <a:ea typeface="Tahoma" panose="020B0604030504040204" pitchFamily="34" charset="0"/>
                <a:cs typeface="Tahoma" panose="020B0604030504040204" pitchFamily="34" charset="0"/>
              </a:rPr>
              <a:t>Ja</a:t>
            </a:r>
            <a:r>
              <a:rPr lang="en-GB" dirty="0">
                <a:latin typeface="Tahoma" panose="020B0604030504040204" pitchFamily="34" charset="0"/>
                <a:ea typeface="Tahoma" panose="020B0604030504040204" pitchFamily="34" charset="0"/>
                <a:cs typeface="Tahoma" panose="020B0604030504040204" pitchFamily="34" charset="0"/>
              </a:rPr>
              <a:t> </a:t>
            </a:r>
            <a:r>
              <a:rPr lang="en-GB" dirty="0" err="1">
                <a:latin typeface="Tahoma" panose="020B0604030504040204" pitchFamily="34" charset="0"/>
                <a:ea typeface="Tahoma" panose="020B0604030504040204" pitchFamily="34" charset="0"/>
                <a:cs typeface="Tahoma" panose="020B0604030504040204" pitchFamily="34" charset="0"/>
              </a:rPr>
              <a:t>amatu</a:t>
            </a:r>
            <a:r>
              <a:rPr lang="en-GB" dirty="0">
                <a:latin typeface="Tahoma" panose="020B0604030504040204" pitchFamily="34" charset="0"/>
                <a:ea typeface="Tahoma" panose="020B0604030504040204" pitchFamily="34" charset="0"/>
                <a:cs typeface="Tahoma" panose="020B0604030504040204" pitchFamily="34" charset="0"/>
              </a:rPr>
              <a:t> </a:t>
            </a:r>
            <a:r>
              <a:rPr lang="en-GB" dirty="0" err="1">
                <a:latin typeface="Tahoma" panose="020B0604030504040204" pitchFamily="34" charset="0"/>
                <a:ea typeface="Tahoma" panose="020B0604030504040204" pitchFamily="34" charset="0"/>
                <a:cs typeface="Tahoma" panose="020B0604030504040204" pitchFamily="34" charset="0"/>
              </a:rPr>
              <a:t>nesaglabā</a:t>
            </a:r>
            <a:r>
              <a:rPr lang="en-GB" dirty="0">
                <a:latin typeface="Tahoma" panose="020B0604030504040204" pitchFamily="34" charset="0"/>
                <a:ea typeface="Tahoma" panose="020B0604030504040204" pitchFamily="34" charset="0"/>
                <a:cs typeface="Tahoma" panose="020B0604030504040204" pitchFamily="34" charset="0"/>
              </a:rPr>
              <a:t>, </a:t>
            </a:r>
            <a:r>
              <a:rPr lang="en-GB" dirty="0" err="1">
                <a:latin typeface="Tahoma" panose="020B0604030504040204" pitchFamily="34" charset="0"/>
                <a:ea typeface="Tahoma" panose="020B0604030504040204" pitchFamily="34" charset="0"/>
                <a:cs typeface="Tahoma" panose="020B0604030504040204" pitchFamily="34" charset="0"/>
              </a:rPr>
              <a:t>kāds</a:t>
            </a:r>
            <a:r>
              <a:rPr lang="en-GB" dirty="0">
                <a:latin typeface="Tahoma" panose="020B0604030504040204" pitchFamily="34" charset="0"/>
                <a:ea typeface="Tahoma" panose="020B0604030504040204" pitchFamily="34" charset="0"/>
                <a:cs typeface="Tahoma" panose="020B0604030504040204" pitchFamily="34" charset="0"/>
              </a:rPr>
              <a:t> </a:t>
            </a:r>
            <a:r>
              <a:rPr lang="en-GB" dirty="0" err="1">
                <a:latin typeface="Tahoma" panose="020B0604030504040204" pitchFamily="34" charset="0"/>
                <a:ea typeface="Tahoma" panose="020B0604030504040204" pitchFamily="34" charset="0"/>
                <a:cs typeface="Tahoma" panose="020B0604030504040204" pitchFamily="34" charset="0"/>
              </a:rPr>
              <a:t>speciālists</a:t>
            </a:r>
            <a:r>
              <a:rPr lang="en-GB" dirty="0">
                <a:latin typeface="Tahoma" panose="020B0604030504040204" pitchFamily="34" charset="0"/>
                <a:ea typeface="Tahoma" panose="020B0604030504040204" pitchFamily="34" charset="0"/>
                <a:cs typeface="Tahoma" panose="020B0604030504040204" pitchFamily="34" charset="0"/>
              </a:rPr>
              <a:t>, </a:t>
            </a:r>
            <a:r>
              <a:rPr lang="en-GB" dirty="0" err="1">
                <a:latin typeface="Tahoma" panose="020B0604030504040204" pitchFamily="34" charset="0"/>
                <a:ea typeface="Tahoma" panose="020B0604030504040204" pitchFamily="34" charset="0"/>
                <a:cs typeface="Tahoma" panose="020B0604030504040204" pitchFamily="34" charset="0"/>
              </a:rPr>
              <a:t>ar</a:t>
            </a:r>
            <a:r>
              <a:rPr lang="en-GB" dirty="0">
                <a:latin typeface="Tahoma" panose="020B0604030504040204" pitchFamily="34" charset="0"/>
                <a:ea typeface="Tahoma" panose="020B0604030504040204" pitchFamily="34" charset="0"/>
                <a:cs typeface="Tahoma" panose="020B0604030504040204" pitchFamily="34" charset="0"/>
              </a:rPr>
              <a:t> </a:t>
            </a:r>
            <a:r>
              <a:rPr lang="en-GB" dirty="0" err="1">
                <a:latin typeface="Tahoma" panose="020B0604030504040204" pitchFamily="34" charset="0"/>
                <a:ea typeface="Tahoma" panose="020B0604030504040204" pitchFamily="34" charset="0"/>
                <a:cs typeface="Tahoma" panose="020B0604030504040204" pitchFamily="34" charset="0"/>
              </a:rPr>
              <a:t>kādu</a:t>
            </a:r>
            <a:r>
              <a:rPr lang="en-GB" dirty="0">
                <a:latin typeface="Tahoma" panose="020B0604030504040204" pitchFamily="34" charset="0"/>
                <a:ea typeface="Tahoma" panose="020B0604030504040204" pitchFamily="34" charset="0"/>
                <a:cs typeface="Tahoma" panose="020B0604030504040204" pitchFamily="34" charset="0"/>
              </a:rPr>
              <a:t> </a:t>
            </a:r>
            <a:r>
              <a:rPr lang="en-GB" dirty="0" err="1">
                <a:latin typeface="Tahoma" panose="020B0604030504040204" pitchFamily="34" charset="0"/>
                <a:ea typeface="Tahoma" panose="020B0604030504040204" pitchFamily="34" charset="0"/>
                <a:cs typeface="Tahoma" panose="020B0604030504040204" pitchFamily="34" charset="0"/>
              </a:rPr>
              <a:t>izglītību</a:t>
            </a:r>
            <a:r>
              <a:rPr lang="en-GB" dirty="0">
                <a:latin typeface="Tahoma" panose="020B0604030504040204" pitchFamily="34" charset="0"/>
                <a:ea typeface="Tahoma" panose="020B0604030504040204" pitchFamily="34" charset="0"/>
                <a:cs typeface="Tahoma" panose="020B0604030504040204" pitchFamily="34" charset="0"/>
              </a:rPr>
              <a:t>, </a:t>
            </a:r>
            <a:r>
              <a:rPr lang="en-GB" dirty="0" err="1">
                <a:latin typeface="Tahoma" panose="020B0604030504040204" pitchFamily="34" charset="0"/>
                <a:ea typeface="Tahoma" panose="020B0604030504040204" pitchFamily="34" charset="0"/>
                <a:cs typeface="Tahoma" panose="020B0604030504040204" pitchFamily="34" charset="0"/>
              </a:rPr>
              <a:t>būtu</a:t>
            </a:r>
            <a:r>
              <a:rPr lang="en-GB" dirty="0">
                <a:latin typeface="Tahoma" panose="020B0604030504040204" pitchFamily="34" charset="0"/>
                <a:ea typeface="Tahoma" panose="020B0604030504040204" pitchFamily="34" charset="0"/>
                <a:cs typeface="Tahoma" panose="020B0604030504040204" pitchFamily="34" charset="0"/>
              </a:rPr>
              <a:t> </a:t>
            </a:r>
            <a:r>
              <a:rPr lang="en-GB" dirty="0" err="1">
                <a:latin typeface="Tahoma" panose="020B0604030504040204" pitchFamily="34" charset="0"/>
                <a:ea typeface="Tahoma" panose="020B0604030504040204" pitchFamily="34" charset="0"/>
                <a:cs typeface="Tahoma" panose="020B0604030504040204" pitchFamily="34" charset="0"/>
              </a:rPr>
              <a:t>pietiekami</a:t>
            </a:r>
            <a:r>
              <a:rPr lang="en-GB" dirty="0">
                <a:latin typeface="Tahoma" panose="020B0604030504040204" pitchFamily="34" charset="0"/>
                <a:ea typeface="Tahoma" panose="020B0604030504040204" pitchFamily="34" charset="0"/>
                <a:cs typeface="Tahoma" panose="020B0604030504040204" pitchFamily="34" charset="0"/>
              </a:rPr>
              <a:t> </a:t>
            </a:r>
            <a:r>
              <a:rPr lang="en-GB" dirty="0" err="1">
                <a:latin typeface="Tahoma" panose="020B0604030504040204" pitchFamily="34" charset="0"/>
                <a:ea typeface="Tahoma" panose="020B0604030504040204" pitchFamily="34" charset="0"/>
                <a:cs typeface="Tahoma" panose="020B0604030504040204" pitchFamily="34" charset="0"/>
              </a:rPr>
              <a:t>kvalificēts</a:t>
            </a:r>
            <a:r>
              <a:rPr lang="en-GB" dirty="0">
                <a:latin typeface="Tahoma" panose="020B0604030504040204" pitchFamily="34" charset="0"/>
                <a:ea typeface="Tahoma" panose="020B0604030504040204" pitchFamily="34" charset="0"/>
                <a:cs typeface="Tahoma" panose="020B0604030504040204" pitchFamily="34" charset="0"/>
              </a:rPr>
              <a:t> </a:t>
            </a:r>
            <a:r>
              <a:rPr lang="en-GB" dirty="0" err="1">
                <a:latin typeface="Tahoma" panose="020B0604030504040204" pitchFamily="34" charset="0"/>
                <a:ea typeface="Tahoma" panose="020B0604030504040204" pitchFamily="34" charset="0"/>
                <a:cs typeface="Tahoma" panose="020B0604030504040204" pitchFamily="34" charset="0"/>
              </a:rPr>
              <a:t>veikt</a:t>
            </a:r>
            <a:r>
              <a:rPr lang="en-GB" dirty="0">
                <a:latin typeface="Tahoma" panose="020B0604030504040204" pitchFamily="34" charset="0"/>
                <a:ea typeface="Tahoma" panose="020B0604030504040204" pitchFamily="34" charset="0"/>
                <a:cs typeface="Tahoma" panose="020B0604030504040204" pitchFamily="34" charset="0"/>
              </a:rPr>
              <a:t> </a:t>
            </a:r>
            <a:r>
              <a:rPr lang="en-GB" dirty="0" err="1">
                <a:latin typeface="Tahoma" panose="020B0604030504040204" pitchFamily="34" charset="0"/>
                <a:ea typeface="Tahoma" panose="020B0604030504040204" pitchFamily="34" charset="0"/>
                <a:cs typeface="Tahoma" panose="020B0604030504040204" pitchFamily="34" charset="0"/>
              </a:rPr>
              <a:t>sociālo</a:t>
            </a:r>
            <a:r>
              <a:rPr lang="en-GB" dirty="0">
                <a:latin typeface="Tahoma" panose="020B0604030504040204" pitchFamily="34" charset="0"/>
                <a:ea typeface="Tahoma" panose="020B0604030504040204" pitchFamily="34" charset="0"/>
                <a:cs typeface="Tahoma" panose="020B0604030504040204" pitchFamily="34" charset="0"/>
              </a:rPr>
              <a:t> </a:t>
            </a:r>
            <a:r>
              <a:rPr lang="en-GB" dirty="0" err="1">
                <a:latin typeface="Tahoma" panose="020B0604030504040204" pitchFamily="34" charset="0"/>
                <a:ea typeface="Tahoma" panose="020B0604030504040204" pitchFamily="34" charset="0"/>
                <a:cs typeface="Tahoma" panose="020B0604030504040204" pitchFamily="34" charset="0"/>
              </a:rPr>
              <a:t>pabalstu</a:t>
            </a:r>
            <a:r>
              <a:rPr lang="en-GB" dirty="0">
                <a:latin typeface="Tahoma" panose="020B0604030504040204" pitchFamily="34" charset="0"/>
                <a:ea typeface="Tahoma" panose="020B0604030504040204" pitchFamily="34" charset="0"/>
                <a:cs typeface="Tahoma" panose="020B0604030504040204" pitchFamily="34" charset="0"/>
              </a:rPr>
              <a:t> </a:t>
            </a:r>
            <a:r>
              <a:rPr lang="en-GB" dirty="0" err="1">
                <a:latin typeface="Tahoma" panose="020B0604030504040204" pitchFamily="34" charset="0"/>
                <a:ea typeface="Tahoma" panose="020B0604030504040204" pitchFamily="34" charset="0"/>
                <a:cs typeface="Tahoma" panose="020B0604030504040204" pitchFamily="34" charset="0"/>
              </a:rPr>
              <a:t>administrēšanu</a:t>
            </a:r>
            <a:r>
              <a:rPr lang="en-GB" dirty="0">
                <a:latin typeface="Tahoma" panose="020B0604030504040204" pitchFamily="34" charset="0"/>
                <a:ea typeface="Tahoma" panose="020B0604030504040204" pitchFamily="34" charset="0"/>
                <a:cs typeface="Tahoma" panose="020B0604030504040204" pitchFamily="34" charset="0"/>
              </a:rPr>
              <a:t>? </a:t>
            </a:r>
          </a:p>
          <a:p>
            <a:pPr marL="0" indent="0">
              <a:buNone/>
            </a:pPr>
            <a:r>
              <a:rPr lang="en-GB" dirty="0">
                <a:latin typeface="Tahoma" panose="020B0604030504040204" pitchFamily="34" charset="0"/>
                <a:ea typeface="Tahoma" panose="020B0604030504040204" pitchFamily="34" charset="0"/>
                <a:cs typeface="Tahoma" panose="020B0604030504040204" pitchFamily="34" charset="0"/>
              </a:rPr>
              <a:t>4) </a:t>
            </a:r>
            <a:r>
              <a:rPr lang="en-GB" dirty="0" err="1">
                <a:latin typeface="Tahoma" panose="020B0604030504040204" pitchFamily="34" charset="0"/>
                <a:ea typeface="Tahoma" panose="020B0604030504040204" pitchFamily="34" charset="0"/>
                <a:cs typeface="Tahoma" panose="020B0604030504040204" pitchFamily="34" charset="0"/>
              </a:rPr>
              <a:t>Kāda</a:t>
            </a:r>
            <a:r>
              <a:rPr lang="en-GB" dirty="0">
                <a:latin typeface="Tahoma" panose="020B0604030504040204" pitchFamily="34" charset="0"/>
                <a:ea typeface="Tahoma" panose="020B0604030504040204" pitchFamily="34" charset="0"/>
                <a:cs typeface="Tahoma" panose="020B0604030504040204" pitchFamily="34" charset="0"/>
              </a:rPr>
              <a:t> </a:t>
            </a:r>
            <a:r>
              <a:rPr lang="en-GB" dirty="0" err="1">
                <a:latin typeface="Tahoma" panose="020B0604030504040204" pitchFamily="34" charset="0"/>
                <a:ea typeface="Tahoma" panose="020B0604030504040204" pitchFamily="34" charset="0"/>
                <a:cs typeface="Tahoma" panose="020B0604030504040204" pitchFamily="34" charset="0"/>
              </a:rPr>
              <a:t>līmeņa</a:t>
            </a:r>
            <a:r>
              <a:rPr lang="en-GB" dirty="0">
                <a:latin typeface="Tahoma" panose="020B0604030504040204" pitchFamily="34" charset="0"/>
                <a:ea typeface="Tahoma" panose="020B0604030504040204" pitchFamily="34" charset="0"/>
                <a:cs typeface="Tahoma" panose="020B0604030504040204" pitchFamily="34" charset="0"/>
              </a:rPr>
              <a:t> </a:t>
            </a:r>
            <a:r>
              <a:rPr lang="en-GB" dirty="0" err="1">
                <a:latin typeface="Tahoma" panose="020B0604030504040204" pitchFamily="34" charset="0"/>
                <a:ea typeface="Tahoma" panose="020B0604030504040204" pitchFamily="34" charset="0"/>
                <a:cs typeface="Tahoma" panose="020B0604030504040204" pitchFamily="34" charset="0"/>
              </a:rPr>
              <a:t>profesionāla</a:t>
            </a:r>
            <a:r>
              <a:rPr lang="en-GB" dirty="0">
                <a:latin typeface="Tahoma" panose="020B0604030504040204" pitchFamily="34" charset="0"/>
                <a:ea typeface="Tahoma" panose="020B0604030504040204" pitchFamily="34" charset="0"/>
                <a:cs typeface="Tahoma" panose="020B0604030504040204" pitchFamily="34" charset="0"/>
              </a:rPr>
              <a:t> </a:t>
            </a:r>
            <a:r>
              <a:rPr lang="en-GB" dirty="0" err="1">
                <a:latin typeface="Tahoma" panose="020B0604030504040204" pitchFamily="34" charset="0"/>
                <a:ea typeface="Tahoma" panose="020B0604030504040204" pitchFamily="34" charset="0"/>
                <a:cs typeface="Tahoma" panose="020B0604030504040204" pitchFamily="34" charset="0"/>
              </a:rPr>
              <a:t>izglītība</a:t>
            </a:r>
            <a:r>
              <a:rPr lang="en-GB" dirty="0">
                <a:latin typeface="Tahoma" panose="020B0604030504040204" pitchFamily="34" charset="0"/>
                <a:ea typeface="Tahoma" panose="020B0604030504040204" pitchFamily="34" charset="0"/>
                <a:cs typeface="Tahoma" panose="020B0604030504040204" pitchFamily="34" charset="0"/>
              </a:rPr>
              <a:t> </a:t>
            </a:r>
            <a:r>
              <a:rPr lang="en-GB" dirty="0" err="1">
                <a:latin typeface="Tahoma" panose="020B0604030504040204" pitchFamily="34" charset="0"/>
                <a:ea typeface="Tahoma" panose="020B0604030504040204" pitchFamily="34" charset="0"/>
                <a:cs typeface="Tahoma" panose="020B0604030504040204" pitchFamily="34" charset="0"/>
              </a:rPr>
              <a:t>vai</a:t>
            </a:r>
            <a:r>
              <a:rPr lang="en-GB" dirty="0">
                <a:latin typeface="Tahoma" panose="020B0604030504040204" pitchFamily="34" charset="0"/>
                <a:ea typeface="Tahoma" panose="020B0604030504040204" pitchFamily="34" charset="0"/>
                <a:cs typeface="Tahoma" panose="020B0604030504040204" pitchFamily="34" charset="0"/>
              </a:rPr>
              <a:t> </a:t>
            </a:r>
            <a:r>
              <a:rPr lang="en-GB" dirty="0" err="1">
                <a:latin typeface="Tahoma" panose="020B0604030504040204" pitchFamily="34" charset="0"/>
                <a:ea typeface="Tahoma" panose="020B0604030504040204" pitchFamily="34" charset="0"/>
                <a:cs typeface="Tahoma" panose="020B0604030504040204" pitchFamily="34" charset="0"/>
              </a:rPr>
              <a:t>mācības</a:t>
            </a:r>
            <a:r>
              <a:rPr lang="en-GB" dirty="0">
                <a:latin typeface="Tahoma" panose="020B0604030504040204" pitchFamily="34" charset="0"/>
                <a:ea typeface="Tahoma" panose="020B0604030504040204" pitchFamily="34" charset="0"/>
                <a:cs typeface="Tahoma" panose="020B0604030504040204" pitchFamily="34" charset="0"/>
              </a:rPr>
              <a:t>/</a:t>
            </a:r>
            <a:r>
              <a:rPr lang="en-GB" dirty="0" err="1">
                <a:latin typeface="Tahoma" panose="020B0604030504040204" pitchFamily="34" charset="0"/>
                <a:ea typeface="Tahoma" panose="020B0604030504040204" pitchFamily="34" charset="0"/>
                <a:cs typeface="Tahoma" panose="020B0604030504040204" pitchFamily="34" charset="0"/>
              </a:rPr>
              <a:t>kursi</a:t>
            </a:r>
            <a:r>
              <a:rPr lang="en-GB" dirty="0">
                <a:latin typeface="Tahoma" panose="020B0604030504040204" pitchFamily="34" charset="0"/>
                <a:ea typeface="Tahoma" panose="020B0604030504040204" pitchFamily="34" charset="0"/>
                <a:cs typeface="Tahoma" panose="020B0604030504040204" pitchFamily="34" charset="0"/>
              </a:rPr>
              <a:t> </a:t>
            </a:r>
            <a:r>
              <a:rPr lang="en-GB" dirty="0" err="1">
                <a:latin typeface="Tahoma" panose="020B0604030504040204" pitchFamily="34" charset="0"/>
                <a:ea typeface="Tahoma" panose="020B0604030504040204" pitchFamily="34" charset="0"/>
                <a:cs typeface="Tahoma" panose="020B0604030504040204" pitchFamily="34" charset="0"/>
              </a:rPr>
              <a:t>būtu</a:t>
            </a:r>
            <a:r>
              <a:rPr lang="en-GB" dirty="0">
                <a:latin typeface="Tahoma" panose="020B0604030504040204" pitchFamily="34" charset="0"/>
                <a:ea typeface="Tahoma" panose="020B0604030504040204" pitchFamily="34" charset="0"/>
                <a:cs typeface="Tahoma" panose="020B0604030504040204" pitchFamily="34" charset="0"/>
              </a:rPr>
              <a:t> </a:t>
            </a:r>
            <a:r>
              <a:rPr lang="en-GB" dirty="0" err="1">
                <a:latin typeface="Tahoma" panose="020B0604030504040204" pitchFamily="34" charset="0"/>
                <a:ea typeface="Tahoma" panose="020B0604030504040204" pitchFamily="34" charset="0"/>
                <a:cs typeface="Tahoma" panose="020B0604030504040204" pitchFamily="34" charset="0"/>
              </a:rPr>
              <a:t>nepieciešami</a:t>
            </a:r>
            <a:r>
              <a:rPr lang="en-GB" dirty="0">
                <a:latin typeface="Tahoma" panose="020B0604030504040204" pitchFamily="34" charset="0"/>
                <a:ea typeface="Tahoma" panose="020B0604030504040204" pitchFamily="34" charset="0"/>
                <a:cs typeface="Tahoma" panose="020B0604030504040204" pitchFamily="34" charset="0"/>
              </a:rPr>
              <a:t> </a:t>
            </a:r>
            <a:r>
              <a:rPr lang="en-GB" dirty="0" err="1">
                <a:latin typeface="Tahoma" panose="020B0604030504040204" pitchFamily="34" charset="0"/>
                <a:ea typeface="Tahoma" panose="020B0604030504040204" pitchFamily="34" charset="0"/>
                <a:cs typeface="Tahoma" panose="020B0604030504040204" pitchFamily="34" charset="0"/>
              </a:rPr>
              <a:t>speciālistam</a:t>
            </a:r>
            <a:r>
              <a:rPr lang="en-GB" dirty="0">
                <a:latin typeface="Tahoma" panose="020B0604030504040204" pitchFamily="34" charset="0"/>
                <a:ea typeface="Tahoma" panose="020B0604030504040204" pitchFamily="34" charset="0"/>
                <a:cs typeface="Tahoma" panose="020B0604030504040204" pitchFamily="34" charset="0"/>
              </a:rPr>
              <a:t>, </a:t>
            </a:r>
            <a:r>
              <a:rPr lang="en-GB" dirty="0" err="1">
                <a:latin typeface="Tahoma" panose="020B0604030504040204" pitchFamily="34" charset="0"/>
                <a:ea typeface="Tahoma" panose="020B0604030504040204" pitchFamily="34" charset="0"/>
                <a:cs typeface="Tahoma" panose="020B0604030504040204" pitchFamily="34" charset="0"/>
              </a:rPr>
              <a:t>kurš</a:t>
            </a:r>
            <a:r>
              <a:rPr lang="en-GB" dirty="0">
                <a:latin typeface="Tahoma" panose="020B0604030504040204" pitchFamily="34" charset="0"/>
                <a:ea typeface="Tahoma" panose="020B0604030504040204" pitchFamily="34" charset="0"/>
                <a:cs typeface="Tahoma" panose="020B0604030504040204" pitchFamily="34" charset="0"/>
              </a:rPr>
              <a:t> </a:t>
            </a:r>
            <a:r>
              <a:rPr lang="en-GB" dirty="0" err="1">
                <a:latin typeface="Tahoma" panose="020B0604030504040204" pitchFamily="34" charset="0"/>
                <a:ea typeface="Tahoma" panose="020B0604030504040204" pitchFamily="34" charset="0"/>
                <a:cs typeface="Tahoma" panose="020B0604030504040204" pitchFamily="34" charset="0"/>
              </a:rPr>
              <a:t>administrē</a:t>
            </a:r>
            <a:r>
              <a:rPr lang="en-GB" dirty="0">
                <a:latin typeface="Tahoma" panose="020B0604030504040204" pitchFamily="34" charset="0"/>
                <a:ea typeface="Tahoma" panose="020B0604030504040204" pitchFamily="34" charset="0"/>
                <a:cs typeface="Tahoma" panose="020B0604030504040204" pitchFamily="34" charset="0"/>
              </a:rPr>
              <a:t> </a:t>
            </a:r>
            <a:r>
              <a:rPr lang="en-GB" dirty="0" err="1">
                <a:latin typeface="Tahoma" panose="020B0604030504040204" pitchFamily="34" charset="0"/>
                <a:ea typeface="Tahoma" panose="020B0604030504040204" pitchFamily="34" charset="0"/>
                <a:cs typeface="Tahoma" panose="020B0604030504040204" pitchFamily="34" charset="0"/>
              </a:rPr>
              <a:t>sociālos</a:t>
            </a:r>
            <a:r>
              <a:rPr lang="en-GB" dirty="0">
                <a:latin typeface="Tahoma" panose="020B0604030504040204" pitchFamily="34" charset="0"/>
                <a:ea typeface="Tahoma" panose="020B0604030504040204" pitchFamily="34" charset="0"/>
                <a:cs typeface="Tahoma" panose="020B0604030504040204" pitchFamily="34" charset="0"/>
              </a:rPr>
              <a:t> </a:t>
            </a:r>
            <a:r>
              <a:rPr lang="en-GB" dirty="0" err="1">
                <a:latin typeface="Tahoma" panose="020B0604030504040204" pitchFamily="34" charset="0"/>
                <a:ea typeface="Tahoma" panose="020B0604030504040204" pitchFamily="34" charset="0"/>
                <a:cs typeface="Tahoma" panose="020B0604030504040204" pitchFamily="34" charset="0"/>
              </a:rPr>
              <a:t>pabalstus</a:t>
            </a:r>
            <a:r>
              <a:rPr lang="en-GB" dirty="0">
                <a:latin typeface="Tahoma" panose="020B0604030504040204" pitchFamily="34" charset="0"/>
                <a:ea typeface="Tahoma" panose="020B0604030504040204" pitchFamily="34" charset="0"/>
                <a:cs typeface="Tahoma" panose="020B0604030504040204" pitchFamily="34" charset="0"/>
              </a:rPr>
              <a:t>? </a:t>
            </a:r>
          </a:p>
          <a:p>
            <a:pPr marL="0" indent="0">
              <a:buNone/>
            </a:pPr>
            <a:r>
              <a:rPr lang="en-GB" dirty="0">
                <a:latin typeface="Tahoma" panose="020B0604030504040204" pitchFamily="34" charset="0"/>
                <a:ea typeface="Tahoma" panose="020B0604030504040204" pitchFamily="34" charset="0"/>
                <a:cs typeface="Tahoma" panose="020B0604030504040204" pitchFamily="34" charset="0"/>
              </a:rPr>
              <a:t>5) </a:t>
            </a:r>
            <a:r>
              <a:rPr lang="en-GB" dirty="0" err="1">
                <a:latin typeface="Tahoma" panose="020B0604030504040204" pitchFamily="34" charset="0"/>
                <a:ea typeface="Tahoma" panose="020B0604030504040204" pitchFamily="34" charset="0"/>
                <a:cs typeface="Tahoma" panose="020B0604030504040204" pitchFamily="34" charset="0"/>
              </a:rPr>
              <a:t>Atkarībā</a:t>
            </a:r>
            <a:r>
              <a:rPr lang="en-GB" dirty="0">
                <a:latin typeface="Tahoma" panose="020B0604030504040204" pitchFamily="34" charset="0"/>
                <a:ea typeface="Tahoma" panose="020B0604030504040204" pitchFamily="34" charset="0"/>
                <a:cs typeface="Tahoma" panose="020B0604030504040204" pitchFamily="34" charset="0"/>
              </a:rPr>
              <a:t> no </a:t>
            </a:r>
            <a:r>
              <a:rPr lang="en-GB" dirty="0" err="1">
                <a:latin typeface="Tahoma" panose="020B0604030504040204" pitchFamily="34" charset="0"/>
                <a:ea typeface="Tahoma" panose="020B0604030504040204" pitchFamily="34" charset="0"/>
                <a:cs typeface="Tahoma" panose="020B0604030504040204" pitchFamily="34" charset="0"/>
              </a:rPr>
              <a:t>diskusijas</a:t>
            </a:r>
            <a:r>
              <a:rPr lang="en-GB" dirty="0">
                <a:latin typeface="Tahoma" panose="020B0604030504040204" pitchFamily="34" charset="0"/>
                <a:ea typeface="Tahoma" panose="020B0604030504040204" pitchFamily="34" charset="0"/>
                <a:cs typeface="Tahoma" panose="020B0604030504040204" pitchFamily="34" charset="0"/>
              </a:rPr>
              <a:t> </a:t>
            </a:r>
            <a:r>
              <a:rPr lang="en-GB" dirty="0" err="1">
                <a:latin typeface="Tahoma" panose="020B0604030504040204" pitchFamily="34" charset="0"/>
                <a:ea typeface="Tahoma" panose="020B0604030504040204" pitchFamily="34" charset="0"/>
                <a:cs typeface="Tahoma" panose="020B0604030504040204" pitchFamily="34" charset="0"/>
              </a:rPr>
              <a:t>rezultāta</a:t>
            </a:r>
            <a:r>
              <a:rPr lang="en-GB" dirty="0">
                <a:latin typeface="Tahoma" panose="020B0604030504040204" pitchFamily="34" charset="0"/>
                <a:ea typeface="Tahoma" panose="020B0604030504040204" pitchFamily="34" charset="0"/>
                <a:cs typeface="Tahoma" panose="020B0604030504040204" pitchFamily="34" charset="0"/>
              </a:rPr>
              <a:t>, </a:t>
            </a:r>
            <a:r>
              <a:rPr lang="en-GB" dirty="0" err="1">
                <a:latin typeface="Tahoma" panose="020B0604030504040204" pitchFamily="34" charset="0"/>
                <a:ea typeface="Tahoma" panose="020B0604030504040204" pitchFamily="34" charset="0"/>
                <a:cs typeface="Tahoma" panose="020B0604030504040204" pitchFamily="34" charset="0"/>
              </a:rPr>
              <a:t>kādas</a:t>
            </a:r>
            <a:r>
              <a:rPr lang="en-GB" dirty="0">
                <a:latin typeface="Tahoma" panose="020B0604030504040204" pitchFamily="34" charset="0"/>
                <a:ea typeface="Tahoma" panose="020B0604030504040204" pitchFamily="34" charset="0"/>
                <a:cs typeface="Tahoma" panose="020B0604030504040204" pitchFamily="34" charset="0"/>
              </a:rPr>
              <a:t> </a:t>
            </a:r>
            <a:r>
              <a:rPr lang="en-GB" dirty="0" err="1">
                <a:latin typeface="Tahoma" panose="020B0604030504040204" pitchFamily="34" charset="0"/>
                <a:ea typeface="Tahoma" panose="020B0604030504040204" pitchFamily="34" charset="0"/>
                <a:cs typeface="Tahoma" panose="020B0604030504040204" pitchFamily="34" charset="0"/>
              </a:rPr>
              <a:t>izmai</a:t>
            </a:r>
            <a:r>
              <a:rPr lang="lv-LV" dirty="0">
                <a:latin typeface="Tahoma" panose="020B0604030504040204" pitchFamily="34" charset="0"/>
                <a:ea typeface="Tahoma" panose="020B0604030504040204" pitchFamily="34" charset="0"/>
                <a:cs typeface="Tahoma" panose="020B0604030504040204" pitchFamily="34" charset="0"/>
              </a:rPr>
              <a:t>ņ</a:t>
            </a:r>
            <a:r>
              <a:rPr lang="en-GB" dirty="0">
                <a:latin typeface="Tahoma" panose="020B0604030504040204" pitchFamily="34" charset="0"/>
                <a:ea typeface="Tahoma" panose="020B0604030504040204" pitchFamily="34" charset="0"/>
                <a:cs typeface="Tahoma" panose="020B0604030504040204" pitchFamily="34" charset="0"/>
              </a:rPr>
              <a:t>as </a:t>
            </a:r>
            <a:r>
              <a:rPr lang="en-GB" dirty="0" err="1">
                <a:latin typeface="Tahoma" panose="020B0604030504040204" pitchFamily="34" charset="0"/>
                <a:ea typeface="Tahoma" panose="020B0604030504040204" pitchFamily="34" charset="0"/>
                <a:cs typeface="Tahoma" panose="020B0604030504040204" pitchFamily="34" charset="0"/>
              </a:rPr>
              <a:t>nozares</a:t>
            </a:r>
            <a:r>
              <a:rPr lang="en-GB" dirty="0">
                <a:latin typeface="Tahoma" panose="020B0604030504040204" pitchFamily="34" charset="0"/>
                <a:ea typeface="Tahoma" panose="020B0604030504040204" pitchFamily="34" charset="0"/>
                <a:cs typeface="Tahoma" panose="020B0604030504040204" pitchFamily="34" charset="0"/>
              </a:rPr>
              <a:t> </a:t>
            </a:r>
            <a:r>
              <a:rPr lang="en-GB" dirty="0" err="1">
                <a:latin typeface="Tahoma" panose="020B0604030504040204" pitchFamily="34" charset="0"/>
                <a:ea typeface="Tahoma" panose="020B0604030504040204" pitchFamily="34" charset="0"/>
                <a:cs typeface="Tahoma" panose="020B0604030504040204" pitchFamily="34" charset="0"/>
              </a:rPr>
              <a:t>normatīvajā</a:t>
            </a:r>
            <a:r>
              <a:rPr lang="en-GB" dirty="0">
                <a:latin typeface="Tahoma" panose="020B0604030504040204" pitchFamily="34" charset="0"/>
                <a:ea typeface="Tahoma" panose="020B0604030504040204" pitchFamily="34" charset="0"/>
                <a:cs typeface="Tahoma" panose="020B0604030504040204" pitchFamily="34" charset="0"/>
              </a:rPr>
              <a:t> </a:t>
            </a:r>
            <a:r>
              <a:rPr lang="en-GB" dirty="0" err="1">
                <a:latin typeface="Tahoma" panose="020B0604030504040204" pitchFamily="34" charset="0"/>
                <a:ea typeface="Tahoma" panose="020B0604030504040204" pitchFamily="34" charset="0"/>
                <a:cs typeface="Tahoma" panose="020B0604030504040204" pitchFamily="34" charset="0"/>
              </a:rPr>
              <a:t>regulējumā</a:t>
            </a:r>
            <a:r>
              <a:rPr lang="en-GB" dirty="0">
                <a:latin typeface="Tahoma" panose="020B0604030504040204" pitchFamily="34" charset="0"/>
                <a:ea typeface="Tahoma" panose="020B0604030504040204" pitchFamily="34" charset="0"/>
                <a:cs typeface="Tahoma" panose="020B0604030504040204" pitchFamily="34" charset="0"/>
              </a:rPr>
              <a:t> </a:t>
            </a:r>
            <a:r>
              <a:rPr lang="en-GB" dirty="0" err="1">
                <a:latin typeface="Tahoma" panose="020B0604030504040204" pitchFamily="34" charset="0"/>
                <a:ea typeface="Tahoma" panose="020B0604030504040204" pitchFamily="34" charset="0"/>
                <a:cs typeface="Tahoma" panose="020B0604030504040204" pitchFamily="34" charset="0"/>
              </a:rPr>
              <a:t>nepieciešamas</a:t>
            </a:r>
            <a:r>
              <a:rPr lang="en-GB" dirty="0">
                <a:latin typeface="Tahoma" panose="020B0604030504040204" pitchFamily="34" charset="0"/>
                <a:ea typeface="Tahoma" panose="020B0604030504040204" pitchFamily="34" charset="0"/>
                <a:cs typeface="Tahoma" panose="020B0604030504040204" pitchFamily="34" charset="0"/>
              </a:rPr>
              <a:t>, </a:t>
            </a:r>
            <a:r>
              <a:rPr lang="en-GB" dirty="0" err="1">
                <a:latin typeface="Tahoma" panose="020B0604030504040204" pitchFamily="34" charset="0"/>
                <a:ea typeface="Tahoma" panose="020B0604030504040204" pitchFamily="34" charset="0"/>
                <a:cs typeface="Tahoma" panose="020B0604030504040204" pitchFamily="34" charset="0"/>
              </a:rPr>
              <a:t>paredzot</a:t>
            </a:r>
            <a:r>
              <a:rPr lang="en-GB" dirty="0">
                <a:latin typeface="Tahoma" panose="020B0604030504040204" pitchFamily="34" charset="0"/>
                <a:ea typeface="Tahoma" panose="020B0604030504040204" pitchFamily="34" charset="0"/>
                <a:cs typeface="Tahoma" panose="020B0604030504040204" pitchFamily="34" charset="0"/>
              </a:rPr>
              <a:t> </a:t>
            </a:r>
            <a:r>
              <a:rPr lang="en-GB" dirty="0" err="1">
                <a:latin typeface="Tahoma" panose="020B0604030504040204" pitchFamily="34" charset="0"/>
                <a:ea typeface="Tahoma" panose="020B0604030504040204" pitchFamily="34" charset="0"/>
                <a:cs typeface="Tahoma" panose="020B0604030504040204" pitchFamily="34" charset="0"/>
              </a:rPr>
              <a:t>pārejas</a:t>
            </a:r>
            <a:r>
              <a:rPr lang="en-GB" dirty="0">
                <a:latin typeface="Tahoma" panose="020B0604030504040204" pitchFamily="34" charset="0"/>
                <a:ea typeface="Tahoma" panose="020B0604030504040204" pitchFamily="34" charset="0"/>
                <a:cs typeface="Tahoma" panose="020B0604030504040204" pitchFamily="34" charset="0"/>
              </a:rPr>
              <a:t> </a:t>
            </a:r>
            <a:r>
              <a:rPr lang="en-GB" dirty="0" err="1">
                <a:latin typeface="Tahoma" panose="020B0604030504040204" pitchFamily="34" charset="0"/>
                <a:ea typeface="Tahoma" panose="020B0604030504040204" pitchFamily="34" charset="0"/>
                <a:cs typeface="Tahoma" panose="020B0604030504040204" pitchFamily="34" charset="0"/>
              </a:rPr>
              <a:t>laiku</a:t>
            </a:r>
            <a:r>
              <a:rPr lang="en-GB" dirty="0">
                <a:latin typeface="Tahoma" panose="020B0604030504040204" pitchFamily="34" charset="0"/>
                <a:ea typeface="Tahoma" panose="020B0604030504040204" pitchFamily="34" charset="0"/>
                <a:cs typeface="Tahoma" panose="020B0604030504040204" pitchFamily="34" charset="0"/>
              </a:rPr>
              <a:t>? </a:t>
            </a:r>
          </a:p>
        </p:txBody>
      </p:sp>
    </p:spTree>
    <p:extLst>
      <p:ext uri="{BB962C8B-B14F-4D97-AF65-F5344CB8AC3E}">
        <p14:creationId xmlns:p14="http://schemas.microsoft.com/office/powerpoint/2010/main" val="10836368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BB859DFF-8918-4815-80DA-AE35F6E4DEBD}"/>
              </a:ext>
            </a:extLst>
          </p:cNvPr>
          <p:cNvPicPr>
            <a:picLocks noChangeAspect="1"/>
          </p:cNvPicPr>
          <p:nvPr/>
        </p:nvPicPr>
        <p:blipFill>
          <a:blip r:embed="rId2"/>
          <a:stretch>
            <a:fillRect/>
          </a:stretch>
        </p:blipFill>
        <p:spPr>
          <a:xfrm>
            <a:off x="11718" y="-1160463"/>
            <a:ext cx="12192000" cy="6858000"/>
          </a:xfrm>
          <a:prstGeom prst="rect">
            <a:avLst/>
          </a:prstGeom>
        </p:spPr>
      </p:pic>
      <p:sp>
        <p:nvSpPr>
          <p:cNvPr id="4" name="Title 3">
            <a:extLst>
              <a:ext uri="{FF2B5EF4-FFF2-40B4-BE49-F238E27FC236}">
                <a16:creationId xmlns:a16="http://schemas.microsoft.com/office/drawing/2014/main" id="{8BDBA06B-D2B5-4FF5-A2B5-504BDEFDA3FE}"/>
              </a:ext>
            </a:extLst>
          </p:cNvPr>
          <p:cNvSpPr>
            <a:spLocks noGrp="1"/>
          </p:cNvSpPr>
          <p:nvPr>
            <p:ph type="title"/>
          </p:nvPr>
        </p:nvSpPr>
        <p:spPr>
          <a:xfrm>
            <a:off x="1036320" y="1709738"/>
            <a:ext cx="10323830" cy="4142422"/>
          </a:xfrm>
        </p:spPr>
        <p:txBody>
          <a:bodyPr/>
          <a:lstStyle/>
          <a:p>
            <a:pPr algn="ctr"/>
            <a:r>
              <a:rPr lang="en-GB" sz="5400" dirty="0" err="1"/>
              <a:t>Pa</a:t>
            </a:r>
            <a:r>
              <a:rPr lang="en-GB" dirty="0" err="1"/>
              <a:t>ldies</a:t>
            </a:r>
            <a:r>
              <a:rPr lang="en-GB" dirty="0"/>
              <a:t> par </a:t>
            </a:r>
            <a:r>
              <a:rPr lang="en-GB" dirty="0" err="1"/>
              <a:t>uzmanību</a:t>
            </a:r>
            <a:r>
              <a:rPr lang="en-GB" dirty="0"/>
              <a:t>! </a:t>
            </a:r>
            <a:endParaRPr lang="lv-LV" dirty="0"/>
          </a:p>
        </p:txBody>
      </p:sp>
      <p:sp>
        <p:nvSpPr>
          <p:cNvPr id="5" name="Text Placeholder 4">
            <a:extLst>
              <a:ext uri="{FF2B5EF4-FFF2-40B4-BE49-F238E27FC236}">
                <a16:creationId xmlns:a16="http://schemas.microsoft.com/office/drawing/2014/main" id="{BC40949B-BF75-4926-8A98-A907EB5E404F}"/>
              </a:ext>
            </a:extLst>
          </p:cNvPr>
          <p:cNvSpPr>
            <a:spLocks noGrp="1"/>
          </p:cNvSpPr>
          <p:nvPr>
            <p:ph type="body" idx="1"/>
          </p:nvPr>
        </p:nvSpPr>
        <p:spPr/>
        <p:txBody>
          <a:bodyPr/>
          <a:lstStyle/>
          <a:p>
            <a:pPr algn="ctr"/>
            <a:endParaRPr lang="lv-LV" dirty="0"/>
          </a:p>
        </p:txBody>
      </p:sp>
    </p:spTree>
    <p:extLst>
      <p:ext uri="{BB962C8B-B14F-4D97-AF65-F5344CB8AC3E}">
        <p14:creationId xmlns:p14="http://schemas.microsoft.com/office/powerpoint/2010/main" val="37772385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46A4A-5007-4DD6-BEA5-ECFBCA1E2207}"/>
              </a:ext>
            </a:extLst>
          </p:cNvPr>
          <p:cNvSpPr>
            <a:spLocks noGrp="1"/>
          </p:cNvSpPr>
          <p:nvPr>
            <p:ph type="title"/>
          </p:nvPr>
        </p:nvSpPr>
        <p:spPr>
          <a:xfrm>
            <a:off x="479376" y="188640"/>
            <a:ext cx="10801200" cy="796670"/>
          </a:xfrm>
        </p:spPr>
        <p:txBody>
          <a:bodyPr>
            <a:normAutofit/>
          </a:bodyPr>
          <a:lstStyle/>
          <a:p>
            <a:pPr algn="r"/>
            <a:r>
              <a:rPr lang="lv-LV" b="1"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Pētījuma apraksts</a:t>
            </a:r>
          </a:p>
        </p:txBody>
      </p:sp>
      <p:sp>
        <p:nvSpPr>
          <p:cNvPr id="3" name="Content Placeholder 2">
            <a:extLst>
              <a:ext uri="{FF2B5EF4-FFF2-40B4-BE49-F238E27FC236}">
                <a16:creationId xmlns:a16="http://schemas.microsoft.com/office/drawing/2014/main" id="{F68A5F6E-C2A3-41BF-B832-5E087C7F5274}"/>
              </a:ext>
            </a:extLst>
          </p:cNvPr>
          <p:cNvSpPr>
            <a:spLocks noGrp="1"/>
          </p:cNvSpPr>
          <p:nvPr>
            <p:ph idx="1"/>
          </p:nvPr>
        </p:nvSpPr>
        <p:spPr>
          <a:xfrm>
            <a:off x="677334" y="1070811"/>
            <a:ext cx="9379106" cy="4970552"/>
          </a:xfrm>
        </p:spPr>
        <p:txBody>
          <a:bodyPr>
            <a:normAutofit fontScale="92500"/>
          </a:bodyPr>
          <a:lstStyle/>
          <a:p>
            <a:pPr algn="just"/>
            <a:r>
              <a:rPr lang="lv-LV" sz="2800" b="1"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Pētījuma mērķis: </a:t>
            </a:r>
            <a:r>
              <a:rPr lang="lv-LV" sz="2800" dirty="0">
                <a:solidFill>
                  <a:srgbClr val="000000"/>
                </a:solidFill>
                <a:latin typeface="Tahoma" panose="020B0604030504040204" pitchFamily="34" charset="0"/>
                <a:ea typeface="Tahoma" panose="020B0604030504040204" pitchFamily="34" charset="0"/>
                <a:cs typeface="Tahoma" panose="020B0604030504040204" pitchFamily="34" charset="0"/>
              </a:rPr>
              <a:t>A</a:t>
            </a:r>
            <a:r>
              <a:rPr lang="lv-LV" sz="2800" dirty="0">
                <a:solidFill>
                  <a:srgbClr val="000000"/>
                </a:solidFill>
                <a:effectLst/>
                <a:latin typeface="Tahoma" panose="020B0604030504040204" pitchFamily="34" charset="0"/>
                <a:ea typeface="Tahoma" panose="020B0604030504040204" pitchFamily="34" charset="0"/>
                <a:cs typeface="Tahoma" panose="020B0604030504040204" pitchFamily="34" charset="0"/>
              </a:rPr>
              <a:t>pzināt sociālās palīdzības organizatora darba saturu pašvaldību sociālajos dienestos un darba kvalitatīvai izpildei nepieciešamās kompetences</a:t>
            </a:r>
          </a:p>
          <a:p>
            <a:pPr algn="just"/>
            <a:r>
              <a:rPr lang="lv-LV" sz="2800" b="1"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Pētījuma laiks:</a:t>
            </a:r>
            <a:r>
              <a:rPr lang="lv-LV" sz="2800" dirty="0">
                <a:solidFill>
                  <a:srgbClr val="000000"/>
                </a:solidFill>
                <a:effectLst/>
                <a:latin typeface="Tahoma" panose="020B0604030504040204" pitchFamily="34" charset="0"/>
                <a:ea typeface="Tahoma" panose="020B0604030504040204" pitchFamily="34" charset="0"/>
                <a:cs typeface="Tahoma" panose="020B0604030504040204" pitchFamily="34" charset="0"/>
              </a:rPr>
              <a:t> 2021. gada 28. jūnijs līdz 29. oktobris </a:t>
            </a:r>
          </a:p>
          <a:p>
            <a:pPr algn="just"/>
            <a:r>
              <a:rPr lang="lv-LV" sz="2800" b="1"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Pētījumā izmantotās metodes:</a:t>
            </a:r>
            <a:r>
              <a:rPr lang="lv-LV" sz="2800" dirty="0">
                <a:solidFill>
                  <a:srgbClr val="000000"/>
                </a:solidFill>
                <a:effectLst/>
                <a:latin typeface="Tahoma" panose="020B0604030504040204" pitchFamily="34" charset="0"/>
                <a:ea typeface="Tahoma" panose="020B0604030504040204" pitchFamily="34" charset="0"/>
                <a:cs typeface="Tahoma" panose="020B0604030504040204" pitchFamily="34" charset="0"/>
              </a:rPr>
              <a:t> </a:t>
            </a:r>
          </a:p>
          <a:p>
            <a:pPr marL="0" indent="0" algn="just">
              <a:buNone/>
            </a:pPr>
            <a:r>
              <a:rPr lang="lv-LV" sz="2800" dirty="0">
                <a:solidFill>
                  <a:srgbClr val="000000"/>
                </a:solidFill>
                <a:effectLst/>
                <a:latin typeface="Tahoma" panose="020B0604030504040204" pitchFamily="34" charset="0"/>
                <a:ea typeface="Tahoma" panose="020B0604030504040204" pitchFamily="34" charset="0"/>
                <a:cs typeface="Tahoma" panose="020B0604030504040204" pitchFamily="34" charset="0"/>
              </a:rPr>
              <a:t>1) </a:t>
            </a:r>
            <a:r>
              <a:rPr lang="lv-LV" sz="2800" dirty="0">
                <a:solidFill>
                  <a:srgbClr val="000000"/>
                </a:solidFill>
                <a:latin typeface="Tahoma" panose="020B0604030504040204" pitchFamily="34" charset="0"/>
                <a:ea typeface="Tahoma" panose="020B0604030504040204" pitchFamily="34" charset="0"/>
                <a:cs typeface="Tahoma" panose="020B0604030504040204" pitchFamily="34" charset="0"/>
              </a:rPr>
              <a:t>P</a:t>
            </a:r>
            <a:r>
              <a:rPr lang="lv-LV" sz="2800" dirty="0">
                <a:solidFill>
                  <a:srgbClr val="000000"/>
                </a:solidFill>
                <a:effectLst/>
                <a:latin typeface="Tahoma" panose="020B0604030504040204" pitchFamily="34" charset="0"/>
                <a:ea typeface="Tahoma" panose="020B0604030504040204" pitchFamily="34" charset="0"/>
                <a:cs typeface="Tahoma" panose="020B0604030504040204" pitchFamily="34" charset="0"/>
              </a:rPr>
              <a:t>ašvaldību sociālo dienestu sociālās palīdzības organizatoru aptauja </a:t>
            </a:r>
            <a:r>
              <a:rPr lang="en-GB" sz="2800" dirty="0">
                <a:solidFill>
                  <a:srgbClr val="000000"/>
                </a:solidFill>
                <a:effectLst/>
                <a:latin typeface="Tahoma" panose="020B0604030504040204" pitchFamily="34" charset="0"/>
                <a:ea typeface="Tahoma" panose="020B0604030504040204" pitchFamily="34" charset="0"/>
                <a:cs typeface="Tahoma" panose="020B0604030504040204" pitchFamily="34" charset="0"/>
              </a:rPr>
              <a:t>(</a:t>
            </a:r>
            <a:r>
              <a:rPr lang="en-GB" sz="28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121 </a:t>
            </a:r>
            <a:r>
              <a:rPr lang="en-GB" sz="2800" dirty="0" err="1">
                <a:solidFill>
                  <a:srgbClr val="000000"/>
                </a:solidFill>
                <a:effectLst/>
                <a:latin typeface="Tahoma" panose="020B0604030504040204" pitchFamily="34" charset="0"/>
                <a:ea typeface="Tahoma" panose="020B0604030504040204" pitchFamily="34" charset="0"/>
                <a:cs typeface="Tahoma" panose="020B0604030504040204" pitchFamily="34" charset="0"/>
              </a:rPr>
              <a:t>atbildes</a:t>
            </a:r>
            <a:r>
              <a:rPr lang="en-GB" sz="2800" dirty="0">
                <a:solidFill>
                  <a:srgbClr val="000000"/>
                </a:solidFill>
                <a:effectLst/>
                <a:latin typeface="Tahoma" panose="020B0604030504040204" pitchFamily="34" charset="0"/>
                <a:ea typeface="Tahoma" panose="020B0604030504040204" pitchFamily="34" charset="0"/>
                <a:cs typeface="Tahoma" panose="020B0604030504040204" pitchFamily="34" charset="0"/>
              </a:rPr>
              <a:t>).</a:t>
            </a:r>
            <a:endParaRPr lang="lv-LV" sz="2800"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lv-LV" sz="2800" dirty="0">
                <a:solidFill>
                  <a:srgbClr val="000000"/>
                </a:solidFill>
                <a:effectLst/>
                <a:latin typeface="Tahoma" panose="020B0604030504040204" pitchFamily="34" charset="0"/>
                <a:ea typeface="Tahoma" panose="020B0604030504040204" pitchFamily="34" charset="0"/>
                <a:cs typeface="Tahoma" panose="020B0604030504040204" pitchFamily="34" charset="0"/>
              </a:rPr>
              <a:t>2) Pašvaldību sociālo dienestu vadītāju aptauja</a:t>
            </a:r>
            <a:r>
              <a:rPr lang="en-GB"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GB" dirty="0" err="1">
                <a:solidFill>
                  <a:srgbClr val="000000"/>
                </a:solidFill>
                <a:latin typeface="Tahoma" panose="020B0604030504040204" pitchFamily="34" charset="0"/>
                <a:ea typeface="Tahoma" panose="020B0604030504040204" pitchFamily="34" charset="0"/>
                <a:cs typeface="Tahoma" panose="020B0604030504040204" pitchFamily="34" charset="0"/>
              </a:rPr>
              <a:t>aptaujas</a:t>
            </a:r>
            <a:r>
              <a:rPr lang="en-GB"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GB" dirty="0" err="1">
                <a:solidFill>
                  <a:srgbClr val="000000"/>
                </a:solidFill>
                <a:latin typeface="Tahoma" panose="020B0604030504040204" pitchFamily="34" charset="0"/>
                <a:ea typeface="Tahoma" panose="020B0604030504040204" pitchFamily="34" charset="0"/>
                <a:cs typeface="Tahoma" panose="020B0604030504040204" pitchFamily="34" charset="0"/>
              </a:rPr>
              <a:t>laikā</a:t>
            </a:r>
            <a:r>
              <a:rPr lang="en-GB"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GB" dirty="0" err="1">
                <a:solidFill>
                  <a:srgbClr val="000000"/>
                </a:solidFill>
                <a:latin typeface="Tahoma" panose="020B0604030504040204" pitchFamily="34" charset="0"/>
                <a:ea typeface="Tahoma" panose="020B0604030504040204" pitchFamily="34" charset="0"/>
                <a:cs typeface="Tahoma" panose="020B0604030504040204" pitchFamily="34" charset="0"/>
              </a:rPr>
              <a:t>notika</a:t>
            </a:r>
            <a:r>
              <a:rPr lang="en-GB"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GB" dirty="0" err="1">
                <a:solidFill>
                  <a:srgbClr val="000000"/>
                </a:solidFill>
                <a:latin typeface="Tahoma" panose="020B0604030504040204" pitchFamily="34" charset="0"/>
                <a:ea typeface="Tahoma" panose="020B0604030504040204" pitchFamily="34" charset="0"/>
                <a:cs typeface="Tahoma" panose="020B0604030504040204" pitchFamily="34" charset="0"/>
              </a:rPr>
              <a:t>pāreja</a:t>
            </a:r>
            <a:r>
              <a:rPr lang="en-GB" dirty="0">
                <a:solidFill>
                  <a:srgbClr val="000000"/>
                </a:solidFill>
                <a:latin typeface="Tahoma" panose="020B0604030504040204" pitchFamily="34" charset="0"/>
                <a:ea typeface="Tahoma" panose="020B0604030504040204" pitchFamily="34" charset="0"/>
                <a:cs typeface="Tahoma" panose="020B0604030504040204" pitchFamily="34" charset="0"/>
              </a:rPr>
              <a:t> no 119 </a:t>
            </a:r>
            <a:r>
              <a:rPr lang="en-GB" dirty="0" err="1">
                <a:solidFill>
                  <a:srgbClr val="000000"/>
                </a:solidFill>
                <a:latin typeface="Tahoma" panose="020B0604030504040204" pitchFamily="34" charset="0"/>
                <a:ea typeface="Tahoma" panose="020B0604030504040204" pitchFamily="34" charset="0"/>
                <a:cs typeface="Tahoma" panose="020B0604030504040204" pitchFamily="34" charset="0"/>
              </a:rPr>
              <a:t>pašvaldībām</a:t>
            </a:r>
            <a:r>
              <a:rPr lang="en-GB"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GB" dirty="0" err="1">
                <a:solidFill>
                  <a:srgbClr val="000000"/>
                </a:solidFill>
                <a:latin typeface="Tahoma" panose="020B0604030504040204" pitchFamily="34" charset="0"/>
                <a:ea typeface="Tahoma" panose="020B0604030504040204" pitchFamily="34" charset="0"/>
                <a:cs typeface="Tahoma" panose="020B0604030504040204" pitchFamily="34" charset="0"/>
              </a:rPr>
              <a:t>uz</a:t>
            </a:r>
            <a:r>
              <a:rPr lang="en-GB" dirty="0">
                <a:solidFill>
                  <a:srgbClr val="000000"/>
                </a:solidFill>
                <a:latin typeface="Tahoma" panose="020B0604030504040204" pitchFamily="34" charset="0"/>
                <a:ea typeface="Tahoma" panose="020B0604030504040204" pitchFamily="34" charset="0"/>
                <a:cs typeface="Tahoma" panose="020B0604030504040204" pitchFamily="34" charset="0"/>
              </a:rPr>
              <a:t> 43 </a:t>
            </a:r>
            <a:r>
              <a:rPr lang="en-GB" dirty="0" err="1">
                <a:solidFill>
                  <a:srgbClr val="000000"/>
                </a:solidFill>
                <a:latin typeface="Tahoma" panose="020B0604030504040204" pitchFamily="34" charset="0"/>
                <a:ea typeface="Tahoma" panose="020B0604030504040204" pitchFamily="34" charset="0"/>
                <a:cs typeface="Tahoma" panose="020B0604030504040204" pitchFamily="34" charset="0"/>
              </a:rPr>
              <a:t>jaunizveidojamām</a:t>
            </a:r>
            <a:r>
              <a:rPr lang="en-GB"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GB" dirty="0" err="1">
                <a:solidFill>
                  <a:srgbClr val="000000"/>
                </a:solidFill>
                <a:latin typeface="Tahoma" panose="020B0604030504040204" pitchFamily="34" charset="0"/>
                <a:ea typeface="Tahoma" panose="020B0604030504040204" pitchFamily="34" charset="0"/>
                <a:cs typeface="Tahoma" panose="020B0604030504040204" pitchFamily="34" charset="0"/>
              </a:rPr>
              <a:t>pašvaldībām</a:t>
            </a:r>
            <a:r>
              <a:rPr lang="en-GB"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GB" b="1" dirty="0">
                <a:solidFill>
                  <a:srgbClr val="000000"/>
                </a:solidFill>
                <a:latin typeface="Tahoma" panose="020B0604030504040204" pitchFamily="34" charset="0"/>
                <a:ea typeface="Tahoma" panose="020B0604030504040204" pitchFamily="34" charset="0"/>
                <a:cs typeface="Tahoma" panose="020B0604030504040204" pitchFamily="34" charset="0"/>
              </a:rPr>
              <a:t>75 </a:t>
            </a:r>
            <a:r>
              <a:rPr lang="en-GB" dirty="0" err="1">
                <a:solidFill>
                  <a:srgbClr val="000000"/>
                </a:solidFill>
                <a:latin typeface="Tahoma" panose="020B0604030504040204" pitchFamily="34" charset="0"/>
                <a:ea typeface="Tahoma" panose="020B0604030504040204" pitchFamily="34" charset="0"/>
                <a:cs typeface="Tahoma" panose="020B0604030504040204" pitchFamily="34" charset="0"/>
              </a:rPr>
              <a:t>atbildes</a:t>
            </a:r>
            <a:r>
              <a:rPr lang="en-GB" dirty="0">
                <a:solidFill>
                  <a:srgbClr val="000000"/>
                </a:solidFill>
                <a:latin typeface="Tahoma" panose="020B0604030504040204" pitchFamily="34" charset="0"/>
                <a:ea typeface="Tahoma" panose="020B0604030504040204" pitchFamily="34" charset="0"/>
                <a:cs typeface="Tahoma" panose="020B0604030504040204" pitchFamily="34" charset="0"/>
              </a:rPr>
              <a:t>).</a:t>
            </a:r>
            <a:endParaRPr lang="lv-LV" sz="2800"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lv-LV" sz="2800" dirty="0">
                <a:solidFill>
                  <a:srgbClr val="000000"/>
                </a:solidFill>
                <a:effectLst/>
                <a:latin typeface="Tahoma" panose="020B0604030504040204" pitchFamily="34" charset="0"/>
                <a:ea typeface="Tahoma" panose="020B0604030504040204" pitchFamily="34" charset="0"/>
                <a:cs typeface="Tahoma" panose="020B0604030504040204" pitchFamily="34" charset="0"/>
              </a:rPr>
              <a:t>3) Piecas daļēji strukturētas intervijas ar nozares ekspertiem</a:t>
            </a:r>
            <a:r>
              <a:rPr lang="en-GB" sz="2800" dirty="0">
                <a:solidFill>
                  <a:srgbClr val="000000"/>
                </a:solidFill>
                <a:effectLst/>
                <a:latin typeface="Tahoma" panose="020B0604030504040204" pitchFamily="34" charset="0"/>
                <a:ea typeface="Tahoma" panose="020B0604030504040204" pitchFamily="34" charset="0"/>
                <a:cs typeface="Tahoma" panose="020B0604030504040204" pitchFamily="34" charset="0"/>
              </a:rPr>
              <a:t>.</a:t>
            </a:r>
            <a:endParaRPr lang="lv-LV" sz="2800"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p>
            <a:pPr algn="just"/>
            <a:endParaRPr lang="lv-LV" sz="2400" dirty="0"/>
          </a:p>
        </p:txBody>
      </p:sp>
    </p:spTree>
    <p:extLst>
      <p:ext uri="{BB962C8B-B14F-4D97-AF65-F5344CB8AC3E}">
        <p14:creationId xmlns:p14="http://schemas.microsoft.com/office/powerpoint/2010/main" val="36137980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6D725-3730-4651-9AD9-6E0167088294}"/>
              </a:ext>
            </a:extLst>
          </p:cNvPr>
          <p:cNvSpPr>
            <a:spLocks noGrp="1"/>
          </p:cNvSpPr>
          <p:nvPr>
            <p:ph type="title"/>
          </p:nvPr>
        </p:nvSpPr>
        <p:spPr>
          <a:xfrm>
            <a:off x="447040" y="0"/>
            <a:ext cx="9465384" cy="1061758"/>
          </a:xfrm>
        </p:spPr>
        <p:txBody>
          <a:bodyPr>
            <a:noAutofit/>
          </a:bodyPr>
          <a:lstStyle/>
          <a:p>
            <a:r>
              <a:rPr lang="lv-LV" sz="2400" b="1" dirty="0">
                <a:solidFill>
                  <a:srgbClr val="002060"/>
                </a:solidFill>
                <a:effectLst/>
                <a:latin typeface="Tahoma" panose="020B0604030504040204" pitchFamily="34" charset="0"/>
                <a:ea typeface="Tahoma" panose="020B0604030504040204" pitchFamily="34" charset="0"/>
                <a:cs typeface="Tahoma" panose="020B0604030504040204" pitchFamily="34" charset="0"/>
              </a:rPr>
              <a:t>Aptaujāto sociālās palīdzības organizatoru raksturojums</a:t>
            </a:r>
            <a:endParaRPr lang="lv-LV" sz="2400"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125BB451-5029-4803-9FB3-26C6781C435F}"/>
              </a:ext>
            </a:extLst>
          </p:cNvPr>
          <p:cNvSpPr>
            <a:spLocks noGrp="1"/>
          </p:cNvSpPr>
          <p:nvPr>
            <p:ph idx="1"/>
          </p:nvPr>
        </p:nvSpPr>
        <p:spPr>
          <a:xfrm>
            <a:off x="677334" y="1070811"/>
            <a:ext cx="8596668" cy="990037"/>
          </a:xfrm>
        </p:spPr>
        <p:txBody>
          <a:bodyPr>
            <a:normAutofit/>
          </a:bodyPr>
          <a:lstStyle/>
          <a:p>
            <a:r>
              <a:rPr lang="lv-LV" sz="2400" b="1" dirty="0">
                <a:solidFill>
                  <a:schemeClr val="tx1"/>
                </a:solidFill>
                <a:latin typeface="Times New Roman" panose="02020603050405020304" pitchFamily="18" charset="0"/>
                <a:cs typeface="Times New Roman" panose="02020603050405020304" pitchFamily="18" charset="0"/>
              </a:rPr>
              <a:t>Izglītība</a:t>
            </a:r>
          </a:p>
        </p:txBody>
      </p:sp>
      <p:pic>
        <p:nvPicPr>
          <p:cNvPr id="5" name="Picture 4">
            <a:extLst>
              <a:ext uri="{FF2B5EF4-FFF2-40B4-BE49-F238E27FC236}">
                <a16:creationId xmlns:a16="http://schemas.microsoft.com/office/drawing/2014/main" id="{899B9CCD-870D-4A40-A384-C40B61BB7FFF}"/>
              </a:ext>
            </a:extLst>
          </p:cNvPr>
          <p:cNvPicPr>
            <a:picLocks noChangeAspect="1"/>
          </p:cNvPicPr>
          <p:nvPr/>
        </p:nvPicPr>
        <p:blipFill>
          <a:blip r:embed="rId2"/>
          <a:stretch>
            <a:fillRect/>
          </a:stretch>
        </p:blipFill>
        <p:spPr>
          <a:xfrm>
            <a:off x="792480" y="871313"/>
            <a:ext cx="10832706" cy="5448207"/>
          </a:xfrm>
          <a:prstGeom prst="rect">
            <a:avLst/>
          </a:prstGeom>
        </p:spPr>
      </p:pic>
    </p:spTree>
    <p:extLst>
      <p:ext uri="{BB962C8B-B14F-4D97-AF65-F5344CB8AC3E}">
        <p14:creationId xmlns:p14="http://schemas.microsoft.com/office/powerpoint/2010/main" val="2696684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6D725-3730-4651-9AD9-6E0167088294}"/>
              </a:ext>
            </a:extLst>
          </p:cNvPr>
          <p:cNvSpPr>
            <a:spLocks noGrp="1"/>
          </p:cNvSpPr>
          <p:nvPr>
            <p:ph type="title"/>
          </p:nvPr>
        </p:nvSpPr>
        <p:spPr>
          <a:xfrm>
            <a:off x="335360" y="265088"/>
            <a:ext cx="9577064" cy="796670"/>
          </a:xfrm>
        </p:spPr>
        <p:txBody>
          <a:bodyPr>
            <a:noAutofit/>
          </a:bodyPr>
          <a:lstStyle/>
          <a:p>
            <a:r>
              <a:rPr lang="lv-LV" sz="2800" b="1" dirty="0">
                <a:solidFill>
                  <a:srgbClr val="002060"/>
                </a:solidFill>
                <a:effectLst/>
                <a:latin typeface="Tahoma" panose="020B0604030504040204" pitchFamily="34" charset="0"/>
                <a:ea typeface="Tahoma" panose="020B0604030504040204" pitchFamily="34" charset="0"/>
                <a:cs typeface="Tahoma" panose="020B0604030504040204" pitchFamily="34" charset="0"/>
              </a:rPr>
              <a:t>Amatu un pienākumu apvienošana SPO vidū</a:t>
            </a:r>
            <a:endParaRPr lang="lv-LV" sz="2800"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pic>
        <p:nvPicPr>
          <p:cNvPr id="4" name="Picture 3">
            <a:extLst>
              <a:ext uri="{FF2B5EF4-FFF2-40B4-BE49-F238E27FC236}">
                <a16:creationId xmlns:a16="http://schemas.microsoft.com/office/drawing/2014/main" id="{FD3F5E91-764C-43C7-8A8E-9357DDC33872}"/>
              </a:ext>
            </a:extLst>
          </p:cNvPr>
          <p:cNvPicPr>
            <a:picLocks noChangeAspect="1"/>
          </p:cNvPicPr>
          <p:nvPr/>
        </p:nvPicPr>
        <p:blipFill>
          <a:blip r:embed="rId3"/>
          <a:stretch>
            <a:fillRect/>
          </a:stretch>
        </p:blipFill>
        <p:spPr>
          <a:xfrm>
            <a:off x="223142" y="835038"/>
            <a:ext cx="11542138" cy="5868974"/>
          </a:xfrm>
          <a:prstGeom prst="rect">
            <a:avLst/>
          </a:prstGeom>
        </p:spPr>
      </p:pic>
    </p:spTree>
    <p:extLst>
      <p:ext uri="{BB962C8B-B14F-4D97-AF65-F5344CB8AC3E}">
        <p14:creationId xmlns:p14="http://schemas.microsoft.com/office/powerpoint/2010/main" val="2021168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0BE68-1A2B-433E-9BC6-0B6E9DE0CDBD}"/>
              </a:ext>
            </a:extLst>
          </p:cNvPr>
          <p:cNvSpPr>
            <a:spLocks noGrp="1"/>
          </p:cNvSpPr>
          <p:nvPr>
            <p:ph type="title"/>
          </p:nvPr>
        </p:nvSpPr>
        <p:spPr>
          <a:xfrm>
            <a:off x="263352" y="252988"/>
            <a:ext cx="11522248" cy="583724"/>
          </a:xfrm>
        </p:spPr>
        <p:txBody>
          <a:bodyPr>
            <a:noAutofit/>
          </a:bodyPr>
          <a:lstStyle/>
          <a:p>
            <a:pPr algn="ctr"/>
            <a:r>
              <a:rPr lang="lv-LV" sz="2800" b="1" dirty="0">
                <a:effectLst/>
                <a:latin typeface="Tahoma" panose="020B0604030504040204" pitchFamily="34" charset="0"/>
                <a:ea typeface="Tahoma" panose="020B0604030504040204" pitchFamily="34" charset="0"/>
                <a:cs typeface="Tahoma" panose="020B0604030504040204" pitchFamily="34" charset="0"/>
              </a:rPr>
              <a:t>Amata nosaukums tiem speciālistiem, kas veic sociālās palīdzības organizatora funkcijas</a:t>
            </a:r>
            <a:endParaRPr lang="lv-LV" sz="2800" dirty="0">
              <a:latin typeface="Tahoma" panose="020B0604030504040204" pitchFamily="34" charset="0"/>
              <a:ea typeface="Tahoma" panose="020B0604030504040204" pitchFamily="34" charset="0"/>
              <a:cs typeface="Tahoma" panose="020B0604030504040204" pitchFamily="34" charset="0"/>
            </a:endParaRPr>
          </a:p>
        </p:txBody>
      </p:sp>
      <p:pic>
        <p:nvPicPr>
          <p:cNvPr id="5" name="Picture 4">
            <a:extLst>
              <a:ext uri="{FF2B5EF4-FFF2-40B4-BE49-F238E27FC236}">
                <a16:creationId xmlns:a16="http://schemas.microsoft.com/office/drawing/2014/main" id="{27138DA0-BBDF-451D-B7FF-20B0C93DF211}"/>
              </a:ext>
            </a:extLst>
          </p:cNvPr>
          <p:cNvPicPr>
            <a:picLocks noChangeAspect="1"/>
          </p:cNvPicPr>
          <p:nvPr/>
        </p:nvPicPr>
        <p:blipFill>
          <a:blip r:embed="rId2"/>
          <a:stretch>
            <a:fillRect/>
          </a:stretch>
        </p:blipFill>
        <p:spPr>
          <a:xfrm>
            <a:off x="518160" y="1120534"/>
            <a:ext cx="10830948" cy="4616932"/>
          </a:xfrm>
          <a:prstGeom prst="rect">
            <a:avLst/>
          </a:prstGeom>
        </p:spPr>
      </p:pic>
      <p:sp>
        <p:nvSpPr>
          <p:cNvPr id="6" name="TextBox 5">
            <a:extLst>
              <a:ext uri="{FF2B5EF4-FFF2-40B4-BE49-F238E27FC236}">
                <a16:creationId xmlns:a16="http://schemas.microsoft.com/office/drawing/2014/main" id="{16E560EE-F27C-44B8-8EFC-095C6BFC1EFC}"/>
              </a:ext>
            </a:extLst>
          </p:cNvPr>
          <p:cNvSpPr txBox="1"/>
          <p:nvPr/>
        </p:nvSpPr>
        <p:spPr>
          <a:xfrm>
            <a:off x="4266104" y="6214328"/>
            <a:ext cx="6422216" cy="390684"/>
          </a:xfrm>
          <a:prstGeom prst="rect">
            <a:avLst/>
          </a:prstGeom>
          <a:noFill/>
        </p:spPr>
        <p:txBody>
          <a:bodyPr wrap="square">
            <a:spAutoFit/>
          </a:bodyPr>
          <a:lstStyle/>
          <a:p>
            <a:pPr algn="just">
              <a:lnSpc>
                <a:spcPct val="115000"/>
              </a:lnSpc>
              <a:spcAft>
                <a:spcPts val="1000"/>
              </a:spcAft>
            </a:pPr>
            <a:r>
              <a:rPr lang="lv-LV" sz="1800" dirty="0">
                <a:effectLst/>
                <a:latin typeface="Times New Roman" panose="02020603050405020304" pitchFamily="18" charset="0"/>
                <a:ea typeface="Times New Roman" panose="02020603050405020304" pitchFamily="18" charset="0"/>
                <a:cs typeface="Times New Roman" panose="02020603050405020304" pitchFamily="18" charset="0"/>
              </a:rPr>
              <a:t>Sociālo dienestu vadītāju aptauja. N=75.</a:t>
            </a:r>
            <a:endParaRPr lang="lv-LV"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325818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6D725-3730-4651-9AD9-6E0167088294}"/>
              </a:ext>
            </a:extLst>
          </p:cNvPr>
          <p:cNvSpPr>
            <a:spLocks noGrp="1"/>
          </p:cNvSpPr>
          <p:nvPr>
            <p:ph type="title"/>
          </p:nvPr>
        </p:nvSpPr>
        <p:spPr>
          <a:xfrm>
            <a:off x="335360" y="135810"/>
            <a:ext cx="11531520" cy="925948"/>
          </a:xfrm>
        </p:spPr>
        <p:txBody>
          <a:bodyPr>
            <a:noAutofit/>
          </a:bodyPr>
          <a:lstStyle/>
          <a:p>
            <a:pPr algn="ctr"/>
            <a:r>
              <a:rPr lang="lv-LV" sz="2800" b="1" dirty="0">
                <a:solidFill>
                  <a:srgbClr val="002060"/>
                </a:solidFill>
                <a:latin typeface="Tahoma" panose="020B0604030504040204" pitchFamily="34" charset="0"/>
                <a:ea typeface="Tahoma" panose="020B0604030504040204" pitchFamily="34" charset="0"/>
                <a:cs typeface="Tahoma" panose="020B0604030504040204" pitchFamily="34" charset="0"/>
              </a:rPr>
              <a:t>D</a:t>
            </a:r>
            <a:r>
              <a:rPr lang="lv-LV" sz="2800" b="1" dirty="0">
                <a:solidFill>
                  <a:srgbClr val="002060"/>
                </a:solidFill>
                <a:effectLst/>
                <a:latin typeface="Tahoma" panose="020B0604030504040204" pitchFamily="34" charset="0"/>
                <a:ea typeface="Tahoma" panose="020B0604030504040204" pitchFamily="34" charset="0"/>
                <a:cs typeface="Tahoma" panose="020B0604030504040204" pitchFamily="34" charset="0"/>
              </a:rPr>
              <a:t>arba pienākumi un to grūtības pakāpes vērtējums</a:t>
            </a:r>
            <a:endParaRPr lang="lv-LV" sz="2800"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
        <p:nvSpPr>
          <p:cNvPr id="4" name="TextBox 3">
            <a:extLst>
              <a:ext uri="{FF2B5EF4-FFF2-40B4-BE49-F238E27FC236}">
                <a16:creationId xmlns:a16="http://schemas.microsoft.com/office/drawing/2014/main" id="{1ABE5B41-B9DF-46D6-A675-8070CAF69646}"/>
              </a:ext>
            </a:extLst>
          </p:cNvPr>
          <p:cNvSpPr txBox="1"/>
          <p:nvPr/>
        </p:nvSpPr>
        <p:spPr>
          <a:xfrm>
            <a:off x="335360" y="1196752"/>
            <a:ext cx="1800200" cy="1200329"/>
          </a:xfrm>
          <a:prstGeom prst="rect">
            <a:avLst/>
          </a:prstGeom>
          <a:noFill/>
        </p:spPr>
        <p:txBody>
          <a:bodyPr wrap="square">
            <a:spAutoFit/>
          </a:bodyPr>
          <a:lstStyle/>
          <a:p>
            <a:r>
              <a:rPr lang="lv-LV" sz="2400" dirty="0">
                <a:solidFill>
                  <a:srgbClr val="000000"/>
                </a:solidFill>
                <a:effectLst/>
                <a:latin typeface="Tahoma" panose="020B0604030504040204" pitchFamily="34" charset="0"/>
                <a:ea typeface="Tahoma" panose="020B0604030504040204" pitchFamily="34" charset="0"/>
                <a:cs typeface="Tahoma" panose="020B0604030504040204" pitchFamily="34" charset="0"/>
              </a:rPr>
              <a:t>Izvērtēti 23 dažādi SPO pienākumi. </a:t>
            </a:r>
            <a:endParaRPr lang="lv-LV" sz="2400" dirty="0">
              <a:latin typeface="Tahoma" panose="020B0604030504040204" pitchFamily="34" charset="0"/>
              <a:ea typeface="Tahoma" panose="020B0604030504040204" pitchFamily="34" charset="0"/>
              <a:cs typeface="Tahoma" panose="020B0604030504040204" pitchFamily="34" charset="0"/>
            </a:endParaRPr>
          </a:p>
        </p:txBody>
      </p:sp>
      <p:sp>
        <p:nvSpPr>
          <p:cNvPr id="6" name="TextBox 5">
            <a:extLst>
              <a:ext uri="{FF2B5EF4-FFF2-40B4-BE49-F238E27FC236}">
                <a16:creationId xmlns:a16="http://schemas.microsoft.com/office/drawing/2014/main" id="{86A4D54E-974A-45FF-9666-0F5A7A763FA9}"/>
              </a:ext>
            </a:extLst>
          </p:cNvPr>
          <p:cNvSpPr txBox="1"/>
          <p:nvPr/>
        </p:nvSpPr>
        <p:spPr>
          <a:xfrm>
            <a:off x="2567608" y="1196752"/>
            <a:ext cx="8603248" cy="2554545"/>
          </a:xfrm>
          <a:prstGeom prst="rect">
            <a:avLst/>
          </a:prstGeom>
          <a:noFill/>
        </p:spPr>
        <p:txBody>
          <a:bodyPr wrap="square">
            <a:spAutoFit/>
          </a:bodyPr>
          <a:lstStyle/>
          <a:p>
            <a:r>
              <a:rPr lang="lv-LV" sz="2000" dirty="0">
                <a:solidFill>
                  <a:srgbClr val="000000"/>
                </a:solidFill>
                <a:effectLst/>
                <a:latin typeface="Tahoma" panose="020B0604030504040204" pitchFamily="34" charset="0"/>
                <a:ea typeface="Tahoma" panose="020B0604030504040204" pitchFamily="34" charset="0"/>
                <a:cs typeface="Tahoma" panose="020B0604030504040204" pitchFamily="34" charset="0"/>
              </a:rPr>
              <a:t>Grūtākie SPO pienākumi:</a:t>
            </a:r>
          </a:p>
          <a:p>
            <a:pPr marL="342900" indent="-342900">
              <a:buAutoNum type="arabicParenR"/>
            </a:pPr>
            <a:r>
              <a:rPr lang="lv-LV" sz="2000" u="sng" dirty="0">
                <a:solidFill>
                  <a:srgbClr val="000000"/>
                </a:solidFill>
                <a:latin typeface="Tahoma" panose="020B0604030504040204" pitchFamily="34" charset="0"/>
                <a:ea typeface="Tahoma" panose="020B0604030504040204" pitchFamily="34" charset="0"/>
                <a:cs typeface="Tahoma" panose="020B0604030504040204" pitchFamily="34" charset="0"/>
              </a:rPr>
              <a:t>V</a:t>
            </a:r>
            <a:r>
              <a:rPr lang="lv-LV" sz="2000" u="sng" dirty="0">
                <a:solidFill>
                  <a:srgbClr val="000000"/>
                </a:solidFill>
                <a:effectLst/>
                <a:latin typeface="Tahoma" panose="020B0604030504040204" pitchFamily="34" charset="0"/>
                <a:ea typeface="Tahoma" panose="020B0604030504040204" pitchFamily="34" charset="0"/>
                <a:cs typeface="Tahoma" panose="020B0604030504040204" pitchFamily="34" charset="0"/>
              </a:rPr>
              <a:t>eicināt darbspējīgo klientu līdzdarbību </a:t>
            </a:r>
            <a:r>
              <a:rPr lang="lv-LV" sz="2000" dirty="0">
                <a:solidFill>
                  <a:srgbClr val="000000"/>
                </a:solidFill>
                <a:effectLst/>
                <a:latin typeface="Tahoma" panose="020B0604030504040204" pitchFamily="34" charset="0"/>
                <a:ea typeface="Tahoma" panose="020B0604030504040204" pitchFamily="34" charset="0"/>
                <a:cs typeface="Tahoma" panose="020B0604030504040204" pitchFamily="34" charset="0"/>
              </a:rPr>
              <a:t>savas sociālās situācijas izmainīšanā un uzlabošanā vai nepasliktināšanā (grūti </a:t>
            </a:r>
            <a:r>
              <a:rPr lang="lv-LV" sz="2000" dirty="0">
                <a:solidFill>
                  <a:srgbClr val="990033"/>
                </a:solidFill>
                <a:effectLst/>
                <a:latin typeface="Tahoma" panose="020B0604030504040204" pitchFamily="34" charset="0"/>
                <a:ea typeface="Tahoma" panose="020B0604030504040204" pitchFamily="34" charset="0"/>
                <a:cs typeface="Tahoma" panose="020B0604030504040204" pitchFamily="34" charset="0"/>
              </a:rPr>
              <a:t>60%</a:t>
            </a:r>
            <a:r>
              <a:rPr lang="lv-LV" sz="2000" dirty="0">
                <a:solidFill>
                  <a:srgbClr val="000000"/>
                </a:solidFill>
                <a:effectLst/>
                <a:latin typeface="Tahoma" panose="020B0604030504040204" pitchFamily="34" charset="0"/>
                <a:ea typeface="Tahoma" panose="020B0604030504040204" pitchFamily="34" charset="0"/>
                <a:cs typeface="Tahoma" panose="020B0604030504040204" pitchFamily="34" charset="0"/>
              </a:rPr>
              <a:t>);</a:t>
            </a:r>
          </a:p>
          <a:p>
            <a:pPr marL="342900" indent="-342900">
              <a:buAutoNum type="arabicParenR"/>
            </a:pPr>
            <a:r>
              <a:rPr lang="lv-LV" sz="2000" dirty="0">
                <a:solidFill>
                  <a:srgbClr val="000000"/>
                </a:solidFill>
                <a:latin typeface="Tahoma" panose="020B0604030504040204" pitchFamily="34" charset="0"/>
                <a:ea typeface="Tahoma" panose="020B0604030504040204" pitchFamily="34" charset="0"/>
                <a:cs typeface="Tahoma" panose="020B0604030504040204" pitchFamily="34" charset="0"/>
              </a:rPr>
              <a:t>I</a:t>
            </a:r>
            <a:r>
              <a:rPr lang="lv-LV" sz="2000" dirty="0">
                <a:solidFill>
                  <a:srgbClr val="000000"/>
                </a:solidFill>
                <a:effectLst/>
                <a:latin typeface="Tahoma" panose="020B0604030504040204" pitchFamily="34" charset="0"/>
                <a:ea typeface="Tahoma" panose="020B0604030504040204" pitchFamily="34" charset="0"/>
                <a:cs typeface="Tahoma" panose="020B0604030504040204" pitchFamily="34" charset="0"/>
              </a:rPr>
              <a:t>egūt visu nepieciešamo informāciju par mājokļa izdevumiem (grūti </a:t>
            </a:r>
            <a:r>
              <a:rPr lang="lv-LV" sz="2000" dirty="0">
                <a:solidFill>
                  <a:srgbClr val="990033"/>
                </a:solidFill>
                <a:effectLst/>
                <a:latin typeface="Tahoma" panose="020B0604030504040204" pitchFamily="34" charset="0"/>
                <a:ea typeface="Tahoma" panose="020B0604030504040204" pitchFamily="34" charset="0"/>
                <a:cs typeface="Tahoma" panose="020B0604030504040204" pitchFamily="34" charset="0"/>
              </a:rPr>
              <a:t>55%</a:t>
            </a:r>
            <a:r>
              <a:rPr lang="lv-LV" sz="2000" dirty="0">
                <a:solidFill>
                  <a:srgbClr val="000000"/>
                </a:solidFill>
                <a:effectLst/>
                <a:latin typeface="Tahoma" panose="020B0604030504040204" pitchFamily="34" charset="0"/>
                <a:ea typeface="Tahoma" panose="020B0604030504040204" pitchFamily="34" charset="0"/>
                <a:cs typeface="Tahoma" panose="020B0604030504040204" pitchFamily="34" charset="0"/>
              </a:rPr>
              <a:t>);</a:t>
            </a:r>
          </a:p>
          <a:p>
            <a:pPr marL="342900" indent="-342900">
              <a:buAutoNum type="arabicParenR"/>
            </a:pPr>
            <a:r>
              <a:rPr lang="lv-LV" sz="2000" dirty="0">
                <a:solidFill>
                  <a:srgbClr val="000000"/>
                </a:solidFill>
                <a:latin typeface="Tahoma" panose="020B0604030504040204" pitchFamily="34" charset="0"/>
                <a:ea typeface="Tahoma" panose="020B0604030504040204" pitchFamily="34" charset="0"/>
                <a:cs typeface="Tahoma" panose="020B0604030504040204" pitchFamily="34" charset="0"/>
              </a:rPr>
              <a:t>A</a:t>
            </a:r>
            <a:r>
              <a:rPr lang="lv-LV" sz="2000" dirty="0">
                <a:solidFill>
                  <a:srgbClr val="000000"/>
                </a:solidFill>
                <a:effectLst/>
                <a:latin typeface="Tahoma" panose="020B0604030504040204" pitchFamily="34" charset="0"/>
                <a:ea typeface="Tahoma" panose="020B0604030504040204" pitchFamily="34" charset="0"/>
                <a:cs typeface="Tahoma" panose="020B0604030504040204" pitchFamily="34" charset="0"/>
              </a:rPr>
              <a:t>prēķināt mājokļa pabalstu (grūti </a:t>
            </a:r>
            <a:r>
              <a:rPr lang="lv-LV" sz="2000" dirty="0">
                <a:solidFill>
                  <a:srgbClr val="990033"/>
                </a:solidFill>
                <a:effectLst/>
                <a:latin typeface="Tahoma" panose="020B0604030504040204" pitchFamily="34" charset="0"/>
                <a:ea typeface="Tahoma" panose="020B0604030504040204" pitchFamily="34" charset="0"/>
                <a:cs typeface="Tahoma" panose="020B0604030504040204" pitchFamily="34" charset="0"/>
              </a:rPr>
              <a:t>43%</a:t>
            </a:r>
            <a:r>
              <a:rPr lang="lv-LV" sz="2000" dirty="0">
                <a:solidFill>
                  <a:srgbClr val="000000"/>
                </a:solidFill>
                <a:effectLst/>
                <a:latin typeface="Tahoma" panose="020B0604030504040204" pitchFamily="34" charset="0"/>
                <a:ea typeface="Tahoma" panose="020B0604030504040204" pitchFamily="34" charset="0"/>
                <a:cs typeface="Tahoma" panose="020B0604030504040204" pitchFamily="34" charset="0"/>
              </a:rPr>
              <a:t>); </a:t>
            </a:r>
          </a:p>
          <a:p>
            <a:pPr marL="342900" indent="-342900">
              <a:buAutoNum type="arabicParenR"/>
            </a:pPr>
            <a:r>
              <a:rPr lang="lv-LV" sz="2000" dirty="0">
                <a:solidFill>
                  <a:srgbClr val="000000"/>
                </a:solidFill>
                <a:latin typeface="Tahoma" panose="020B0604030504040204" pitchFamily="34" charset="0"/>
                <a:ea typeface="Tahoma" panose="020B0604030504040204" pitchFamily="34" charset="0"/>
                <a:cs typeface="Tahoma" panose="020B0604030504040204" pitchFamily="34" charset="0"/>
              </a:rPr>
              <a:t>I</a:t>
            </a:r>
            <a:r>
              <a:rPr lang="lv-LV" sz="2000" dirty="0">
                <a:solidFill>
                  <a:srgbClr val="000000"/>
                </a:solidFill>
                <a:effectLst/>
                <a:latin typeface="Tahoma" panose="020B0604030504040204" pitchFamily="34" charset="0"/>
                <a:ea typeface="Tahoma" panose="020B0604030504040204" pitchFamily="34" charset="0"/>
                <a:cs typeface="Tahoma" panose="020B0604030504040204" pitchFamily="34" charset="0"/>
              </a:rPr>
              <a:t>egūt un pārbaudīt visu nepieciešamo informāciju par visiem mājsaimniecības locekļiem (grūti </a:t>
            </a:r>
            <a:r>
              <a:rPr lang="lv-LV" sz="2000" dirty="0">
                <a:solidFill>
                  <a:srgbClr val="990033"/>
                </a:solidFill>
                <a:effectLst/>
                <a:latin typeface="Tahoma" panose="020B0604030504040204" pitchFamily="34" charset="0"/>
                <a:ea typeface="Tahoma" panose="020B0604030504040204" pitchFamily="34" charset="0"/>
                <a:cs typeface="Tahoma" panose="020B0604030504040204" pitchFamily="34" charset="0"/>
              </a:rPr>
              <a:t>43%</a:t>
            </a:r>
            <a:r>
              <a:rPr lang="lv-LV" sz="2000" dirty="0">
                <a:solidFill>
                  <a:srgbClr val="000000"/>
                </a:solidFill>
                <a:effectLst/>
                <a:latin typeface="Tahoma" panose="020B0604030504040204" pitchFamily="34" charset="0"/>
                <a:ea typeface="Tahoma" panose="020B0604030504040204" pitchFamily="34" charset="0"/>
                <a:cs typeface="Tahoma" panose="020B0604030504040204" pitchFamily="34" charset="0"/>
              </a:rPr>
              <a:t>)</a:t>
            </a:r>
          </a:p>
        </p:txBody>
      </p:sp>
      <p:sp>
        <p:nvSpPr>
          <p:cNvPr id="8" name="TextBox 7">
            <a:extLst>
              <a:ext uri="{FF2B5EF4-FFF2-40B4-BE49-F238E27FC236}">
                <a16:creationId xmlns:a16="http://schemas.microsoft.com/office/drawing/2014/main" id="{70C4A91B-0857-4058-BA1B-1D7283E513DB}"/>
              </a:ext>
            </a:extLst>
          </p:cNvPr>
          <p:cNvSpPr txBox="1"/>
          <p:nvPr/>
        </p:nvSpPr>
        <p:spPr>
          <a:xfrm>
            <a:off x="2579440" y="4064000"/>
            <a:ext cx="8992800" cy="1323439"/>
          </a:xfrm>
          <a:prstGeom prst="rect">
            <a:avLst/>
          </a:prstGeom>
          <a:noFill/>
        </p:spPr>
        <p:txBody>
          <a:bodyPr wrap="square">
            <a:spAutoFit/>
          </a:bodyPr>
          <a:lstStyle/>
          <a:p>
            <a:pPr algn="ctr"/>
            <a:r>
              <a:rPr lang="lv-LV" sz="2000" dirty="0">
                <a:solidFill>
                  <a:srgbClr val="000000"/>
                </a:solidFill>
                <a:effectLst/>
                <a:latin typeface="Tahoma" panose="020B0604030504040204" pitchFamily="34" charset="0"/>
                <a:ea typeface="Tahoma" panose="020B0604030504040204" pitchFamily="34" charset="0"/>
                <a:cs typeface="Tahoma" panose="020B0604030504040204" pitchFamily="34" charset="0"/>
              </a:rPr>
              <a:t>Atvērtais jautājums par  galvenajām problēmām, ar ko savā darbā saskaras</a:t>
            </a:r>
            <a:r>
              <a:rPr lang="lv-LV" sz="2000" dirty="0">
                <a:effectLst/>
                <a:latin typeface="Tahoma" panose="020B0604030504040204" pitchFamily="34" charset="0"/>
                <a:ea typeface="Tahoma" panose="020B0604030504040204" pitchFamily="34" charset="0"/>
                <a:cs typeface="Tahoma" panose="020B0604030504040204" pitchFamily="34" charset="0"/>
              </a:rPr>
              <a:t> </a:t>
            </a:r>
            <a:r>
              <a:rPr lang="lv-LV" sz="2000" dirty="0">
                <a:solidFill>
                  <a:srgbClr val="000000"/>
                </a:solidFill>
                <a:effectLst/>
                <a:latin typeface="Tahoma" panose="020B0604030504040204" pitchFamily="34" charset="0"/>
                <a:ea typeface="Tahoma" panose="020B0604030504040204" pitchFamily="34" charset="0"/>
                <a:cs typeface="Tahoma" panose="020B0604030504040204" pitchFamily="34" charset="0"/>
              </a:rPr>
              <a:t>sociālās palīdzības organizētāji, atklāj, ka vislielākās grūtības aptaujas brīdī sagādāja </a:t>
            </a:r>
            <a:r>
              <a:rPr lang="lv-LV" sz="2000" dirty="0">
                <a:solidFill>
                  <a:srgbClr val="990033"/>
                </a:solidFill>
                <a:effectLst/>
                <a:latin typeface="Tahoma" panose="020B0604030504040204" pitchFamily="34" charset="0"/>
                <a:ea typeface="Tahoma" panose="020B0604030504040204" pitchFamily="34" charset="0"/>
                <a:cs typeface="Tahoma" panose="020B0604030504040204" pitchFamily="34" charset="0"/>
              </a:rPr>
              <a:t>mājokļa pabalsta aprēķināšana un klientu informēšana par to, ka mājokļa pabalsts viņiem tiek atteikts</a:t>
            </a:r>
            <a:r>
              <a:rPr lang="lv-LV" sz="2000" dirty="0">
                <a:solidFill>
                  <a:srgbClr val="000000"/>
                </a:solidFill>
                <a:effectLst/>
                <a:latin typeface="Tahoma" panose="020B0604030504040204" pitchFamily="34" charset="0"/>
                <a:ea typeface="Tahoma" panose="020B0604030504040204" pitchFamily="34" charset="0"/>
                <a:cs typeface="Tahoma" panose="020B0604030504040204" pitchFamily="34" charset="0"/>
              </a:rPr>
              <a:t>.</a:t>
            </a:r>
            <a:endParaRPr lang="lv-LV" sz="2000" dirty="0">
              <a:latin typeface="Tahoma" panose="020B0604030504040204" pitchFamily="34" charset="0"/>
              <a:ea typeface="Tahoma" panose="020B0604030504040204" pitchFamily="34" charset="0"/>
              <a:cs typeface="Tahoma" panose="020B0604030504040204" pitchFamily="34" charset="0"/>
            </a:endParaRPr>
          </a:p>
        </p:txBody>
      </p:sp>
      <p:sp>
        <p:nvSpPr>
          <p:cNvPr id="10" name="TextBox 9">
            <a:extLst>
              <a:ext uri="{FF2B5EF4-FFF2-40B4-BE49-F238E27FC236}">
                <a16:creationId xmlns:a16="http://schemas.microsoft.com/office/drawing/2014/main" id="{3487D177-FCC3-4209-958D-7A3AF18ADBF5}"/>
              </a:ext>
            </a:extLst>
          </p:cNvPr>
          <p:cNvSpPr txBox="1"/>
          <p:nvPr/>
        </p:nvSpPr>
        <p:spPr>
          <a:xfrm>
            <a:off x="497840" y="3305870"/>
            <a:ext cx="1899118" cy="3416320"/>
          </a:xfrm>
          <a:prstGeom prst="rect">
            <a:avLst/>
          </a:prstGeom>
          <a:noFill/>
        </p:spPr>
        <p:txBody>
          <a:bodyPr wrap="square">
            <a:spAutoFit/>
          </a:bodyPr>
          <a:lstStyle/>
          <a:p>
            <a:r>
              <a:rPr lang="lv-LV" sz="1800" dirty="0">
                <a:effectLst/>
                <a:latin typeface="Tahoma" panose="020B0604030504040204" pitchFamily="34" charset="0"/>
                <a:ea typeface="Tahoma" panose="020B0604030504040204" pitchFamily="34" charset="0"/>
                <a:cs typeface="Tahoma" panose="020B0604030504040204" pitchFamily="34" charset="0"/>
              </a:rPr>
              <a:t>MK noteikumi Nr. 809 “Noteikumi par mājsaimniecības materiālās situācijas izvērtēšanu un sociālās palīdzības saņemšanu”, kas pieņemti 17.12.2020.</a:t>
            </a:r>
            <a:endParaRPr lang="lv-LV"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140722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6D725-3730-4651-9AD9-6E0167088294}"/>
              </a:ext>
            </a:extLst>
          </p:cNvPr>
          <p:cNvSpPr>
            <a:spLocks noGrp="1"/>
          </p:cNvSpPr>
          <p:nvPr>
            <p:ph type="title"/>
          </p:nvPr>
        </p:nvSpPr>
        <p:spPr>
          <a:xfrm>
            <a:off x="1320800" y="-182880"/>
            <a:ext cx="10535840" cy="1244638"/>
          </a:xfrm>
        </p:spPr>
        <p:txBody>
          <a:bodyPr>
            <a:noAutofit/>
          </a:bodyPr>
          <a:lstStyle/>
          <a:p>
            <a:r>
              <a:rPr lang="lv-LV" sz="2400" b="1" dirty="0">
                <a:solidFill>
                  <a:srgbClr val="002060"/>
                </a:solidFill>
                <a:effectLst/>
                <a:latin typeface="Tahoma" panose="020B0604030504040204" pitchFamily="34" charset="0"/>
                <a:ea typeface="Tahoma" panose="020B0604030504040204" pitchFamily="34" charset="0"/>
                <a:cs typeface="Tahoma" panose="020B0604030504040204" pitchFamily="34" charset="0"/>
              </a:rPr>
              <a:t>Dažādu prasmju nozīmīguma vērtējums un pašvērtējums I</a:t>
            </a:r>
            <a:endParaRPr lang="lv-LV" sz="2400"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
        <p:nvSpPr>
          <p:cNvPr id="8" name="TextBox 7">
            <a:extLst>
              <a:ext uri="{FF2B5EF4-FFF2-40B4-BE49-F238E27FC236}">
                <a16:creationId xmlns:a16="http://schemas.microsoft.com/office/drawing/2014/main" id="{91C9FAA6-C386-4C8B-81D3-844F9837A80F}"/>
              </a:ext>
            </a:extLst>
          </p:cNvPr>
          <p:cNvSpPr txBox="1"/>
          <p:nvPr/>
        </p:nvSpPr>
        <p:spPr>
          <a:xfrm>
            <a:off x="367681" y="4135120"/>
            <a:ext cx="1461120" cy="2308324"/>
          </a:xfrm>
          <a:prstGeom prst="rect">
            <a:avLst/>
          </a:prstGeom>
          <a:noFill/>
        </p:spPr>
        <p:txBody>
          <a:bodyPr wrap="square">
            <a:spAutoFit/>
          </a:bodyPr>
          <a:lstStyle/>
          <a:p>
            <a:r>
              <a:rPr lang="lv-LV" sz="1600" dirty="0">
                <a:solidFill>
                  <a:srgbClr val="000000"/>
                </a:solidFill>
                <a:effectLst/>
                <a:latin typeface="Tahoma" panose="020B0604030504040204" pitchFamily="34" charset="0"/>
                <a:ea typeface="Tahoma" panose="020B0604030504040204" pitchFamily="34" charset="0"/>
                <a:cs typeface="Tahoma" panose="020B0604030504040204" pitchFamily="34" charset="0"/>
              </a:rPr>
              <a:t>Sociālās palīdzības organizatoru aptauja, tie, kas </a:t>
            </a:r>
          </a:p>
          <a:p>
            <a:r>
              <a:rPr lang="lv-LV" sz="1600" dirty="0">
                <a:solidFill>
                  <a:srgbClr val="000000"/>
                </a:solidFill>
                <a:effectLst/>
                <a:latin typeface="Tahoma" panose="020B0604030504040204" pitchFamily="34" charset="0"/>
                <a:ea typeface="Tahoma" panose="020B0604030504040204" pitchFamily="34" charset="0"/>
                <a:cs typeface="Tahoma" panose="020B0604030504040204" pitchFamily="34" charset="0"/>
              </a:rPr>
              <a:t>snieguši konkrētu atbildi. N=113</a:t>
            </a:r>
            <a:endParaRPr lang="lv-LV" sz="1600" dirty="0">
              <a:latin typeface="Tahoma" panose="020B0604030504040204" pitchFamily="34" charset="0"/>
              <a:ea typeface="Tahoma" panose="020B0604030504040204" pitchFamily="34" charset="0"/>
              <a:cs typeface="Tahoma" panose="020B0604030504040204" pitchFamily="34" charset="0"/>
            </a:endParaRPr>
          </a:p>
        </p:txBody>
      </p:sp>
      <p:sp>
        <p:nvSpPr>
          <p:cNvPr id="5" name="TextBox 4">
            <a:extLst>
              <a:ext uri="{FF2B5EF4-FFF2-40B4-BE49-F238E27FC236}">
                <a16:creationId xmlns:a16="http://schemas.microsoft.com/office/drawing/2014/main" id="{01144D00-D2BB-4099-A0E0-A333696F487E}"/>
              </a:ext>
            </a:extLst>
          </p:cNvPr>
          <p:cNvSpPr txBox="1"/>
          <p:nvPr/>
        </p:nvSpPr>
        <p:spPr>
          <a:xfrm>
            <a:off x="335360" y="1061758"/>
            <a:ext cx="6103088" cy="369332"/>
          </a:xfrm>
          <a:prstGeom prst="rect">
            <a:avLst/>
          </a:prstGeom>
          <a:noFill/>
        </p:spPr>
        <p:txBody>
          <a:bodyPr wrap="square">
            <a:spAutoFit/>
          </a:bodyPr>
          <a:lstStyle/>
          <a:p>
            <a:r>
              <a:rPr lang="lv-LV" sz="1800" b="1" dirty="0">
                <a:solidFill>
                  <a:srgbClr val="990033"/>
                </a:solidFill>
                <a:effectLst/>
                <a:latin typeface="Times New Roman" panose="02020603050405020304" pitchFamily="18" charset="0"/>
                <a:ea typeface="Times New Roman" panose="02020603050405020304" pitchFamily="18" charset="0"/>
              </a:rPr>
              <a:t>Skala no 1 līdz 10. Vidējais aritmētiskais</a:t>
            </a:r>
            <a:endParaRPr lang="lv-LV" dirty="0">
              <a:solidFill>
                <a:srgbClr val="990033"/>
              </a:solidFill>
            </a:endParaRPr>
          </a:p>
        </p:txBody>
      </p:sp>
      <p:pic>
        <p:nvPicPr>
          <p:cNvPr id="4" name="Picture 3">
            <a:extLst>
              <a:ext uri="{FF2B5EF4-FFF2-40B4-BE49-F238E27FC236}">
                <a16:creationId xmlns:a16="http://schemas.microsoft.com/office/drawing/2014/main" id="{43EED603-403C-42F6-AF0D-FA8DBD92E4AA}"/>
              </a:ext>
            </a:extLst>
          </p:cNvPr>
          <p:cNvPicPr>
            <a:picLocks noChangeAspect="1"/>
          </p:cNvPicPr>
          <p:nvPr/>
        </p:nvPicPr>
        <p:blipFill>
          <a:blip r:embed="rId2"/>
          <a:stretch>
            <a:fillRect/>
          </a:stretch>
        </p:blipFill>
        <p:spPr>
          <a:xfrm>
            <a:off x="1703512" y="805139"/>
            <a:ext cx="7938328" cy="6169532"/>
          </a:xfrm>
          <a:prstGeom prst="rect">
            <a:avLst/>
          </a:prstGeom>
        </p:spPr>
      </p:pic>
    </p:spTree>
    <p:extLst>
      <p:ext uri="{BB962C8B-B14F-4D97-AF65-F5344CB8AC3E}">
        <p14:creationId xmlns:p14="http://schemas.microsoft.com/office/powerpoint/2010/main" val="11974960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6D725-3730-4651-9AD9-6E0167088294}"/>
              </a:ext>
            </a:extLst>
          </p:cNvPr>
          <p:cNvSpPr>
            <a:spLocks noGrp="1"/>
          </p:cNvSpPr>
          <p:nvPr>
            <p:ph type="title"/>
          </p:nvPr>
        </p:nvSpPr>
        <p:spPr>
          <a:xfrm>
            <a:off x="335360" y="265088"/>
            <a:ext cx="9577064" cy="796670"/>
          </a:xfrm>
        </p:spPr>
        <p:txBody>
          <a:bodyPr>
            <a:noAutofit/>
          </a:bodyPr>
          <a:lstStyle/>
          <a:p>
            <a:pPr algn="ctr"/>
            <a:r>
              <a:rPr lang="lv-LV" sz="2400" b="1" dirty="0">
                <a:solidFill>
                  <a:srgbClr val="002060"/>
                </a:solidFill>
                <a:effectLst/>
                <a:latin typeface="Tahoma" panose="020B0604030504040204" pitchFamily="34" charset="0"/>
                <a:ea typeface="Tahoma" panose="020B0604030504040204" pitchFamily="34" charset="0"/>
                <a:cs typeface="Tahoma" panose="020B0604030504040204" pitchFamily="34" charset="0"/>
              </a:rPr>
              <a:t>Dažādu prasmju nozīmīguma vērtējums un pašvērtējums II</a:t>
            </a:r>
            <a:endParaRPr lang="lv-LV" sz="2400"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
        <p:nvSpPr>
          <p:cNvPr id="8" name="TextBox 7">
            <a:extLst>
              <a:ext uri="{FF2B5EF4-FFF2-40B4-BE49-F238E27FC236}">
                <a16:creationId xmlns:a16="http://schemas.microsoft.com/office/drawing/2014/main" id="{91C9FAA6-C386-4C8B-81D3-844F9837A80F}"/>
              </a:ext>
            </a:extLst>
          </p:cNvPr>
          <p:cNvSpPr txBox="1"/>
          <p:nvPr/>
        </p:nvSpPr>
        <p:spPr>
          <a:xfrm>
            <a:off x="367681" y="4124960"/>
            <a:ext cx="1633840" cy="2308324"/>
          </a:xfrm>
          <a:prstGeom prst="rect">
            <a:avLst/>
          </a:prstGeom>
          <a:noFill/>
        </p:spPr>
        <p:txBody>
          <a:bodyPr wrap="square">
            <a:spAutoFit/>
          </a:bodyPr>
          <a:lstStyle/>
          <a:p>
            <a:r>
              <a:rPr lang="lv-LV" sz="1800" dirty="0">
                <a:solidFill>
                  <a:srgbClr val="000000"/>
                </a:solidFill>
                <a:effectLst/>
                <a:latin typeface="Tahoma" panose="020B0604030504040204" pitchFamily="34" charset="0"/>
                <a:ea typeface="Tahoma" panose="020B0604030504040204" pitchFamily="34" charset="0"/>
                <a:cs typeface="Tahoma" panose="020B0604030504040204" pitchFamily="34" charset="0"/>
              </a:rPr>
              <a:t>Sociālās palīdzības organizatoru aptauja, tie, kas </a:t>
            </a:r>
          </a:p>
          <a:p>
            <a:r>
              <a:rPr lang="lv-LV" sz="1800" dirty="0">
                <a:solidFill>
                  <a:srgbClr val="000000"/>
                </a:solidFill>
                <a:effectLst/>
                <a:latin typeface="Tahoma" panose="020B0604030504040204" pitchFamily="34" charset="0"/>
                <a:ea typeface="Tahoma" panose="020B0604030504040204" pitchFamily="34" charset="0"/>
                <a:cs typeface="Tahoma" panose="020B0604030504040204" pitchFamily="34" charset="0"/>
              </a:rPr>
              <a:t>snieguši konkrētu atbildi. N=113</a:t>
            </a:r>
            <a:endParaRPr lang="lv-LV" dirty="0">
              <a:latin typeface="Tahoma" panose="020B0604030504040204" pitchFamily="34" charset="0"/>
              <a:ea typeface="Tahoma" panose="020B0604030504040204" pitchFamily="34" charset="0"/>
              <a:cs typeface="Tahoma" panose="020B0604030504040204" pitchFamily="34" charset="0"/>
            </a:endParaRPr>
          </a:p>
        </p:txBody>
      </p:sp>
      <p:sp>
        <p:nvSpPr>
          <p:cNvPr id="5" name="TextBox 4">
            <a:extLst>
              <a:ext uri="{FF2B5EF4-FFF2-40B4-BE49-F238E27FC236}">
                <a16:creationId xmlns:a16="http://schemas.microsoft.com/office/drawing/2014/main" id="{01144D00-D2BB-4099-A0E0-A333696F487E}"/>
              </a:ext>
            </a:extLst>
          </p:cNvPr>
          <p:cNvSpPr txBox="1"/>
          <p:nvPr/>
        </p:nvSpPr>
        <p:spPr>
          <a:xfrm>
            <a:off x="335360" y="1061758"/>
            <a:ext cx="6103088" cy="369332"/>
          </a:xfrm>
          <a:prstGeom prst="rect">
            <a:avLst/>
          </a:prstGeom>
          <a:noFill/>
        </p:spPr>
        <p:txBody>
          <a:bodyPr wrap="square">
            <a:spAutoFit/>
          </a:bodyPr>
          <a:lstStyle/>
          <a:p>
            <a:r>
              <a:rPr lang="lv-LV" sz="1800" b="1" dirty="0">
                <a:solidFill>
                  <a:srgbClr val="990033"/>
                </a:solidFill>
                <a:effectLst/>
                <a:latin typeface="Times New Roman" panose="02020603050405020304" pitchFamily="18" charset="0"/>
                <a:ea typeface="Times New Roman" panose="02020603050405020304" pitchFamily="18" charset="0"/>
              </a:rPr>
              <a:t>Skala no 1 līdz 10. Vidējais aritmētiskais</a:t>
            </a:r>
            <a:endParaRPr lang="lv-LV" dirty="0">
              <a:solidFill>
                <a:srgbClr val="990033"/>
              </a:solidFill>
            </a:endParaRPr>
          </a:p>
        </p:txBody>
      </p:sp>
      <p:pic>
        <p:nvPicPr>
          <p:cNvPr id="3" name="Picture 2">
            <a:extLst>
              <a:ext uri="{FF2B5EF4-FFF2-40B4-BE49-F238E27FC236}">
                <a16:creationId xmlns:a16="http://schemas.microsoft.com/office/drawing/2014/main" id="{1610944C-9D17-4C65-B172-14222FD9345E}"/>
              </a:ext>
            </a:extLst>
          </p:cNvPr>
          <p:cNvPicPr>
            <a:picLocks noChangeAspect="1"/>
          </p:cNvPicPr>
          <p:nvPr/>
        </p:nvPicPr>
        <p:blipFill>
          <a:blip r:embed="rId2"/>
          <a:stretch>
            <a:fillRect/>
          </a:stretch>
        </p:blipFill>
        <p:spPr>
          <a:xfrm>
            <a:off x="2135560" y="900088"/>
            <a:ext cx="7776864" cy="6045452"/>
          </a:xfrm>
          <a:prstGeom prst="rect">
            <a:avLst/>
          </a:prstGeom>
        </p:spPr>
      </p:pic>
    </p:spTree>
    <p:extLst>
      <p:ext uri="{BB962C8B-B14F-4D97-AF65-F5344CB8AC3E}">
        <p14:creationId xmlns:p14="http://schemas.microsoft.com/office/powerpoint/2010/main" val="7193119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E119B-8A25-4331-81F4-20D6596D1168}"/>
              </a:ext>
            </a:extLst>
          </p:cNvPr>
          <p:cNvSpPr>
            <a:spLocks noGrp="1"/>
          </p:cNvSpPr>
          <p:nvPr>
            <p:ph type="title"/>
          </p:nvPr>
        </p:nvSpPr>
        <p:spPr>
          <a:xfrm>
            <a:off x="839416" y="-264160"/>
            <a:ext cx="10936024" cy="1748944"/>
          </a:xfrm>
        </p:spPr>
        <p:txBody>
          <a:bodyPr>
            <a:noAutofit/>
          </a:bodyPr>
          <a:lstStyle/>
          <a:p>
            <a:pPr algn="ctr"/>
            <a:r>
              <a:rPr lang="lv-LV" sz="2800" b="1" dirty="0">
                <a:solidFill>
                  <a:srgbClr val="002060"/>
                </a:solidFill>
                <a:latin typeface="Tahoma" panose="020B0604030504040204" pitchFamily="34" charset="0"/>
                <a:ea typeface="Tahoma" panose="020B0604030504040204" pitchFamily="34" charset="0"/>
                <a:cs typeface="Tahoma" panose="020B0604030504040204" pitchFamily="34" charset="0"/>
              </a:rPr>
              <a:t>Nepieciešamo prasmju un zināšanu atšķirīgums sociālās palīdzības organizatoriem un sociālajiem darbiniekiem</a:t>
            </a:r>
          </a:p>
        </p:txBody>
      </p:sp>
      <p:sp>
        <p:nvSpPr>
          <p:cNvPr id="4" name="Rectangle: Rounded Corners 3">
            <a:extLst>
              <a:ext uri="{FF2B5EF4-FFF2-40B4-BE49-F238E27FC236}">
                <a16:creationId xmlns:a16="http://schemas.microsoft.com/office/drawing/2014/main" id="{90A34DCB-B35E-416B-8646-6C54FA5B4A61}"/>
              </a:ext>
            </a:extLst>
          </p:cNvPr>
          <p:cNvSpPr/>
          <p:nvPr/>
        </p:nvSpPr>
        <p:spPr>
          <a:xfrm>
            <a:off x="1199456" y="2835610"/>
            <a:ext cx="4896544" cy="13681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800" i="1" dirty="0">
                <a:effectLst/>
                <a:latin typeface="Times New Roman" panose="02020603050405020304" pitchFamily="18" charset="0"/>
                <a:ea typeface="Times New Roman" panose="02020603050405020304" pitchFamily="18" charset="0"/>
                <a:cs typeface="Times New Roman" panose="02020603050405020304" pitchFamily="18" charset="0"/>
              </a:rPr>
              <a:t>“Organizators strādā, vadoties no noteikumiem par pabalstiem, sociālais darbinieks var risināt nestandarta situācijas.” (SPO, Rīga)</a:t>
            </a:r>
            <a:endParaRPr lang="lv-LV" sz="1800"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lv-LV" dirty="0"/>
          </a:p>
        </p:txBody>
      </p:sp>
      <p:sp>
        <p:nvSpPr>
          <p:cNvPr id="5" name="Rectangle: Rounded Corners 4">
            <a:extLst>
              <a:ext uri="{FF2B5EF4-FFF2-40B4-BE49-F238E27FC236}">
                <a16:creationId xmlns:a16="http://schemas.microsoft.com/office/drawing/2014/main" id="{FCAF9D70-B6E1-4684-92E2-6070C346CB1C}"/>
              </a:ext>
            </a:extLst>
          </p:cNvPr>
          <p:cNvSpPr/>
          <p:nvPr/>
        </p:nvSpPr>
        <p:spPr>
          <a:xfrm>
            <a:off x="5735960" y="1095248"/>
            <a:ext cx="4896544" cy="13681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800" i="1" dirty="0">
                <a:effectLst/>
                <a:latin typeface="Times New Roman" panose="02020603050405020304" pitchFamily="18" charset="0"/>
                <a:ea typeface="Times New Roman" panose="02020603050405020304" pitchFamily="18" charset="0"/>
                <a:cs typeface="Times New Roman" panose="02020603050405020304" pitchFamily="18" charset="0"/>
              </a:rPr>
              <a:t>“Manā gadījumā nav atšķirības, jo pildu arī sociālā darbinieka funkcijas.”</a:t>
            </a:r>
            <a:r>
              <a:rPr lang="lv-LV" sz="1800" dirty="0">
                <a:effectLst/>
                <a:latin typeface="Calibri" panose="020F0502020204030204" pitchFamily="34" charset="0"/>
                <a:ea typeface="Calibri" panose="020F0502020204030204" pitchFamily="34" charset="0"/>
                <a:cs typeface="Times New Roman" panose="02020603050405020304" pitchFamily="18" charset="0"/>
              </a:rPr>
              <a:t> </a:t>
            </a:r>
            <a:r>
              <a:rPr lang="lv-LV" sz="1800" i="1" dirty="0">
                <a:effectLst/>
                <a:latin typeface="Times New Roman" panose="02020603050405020304" pitchFamily="18" charset="0"/>
                <a:ea typeface="Times New Roman" panose="02020603050405020304" pitchFamily="18" charset="0"/>
                <a:cs typeface="Times New Roman" panose="02020603050405020304" pitchFamily="18" charset="0"/>
              </a:rPr>
              <a:t>(SPO, novads Kurzemē)</a:t>
            </a:r>
            <a:endParaRPr lang="lv-LV"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angle: Rounded Corners 5">
            <a:extLst>
              <a:ext uri="{FF2B5EF4-FFF2-40B4-BE49-F238E27FC236}">
                <a16:creationId xmlns:a16="http://schemas.microsoft.com/office/drawing/2014/main" id="{06701FED-9A71-4ECB-A0D1-0B372C4350F0}"/>
              </a:ext>
            </a:extLst>
          </p:cNvPr>
          <p:cNvSpPr/>
          <p:nvPr/>
        </p:nvSpPr>
        <p:spPr>
          <a:xfrm>
            <a:off x="7077324" y="2874192"/>
            <a:ext cx="4896544" cy="1368152"/>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800" i="1" dirty="0">
                <a:solidFill>
                  <a:srgbClr val="002060"/>
                </a:solidFill>
                <a:effectLst/>
                <a:latin typeface="Times New Roman" panose="02020603050405020304" pitchFamily="18" charset="0"/>
                <a:ea typeface="Times New Roman" panose="02020603050405020304" pitchFamily="18" charset="0"/>
              </a:rPr>
              <a:t>“SPO ir vajadzīgas zināšanas par likumdošanu un cipariem, SD - pasaules/Latvijas pieredze darbā ar sociālo situāciju.”</a:t>
            </a:r>
            <a:r>
              <a:rPr lang="lv-LV" sz="180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lv-LV" sz="1800" i="1" dirty="0">
                <a:solidFill>
                  <a:srgbClr val="002060"/>
                </a:solidFill>
                <a:effectLst/>
                <a:latin typeface="Times New Roman" panose="02020603050405020304" pitchFamily="18" charset="0"/>
                <a:ea typeface="Times New Roman" panose="02020603050405020304" pitchFamily="18" charset="0"/>
              </a:rPr>
              <a:t>(SPO, Rīga)</a:t>
            </a:r>
            <a:endParaRPr lang="lv-LV" dirty="0">
              <a:solidFill>
                <a:srgbClr val="002060"/>
              </a:solidFill>
            </a:endParaRPr>
          </a:p>
        </p:txBody>
      </p:sp>
      <p:sp>
        <p:nvSpPr>
          <p:cNvPr id="7" name="Rectangle: Rounded Corners 6">
            <a:extLst>
              <a:ext uri="{FF2B5EF4-FFF2-40B4-BE49-F238E27FC236}">
                <a16:creationId xmlns:a16="http://schemas.microsoft.com/office/drawing/2014/main" id="{1B635D36-3445-4076-B146-8876B7EE1BFC}"/>
              </a:ext>
            </a:extLst>
          </p:cNvPr>
          <p:cNvSpPr/>
          <p:nvPr/>
        </p:nvSpPr>
        <p:spPr>
          <a:xfrm>
            <a:off x="245286" y="1098182"/>
            <a:ext cx="4896544" cy="1368152"/>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800" i="1" dirty="0">
                <a:solidFill>
                  <a:srgbClr val="002060"/>
                </a:solidFill>
                <a:effectLst/>
                <a:latin typeface="Times New Roman" panose="02020603050405020304" pitchFamily="18" charset="0"/>
                <a:ea typeface="Times New Roman" panose="02020603050405020304" pitchFamily="18" charset="0"/>
              </a:rPr>
              <a:t>“Lauku teritorijās šīs atšķirības būtiski samazinās, jo visi dara visu, nevis tikai to, kas attiecas uz amata pienākumiem.” (SPO, novads Vidzemē)</a:t>
            </a:r>
            <a:endParaRPr lang="lv-LV" i="1" dirty="0">
              <a:solidFill>
                <a:srgbClr val="002060"/>
              </a:solidFill>
            </a:endParaRPr>
          </a:p>
        </p:txBody>
      </p:sp>
      <p:sp>
        <p:nvSpPr>
          <p:cNvPr id="11" name="Rectangle: Rounded Corners 10">
            <a:extLst>
              <a:ext uri="{FF2B5EF4-FFF2-40B4-BE49-F238E27FC236}">
                <a16:creationId xmlns:a16="http://schemas.microsoft.com/office/drawing/2014/main" id="{AA763DF5-9247-45FD-9346-8B4305285F2F}"/>
              </a:ext>
            </a:extLst>
          </p:cNvPr>
          <p:cNvSpPr/>
          <p:nvPr/>
        </p:nvSpPr>
        <p:spPr>
          <a:xfrm>
            <a:off x="6491409" y="4653136"/>
            <a:ext cx="4896544" cy="13681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800" i="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lv-LV" sz="1800" i="1" dirty="0">
                <a:effectLst/>
                <a:latin typeface="Times New Roman" panose="02020603050405020304" pitchFamily="18" charset="0"/>
                <a:ea typeface="Times New Roman" panose="02020603050405020304" pitchFamily="18" charset="0"/>
              </a:rPr>
              <a:t>Palīdzības organizatoram nav jāstrādā ar gadījumu, viņam jāpārzina saistošie noteikumi un pabalstu piešķiršanas kārtība, jāseko līdzi izmaiņām</a:t>
            </a:r>
            <a:r>
              <a:rPr lang="lv-LV" sz="1800" i="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lv-LV" sz="1800" dirty="0">
                <a:effectLst/>
                <a:latin typeface="Calibri" panose="020F0502020204030204" pitchFamily="34" charset="0"/>
                <a:ea typeface="Calibri" panose="020F0502020204030204" pitchFamily="34" charset="0"/>
                <a:cs typeface="Times New Roman" panose="02020603050405020304" pitchFamily="18" charset="0"/>
              </a:rPr>
              <a:t> </a:t>
            </a:r>
            <a:r>
              <a:rPr lang="lv-LV" sz="1800" i="1" dirty="0">
                <a:effectLst/>
                <a:latin typeface="Times New Roman" panose="02020603050405020304" pitchFamily="18" charset="0"/>
                <a:ea typeface="Times New Roman" panose="02020603050405020304" pitchFamily="18" charset="0"/>
                <a:cs typeface="Times New Roman" panose="02020603050405020304" pitchFamily="18" charset="0"/>
              </a:rPr>
              <a:t>(SD vadītājs)</a:t>
            </a:r>
            <a:endParaRPr lang="lv-LV"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Rectangle: Rounded Corners 11">
            <a:extLst>
              <a:ext uri="{FF2B5EF4-FFF2-40B4-BE49-F238E27FC236}">
                <a16:creationId xmlns:a16="http://schemas.microsoft.com/office/drawing/2014/main" id="{4FA6C0F9-C708-45C8-854B-79ABBF0D2E25}"/>
              </a:ext>
            </a:extLst>
          </p:cNvPr>
          <p:cNvSpPr/>
          <p:nvPr/>
        </p:nvSpPr>
        <p:spPr>
          <a:xfrm>
            <a:off x="245286" y="4492418"/>
            <a:ext cx="5490674" cy="1960918"/>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800" i="1" dirty="0">
                <a:solidFill>
                  <a:srgbClr val="002060"/>
                </a:solidFill>
                <a:effectLst/>
                <a:latin typeface="Times New Roman" panose="02020603050405020304" pitchFamily="18" charset="0"/>
                <a:ea typeface="Times New Roman" panose="02020603050405020304" pitchFamily="18" charset="0"/>
              </a:rPr>
              <a:t>“Sociālās palīdzības organizators veic atbalsta un organizatorisko darbu, bet neveic sociālo darbu. Iesniegumu pieņemšana un darbs ar SOPA nav sociālais darbs, un to var veikt darbinieks arī bez specifiskām zināšanām sociālajā darbā.”</a:t>
            </a:r>
            <a:r>
              <a:rPr lang="lv-LV" sz="180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lv-LV" sz="1800" i="1" dirty="0">
                <a:solidFill>
                  <a:srgbClr val="002060"/>
                </a:solidFill>
                <a:effectLst/>
                <a:latin typeface="Times New Roman" panose="02020603050405020304" pitchFamily="18" charset="0"/>
                <a:ea typeface="Times New Roman" panose="02020603050405020304" pitchFamily="18" charset="0"/>
              </a:rPr>
              <a:t>(SD vadītājs)</a:t>
            </a:r>
            <a:endParaRPr lang="lv-LV" dirty="0">
              <a:solidFill>
                <a:srgbClr val="002060"/>
              </a:solidFill>
            </a:endParaRPr>
          </a:p>
        </p:txBody>
      </p:sp>
    </p:spTree>
    <p:extLst>
      <p:ext uri="{BB962C8B-B14F-4D97-AF65-F5344CB8AC3E}">
        <p14:creationId xmlns:p14="http://schemas.microsoft.com/office/powerpoint/2010/main" val="16522065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1203</TotalTime>
  <Words>1320</Words>
  <Application>Microsoft Office PowerPoint</Application>
  <PresentationFormat>Widescreen</PresentationFormat>
  <Paragraphs>95</Paragraphs>
  <Slides>17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Calibri Light</vt:lpstr>
      <vt:lpstr>Tahoma</vt:lpstr>
      <vt:lpstr>Times New Roman</vt:lpstr>
      <vt:lpstr>Office Theme</vt:lpstr>
      <vt:lpstr>    “Par sociālās palīdzības organizatora darba saturu pašvaldību sociālajos dienestos un darba kvalitatīvai izpildei nepieciešamajām kompetencēm”  PĒTĪJUMA REZULTĀTI  Izpildītājs: Nodibinājums "Baltic Institute of Social Sciences"   </vt:lpstr>
      <vt:lpstr>Pētījuma apraksts</vt:lpstr>
      <vt:lpstr>Aptaujāto sociālās palīdzības organizatoru raksturojums</vt:lpstr>
      <vt:lpstr>Amatu un pienākumu apvienošana SPO vidū</vt:lpstr>
      <vt:lpstr>Amata nosaukums tiem speciālistiem, kas veic sociālās palīdzības organizatora funkcijas</vt:lpstr>
      <vt:lpstr>Darba pienākumi un to grūtības pakāpes vērtējums</vt:lpstr>
      <vt:lpstr>Dažādu prasmju nozīmīguma vērtējums un pašvērtējums I</vt:lpstr>
      <vt:lpstr>Dažādu prasmju nozīmīguma vērtējums un pašvērtējums II</vt:lpstr>
      <vt:lpstr>Nepieciešamo prasmju un zināšanu atšķirīgums sociālās palīdzības organizatoriem un sociālajiem darbiniekiem</vt:lpstr>
      <vt:lpstr>Viedoklis par sociālā darbinieka pienākumu un sociālās palīdzības organizatora pienākumu apvienošanu</vt:lpstr>
      <vt:lpstr>Viedoklis par iespēju atteikties no amata “sociālās palīdzības organizators”</vt:lpstr>
      <vt:lpstr>SECINĀJUMI: PROBLĒMAS UN RISINĀJUMI </vt:lpstr>
      <vt:lpstr>Atšķirīgās pieejas un izaicinājumi sociālās palīdzības organizēšanā dažāda tipa pašvaldību teritorijās</vt:lpstr>
      <vt:lpstr>Diskusijai: SPO un sociālais darbinieks vienā personā (divi vienā) – tipisks lauku vidē </vt:lpstr>
      <vt:lpstr>Diskusijai: SPO strādā sociālā darbinieka komandā (ideāltips un pilsētvides modelis)   </vt:lpstr>
      <vt:lpstr>Nākošās diskusijas ietvars: varbūt izmantojot pētījuma autoru piedāvāto tipoloģiju papildus argumentu iegūšanai no praktiķiem(Rīga, citas pilsētas, novadi, lauku teritorijas?)</vt:lpstr>
      <vt:lpstr>Paldies par uzmanību!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 Latvijas augstskolu sociālā darba jomas studiju programmu izvērtējumu</dc:title>
  <dc:creator>User</dc:creator>
  <cp:lastModifiedBy>Liesma Ose</cp:lastModifiedBy>
  <cp:revision>185</cp:revision>
  <dcterms:created xsi:type="dcterms:W3CDTF">2021-03-09T14:07:29Z</dcterms:created>
  <dcterms:modified xsi:type="dcterms:W3CDTF">2021-12-07T09:42:28Z</dcterms:modified>
</cp:coreProperties>
</file>