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5" r:id="rId1"/>
  </p:sldMasterIdLst>
  <p:notesMasterIdLst>
    <p:notesMasterId r:id="rId14"/>
  </p:notesMasterIdLst>
  <p:handoutMasterIdLst>
    <p:handoutMasterId r:id="rId15"/>
  </p:handoutMasterIdLst>
  <p:sldIdLst>
    <p:sldId id="257" r:id="rId2"/>
    <p:sldId id="755" r:id="rId3"/>
    <p:sldId id="750" r:id="rId4"/>
    <p:sldId id="756" r:id="rId5"/>
    <p:sldId id="749" r:id="rId6"/>
    <p:sldId id="751" r:id="rId7"/>
    <p:sldId id="752" r:id="rId8"/>
    <p:sldId id="753" r:id="rId9"/>
    <p:sldId id="758" r:id="rId10"/>
    <p:sldId id="754" r:id="rId11"/>
    <p:sldId id="757" r:id="rId12"/>
    <p:sldId id="361" r:id="rId13"/>
  </p:sldIdLst>
  <p:sldSz cx="12192000" cy="6858000"/>
  <p:notesSz cx="6735763" cy="98663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na Tuča" initials="GT" lastIdx="2" clrIdx="0">
    <p:extLst>
      <p:ext uri="{19B8F6BF-5375-455C-9EA6-DF929625EA0E}">
        <p15:presenceInfo xmlns:p15="http://schemas.microsoft.com/office/powerpoint/2012/main" userId="S-1-5-21-738795142-1242532775-405837587-136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99CCFF"/>
    <a:srgbClr val="80C535"/>
    <a:srgbClr val="6EA9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9468" autoAdjust="0"/>
  </p:normalViewPr>
  <p:slideViewPr>
    <p:cSldViewPr snapToGrid="0">
      <p:cViewPr varScale="1">
        <p:scale>
          <a:sx n="53" d="100"/>
          <a:sy n="53" d="100"/>
        </p:scale>
        <p:origin x="2712" y="66"/>
      </p:cViewPr>
      <p:guideLst>
        <p:guide orient="horz" pos="2160"/>
        <p:guide pos="384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lv-LV" dirty="0"/>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19E33A02-AA45-433B-B207-837C32AD5C0E}" type="datetimeFigureOut">
              <a:rPr lang="lv-LV" smtClean="0"/>
              <a:t>20.06.2022</a:t>
            </a:fld>
            <a:endParaRPr lang="lv-LV" dirty="0"/>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lv-LV" dirty="0"/>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736C7742-FE3C-4F2D-88D8-086901AF935E}" type="slidenum">
              <a:rPr lang="lv-LV" smtClean="0"/>
              <a:t>‹#›</a:t>
            </a:fld>
            <a:endParaRPr lang="lv-LV" dirty="0"/>
          </a:p>
        </p:txBody>
      </p:sp>
    </p:spTree>
    <p:extLst>
      <p:ext uri="{BB962C8B-B14F-4D97-AF65-F5344CB8AC3E}">
        <p14:creationId xmlns:p14="http://schemas.microsoft.com/office/powerpoint/2010/main" val="120518151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lang="lv-LV" dirty="0"/>
          </a:p>
        </p:txBody>
      </p:sp>
      <p:sp>
        <p:nvSpPr>
          <p:cNvPr id="3" name="Date Placeholder 2"/>
          <p:cNvSpPr>
            <a:spLocks noGrp="1"/>
          </p:cNvSpPr>
          <p:nvPr>
            <p:ph type="dt" idx="1"/>
          </p:nvPr>
        </p:nvSpPr>
        <p:spPr>
          <a:xfrm>
            <a:off x="3815375" y="0"/>
            <a:ext cx="2918830" cy="495029"/>
          </a:xfrm>
          <a:prstGeom prst="rect">
            <a:avLst/>
          </a:prstGeom>
        </p:spPr>
        <p:txBody>
          <a:bodyPr vert="horz" lIns="90763" tIns="45382" rIns="90763" bIns="45382" rtlCol="0"/>
          <a:lstStyle>
            <a:lvl1pPr algn="r">
              <a:defRPr sz="1200"/>
            </a:lvl1pPr>
          </a:lstStyle>
          <a:p>
            <a:fld id="{C4A6CDD6-4BF8-4AE2-B42B-910D95DB4296}" type="datetimeFigureOut">
              <a:rPr lang="lv-LV" smtClean="0"/>
              <a:t>20.06.2022</a:t>
            </a:fld>
            <a:endParaRPr lang="lv-LV" dirty="0"/>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lv-LV" dirty="0"/>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0763" tIns="45382" rIns="90763" bIns="45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371286"/>
            <a:ext cx="2918830" cy="495028"/>
          </a:xfrm>
          <a:prstGeom prst="rect">
            <a:avLst/>
          </a:prstGeom>
        </p:spPr>
        <p:txBody>
          <a:bodyPr vert="horz" lIns="90763" tIns="45382" rIns="90763" bIns="45382"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15375" y="9371286"/>
            <a:ext cx="2918830" cy="495028"/>
          </a:xfrm>
          <a:prstGeom prst="rect">
            <a:avLst/>
          </a:prstGeom>
        </p:spPr>
        <p:txBody>
          <a:bodyPr vert="horz" lIns="90763" tIns="45382" rIns="90763" bIns="45382" rtlCol="0" anchor="b"/>
          <a:lstStyle>
            <a:lvl1pPr algn="r">
              <a:defRPr sz="1200"/>
            </a:lvl1pPr>
          </a:lstStyle>
          <a:p>
            <a:fld id="{AD01B391-23A7-42CB-A184-AFE045D2BB2B}" type="slidenum">
              <a:rPr lang="lv-LV" smtClean="0"/>
              <a:t>‹#›</a:t>
            </a:fld>
            <a:endParaRPr lang="lv-LV" dirty="0"/>
          </a:p>
        </p:txBody>
      </p:sp>
    </p:spTree>
    <p:extLst>
      <p:ext uri="{BB962C8B-B14F-4D97-AF65-F5344CB8AC3E}">
        <p14:creationId xmlns:p14="http://schemas.microsoft.com/office/powerpoint/2010/main" val="171636828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01B391-23A7-42CB-A184-AFE045D2BB2B}" type="slidenum">
              <a:rPr lang="lv-LV" smtClean="0"/>
              <a:t>1</a:t>
            </a:fld>
            <a:endParaRPr lang="lv-LV" dirty="0"/>
          </a:p>
        </p:txBody>
      </p:sp>
      <p:sp>
        <p:nvSpPr>
          <p:cNvPr id="6" name="Footer Placeholder 5">
            <a:extLst>
              <a:ext uri="{FF2B5EF4-FFF2-40B4-BE49-F238E27FC236}">
                <a16:creationId xmlns:a16="http://schemas.microsoft.com/office/drawing/2014/main" id="{1AFAA012-1C0C-4FEF-810E-8890E5E544AE}"/>
              </a:ext>
            </a:extLst>
          </p:cNvPr>
          <p:cNvSpPr>
            <a:spLocks noGrp="1"/>
          </p:cNvSpPr>
          <p:nvPr>
            <p:ph type="ftr" sz="quarter" idx="4"/>
          </p:nvPr>
        </p:nvSpPr>
        <p:spPr/>
        <p:txBody>
          <a:bodyPr/>
          <a:lstStyle/>
          <a:p>
            <a:endParaRPr lang="lv-LV" dirty="0"/>
          </a:p>
        </p:txBody>
      </p:sp>
    </p:spTree>
    <p:extLst>
      <p:ext uri="{BB962C8B-B14F-4D97-AF65-F5344CB8AC3E}">
        <p14:creationId xmlns:p14="http://schemas.microsoft.com/office/powerpoint/2010/main" val="570515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Pasākums paredz </a:t>
            </a:r>
            <a:r>
              <a:rPr lang="lv-LV" sz="1000" dirty="0" err="1">
                <a:latin typeface="Times New Roman" panose="02020603050405020304" pitchFamily="18" charset="0"/>
                <a:cs typeface="Times New Roman" panose="02020603050405020304" pitchFamily="18" charset="0"/>
              </a:rPr>
              <a:t>LatEESSI</a:t>
            </a:r>
            <a:r>
              <a:rPr lang="lv-LV" sz="1000" dirty="0">
                <a:latin typeface="Times New Roman" panose="02020603050405020304" pitchFamily="18" charset="0"/>
                <a:cs typeface="Times New Roman" panose="02020603050405020304" pitchFamily="18" charset="0"/>
              </a:rPr>
              <a:t> projekta rezultātu uzturēšanu  RINA (Reference </a:t>
            </a:r>
            <a:r>
              <a:rPr lang="lv-LV" sz="1000" dirty="0" err="1">
                <a:latin typeface="Times New Roman" panose="02020603050405020304" pitchFamily="18" charset="0"/>
                <a:cs typeface="Times New Roman" panose="02020603050405020304" pitchFamily="18" charset="0"/>
              </a:rPr>
              <a:t>Implementation</a:t>
            </a:r>
            <a:r>
              <a:rPr lang="lv-LV" sz="1000" dirty="0">
                <a:latin typeface="Times New Roman" panose="02020603050405020304" pitchFamily="18" charset="0"/>
                <a:cs typeface="Times New Roman" panose="02020603050405020304" pitchFamily="18" charset="0"/>
              </a:rPr>
              <a:t> </a:t>
            </a:r>
            <a:r>
              <a:rPr lang="lv-LV" sz="1000" dirty="0" err="1">
                <a:latin typeface="Times New Roman" panose="02020603050405020304" pitchFamily="18" charset="0"/>
                <a:cs typeface="Times New Roman" panose="02020603050405020304" pitchFamily="18" charset="0"/>
              </a:rPr>
              <a:t>of</a:t>
            </a:r>
            <a:r>
              <a:rPr lang="lv-LV" sz="1000" dirty="0">
                <a:latin typeface="Times New Roman" panose="02020603050405020304" pitchFamily="18" charset="0"/>
                <a:cs typeface="Times New Roman" panose="02020603050405020304" pitchFamily="18" charset="0"/>
              </a:rPr>
              <a:t> National </a:t>
            </a:r>
            <a:r>
              <a:rPr lang="lv-LV" sz="1000" dirty="0" err="1">
                <a:latin typeface="Times New Roman" panose="02020603050405020304" pitchFamily="18" charset="0"/>
                <a:cs typeface="Times New Roman" panose="02020603050405020304" pitchFamily="18" charset="0"/>
              </a:rPr>
              <a:t>Application</a:t>
            </a:r>
            <a:r>
              <a:rPr lang="lv-LV" sz="1000" dirty="0">
                <a:latin typeface="Times New Roman" panose="02020603050405020304" pitchFamily="18" charset="0"/>
                <a:cs typeface="Times New Roman" panose="02020603050405020304" pitchFamily="18" charset="0"/>
              </a:rPr>
              <a:t>) programmatūras attīstību un tās turpmāku uzturēšanu, jo EK ir nākusi ar  paziņojumu ES dalībvalstīm, ka pārtrauks RINA programmatūras izstrādi un uzturēšanu un turpmāk to nodos uzturēšanai un tālākai attīstīšanai ES dalībvalstu kompetentajām institūcijām sociālās drošības jomā.</a:t>
            </a:r>
          </a:p>
          <a:p>
            <a:r>
              <a:rPr lang="lv-LV" sz="1000" dirty="0">
                <a:latin typeface="Times New Roman" panose="02020603050405020304" pitchFamily="18" charset="0"/>
                <a:cs typeface="Times New Roman" panose="02020603050405020304" pitchFamily="18" charset="0"/>
              </a:rPr>
              <a:t>Lai nodrošinātu, ka RINA tiek iekļautas visas nepieciešamās izmaiņas un novērstas sistēmas darbības neprecizitātes pēc RINA nodošanas dalībvalstu pārziņā, Valsts sociālās apdrošināšanas aģentūrai (VSAA) un Nacionālajam veselības dienestam (NVD) nepieciešams finansējums RINA programmatūras turpmākai izstrādei un uzturēšanai.</a:t>
            </a:r>
          </a:p>
          <a:p>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Pasākums paredz 2023.gadā atalgojuma ieteicamā minimuma sasniegšanu, darbiniekiem prēmiju saskaņā ar amatpersonas/darbinieka darba izpildes novērtējumu vidēji 65% apmērā no darbinieku mēnešalgas, un atvaļinājuma pabalsta izmaksu 50% apmērā no darbinieka mēnešalgas apmēra.</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10</a:t>
            </a:fld>
            <a:endParaRPr lang="lv-LV" dirty="0"/>
          </a:p>
        </p:txBody>
      </p:sp>
    </p:spTree>
    <p:extLst>
      <p:ext uri="{BB962C8B-B14F-4D97-AF65-F5344CB8AC3E}">
        <p14:creationId xmlns:p14="http://schemas.microsoft.com/office/powerpoint/2010/main" val="3155727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lv-LV" dirty="0"/>
              <a:t>Paredz VSAC un SIVA infrastruktūras uzturēšanu un atjaunošanu. </a:t>
            </a:r>
          </a:p>
          <a:p>
            <a:pPr marL="228600" indent="-228600">
              <a:buAutoNum type="arabicParenR"/>
            </a:pPr>
            <a:r>
              <a:rPr lang="en-GB" dirty="0" err="1"/>
              <a:t>Iemaksas</a:t>
            </a:r>
            <a:r>
              <a:rPr lang="en-GB" dirty="0"/>
              <a:t> Latvijas </a:t>
            </a:r>
            <a:r>
              <a:rPr lang="en-GB" dirty="0" err="1"/>
              <a:t>līdzdalības</a:t>
            </a:r>
            <a:r>
              <a:rPr lang="en-GB" dirty="0"/>
              <a:t> </a:t>
            </a:r>
            <a:r>
              <a:rPr lang="en-GB" dirty="0" err="1"/>
              <a:t>nodrošināšanai</a:t>
            </a:r>
            <a:r>
              <a:rPr lang="en-GB" dirty="0"/>
              <a:t> ANO </a:t>
            </a:r>
            <a:r>
              <a:rPr lang="en-GB" dirty="0" err="1"/>
              <a:t>Sieviešu</a:t>
            </a:r>
            <a:r>
              <a:rPr lang="en-GB" dirty="0"/>
              <a:t> </a:t>
            </a:r>
            <a:r>
              <a:rPr lang="en-GB" dirty="0" err="1"/>
              <a:t>Statusa</a:t>
            </a:r>
            <a:r>
              <a:rPr lang="en-GB" dirty="0"/>
              <a:t> </a:t>
            </a:r>
            <a:r>
              <a:rPr lang="en-GB" dirty="0" err="1"/>
              <a:t>komitejā</a:t>
            </a:r>
            <a:r>
              <a:rPr lang="en-GB" dirty="0"/>
              <a:t> un UNICEF 10 000 </a:t>
            </a:r>
            <a:r>
              <a:rPr lang="en-GB" dirty="0" err="1"/>
              <a:t>eiro</a:t>
            </a:r>
            <a:r>
              <a:rPr lang="en-GB" dirty="0"/>
              <a:t> </a:t>
            </a:r>
            <a:r>
              <a:rPr lang="en-GB" dirty="0" err="1"/>
              <a:t>katru</a:t>
            </a:r>
            <a:r>
              <a:rPr lang="en-GB" dirty="0"/>
              <a:t> </a:t>
            </a:r>
            <a:r>
              <a:rPr lang="en-GB" dirty="0" err="1"/>
              <a:t>gadu</a:t>
            </a:r>
            <a:r>
              <a:rPr lang="en-GB" dirty="0"/>
              <a:t>.</a:t>
            </a:r>
            <a:endParaRPr lang="lv-LV" dirty="0"/>
          </a:p>
          <a:p>
            <a:pPr marL="228600" indent="-228600">
              <a:buAutoNum type="arabicParenR"/>
            </a:pPr>
            <a:r>
              <a:rPr lang="lv-LV" dirty="0"/>
              <a:t>Mērķdotācijas ietvaros paredzēts: 1) sociālā darba profesijas aktualizēšana sabiedrībā; 2) pieredzes apmaiņas braucieni sociālo darbinieku / jomas kapacitātes stiprināšanai; 3) sociālo darbinieku Ētikas kodeksa ieviešana; 4)  sociālo pakalpojumu attīstības veicināšanai pašvaldībās.</a:t>
            </a:r>
          </a:p>
          <a:p>
            <a:pPr marL="0" indent="0">
              <a:buNone/>
            </a:pPr>
            <a:r>
              <a:rPr lang="lv-LV" dirty="0"/>
              <a:t>LSDB  aktivitāšu nodrošināšanai 15 000 </a:t>
            </a:r>
            <a:r>
              <a:rPr lang="lv-LV" dirty="0" err="1"/>
              <a:t>euro</a:t>
            </a:r>
            <a:endParaRPr lang="lv-LV" dirty="0"/>
          </a:p>
          <a:p>
            <a:pPr marL="0" indent="0">
              <a:buNone/>
            </a:pPr>
            <a:r>
              <a:rPr lang="lv-LV" dirty="0"/>
              <a:t>LPSDVA aktivitāšu nodrošināšanai 15 000 </a:t>
            </a:r>
            <a:r>
              <a:rPr lang="lv-LV" dirty="0" err="1"/>
              <a:t>euro</a:t>
            </a:r>
            <a:endParaRPr lang="en-GB" dirty="0"/>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11</a:t>
            </a:fld>
            <a:endParaRPr lang="lv-LV" dirty="0"/>
          </a:p>
        </p:txBody>
      </p:sp>
    </p:spTree>
    <p:extLst>
      <p:ext uri="{BB962C8B-B14F-4D97-AF65-F5344CB8AC3E}">
        <p14:creationId xmlns:p14="http://schemas.microsoft.com/office/powerpoint/2010/main" val="2342580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12</a:t>
            </a:fld>
            <a:endParaRPr lang="lv-LV" dirty="0"/>
          </a:p>
        </p:txBody>
      </p:sp>
    </p:spTree>
    <p:extLst>
      <p:ext uri="{BB962C8B-B14F-4D97-AF65-F5344CB8AC3E}">
        <p14:creationId xmlns:p14="http://schemas.microsoft.com/office/powerpoint/2010/main" val="859614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lv-LV" sz="1000" dirty="0">
                <a:latin typeface="Times New Roman" panose="02020603050405020304" pitchFamily="18" charset="0"/>
                <a:cs typeface="Times New Roman" panose="02020603050405020304" pitchFamily="18" charset="0"/>
              </a:rPr>
              <a:t>MIL- atbilstoši ST spriedumam un MIL plānam 2022.-2024.gadam; ANM priekšnosacījums; </a:t>
            </a:r>
            <a:r>
              <a:rPr lang="lv-LV" sz="1000" dirty="0" err="1">
                <a:latin typeface="Times New Roman" panose="02020603050405020304" pitchFamily="18" charset="0"/>
                <a:cs typeface="Times New Roman" panose="02020603050405020304" pitchFamily="18" charset="0"/>
              </a:rPr>
              <a:t>ilgspējīgas</a:t>
            </a:r>
            <a:r>
              <a:rPr lang="lv-LV" sz="1000" dirty="0">
                <a:latin typeface="Times New Roman" panose="02020603050405020304" pitchFamily="18" charset="0"/>
                <a:cs typeface="Times New Roman" panose="02020603050405020304" pitchFamily="18" charset="0"/>
              </a:rPr>
              <a:t> attīstības vērtspapīru aizdevuma LV piešķiršanas pamats</a:t>
            </a:r>
          </a:p>
          <a:p>
            <a:pPr marL="0" indent="0">
              <a:buNone/>
            </a:pPr>
            <a:r>
              <a:rPr lang="lv-LV" sz="1000" dirty="0">
                <a:latin typeface="Times New Roman" panose="02020603050405020304" pitchFamily="18" charset="0"/>
                <a:cs typeface="Times New Roman" panose="02020603050405020304" pitchFamily="18" charset="0"/>
              </a:rPr>
              <a:t>Paredz % piesaistei mediānai, 50% līdzfinansējumu GMI un mājokļa pabalstam ar paaugstinātiem koeficientiem, minimālo valsts pensiju, atlīdzību un VSNP apmēra pārskatīšanu. Iekļauti izdevumi VM, KM, </a:t>
            </a:r>
            <a:r>
              <a:rPr lang="lv-LV" sz="1000" dirty="0" err="1">
                <a:latin typeface="Times New Roman" panose="02020603050405020304" pitchFamily="18" charset="0"/>
                <a:cs typeface="Times New Roman" panose="02020603050405020304" pitchFamily="18" charset="0"/>
              </a:rPr>
              <a:t>AizM</a:t>
            </a:r>
            <a:r>
              <a:rPr lang="lv-LV" sz="1000" dirty="0">
                <a:latin typeface="Times New Roman" panose="02020603050405020304" pitchFamily="18" charset="0"/>
                <a:cs typeface="Times New Roman" panose="02020603050405020304" pitchFamily="18" charset="0"/>
              </a:rPr>
              <a:t> resoriem ar VSNP saistītā atbalsta pārskatīšanai un trūcīgā līmenim piesaistītajiem pakalpojumiem.</a:t>
            </a:r>
          </a:p>
          <a:p>
            <a:pPr marL="0" indent="0">
              <a:buNone/>
            </a:pPr>
            <a:endParaRPr lang="lv-LV" sz="1000" dirty="0">
              <a:latin typeface="Times New Roman" panose="02020603050405020304" pitchFamily="18" charset="0"/>
              <a:cs typeface="Times New Roman" panose="02020603050405020304" pitchFamily="18" charset="0"/>
            </a:endParaRPr>
          </a:p>
          <a:p>
            <a:pPr marL="0" indent="0">
              <a:buNone/>
            </a:pPr>
            <a:r>
              <a:rPr lang="lv-LV" sz="1000" dirty="0">
                <a:latin typeface="Times New Roman" panose="02020603050405020304" pitchFamily="18" charset="0"/>
                <a:cs typeface="Times New Roman" panose="02020603050405020304" pitchFamily="18" charset="0"/>
              </a:rPr>
              <a:t>2) Bāzes pensija – izsludināts saskaņošanai konceptuālais ziņojums «Par pensiju sistēmas pilnveidošanu» (termiņš- 18.06.; 22-TA-1540). LM piedāvātais risinājums paredz no 2023.gada 1.janvāra  piešķirt piemaksu par apdrošināšanas stāžu, kas uzkrāts līdz 1995.gada 31.decembrim, Vienlaikus virzoties uz piemaksu pilnveidošanu turpmākajos gados, no 2026.gada piesaistot piemaksas apmēru ienākuma mediānai.</a:t>
            </a:r>
          </a:p>
          <a:p>
            <a:pPr marL="0" indent="0">
              <a:buNone/>
            </a:pPr>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3) Priekšlikums paredz: </a:t>
            </a:r>
          </a:p>
          <a:p>
            <a:r>
              <a:rPr lang="lv-LV" sz="1000" dirty="0">
                <a:latin typeface="Times New Roman" panose="02020603050405020304" pitchFamily="18" charset="0"/>
                <a:cs typeface="Times New Roman" panose="02020603050405020304" pitchFamily="18" charset="0"/>
              </a:rPr>
              <a:t>a) </a:t>
            </a:r>
            <a:r>
              <a:rPr lang="lv-LV" sz="1200" b="0" kern="1200" dirty="0">
                <a:solidFill>
                  <a:schemeClr val="tx1"/>
                </a:solidFill>
                <a:effectLst/>
                <a:latin typeface="+mn-lt"/>
                <a:ea typeface="+mn-ea"/>
                <a:cs typeface="+mn-cs"/>
              </a:rPr>
              <a:t>Diferencēts ikmēneša atbalsts senioriem, personām ar invaliditāti, apgādnieku zaudējušām personām </a:t>
            </a:r>
            <a:r>
              <a:rPr lang="lv-LV" sz="1200" kern="1200" dirty="0">
                <a:solidFill>
                  <a:schemeClr val="tx1"/>
                </a:solidFill>
                <a:effectLst/>
                <a:latin typeface="+mn-lt"/>
                <a:ea typeface="+mn-ea"/>
                <a:cs typeface="+mn-cs"/>
              </a:rPr>
              <a:t>no 01.11.2022. -30.05.2023. 30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a:t>
            </a:r>
            <a:r>
              <a:rPr lang="lv-LV" sz="1200" kern="1200" dirty="0" err="1">
                <a:solidFill>
                  <a:schemeClr val="tx1"/>
                </a:solidFill>
                <a:effectLst/>
                <a:latin typeface="+mn-lt"/>
                <a:ea typeface="+mn-ea"/>
                <a:cs typeface="+mn-cs"/>
              </a:rPr>
              <a:t>mēn</a:t>
            </a:r>
            <a:r>
              <a:rPr lang="lv-LV" sz="1200" kern="1200" dirty="0">
                <a:solidFill>
                  <a:schemeClr val="tx1"/>
                </a:solidFill>
                <a:effectLst/>
                <a:latin typeface="+mn-lt"/>
                <a:ea typeface="+mn-ea"/>
                <a:cs typeface="+mn-cs"/>
              </a:rPr>
              <a:t>., ja pensijas vai atlīdzības apmērs nepārsniedz 300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20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a:t>
            </a:r>
            <a:r>
              <a:rPr lang="lv-LV" sz="1200" kern="1200" dirty="0" err="1">
                <a:solidFill>
                  <a:schemeClr val="tx1"/>
                </a:solidFill>
                <a:effectLst/>
                <a:latin typeface="+mn-lt"/>
                <a:ea typeface="+mn-ea"/>
                <a:cs typeface="+mn-cs"/>
              </a:rPr>
              <a:t>mēn</a:t>
            </a:r>
            <a:r>
              <a:rPr lang="lv-LV" sz="1200" kern="1200" dirty="0">
                <a:solidFill>
                  <a:schemeClr val="tx1"/>
                </a:solidFill>
                <a:effectLst/>
                <a:latin typeface="+mn-lt"/>
                <a:ea typeface="+mn-ea"/>
                <a:cs typeface="+mn-cs"/>
              </a:rPr>
              <a:t>., ja pensijas vai atlīdzības apmērs ir robežās no 301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līdz 509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10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a:t>
            </a:r>
            <a:r>
              <a:rPr lang="lv-LV" sz="1200" kern="1200" dirty="0" err="1">
                <a:solidFill>
                  <a:schemeClr val="tx1"/>
                </a:solidFill>
                <a:effectLst/>
                <a:latin typeface="+mn-lt"/>
                <a:ea typeface="+mn-ea"/>
                <a:cs typeface="+mn-cs"/>
              </a:rPr>
              <a:t>mēn</a:t>
            </a:r>
            <a:r>
              <a:rPr lang="lv-LV" sz="1200" kern="1200" dirty="0">
                <a:solidFill>
                  <a:schemeClr val="tx1"/>
                </a:solidFill>
                <a:effectLst/>
                <a:latin typeface="+mn-lt"/>
                <a:ea typeface="+mn-ea"/>
                <a:cs typeface="+mn-cs"/>
              </a:rPr>
              <a:t>., ja pensijas vai atlīdzības apmērs ir robežās no 510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līdz 603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a:t>
            </a:r>
          </a:p>
          <a:p>
            <a:r>
              <a:rPr lang="lv-LV" sz="1200" kern="1200" dirty="0">
                <a:solidFill>
                  <a:schemeClr val="tx1"/>
                </a:solidFill>
                <a:effectLst/>
                <a:latin typeface="+mn-lt"/>
                <a:ea typeface="+mn-ea"/>
                <a:cs typeface="+mn-cs"/>
              </a:rPr>
              <a:t>Kopējais finansējums: 81,2 </a:t>
            </a:r>
            <a:r>
              <a:rPr lang="lv-LV" sz="1200" kern="1200" dirty="0" err="1">
                <a:solidFill>
                  <a:schemeClr val="tx1"/>
                </a:solidFill>
                <a:effectLst/>
                <a:latin typeface="+mn-lt"/>
                <a:ea typeface="+mn-ea"/>
                <a:cs typeface="+mn-cs"/>
              </a:rPr>
              <a:t>milj.euro</a:t>
            </a:r>
            <a:endParaRPr lang="lv-LV" sz="1200" b="0" kern="1200" dirty="0">
              <a:solidFill>
                <a:schemeClr val="tx1"/>
              </a:solidFill>
              <a:effectLst/>
              <a:latin typeface="+mn-lt"/>
              <a:ea typeface="+mn-ea"/>
              <a:cs typeface="+mn-cs"/>
            </a:endParaRPr>
          </a:p>
          <a:p>
            <a:r>
              <a:rPr lang="lv-LV" sz="1200" b="0" kern="1200" dirty="0">
                <a:solidFill>
                  <a:schemeClr val="tx1"/>
                </a:solidFill>
                <a:effectLst/>
                <a:latin typeface="+mn-lt"/>
                <a:ea typeface="+mn-ea"/>
                <a:cs typeface="+mn-cs"/>
              </a:rPr>
              <a:t>b) Atbalsts ģimenēm, kuras saņem piemaksu pie ģimenes valsts pabalsta par bērnu ar invaliditāti, no 01.11.2</a:t>
            </a:r>
            <a:r>
              <a:rPr lang="lv-LV" sz="1200" kern="1200" dirty="0">
                <a:solidFill>
                  <a:schemeClr val="tx1"/>
                </a:solidFill>
                <a:effectLst/>
                <a:latin typeface="+mn-lt"/>
                <a:ea typeface="+mn-ea"/>
                <a:cs typeface="+mn-cs"/>
              </a:rPr>
              <a:t>022. – 30.05.2023. - 30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a:t>
            </a:r>
            <a:r>
              <a:rPr lang="lv-LV" sz="1200" kern="1200" dirty="0" err="1">
                <a:solidFill>
                  <a:schemeClr val="tx1"/>
                </a:solidFill>
                <a:effectLst/>
                <a:latin typeface="+mn-lt"/>
                <a:ea typeface="+mn-ea"/>
                <a:cs typeface="+mn-cs"/>
              </a:rPr>
              <a:t>mēn</a:t>
            </a:r>
            <a:r>
              <a:rPr lang="lv-LV" sz="1200" kern="1200" dirty="0">
                <a:solidFill>
                  <a:schemeClr val="tx1"/>
                </a:solidFill>
                <a:effectLst/>
                <a:latin typeface="+mn-lt"/>
                <a:ea typeface="+mn-ea"/>
                <a:cs typeface="+mn-cs"/>
              </a:rPr>
              <a:t>. Kopējais finansējums </a:t>
            </a:r>
            <a:r>
              <a:rPr lang="lv-LV" sz="1200" b="0" kern="1200" dirty="0">
                <a:solidFill>
                  <a:schemeClr val="tx1"/>
                </a:solidFill>
                <a:effectLst/>
                <a:latin typeface="+mn-lt"/>
                <a:ea typeface="+mn-ea"/>
                <a:cs typeface="+mn-cs"/>
              </a:rPr>
              <a:t>1,7 </a:t>
            </a:r>
            <a:r>
              <a:rPr lang="lv-LV" sz="1200" b="0" kern="1200" dirty="0" err="1">
                <a:solidFill>
                  <a:schemeClr val="tx1"/>
                </a:solidFill>
                <a:effectLst/>
                <a:latin typeface="+mn-lt"/>
                <a:ea typeface="+mn-ea"/>
                <a:cs typeface="+mn-cs"/>
              </a:rPr>
              <a:t>milj.euro</a:t>
            </a:r>
            <a:r>
              <a:rPr lang="lv-LV" sz="1200" b="0" kern="1200" dirty="0">
                <a:solidFill>
                  <a:schemeClr val="tx1"/>
                </a:solidFill>
                <a:effectLst/>
                <a:latin typeface="+mn-lt"/>
                <a:ea typeface="+mn-ea"/>
                <a:cs typeface="+mn-cs"/>
              </a:rPr>
              <a:t> </a:t>
            </a:r>
          </a:p>
          <a:p>
            <a:r>
              <a:rPr lang="lv-LV" sz="1200" b="0" kern="1200" dirty="0">
                <a:solidFill>
                  <a:schemeClr val="tx1"/>
                </a:solidFill>
                <a:effectLst/>
                <a:latin typeface="+mn-lt"/>
                <a:ea typeface="+mn-ea"/>
                <a:cs typeface="+mn-cs"/>
              </a:rPr>
              <a:t>c) Pabalsta transporta izdevumu kompensēšanai personām ar invaliditāti paaugstināšana </a:t>
            </a:r>
            <a:r>
              <a:rPr lang="lv-LV" sz="1200" kern="1200" dirty="0">
                <a:solidFill>
                  <a:schemeClr val="tx1"/>
                </a:solidFill>
                <a:effectLst/>
                <a:latin typeface="+mn-lt"/>
                <a:ea typeface="+mn-ea"/>
                <a:cs typeface="+mn-cs"/>
              </a:rPr>
              <a:t>no 79,68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līdz 105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par 6 mēnešu periodu. Kopējais finansējums – 1,8 milj.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ik gadu</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4) Jauns pabalsts 213,43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(apmērs pielīdzināts pabalstam personai ar invaliditāti, kurai nepieciešama kopšana). Ieviešana no 01.07.2023. Piešķirs ne ilgāk kā 6 mēnešus līdz invaliditātes statusa noteikšanai.</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5) Paredz pabalsta apmēra paaugstināšanu no 17,07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nedēļā līdz 29,80 </a:t>
            </a:r>
            <a:r>
              <a:rPr lang="lv-LV" sz="1200" kern="1200" dirty="0" err="1">
                <a:solidFill>
                  <a:schemeClr val="tx1"/>
                </a:solidFill>
                <a:effectLst/>
                <a:latin typeface="+mn-lt"/>
                <a:ea typeface="+mn-ea"/>
                <a:cs typeface="+mn-cs"/>
              </a:rPr>
              <a:t>euro</a:t>
            </a:r>
            <a:r>
              <a:rPr lang="lv-LV" sz="1200" kern="1200" dirty="0">
                <a:solidFill>
                  <a:schemeClr val="tx1"/>
                </a:solidFill>
                <a:effectLst/>
                <a:latin typeface="+mn-lt"/>
                <a:ea typeface="+mn-ea"/>
                <a:cs typeface="+mn-cs"/>
              </a:rPr>
              <a:t> nedēļā (par 10 stundām nedēļā). Pabalsta apmērs nav pārskatīts kopš tā ieviešanas brīža 2011.gadā.</a:t>
            </a:r>
            <a:endParaRPr lang="lv-LV" sz="1100" kern="1200" dirty="0">
              <a:solidFill>
                <a:schemeClr val="tx1"/>
              </a:solidFill>
              <a:effectLst/>
              <a:latin typeface="+mn-lt"/>
              <a:ea typeface="+mn-ea"/>
              <a:cs typeface="+mn-cs"/>
            </a:endParaRPr>
          </a:p>
          <a:p>
            <a:endParaRPr lang="lv-LV" sz="1200" kern="1200" dirty="0">
              <a:solidFill>
                <a:schemeClr val="tx1"/>
              </a:solidFill>
              <a:effectLst/>
              <a:latin typeface="+mn-lt"/>
              <a:ea typeface="+mn-ea"/>
              <a:cs typeface="+mn-cs"/>
            </a:endParaRPr>
          </a:p>
          <a:p>
            <a:pPr marL="0" indent="0">
              <a:buNone/>
            </a:pP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2</a:t>
            </a:fld>
            <a:endParaRPr lang="lv-LV" dirty="0"/>
          </a:p>
        </p:txBody>
      </p:sp>
    </p:spTree>
    <p:extLst>
      <p:ext uri="{BB962C8B-B14F-4D97-AF65-F5344CB8AC3E}">
        <p14:creationId xmlns:p14="http://schemas.microsoft.com/office/powerpoint/2010/main" val="2021385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Priekšlikums paredz sociālās apdrošināšanas iemaksu veikšanu pensiju apdrošināšanai 20% apmērā no bērna ar invaliditāti kopšanas pabalsta 313,43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(šobrīd iemaksas veic no 71.14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iemaksu objekta) par nestrādājošām personām, kuras saņem bērna ar invaliditāti kopšanas pabalstu. </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3</a:t>
            </a:fld>
            <a:endParaRPr lang="lv-LV" dirty="0"/>
          </a:p>
        </p:txBody>
      </p:sp>
    </p:spTree>
    <p:extLst>
      <p:ext uri="{BB962C8B-B14F-4D97-AF65-F5344CB8AC3E}">
        <p14:creationId xmlns:p14="http://schemas.microsoft.com/office/powerpoint/2010/main" val="1936403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Š.g. 7.aprīlī tika noslēgts līgums ar biedrību "mammamuntetiem.lv" par priekšlikumu sagatavošanu jaundzimušā pūriņa sastāvam, izmaksām un nodrošināšanas sistēmas izveidei. Tiek pieņemts, ka pūriņa izmaksas (iesk. PVN) ir 425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saņēmēju skaits - 1 460 bērni vidēji mēnesī, un pūriņu sāktu piešķirt bērniem, kas dzimuši pēc 2023.g. 1.septembra.</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4</a:t>
            </a:fld>
            <a:endParaRPr lang="lv-LV" dirty="0"/>
          </a:p>
        </p:txBody>
      </p:sp>
    </p:spTree>
    <p:extLst>
      <p:ext uri="{BB962C8B-B14F-4D97-AF65-F5344CB8AC3E}">
        <p14:creationId xmlns:p14="http://schemas.microsoft.com/office/powerpoint/2010/main" val="28934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lv-LV" sz="1000" dirty="0">
                <a:latin typeface="Times New Roman" panose="02020603050405020304" pitchFamily="18" charset="0"/>
                <a:cs typeface="Times New Roman" panose="02020603050405020304" pitchFamily="18" charset="0"/>
              </a:rPr>
              <a:t>Paredz </a:t>
            </a:r>
          </a:p>
          <a:p>
            <a:pPr marL="228600" indent="-228600">
              <a:buAutoNum type="alphaLcParenR"/>
            </a:pPr>
            <a:r>
              <a:rPr lang="lv-LV" sz="1000" dirty="0">
                <a:latin typeface="Times New Roman" panose="02020603050405020304" pitchFamily="18" charset="0"/>
                <a:cs typeface="Times New Roman" panose="02020603050405020304" pitchFamily="18" charset="0"/>
              </a:rPr>
              <a:t>no 01.01.2023. veikt VSAOI par nestrādājošām personām, kuras saņem atlīdzību par aizbildņa pienākumu pildīšanu, pensiju, invaliditātes un bezdarba apdrošināšanai (no 171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(analoģiski kā no 2018.gada to veic par audžuģimenēm); </a:t>
            </a:r>
          </a:p>
          <a:p>
            <a:pPr marL="228600" indent="-228600">
              <a:buAutoNum type="alphaLcParenR"/>
            </a:pPr>
            <a:r>
              <a:rPr lang="lv-LV" sz="1000" dirty="0">
                <a:latin typeface="Times New Roman" panose="02020603050405020304" pitchFamily="18" charset="0"/>
                <a:cs typeface="Times New Roman" panose="02020603050405020304" pitchFamily="18" charset="0"/>
              </a:rPr>
              <a:t>b) no 01.04.2023. palielināt atlīdzības apmēru par aizbildņa pienākumu pildīšanu līdz 171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mēnesī neatkarīgi no bērnu skaita (līdz šim – 54,07 eiro, nav mainīts kopš 1996.gada).</a:t>
            </a:r>
          </a:p>
          <a:p>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2) Pasākums paredz: </a:t>
            </a:r>
          </a:p>
          <a:p>
            <a:pPr marL="228600" indent="-228600">
              <a:buAutoNum type="alphaLcParenR"/>
            </a:pPr>
            <a:r>
              <a:rPr lang="lv-LV" sz="1000" dirty="0">
                <a:latin typeface="Times New Roman" panose="02020603050405020304" pitchFamily="18" charset="0"/>
                <a:cs typeface="Times New Roman" panose="02020603050405020304" pitchFamily="18" charset="0"/>
              </a:rPr>
              <a:t>apmaksāt atbalsta centru sniegtās sociālā darbinieka konsultācijas adoptētājiem un aizbildņiem, kā arī palielināt atbalsta centriem izmaksājamos maksājumus par sniegtajiem ikmēneša atbalsta pasākumiem audžuģimenēm un specializētajām audžuģimenēm un piemērot koeficientu 1.25; </a:t>
            </a:r>
          </a:p>
          <a:p>
            <a:pPr marL="228600" indent="-228600">
              <a:buAutoNum type="alphaLcParenR"/>
            </a:pPr>
            <a:r>
              <a:rPr lang="lv-LV" sz="1000" dirty="0">
                <a:latin typeface="Times New Roman" panose="02020603050405020304" pitchFamily="18" charset="0"/>
                <a:cs typeface="Times New Roman" panose="02020603050405020304" pitchFamily="18" charset="0"/>
              </a:rPr>
              <a:t>nodrošināt iespēju jaunietim </a:t>
            </a:r>
            <a:r>
              <a:rPr lang="lv-LV" sz="1000" dirty="0" err="1">
                <a:latin typeface="Times New Roman" panose="02020603050405020304" pitchFamily="18" charset="0"/>
                <a:cs typeface="Times New Roman" panose="02020603050405020304" pitchFamily="18" charset="0"/>
              </a:rPr>
              <a:t>ārpusģimenes</a:t>
            </a:r>
            <a:r>
              <a:rPr lang="lv-LV" sz="1000" dirty="0">
                <a:latin typeface="Times New Roman" panose="02020603050405020304" pitchFamily="18" charset="0"/>
                <a:cs typeface="Times New Roman" panose="02020603050405020304" pitchFamily="18" charset="0"/>
              </a:rPr>
              <a:t> aprūpē, t.i. pie aizbildņa vai audžuģimenē, uzturēties līdz 24 gadu vecumam, ja jaunietis ir izteicis šādu vēlmi (līdz šim -18 gadi); </a:t>
            </a:r>
          </a:p>
          <a:p>
            <a:pPr marL="228600" indent="-228600">
              <a:buAutoNum type="alphaLcParenR"/>
            </a:pPr>
            <a:r>
              <a:rPr lang="lv-LV" sz="1000" dirty="0">
                <a:latin typeface="Times New Roman" panose="02020603050405020304" pitchFamily="18" charset="0"/>
                <a:cs typeface="Times New Roman" panose="02020603050405020304" pitchFamily="18" charset="0"/>
              </a:rPr>
              <a:t>jaunas specializētās audžuģimenes izveidi - audžuģimene bērniem ar uzvedības vai atkarības problēmām. Atlīdzību specializētājām audžuģimenēm no 2024.gada uzsāks izmaksāt VSAA, ar specializētājām audžuģimenēm vairs netiks slēgti darba līgumi vai uzņēmuma līgumi, atlīdzība tiks izmaksāta kā pabalsts.</a:t>
            </a:r>
          </a:p>
          <a:p>
            <a:pPr marL="0" indent="0">
              <a:buNone/>
            </a:pPr>
            <a:endParaRPr lang="lv-LV" sz="1000" dirty="0">
              <a:latin typeface="Times New Roman" panose="02020603050405020304" pitchFamily="18" charset="0"/>
              <a:cs typeface="Times New Roman" panose="02020603050405020304" pitchFamily="18" charset="0"/>
            </a:endParaRPr>
          </a:p>
          <a:p>
            <a:pPr marL="0" indent="0">
              <a:buNone/>
            </a:pPr>
            <a:r>
              <a:rPr lang="lv-LV" sz="1000" dirty="0">
                <a:latin typeface="Times New Roman" panose="02020603050405020304" pitchFamily="18" charset="0"/>
                <a:cs typeface="Times New Roman" panose="02020603050405020304" pitchFamily="18" charset="0"/>
              </a:rPr>
              <a:t>3) Priekšlikums paredz:</a:t>
            </a:r>
          </a:p>
          <a:p>
            <a:r>
              <a:rPr lang="lv-LV" sz="1000" dirty="0">
                <a:latin typeface="Times New Roman" panose="02020603050405020304" pitchFamily="18" charset="0"/>
                <a:cs typeface="Times New Roman" panose="02020603050405020304" pitchFamily="18" charset="0"/>
              </a:rPr>
              <a:t>a) Adopcijas atlīdzības pabalsta palielināšanu (patlaban pabalsts ir 1422,87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un tas nav pārskatīts kopš 2004.gada) no 01.04.2023. līdz 3 087,63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a:t>
            </a:r>
          </a:p>
          <a:p>
            <a:r>
              <a:rPr lang="lv-LV" sz="1000" dirty="0">
                <a:latin typeface="Times New Roman" panose="02020603050405020304" pitchFamily="18" charset="0"/>
                <a:cs typeface="Times New Roman" panose="02020603050405020304" pitchFamily="18" charset="0"/>
              </a:rPr>
              <a:t>b) Atlīdzības par adoptējamā bērna aprūpi pilnveidošanu, t.i., no 01.04.2023. atlīdzību maksāt 70% apmērā no valstī noteiktās iepriekšējā gada vidējās apdrošināšanas iemaksu algas neatkarīgi no bērna vecuma. Līdz šim ikmēneša atlīdzība par adoptējamā bērna aprūpi 70% apmērā no valstī noteiktās vidējās apdrošināšanas iemaksu algas ir adoptētājam, kurš ir bijis nodarbināts un paņēmis </a:t>
            </a:r>
            <a:r>
              <a:rPr lang="lv-LV" sz="1000" dirty="0" err="1">
                <a:latin typeface="Times New Roman" panose="02020603050405020304" pitchFamily="18" charset="0"/>
                <a:cs typeface="Times New Roman" panose="02020603050405020304" pitchFamily="18" charset="0"/>
              </a:rPr>
              <a:t>pirmsadopcijas</a:t>
            </a:r>
            <a:r>
              <a:rPr lang="lv-LV" sz="1000" dirty="0">
                <a:latin typeface="Times New Roman" panose="02020603050405020304" pitchFamily="18" charset="0"/>
                <a:cs typeface="Times New Roman" panose="02020603050405020304" pitchFamily="18" charset="0"/>
              </a:rPr>
              <a:t> aprūpē bērnu vecumā no 0-7 gadiem un atrodas bērna kopšanas atvaļinājumā (vai strādā nepilnu laiku), bet citām kategorijām (piemēram, ja aprūpē bērnu vecumā virs 8 gadiem vai strādā pilnu laiku, aprūpējot jaunāku par 8 gadiem bērnu) – 171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apmērā. Ja adoptētājs aprūpē vienlaikus vairākus bērnus, par nākamo piešķir piemaksu 171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apmērā.</a:t>
            </a:r>
          </a:p>
          <a:p>
            <a:r>
              <a:rPr lang="lv-LV" sz="1000" dirty="0">
                <a:latin typeface="Times New Roman" panose="02020603050405020304" pitchFamily="18" charset="0"/>
                <a:cs typeface="Times New Roman" panose="02020603050405020304" pitchFamily="18" charset="0"/>
              </a:rPr>
              <a:t>Plānots, ka 2023.gadā piešķirtās atlīdzības apmērs būtu 747.26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mēnesī, bet 2024.gadā - 806.34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mēnesī. </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5</a:t>
            </a:fld>
            <a:endParaRPr lang="lv-LV" dirty="0"/>
          </a:p>
        </p:txBody>
      </p:sp>
    </p:spTree>
    <p:extLst>
      <p:ext uri="{BB962C8B-B14F-4D97-AF65-F5344CB8AC3E}">
        <p14:creationId xmlns:p14="http://schemas.microsoft.com/office/powerpoint/2010/main" val="1966739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Jaunie pakalpojumi:</a:t>
            </a:r>
          </a:p>
          <a:p>
            <a:pPr marL="228600" indent="-228600">
              <a:buAutoNum type="arabicParenR"/>
            </a:pPr>
            <a:r>
              <a:rPr lang="en-GB" sz="1000" dirty="0" err="1">
                <a:latin typeface="Times New Roman" panose="02020603050405020304" pitchFamily="18" charset="0"/>
                <a:cs typeface="Times New Roman" panose="02020603050405020304" pitchFamily="18" charset="0"/>
              </a:rPr>
              <a:t>Priekšlikums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paredz</a:t>
            </a:r>
            <a:r>
              <a:rPr lang="en-GB" sz="1000" dirty="0">
                <a:latin typeface="Times New Roman" panose="02020603050405020304" pitchFamily="18" charset="0"/>
                <a:cs typeface="Times New Roman" panose="02020603050405020304" pitchFamily="18" charset="0"/>
              </a:rPr>
              <a:t>: </a:t>
            </a:r>
            <a:r>
              <a:rPr lang="lv-LV" sz="1000" dirty="0">
                <a:latin typeface="Times New Roman" panose="02020603050405020304" pitchFamily="18" charset="0"/>
                <a:cs typeface="Times New Roman" panose="02020603050405020304" pitchFamily="18" charset="0"/>
              </a:rPr>
              <a:t>a</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sabiedrībā</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balstītu</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pakalpojumu</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pusaudžiem</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ar</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atkarības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problēmām</a:t>
            </a:r>
            <a:r>
              <a:rPr lang="en-GB" sz="1000" dirty="0">
                <a:latin typeface="Times New Roman" panose="02020603050405020304" pitchFamily="18" charset="0"/>
                <a:cs typeface="Times New Roman" panose="02020603050405020304" pitchFamily="18" charset="0"/>
              </a:rPr>
              <a:t> un </a:t>
            </a:r>
            <a:r>
              <a:rPr lang="en-GB" sz="1000" dirty="0" err="1">
                <a:latin typeface="Times New Roman" panose="02020603050405020304" pitchFamily="18" charset="0"/>
                <a:cs typeface="Times New Roman" panose="02020603050405020304" pitchFamily="18" charset="0"/>
              </a:rPr>
              <a:t>uzvedības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traucējumiem</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īstenošanu</a:t>
            </a:r>
            <a:r>
              <a:rPr lang="en-GB" sz="1000" dirty="0">
                <a:latin typeface="Times New Roman" panose="02020603050405020304" pitchFamily="18" charset="0"/>
                <a:cs typeface="Times New Roman" panose="02020603050405020304" pitchFamily="18" charset="0"/>
              </a:rPr>
              <a:t>; </a:t>
            </a:r>
            <a:r>
              <a:rPr lang="lv-LV" sz="1000" dirty="0">
                <a:latin typeface="Times New Roman" panose="02020603050405020304" pitchFamily="18" charset="0"/>
                <a:cs typeface="Times New Roman" panose="02020603050405020304" pitchFamily="18" charset="0"/>
              </a:rPr>
              <a:t>b</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profesionālās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kompetences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pilnveides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programmas</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sociālajiem</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pedagogiem</a:t>
            </a:r>
            <a:r>
              <a:rPr lang="en-GB" sz="1000" dirty="0">
                <a:latin typeface="Times New Roman" panose="02020603050405020304" pitchFamily="18" charset="0"/>
                <a:cs typeface="Times New Roman" panose="02020603050405020304" pitchFamily="18" charset="0"/>
              </a:rPr>
              <a:t>; </a:t>
            </a:r>
            <a:r>
              <a:rPr lang="lv-LV" sz="1000" dirty="0">
                <a:latin typeface="Times New Roman" panose="02020603050405020304" pitchFamily="18" charset="0"/>
                <a:cs typeface="Times New Roman" panose="02020603050405020304" pitchFamily="18" charset="0"/>
              </a:rPr>
              <a:t>c</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pašvaldību</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starpinstitūciju</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komandu</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supervīzijas</a:t>
            </a:r>
            <a:r>
              <a:rPr lang="en-GB" sz="1000" dirty="0">
                <a:latin typeface="Times New Roman" panose="02020603050405020304" pitchFamily="18" charset="0"/>
                <a:cs typeface="Times New Roman" panose="02020603050405020304" pitchFamily="18" charset="0"/>
              </a:rPr>
              <a:t>; </a:t>
            </a:r>
            <a:r>
              <a:rPr lang="lv-LV" sz="1000" dirty="0">
                <a:latin typeface="Times New Roman" panose="02020603050405020304" pitchFamily="18" charset="0"/>
                <a:cs typeface="Times New Roman" panose="02020603050405020304" pitchFamily="18" charset="0"/>
              </a:rPr>
              <a:t>d</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pilotprojekts</a:t>
            </a:r>
            <a:r>
              <a:rPr lang="en-GB" sz="1000" dirty="0">
                <a:latin typeface="Times New Roman" panose="02020603050405020304" pitchFamily="18" charset="0"/>
                <a:cs typeface="Times New Roman" panose="02020603050405020304" pitchFamily="18" charset="0"/>
              </a:rPr>
              <a:t> par </a:t>
            </a:r>
            <a:r>
              <a:rPr lang="en-GB" sz="1000" dirty="0" err="1">
                <a:latin typeface="Times New Roman" panose="02020603050405020304" pitchFamily="18" charset="0"/>
                <a:cs typeface="Times New Roman" panose="02020603050405020304" pitchFamily="18" charset="0"/>
              </a:rPr>
              <a:t>sociālo</a:t>
            </a:r>
            <a:r>
              <a:rPr lang="en-GB" sz="1000" dirty="0">
                <a:latin typeface="Times New Roman" panose="02020603050405020304" pitchFamily="18" charset="0"/>
                <a:cs typeface="Times New Roman" panose="02020603050405020304" pitchFamily="18" charset="0"/>
              </a:rPr>
              <a:t> </a:t>
            </a:r>
            <a:r>
              <a:rPr lang="en-GB" sz="1000" dirty="0" err="1">
                <a:latin typeface="Times New Roman" panose="02020603050405020304" pitchFamily="18" charset="0"/>
                <a:cs typeface="Times New Roman" panose="02020603050405020304" pitchFamily="18" charset="0"/>
              </a:rPr>
              <a:t>mentoru</a:t>
            </a:r>
            <a:r>
              <a:rPr lang="en-GB" sz="1000" dirty="0">
                <a:latin typeface="Times New Roman" panose="02020603050405020304" pitchFamily="18" charset="0"/>
                <a:cs typeface="Times New Roman" panose="02020603050405020304" pitchFamily="18" charset="0"/>
              </a:rPr>
              <a:t>/</a:t>
            </a:r>
            <a:r>
              <a:rPr lang="en-GB" sz="1000" dirty="0" err="1">
                <a:latin typeface="Times New Roman" panose="02020603050405020304" pitchFamily="18" charset="0"/>
                <a:cs typeface="Times New Roman" panose="02020603050405020304" pitchFamily="18" charset="0"/>
              </a:rPr>
              <a:t>līdzgaitnieku</a:t>
            </a:r>
            <a:r>
              <a:rPr lang="lv-LV" sz="1000" dirty="0">
                <a:latin typeface="Times New Roman" panose="02020603050405020304" pitchFamily="18" charset="0"/>
                <a:cs typeface="Times New Roman" panose="02020603050405020304" pitchFamily="18" charset="0"/>
              </a:rPr>
              <a:t>; e) 2023.gadā aprobēt jaunu valsts finansētu sociālās rehabilitācijas pakalpojumu bērniem ar uzvedības traucējumiem.</a:t>
            </a:r>
          </a:p>
          <a:p>
            <a:pPr marL="228600" indent="-228600">
              <a:buAutoNum type="arabicParenR"/>
            </a:pPr>
            <a:r>
              <a:rPr lang="lv-LV" sz="1000" dirty="0">
                <a:latin typeface="Times New Roman" panose="02020603050405020304" pitchFamily="18" charset="0"/>
                <a:cs typeface="Times New Roman" panose="02020603050405020304" pitchFamily="18" charset="0"/>
              </a:rPr>
              <a:t>Prioritārais pasākums, kas paredzēja izmēģinājuma projekta īstenošanu Rīgā un Pierīgā, tika atbalstīts un 2022.gadā tam piešķirti valsts budžeta līdzekļi 416 386 eiro apmērā. Šis priekšlikums paredz turpināt izmēģinājuma projektu, aprobējot </a:t>
            </a:r>
            <a:r>
              <a:rPr lang="lv-LV" sz="1000" dirty="0" err="1">
                <a:latin typeface="Times New Roman" panose="02020603050405020304" pitchFamily="18" charset="0"/>
                <a:cs typeface="Times New Roman" panose="02020603050405020304" pitchFamily="18" charset="0"/>
              </a:rPr>
              <a:t>hospisa</a:t>
            </a:r>
            <a:r>
              <a:rPr lang="lv-LV" sz="1000" dirty="0">
                <a:latin typeface="Times New Roman" panose="02020603050405020304" pitchFamily="18" charset="0"/>
                <a:cs typeface="Times New Roman" panose="02020603050405020304" pitchFamily="18" charset="0"/>
              </a:rPr>
              <a:t> aprūpes mājās pakalpojumu  Rīgā, Pierīgā un Latgales plānošanas reģiona pašvaldībās (vidēji 20 personām mēnesī, kopā indikatīvi 240 personām gadā* ). </a:t>
            </a:r>
          </a:p>
          <a:p>
            <a:pPr marL="228600" indent="-228600">
              <a:buAutoNum type="arabicParenR"/>
            </a:pPr>
            <a:r>
              <a:rPr lang="lv-LV" sz="1000" dirty="0">
                <a:latin typeface="Times New Roman" panose="02020603050405020304" pitchFamily="18" charset="0"/>
                <a:cs typeface="Times New Roman" panose="02020603050405020304" pitchFamily="18" charset="0"/>
              </a:rPr>
              <a:t>Atbalsta personas lēmumu pieņemšanā pakalpojuma ieviešana pilngadīgām personām ar garīga rakstura traucējumiem (turpmāk - GRT), kurām noteikta I vai II invaliditātes grupa,  ieviešana plānota no 01.07.2023.</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6</a:t>
            </a:fld>
            <a:endParaRPr lang="lv-LV" dirty="0"/>
          </a:p>
        </p:txBody>
      </p:sp>
    </p:spTree>
    <p:extLst>
      <p:ext uri="{BB962C8B-B14F-4D97-AF65-F5344CB8AC3E}">
        <p14:creationId xmlns:p14="http://schemas.microsoft.com/office/powerpoint/2010/main" val="3207483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Paredz maksas pakalpojumu cenrāžu pārskatīšanu atbilstoši tirgus cenām, rindu </a:t>
            </a:r>
            <a:r>
              <a:rPr lang="lv-LV" sz="1000" dirty="0" err="1">
                <a:latin typeface="Times New Roman" panose="02020603050405020304" pitchFamily="18" charset="0"/>
                <a:cs typeface="Times New Roman" panose="02020603050405020304" pitchFamily="18" charset="0"/>
              </a:rPr>
              <a:t>samazinšana</a:t>
            </a:r>
            <a:r>
              <a:rPr lang="lv-LV" sz="1000" dirty="0">
                <a:latin typeface="Times New Roman" panose="02020603050405020304" pitchFamily="18" charset="0"/>
                <a:cs typeface="Times New Roman" panose="02020603050405020304" pitchFamily="18" charset="0"/>
              </a:rPr>
              <a:t> pēc pakalpojumu cenas pārskatīšanas, saturisko izmaiņu veikšanu atbilstošāk mērķa grupas vajadzībām.</a:t>
            </a:r>
          </a:p>
          <a:p>
            <a:r>
              <a:rPr lang="lv-LV" sz="1000" dirty="0">
                <a:latin typeface="Times New Roman" panose="02020603050405020304" pitchFamily="18" charset="0"/>
                <a:cs typeface="Times New Roman" panose="02020603050405020304" pitchFamily="18" charset="0"/>
              </a:rPr>
              <a:t>Atbalsts personām ar redzes un dzirdes invaliditāti iekļauj arī </a:t>
            </a:r>
            <a:r>
              <a:rPr lang="lv-LV" sz="1000" dirty="0" err="1">
                <a:latin typeface="Times New Roman" panose="02020603050405020304" pitchFamily="18" charset="0"/>
                <a:cs typeface="Times New Roman" panose="02020603050405020304" pitchFamily="18" charset="0"/>
              </a:rPr>
              <a:t>surdotulka</a:t>
            </a:r>
            <a:r>
              <a:rPr lang="lv-LV" sz="1000" dirty="0">
                <a:latin typeface="Times New Roman" panose="02020603050405020304" pitchFamily="18" charset="0"/>
                <a:cs typeface="Times New Roman" panose="02020603050405020304" pitchFamily="18" charset="0"/>
              </a:rPr>
              <a:t> pakalpojumu, suņa-pavadoņa pakalpojumu u.c.</a:t>
            </a:r>
          </a:p>
          <a:p>
            <a:r>
              <a:rPr lang="lv-LV" sz="1000" dirty="0">
                <a:latin typeface="Times New Roman" panose="02020603050405020304" pitchFamily="18" charset="0"/>
                <a:cs typeface="Times New Roman" panose="02020603050405020304" pitchFamily="18" charset="0"/>
              </a:rPr>
              <a:t>SIVA plānots palielināt pakalpojuma saņēmēju skaitu par valsts budžeta līdzekļiem; pārskatīt valsts finansētā pakalpojuma cenas atbilstību faktiskajām cenām; uzsākt vispārēju Atbalsta intensitātes skalas lietošanu individuālā atbalsta veida un apjoma noteikšanai cilvēkiem ar garīga rakstura traucējumiem.</a:t>
            </a:r>
          </a:p>
          <a:p>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Sociālās rehabilitācija vardarbībā cietušiem bērniem paredz pakalpojuma apjoma pielīdzināšana tam apjomam, kādu jau šobrīd saņem pilngadīgas vardarbībā cietušas personas; cenu pārskatīšanu; satura pilnveidošanu, lai tas atbilstu bērniem ar uzvedības traucējumiem (2023. - 2024.g.pilotprojekts, pēc tam ievieš). </a:t>
            </a:r>
          </a:p>
          <a:p>
            <a:r>
              <a:rPr lang="lv-LV" sz="1000" dirty="0">
                <a:latin typeface="Times New Roman" panose="02020603050405020304" pitchFamily="18" charset="0"/>
                <a:cs typeface="Times New Roman" panose="02020603050405020304" pitchFamily="18" charset="0"/>
              </a:rPr>
              <a:t>Sociālā rehabilitācija vardarbībā cietušām pilngadīgām personām paredz pakalpojuma pielāgošanu ārzemniekiem; nodrošināt valsts apmaksātu pakalpojumu, kas pielāgots terorismā cietušām personām; krīzes dzīvokļu pakalpojuma dzīvesvietā nodrošināšana personām, kurām nav nepieciešama izmitināšana krīzes centrā; pakalpojuma pilnveidošana  personām, kam esošais pakalpojuma apjoms ir nepietiekams (dzīvības apdraudējums u.c.), ja pakalpojuma sniedzējs identificējis tādu nepieciešamību.</a:t>
            </a:r>
          </a:p>
          <a:p>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Priekšlikums paredz: 1) TP klāsta paplašināšanu atbilstoši 2021.gadā </a:t>
            </a:r>
            <a:r>
              <a:rPr lang="lv-LV" sz="1000" dirty="0" err="1">
                <a:latin typeface="Times New Roman" panose="02020603050405020304" pitchFamily="18" charset="0"/>
                <a:cs typeface="Times New Roman" panose="02020603050405020304" pitchFamily="18" charset="0"/>
              </a:rPr>
              <a:t>pārtrādātajam</a:t>
            </a:r>
            <a:r>
              <a:rPr lang="lv-LV" sz="1000" dirty="0">
                <a:latin typeface="Times New Roman" panose="02020603050405020304" pitchFamily="18" charset="0"/>
                <a:cs typeface="Times New Roman" panose="02020603050405020304" pitchFamily="18" charset="0"/>
              </a:rPr>
              <a:t> valsts finansēto tehnisko palīglīdzekļu sarakstam, t.sk. </a:t>
            </a:r>
            <a:r>
              <a:rPr lang="lv-LV" sz="1000" dirty="0" err="1">
                <a:latin typeface="Times New Roman" panose="02020603050405020304" pitchFamily="18" charset="0"/>
                <a:cs typeface="Times New Roman" panose="02020603050405020304" pitchFamily="18" charset="0"/>
              </a:rPr>
              <a:t>surdotenikas</a:t>
            </a:r>
            <a:r>
              <a:rPr lang="lv-LV" sz="1000" dirty="0">
                <a:latin typeface="Times New Roman" panose="02020603050405020304" pitchFamily="18" charset="0"/>
                <a:cs typeface="Times New Roman" panose="02020603050405020304" pitchFamily="18" charset="0"/>
              </a:rPr>
              <a:t> un </a:t>
            </a:r>
            <a:r>
              <a:rPr lang="lv-LV" sz="1000" dirty="0" err="1">
                <a:latin typeface="Times New Roman" panose="02020603050405020304" pitchFamily="18" charset="0"/>
                <a:cs typeface="Times New Roman" panose="02020603050405020304" pitchFamily="18" charset="0"/>
              </a:rPr>
              <a:t>tiflotehnikas</a:t>
            </a:r>
            <a:r>
              <a:rPr lang="lv-LV" sz="1000" dirty="0">
                <a:latin typeface="Times New Roman" panose="02020603050405020304" pitchFamily="18" charset="0"/>
                <a:cs typeface="Times New Roman" panose="02020603050405020304" pitchFamily="18" charset="0"/>
              </a:rPr>
              <a:t> saraksts un sarakstā iekļauti jauni tehniskie palīglīdzekļi; 2) bateriju nodrošināšanu dzirdes aparātu lietotājiem un dzirdes aparātu apkopes komplektu finansēšanu (bez maksas lietotājiem) </a:t>
            </a:r>
          </a:p>
          <a:p>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7</a:t>
            </a:fld>
            <a:endParaRPr lang="lv-LV" dirty="0"/>
          </a:p>
        </p:txBody>
      </p:sp>
    </p:spTree>
    <p:extLst>
      <p:ext uri="{BB962C8B-B14F-4D97-AF65-F5344CB8AC3E}">
        <p14:creationId xmlns:p14="http://schemas.microsoft.com/office/powerpoint/2010/main" val="653677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000" dirty="0">
                <a:latin typeface="Times New Roman" panose="02020603050405020304" pitchFamily="18" charset="0"/>
                <a:cs typeface="Times New Roman" panose="02020603050405020304" pitchFamily="18" charset="0"/>
              </a:rPr>
              <a:t>2022. gadā VSAC prioritārā pasākuma “Piemaksu nodrošināšana valsts sociālās aprūpes centros nodarbinātajiem”  ietvaros tika piešķirts papildu finansējums, lai nodrošinātu:</a:t>
            </a:r>
          </a:p>
          <a:p>
            <a:r>
              <a:rPr lang="lv-LV" sz="1000" dirty="0">
                <a:latin typeface="Times New Roman" panose="02020603050405020304" pitchFamily="18" charset="0"/>
                <a:cs typeface="Times New Roman" panose="02020603050405020304" pitchFamily="18" charset="0"/>
              </a:rPr>
              <a:t>1) sociālajā aprūpē iesaistītajiem darbiniekiem, kuriem ir noteikta obligātā piemaksa par darbu īpašos apstākļos, speciālās piemaksas palielinājumu par 15%, nodrošinot piemaksu par darbu īpašos apstākļos 25% apmērā (pielīdzināts piemaksas apmēram par darbu īpašos apstākļos, kuru VSAC saņem aprūpētāji);</a:t>
            </a:r>
          </a:p>
          <a:p>
            <a:r>
              <a:rPr lang="lv-LV" sz="1000" dirty="0">
                <a:latin typeface="Times New Roman" panose="02020603050405020304" pitchFamily="18" charset="0"/>
                <a:cs typeface="Times New Roman" panose="02020603050405020304" pitchFamily="18" charset="0"/>
              </a:rPr>
              <a:t>2) darbiniekiem, kuriem noteiktā mēnešalga nesasniedza 100% no maksimāli pieļaujamās skalas, nodrošināta piemaksa vidēji pie mēnešalgas 15% apmērā.</a:t>
            </a:r>
          </a:p>
          <a:p>
            <a:r>
              <a:rPr lang="lv-LV" sz="1000" dirty="0">
                <a:latin typeface="Times New Roman" panose="02020603050405020304" pitchFamily="18" charset="0"/>
                <a:cs typeface="Times New Roman" panose="02020603050405020304" pitchFamily="18" charset="0"/>
              </a:rPr>
              <a:t>Lai nodrošinātu vienotu pieeju nodarbināto motivēšanai, kā arī konkurētspējīgu atalgojumu pasākums paredz 2022. gadam piešķirtā finansējuma prioritārā pasākuma “Piemaksu nodrošināšana valsts sociālās aprūpes centros nodarbinātajiem”  ietvaros saglabāšanu 2023. gadā un turpmāk ik gadu, lai nodrošinātu speciālās piemaksas par darbu īpašos apstākļos vienlīdzīgu apmēru VSAC nodarbinātajiem, kuru darbs saistīts ar īpašu risku (visiem 25% apmērā no mēnešalgas), kā arī saglabātu atalgojumu 2023. gadā 2022. gada līmenī tiem darbiniekiem, kuriem piešķirta piemaksa 2022. gadā. </a:t>
            </a:r>
          </a:p>
          <a:p>
            <a:endParaRPr lang="lv-LV" sz="1000" dirty="0">
              <a:latin typeface="Times New Roman" panose="02020603050405020304" pitchFamily="18" charset="0"/>
              <a:cs typeface="Times New Roman" panose="02020603050405020304" pitchFamily="18" charset="0"/>
            </a:endParaRPr>
          </a:p>
          <a:p>
            <a:r>
              <a:rPr lang="lv-LV" sz="1000" dirty="0">
                <a:latin typeface="Times New Roman" panose="02020603050405020304" pitchFamily="18" charset="0"/>
                <a:cs typeface="Times New Roman" panose="02020603050405020304" pitchFamily="18" charset="0"/>
              </a:rPr>
              <a:t>Atbilstoši  Sociālo pakalpojumu un sociālās palīdzības likuma 28.panta 1.prim daļai ilgstošas sociālās aprūpes un sociālās rehabilitācijas institūcijām, kurās pilngadīgajiem klientiem ir 49 vai vairāk vietas, ir jāveido struktūrvienība veselības aprūpes pakalpojumu nodrošināšanai (veselības punkts (turpmāk - VP)). Atbilstoši Pārejas noteikumu 51.punktam norma stājas spēkā 2024.gada 1.janvārī, bet, lai nodrošinātu tās izpildi, no valsts budžeta līdzekļiem 2023.gadā pašvaldībām tiek izmaksātas vienreizējas mērķdotācijas VP izveidei Sociālo pakalpojumu sniedzēju reģistrā reģistrētajās valsts un pašvaldību institūcijās un tajās ilgstošas sociālās aprūpes un sociālās rehabilitācijas institūcijās, kuras nodrošina šādus  pakalpojumus uz tāda līguma pamata, kas noslēgts ar valsti vai pašvaldību.  1 VP izveidei ir plānots finansējums līdz 30 000 </a:t>
            </a:r>
            <a:r>
              <a:rPr lang="lv-LV" sz="1000" dirty="0" err="1">
                <a:latin typeface="Times New Roman" panose="02020603050405020304" pitchFamily="18" charset="0"/>
                <a:cs typeface="Times New Roman" panose="02020603050405020304" pitchFamily="18" charset="0"/>
              </a:rPr>
              <a:t>euro</a:t>
            </a:r>
            <a:r>
              <a:rPr lang="lv-LV" sz="1000" dirty="0">
                <a:latin typeface="Times New Roman" panose="02020603050405020304" pitchFamily="18" charset="0"/>
                <a:cs typeface="Times New Roman" panose="02020603050405020304" pitchFamily="18" charset="0"/>
              </a:rPr>
              <a:t> (ietverot izdevumus  kosmētiskā remonta veikšanai un medicīniskā aprīkojuma iegādei). </a:t>
            </a:r>
            <a:endParaRPr lang="en-GB" sz="1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8</a:t>
            </a:fld>
            <a:endParaRPr lang="lv-LV" dirty="0"/>
          </a:p>
        </p:txBody>
      </p:sp>
    </p:spTree>
    <p:extLst>
      <p:ext uri="{BB962C8B-B14F-4D97-AF65-F5344CB8AC3E}">
        <p14:creationId xmlns:p14="http://schemas.microsoft.com/office/powerpoint/2010/main" val="80811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Likumā par apdrošināšanu bezdarba gadījumam noteiktā sliekšņa 10% no nodarbinātības speciālā budžeta var izlietot aktīvajiem nodarbinātības un bezdarba samazināšanas </a:t>
            </a:r>
            <a:r>
              <a:rPr lang="lv-LV" dirty="0" err="1"/>
              <a:t>pasākumiem.Papildus</a:t>
            </a:r>
            <a:r>
              <a:rPr lang="lv-LV" dirty="0"/>
              <a:t> iesaistīti  aptuveni 5400 skolēni un 4600 bezdarbnieki.</a:t>
            </a:r>
          </a:p>
          <a:p>
            <a:endParaRPr lang="lv-LV" dirty="0"/>
          </a:p>
          <a:p>
            <a:r>
              <a:rPr lang="lv-LV" dirty="0"/>
              <a:t>Plāns Romu stratēģiskā ietvara pasākumu īstenošanai 2022.-2023.gadam. Paredz NVA reģistrēto </a:t>
            </a:r>
            <a:r>
              <a:rPr lang="lv-LV" dirty="0" err="1"/>
              <a:t>romu</a:t>
            </a:r>
            <a:r>
              <a:rPr lang="lv-LV" dirty="0"/>
              <a:t> rakstīt un lasīt prasmju apguves apmācību programmas īstenošanu (30 personas). Atbilstoši KM informācijai, papildu nepieciešamais finansējums tiek pieprasīts katras nozares ministrijas PI sarakstā.</a:t>
            </a:r>
          </a:p>
          <a:p>
            <a:endParaRPr lang="en-GB" dirty="0"/>
          </a:p>
        </p:txBody>
      </p:sp>
      <p:sp>
        <p:nvSpPr>
          <p:cNvPr id="4" name="Footer Placeholder 3"/>
          <p:cNvSpPr>
            <a:spLocks noGrp="1"/>
          </p:cNvSpPr>
          <p:nvPr>
            <p:ph type="ftr" sz="quarter" idx="4"/>
          </p:nvPr>
        </p:nvSpPr>
        <p:spPr/>
        <p:txBody>
          <a:bodyPr/>
          <a:lstStyle/>
          <a:p>
            <a:endParaRPr lang="lv-LV" dirty="0"/>
          </a:p>
        </p:txBody>
      </p:sp>
      <p:sp>
        <p:nvSpPr>
          <p:cNvPr id="5" name="Slide Number Placeholder 4"/>
          <p:cNvSpPr>
            <a:spLocks noGrp="1"/>
          </p:cNvSpPr>
          <p:nvPr>
            <p:ph type="sldNum" sz="quarter" idx="5"/>
          </p:nvPr>
        </p:nvSpPr>
        <p:spPr/>
        <p:txBody>
          <a:bodyPr/>
          <a:lstStyle/>
          <a:p>
            <a:fld id="{AD01B391-23A7-42CB-A184-AFE045D2BB2B}" type="slidenum">
              <a:rPr lang="lv-LV" smtClean="0"/>
              <a:t>9</a:t>
            </a:fld>
            <a:endParaRPr lang="lv-LV" dirty="0"/>
          </a:p>
        </p:txBody>
      </p:sp>
    </p:spTree>
    <p:extLst>
      <p:ext uri="{BB962C8B-B14F-4D97-AF65-F5344CB8AC3E}">
        <p14:creationId xmlns:p14="http://schemas.microsoft.com/office/powerpoint/2010/main" val="284953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815478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2780529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605767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015614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a:defRPr/>
            </a:pPr>
            <a:endParaRPr lang="lv-LV"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654071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5"/>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87191800-77E5-4651-BAAC-0C70176B7637}" type="slidenum">
              <a:rPr lang="en-US" altLang="lv-LV"/>
              <a:pPr/>
              <a:t>‹#›</a:t>
            </a:fld>
            <a:endParaRPr lang="en-US" altLang="lv-LV" dirty="0"/>
          </a:p>
        </p:txBody>
      </p:sp>
    </p:spTree>
    <p:extLst>
      <p:ext uri="{BB962C8B-B14F-4D97-AF65-F5344CB8AC3E}">
        <p14:creationId xmlns:p14="http://schemas.microsoft.com/office/powerpoint/2010/main" val="3322365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267200"/>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5"/>
            <a:ext cx="3962400" cy="428307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28B6C390-344C-4969-8992-D0B23405AA84}" type="slidenum">
              <a:rPr lang="en-US" altLang="lv-LV"/>
              <a:pPr/>
              <a:t>‹#›</a:t>
            </a:fld>
            <a:endParaRPr lang="en-US" altLang="lv-LV" dirty="0"/>
          </a:p>
        </p:txBody>
      </p:sp>
    </p:spTree>
    <p:extLst>
      <p:ext uri="{BB962C8B-B14F-4D97-AF65-F5344CB8AC3E}">
        <p14:creationId xmlns:p14="http://schemas.microsoft.com/office/powerpoint/2010/main" val="2240814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5"/>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3"/>
          <p:cNvSpPr>
            <a:spLocks noGrp="1"/>
          </p:cNvSpPr>
          <p:nvPr>
            <p:ph sz="half" idx="2"/>
          </p:nvPr>
        </p:nvSpPr>
        <p:spPr>
          <a:xfrm>
            <a:off x="7620000" y="2386945"/>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516065"/>
            <a:ext cx="3860800" cy="87153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3" name="Text Placeholder 21"/>
          <p:cNvSpPr>
            <a:spLocks noGrp="1"/>
          </p:cNvSpPr>
          <p:nvPr>
            <p:ph type="body" sz="quarter" idx="17"/>
          </p:nvPr>
        </p:nvSpPr>
        <p:spPr>
          <a:xfrm>
            <a:off x="7620000" y="1516065"/>
            <a:ext cx="3962400" cy="87087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2"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Slide Number Placeholder 22"/>
          <p:cNvSpPr>
            <a:spLocks noGrp="1"/>
          </p:cNvSpPr>
          <p:nvPr>
            <p:ph type="sldNum" sz="quarter" idx="18"/>
          </p:nvPr>
        </p:nvSpPr>
        <p:spPr>
          <a:xfrm>
            <a:off x="11582400" y="6169025"/>
            <a:ext cx="406400" cy="304800"/>
          </a:xfrm>
        </p:spPr>
        <p:txBody>
          <a:bodyPr/>
          <a:lstStyle>
            <a:lvl1pPr>
              <a:defRPr sz="1000">
                <a:latin typeface="Verdana" pitchFamily="34" charset="0"/>
              </a:defRPr>
            </a:lvl1pPr>
          </a:lstStyle>
          <a:p>
            <a:fld id="{5DD5819D-9885-45FC-8C2D-E7CD99AB2254}" type="slidenum">
              <a:rPr lang="en-US" altLang="lv-LV"/>
              <a:pPr/>
              <a:t>‹#›</a:t>
            </a:fld>
            <a:endParaRPr lang="en-US" altLang="lv-LV" dirty="0"/>
          </a:p>
        </p:txBody>
      </p:sp>
    </p:spTree>
    <p:extLst>
      <p:ext uri="{BB962C8B-B14F-4D97-AF65-F5344CB8AC3E}">
        <p14:creationId xmlns:p14="http://schemas.microsoft.com/office/powerpoint/2010/main" val="1490482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6"/>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4"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5"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3B8AC4A6-68EF-47E4-965B-382FE4BDAAF7}" type="slidenum">
              <a:rPr lang="en-US" altLang="lv-LV"/>
              <a:pPr/>
              <a:t>‹#›</a:t>
            </a:fld>
            <a:endParaRPr lang="en-US" altLang="lv-LV" dirty="0"/>
          </a:p>
        </p:txBody>
      </p:sp>
    </p:spTree>
    <p:extLst>
      <p:ext uri="{BB962C8B-B14F-4D97-AF65-F5344CB8AC3E}">
        <p14:creationId xmlns:p14="http://schemas.microsoft.com/office/powerpoint/2010/main" val="4016912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9"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BCE70E9C-782B-4092-B229-246745DF725F}" type="slidenum">
              <a:rPr lang="en-US" altLang="lv-LV"/>
              <a:pPr/>
              <a:t>‹#›</a:t>
            </a:fld>
            <a:endParaRPr lang="en-US" altLang="lv-LV" dirty="0"/>
          </a:p>
        </p:txBody>
      </p:sp>
    </p:spTree>
    <p:extLst>
      <p:ext uri="{BB962C8B-B14F-4D97-AF65-F5344CB8AC3E}">
        <p14:creationId xmlns:p14="http://schemas.microsoft.com/office/powerpoint/2010/main" val="35067205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1" y="272980"/>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7"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1" y="1435123"/>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11" name="Text Placeholder 15"/>
          <p:cNvSpPr>
            <a:spLocks noGrp="1"/>
          </p:cNvSpPr>
          <p:nvPr>
            <p:ph type="body" sz="quarter" idx="10"/>
          </p:nvPr>
        </p:nvSpPr>
        <p:spPr>
          <a:xfrm>
            <a:off x="3454400" y="61722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168232"/>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9" name="Slide Number Placeholder 22"/>
          <p:cNvSpPr>
            <a:spLocks noGrp="1"/>
          </p:cNvSpPr>
          <p:nvPr>
            <p:ph type="sldNum" sz="quarter" idx="13"/>
          </p:nvPr>
        </p:nvSpPr>
        <p:spPr>
          <a:xfrm>
            <a:off x="11582400" y="6169025"/>
            <a:ext cx="406400" cy="304800"/>
          </a:xfrm>
        </p:spPr>
        <p:txBody>
          <a:bodyPr/>
          <a:lstStyle>
            <a:lvl1pPr>
              <a:defRPr sz="1000">
                <a:latin typeface="Verdana" pitchFamily="34" charset="0"/>
              </a:defRPr>
            </a:lvl1pPr>
          </a:lstStyle>
          <a:p>
            <a:fld id="{53D84654-884D-47FA-BDF8-4FBAE3C4AEF1}" type="slidenum">
              <a:rPr lang="en-US" altLang="lv-LV"/>
              <a:pPr/>
              <a:t>‹#›</a:t>
            </a:fld>
            <a:endParaRPr lang="en-US" altLang="lv-LV" dirty="0"/>
          </a:p>
        </p:txBody>
      </p:sp>
    </p:spTree>
    <p:extLst>
      <p:ext uri="{BB962C8B-B14F-4D97-AF65-F5344CB8AC3E}">
        <p14:creationId xmlns:p14="http://schemas.microsoft.com/office/powerpoint/2010/main" val="3110158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16832059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30372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C02F12AB-E2B6-416A-8DBA-74942F7AD7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8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AA0B12D4-A1E1-4694-974B-ECE8FEF6E18B}"/>
              </a:ext>
            </a:extLst>
          </p:cNvPr>
          <p:cNvSpPr>
            <a:spLocks noGrp="1"/>
          </p:cNvSpPr>
          <p:nvPr>
            <p:ph type="sldNum" sz="quarter" idx="13"/>
          </p:nvPr>
        </p:nvSpPr>
        <p:spPr>
          <a:xfrm>
            <a:off x="11379200" y="6324600"/>
            <a:ext cx="406400" cy="304800"/>
          </a:xfrm>
        </p:spPr>
        <p:txBody>
          <a:bodyPr/>
          <a:lstStyle>
            <a:lvl1pPr>
              <a:defRPr sz="960">
                <a:latin typeface="Verdana" panose="020B0604030504040204" pitchFamily="34" charset="0"/>
              </a:defRPr>
            </a:lvl1pPr>
          </a:lstStyle>
          <a:p>
            <a:pPr>
              <a:defRPr/>
            </a:pPr>
            <a:fld id="{31A2F6FB-105C-43B7-B7D4-6CBA7F9CC682}" type="slidenum">
              <a:rPr lang="en-US" altLang="lv-LV"/>
              <a:pPr>
                <a:defRPr/>
              </a:pPr>
              <a:t>‹#›</a:t>
            </a:fld>
            <a:endParaRPr lang="en-US" altLang="lv-LV" dirty="0"/>
          </a:p>
        </p:txBody>
      </p:sp>
    </p:spTree>
    <p:extLst>
      <p:ext uri="{BB962C8B-B14F-4D97-AF65-F5344CB8AC3E}">
        <p14:creationId xmlns:p14="http://schemas.microsoft.com/office/powerpoint/2010/main" val="2478753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446E9A77-5AE0-40CC-8D1C-4CC9707BE4E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3CD4AA7-B894-436D-8A0D-DCF48DA3E6E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55197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49937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83295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18881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endParaRPr lang="lv-LV" dirty="0"/>
          </a:p>
        </p:txBody>
      </p:sp>
      <p:sp>
        <p:nvSpPr>
          <p:cNvPr id="4" name="Footer Placeholder 3"/>
          <p:cNvSpPr>
            <a:spLocks noGrp="1"/>
          </p:cNvSpPr>
          <p:nvPr>
            <p:ph type="ftr" sz="quarter" idx="11"/>
          </p:nvPr>
        </p:nvSpPr>
        <p:spPr/>
        <p:txBody>
          <a:bodyPr/>
          <a:lstStyle/>
          <a:p>
            <a:endParaRPr lang="lv-LV" dirty="0"/>
          </a:p>
        </p:txBody>
      </p:sp>
      <p:sp>
        <p:nvSpPr>
          <p:cNvPr id="5" name="Slide Number Placeholder 4"/>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172957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25925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05717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3E8C38FD-4F1A-417D-8DD5-2E4F7F37F716}" type="slidenum">
              <a:rPr lang="lv-LV" smtClean="0"/>
              <a:t>‹#›</a:t>
            </a:fld>
            <a:endParaRPr lang="lv-LV" dirty="0"/>
          </a:p>
        </p:txBody>
      </p:sp>
    </p:spTree>
    <p:extLst>
      <p:ext uri="{BB962C8B-B14F-4D97-AF65-F5344CB8AC3E}">
        <p14:creationId xmlns:p14="http://schemas.microsoft.com/office/powerpoint/2010/main" val="3664230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C38FD-4F1A-417D-8DD5-2E4F7F37F716}" type="slidenum">
              <a:rPr lang="lv-LV" smtClean="0"/>
              <a:t>‹#›</a:t>
            </a:fld>
            <a:endParaRPr lang="lv-LV" dirty="0"/>
          </a:p>
        </p:txBody>
      </p:sp>
    </p:spTree>
    <p:extLst>
      <p:ext uri="{BB962C8B-B14F-4D97-AF65-F5344CB8AC3E}">
        <p14:creationId xmlns:p14="http://schemas.microsoft.com/office/powerpoint/2010/main" val="15961549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664" r:id="rId13"/>
    <p:sldLayoutId id="2147483666" r:id="rId14"/>
    <p:sldLayoutId id="2147483667" r:id="rId15"/>
    <p:sldLayoutId id="2147483668" r:id="rId16"/>
    <p:sldLayoutId id="2147483669" r:id="rId17"/>
    <p:sldLayoutId id="2147483670" r:id="rId18"/>
    <p:sldLayoutId id="2147483671" r:id="rId19"/>
    <p:sldLayoutId id="2147483672" r:id="rId20"/>
    <p:sldLayoutId id="2147483756" r:id="rId21"/>
    <p:sldLayoutId id="2147483759" r:id="rId2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8" Type="http://schemas.openxmlformats.org/officeDocument/2006/relationships/hyperlink" Target="http://www.lm.gov.lv/" TargetMode="External"/><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hyperlink" Target="https://www.youtube.com/user/LabklajibasMinistrij" TargetMode="External"/><Relationship Id="rId2" Type="http://schemas.openxmlformats.org/officeDocument/2006/relationships/notesSlide" Target="../notesSlides/notesSlide12.xml"/><Relationship Id="rId1" Type="http://schemas.openxmlformats.org/officeDocument/2006/relationships/slideLayout" Target="../slideLayouts/slideLayout22.xml"/><Relationship Id="rId6" Type="http://schemas.openxmlformats.org/officeDocument/2006/relationships/image" Target="../media/image8.png"/><Relationship Id="rId11" Type="http://schemas.openxmlformats.org/officeDocument/2006/relationships/hyperlink" Target="https://twitter.com/Lab_min" TargetMode="External"/><Relationship Id="rId5" Type="http://schemas.openxmlformats.org/officeDocument/2006/relationships/image" Target="../media/image7.png"/><Relationship Id="rId10" Type="http://schemas.openxmlformats.org/officeDocument/2006/relationships/hyperlink" Target="https://www.facebook.com/labklajibasministrija/?ref=hl" TargetMode="External"/><Relationship Id="rId4" Type="http://schemas.openxmlformats.org/officeDocument/2006/relationships/image" Target="../media/image6.png"/><Relationship Id="rId9" Type="http://schemas.openxmlformats.org/officeDocument/2006/relationships/hyperlink" Target="https://www.instagram.com/labklajibas_ministrij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61317" y="3444558"/>
            <a:ext cx="10216283" cy="1279842"/>
          </a:xfrm>
        </p:spPr>
        <p:txBody>
          <a:bodyPr>
            <a:noAutofit/>
          </a:bodyPr>
          <a:lstStyle/>
          <a:p>
            <a:pPr>
              <a:defRPr/>
            </a:pPr>
            <a:r>
              <a:rPr lang="lv-LV" altLang="lv-LV" dirty="0">
                <a:solidFill>
                  <a:srgbClr val="002060"/>
                </a:solidFill>
                <a:ea typeface="MS PGothic" panose="020B0600070205080204" pitchFamily="34" charset="-128"/>
              </a:rPr>
              <a:t>P</a:t>
            </a:r>
            <a:r>
              <a:rPr lang="en-GB" altLang="lv-LV" dirty="0" err="1">
                <a:solidFill>
                  <a:srgbClr val="002060"/>
                </a:solidFill>
                <a:ea typeface="MS PGothic" panose="020B0600070205080204" pitchFamily="34" charset="-128"/>
              </a:rPr>
              <a:t>rioritā</a:t>
            </a:r>
            <a:r>
              <a:rPr lang="lv-LV" altLang="lv-LV" dirty="0" err="1">
                <a:solidFill>
                  <a:srgbClr val="002060"/>
                </a:solidFill>
                <a:ea typeface="MS PGothic" panose="020B0600070205080204" pitchFamily="34" charset="-128"/>
              </a:rPr>
              <a:t>rie</a:t>
            </a:r>
            <a:r>
              <a:rPr lang="lv-LV" altLang="lv-LV" dirty="0">
                <a:solidFill>
                  <a:srgbClr val="002060"/>
                </a:solidFill>
                <a:ea typeface="MS PGothic" panose="020B0600070205080204" pitchFamily="34" charset="-128"/>
              </a:rPr>
              <a:t> pasākumi</a:t>
            </a:r>
            <a:r>
              <a:rPr lang="en-GB" altLang="lv-LV" dirty="0">
                <a:solidFill>
                  <a:srgbClr val="002060"/>
                </a:solidFill>
                <a:ea typeface="MS PGothic" panose="020B0600070205080204" pitchFamily="34" charset="-128"/>
              </a:rPr>
              <a:t> l</a:t>
            </a:r>
            <a:r>
              <a:rPr lang="lv-LV" altLang="lv-LV" dirty="0" err="1">
                <a:solidFill>
                  <a:srgbClr val="002060"/>
                </a:solidFill>
                <a:ea typeface="MS PGothic" panose="020B0600070205080204" pitchFamily="34" charset="-128"/>
              </a:rPr>
              <a:t>abklājības</a:t>
            </a:r>
            <a:r>
              <a:rPr lang="lv-LV" altLang="lv-LV" dirty="0">
                <a:solidFill>
                  <a:srgbClr val="002060"/>
                </a:solidFill>
                <a:ea typeface="MS PGothic" panose="020B0600070205080204" pitchFamily="34" charset="-128"/>
              </a:rPr>
              <a:t> </a:t>
            </a:r>
            <a:r>
              <a:rPr lang="lv-LV" altLang="lv-LV" dirty="0" err="1">
                <a:solidFill>
                  <a:srgbClr val="002060"/>
                </a:solidFill>
                <a:ea typeface="MS PGothic" panose="020B0600070205080204" pitchFamily="34" charset="-128"/>
              </a:rPr>
              <a:t>nozar</a:t>
            </a:r>
            <a:r>
              <a:rPr lang="en-GB" altLang="lv-LV" dirty="0">
                <a:solidFill>
                  <a:srgbClr val="002060"/>
                </a:solidFill>
                <a:ea typeface="MS PGothic" panose="020B0600070205080204" pitchFamily="34" charset="-128"/>
              </a:rPr>
              <a:t>ē</a:t>
            </a:r>
            <a:br>
              <a:rPr lang="en-GB" altLang="lv-LV" dirty="0">
                <a:solidFill>
                  <a:srgbClr val="002060"/>
                </a:solidFill>
                <a:ea typeface="MS PGothic" panose="020B0600070205080204" pitchFamily="34" charset="-128"/>
              </a:rPr>
            </a:br>
            <a:r>
              <a:rPr lang="en-GB" altLang="lv-LV" dirty="0">
                <a:solidFill>
                  <a:srgbClr val="002060"/>
                </a:solidFill>
                <a:ea typeface="MS PGothic" panose="020B0600070205080204" pitchFamily="34" charset="-128"/>
              </a:rPr>
              <a:t>202</a:t>
            </a:r>
            <a:r>
              <a:rPr lang="lv-LV" altLang="lv-LV" dirty="0">
                <a:solidFill>
                  <a:srgbClr val="002060"/>
                </a:solidFill>
                <a:ea typeface="MS PGothic" panose="020B0600070205080204" pitchFamily="34" charset="-128"/>
              </a:rPr>
              <a:t>3</a:t>
            </a:r>
            <a:br>
              <a:rPr lang="lv-LV" altLang="lv-LV" dirty="0">
                <a:solidFill>
                  <a:srgbClr val="002060"/>
                </a:solidFill>
                <a:ea typeface="MS PGothic" panose="020B0600070205080204" pitchFamily="34" charset="-128"/>
              </a:rPr>
            </a:br>
            <a:endParaRPr lang="lv-LV" altLang="lv-LV" sz="2800" i="1" dirty="0">
              <a:solidFill>
                <a:srgbClr val="336600"/>
              </a:solidFill>
              <a:latin typeface="Times New Roman" panose="02020603050405020304" pitchFamily="18" charset="0"/>
              <a:ea typeface="MS PGothic" panose="020B0600070205080204" pitchFamily="34" charset="-128"/>
              <a:cs typeface="Times New Roman" panose="02020603050405020304" pitchFamily="18" charset="0"/>
            </a:endParaRPr>
          </a:p>
        </p:txBody>
      </p:sp>
      <p:sp>
        <p:nvSpPr>
          <p:cNvPr id="12291" name="Text Placeholder 2"/>
          <p:cNvSpPr>
            <a:spLocks noGrp="1"/>
          </p:cNvSpPr>
          <p:nvPr>
            <p:ph type="body" sz="quarter" idx="10"/>
          </p:nvPr>
        </p:nvSpPr>
        <p:spPr/>
        <p:txBody>
          <a:bodyPr/>
          <a:lstStyle/>
          <a:p>
            <a:r>
              <a:rPr lang="lv-LV" altLang="lv-LV" dirty="0">
                <a:latin typeface="Times New Roman" panose="02020603050405020304" pitchFamily="18" charset="0"/>
                <a:ea typeface="MS PGothic" panose="020B0600070205080204" pitchFamily="34" charset="-128"/>
                <a:cs typeface="Times New Roman" panose="02020603050405020304" pitchFamily="18" charset="0"/>
              </a:rPr>
              <a:t> </a:t>
            </a:r>
          </a:p>
        </p:txBody>
      </p:sp>
      <p:sp>
        <p:nvSpPr>
          <p:cNvPr id="12292" name="Text Placeholder 3"/>
          <p:cNvSpPr>
            <a:spLocks noGrp="1"/>
          </p:cNvSpPr>
          <p:nvPr>
            <p:ph type="body" sz="quarter" idx="11"/>
          </p:nvPr>
        </p:nvSpPr>
        <p:spPr/>
        <p:txBody>
          <a:bodyPr>
            <a:normAutofit/>
          </a:bodyPr>
          <a:lstStyle/>
          <a:p>
            <a:pPr algn="r">
              <a:spcBef>
                <a:spcPct val="0"/>
              </a:spcBef>
              <a:defRPr/>
            </a:pPr>
            <a:r>
              <a:rPr lang="lv-LV" altLang="lv-LV" sz="2000" b="1" dirty="0">
                <a:solidFill>
                  <a:srgbClr val="336600"/>
                </a:solidFill>
                <a:cs typeface="Leelawadee UI Semilight" panose="020B0402040204020203" pitchFamily="34" charset="-34"/>
              </a:rPr>
              <a:t>2022</a:t>
            </a:r>
            <a:r>
              <a:rPr lang="en-GB" altLang="lv-LV" sz="2000" b="1" dirty="0">
                <a:solidFill>
                  <a:srgbClr val="336600"/>
                </a:solidFill>
                <a:cs typeface="Leelawadee UI Semilight" panose="020B0402040204020203" pitchFamily="34" charset="-34"/>
              </a:rPr>
              <a:t>.</a:t>
            </a:r>
            <a:r>
              <a:rPr lang="en-GB" altLang="lv-LV" sz="2000" b="1" dirty="0" err="1">
                <a:solidFill>
                  <a:srgbClr val="336600"/>
                </a:solidFill>
                <a:cs typeface="Leelawadee UI Semilight" panose="020B0402040204020203" pitchFamily="34" charset="-34"/>
              </a:rPr>
              <a:t>gada</a:t>
            </a:r>
            <a:r>
              <a:rPr lang="en-GB" altLang="lv-LV" sz="2000" b="1" dirty="0">
                <a:solidFill>
                  <a:srgbClr val="336600"/>
                </a:solidFill>
                <a:cs typeface="Leelawadee UI Semilight" panose="020B0402040204020203" pitchFamily="34" charset="-34"/>
              </a:rPr>
              <a:t> </a:t>
            </a:r>
            <a:r>
              <a:rPr lang="lv-LV" altLang="lv-LV" sz="2000" b="1" dirty="0">
                <a:solidFill>
                  <a:srgbClr val="336600"/>
                </a:solidFill>
                <a:cs typeface="Leelawadee UI Semilight" panose="020B0402040204020203" pitchFamily="34" charset="-34"/>
              </a:rPr>
              <a:t>20</a:t>
            </a:r>
            <a:r>
              <a:rPr lang="en-GB" altLang="lv-LV" sz="2000" b="1" dirty="0">
                <a:solidFill>
                  <a:srgbClr val="336600"/>
                </a:solidFill>
                <a:cs typeface="Leelawadee UI Semilight" panose="020B0402040204020203" pitchFamily="34" charset="-34"/>
              </a:rPr>
              <a:t>.</a:t>
            </a:r>
            <a:r>
              <a:rPr lang="lv-LV" altLang="lv-LV" sz="2000" b="1" dirty="0">
                <a:solidFill>
                  <a:srgbClr val="336600"/>
                </a:solidFill>
                <a:cs typeface="Leelawadee UI Semilight" panose="020B0402040204020203" pitchFamily="34" charset="-34"/>
              </a:rPr>
              <a:t>jūnijā</a:t>
            </a:r>
          </a:p>
          <a:p>
            <a:pPr algn="r"/>
            <a:endParaRPr lang="lv-LV" altLang="lv-LV" sz="2000" dirty="0">
              <a:solidFill>
                <a:srgbClr val="FF0000"/>
              </a:solidFill>
              <a:cs typeface="Leelawadee UI Semilight" panose="020B0402040204020203" pitchFamily="34" charset="-34"/>
            </a:endParaRPr>
          </a:p>
        </p:txBody>
      </p:sp>
    </p:spTree>
    <p:extLst>
      <p:ext uri="{BB962C8B-B14F-4D97-AF65-F5344CB8AC3E}">
        <p14:creationId xmlns:p14="http://schemas.microsoft.com/office/powerpoint/2010/main" val="394622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590803" y="381000"/>
            <a:ext cx="9296392" cy="1036642"/>
          </a:xfrm>
        </p:spPr>
        <p:txBody>
          <a:bodyPr>
            <a:normAutofit/>
          </a:bodyPr>
          <a:lstStyle/>
          <a:p>
            <a:r>
              <a:rPr lang="lv-LV" altLang="lv-LV" sz="2800" dirty="0">
                <a:solidFill>
                  <a:srgbClr val="6BA539"/>
                </a:solidFill>
              </a:rPr>
              <a:t>Administratīvā veiktspēja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05758" y="1554650"/>
            <a:ext cx="6882741" cy="4484200"/>
          </a:xfrm>
        </p:spPr>
        <p:txBody>
          <a:bodyPr>
            <a:noAutofit/>
          </a:bodyPr>
          <a:lstStyle/>
          <a:p>
            <a:endParaRPr lang="en-GB" dirty="0">
              <a:latin typeface="Times New Roman" panose="02020603050405020304" pitchFamily="18" charset="0"/>
              <a:cs typeface="Times New Roman" panose="02020603050405020304" pitchFamily="18" charset="0"/>
            </a:endParaRPr>
          </a:p>
          <a:p>
            <a:pPr lvl="0" defTabSz="938213" fontAlgn="base">
              <a:lnSpc>
                <a:spcPct val="100000"/>
              </a:lnSpc>
              <a:spcBef>
                <a:spcPct val="0"/>
              </a:spcBef>
              <a:spcAft>
                <a:spcPct val="0"/>
              </a:spcAft>
            </a:pPr>
            <a:r>
              <a:rPr lang="lv-LV" altLang="lv-LV" b="1" dirty="0">
                <a:solidFill>
                  <a:srgbClr val="002060"/>
                </a:solidFill>
                <a:ea typeface="MS PGothic" panose="020B0600070205080204" pitchFamily="34" charset="-128"/>
              </a:rPr>
              <a:t>Nomas, komunālo un apsaimniekošanas izdevumu pieauguma segšana</a:t>
            </a:r>
          </a:p>
          <a:p>
            <a:pPr lvl="0" defTabSz="938213" fontAlgn="base">
              <a:lnSpc>
                <a:spcPct val="100000"/>
              </a:lnSpc>
              <a:spcBef>
                <a:spcPct val="0"/>
              </a:spcBef>
              <a:spcAft>
                <a:spcPct val="0"/>
              </a:spcAft>
            </a:pPr>
            <a:endParaRPr lang="lv-LV" altLang="lv-LV" b="1" dirty="0">
              <a:solidFill>
                <a:srgbClr val="002060"/>
              </a:solidFill>
              <a:ea typeface="MS PGothic" panose="020B0600070205080204" pitchFamily="34" charset="-128"/>
            </a:endParaRPr>
          </a:p>
          <a:p>
            <a:pPr lvl="0" defTabSz="938213" fontAlgn="base">
              <a:lnSpc>
                <a:spcPct val="100000"/>
              </a:lnSpc>
              <a:spcBef>
                <a:spcPct val="0"/>
              </a:spcBef>
              <a:spcAft>
                <a:spcPct val="0"/>
              </a:spcAft>
            </a:pPr>
            <a:endParaRPr lang="lv-LV" altLang="lv-LV" b="1" dirty="0">
              <a:solidFill>
                <a:srgbClr val="002060"/>
              </a:solidFill>
              <a:ea typeface="MS PGothic" panose="020B0600070205080204" pitchFamily="34" charset="-128"/>
            </a:endParaRPr>
          </a:p>
          <a:p>
            <a:pPr lvl="0" defTabSz="938213" fontAlgn="base">
              <a:lnSpc>
                <a:spcPct val="100000"/>
              </a:lnSpc>
              <a:spcBef>
                <a:spcPct val="0"/>
              </a:spcBef>
              <a:spcAft>
                <a:spcPct val="0"/>
              </a:spcAft>
            </a:pPr>
            <a:r>
              <a:rPr lang="lv-LV" altLang="lv-LV" b="1" dirty="0">
                <a:solidFill>
                  <a:srgbClr val="002060"/>
                </a:solidFill>
                <a:ea typeface="MS PGothic" panose="020B0600070205080204" pitchFamily="34" charset="-128"/>
              </a:rPr>
              <a:t>VSAA informācijas sistēmu pilnveidošana</a:t>
            </a:r>
            <a:endParaRPr lang="en-GB" altLang="lv-LV" b="1" dirty="0">
              <a:solidFill>
                <a:srgbClr val="002060"/>
              </a:solidFill>
              <a:ea typeface="MS PGothic" panose="020B0600070205080204" pitchFamily="34" charset="-128"/>
            </a:endParaRP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a:spcBef>
                <a:spcPts val="2400"/>
              </a:spcBef>
            </a:pPr>
            <a:r>
              <a:rPr lang="lv-LV" b="1" dirty="0">
                <a:solidFill>
                  <a:srgbClr val="002060"/>
                </a:solidFill>
              </a:rPr>
              <a:t>Ēdināšanas izdevumu pieauguma segšana</a:t>
            </a:r>
          </a:p>
          <a:p>
            <a:endParaRPr lang="lv-LV"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a:p>
            <a:r>
              <a:rPr lang="lv-LV" altLang="lv-LV" b="1" dirty="0">
                <a:solidFill>
                  <a:srgbClr val="002060"/>
                </a:solidFill>
                <a:ea typeface="MS PGothic" panose="020B0600070205080204" pitchFamily="34" charset="-128"/>
              </a:rPr>
              <a:t>Atlīdzības nodrošināšana nozarē atbilstoši jaunajam regulējumam</a:t>
            </a: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10</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77962" y="2684173"/>
            <a:ext cx="3537527" cy="99536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highlight>
                  <a:srgbClr val="E6E6E6"/>
                </a:highlight>
                <a:latin typeface="Verdana" panose="020B0604030504040204" pitchFamily="34" charset="0"/>
                <a:ea typeface="MS PGothic" panose="020B0600070205080204" pitchFamily="34" charset="-128"/>
              </a:rPr>
              <a:t>0,3 milj. EUR</a:t>
            </a:r>
            <a:endParaRPr lang="en-GB" dirty="0">
              <a:highlight>
                <a:srgbClr val="E6E6E6"/>
              </a:highlight>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277962" y="4150156"/>
            <a:ext cx="3537527" cy="68888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2,7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43022" y="1814283"/>
            <a:ext cx="1849" cy="688887"/>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34DBBE4-63EC-45A6-AAAD-F162C597EFB1}"/>
              </a:ext>
            </a:extLst>
          </p:cNvPr>
          <p:cNvCxnSpPr>
            <a:cxnSpLocks/>
          </p:cNvCxnSpPr>
          <p:nvPr/>
        </p:nvCxnSpPr>
        <p:spPr>
          <a:xfrm flipH="1">
            <a:off x="8043022" y="2958999"/>
            <a:ext cx="1" cy="470001"/>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9CA06AB3-5A87-4DC3-A535-271976AEAD1C}"/>
              </a:ext>
            </a:extLst>
          </p:cNvPr>
          <p:cNvSpPr txBox="1">
            <a:spLocks/>
          </p:cNvSpPr>
          <p:nvPr/>
        </p:nvSpPr>
        <p:spPr>
          <a:xfrm>
            <a:off x="8248073" y="1814283"/>
            <a:ext cx="3537527" cy="68888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3,3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52604" y="3997383"/>
            <a:ext cx="0" cy="620337"/>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5EC2BF8-6C0E-4D28-91D6-26F2CD189463}"/>
              </a:ext>
            </a:extLst>
          </p:cNvPr>
          <p:cNvCxnSpPr>
            <a:cxnSpLocks/>
          </p:cNvCxnSpPr>
          <p:nvPr/>
        </p:nvCxnSpPr>
        <p:spPr>
          <a:xfrm>
            <a:off x="8052604" y="5304493"/>
            <a:ext cx="0" cy="620337"/>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4DA11314-7713-40C6-A697-8B4C6ABA8F53}"/>
              </a:ext>
            </a:extLst>
          </p:cNvPr>
          <p:cNvSpPr txBox="1">
            <a:spLocks/>
          </p:cNvSpPr>
          <p:nvPr/>
        </p:nvSpPr>
        <p:spPr>
          <a:xfrm>
            <a:off x="8349668" y="5349961"/>
            <a:ext cx="3537527" cy="68888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11,9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495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590803" y="381000"/>
            <a:ext cx="9296392" cy="1036642"/>
          </a:xfrm>
        </p:spPr>
        <p:txBody>
          <a:bodyPr>
            <a:normAutofit/>
          </a:bodyPr>
          <a:lstStyle/>
          <a:p>
            <a:r>
              <a:rPr lang="lv-LV" altLang="lv-LV" sz="2800" dirty="0">
                <a:solidFill>
                  <a:srgbClr val="6BA539"/>
                </a:solidFill>
              </a:rPr>
              <a:t>Administratīvā veiktspēja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05758" y="1840400"/>
            <a:ext cx="6882741" cy="4484200"/>
          </a:xfrm>
        </p:spPr>
        <p:txBody>
          <a:bodyPr>
            <a:noAutofit/>
          </a:bodyPr>
          <a:lstStyle/>
          <a:p>
            <a:pPr lvl="0" defTabSz="938213" fontAlgn="base">
              <a:lnSpc>
                <a:spcPct val="100000"/>
              </a:lnSpc>
              <a:spcBef>
                <a:spcPct val="0"/>
              </a:spcBef>
              <a:spcAft>
                <a:spcPct val="0"/>
              </a:spcAft>
            </a:pPr>
            <a:r>
              <a:rPr lang="lv-LV" altLang="lv-LV" b="1" dirty="0">
                <a:solidFill>
                  <a:srgbClr val="002060"/>
                </a:solidFill>
                <a:ea typeface="MS PGothic" panose="020B0600070205080204" pitchFamily="34" charset="-128"/>
              </a:rPr>
              <a:t>Nozares infrastruktūras sakārtošana</a:t>
            </a:r>
            <a:endParaRPr lang="en-GB" altLang="lv-LV" b="1" dirty="0">
              <a:solidFill>
                <a:srgbClr val="002060"/>
              </a:solidFill>
              <a:ea typeface="MS PGothic" panose="020B0600070205080204" pitchFamily="34" charset="-128"/>
            </a:endParaRP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endParaRPr lang="lv-LV" dirty="0">
              <a:latin typeface="Times New Roman" panose="02020603050405020304" pitchFamily="18" charset="0"/>
              <a:cs typeface="Times New Roman" panose="02020603050405020304" pitchFamily="18" charset="0"/>
            </a:endParaRPr>
          </a:p>
          <a:p>
            <a:r>
              <a:rPr lang="lv-LV" b="1" dirty="0">
                <a:solidFill>
                  <a:srgbClr val="002060"/>
                </a:solidFill>
              </a:rPr>
              <a:t>Iemaksas starptautiskās organizācijās</a:t>
            </a:r>
          </a:p>
          <a:p>
            <a:endParaRPr lang="lv-LV" b="1" dirty="0">
              <a:solidFill>
                <a:srgbClr val="002060"/>
              </a:solidFill>
            </a:endParaRPr>
          </a:p>
          <a:p>
            <a:r>
              <a:rPr lang="lv-LV" b="1" dirty="0">
                <a:solidFill>
                  <a:srgbClr val="002060"/>
                </a:solidFill>
              </a:rPr>
              <a:t>Mērķdotācija Latvijas sociālo darbinieku biedrībai un Latvijas Pašvaldību sociālo dienestu vadītāju apvienībai</a:t>
            </a: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11</a:t>
            </a:fld>
            <a:endParaRPr lang="en-US" altLang="lv-LV" dirty="0"/>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248071" y="3064095"/>
            <a:ext cx="3537527" cy="80702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0,02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flipH="1">
            <a:off x="8043023" y="1782893"/>
            <a:ext cx="1" cy="743613"/>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34DBBE4-63EC-45A6-AAAD-F162C597EFB1}"/>
              </a:ext>
            </a:extLst>
          </p:cNvPr>
          <p:cNvCxnSpPr>
            <a:cxnSpLocks/>
          </p:cNvCxnSpPr>
          <p:nvPr/>
        </p:nvCxnSpPr>
        <p:spPr>
          <a:xfrm flipH="1">
            <a:off x="8027895" y="2896423"/>
            <a:ext cx="1" cy="697981"/>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9CA06AB3-5A87-4DC3-A535-271976AEAD1C}"/>
              </a:ext>
            </a:extLst>
          </p:cNvPr>
          <p:cNvSpPr txBox="1">
            <a:spLocks/>
          </p:cNvSpPr>
          <p:nvPr/>
        </p:nvSpPr>
        <p:spPr>
          <a:xfrm>
            <a:off x="8248073" y="1881651"/>
            <a:ext cx="3537527" cy="63244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6,5/ 8,7/ 6,5 milj. EUR</a:t>
            </a:r>
            <a:endParaRPr lang="en-GB" b="1" dirty="0">
              <a:solidFill>
                <a:schemeClr val="accent6">
                  <a:lumMod val="75000"/>
                </a:schemeClr>
              </a:solidFill>
              <a:latin typeface="Verdana" panose="020B0604030504040204" pitchFamily="34" charset="0"/>
              <a:ea typeface="MS PGothic" panose="020B0600070205080204" pitchFamily="34" charset="-128"/>
            </a:endParaRPr>
          </a:p>
          <a:p>
            <a:endParaRPr lang="en-GB" b="1" dirty="0">
              <a:solidFill>
                <a:schemeClr val="accent6">
                  <a:lumMod val="75000"/>
                </a:schemeClr>
              </a:solidFill>
              <a:ea typeface="MS PGothic" panose="020B0600070205080204" pitchFamily="34" charset="-128"/>
              <a:cs typeface="Times New Roman" panose="02020603050405020304" pitchFamily="18" charset="0"/>
            </a:endParaRPr>
          </a:p>
          <a:p>
            <a:endParaRPr lang="en-GB" b="1" dirty="0">
              <a:solidFill>
                <a:schemeClr val="accent6">
                  <a:lumMod val="75000"/>
                </a:schemeClr>
              </a:solidFill>
              <a:ea typeface="MS PGothic" panose="020B0600070205080204" pitchFamily="34" charset="-128"/>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43023" y="4180263"/>
            <a:ext cx="0" cy="654627"/>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B2F0B2E5-C911-4317-8B1D-CDF2301B148E}"/>
              </a:ext>
            </a:extLst>
          </p:cNvPr>
          <p:cNvSpPr txBox="1">
            <a:spLocks/>
          </p:cNvSpPr>
          <p:nvPr/>
        </p:nvSpPr>
        <p:spPr>
          <a:xfrm>
            <a:off x="8248071" y="4177146"/>
            <a:ext cx="3537527" cy="80702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0,03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44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Graphic 2">
            <a:extLst>
              <a:ext uri="{FF2B5EF4-FFF2-40B4-BE49-F238E27FC236}">
                <a16:creationId xmlns:a16="http://schemas.microsoft.com/office/drawing/2014/main" id="{331BC5EE-EF3C-49AA-B4E5-E784BE65131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7364" y="5865814"/>
            <a:ext cx="242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7" name="Graphic 4">
            <a:extLst>
              <a:ext uri="{FF2B5EF4-FFF2-40B4-BE49-F238E27FC236}">
                <a16:creationId xmlns:a16="http://schemas.microsoft.com/office/drawing/2014/main" id="{A6815B51-9757-4BB4-961A-408947BF824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7364" y="6118226"/>
            <a:ext cx="2428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8" name="Picture 14">
            <a:extLst>
              <a:ext uri="{FF2B5EF4-FFF2-40B4-BE49-F238E27FC236}">
                <a16:creationId xmlns:a16="http://schemas.microsoft.com/office/drawing/2014/main" id="{0B657EDA-7DA7-4B25-A5FF-7B6871A072C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47839" y="6350001"/>
            <a:ext cx="2444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9" name="Picture 15">
            <a:extLst>
              <a:ext uri="{FF2B5EF4-FFF2-40B4-BE49-F238E27FC236}">
                <a16:creationId xmlns:a16="http://schemas.microsoft.com/office/drawing/2014/main" id="{2EEF82B0-F2F1-456B-9DDD-A373A499AAA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63713" y="5370513"/>
            <a:ext cx="239712"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0" name="Graphic 15">
            <a:extLst>
              <a:ext uri="{FF2B5EF4-FFF2-40B4-BE49-F238E27FC236}">
                <a16:creationId xmlns:a16="http://schemas.microsoft.com/office/drawing/2014/main" id="{881AD6D4-62F7-469F-A68B-2873D7E0B91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58951" y="5618164"/>
            <a:ext cx="2444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1" name="TextBox 17">
            <a:extLst>
              <a:ext uri="{FF2B5EF4-FFF2-40B4-BE49-F238E27FC236}">
                <a16:creationId xmlns:a16="http://schemas.microsoft.com/office/drawing/2014/main" id="{DA13555E-0741-415C-9E14-69BDE3592640}"/>
              </a:ext>
            </a:extLst>
          </p:cNvPr>
          <p:cNvSpPr txBox="1">
            <a:spLocks noChangeArrowheads="1"/>
          </p:cNvSpPr>
          <p:nvPr/>
        </p:nvSpPr>
        <p:spPr bwMode="auto">
          <a:xfrm>
            <a:off x="1992313" y="5360988"/>
            <a:ext cx="18669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8"/>
              </a:rPr>
              <a:t>http://www.lm.gov.lv</a:t>
            </a:r>
            <a:endParaRPr lang="en-US" altLang="lv-LV" sz="1000">
              <a:latin typeface="Verdana" panose="020B0604030504040204" pitchFamily="34" charset="0"/>
            </a:endParaRPr>
          </a:p>
        </p:txBody>
      </p:sp>
      <p:sp>
        <p:nvSpPr>
          <p:cNvPr id="41992" name="TextBox 18">
            <a:extLst>
              <a:ext uri="{FF2B5EF4-FFF2-40B4-BE49-F238E27FC236}">
                <a16:creationId xmlns:a16="http://schemas.microsoft.com/office/drawing/2014/main" id="{794FB80F-E0BC-4C9D-8C5B-EE45E42E687E}"/>
              </a:ext>
            </a:extLst>
          </p:cNvPr>
          <p:cNvSpPr txBox="1">
            <a:spLocks noChangeArrowheads="1"/>
          </p:cNvSpPr>
          <p:nvPr/>
        </p:nvSpPr>
        <p:spPr bwMode="auto">
          <a:xfrm>
            <a:off x="1992313" y="5619750"/>
            <a:ext cx="36195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9"/>
              </a:rPr>
              <a:t>https://www.instagram.com/labklajibas_ministrija/</a:t>
            </a:r>
            <a:endParaRPr lang="en-US" altLang="lv-LV" sz="1000">
              <a:latin typeface="Verdana" panose="020B0604030504040204" pitchFamily="34" charset="0"/>
            </a:endParaRPr>
          </a:p>
        </p:txBody>
      </p:sp>
      <p:sp>
        <p:nvSpPr>
          <p:cNvPr id="41993" name="TextBox 19">
            <a:extLst>
              <a:ext uri="{FF2B5EF4-FFF2-40B4-BE49-F238E27FC236}">
                <a16:creationId xmlns:a16="http://schemas.microsoft.com/office/drawing/2014/main" id="{EB180472-BE42-42C8-AFCA-B89AD1135250}"/>
              </a:ext>
            </a:extLst>
          </p:cNvPr>
          <p:cNvSpPr txBox="1">
            <a:spLocks noChangeArrowheads="1"/>
          </p:cNvSpPr>
          <p:nvPr/>
        </p:nvSpPr>
        <p:spPr bwMode="auto">
          <a:xfrm>
            <a:off x="1992314" y="5865813"/>
            <a:ext cx="39528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10"/>
              </a:rPr>
              <a:t>https://www.facebook.com/labklajibasministrija/?ref=hl</a:t>
            </a:r>
            <a:endParaRPr lang="en-US" altLang="lv-LV" sz="1000">
              <a:latin typeface="Verdana" panose="020B0604030504040204" pitchFamily="34" charset="0"/>
            </a:endParaRPr>
          </a:p>
        </p:txBody>
      </p:sp>
      <p:sp>
        <p:nvSpPr>
          <p:cNvPr id="41994" name="TextBox 20">
            <a:hlinkClick r:id="rId11"/>
            <a:extLst>
              <a:ext uri="{FF2B5EF4-FFF2-40B4-BE49-F238E27FC236}">
                <a16:creationId xmlns:a16="http://schemas.microsoft.com/office/drawing/2014/main" id="{AA029C1A-E047-48C6-9217-C79F20A72A89}"/>
              </a:ext>
            </a:extLst>
          </p:cNvPr>
          <p:cNvSpPr txBox="1">
            <a:spLocks noChangeArrowheads="1"/>
          </p:cNvSpPr>
          <p:nvPr/>
        </p:nvSpPr>
        <p:spPr bwMode="auto">
          <a:xfrm>
            <a:off x="2000250" y="6097588"/>
            <a:ext cx="2622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11"/>
              </a:rPr>
              <a:t>https://twitter.com/Lab_min</a:t>
            </a:r>
            <a:endParaRPr lang="en-US" altLang="lv-LV" sz="1000">
              <a:latin typeface="Verdana" panose="020B0604030504040204" pitchFamily="34" charset="0"/>
            </a:endParaRPr>
          </a:p>
        </p:txBody>
      </p:sp>
      <p:sp>
        <p:nvSpPr>
          <p:cNvPr id="41995" name="TextBox 21">
            <a:extLst>
              <a:ext uri="{FF2B5EF4-FFF2-40B4-BE49-F238E27FC236}">
                <a16:creationId xmlns:a16="http://schemas.microsoft.com/office/drawing/2014/main" id="{5351C3D2-0CCC-41F5-AF07-8E22F6FB2CEF}"/>
              </a:ext>
            </a:extLst>
          </p:cNvPr>
          <p:cNvSpPr txBox="1">
            <a:spLocks noChangeArrowheads="1"/>
          </p:cNvSpPr>
          <p:nvPr/>
        </p:nvSpPr>
        <p:spPr bwMode="auto">
          <a:xfrm>
            <a:off x="1992313" y="6337300"/>
            <a:ext cx="36195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lv-LV" sz="1000">
                <a:latin typeface="Verdana" panose="020B0604030504040204" pitchFamily="34" charset="0"/>
                <a:hlinkClick r:id="rId12"/>
              </a:rPr>
              <a:t>https://www.youtube.com/user/LabklajibasMinistrij</a:t>
            </a:r>
            <a:endParaRPr lang="en-US" altLang="lv-LV" sz="1000">
              <a:latin typeface="Verdan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816351" y="381000"/>
            <a:ext cx="9070843" cy="1036642"/>
          </a:xfrm>
        </p:spPr>
        <p:txBody>
          <a:bodyPr>
            <a:normAutofit/>
          </a:bodyPr>
          <a:lstStyle/>
          <a:p>
            <a:r>
              <a:rPr lang="lv-LV" sz="2800" dirty="0">
                <a:solidFill>
                  <a:srgbClr val="6BA539"/>
                </a:solidFill>
                <a:ea typeface="+mn-ea"/>
                <a:cs typeface="+mn-cs"/>
              </a:rPr>
              <a:t>Materiālais atbalsts noteiktām iedzīvotāju grupām </a:t>
            </a: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51114" y="1325880"/>
            <a:ext cx="6882741" cy="5303520"/>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Minimālā ienākuma līmeņa ikgadējā pārskatīšana no 2023.gada </a:t>
            </a:r>
          </a:p>
          <a:p>
            <a:pPr algn="just">
              <a:spcBef>
                <a:spcPts val="1200"/>
              </a:spcBef>
            </a:pPr>
            <a:r>
              <a:rPr lang="lv-LV" b="1" dirty="0">
                <a:solidFill>
                  <a:srgbClr val="002060"/>
                </a:solidFill>
                <a:ea typeface="MS PGothic" panose="020B0600070205080204" pitchFamily="34" charset="-128"/>
              </a:rPr>
              <a:t>Bāzes pensijas ieviešana</a:t>
            </a:r>
            <a:endParaRPr lang="lv-LV" dirty="0"/>
          </a:p>
          <a:p>
            <a:pPr algn="just">
              <a:spcBef>
                <a:spcPts val="1200"/>
              </a:spcBef>
            </a:pPr>
            <a:endParaRPr lang="lv-LV" b="1" dirty="0">
              <a:solidFill>
                <a:srgbClr val="002060"/>
              </a:solidFill>
              <a:ea typeface="MS PGothic" panose="020B0600070205080204" pitchFamily="34" charset="-128"/>
            </a:endParaRPr>
          </a:p>
          <a:p>
            <a:pPr algn="just">
              <a:spcBef>
                <a:spcPts val="1200"/>
              </a:spcBef>
            </a:pPr>
            <a:r>
              <a:rPr lang="lv-LV" b="1" dirty="0">
                <a:solidFill>
                  <a:srgbClr val="002060"/>
                </a:solidFill>
                <a:ea typeface="MS PGothic" panose="020B0600070205080204" pitchFamily="34" charset="-128"/>
              </a:rPr>
              <a:t>Atbalsts energoresursu cenu un inflācijas pieauguma ietekmes mazināšanai</a:t>
            </a:r>
          </a:p>
          <a:p>
            <a:pPr algn="just">
              <a:spcBef>
                <a:spcPts val="1200"/>
              </a:spcBef>
            </a:pPr>
            <a:endParaRPr lang="lv-LV" b="1" dirty="0">
              <a:solidFill>
                <a:srgbClr val="002060"/>
              </a:solidFill>
              <a:ea typeface="MS PGothic" panose="020B0600070205080204" pitchFamily="34" charset="-128"/>
            </a:endParaRPr>
          </a:p>
          <a:p>
            <a:pPr algn="just">
              <a:spcBef>
                <a:spcPts val="1200"/>
              </a:spcBef>
            </a:pPr>
            <a:r>
              <a:rPr lang="lv-LV" b="1" dirty="0">
                <a:solidFill>
                  <a:srgbClr val="002060"/>
                </a:solidFill>
                <a:ea typeface="MS PGothic" panose="020B0600070205080204" pitchFamily="34" charset="-128"/>
              </a:rPr>
              <a:t>Īpašas kopšanas pabalsta ieviešana paliatīvās aprūpes pacientam</a:t>
            </a:r>
          </a:p>
          <a:p>
            <a:pPr algn="just">
              <a:spcBef>
                <a:spcPts val="1200"/>
              </a:spcBef>
            </a:pPr>
            <a:endParaRPr lang="lv-LV" b="1" dirty="0">
              <a:solidFill>
                <a:srgbClr val="002060"/>
              </a:solidFill>
              <a:ea typeface="MS PGothic" panose="020B0600070205080204" pitchFamily="34" charset="-128"/>
            </a:endParaRPr>
          </a:p>
          <a:p>
            <a:pPr algn="just">
              <a:spcBef>
                <a:spcPts val="1200"/>
              </a:spcBef>
            </a:pPr>
            <a:r>
              <a:rPr lang="lv-LV" b="1" dirty="0">
                <a:solidFill>
                  <a:srgbClr val="002060"/>
                </a:solidFill>
                <a:ea typeface="MS PGothic" panose="020B0600070205080204" pitchFamily="34" charset="-128"/>
              </a:rPr>
              <a:t>Pabalsta par asistenta izmantošanu pilngadīgām personām ar I grupas redzes invaliditāti paaugstināšana</a:t>
            </a:r>
          </a:p>
          <a:p>
            <a:pPr algn="just">
              <a:spcBef>
                <a:spcPts val="1200"/>
              </a:spcBef>
            </a:pPr>
            <a:endParaRPr lang="lv-LV" b="1" dirty="0">
              <a:solidFill>
                <a:srgbClr val="002060"/>
              </a:solidFill>
              <a:ea typeface="MS PGothic" panose="020B0600070205080204" pitchFamily="34" charset="-128"/>
            </a:endParaRPr>
          </a:p>
          <a:p>
            <a:pPr algn="just">
              <a:spcBef>
                <a:spcPts val="1200"/>
              </a:spcBef>
            </a:pPr>
            <a:endParaRPr lang="lv-LV" b="1" dirty="0">
              <a:solidFill>
                <a:srgbClr val="002060"/>
              </a:solidFill>
              <a:ea typeface="MS PGothic" panose="020B0600070205080204" pitchFamily="34" charset="-128"/>
            </a:endParaRPr>
          </a:p>
          <a:p>
            <a:pPr algn="just">
              <a:spcBef>
                <a:spcPts val="1200"/>
              </a:spcBef>
            </a:pPr>
            <a:endParaRPr lang="lv-LV" b="1" dirty="0">
              <a:solidFill>
                <a:srgbClr val="002060"/>
              </a:solidFill>
              <a:ea typeface="MS PGothic" panose="020B0600070205080204" pitchFamily="34" charset="-128"/>
            </a:endParaRPr>
          </a:p>
          <a:p>
            <a:pPr algn="just">
              <a:spcBef>
                <a:spcPts val="1200"/>
              </a:spcBef>
            </a:pPr>
            <a:endParaRPr lang="lv-LV" b="1" dirty="0">
              <a:solidFill>
                <a:srgbClr val="002060"/>
              </a:solidFill>
              <a:ea typeface="MS PGothic" panose="020B0600070205080204" pitchFamily="34" charset="-128"/>
            </a:endParaRPr>
          </a:p>
          <a:p>
            <a:pPr lvl="1" algn="just">
              <a:spcBef>
                <a:spcPts val="1200"/>
              </a:spcBef>
            </a:pPr>
            <a:endParaRPr lang="lv-LV" dirty="0">
              <a:latin typeface="Verdana" panose="020B0604030504040204" pitchFamily="34" charset="0"/>
              <a:ea typeface="Verdana" panose="020B0604030504040204" pitchFamily="34" charset="0"/>
            </a:endParaRPr>
          </a:p>
          <a:p>
            <a:pPr marL="0" lvl="1" indent="0" algn="just">
              <a:spcBef>
                <a:spcPts val="1200"/>
              </a:spcBef>
              <a:buNone/>
            </a:pPr>
            <a:endParaRPr lang="lv-LV" b="1" dirty="0">
              <a:solidFill>
                <a:srgbClr val="002060"/>
              </a:solidFill>
              <a:latin typeface="Verdana" panose="020B0604030504040204" pitchFamily="34" charset="0"/>
              <a:ea typeface="MS PGothic" panose="020B0600070205080204" pitchFamily="34" charset="-128"/>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2</a:t>
            </a:fld>
            <a:endParaRPr lang="en-US" altLang="lv-LV" dirty="0"/>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145199" y="1552055"/>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cs typeface="Times New Roman" panose="02020603050405020304" pitchFamily="18" charset="0"/>
              </a:rPr>
              <a:t>25/ 44/ 55 milj. EUR</a:t>
            </a: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52/ 57/ 62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flipH="1">
            <a:off x="7951927" y="3205863"/>
            <a:ext cx="10506" cy="741458"/>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34DBBE4-63EC-45A6-AAAD-F162C597EFB1}"/>
              </a:ext>
            </a:extLst>
          </p:cNvPr>
          <p:cNvCxnSpPr>
            <a:cxnSpLocks/>
          </p:cNvCxnSpPr>
          <p:nvPr/>
        </p:nvCxnSpPr>
        <p:spPr>
          <a:xfrm>
            <a:off x="7951927" y="1552055"/>
            <a:ext cx="0" cy="1145425"/>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62814FBB-E8BB-43CF-8B76-635933412B96}"/>
              </a:ext>
            </a:extLst>
          </p:cNvPr>
          <p:cNvSpPr txBox="1">
            <a:spLocks/>
          </p:cNvSpPr>
          <p:nvPr/>
        </p:nvSpPr>
        <p:spPr>
          <a:xfrm>
            <a:off x="8349667" y="2990227"/>
            <a:ext cx="3537527" cy="103664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cs typeface="Times New Roman" panose="02020603050405020304" pitchFamily="18" charset="0"/>
              </a:rPr>
              <a:t>23 / 61/ 1,8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17" name="Straight Connector 16">
            <a:extLst>
              <a:ext uri="{FF2B5EF4-FFF2-40B4-BE49-F238E27FC236}">
                <a16:creationId xmlns:a16="http://schemas.microsoft.com/office/drawing/2014/main" id="{CF5B93C0-06CF-42F2-AFBD-AAF8AB527BFE}"/>
              </a:ext>
            </a:extLst>
          </p:cNvPr>
          <p:cNvCxnSpPr>
            <a:cxnSpLocks/>
          </p:cNvCxnSpPr>
          <p:nvPr/>
        </p:nvCxnSpPr>
        <p:spPr>
          <a:xfrm>
            <a:off x="7956944" y="4439480"/>
            <a:ext cx="5489" cy="53305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1EDF67BE-4AEB-4F37-BC78-0B70F45E30D3}"/>
              </a:ext>
            </a:extLst>
          </p:cNvPr>
          <p:cNvSpPr txBox="1">
            <a:spLocks/>
          </p:cNvSpPr>
          <p:nvPr/>
        </p:nvSpPr>
        <p:spPr>
          <a:xfrm>
            <a:off x="8332574" y="4121151"/>
            <a:ext cx="3537527" cy="103664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cs typeface="Times New Roman" panose="02020603050405020304" pitchFamily="18" charset="0"/>
              </a:rPr>
              <a:t>6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22" name="Straight Connector 21">
            <a:extLst>
              <a:ext uri="{FF2B5EF4-FFF2-40B4-BE49-F238E27FC236}">
                <a16:creationId xmlns:a16="http://schemas.microsoft.com/office/drawing/2014/main" id="{98CD3338-9929-454A-9032-CE16B685B695}"/>
              </a:ext>
            </a:extLst>
          </p:cNvPr>
          <p:cNvCxnSpPr>
            <a:cxnSpLocks/>
          </p:cNvCxnSpPr>
          <p:nvPr/>
        </p:nvCxnSpPr>
        <p:spPr>
          <a:xfrm>
            <a:off x="7976337" y="5597720"/>
            <a:ext cx="12679" cy="72688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DA9926D0-C842-4299-AFAD-D9B11CCA3B62}"/>
              </a:ext>
            </a:extLst>
          </p:cNvPr>
          <p:cNvSpPr txBox="1">
            <a:spLocks/>
          </p:cNvSpPr>
          <p:nvPr/>
        </p:nvSpPr>
        <p:spPr>
          <a:xfrm>
            <a:off x="8331498" y="5319547"/>
            <a:ext cx="3537527" cy="103664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cs typeface="Times New Roman" panose="02020603050405020304" pitchFamily="18" charset="0"/>
              </a:rPr>
              <a:t>  1,4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821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816351" y="381000"/>
            <a:ext cx="9070843" cy="1036642"/>
          </a:xfrm>
        </p:spPr>
        <p:txBody>
          <a:bodyPr>
            <a:normAutofit/>
          </a:bodyPr>
          <a:lstStyle/>
          <a:p>
            <a:r>
              <a:rPr lang="en-GB" altLang="lv-LV" sz="2800" dirty="0" err="1">
                <a:solidFill>
                  <a:srgbClr val="6BA539"/>
                </a:solidFill>
              </a:rPr>
              <a:t>Pensiju</a:t>
            </a:r>
            <a:r>
              <a:rPr lang="en-GB" altLang="lv-LV" sz="2800" dirty="0">
                <a:solidFill>
                  <a:srgbClr val="6BA539"/>
                </a:solidFill>
              </a:rPr>
              <a:t> </a:t>
            </a:r>
            <a:r>
              <a:rPr lang="en-GB" altLang="lv-LV" sz="2800" dirty="0" err="1">
                <a:solidFill>
                  <a:srgbClr val="6BA539"/>
                </a:solidFill>
              </a:rPr>
              <a:t>paaugstināšana</a:t>
            </a:r>
            <a:r>
              <a:rPr lang="en-GB" altLang="lv-LV" sz="2800" dirty="0">
                <a:solidFill>
                  <a:srgbClr val="6BA539"/>
                </a:solidFill>
              </a:rPr>
              <a:t> un </a:t>
            </a:r>
            <a:r>
              <a:rPr lang="en-GB" altLang="lv-LV" sz="2800" dirty="0" err="1">
                <a:solidFill>
                  <a:srgbClr val="6BA539"/>
                </a:solidFill>
              </a:rPr>
              <a:t>nodrošinājums</a:t>
            </a:r>
            <a:r>
              <a:rPr lang="en-GB" altLang="lv-LV" sz="2800" dirty="0">
                <a:solidFill>
                  <a:srgbClr val="6BA539"/>
                </a:solidFill>
              </a:rPr>
              <a:t> </a:t>
            </a:r>
            <a:r>
              <a:rPr lang="en-GB" altLang="lv-LV" sz="2800" dirty="0" err="1">
                <a:solidFill>
                  <a:srgbClr val="6BA539"/>
                </a:solidFill>
              </a:rPr>
              <a:t>nākotnē</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51114" y="12923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Pensiju paaugstināšana</a:t>
            </a:r>
          </a:p>
          <a:p>
            <a:pPr lvl="1" algn="just">
              <a:spcBef>
                <a:spcPts val="1200"/>
              </a:spcBef>
            </a:pPr>
            <a:r>
              <a:rPr lang="lv-LV" dirty="0">
                <a:latin typeface="Verdana" panose="020B0604030504040204" pitchFamily="34" charset="0"/>
                <a:ea typeface="Verdana" panose="020B0604030504040204" pitchFamily="34" charset="0"/>
              </a:rPr>
              <a:t>Pensiju indeksācija (100% indekss ar stāžu 35+ un kaitīgos darba apstākļos strādājušajiem)</a:t>
            </a:r>
          </a:p>
          <a:p>
            <a:pPr lvl="1" algn="just">
              <a:spcBef>
                <a:spcPts val="1200"/>
              </a:spcBef>
            </a:pPr>
            <a:r>
              <a:rPr lang="lv-LV" dirty="0">
                <a:latin typeface="Verdana" panose="020B0604030504040204" pitchFamily="34" charset="0"/>
                <a:ea typeface="Verdana" panose="020B0604030504040204" pitchFamily="34" charset="0"/>
              </a:rPr>
              <a:t>Pensiju piegāde dzīvesvietā</a:t>
            </a: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marL="0" lvl="1" indent="0" algn="just">
              <a:spcBef>
                <a:spcPts val="1200"/>
              </a:spcBef>
              <a:buNone/>
            </a:pPr>
            <a:r>
              <a:rPr lang="lv-LV" b="1" dirty="0">
                <a:solidFill>
                  <a:srgbClr val="002060"/>
                </a:solidFill>
                <a:latin typeface="Verdana" panose="020B0604030504040204" pitchFamily="34" charset="0"/>
                <a:ea typeface="MS PGothic" panose="020B0600070205080204" pitchFamily="34" charset="-128"/>
              </a:rPr>
              <a:t>Nodrošinājums nākotnē</a:t>
            </a:r>
          </a:p>
          <a:p>
            <a:pPr lvl="1" algn="just">
              <a:spcBef>
                <a:spcPts val="1200"/>
              </a:spcBef>
            </a:pPr>
            <a:r>
              <a:rPr lang="lv-LV" dirty="0">
                <a:latin typeface="Verdana" panose="020B0604030504040204" pitchFamily="34" charset="0"/>
                <a:ea typeface="Verdana" panose="020B0604030504040204" pitchFamily="34" charset="0"/>
              </a:rPr>
              <a:t>VSAOI par nestrādājošām personām, kuras aprūpē bērnu ar invaliditāti</a:t>
            </a: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3</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48073" y="1595302"/>
            <a:ext cx="3537527" cy="167319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1/ 6/ 15 milj. EUR</a:t>
            </a:r>
          </a:p>
          <a:p>
            <a:pPr marL="0" lvl="1" indent="0" algn="ctr">
              <a:spcBef>
                <a:spcPts val="1200"/>
              </a:spcBef>
              <a:buNone/>
            </a:pPr>
            <a:endParaRPr lang="lv-LV" b="1" dirty="0">
              <a:solidFill>
                <a:schemeClr val="accent6">
                  <a:lumMod val="75000"/>
                </a:schemeClr>
              </a:solidFill>
              <a:latin typeface="Verdana" panose="020B0604030504040204" pitchFamily="34" charset="0"/>
              <a:ea typeface="MS PGothic" panose="020B0600070205080204" pitchFamily="34" charset="-128"/>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0,7/ 1/ 1,5 milj. EUR</a:t>
            </a:r>
          </a:p>
          <a:p>
            <a:pPr marL="0" lvl="1" indent="0" algn="ctr">
              <a:spcBef>
                <a:spcPts val="1200"/>
              </a:spcBef>
              <a:buNone/>
            </a:pPr>
            <a:endParaRPr lang="lv-LV" b="1" dirty="0">
              <a:solidFill>
                <a:schemeClr val="accent6">
                  <a:lumMod val="75000"/>
                </a:schemeClr>
              </a:solidFill>
              <a:latin typeface="Verdana" panose="020B0604030504040204" pitchFamily="34" charset="0"/>
              <a:ea typeface="MS PGothic" panose="020B0600070205080204" pitchFamily="34" charset="-128"/>
            </a:endParaRPr>
          </a:p>
          <a:p>
            <a:pPr marL="0" lvl="1" indent="0" algn="ctr">
              <a:spcBef>
                <a:spcPts val="1200"/>
              </a:spcBef>
              <a:buNone/>
            </a:pPr>
            <a:endParaRPr lang="lv-LV" b="1" dirty="0">
              <a:solidFill>
                <a:schemeClr val="accent6">
                  <a:lumMod val="75000"/>
                </a:schemeClr>
              </a:solidFill>
              <a:latin typeface="Verdana" panose="020B0604030504040204" pitchFamily="34" charset="0"/>
              <a:ea typeface="MS PGothic" panose="020B0600070205080204" pitchFamily="34" charset="-128"/>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248073" y="4456685"/>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a:t>
            </a:r>
            <a:r>
              <a:rPr lang="en-GB" b="1" dirty="0">
                <a:solidFill>
                  <a:schemeClr val="accent6">
                    <a:lumMod val="75000"/>
                  </a:schemeClr>
                </a:solidFill>
                <a:latin typeface="Verdana" panose="020B0604030504040204" pitchFamily="34" charset="0"/>
                <a:ea typeface="MS PGothic" panose="020B0600070205080204" pitchFamily="34" charset="-128"/>
              </a:rPr>
              <a:t>5</a:t>
            </a:r>
            <a:r>
              <a:rPr lang="lv-LV" b="1" dirty="0">
                <a:solidFill>
                  <a:schemeClr val="accent6">
                    <a:lumMod val="75000"/>
                  </a:schemeClr>
                </a:solidFill>
                <a:latin typeface="Verdana" panose="020B0604030504040204" pitchFamily="34" charset="0"/>
                <a:ea typeface="MS PGothic" panose="020B0600070205080204" pitchFamily="34" charset="-128"/>
              </a:rPr>
              <a:t> milj. EUR</a:t>
            </a: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26399" y="1969375"/>
            <a:ext cx="0" cy="1459625"/>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26399" y="4696690"/>
            <a:ext cx="0" cy="80114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619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816351" y="381000"/>
            <a:ext cx="9070843" cy="1036642"/>
          </a:xfrm>
        </p:spPr>
        <p:txBody>
          <a:bodyPr>
            <a:normAutofit/>
          </a:bodyPr>
          <a:lstStyle/>
          <a:p>
            <a:r>
              <a:rPr lang="lv-LV" altLang="lv-LV" sz="2800" dirty="0">
                <a:solidFill>
                  <a:srgbClr val="6BA539"/>
                </a:solidFill>
              </a:rPr>
              <a:t>Atbalsts ģimenēm ar bērniem </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51114" y="12923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	Jaundzimušā pūriņa nodrošināšana</a:t>
            </a: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4</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48073" y="1292352"/>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2,7 / 9 milj. EUR</a:t>
            </a:r>
            <a:endParaRPr lang="lv-LV" dirty="0">
              <a:solidFill>
                <a:schemeClr val="accent6">
                  <a:lumMod val="75000"/>
                </a:schemeClr>
              </a:solidFill>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56302" y="1417642"/>
            <a:ext cx="0" cy="969818"/>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6809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816351" y="381000"/>
            <a:ext cx="9070843" cy="1036642"/>
          </a:xfrm>
        </p:spPr>
        <p:txBody>
          <a:bodyPr>
            <a:normAutofit/>
          </a:bodyPr>
          <a:lstStyle/>
          <a:p>
            <a:r>
              <a:rPr lang="en-GB" altLang="lv-LV" sz="2800" dirty="0">
                <a:solidFill>
                  <a:srgbClr val="6BA539"/>
                </a:solidFill>
              </a:rPr>
              <a:t>A</a:t>
            </a:r>
            <a:r>
              <a:rPr lang="lv-LV" altLang="lv-LV" sz="2800" dirty="0" err="1">
                <a:solidFill>
                  <a:srgbClr val="6BA539"/>
                </a:solidFill>
              </a:rPr>
              <a:t>lternatīvo</a:t>
            </a:r>
            <a:r>
              <a:rPr lang="lv-LV" altLang="lv-LV" sz="2800" dirty="0">
                <a:solidFill>
                  <a:srgbClr val="6BA539"/>
                </a:solidFill>
              </a:rPr>
              <a:t> ģimenes aprūpes formu attīstība </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51114" y="12923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Atbalsts aizbildņiem </a:t>
            </a:r>
          </a:p>
          <a:p>
            <a:pPr lvl="1" algn="just">
              <a:spcBef>
                <a:spcPts val="1200"/>
              </a:spcBef>
            </a:pPr>
            <a:r>
              <a:rPr lang="lv-LV" dirty="0">
                <a:latin typeface="Verdana" panose="020B0604030504040204" pitchFamily="34" charset="0"/>
                <a:ea typeface="Verdana" panose="020B0604030504040204" pitchFamily="34" charset="0"/>
              </a:rPr>
              <a:t>Sociālās garantijas nestrādājošiem aizbildņiem</a:t>
            </a:r>
          </a:p>
          <a:p>
            <a:pPr lvl="1" algn="just">
              <a:spcBef>
                <a:spcPts val="1200"/>
              </a:spcBef>
            </a:pPr>
            <a:r>
              <a:rPr lang="lv-LV" dirty="0">
                <a:latin typeface="Verdana" panose="020B0604030504040204" pitchFamily="34" charset="0"/>
                <a:ea typeface="Verdana" panose="020B0604030504040204" pitchFamily="34" charset="0"/>
              </a:rPr>
              <a:t>Izmaiņas atlīdzībā</a:t>
            </a: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lvl="0">
              <a:defRPr/>
            </a:pPr>
            <a:r>
              <a:rPr lang="lv-LV" altLang="lv-LV" b="1" dirty="0" err="1">
                <a:solidFill>
                  <a:srgbClr val="002060"/>
                </a:solidFill>
                <a:ea typeface="MS PGothic" panose="020B0600070205080204" pitchFamily="34" charset="-128"/>
              </a:rPr>
              <a:t>Ārpusģimenes</a:t>
            </a:r>
            <a:r>
              <a:rPr lang="lv-LV" altLang="lv-LV" b="1" dirty="0">
                <a:solidFill>
                  <a:srgbClr val="002060"/>
                </a:solidFill>
                <a:ea typeface="MS PGothic" panose="020B0600070205080204" pitchFamily="34" charset="-128"/>
              </a:rPr>
              <a:t> aprūpes atbalsta pakalpojumu pilnveidošana</a:t>
            </a:r>
          </a:p>
          <a:p>
            <a:pPr lvl="1" algn="just">
              <a:spcBef>
                <a:spcPts val="1200"/>
              </a:spcBef>
            </a:pPr>
            <a:endParaRPr lang="lv-LV" dirty="0">
              <a:latin typeface="Verdana" panose="020B0604030504040204" pitchFamily="34" charset="0"/>
              <a:ea typeface="Verdana" panose="020B0604030504040204" pitchFamily="34" charset="0"/>
            </a:endParaRPr>
          </a:p>
          <a:p>
            <a:pPr marL="0" lvl="1" indent="0" algn="just">
              <a:spcBef>
                <a:spcPts val="1200"/>
              </a:spcBef>
              <a:buNone/>
            </a:pPr>
            <a:r>
              <a:rPr lang="lv-LV" b="1" dirty="0">
                <a:solidFill>
                  <a:srgbClr val="002060"/>
                </a:solidFill>
                <a:latin typeface="Verdana" panose="020B0604030504040204" pitchFamily="34" charset="0"/>
                <a:ea typeface="MS PGothic" panose="020B0600070205080204" pitchFamily="34" charset="-128"/>
              </a:rPr>
              <a:t>Atbalsts adoptētājiem</a:t>
            </a:r>
          </a:p>
          <a:p>
            <a:pPr lvl="1" algn="just">
              <a:spcBef>
                <a:spcPts val="1200"/>
              </a:spcBef>
            </a:pPr>
            <a:r>
              <a:rPr lang="lv-LV" dirty="0">
                <a:latin typeface="Verdana" panose="020B0604030504040204" pitchFamily="34" charset="0"/>
                <a:ea typeface="Verdana" panose="020B0604030504040204" pitchFamily="34" charset="0"/>
              </a:rPr>
              <a:t>Atlīdzība par adoptējamā bērna aprūpi</a:t>
            </a:r>
          </a:p>
          <a:p>
            <a:pPr lvl="1" algn="just">
              <a:spcBef>
                <a:spcPts val="1200"/>
              </a:spcBef>
            </a:pPr>
            <a:r>
              <a:rPr lang="lv-LV" dirty="0">
                <a:latin typeface="Verdana" panose="020B0604030504040204" pitchFamily="34" charset="0"/>
                <a:ea typeface="Verdana" panose="020B0604030504040204" pitchFamily="34" charset="0"/>
              </a:rPr>
              <a:t>Adopcijas atlīdzības pabalsts</a:t>
            </a:r>
          </a:p>
          <a:p>
            <a:pPr lvl="1" algn="just">
              <a:spcBef>
                <a:spcPts val="1200"/>
              </a:spcBef>
            </a:pP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5</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48073" y="1595302"/>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3,3 / 4,2 milj. EUR</a:t>
            </a:r>
            <a:endParaRPr lang="lv-LV" dirty="0">
              <a:solidFill>
                <a:schemeClr val="accent6">
                  <a:lumMod val="75000"/>
                </a:schemeClr>
              </a:solidFill>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400472" y="4662158"/>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0,35 / 0,46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44872" y="1731818"/>
            <a:ext cx="0" cy="969818"/>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34DBBE4-63EC-45A6-AAAD-F162C597EFB1}"/>
              </a:ext>
            </a:extLst>
          </p:cNvPr>
          <p:cNvCxnSpPr>
            <a:cxnSpLocks/>
          </p:cNvCxnSpPr>
          <p:nvPr/>
        </p:nvCxnSpPr>
        <p:spPr>
          <a:xfrm>
            <a:off x="8044872" y="3313475"/>
            <a:ext cx="0" cy="937631"/>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9CA06AB3-5A87-4DC3-A535-271976AEAD1C}"/>
              </a:ext>
            </a:extLst>
          </p:cNvPr>
          <p:cNvSpPr txBox="1">
            <a:spLocks/>
          </p:cNvSpPr>
          <p:nvPr/>
        </p:nvSpPr>
        <p:spPr>
          <a:xfrm>
            <a:off x="8349667" y="3110344"/>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1,5/ 9,3/ 9,5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26399" y="4696690"/>
            <a:ext cx="0" cy="1309359"/>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8447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590803" y="381000"/>
            <a:ext cx="9296392" cy="1036642"/>
          </a:xfrm>
        </p:spPr>
        <p:txBody>
          <a:bodyPr>
            <a:normAutofit/>
          </a:bodyPr>
          <a:lstStyle/>
          <a:p>
            <a:r>
              <a:rPr lang="en-GB" altLang="lv-LV" sz="2800" dirty="0" err="1">
                <a:solidFill>
                  <a:srgbClr val="6BA539"/>
                </a:solidFill>
              </a:rPr>
              <a:t>Sociālo</a:t>
            </a:r>
            <a:r>
              <a:rPr lang="en-GB" altLang="lv-LV" sz="2800" dirty="0">
                <a:solidFill>
                  <a:srgbClr val="6BA539"/>
                </a:solidFill>
              </a:rPr>
              <a:t> </a:t>
            </a:r>
            <a:r>
              <a:rPr lang="en-GB" altLang="lv-LV" sz="2800" dirty="0" err="1">
                <a:solidFill>
                  <a:srgbClr val="6BA539"/>
                </a:solidFill>
              </a:rPr>
              <a:t>pakalpojumu</a:t>
            </a:r>
            <a:r>
              <a:rPr lang="en-GB" altLang="lv-LV" sz="2800" dirty="0">
                <a:solidFill>
                  <a:srgbClr val="6BA539"/>
                </a:solidFill>
              </a:rPr>
              <a:t> </a:t>
            </a:r>
            <a:r>
              <a:rPr lang="en-GB" altLang="lv-LV" sz="2800" dirty="0" err="1">
                <a:solidFill>
                  <a:srgbClr val="6BA539"/>
                </a:solidFill>
              </a:rPr>
              <a:t>kvalitāte</a:t>
            </a:r>
            <a:r>
              <a:rPr lang="en-GB" altLang="lv-LV" sz="2800" dirty="0">
                <a:solidFill>
                  <a:srgbClr val="6BA539"/>
                </a:solidFill>
              </a:rPr>
              <a:t> un </a:t>
            </a:r>
            <a:r>
              <a:rPr lang="en-GB" altLang="lv-LV" sz="2800" dirty="0" err="1">
                <a:solidFill>
                  <a:srgbClr val="6BA539"/>
                </a:solidFill>
              </a:rPr>
              <a:t>pieejamība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05758" y="12923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Valsts līdzfinansējums/mērķdotācijas p/v </a:t>
            </a:r>
          </a:p>
          <a:p>
            <a:pPr lvl="1" algn="just">
              <a:spcBef>
                <a:spcPts val="1200"/>
              </a:spcBef>
            </a:pPr>
            <a:r>
              <a:rPr lang="lv-LV" dirty="0">
                <a:latin typeface="Verdana" panose="020B0604030504040204" pitchFamily="34" charset="0"/>
                <a:ea typeface="Verdana" panose="020B0604030504040204" pitchFamily="34" charset="0"/>
              </a:rPr>
              <a:t>Pakalpojums dzīvesvietā bērniem ar smagiem funkcionāliem traucējumiem</a:t>
            </a:r>
          </a:p>
          <a:p>
            <a:pPr lvl="1" algn="just">
              <a:spcBef>
                <a:spcPts val="1200"/>
              </a:spcBef>
            </a:pPr>
            <a:r>
              <a:rPr lang="lv-LV" dirty="0">
                <a:latin typeface="Verdana" panose="020B0604030504040204" pitchFamily="34" charset="0"/>
                <a:ea typeface="Verdana" panose="020B0604030504040204" pitchFamily="34" charset="0"/>
              </a:rPr>
              <a:t>Sociālajiem darbiniekiem</a:t>
            </a:r>
          </a:p>
          <a:p>
            <a:pPr lvl="1" algn="just">
              <a:spcBef>
                <a:spcPts val="1200"/>
              </a:spcBef>
            </a:pPr>
            <a:r>
              <a:rPr lang="lv-LV" dirty="0">
                <a:latin typeface="Verdana" panose="020B0604030504040204" pitchFamily="34" charset="0"/>
                <a:ea typeface="Verdana" panose="020B0604030504040204" pitchFamily="34" charset="0"/>
              </a:rPr>
              <a:t>Ģimenes asistentiem</a:t>
            </a: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marL="0" lvl="1" indent="0" algn="just">
              <a:spcBef>
                <a:spcPts val="1200"/>
              </a:spcBef>
              <a:buNone/>
            </a:pPr>
            <a:r>
              <a:rPr lang="lv-LV" b="1" dirty="0">
                <a:solidFill>
                  <a:srgbClr val="002060"/>
                </a:solidFill>
                <a:latin typeface="Verdana" panose="020B0604030504040204" pitchFamily="34" charset="0"/>
                <a:ea typeface="MS PGothic" panose="020B0600070205080204" pitchFamily="34" charset="-128"/>
              </a:rPr>
              <a:t>Jauni pakalpojumi</a:t>
            </a:r>
          </a:p>
          <a:p>
            <a:pPr lvl="1" algn="just">
              <a:spcBef>
                <a:spcPts val="1200"/>
              </a:spcBef>
            </a:pPr>
            <a:r>
              <a:rPr lang="lv-LV" dirty="0">
                <a:latin typeface="Verdana" panose="020B0604030504040204" pitchFamily="34" charset="0"/>
                <a:ea typeface="Verdana" panose="020B0604030504040204" pitchFamily="34" charset="0"/>
              </a:rPr>
              <a:t>Pusaudžiem ar atkarības problēmām un uzvedības traucējumiem</a:t>
            </a:r>
          </a:p>
          <a:p>
            <a:pPr lvl="1" algn="just">
              <a:spcBef>
                <a:spcPts val="1200"/>
              </a:spcBef>
            </a:pPr>
            <a:r>
              <a:rPr lang="lv-LV" dirty="0" err="1">
                <a:latin typeface="Verdana" panose="020B0604030504040204" pitchFamily="34" charset="0"/>
                <a:ea typeface="Verdana" panose="020B0604030504040204" pitchFamily="34" charset="0"/>
              </a:rPr>
              <a:t>Hospisa</a:t>
            </a:r>
            <a:r>
              <a:rPr lang="lv-LV" dirty="0">
                <a:latin typeface="Verdana" panose="020B0604030504040204" pitchFamily="34" charset="0"/>
                <a:ea typeface="Verdana" panose="020B0604030504040204" pitchFamily="34" charset="0"/>
              </a:rPr>
              <a:t> aprūpe mājās pilngadīgām personām un atbalsts viņu ģimenes locekļiem</a:t>
            </a:r>
          </a:p>
          <a:p>
            <a:pPr lvl="1" algn="just">
              <a:spcBef>
                <a:spcPts val="1200"/>
              </a:spcBef>
            </a:pPr>
            <a:r>
              <a:rPr lang="lv-LV" dirty="0">
                <a:latin typeface="Verdana" panose="020B0604030504040204" pitchFamily="34" charset="0"/>
                <a:ea typeface="Verdana" panose="020B0604030504040204" pitchFamily="34" charset="0"/>
              </a:rPr>
              <a:t>Atbalsta persona lēmumu pieņemšanā</a:t>
            </a: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6</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48072" y="1771972"/>
            <a:ext cx="3639121" cy="198773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highlight>
                  <a:srgbClr val="E6E6E6"/>
                </a:highlight>
                <a:latin typeface="Verdana" panose="020B0604030504040204" pitchFamily="34" charset="0"/>
                <a:ea typeface="MS PGothic" panose="020B0600070205080204" pitchFamily="34" charset="-128"/>
              </a:rPr>
              <a:t>3,5/ 7/ 10,6 milj. EUR</a:t>
            </a:r>
          </a:p>
          <a:p>
            <a:pPr marL="0" lvl="1" indent="0" algn="ctr">
              <a:spcBef>
                <a:spcPts val="2400"/>
              </a:spcBef>
              <a:buNone/>
            </a:pPr>
            <a:r>
              <a:rPr lang="lv-LV" b="1" dirty="0">
                <a:solidFill>
                  <a:schemeClr val="accent6">
                    <a:lumMod val="75000"/>
                  </a:schemeClr>
                </a:solidFill>
                <a:latin typeface="Verdana" panose="020B0604030504040204" pitchFamily="34" charset="0"/>
                <a:ea typeface="MS PGothic" panose="020B0600070205080204" pitchFamily="34" charset="-128"/>
              </a:rPr>
              <a:t>2,8 milj. EUR</a:t>
            </a:r>
          </a:p>
          <a:p>
            <a:pPr marL="0" lvl="1" indent="0" algn="ctr">
              <a:spcBef>
                <a:spcPts val="2400"/>
              </a:spcBef>
              <a:buNone/>
            </a:pPr>
            <a:r>
              <a:rPr lang="lv-LV" b="1" dirty="0">
                <a:solidFill>
                  <a:schemeClr val="accent6">
                    <a:lumMod val="75000"/>
                  </a:schemeClr>
                </a:solidFill>
                <a:latin typeface="Verdana" panose="020B0604030504040204" pitchFamily="34" charset="0"/>
                <a:ea typeface="MS PGothic" panose="020B0600070205080204" pitchFamily="34" charset="-128"/>
              </a:rPr>
              <a:t>0,6 / 1,7 / 2,5 milj. EUR</a:t>
            </a:r>
            <a:endParaRPr lang="lv-LV" dirty="0">
              <a:solidFill>
                <a:schemeClr val="accent6">
                  <a:lumMod val="75000"/>
                </a:schemeClr>
              </a:solidFill>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247089" y="4322619"/>
            <a:ext cx="3537527" cy="215438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endParaRPr lang="lv-LV" b="1" dirty="0">
              <a:solidFill>
                <a:schemeClr val="accent6">
                  <a:lumMod val="75000"/>
                </a:schemeClr>
              </a:solidFill>
              <a:highlight>
                <a:srgbClr val="FFFF00"/>
              </a:highlight>
              <a:latin typeface="Verdana" panose="020B0604030504040204" pitchFamily="34" charset="0"/>
              <a:ea typeface="MS PGothic" panose="020B0600070205080204" pitchFamily="34" charset="-128"/>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0,7/ 0,2/ 0,2 milj. EUR</a:t>
            </a: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0,9 milj. EUR</a:t>
            </a: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0,5/ 1,1/ 1,5 milj. EUR</a:t>
            </a:r>
          </a:p>
          <a:p>
            <a:pPr marL="0" lvl="1" indent="0" algn="ctr">
              <a:spcBef>
                <a:spcPts val="1200"/>
              </a:spcBef>
              <a:buNone/>
            </a:pPr>
            <a:endParaRPr lang="lv-LV" b="1" dirty="0">
              <a:solidFill>
                <a:schemeClr val="accent6">
                  <a:lumMod val="75000"/>
                </a:schemeClr>
              </a:solidFill>
              <a:latin typeface="Verdana" panose="020B0604030504040204" pitchFamily="34" charset="0"/>
              <a:ea typeface="MS PGothic" panose="020B0600070205080204" pitchFamily="34" charset="-128"/>
              <a:cs typeface="Times New Roman" panose="02020603050405020304" pitchFamily="18" charset="0"/>
            </a:endParaRPr>
          </a:p>
          <a:p>
            <a:pPr marL="0" lvl="1" indent="0" algn="ctr">
              <a:spcBef>
                <a:spcPts val="1200"/>
              </a:spcBef>
              <a:buNone/>
            </a:pP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44872" y="1658432"/>
            <a:ext cx="0" cy="1987738"/>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44872" y="4170219"/>
            <a:ext cx="0" cy="2264871"/>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6459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590803" y="381000"/>
            <a:ext cx="9296392" cy="1036642"/>
          </a:xfrm>
        </p:spPr>
        <p:txBody>
          <a:bodyPr>
            <a:normAutofit/>
          </a:bodyPr>
          <a:lstStyle/>
          <a:p>
            <a:r>
              <a:rPr lang="en-GB" altLang="lv-LV" sz="2800" dirty="0" err="1">
                <a:solidFill>
                  <a:srgbClr val="6BA539"/>
                </a:solidFill>
              </a:rPr>
              <a:t>Sociālo</a:t>
            </a:r>
            <a:r>
              <a:rPr lang="en-GB" altLang="lv-LV" sz="2800" dirty="0">
                <a:solidFill>
                  <a:srgbClr val="6BA539"/>
                </a:solidFill>
              </a:rPr>
              <a:t> </a:t>
            </a:r>
            <a:r>
              <a:rPr lang="en-GB" altLang="lv-LV" sz="2800" dirty="0" err="1">
                <a:solidFill>
                  <a:srgbClr val="6BA539"/>
                </a:solidFill>
              </a:rPr>
              <a:t>pakalpojumu</a:t>
            </a:r>
            <a:r>
              <a:rPr lang="en-GB" altLang="lv-LV" sz="2800" dirty="0">
                <a:solidFill>
                  <a:srgbClr val="6BA539"/>
                </a:solidFill>
              </a:rPr>
              <a:t> </a:t>
            </a:r>
            <a:r>
              <a:rPr lang="en-GB" altLang="lv-LV" sz="2800" dirty="0" err="1">
                <a:solidFill>
                  <a:srgbClr val="6BA539"/>
                </a:solidFill>
              </a:rPr>
              <a:t>kvalitāte</a:t>
            </a:r>
            <a:r>
              <a:rPr lang="en-GB" altLang="lv-LV" sz="2800" dirty="0">
                <a:solidFill>
                  <a:srgbClr val="6BA539"/>
                </a:solidFill>
              </a:rPr>
              <a:t> un </a:t>
            </a:r>
            <a:r>
              <a:rPr lang="en-GB" altLang="lv-LV" sz="2800" dirty="0" err="1">
                <a:solidFill>
                  <a:srgbClr val="6BA539"/>
                </a:solidFill>
              </a:rPr>
              <a:t>pieejamība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69585" y="11399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Pakalpojuma cenas un satura pārskatīšana </a:t>
            </a:r>
          </a:p>
          <a:p>
            <a:pPr lvl="1" algn="just">
              <a:spcBef>
                <a:spcPts val="1200"/>
              </a:spcBef>
            </a:pPr>
            <a:r>
              <a:rPr lang="lv-LV" dirty="0">
                <a:latin typeface="Verdana" panose="020B0604030504040204" pitchFamily="34" charset="0"/>
                <a:ea typeface="Verdana" panose="020B0604030504040204" pitchFamily="34" charset="0"/>
              </a:rPr>
              <a:t>No vardarbības cietušām pilngadīgām personām un bērniem</a:t>
            </a:r>
          </a:p>
          <a:p>
            <a:pPr lvl="1" algn="just">
              <a:spcBef>
                <a:spcPts val="1200"/>
              </a:spcBef>
            </a:pPr>
            <a:r>
              <a:rPr lang="lv-LV" dirty="0">
                <a:latin typeface="Verdana" panose="020B0604030504040204" pitchFamily="34" charset="0"/>
                <a:ea typeface="Verdana" panose="020B0604030504040204" pitchFamily="34" charset="0"/>
              </a:rPr>
              <a:t>Profesionālās un sociālās rehabilitācijas pakalpojumam SIVA</a:t>
            </a:r>
          </a:p>
          <a:p>
            <a:pPr lvl="1" algn="just">
              <a:spcBef>
                <a:spcPts val="1200"/>
              </a:spcBef>
            </a:pPr>
            <a:r>
              <a:rPr lang="lv-LV" dirty="0">
                <a:latin typeface="Verdana" panose="020B0604030504040204" pitchFamily="34" charset="0"/>
                <a:ea typeface="Verdana" panose="020B0604030504040204" pitchFamily="34" charset="0"/>
              </a:rPr>
              <a:t>Cilvēku tirdzniecības upuriem</a:t>
            </a:r>
          </a:p>
          <a:p>
            <a:pPr lvl="1" algn="just">
              <a:spcBef>
                <a:spcPts val="1200"/>
              </a:spcBef>
            </a:pPr>
            <a:r>
              <a:rPr lang="pt-BR" dirty="0">
                <a:latin typeface="Verdana" panose="020B0604030504040204" pitchFamily="34" charset="0"/>
                <a:ea typeface="Verdana" panose="020B0604030504040204" pitchFamily="34" charset="0"/>
              </a:rPr>
              <a:t>Personām ar redzes un dzirdes invaliditāti</a:t>
            </a:r>
            <a:endParaRPr lang="lv-LV" dirty="0">
              <a:latin typeface="Verdana" panose="020B0604030504040204" pitchFamily="34" charset="0"/>
              <a:ea typeface="Verdana" panose="020B0604030504040204" pitchFamily="34" charset="0"/>
            </a:endParaRPr>
          </a:p>
          <a:p>
            <a:pPr lvl="1" algn="just">
              <a:spcBef>
                <a:spcPts val="1200"/>
              </a:spcBef>
            </a:pPr>
            <a:r>
              <a:rPr lang="pt-BR" dirty="0">
                <a:latin typeface="Verdana" panose="020B0604030504040204" pitchFamily="34" charset="0"/>
                <a:ea typeface="Verdana" panose="020B0604030504040204" pitchFamily="34" charset="0"/>
              </a:rPr>
              <a:t>Ilgstošās sociālās aprūpes pakalpojuma</a:t>
            </a:r>
            <a:r>
              <a:rPr lang="lv-LV" dirty="0">
                <a:latin typeface="Verdana" panose="020B0604030504040204" pitchFamily="34" charset="0"/>
                <a:ea typeface="Verdana" panose="020B0604030504040204" pitchFamily="34" charset="0"/>
              </a:rPr>
              <a:t>m </a:t>
            </a:r>
            <a:r>
              <a:rPr lang="pt-BR" dirty="0">
                <a:latin typeface="Verdana" panose="020B0604030504040204" pitchFamily="34" charset="0"/>
                <a:ea typeface="Verdana" panose="020B0604030504040204" pitchFamily="34" charset="0"/>
              </a:rPr>
              <a:t>līgumorganizācijās</a:t>
            </a:r>
          </a:p>
          <a:p>
            <a:pPr marL="0" lvl="1" indent="0" algn="just">
              <a:spcBef>
                <a:spcPts val="1200"/>
              </a:spcBef>
              <a:buNone/>
            </a:pPr>
            <a:endParaRPr lang="lv-LV" b="1" dirty="0">
              <a:solidFill>
                <a:srgbClr val="002060"/>
              </a:solidFill>
              <a:latin typeface="Verdana" panose="020B0604030504040204" pitchFamily="34" charset="0"/>
              <a:ea typeface="MS PGothic" panose="020B0600070205080204" pitchFamily="34" charset="-128"/>
            </a:endParaRPr>
          </a:p>
          <a:p>
            <a:pPr marL="0" lvl="1" indent="0" algn="just">
              <a:spcBef>
                <a:spcPts val="1200"/>
              </a:spcBef>
              <a:buNone/>
            </a:pPr>
            <a:endParaRPr lang="lv-LV" b="1" dirty="0">
              <a:solidFill>
                <a:srgbClr val="002060"/>
              </a:solidFill>
              <a:latin typeface="Verdana" panose="020B0604030504040204" pitchFamily="34" charset="0"/>
              <a:ea typeface="MS PGothic" panose="020B0600070205080204" pitchFamily="34" charset="-128"/>
            </a:endParaRPr>
          </a:p>
          <a:p>
            <a:pPr marL="0" lvl="1" indent="0" algn="just">
              <a:spcBef>
                <a:spcPts val="1200"/>
              </a:spcBef>
              <a:buNone/>
            </a:pPr>
            <a:r>
              <a:rPr lang="lv-LV" b="1" dirty="0">
                <a:solidFill>
                  <a:srgbClr val="002060"/>
                </a:solidFill>
                <a:latin typeface="Verdana" panose="020B0604030504040204" pitchFamily="34" charset="0"/>
                <a:ea typeface="MS PGothic" panose="020B0600070205080204" pitchFamily="34" charset="-128"/>
              </a:rPr>
              <a:t>Tehnisko palīglīdzekļu pieejamība un klāsts</a:t>
            </a:r>
          </a:p>
          <a:p>
            <a:pPr marL="0" lvl="1" indent="0" algn="just">
              <a:spcBef>
                <a:spcPts val="1200"/>
              </a:spcBef>
              <a:buNone/>
            </a:pPr>
            <a:endParaRPr lang="lv-LV" b="1" dirty="0">
              <a:solidFill>
                <a:srgbClr val="002060"/>
              </a:solidFill>
              <a:latin typeface="Verdana" panose="020B0604030504040204" pitchFamily="34" charset="0"/>
              <a:ea typeface="MS PGothic" panose="020B0600070205080204" pitchFamily="34" charset="-128"/>
            </a:endParaRPr>
          </a:p>
          <a:p>
            <a:pPr lvl="1" algn="just">
              <a:spcBef>
                <a:spcPts val="1200"/>
              </a:spcBef>
            </a:pPr>
            <a:endParaRPr lang="pt-BR"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7</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48071" y="1560314"/>
            <a:ext cx="3537527" cy="31867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dirty="0">
                <a:solidFill>
                  <a:schemeClr val="accent6">
                    <a:lumMod val="75000"/>
                  </a:schemeClr>
                </a:solidFill>
                <a:highlight>
                  <a:srgbClr val="E6E6E6"/>
                </a:highlight>
                <a:latin typeface="Verdana" panose="020B0604030504040204" pitchFamily="34" charset="0"/>
                <a:ea typeface="Verdana" panose="020B0604030504040204" pitchFamily="34" charset="0"/>
              </a:rPr>
              <a:t>1,5 milj. EUR</a:t>
            </a:r>
          </a:p>
          <a:p>
            <a:pPr marL="0" lvl="1" indent="0" algn="ctr">
              <a:spcBef>
                <a:spcPts val="1200"/>
              </a:spcBef>
              <a:buNone/>
            </a:pPr>
            <a:endParaRPr lang="lv-LV" dirty="0">
              <a:solidFill>
                <a:schemeClr val="accent6">
                  <a:lumMod val="75000"/>
                </a:schemeClr>
              </a:solidFill>
              <a:highlight>
                <a:srgbClr val="E6E6E6"/>
              </a:highlight>
              <a:latin typeface="Verdana" panose="020B0604030504040204" pitchFamily="34" charset="0"/>
              <a:ea typeface="Verdana" panose="020B0604030504040204" pitchFamily="34" charset="0"/>
            </a:endParaRPr>
          </a:p>
          <a:p>
            <a:pPr marL="0" lvl="1" indent="0" algn="ctr">
              <a:spcBef>
                <a:spcPts val="1200"/>
              </a:spcBef>
              <a:buNone/>
            </a:pPr>
            <a:r>
              <a:rPr lang="lv-LV" dirty="0">
                <a:solidFill>
                  <a:schemeClr val="accent6">
                    <a:lumMod val="75000"/>
                  </a:schemeClr>
                </a:solidFill>
                <a:latin typeface="Verdana" panose="020B0604030504040204" pitchFamily="34" charset="0"/>
                <a:ea typeface="Verdana" panose="020B0604030504040204" pitchFamily="34" charset="0"/>
              </a:rPr>
              <a:t>1,5 milj. EUR</a:t>
            </a:r>
          </a:p>
          <a:p>
            <a:pPr marL="0" lvl="1" indent="0" algn="ctr">
              <a:spcBef>
                <a:spcPts val="1200"/>
              </a:spcBef>
              <a:buNone/>
            </a:pPr>
            <a:r>
              <a:rPr lang="lv-LV" dirty="0">
                <a:solidFill>
                  <a:schemeClr val="accent6">
                    <a:lumMod val="75000"/>
                  </a:schemeClr>
                </a:solidFill>
                <a:latin typeface="Verdana" panose="020B0604030504040204" pitchFamily="34" charset="0"/>
                <a:ea typeface="Verdana" panose="020B0604030504040204" pitchFamily="34" charset="0"/>
              </a:rPr>
              <a:t>0,1 </a:t>
            </a:r>
            <a:r>
              <a:rPr lang="lv-LV" dirty="0" err="1">
                <a:solidFill>
                  <a:schemeClr val="accent6">
                    <a:lumMod val="75000"/>
                  </a:schemeClr>
                </a:solidFill>
                <a:latin typeface="Verdana" panose="020B0604030504040204" pitchFamily="34" charset="0"/>
                <a:ea typeface="Verdana" panose="020B0604030504040204" pitchFamily="34" charset="0"/>
              </a:rPr>
              <a:t>milj.EUR</a:t>
            </a:r>
            <a:endParaRPr lang="lv-LV" dirty="0">
              <a:solidFill>
                <a:schemeClr val="accent6">
                  <a:lumMod val="75000"/>
                </a:schemeClr>
              </a:solidFill>
              <a:latin typeface="Verdana" panose="020B0604030504040204" pitchFamily="34" charset="0"/>
              <a:ea typeface="Verdana" panose="020B0604030504040204" pitchFamily="34" charset="0"/>
            </a:endParaRPr>
          </a:p>
          <a:p>
            <a:pPr marL="0" lvl="1" indent="0" algn="ctr">
              <a:spcBef>
                <a:spcPts val="1200"/>
              </a:spcBef>
              <a:buNone/>
            </a:pPr>
            <a:r>
              <a:rPr lang="lv-LV" dirty="0">
                <a:solidFill>
                  <a:schemeClr val="accent6">
                    <a:lumMod val="75000"/>
                  </a:schemeClr>
                </a:solidFill>
                <a:latin typeface="Verdana" panose="020B0604030504040204" pitchFamily="34" charset="0"/>
                <a:ea typeface="Verdana" panose="020B0604030504040204" pitchFamily="34" charset="0"/>
              </a:rPr>
              <a:t>0,8 milj. EUR</a:t>
            </a:r>
          </a:p>
          <a:p>
            <a:pPr marL="0" lvl="1" indent="0" algn="ctr">
              <a:spcBef>
                <a:spcPts val="1200"/>
              </a:spcBef>
              <a:buNone/>
            </a:pPr>
            <a:r>
              <a:rPr lang="lv-LV" dirty="0">
                <a:solidFill>
                  <a:schemeClr val="accent6">
                    <a:lumMod val="75000"/>
                  </a:schemeClr>
                </a:solidFill>
                <a:latin typeface="Verdana" panose="020B0604030504040204" pitchFamily="34" charset="0"/>
                <a:ea typeface="Verdana" panose="020B0604030504040204" pitchFamily="34" charset="0"/>
              </a:rPr>
              <a:t>0,9 milj. EUR</a:t>
            </a: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349668" y="5805054"/>
            <a:ext cx="3537527" cy="82434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9/ 7,5/ 6,5 milj. EUR</a:t>
            </a:r>
            <a:endParaRPr lang="lv-LV" dirty="0">
              <a:solidFill>
                <a:schemeClr val="accent6">
                  <a:lumMod val="75000"/>
                </a:schemeClr>
              </a:solidFill>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44872" y="1658432"/>
            <a:ext cx="0" cy="332920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1A0C213-BB94-4415-B808-2D3B8153356C}"/>
              </a:ext>
            </a:extLst>
          </p:cNvPr>
          <p:cNvCxnSpPr>
            <a:cxnSpLocks/>
          </p:cNvCxnSpPr>
          <p:nvPr/>
        </p:nvCxnSpPr>
        <p:spPr>
          <a:xfrm>
            <a:off x="8044872" y="5430982"/>
            <a:ext cx="0" cy="1046018"/>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391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590803" y="381000"/>
            <a:ext cx="9296392" cy="1036642"/>
          </a:xfrm>
        </p:spPr>
        <p:txBody>
          <a:bodyPr>
            <a:normAutofit/>
          </a:bodyPr>
          <a:lstStyle/>
          <a:p>
            <a:r>
              <a:rPr lang="en-GB" altLang="lv-LV" sz="2800" dirty="0" err="1">
                <a:solidFill>
                  <a:srgbClr val="6BA539"/>
                </a:solidFill>
              </a:rPr>
              <a:t>Sociālo</a:t>
            </a:r>
            <a:r>
              <a:rPr lang="en-GB" altLang="lv-LV" sz="2800" dirty="0">
                <a:solidFill>
                  <a:srgbClr val="6BA539"/>
                </a:solidFill>
              </a:rPr>
              <a:t> </a:t>
            </a:r>
            <a:r>
              <a:rPr lang="en-GB" altLang="lv-LV" sz="2800" dirty="0" err="1">
                <a:solidFill>
                  <a:srgbClr val="6BA539"/>
                </a:solidFill>
              </a:rPr>
              <a:t>pakalpojumu</a:t>
            </a:r>
            <a:r>
              <a:rPr lang="en-GB" altLang="lv-LV" sz="2800" dirty="0">
                <a:solidFill>
                  <a:srgbClr val="6BA539"/>
                </a:solidFill>
              </a:rPr>
              <a:t> </a:t>
            </a:r>
            <a:r>
              <a:rPr lang="en-GB" altLang="lv-LV" sz="2800" dirty="0" err="1">
                <a:solidFill>
                  <a:srgbClr val="6BA539"/>
                </a:solidFill>
              </a:rPr>
              <a:t>kvalitāte</a:t>
            </a:r>
            <a:r>
              <a:rPr lang="en-GB" altLang="lv-LV" sz="2800" dirty="0">
                <a:solidFill>
                  <a:srgbClr val="6BA539"/>
                </a:solidFill>
              </a:rPr>
              <a:t> un </a:t>
            </a:r>
            <a:r>
              <a:rPr lang="en-GB" altLang="lv-LV" sz="2800" dirty="0" err="1">
                <a:solidFill>
                  <a:srgbClr val="6BA539"/>
                </a:solidFill>
              </a:rPr>
              <a:t>pieejamība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05758" y="1840400"/>
            <a:ext cx="6882741" cy="4484200"/>
          </a:xfrm>
        </p:spPr>
        <p:txBody>
          <a:bodyPr>
            <a:noAutofit/>
          </a:bodyPr>
          <a:lstStyle/>
          <a:p>
            <a:endParaRPr lang="en-GB" dirty="0">
              <a:latin typeface="Times New Roman" panose="02020603050405020304" pitchFamily="18" charset="0"/>
              <a:cs typeface="Times New Roman" panose="02020603050405020304" pitchFamily="18" charset="0"/>
            </a:endParaRPr>
          </a:p>
          <a:p>
            <a:pPr lvl="0" defTabSz="938213" fontAlgn="base">
              <a:lnSpc>
                <a:spcPct val="100000"/>
              </a:lnSpc>
              <a:spcBef>
                <a:spcPct val="0"/>
              </a:spcBef>
              <a:spcAft>
                <a:spcPct val="0"/>
              </a:spcAft>
            </a:pPr>
            <a:r>
              <a:rPr lang="lv-LV" altLang="lv-LV" b="1" dirty="0">
                <a:solidFill>
                  <a:srgbClr val="002060"/>
                </a:solidFill>
                <a:ea typeface="MS PGothic" panose="020B0600070205080204" pitchFamily="34" charset="-128"/>
              </a:rPr>
              <a:t>Atalgojuma paaugstināšana valsts sociālās aprūpes centros nodarbinātajiem</a:t>
            </a:r>
          </a:p>
          <a:p>
            <a:pPr lvl="0" defTabSz="938213" fontAlgn="base">
              <a:lnSpc>
                <a:spcPct val="100000"/>
              </a:lnSpc>
              <a:spcBef>
                <a:spcPct val="0"/>
              </a:spcBef>
              <a:spcAft>
                <a:spcPct val="0"/>
              </a:spcAft>
            </a:pPr>
            <a:endParaRPr lang="lv-LV" altLang="lv-LV" b="1" dirty="0">
              <a:solidFill>
                <a:srgbClr val="002060"/>
              </a:solidFill>
              <a:ea typeface="MS PGothic" panose="020B0600070205080204" pitchFamily="34" charset="-128"/>
            </a:endParaRPr>
          </a:p>
          <a:p>
            <a:pPr lvl="0" defTabSz="938213" fontAlgn="base">
              <a:lnSpc>
                <a:spcPct val="100000"/>
              </a:lnSpc>
              <a:spcBef>
                <a:spcPct val="0"/>
              </a:spcBef>
              <a:spcAft>
                <a:spcPct val="0"/>
              </a:spcAft>
            </a:pPr>
            <a:endParaRPr lang="lv-LV" altLang="lv-LV" b="1" dirty="0">
              <a:solidFill>
                <a:srgbClr val="002060"/>
              </a:solidFill>
              <a:ea typeface="MS PGothic" panose="020B0600070205080204" pitchFamily="34" charset="-128"/>
            </a:endParaRPr>
          </a:p>
          <a:p>
            <a:pPr lvl="0" defTabSz="938213" fontAlgn="base">
              <a:lnSpc>
                <a:spcPct val="100000"/>
              </a:lnSpc>
              <a:spcBef>
                <a:spcPct val="0"/>
              </a:spcBef>
              <a:spcAft>
                <a:spcPct val="0"/>
              </a:spcAft>
            </a:pPr>
            <a:endParaRPr lang="lv-LV" altLang="lv-LV" b="1" dirty="0">
              <a:solidFill>
                <a:srgbClr val="002060"/>
              </a:solidFill>
              <a:ea typeface="MS PGothic" panose="020B0600070205080204" pitchFamily="34" charset="-128"/>
            </a:endParaRPr>
          </a:p>
          <a:p>
            <a:pPr lvl="0" defTabSz="938213" fontAlgn="base">
              <a:lnSpc>
                <a:spcPct val="100000"/>
              </a:lnSpc>
              <a:spcBef>
                <a:spcPct val="0"/>
              </a:spcBef>
              <a:spcAft>
                <a:spcPct val="0"/>
              </a:spcAft>
            </a:pPr>
            <a:r>
              <a:rPr lang="lv-LV" altLang="lv-LV" b="1" dirty="0">
                <a:solidFill>
                  <a:srgbClr val="002060"/>
                </a:solidFill>
                <a:ea typeface="MS PGothic" panose="020B0600070205080204" pitchFamily="34" charset="-128"/>
              </a:rPr>
              <a:t>Veselības punktu izveide ilgstošas sociālās aprūpes un sociālās rehabilitācijas institūcijās</a:t>
            </a:r>
            <a:endParaRPr lang="en-GB" altLang="lv-LV" b="1" dirty="0">
              <a:solidFill>
                <a:srgbClr val="002060"/>
              </a:solidFill>
              <a:ea typeface="MS PGothic" panose="020B0600070205080204" pitchFamily="34" charset="-128"/>
            </a:endParaRPr>
          </a:p>
          <a:p>
            <a:pPr marL="457200" lvl="1" indent="0" algn="just">
              <a:spcBef>
                <a:spcPts val="1200"/>
              </a:spcBef>
              <a:buNone/>
            </a:pPr>
            <a:endParaRPr lang="lv-LV" dirty="0">
              <a:latin typeface="Verdana" panose="020B0604030504040204" pitchFamily="34" charset="0"/>
              <a:ea typeface="Verdana" panose="020B0604030504040204" pitchFamily="34" charset="0"/>
            </a:endParaRPr>
          </a:p>
          <a:p>
            <a:pPr defTabSz="938213" fontAlgn="base">
              <a:lnSpc>
                <a:spcPct val="100000"/>
              </a:lnSpc>
              <a:spcBef>
                <a:spcPct val="0"/>
              </a:spcBef>
              <a:spcAft>
                <a:spcPct val="0"/>
              </a:spcAft>
            </a:pPr>
            <a:endParaRPr lang="lv-LV" b="1" dirty="0">
              <a:solidFill>
                <a:srgbClr val="002060"/>
              </a:solidFill>
            </a:endParaRPr>
          </a:p>
          <a:p>
            <a:pPr defTabSz="938213" fontAlgn="base">
              <a:lnSpc>
                <a:spcPct val="100000"/>
              </a:lnSpc>
              <a:spcBef>
                <a:spcPct val="0"/>
              </a:spcBef>
              <a:spcAft>
                <a:spcPct val="0"/>
              </a:spcAft>
            </a:pPr>
            <a:endParaRPr lang="lv-LV" b="1" dirty="0">
              <a:solidFill>
                <a:srgbClr val="002060"/>
              </a:solidFill>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8</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36638" y="3261038"/>
            <a:ext cx="3537527" cy="103664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1,8 milj. EUR</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C6F85D67-01F4-49F1-AE85-CF43D7971625}"/>
              </a:ext>
            </a:extLst>
          </p:cNvPr>
          <p:cNvSpPr txBox="1">
            <a:spLocks/>
          </p:cNvSpPr>
          <p:nvPr/>
        </p:nvSpPr>
        <p:spPr>
          <a:xfrm>
            <a:off x="8238834" y="5115790"/>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54108" y="2046140"/>
            <a:ext cx="0" cy="81136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34DBBE4-63EC-45A6-AAAD-F162C597EFB1}"/>
              </a:ext>
            </a:extLst>
          </p:cNvPr>
          <p:cNvCxnSpPr>
            <a:cxnSpLocks/>
          </p:cNvCxnSpPr>
          <p:nvPr/>
        </p:nvCxnSpPr>
        <p:spPr>
          <a:xfrm flipH="1">
            <a:off x="8054109" y="3576581"/>
            <a:ext cx="1" cy="721099"/>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9CA06AB3-5A87-4DC3-A535-271976AEAD1C}"/>
              </a:ext>
            </a:extLst>
          </p:cNvPr>
          <p:cNvSpPr txBox="1">
            <a:spLocks/>
          </p:cNvSpPr>
          <p:nvPr/>
        </p:nvSpPr>
        <p:spPr>
          <a:xfrm>
            <a:off x="8347472" y="2145478"/>
            <a:ext cx="3537527" cy="811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1,4 milj. EUR</a:t>
            </a: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680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0C1F-40A5-4CF3-B119-43AEFDF9730C}"/>
              </a:ext>
            </a:extLst>
          </p:cNvPr>
          <p:cNvSpPr>
            <a:spLocks noGrp="1"/>
          </p:cNvSpPr>
          <p:nvPr>
            <p:ph type="title"/>
          </p:nvPr>
        </p:nvSpPr>
        <p:spPr>
          <a:xfrm>
            <a:off x="2816351" y="381000"/>
            <a:ext cx="9070843" cy="1036642"/>
          </a:xfrm>
        </p:spPr>
        <p:txBody>
          <a:bodyPr>
            <a:normAutofit/>
          </a:bodyPr>
          <a:lstStyle/>
          <a:p>
            <a:r>
              <a:rPr lang="lv-LV" altLang="lv-LV" sz="2800" dirty="0">
                <a:solidFill>
                  <a:srgbClr val="6BA539"/>
                </a:solidFill>
              </a:rPr>
              <a:t>Nodarbinātības veicināšana</a:t>
            </a:r>
            <a:endParaRPr lang="lv-LV" sz="2800" dirty="0">
              <a:solidFill>
                <a:srgbClr val="6BA539"/>
              </a:solidFill>
              <a:ea typeface="+mn-ea"/>
              <a:cs typeface="+mn-cs"/>
            </a:endParaRPr>
          </a:p>
        </p:txBody>
      </p:sp>
      <p:sp>
        <p:nvSpPr>
          <p:cNvPr id="3" name="Content Placeholder 2">
            <a:extLst>
              <a:ext uri="{FF2B5EF4-FFF2-40B4-BE49-F238E27FC236}">
                <a16:creationId xmlns:a16="http://schemas.microsoft.com/office/drawing/2014/main" id="{DD392B25-913F-4D59-AF51-2B8571E86BE7}"/>
              </a:ext>
            </a:extLst>
          </p:cNvPr>
          <p:cNvSpPr>
            <a:spLocks noGrp="1"/>
          </p:cNvSpPr>
          <p:nvPr>
            <p:ph idx="1"/>
          </p:nvPr>
        </p:nvSpPr>
        <p:spPr>
          <a:xfrm>
            <a:off x="751114" y="1292352"/>
            <a:ext cx="6882741" cy="5337048"/>
          </a:xfrm>
        </p:spPr>
        <p:txBody>
          <a:bodyPr>
            <a:noAutofit/>
          </a:bodyPr>
          <a:lstStyle/>
          <a:p>
            <a:endParaRPr lang="en-GB" dirty="0">
              <a:latin typeface="Times New Roman" panose="02020603050405020304" pitchFamily="18" charset="0"/>
              <a:cs typeface="Times New Roman" panose="02020603050405020304" pitchFamily="18" charset="0"/>
            </a:endParaRPr>
          </a:p>
          <a:p>
            <a:pPr algn="just">
              <a:spcBef>
                <a:spcPts val="1200"/>
              </a:spcBef>
            </a:pPr>
            <a:r>
              <a:rPr lang="lv-LV" b="1" dirty="0">
                <a:solidFill>
                  <a:srgbClr val="002060"/>
                </a:solidFill>
                <a:ea typeface="MS PGothic" panose="020B0600070205080204" pitchFamily="34" charset="-128"/>
              </a:rPr>
              <a:t>Aktīvo nodarbinātības un preventīvo bezdarba samazināšanas pakalpojumu pieejamības uzlabošana:</a:t>
            </a:r>
          </a:p>
          <a:p>
            <a:pPr marL="342900" indent="-342900" algn="just">
              <a:spcBef>
                <a:spcPts val="1200"/>
              </a:spcBef>
              <a:buFont typeface="Arial" panose="020B0604020202020204" pitchFamily="34" charset="0"/>
              <a:buChar char="•"/>
            </a:pPr>
            <a:r>
              <a:rPr lang="lv-LV" dirty="0"/>
              <a:t>Personas ar invaliditāti un bezdarba riskam pakļautās personas</a:t>
            </a:r>
          </a:p>
          <a:p>
            <a:pPr marL="342900" indent="-342900" algn="just">
              <a:spcBef>
                <a:spcPts val="1200"/>
              </a:spcBef>
              <a:buFont typeface="Arial" panose="020B0604020202020204" pitchFamily="34" charset="0"/>
              <a:buChar char="•"/>
            </a:pPr>
            <a:r>
              <a:rPr lang="lv-LV" dirty="0"/>
              <a:t>Skolēnu vasaras nodarbinātība</a:t>
            </a:r>
          </a:p>
          <a:p>
            <a:pPr marL="342900" indent="-342900" algn="just">
              <a:spcBef>
                <a:spcPts val="1200"/>
              </a:spcBef>
              <a:buFont typeface="Arial" panose="020B0604020202020204" pitchFamily="34" charset="0"/>
              <a:buChar char="•"/>
            </a:pPr>
            <a:endParaRPr lang="lv-LV" dirty="0">
              <a:latin typeface="Verdana" panose="020B0604030504040204" pitchFamily="34" charset="0"/>
              <a:ea typeface="Verdana" panose="020B0604030504040204" pitchFamily="34" charset="0"/>
            </a:endParaRPr>
          </a:p>
          <a:p>
            <a:pPr marL="342900" indent="-342900" algn="just">
              <a:spcBef>
                <a:spcPts val="1200"/>
              </a:spcBef>
              <a:buFont typeface="Arial" panose="020B0604020202020204" pitchFamily="34" charset="0"/>
              <a:buChar char="•"/>
            </a:pPr>
            <a:endParaRPr lang="lv-LV" dirty="0"/>
          </a:p>
          <a:p>
            <a:pPr algn="just">
              <a:spcBef>
                <a:spcPts val="1200"/>
              </a:spcBef>
            </a:pPr>
            <a:r>
              <a:rPr lang="lv-LV" b="1" dirty="0">
                <a:solidFill>
                  <a:srgbClr val="002060"/>
                </a:solidFill>
                <a:ea typeface="MS PGothic" panose="020B0600070205080204" pitchFamily="34" charset="-128"/>
              </a:rPr>
              <a:t>Pilotprojekts </a:t>
            </a:r>
            <a:r>
              <a:rPr lang="lv-LV" b="1" dirty="0" err="1">
                <a:solidFill>
                  <a:srgbClr val="002060"/>
                </a:solidFill>
                <a:ea typeface="MS PGothic" panose="020B0600070205080204" pitchFamily="34" charset="-128"/>
              </a:rPr>
              <a:t>romu</a:t>
            </a:r>
            <a:r>
              <a:rPr lang="lv-LV" b="1" dirty="0">
                <a:solidFill>
                  <a:srgbClr val="002060"/>
                </a:solidFill>
                <a:ea typeface="MS PGothic" panose="020B0600070205080204" pitchFamily="34" charset="-128"/>
              </a:rPr>
              <a:t> nodarbinātības veicināšanai</a:t>
            </a:r>
          </a:p>
          <a:p>
            <a:pPr lvl="1" algn="just">
              <a:spcBef>
                <a:spcPts val="1200"/>
              </a:spcBef>
            </a:pPr>
            <a:endParaRPr lang="lv-LV" dirty="0">
              <a:latin typeface="Verdana" panose="020B0604030504040204" pitchFamily="34" charset="0"/>
              <a:ea typeface="Verdana" panose="020B0604030504040204" pitchFamily="34" charset="0"/>
            </a:endParaRPr>
          </a:p>
          <a:p>
            <a:pPr lvl="1" algn="just">
              <a:spcBef>
                <a:spcPts val="1200"/>
              </a:spcBef>
            </a:pPr>
            <a:endParaRPr lang="lv-LV" dirty="0">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DBAC8AA-FEE1-430B-A871-617C338E271F}"/>
              </a:ext>
            </a:extLst>
          </p:cNvPr>
          <p:cNvSpPr>
            <a:spLocks noGrp="1"/>
          </p:cNvSpPr>
          <p:nvPr>
            <p:ph type="sldNum" sz="quarter" idx="13"/>
          </p:nvPr>
        </p:nvSpPr>
        <p:spPr/>
        <p:txBody>
          <a:bodyPr/>
          <a:lstStyle/>
          <a:p>
            <a:pPr>
              <a:defRPr/>
            </a:pPr>
            <a:fld id="{31A2F6FB-105C-43B7-B7D4-6CBA7F9CC682}" type="slidenum">
              <a:rPr lang="en-US" altLang="lv-LV" smtClean="0"/>
              <a:pPr>
                <a:defRPr/>
              </a:pPr>
              <a:t>9</a:t>
            </a:fld>
            <a:endParaRPr lang="en-US" altLang="lv-LV" dirty="0"/>
          </a:p>
        </p:txBody>
      </p:sp>
      <p:sp>
        <p:nvSpPr>
          <p:cNvPr id="5" name="Content Placeholder 2">
            <a:extLst>
              <a:ext uri="{FF2B5EF4-FFF2-40B4-BE49-F238E27FC236}">
                <a16:creationId xmlns:a16="http://schemas.microsoft.com/office/drawing/2014/main" id="{671F3513-5B2C-457A-84FA-B997A4B9245A}"/>
              </a:ext>
            </a:extLst>
          </p:cNvPr>
          <p:cNvSpPr txBox="1">
            <a:spLocks/>
          </p:cNvSpPr>
          <p:nvPr/>
        </p:nvSpPr>
        <p:spPr>
          <a:xfrm>
            <a:off x="8202985" y="2305730"/>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3 / 4 milj. EUR</a:t>
            </a:r>
            <a:endParaRPr lang="lv-LV" dirty="0">
              <a:solidFill>
                <a:schemeClr val="accent6">
                  <a:lumMod val="75000"/>
                </a:schemeClr>
              </a:solidFill>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00F42D00-8EF0-4C5B-81B4-E2AC1366E843}"/>
              </a:ext>
            </a:extLst>
          </p:cNvPr>
          <p:cNvCxnSpPr>
            <a:cxnSpLocks/>
          </p:cNvCxnSpPr>
          <p:nvPr/>
        </p:nvCxnSpPr>
        <p:spPr>
          <a:xfrm>
            <a:off x="8056302" y="1748790"/>
            <a:ext cx="0" cy="210312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4C21570-0C0B-4D77-B2CA-7A5D24F38E06}"/>
              </a:ext>
            </a:extLst>
          </p:cNvPr>
          <p:cNvCxnSpPr>
            <a:cxnSpLocks/>
          </p:cNvCxnSpPr>
          <p:nvPr/>
        </p:nvCxnSpPr>
        <p:spPr>
          <a:xfrm>
            <a:off x="8056302" y="4530090"/>
            <a:ext cx="0" cy="73914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05AD554E-4824-4C5E-8326-ACEFB2B94B94}"/>
              </a:ext>
            </a:extLst>
          </p:cNvPr>
          <p:cNvSpPr txBox="1">
            <a:spLocks/>
          </p:cNvSpPr>
          <p:nvPr/>
        </p:nvSpPr>
        <p:spPr>
          <a:xfrm>
            <a:off x="8202985" y="4227714"/>
            <a:ext cx="3537527" cy="13438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latin typeface="Times New Roman" panose="02020603050405020304" pitchFamily="18" charset="0"/>
              <a:cs typeface="Times New Roman" panose="02020603050405020304" pitchFamily="18" charset="0"/>
            </a:endParaRPr>
          </a:p>
          <a:p>
            <a:pPr marL="0" lvl="1" indent="0" algn="ctr">
              <a:spcBef>
                <a:spcPts val="1200"/>
              </a:spcBef>
              <a:buNone/>
            </a:pPr>
            <a:r>
              <a:rPr lang="lv-LV" b="1" dirty="0">
                <a:solidFill>
                  <a:schemeClr val="accent6">
                    <a:lumMod val="75000"/>
                  </a:schemeClr>
                </a:solidFill>
                <a:latin typeface="Verdana" panose="020B0604030504040204" pitchFamily="34" charset="0"/>
                <a:ea typeface="MS PGothic" panose="020B0600070205080204" pitchFamily="34" charset="-128"/>
              </a:rPr>
              <a:t>0,02 milj. EUR</a:t>
            </a:r>
            <a:endParaRPr lang="lv-LV" dirty="0">
              <a:solidFill>
                <a:schemeClr val="accent6">
                  <a:lumMod val="75000"/>
                </a:schemeClr>
              </a:solidFill>
              <a:latin typeface="Verdana" panose="020B0604030504040204" pitchFamily="34" charset="0"/>
              <a:ea typeface="Verdana" panose="020B0604030504040204" pitchFamily="34"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2069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11493</TotalTime>
  <Words>2425</Words>
  <Application>Microsoft Office PowerPoint</Application>
  <PresentationFormat>Widescreen</PresentationFormat>
  <Paragraphs>321</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MS PGothic</vt:lpstr>
      <vt:lpstr>Arial</vt:lpstr>
      <vt:lpstr>Calibri</vt:lpstr>
      <vt:lpstr>Calibri Light</vt:lpstr>
      <vt:lpstr>Leelawadee UI Semilight</vt:lpstr>
      <vt:lpstr>Times New Roman</vt:lpstr>
      <vt:lpstr>Verdana</vt:lpstr>
      <vt:lpstr>Office Theme</vt:lpstr>
      <vt:lpstr>Prioritārie pasākumi labklājības nozarē 2023 </vt:lpstr>
      <vt:lpstr>Materiālais atbalsts noteiktām iedzīvotāju grupām </vt:lpstr>
      <vt:lpstr>Pensiju paaugstināšana un nodrošinājums nākotnē</vt:lpstr>
      <vt:lpstr>Atbalsts ģimenēm ar bērniem </vt:lpstr>
      <vt:lpstr>Alternatīvo ģimenes aprūpes formu attīstība </vt:lpstr>
      <vt:lpstr>Sociālo pakalpojumu kvalitāte un pieejamība</vt:lpstr>
      <vt:lpstr>Sociālo pakalpojumu kvalitāte un pieejamība</vt:lpstr>
      <vt:lpstr>Sociālo pakalpojumu kvalitāte un pieejamība</vt:lpstr>
      <vt:lpstr>Nodarbinātības veicināšana</vt:lpstr>
      <vt:lpstr>Administratīvā veiktspēja</vt:lpstr>
      <vt:lpstr>Administratīvā veiktspēja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Secinājumi par padotības iestāžu pirmo novērtēšanas posmu</dc:title>
  <dc:creator>Aija Grīnberga</dc:creator>
  <cp:lastModifiedBy>Diana Jakaite</cp:lastModifiedBy>
  <cp:revision>1040</cp:revision>
  <cp:lastPrinted>2022-06-20T06:33:10Z</cp:lastPrinted>
  <dcterms:created xsi:type="dcterms:W3CDTF">2016-01-19T11:45:43Z</dcterms:created>
  <dcterms:modified xsi:type="dcterms:W3CDTF">2022-06-20T06:33:34Z</dcterms:modified>
</cp:coreProperties>
</file>