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7" r:id="rId3"/>
    <p:sldId id="277" r:id="rId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ze Kurme" initials="IK" lastIdx="1" clrIdx="0">
    <p:extLst>
      <p:ext uri="{19B8F6BF-5375-455C-9EA6-DF929625EA0E}">
        <p15:presenceInfo xmlns:p15="http://schemas.microsoft.com/office/powerpoint/2012/main" userId="S-1-5-21-738795142-1242532775-405837587-58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328A44-B4CD-4471-83C1-77B07D610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8F81744-CA14-4AB4-8FE0-697D55ADFD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672671D-A5DA-4B4B-9931-6590620A7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115C0E6-4D50-4259-9EC4-9495E272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9363824-28DB-40E2-B410-8B874C4DE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675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CD57BD-8F4B-4EAD-8002-5BD1EFCF4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810AA0A-2282-4D70-BFB4-8D60DC012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DD6664B-2AB6-43DB-8A9D-702BBB18B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E376CC2-11DB-46DF-8D20-3E2C7BDE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155976D-B9AC-4CC5-97E0-969344C9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1909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0E5DF8FB-3FB1-4A80-97A9-DCE0788DD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2BAC1C7-234D-4D86-8161-02A5A99CE7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338C177-E95E-4DBD-B517-80A3E6F9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D215CE6-289F-46D1-9B2D-36CD3D725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593647B-E239-4028-9550-3688F990C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02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360A34-7545-469E-A3B0-CA36ACDEF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42F098D-2DA5-4DFB-9982-69FD44527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CC00A27-24FC-464D-B147-4CB15A76D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3B6CFF1-1EAB-41EC-87AC-FC4957AE7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E12AFB8-2F29-4B21-9547-C516ABBE3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406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0D838D-0B70-4B6F-BBAC-A9B62CC23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CCC1326-EBC5-403B-98E1-1D918FFF7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0F4C5C4-789A-4B9A-8A12-FEBA469A2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53E6B8C-4116-4E72-81DB-4927DB2F0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D527B9D-1A7E-495E-B87F-DCA4CC5B4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64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811ED8-F51E-453D-BBD1-38357268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919DE70-1317-4C00-9135-DF80F16BB2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C4F49DE-6B40-40D1-95ED-470D14A036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AC6C2E0-C638-4792-8966-B8EFDD1ED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0196103-CFB6-4F22-9B6C-56A14C4D9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4C49559-595C-4C61-ADA7-C3F07C3E8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5354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52C103-02B3-43A5-9EBB-C4900445B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1C9B937-57DA-4194-BEFB-4D0C3228D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40E6C49-B9B2-4EF4-ABAE-A92106863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4793D48-EAFB-48AC-9CF7-77EEC2A3A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CF5A353-8EAF-416B-9648-02004BAC53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784EF04-B7BA-4DDB-9484-91AD4601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679D740-72B9-4C73-94A4-0E1E0C6D0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7755D139-0579-4829-8F0E-B2B59A58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2060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E563C8-2861-44A8-B14B-87B57DA6D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52301C0-EC3B-4350-B352-513A6C351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C0649C8-D07B-4B7B-B53A-AF38617A2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70D2BBC-9095-41EE-A627-D2346903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7998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BFCF5F07-D4AB-4A2F-9ACC-E7B98CE19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B25B0F2-4517-4BB6-A41C-73C385AC0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7116820-6B54-46CE-8026-4849B8F8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945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309585-1B60-4A9A-974E-D636531A7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8396168-9A70-4649-B884-B7C705E1F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AF1ACE2-43F6-49DA-9388-6746E89A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6AD1139-0177-4E37-B319-48978F244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DFF1287-8611-46A1-B3D2-F813ED752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02CDA-D8A4-498C-80E0-9F3A128FB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74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2E4777-9DE5-4E63-B175-7CFE14FD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E1F5E51-74A7-4784-A3A2-87FB546CA0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F51C3BE-6FA4-4BC9-BAAB-CEC5C7365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63727E0-A93E-492E-A090-17794318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56F6E4B-268B-40BB-8D16-C007F0E86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69E7B4C-9DD3-4DD1-A865-62676AE9C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744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5536BF7-BA71-4742-96CA-640AC4019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6DD28AA-3DFC-4DB2-9ABD-688EF8744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6989F79-952C-427C-BC8E-7C2C93FA63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EA119-D238-4425-80F9-42CC3A3E74F0}" type="datetimeFigureOut">
              <a:rPr lang="lv-LV" smtClean="0"/>
              <a:t>02.11.2022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EA09B50-F5B0-454A-9E09-916CF8464B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179188B-3EA5-4663-850A-361A21EEE2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05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ej.uz/hmk3" TargetMode="External"/><Relationship Id="rId7" Type="http://schemas.openxmlformats.org/officeDocument/2006/relationships/image" Target="../media/image3.jpg"/><Relationship Id="rId2" Type="http://schemas.openxmlformats.org/officeDocument/2006/relationships/hyperlink" Target="https://ej.uz/9ur6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1.JPG"/><Relationship Id="rId10" Type="http://schemas.openxmlformats.org/officeDocument/2006/relationships/hyperlink" Target="https://www.lm.gov.lv/sites/lm/files/media_file/starpzinojums_ga-paklpojuma-ietekmes-merisana.pdf" TargetMode="External"/><Relationship Id="rId4" Type="http://schemas.openxmlformats.org/officeDocument/2006/relationships/hyperlink" Target="https://ej.uz/1xqv" TargetMode="External"/><Relationship Id="rId9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303" y="1139780"/>
            <a:ext cx="9849394" cy="2387600"/>
          </a:xfrm>
        </p:spPr>
        <p:txBody>
          <a:bodyPr>
            <a:normAutofit/>
          </a:bodyPr>
          <a:lstStyle/>
          <a:p>
            <a:r>
              <a:rPr lang="lv-LV" dirty="0"/>
              <a:t>Aktualitātes projektā</a:t>
            </a:r>
            <a:br>
              <a:rPr lang="lv-LV" dirty="0"/>
            </a:br>
            <a:r>
              <a:rPr lang="lv-LV" sz="4000" dirty="0"/>
              <a:t>Profesionāla sociālā darba attīstība pašvaldībās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02</a:t>
            </a:r>
            <a:r>
              <a:rPr lang="lv-LV" dirty="0" smtClean="0"/>
              <a:t>.</a:t>
            </a:r>
            <a:r>
              <a:rPr lang="en-US" dirty="0" smtClean="0"/>
              <a:t>11</a:t>
            </a:r>
            <a:r>
              <a:rPr lang="lv-LV" dirty="0" smtClean="0"/>
              <a:t>.2022</a:t>
            </a:r>
            <a:r>
              <a:rPr lang="lv-LV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284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297293" y="215443"/>
            <a:ext cx="2136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Oktobrī</a:t>
            </a:r>
            <a:r>
              <a:rPr lang="en-US" dirty="0" smtClean="0"/>
              <a:t> 2/2022</a:t>
            </a:r>
            <a:endParaRPr lang="lv-LV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08FBC6E-FF83-42D6-83F3-AC01A94F8B1F}"/>
              </a:ext>
            </a:extLst>
          </p:cNvPr>
          <p:cNvSpPr txBox="1"/>
          <p:nvPr/>
        </p:nvSpPr>
        <p:spPr>
          <a:xfrm>
            <a:off x="118529" y="0"/>
            <a:ext cx="2667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NOTIKUMI</a:t>
            </a:r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900297" y="4623048"/>
            <a:ext cx="711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Stāstu</a:t>
            </a:r>
            <a:r>
              <a:rPr lang="en-US" dirty="0" smtClean="0"/>
              <a:t> </a:t>
            </a:r>
            <a:r>
              <a:rPr lang="en-US" dirty="0" err="1" smtClean="0"/>
              <a:t>sērija</a:t>
            </a:r>
            <a:r>
              <a:rPr lang="en-US" dirty="0" smtClean="0"/>
              <a:t> “</a:t>
            </a:r>
            <a:r>
              <a:rPr lang="en-US" dirty="0" err="1" smtClean="0"/>
              <a:t>Diena</a:t>
            </a:r>
            <a:r>
              <a:rPr lang="en-US" dirty="0" smtClean="0"/>
              <a:t> </a:t>
            </a:r>
            <a:r>
              <a:rPr lang="en-US" dirty="0" err="1" smtClean="0"/>
              <a:t>ģimenes</a:t>
            </a:r>
            <a:r>
              <a:rPr lang="en-US" dirty="0" smtClean="0"/>
              <a:t> </a:t>
            </a:r>
            <a:r>
              <a:rPr lang="en-US" dirty="0" err="1" smtClean="0"/>
              <a:t>asistenta</a:t>
            </a:r>
            <a:r>
              <a:rPr lang="en-US" dirty="0" smtClean="0"/>
              <a:t> </a:t>
            </a:r>
            <a:r>
              <a:rPr lang="en-US" dirty="0" err="1" smtClean="0"/>
              <a:t>dzīvē</a:t>
            </a:r>
            <a:r>
              <a:rPr lang="en-US" dirty="0" smtClean="0"/>
              <a:t>”, </a:t>
            </a:r>
            <a:r>
              <a:rPr lang="en-US" dirty="0" smtClean="0"/>
              <a:t>Delfi.lv/</a:t>
            </a:r>
            <a:r>
              <a:rPr lang="en-US" dirty="0" err="1" smtClean="0"/>
              <a:t>calis</a:t>
            </a:r>
            <a:endParaRPr lang="en-US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2939504" y="5075875"/>
            <a:ext cx="61692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Diena ģimenes asistenta dzīvē: par bērnu sargāšanu un vecāku </a:t>
            </a:r>
            <a:r>
              <a:rPr lang="lv-LV" dirty="0" smtClean="0"/>
              <a:t>stiprināšanu</a:t>
            </a:r>
            <a:r>
              <a:rPr lang="en-US" dirty="0" smtClean="0"/>
              <a:t> </a:t>
            </a:r>
            <a:r>
              <a:rPr lang="en-US" sz="1000" dirty="0" smtClean="0">
                <a:hlinkClick r:id="rId2"/>
              </a:rPr>
              <a:t>https</a:t>
            </a:r>
            <a:r>
              <a:rPr lang="en-US" sz="1000" dirty="0">
                <a:hlinkClick r:id="rId2"/>
              </a:rPr>
              <a:t>://</a:t>
            </a:r>
            <a:r>
              <a:rPr lang="en-US" sz="1000" dirty="0" smtClean="0">
                <a:hlinkClick r:id="rId2"/>
              </a:rPr>
              <a:t>ej.uz/9ur6</a:t>
            </a:r>
            <a:r>
              <a:rPr lang="en-US" sz="1000" dirty="0" smtClean="0"/>
              <a:t> </a:t>
            </a:r>
            <a:endParaRPr lang="en-US" dirty="0"/>
          </a:p>
          <a:p>
            <a:r>
              <a:rPr lang="lv-LV" dirty="0"/>
              <a:t>Diena ģimenes asistenta dzīvē: bērnu auklēšana un izvairīšanās no 'ziepēm' </a:t>
            </a:r>
            <a:r>
              <a:rPr lang="en-US" dirty="0" smtClean="0"/>
              <a:t> </a:t>
            </a:r>
            <a:r>
              <a:rPr lang="en-US" sz="1000" dirty="0">
                <a:hlinkClick r:id="rId3"/>
              </a:rPr>
              <a:t>https://</a:t>
            </a:r>
            <a:r>
              <a:rPr lang="en-US" sz="1000" dirty="0" smtClean="0">
                <a:hlinkClick r:id="rId3"/>
              </a:rPr>
              <a:t>ej.uz/hmk3</a:t>
            </a:r>
            <a:r>
              <a:rPr lang="en-US" sz="1000" dirty="0" smtClean="0"/>
              <a:t> </a:t>
            </a:r>
            <a:endParaRPr lang="en-US" sz="1000" dirty="0"/>
          </a:p>
          <a:p>
            <a:r>
              <a:rPr lang="lv-LV" dirty="0"/>
              <a:t>Sociālais darbinieks un ģimenes asistents – kā šis 'duets' </a:t>
            </a:r>
            <a:r>
              <a:rPr lang="lv-LV" dirty="0" smtClean="0"/>
              <a:t>strādā</a:t>
            </a:r>
            <a:r>
              <a:rPr lang="en-US" sz="1000" dirty="0" smtClean="0"/>
              <a:t> </a:t>
            </a:r>
            <a:r>
              <a:rPr lang="lv-LV" sz="1000" dirty="0" smtClean="0">
                <a:hlinkClick r:id="rId4"/>
              </a:rPr>
              <a:t>https</a:t>
            </a:r>
            <a:r>
              <a:rPr lang="lv-LV" sz="1000" dirty="0">
                <a:hlinkClick r:id="rId4"/>
              </a:rPr>
              <a:t>://</a:t>
            </a:r>
            <a:r>
              <a:rPr lang="lv-LV" sz="1000" dirty="0" smtClean="0">
                <a:hlinkClick r:id="rId4"/>
              </a:rPr>
              <a:t>ej.uz/1xqv</a:t>
            </a:r>
            <a:r>
              <a:rPr lang="en-US" sz="1000" dirty="0" smtClean="0"/>
              <a:t> </a:t>
            </a:r>
            <a:endParaRPr lang="lv-LV" sz="1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340" y="584775"/>
            <a:ext cx="2232211" cy="31464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29" y="5138480"/>
            <a:ext cx="2768108" cy="157651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29" y="712492"/>
            <a:ext cx="3765176" cy="315633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1748" y="1253142"/>
            <a:ext cx="4086326" cy="229855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630707" y="329812"/>
            <a:ext cx="49754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28.-29.10. </a:t>
            </a:r>
            <a:r>
              <a:rPr lang="en-US" dirty="0" err="1" smtClean="0"/>
              <a:t>seminārs</a:t>
            </a:r>
            <a:r>
              <a:rPr lang="en-US" dirty="0" smtClean="0"/>
              <a:t> </a:t>
            </a:r>
            <a:r>
              <a:rPr lang="en-US" dirty="0" err="1" smtClean="0"/>
              <a:t>Bāriņtiesām</a:t>
            </a:r>
            <a:r>
              <a:rPr lang="en-US" dirty="0" smtClean="0"/>
              <a:t> par </a:t>
            </a:r>
            <a:r>
              <a:rPr lang="en-US" dirty="0" err="1" smtClean="0"/>
              <a:t>metodikas</a:t>
            </a:r>
            <a:r>
              <a:rPr lang="en-US" dirty="0" smtClean="0"/>
              <a:t> </a:t>
            </a:r>
            <a:r>
              <a:rPr lang="en-US" dirty="0" err="1" smtClean="0"/>
              <a:t>sociālajam</a:t>
            </a:r>
            <a:r>
              <a:rPr lang="en-US" dirty="0" smtClean="0"/>
              <a:t> </a:t>
            </a:r>
            <a:r>
              <a:rPr lang="en-US" dirty="0" err="1" smtClean="0"/>
              <a:t>darbam</a:t>
            </a:r>
            <a:r>
              <a:rPr lang="en-US" dirty="0" smtClean="0"/>
              <a:t> </a:t>
            </a:r>
            <a:r>
              <a:rPr lang="en-US" dirty="0" err="1" smtClean="0"/>
              <a:t>ģimenēm</a:t>
            </a:r>
            <a:r>
              <a:rPr lang="en-US" dirty="0" smtClean="0"/>
              <a:t> </a:t>
            </a:r>
            <a:r>
              <a:rPr lang="en-US" dirty="0" err="1" smtClean="0"/>
              <a:t>ar</a:t>
            </a:r>
            <a:r>
              <a:rPr lang="en-US" dirty="0"/>
              <a:t> </a:t>
            </a:r>
            <a:r>
              <a:rPr lang="en-US" dirty="0" err="1" smtClean="0"/>
              <a:t>bērniem</a:t>
            </a:r>
            <a:r>
              <a:rPr lang="en-US" dirty="0" smtClean="0"/>
              <a:t> </a:t>
            </a:r>
            <a:r>
              <a:rPr lang="en-US" dirty="0" err="1" smtClean="0"/>
              <a:t>lomu</a:t>
            </a:r>
            <a:r>
              <a:rPr lang="en-US" dirty="0" smtClean="0"/>
              <a:t> </a:t>
            </a:r>
            <a:r>
              <a:rPr lang="en-US" dirty="0" err="1" smtClean="0"/>
              <a:t>bērnu</a:t>
            </a:r>
            <a:r>
              <a:rPr lang="en-US" dirty="0" smtClean="0"/>
              <a:t> </a:t>
            </a:r>
            <a:r>
              <a:rPr lang="en-US" dirty="0" err="1" smtClean="0"/>
              <a:t>tiesību</a:t>
            </a:r>
            <a:r>
              <a:rPr lang="en-US" dirty="0" smtClean="0"/>
              <a:t> </a:t>
            </a:r>
            <a:r>
              <a:rPr lang="en-US" dirty="0" err="1" smtClean="0"/>
              <a:t>aizsardzības</a:t>
            </a:r>
            <a:r>
              <a:rPr lang="en-US" dirty="0" smtClean="0"/>
              <a:t> </a:t>
            </a:r>
            <a:r>
              <a:rPr lang="en-US" dirty="0" err="1" smtClean="0"/>
              <a:t>sistēmā</a:t>
            </a:r>
            <a:r>
              <a:rPr lang="en-US" dirty="0" smtClean="0"/>
              <a:t> Latvijā</a:t>
            </a:r>
            <a:endParaRPr lang="lv-LV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8747" y="4315254"/>
            <a:ext cx="2952807" cy="24753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78879" y="3830699"/>
            <a:ext cx="588084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Pētījums par ģimenes asistenta pakalpojuma efektivitāti atbalsta nodrošināšanā </a:t>
            </a:r>
            <a:r>
              <a:rPr lang="lv-LV" dirty="0" smtClean="0"/>
              <a:t>ģimenēm</a:t>
            </a:r>
            <a:r>
              <a:rPr lang="en-US" dirty="0" smtClean="0"/>
              <a:t> – </a:t>
            </a:r>
            <a:r>
              <a:rPr lang="en-US" dirty="0" err="1" smtClean="0"/>
              <a:t>starpziņojums</a:t>
            </a:r>
            <a:r>
              <a:rPr lang="en-US" dirty="0"/>
              <a:t> </a:t>
            </a:r>
            <a:r>
              <a:rPr lang="en-US" sz="1000" dirty="0">
                <a:hlinkClick r:id="rId10"/>
              </a:rPr>
              <a:t>https://</a:t>
            </a:r>
            <a:r>
              <a:rPr lang="en-US" sz="1000" dirty="0" smtClean="0">
                <a:hlinkClick r:id="rId10"/>
              </a:rPr>
              <a:t>www.lm.gov.lv/sites/lm/files/media_file/starpzinojums_ga-paklpojuma-ietekmes-merisana.pdf</a:t>
            </a:r>
            <a:r>
              <a:rPr lang="en-US" sz="1000" dirty="0" smtClean="0"/>
              <a:t> </a:t>
            </a:r>
            <a:endParaRPr lang="lv-LV" sz="1000" dirty="0"/>
          </a:p>
        </p:txBody>
      </p:sp>
    </p:spTree>
    <p:extLst>
      <p:ext uri="{BB962C8B-B14F-4D97-AF65-F5344CB8AC3E}">
        <p14:creationId xmlns:p14="http://schemas.microsoft.com/office/powerpoint/2010/main" val="241702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B2C21E37-C8BC-4160-8BC5-D5F64CF5DF7F}"/>
              </a:ext>
            </a:extLst>
          </p:cNvPr>
          <p:cNvSpPr txBox="1"/>
          <p:nvPr/>
        </p:nvSpPr>
        <p:spPr>
          <a:xfrm>
            <a:off x="248762" y="68680"/>
            <a:ext cx="2523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/>
              <a:t>TURPINĀM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243285" y="389053"/>
            <a:ext cx="6848316" cy="2667211"/>
            <a:chOff x="2205271" y="233265"/>
            <a:chExt cx="6668141" cy="3210294"/>
          </a:xfrm>
        </p:grpSpPr>
        <p:sp>
          <p:nvSpPr>
            <p:cNvPr id="2" name="Rectangle: Rounded Corners 1">
              <a:extLst>
                <a:ext uri="{FF2B5EF4-FFF2-40B4-BE49-F238E27FC236}">
                  <a16:creationId xmlns="" xmlns:a16="http://schemas.microsoft.com/office/drawing/2014/main" id="{C727D375-CF2A-4AFD-8E7D-7AB3B9F83593}"/>
                </a:ext>
              </a:extLst>
            </p:cNvPr>
            <p:cNvSpPr/>
            <p:nvPr/>
          </p:nvSpPr>
          <p:spPr>
            <a:xfrm>
              <a:off x="2205271" y="233265"/>
              <a:ext cx="6668141" cy="298822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6" name="TextBox 5">
              <a:extLst>
                <a:ext uri="{FF2B5EF4-FFF2-40B4-BE49-F238E27FC236}">
                  <a16:creationId xmlns="" xmlns:a16="http://schemas.microsoft.com/office/drawing/2014/main" id="{089D3D4B-736D-4842-9532-97533F469FE5}"/>
                </a:ext>
              </a:extLst>
            </p:cNvPr>
            <p:cNvSpPr txBox="1"/>
            <p:nvPr/>
          </p:nvSpPr>
          <p:spPr>
            <a:xfrm>
              <a:off x="2282251" y="405916"/>
              <a:ext cx="6427053" cy="3037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 smtClean="0"/>
                <a:t>METODIKAS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izstrādē</a:t>
              </a:r>
              <a:endParaRPr lang="lv-LV" b="1" dirty="0"/>
            </a:p>
            <a:p>
              <a:endParaRPr lang="en-US" sz="1400" dirty="0" smtClean="0"/>
            </a:p>
            <a:p>
              <a:r>
                <a:rPr lang="en-US" sz="1400" dirty="0"/>
                <a:t>Sociālais darbs </a:t>
              </a:r>
              <a:r>
                <a:rPr lang="en-US" sz="1400" dirty="0" err="1"/>
                <a:t>ar</a:t>
              </a:r>
              <a:r>
                <a:rPr lang="en-US" sz="1400" dirty="0"/>
                <a:t> sociālās </a:t>
              </a:r>
              <a:r>
                <a:rPr lang="en-US" sz="1400" dirty="0" err="1"/>
                <a:t>atstumtības</a:t>
              </a:r>
              <a:r>
                <a:rPr lang="en-US" sz="1400" dirty="0"/>
                <a:t> un </a:t>
              </a:r>
              <a:r>
                <a:rPr lang="en-US" sz="1400" dirty="0" err="1"/>
                <a:t>diskriminācijas</a:t>
              </a:r>
              <a:r>
                <a:rPr lang="en-US" sz="1400" dirty="0"/>
                <a:t> </a:t>
              </a:r>
              <a:r>
                <a:rPr lang="en-US" sz="1400" dirty="0" err="1"/>
                <a:t>riskam</a:t>
              </a:r>
              <a:r>
                <a:rPr lang="en-US" sz="1400" dirty="0"/>
                <a:t> </a:t>
              </a:r>
              <a:r>
                <a:rPr lang="en-US" sz="1400" dirty="0" err="1"/>
                <a:t>pakļautām</a:t>
              </a:r>
              <a:r>
                <a:rPr lang="en-US" sz="1400" dirty="0"/>
                <a:t> </a:t>
              </a:r>
              <a:r>
                <a:rPr lang="en-US" sz="1400" dirty="0" err="1" smtClean="0"/>
                <a:t>personām</a:t>
              </a:r>
              <a:r>
                <a:rPr lang="en-US" sz="1400" dirty="0" smtClean="0"/>
                <a:t> -</a:t>
              </a:r>
            </a:p>
            <a:p>
              <a:r>
                <a:rPr lang="en-US" sz="1400" dirty="0" err="1"/>
                <a:t>p</a:t>
              </a:r>
              <a:r>
                <a:rPr lang="en-US" sz="1400" dirty="0" err="1" smtClean="0"/>
                <a:t>ilotprojekts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līdz</a:t>
              </a:r>
              <a:r>
                <a:rPr lang="en-US" sz="1400" dirty="0" smtClean="0"/>
                <a:t> 31. </a:t>
              </a:r>
              <a:r>
                <a:rPr lang="en-US" sz="1400" dirty="0" err="1" smtClean="0"/>
                <a:t>oktobrim</a:t>
              </a:r>
              <a:endParaRPr lang="en-US" sz="1400" dirty="0"/>
            </a:p>
            <a:p>
              <a:r>
                <a:rPr lang="lv-LV" sz="1400" dirty="0"/>
                <a:t>Sociālais darbs ar </a:t>
              </a:r>
              <a:r>
                <a:rPr lang="lv-LV" sz="1400" dirty="0" smtClean="0"/>
                <a:t>jauniešiem</a:t>
              </a:r>
              <a:r>
                <a:rPr lang="en-US" sz="1400" dirty="0" smtClean="0"/>
                <a:t> – </a:t>
              </a:r>
              <a:r>
                <a:rPr lang="en-US" sz="1400" dirty="0" err="1" smtClean="0"/>
                <a:t>pilotprojekts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līdz</a:t>
              </a:r>
              <a:r>
                <a:rPr lang="en-US" sz="1400" dirty="0" smtClean="0"/>
                <a:t> 30. </a:t>
              </a:r>
              <a:r>
                <a:rPr lang="en-US" sz="1400" dirty="0" err="1" smtClean="0"/>
                <a:t>novembrim</a:t>
              </a:r>
              <a:endParaRPr lang="en-US" sz="1400" dirty="0" smtClean="0"/>
            </a:p>
            <a:p>
              <a:r>
                <a:rPr lang="lv-LV" sz="1400" dirty="0" smtClean="0"/>
                <a:t>Sociālais </a:t>
              </a:r>
              <a:r>
                <a:rPr lang="lv-LV" sz="1400" dirty="0"/>
                <a:t>darbs </a:t>
              </a:r>
              <a:r>
                <a:rPr lang="lv-LV" sz="1400" dirty="0" smtClean="0"/>
                <a:t>kopienā </a:t>
              </a:r>
              <a:r>
                <a:rPr lang="en-US" sz="1400" dirty="0" smtClean="0"/>
                <a:t>– </a:t>
              </a:r>
              <a:r>
                <a:rPr lang="en-US" sz="1400" dirty="0" err="1" smtClean="0"/>
                <a:t>pilotprojekts</a:t>
              </a:r>
              <a:r>
                <a:rPr lang="en-US" sz="1400" dirty="0" smtClean="0"/>
                <a:t> no 1. </a:t>
              </a:r>
              <a:r>
                <a:rPr lang="en-US" sz="1400" dirty="0" err="1" smtClean="0"/>
                <a:t>septembra</a:t>
              </a:r>
              <a:endParaRPr lang="en-US" sz="1400" dirty="0" smtClean="0"/>
            </a:p>
            <a:p>
              <a:r>
                <a:rPr lang="lv-LV" sz="1400" dirty="0" smtClean="0"/>
                <a:t>Sociālais </a:t>
              </a:r>
              <a:r>
                <a:rPr lang="lv-LV" sz="1400" dirty="0"/>
                <a:t>darbs ar grupu </a:t>
              </a:r>
              <a:r>
                <a:rPr lang="en-US" sz="1400" dirty="0" smtClean="0"/>
                <a:t>– </a:t>
              </a:r>
              <a:r>
                <a:rPr lang="en-US" sz="1400" dirty="0" err="1" smtClean="0"/>
                <a:t>pilotprojekts</a:t>
              </a:r>
              <a:r>
                <a:rPr lang="en-US" sz="1400" dirty="0" smtClean="0"/>
                <a:t> no 1. </a:t>
              </a:r>
              <a:r>
                <a:rPr lang="en-US" sz="1400" dirty="0" err="1" smtClean="0"/>
                <a:t>novembra</a:t>
              </a:r>
              <a:endParaRPr lang="en-US" sz="1400" dirty="0" smtClean="0"/>
            </a:p>
            <a:p>
              <a:r>
                <a:rPr lang="lv-LV" sz="1400" dirty="0"/>
                <a:t>Krīzes intervence sociālajā darbā un psihosociālā konsultēšana </a:t>
              </a:r>
              <a:r>
                <a:rPr lang="lv-LV" sz="1400" dirty="0" smtClean="0"/>
                <a:t>krīzē</a:t>
              </a:r>
              <a:r>
                <a:rPr lang="en-US" sz="1400" dirty="0" smtClean="0"/>
                <a:t> – </a:t>
              </a:r>
            </a:p>
            <a:p>
              <a:r>
                <a:rPr lang="en-US" sz="1400" dirty="0" err="1" smtClean="0"/>
                <a:t>pilotprojekts</a:t>
              </a:r>
              <a:r>
                <a:rPr lang="en-US" sz="1400" dirty="0" smtClean="0"/>
                <a:t> no 2023.g </a:t>
              </a:r>
              <a:r>
                <a:rPr lang="en-US" sz="1400" dirty="0" smtClean="0"/>
                <a:t>I cet.</a:t>
              </a:r>
            </a:p>
            <a:p>
              <a:r>
                <a:rPr lang="en-US" sz="1400" dirty="0" smtClean="0"/>
                <a:t>Sociālais darbs </a:t>
              </a:r>
              <a:r>
                <a:rPr lang="en-US" sz="1400" dirty="0" err="1" smtClean="0"/>
                <a:t>ar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senioriem</a:t>
              </a:r>
              <a:r>
                <a:rPr lang="en-US" sz="1400" dirty="0" smtClean="0"/>
                <a:t>  - </a:t>
              </a:r>
              <a:r>
                <a:rPr lang="en-US" sz="1400" dirty="0" err="1" smtClean="0"/>
                <a:t>satura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projekta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izstrāde</a:t>
              </a:r>
              <a:r>
                <a:rPr lang="en-US" sz="1400" dirty="0" smtClean="0"/>
                <a:t>, </a:t>
              </a:r>
              <a:r>
                <a:rPr lang="en-US" sz="1400" dirty="0" err="1" smtClean="0"/>
                <a:t>pilotprojekts</a:t>
              </a:r>
              <a:r>
                <a:rPr lang="en-US" sz="1400" dirty="0" smtClean="0"/>
                <a:t> no 2023.g II cet.</a:t>
              </a:r>
              <a:endParaRPr lang="en-US" sz="1400" dirty="0" smtClean="0"/>
            </a:p>
            <a:p>
              <a:r>
                <a:rPr lang="en-US" sz="1400" dirty="0"/>
                <a:t>	</a:t>
              </a:r>
              <a:endParaRPr lang="lv-LV" sz="1400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EDEBC9D1-75CC-4B00-AD0C-BE40C5616208}"/>
              </a:ext>
            </a:extLst>
          </p:cNvPr>
          <p:cNvGrpSpPr/>
          <p:nvPr/>
        </p:nvGrpSpPr>
        <p:grpSpPr>
          <a:xfrm>
            <a:off x="279462" y="5486606"/>
            <a:ext cx="4666366" cy="1726745"/>
            <a:chOff x="5532544" y="929664"/>
            <a:chExt cx="4143376" cy="5968117"/>
          </a:xfrm>
        </p:grpSpPr>
        <p:sp>
          <p:nvSpPr>
            <p:cNvPr id="26" name="TextBox 25">
              <a:extLst>
                <a:ext uri="{FF2B5EF4-FFF2-40B4-BE49-F238E27FC236}">
                  <a16:creationId xmlns="" xmlns:a16="http://schemas.microsoft.com/office/drawing/2014/main" id="{675F551D-DC9C-42D6-9A49-C290C3E87CC4}"/>
                </a:ext>
              </a:extLst>
            </p:cNvPr>
            <p:cNvSpPr txBox="1"/>
            <p:nvPr/>
          </p:nvSpPr>
          <p:spPr>
            <a:xfrm>
              <a:off x="5803197" y="1153465"/>
              <a:ext cx="3737028" cy="57443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b="1" dirty="0"/>
                <a:t>TEHNISKO SPECIFIKĀCIJU IZSTRĀDE</a:t>
              </a:r>
            </a:p>
            <a:p>
              <a:r>
                <a:rPr lang="en-US" sz="1400" dirty="0" err="1" smtClean="0"/>
                <a:t>Informatīvā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kampaņa</a:t>
              </a:r>
              <a:r>
                <a:rPr lang="en-US" sz="1400" dirty="0" smtClean="0"/>
                <a:t> par sociālo </a:t>
              </a:r>
              <a:r>
                <a:rPr lang="en-US" sz="1400" dirty="0" err="1" smtClean="0"/>
                <a:t>darbu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kopienā</a:t>
              </a:r>
              <a:endParaRPr lang="en-US" sz="1400" dirty="0" smtClean="0"/>
            </a:p>
            <a:p>
              <a:r>
                <a:rPr lang="lv-LV" sz="1400" dirty="0" smtClean="0"/>
                <a:t>Vadības </a:t>
              </a:r>
              <a:r>
                <a:rPr lang="lv-LV" sz="1400" dirty="0"/>
                <a:t>kvalitātes modelis </a:t>
              </a:r>
              <a:r>
                <a:rPr lang="en-US" sz="1400" dirty="0" smtClean="0"/>
                <a:t>(</a:t>
              </a:r>
              <a:r>
                <a:rPr lang="en-US" sz="1400" dirty="0" err="1" smtClean="0"/>
                <a:t>pārtraukts</a:t>
              </a:r>
              <a:r>
                <a:rPr lang="en-US" sz="1400" dirty="0" smtClean="0"/>
                <a:t> bez </a:t>
              </a:r>
              <a:r>
                <a:rPr lang="en-US" sz="1400" dirty="0" err="1" smtClean="0"/>
                <a:t>rezultāta</a:t>
              </a:r>
              <a:r>
                <a:rPr lang="en-US" sz="1400" dirty="0" smtClean="0"/>
                <a:t>)</a:t>
              </a:r>
              <a:endParaRPr lang="lv-LV" sz="1400" dirty="0"/>
            </a:p>
            <a:p>
              <a:r>
                <a:rPr lang="lv-LV" sz="1400" dirty="0" smtClean="0"/>
                <a:t>Ģimenes </a:t>
              </a:r>
              <a:r>
                <a:rPr lang="lv-LV" sz="1400" dirty="0"/>
                <a:t>asistentu </a:t>
              </a:r>
              <a:r>
                <a:rPr lang="en-US" sz="1400" dirty="0" err="1" smtClean="0"/>
                <a:t>mācības</a:t>
              </a:r>
              <a:endParaRPr lang="lv-LV" sz="1400" dirty="0"/>
            </a:p>
            <a:p>
              <a:pPr algn="r"/>
              <a:endParaRPr lang="lv-LV" sz="1400" b="1" dirty="0"/>
            </a:p>
            <a:p>
              <a:endParaRPr lang="lv-LV" sz="1400" dirty="0"/>
            </a:p>
            <a:p>
              <a:endParaRPr lang="lv-LV" sz="1400" dirty="0"/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="" xmlns:a16="http://schemas.microsoft.com/office/drawing/2014/main" id="{19C0C178-953D-403C-8B1B-97BBA3F66D0E}"/>
                </a:ext>
              </a:extLst>
            </p:cNvPr>
            <p:cNvSpPr/>
            <p:nvPr/>
          </p:nvSpPr>
          <p:spPr>
            <a:xfrm>
              <a:off x="5532544" y="929664"/>
              <a:ext cx="4143376" cy="4447650"/>
            </a:xfrm>
            <a:prstGeom prst="roundRect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79462" y="555635"/>
            <a:ext cx="4572001" cy="4824558"/>
            <a:chOff x="248762" y="895145"/>
            <a:chExt cx="4572001" cy="4824558"/>
          </a:xfrm>
        </p:grpSpPr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EDEBC9D1-75CC-4B00-AD0C-BE40C5616208}"/>
                </a:ext>
              </a:extLst>
            </p:cNvPr>
            <p:cNvGrpSpPr/>
            <p:nvPr/>
          </p:nvGrpSpPr>
          <p:grpSpPr>
            <a:xfrm>
              <a:off x="248762" y="895145"/>
              <a:ext cx="4572001" cy="4824558"/>
              <a:chOff x="5532544" y="-2602361"/>
              <a:chExt cx="3198974" cy="8549362"/>
            </a:xfrm>
          </p:grpSpPr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675F551D-DC9C-42D6-9A49-C290C3E87CC4}"/>
                  </a:ext>
                </a:extLst>
              </p:cNvPr>
              <p:cNvSpPr txBox="1"/>
              <p:nvPr/>
            </p:nvSpPr>
            <p:spPr>
              <a:xfrm>
                <a:off x="5670625" y="-1470382"/>
                <a:ext cx="1461406" cy="47449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Kopiena</a:t>
                </a:r>
                <a:r>
                  <a:rPr lang="en-US" sz="1400" dirty="0" smtClean="0"/>
                  <a:t> – 11 dal.</a:t>
                </a:r>
              </a:p>
              <a:p>
                <a:r>
                  <a:rPr lang="en-US" sz="1400" dirty="0" smtClean="0"/>
                  <a:t>2022. </a:t>
                </a:r>
                <a:r>
                  <a:rPr lang="en-US" sz="1400" dirty="0" err="1" smtClean="0"/>
                  <a:t>gada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septembris</a:t>
                </a:r>
                <a:r>
                  <a:rPr lang="en-US" sz="1400" dirty="0" smtClean="0"/>
                  <a:t> – 2023. </a:t>
                </a:r>
                <a:r>
                  <a:rPr lang="en-US" sz="1400" dirty="0" err="1" smtClean="0"/>
                  <a:t>gada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maijs</a:t>
                </a:r>
                <a:endParaRPr lang="en-US" sz="1400" dirty="0" smtClean="0"/>
              </a:p>
              <a:p>
                <a:endParaRPr lang="en-US" sz="1400" dirty="0"/>
              </a:p>
              <a:p>
                <a:r>
                  <a:rPr lang="en-US" sz="1400" dirty="0" err="1"/>
                  <a:t>Ādažu</a:t>
                </a:r>
                <a:r>
                  <a:rPr lang="en-US" sz="1400" dirty="0"/>
                  <a:t> </a:t>
                </a:r>
                <a:r>
                  <a:rPr lang="en-US" sz="1400" dirty="0" err="1"/>
                  <a:t>nov</a:t>
                </a:r>
                <a:r>
                  <a:rPr lang="en-US" sz="1400" dirty="0" err="1" smtClean="0"/>
                  <a:t>.</a:t>
                </a:r>
                <a:endParaRPr lang="en-US" sz="1400" dirty="0" smtClean="0"/>
              </a:p>
              <a:p>
                <a:r>
                  <a:rPr lang="en-US" sz="1400" dirty="0" err="1"/>
                  <a:t>Bauskas</a:t>
                </a:r>
                <a:r>
                  <a:rPr lang="en-US" sz="1400" dirty="0"/>
                  <a:t> </a:t>
                </a:r>
                <a:r>
                  <a:rPr lang="en-US" sz="1400" dirty="0" err="1"/>
                  <a:t>nov</a:t>
                </a:r>
                <a:r>
                  <a:rPr lang="en-US" sz="1400" dirty="0" err="1" smtClean="0"/>
                  <a:t>.</a:t>
                </a:r>
                <a:endParaRPr lang="en-US" sz="1400" dirty="0" smtClean="0"/>
              </a:p>
              <a:p>
                <a:r>
                  <a:rPr lang="en-US" sz="1400" dirty="0" err="1" smtClean="0"/>
                  <a:t>Cēsu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smtClean="0"/>
                  <a:t>Daugavpils</a:t>
                </a:r>
              </a:p>
              <a:p>
                <a:r>
                  <a:rPr lang="en-US" sz="1400" dirty="0" err="1" smtClean="0"/>
                  <a:t>Rēzeknes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Rīga</a:t>
                </a:r>
                <a:endParaRPr lang="en-US" sz="1400" dirty="0" smtClean="0"/>
              </a:p>
              <a:p>
                <a:r>
                  <a:rPr lang="en-US" sz="1400" dirty="0" err="1"/>
                  <a:t>Tukuma</a:t>
                </a:r>
                <a:r>
                  <a:rPr lang="en-US" sz="1400" dirty="0"/>
                  <a:t> </a:t>
                </a:r>
                <a:r>
                  <a:rPr lang="en-US" sz="1400" dirty="0" err="1"/>
                  <a:t>nov.</a:t>
                </a:r>
                <a:endParaRPr lang="en-US" sz="1400" dirty="0"/>
              </a:p>
              <a:p>
                <a:endParaRPr lang="en-US" sz="1400" dirty="0" smtClean="0"/>
              </a:p>
            </p:txBody>
          </p:sp>
          <p:sp>
            <p:nvSpPr>
              <p:cNvPr id="13" name="Rectangle: Rounded Corners 29">
                <a:extLst>
                  <a:ext uri="{FF2B5EF4-FFF2-40B4-BE49-F238E27FC236}">
                    <a16:creationId xmlns="" xmlns:a16="http://schemas.microsoft.com/office/drawing/2014/main" id="{19C0C178-953D-403C-8B1B-97BBA3F66D0E}"/>
                  </a:ext>
                </a:extLst>
              </p:cNvPr>
              <p:cNvSpPr/>
              <p:nvPr/>
            </p:nvSpPr>
            <p:spPr>
              <a:xfrm>
                <a:off x="5532544" y="-2602361"/>
                <a:ext cx="3198974" cy="8549362"/>
              </a:xfrm>
              <a:prstGeom prst="roundRect">
                <a:avLst/>
              </a:prstGeom>
              <a:noFill/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="" xmlns:a16="http://schemas.microsoft.com/office/drawing/2014/main" id="{675F551D-DC9C-42D6-9A49-C290C3E87CC4}"/>
                  </a:ext>
                </a:extLst>
              </p:cNvPr>
              <p:cNvSpPr txBox="1"/>
              <p:nvPr/>
            </p:nvSpPr>
            <p:spPr>
              <a:xfrm>
                <a:off x="7261169" y="-1470382"/>
                <a:ext cx="1461406" cy="74173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 smtClean="0"/>
                  <a:t>Grupas</a:t>
                </a:r>
                <a:r>
                  <a:rPr lang="en-US" sz="1400" dirty="0" smtClean="0"/>
                  <a:t> – 20 dal.</a:t>
                </a:r>
              </a:p>
              <a:p>
                <a:r>
                  <a:rPr lang="en-US" sz="1400" dirty="0" smtClean="0"/>
                  <a:t>2022. </a:t>
                </a:r>
                <a:r>
                  <a:rPr lang="en-US" sz="1400" dirty="0" err="1" smtClean="0"/>
                  <a:t>gada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novembris</a:t>
                </a:r>
                <a:r>
                  <a:rPr lang="en-US" sz="1400" dirty="0" smtClean="0"/>
                  <a:t> -2023. </a:t>
                </a:r>
                <a:r>
                  <a:rPr lang="en-US" sz="1400" dirty="0" err="1" smtClean="0"/>
                  <a:t>gada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aprīlis</a:t>
                </a:r>
                <a:endParaRPr lang="en-US" sz="1400" dirty="0" smtClean="0"/>
              </a:p>
              <a:p>
                <a:endParaRPr lang="en-US" sz="1400" dirty="0"/>
              </a:p>
              <a:p>
                <a:r>
                  <a:rPr lang="en-US" sz="1400" dirty="0" err="1" smtClean="0"/>
                  <a:t>Balvu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Bauskas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Dienvidkurzemes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Jelgavas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Liepāja</a:t>
                </a:r>
                <a:endParaRPr lang="en-US" sz="1400" dirty="0" smtClean="0"/>
              </a:p>
              <a:p>
                <a:r>
                  <a:rPr lang="en-US" sz="1400" dirty="0" err="1" smtClean="0"/>
                  <a:t>Limbažu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Līvānu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smtClean="0"/>
                  <a:t>Ogres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Rīga</a:t>
                </a:r>
                <a:endParaRPr lang="en-US" sz="1400" dirty="0" smtClean="0"/>
              </a:p>
              <a:p>
                <a:r>
                  <a:rPr lang="en-US" sz="1400" dirty="0" err="1" smtClean="0"/>
                  <a:t>Ropažu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Salaspils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Saldus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Smiltenes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Talsu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en-US" sz="1400" dirty="0" smtClean="0"/>
              </a:p>
              <a:p>
                <a:r>
                  <a:rPr lang="en-US" sz="1400" dirty="0" err="1" smtClean="0"/>
                  <a:t>Tukuma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nov.</a:t>
                </a:r>
                <a:endParaRPr lang="lv-LV" sz="1400" dirty="0"/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1135170" y="1045588"/>
              <a:ext cx="27991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METODIKU PILOTPROJEKTI</a:t>
              </a:r>
              <a:endParaRPr lang="lv-LV" b="1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904968" y="3073913"/>
            <a:ext cx="5524949" cy="1596348"/>
            <a:chOff x="5403027" y="4115984"/>
            <a:chExt cx="5524949" cy="1770186"/>
          </a:xfrm>
        </p:grpSpPr>
        <p:sp>
          <p:nvSpPr>
            <p:cNvPr id="9" name="Rounded Rectangle 8"/>
            <p:cNvSpPr/>
            <p:nvPr/>
          </p:nvSpPr>
          <p:spPr>
            <a:xfrm>
              <a:off x="5403027" y="4115984"/>
              <a:ext cx="5524949" cy="168418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06311" y="4282095"/>
              <a:ext cx="4964465" cy="1604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b="1" dirty="0"/>
                <a:t>PROCESĀ</a:t>
              </a:r>
            </a:p>
            <a:p>
              <a:r>
                <a:rPr lang="lv-LV" sz="1400" dirty="0"/>
                <a:t>Sociālā darba terminoloģijas </a:t>
              </a:r>
              <a:r>
                <a:rPr lang="lv-LV" sz="1400" dirty="0" smtClean="0"/>
                <a:t>vārdnīca</a:t>
              </a:r>
              <a:r>
                <a:rPr lang="en-US" sz="1400" dirty="0" smtClean="0"/>
                <a:t> – 2022/2023</a:t>
              </a:r>
            </a:p>
            <a:p>
              <a:r>
                <a:rPr lang="lv-LV" sz="1400" dirty="0" smtClean="0"/>
                <a:t>Ģimenes </a:t>
              </a:r>
              <a:r>
                <a:rPr lang="lv-LV" sz="1400" dirty="0"/>
                <a:t>asistenta pakalpojuma </a:t>
              </a:r>
              <a:r>
                <a:rPr lang="lv-LV" sz="1400" dirty="0" smtClean="0"/>
                <a:t>pilotprojekts</a:t>
              </a:r>
              <a:r>
                <a:rPr lang="en-US" sz="1400" dirty="0" smtClean="0"/>
                <a:t>/</a:t>
              </a:r>
              <a:r>
                <a:rPr lang="en-US" sz="1400" dirty="0" err="1" smtClean="0"/>
                <a:t>pētījums</a:t>
              </a:r>
              <a:r>
                <a:rPr lang="en-US" sz="1400" dirty="0" smtClean="0"/>
                <a:t> (2 </a:t>
              </a:r>
              <a:r>
                <a:rPr lang="en-US" sz="1400" dirty="0" err="1" smtClean="0"/>
                <a:t>gadi</a:t>
              </a:r>
              <a:r>
                <a:rPr lang="en-US" sz="1400" dirty="0" smtClean="0"/>
                <a:t>)</a:t>
              </a:r>
            </a:p>
            <a:p>
              <a:r>
                <a:rPr lang="en-US" sz="1400" dirty="0" smtClean="0"/>
                <a:t>E-</a:t>
              </a:r>
              <a:r>
                <a:rPr lang="en-US" sz="1400" dirty="0" err="1" smtClean="0"/>
                <a:t>mācības</a:t>
              </a:r>
              <a:r>
                <a:rPr lang="en-US" sz="1400" dirty="0" smtClean="0"/>
                <a:t> un </a:t>
              </a:r>
              <a:r>
                <a:rPr lang="en-US" sz="1400" dirty="0" err="1" smtClean="0"/>
                <a:t>metodiku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klātienes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mācības</a:t>
              </a:r>
              <a:endParaRPr lang="en-US" sz="1400" dirty="0" smtClean="0"/>
            </a:p>
            <a:p>
              <a:r>
                <a:rPr lang="lv-LV" sz="1400" dirty="0" err="1"/>
                <a:t>Ex-post</a:t>
              </a:r>
              <a:r>
                <a:rPr lang="lv-LV" sz="1400" dirty="0"/>
                <a:t> pētījums</a:t>
              </a:r>
            </a:p>
            <a:p>
              <a:endParaRPr lang="lv-LV" sz="1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340818" y="5118848"/>
            <a:ext cx="6216948" cy="1111624"/>
            <a:chOff x="5874653" y="4840942"/>
            <a:chExt cx="6216948" cy="1111624"/>
          </a:xfrm>
        </p:grpSpPr>
        <p:sp>
          <p:nvSpPr>
            <p:cNvPr id="5" name="TextBox 4"/>
            <p:cNvSpPr txBox="1"/>
            <p:nvPr/>
          </p:nvSpPr>
          <p:spPr>
            <a:xfrm>
              <a:off x="5970287" y="4918527"/>
              <a:ext cx="6121314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SUPERVĪZIJA</a:t>
              </a:r>
            </a:p>
            <a:p>
              <a:r>
                <a:rPr lang="en-US" sz="1400" dirty="0" err="1" smtClean="0"/>
                <a:t>pakalpojuma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komensāciju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izmaksas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līdz</a:t>
              </a:r>
              <a:r>
                <a:rPr lang="en-US" sz="1400" dirty="0" smtClean="0"/>
                <a:t> 30.09.2023.</a:t>
              </a:r>
            </a:p>
            <a:p>
              <a:r>
                <a:rPr lang="en-US" sz="1400" dirty="0" err="1"/>
                <a:t>p</a:t>
              </a:r>
              <a:r>
                <a:rPr lang="en-US" sz="1400" dirty="0" err="1" smtClean="0"/>
                <a:t>akalpojuma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iepirkuma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maiņa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pašvaldībām</a:t>
              </a:r>
              <a:endParaRPr lang="lv-LV" sz="1400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874653" y="4840942"/>
              <a:ext cx="4775418" cy="1111624"/>
            </a:xfrm>
            <a:prstGeom prst="roundRect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151241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298</Words>
  <Application>Microsoft Office PowerPoint</Application>
  <PresentationFormat>Widescreen</PresentationFormat>
  <Paragraphs>64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Aktualitātes projektā Profesionāla sociālā darba attīstība pašvaldībās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 kā nozares attīstības galvenajam virzītājspēkam</dc:title>
  <dc:creator>Liesma Ose</dc:creator>
  <cp:lastModifiedBy>Maija Muceniece</cp:lastModifiedBy>
  <cp:revision>61</cp:revision>
  <dcterms:created xsi:type="dcterms:W3CDTF">2021-03-29T11:43:13Z</dcterms:created>
  <dcterms:modified xsi:type="dcterms:W3CDTF">2022-11-02T07:23:13Z</dcterms:modified>
</cp:coreProperties>
</file>