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9" r:id="rId3"/>
    <p:sldId id="275" r:id="rId4"/>
    <p:sldId id="257" r:id="rId5"/>
    <p:sldId id="259" r:id="rId6"/>
    <p:sldId id="260" r:id="rId7"/>
    <p:sldId id="261" r:id="rId8"/>
    <p:sldId id="276" r:id="rId9"/>
    <p:sldId id="265" r:id="rId10"/>
    <p:sldId id="262" r:id="rId11"/>
    <p:sldId id="263" r:id="rId12"/>
    <p:sldId id="258" r:id="rId13"/>
    <p:sldId id="264" r:id="rId14"/>
    <p:sldId id="266" r:id="rId15"/>
    <p:sldId id="277" r:id="rId16"/>
    <p:sldId id="267" r:id="rId17"/>
    <p:sldId id="268" r:id="rId18"/>
    <p:sldId id="278" r:id="rId19"/>
    <p:sldId id="279" r:id="rId20"/>
    <p:sldId id="270" r:id="rId21"/>
    <p:sldId id="271" r:id="rId22"/>
    <p:sldId id="272" r:id="rId23"/>
    <p:sldId id="273" r:id="rId24"/>
    <p:sldId id="274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iga Muktupāvela" initials="DM" lastIdx="2" clrIdx="0">
    <p:extLst>
      <p:ext uri="{19B8F6BF-5375-455C-9EA6-DF929625EA0E}">
        <p15:presenceInfo xmlns:p15="http://schemas.microsoft.com/office/powerpoint/2012/main" userId="S-1-5-21-738795142-1242532775-405837587-148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7484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118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7788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38098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805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3334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73920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4435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4381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19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6553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622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412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23851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995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1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33718-62BA-420B-B296-BE8693345F43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679BF20-37C6-479A-A15D-2D40BDBBDA1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883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apportals.mk.gov.lv/legal_acts/75301068-8361-4ac5-9eba-46fe24779232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48E70-7AF1-4922-8CB0-4792E6AF9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730" y="3075741"/>
            <a:ext cx="9720217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kohēzijas politikas programmas 2021. – 2027.g. 4.3.5. SAM 4.3.5.4.pasākuma 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“Profesionāla un mūsdienīga sociālā darba attīstība” </a:t>
            </a:r>
            <a:br>
              <a:rPr lang="lv-LV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projekta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plānotās aktivitātes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EB3A7C4-A421-4AE2-B1AF-D6AB3FD4E33B}"/>
              </a:ext>
            </a:extLst>
          </p:cNvPr>
          <p:cNvSpPr txBox="1">
            <a:spLocks/>
          </p:cNvSpPr>
          <p:nvPr/>
        </p:nvSpPr>
        <p:spPr>
          <a:xfrm>
            <a:off x="1373171" y="4742681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7B29"/>
              </a:buClr>
              <a:buSzPct val="80000"/>
              <a:buFont typeface="Wingdings 3" charset="2"/>
              <a:buNone/>
              <a:tabLst/>
              <a:defRPr/>
            </a:pPr>
            <a:endParaRPr kumimoji="0" lang="lv-LV" sz="1800" b="0" i="0" u="none" strike="noStrike" kern="1200" cap="all" spc="0" normalizeH="0" baseline="0" noProof="0" dirty="0">
              <a:ln>
                <a:noFill/>
              </a:ln>
              <a:solidFill>
                <a:srgbClr val="4A7B2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2632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D6880-0E6A-46C1-A78D-9002B92C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076" y="2673168"/>
            <a:ext cx="4869924" cy="2283824"/>
          </a:xfrm>
        </p:spPr>
        <p:txBody>
          <a:bodyPr>
            <a:noAutofit/>
          </a:bodyPr>
          <a:lstStyle/>
          <a:p>
            <a:r>
              <a:rPr lang="lv-LV" sz="3600" dirty="0"/>
              <a:t>Studiju moduļa izstrāde un īstenošana potenciālajiem mācībspēkiem sociālā darba studiju programmās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80718-81CF-47F9-8EA1-DE01564DA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92358" y="2027404"/>
            <a:ext cx="4981482" cy="2283823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21 600</a:t>
            </a:r>
          </a:p>
          <a:p>
            <a:r>
              <a:rPr lang="lv-LV" sz="2400" dirty="0"/>
              <a:t>Mācībās piedalījušies 12 potenciālie mācībspēki</a:t>
            </a:r>
          </a:p>
          <a:p>
            <a:r>
              <a:rPr lang="lv-LV" sz="2400" dirty="0"/>
              <a:t>Īstenošanas termiņš: </a:t>
            </a:r>
            <a:endParaRPr lang="en-GB" sz="2400" dirty="0"/>
          </a:p>
          <a:p>
            <a:r>
              <a:rPr lang="lv-LV" sz="2400" dirty="0"/>
              <a:t>2023. – 2024.</a:t>
            </a:r>
          </a:p>
        </p:txBody>
      </p:sp>
    </p:spTree>
    <p:extLst>
      <p:ext uri="{BB962C8B-B14F-4D97-AF65-F5344CB8AC3E}">
        <p14:creationId xmlns:p14="http://schemas.microsoft.com/office/powerpoint/2010/main" val="3843292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4BE99-1862-4900-84B3-06AC7096D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7036" y="2677644"/>
            <a:ext cx="4351023" cy="2283824"/>
          </a:xfrm>
        </p:spPr>
        <p:txBody>
          <a:bodyPr>
            <a:noAutofit/>
          </a:bodyPr>
          <a:lstStyle/>
          <a:p>
            <a:r>
              <a:rPr lang="lv-LV" sz="3600" dirty="0"/>
              <a:t>Studijas sociālā darba maģistra studiju programmā sociālajiem darbiniekiem ar praktisku pieredzi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D75D4-FE8B-4425-9B52-5A29314AC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59979" y="1393492"/>
            <a:ext cx="5001802" cy="2283823"/>
          </a:xfrm>
        </p:spPr>
        <p:txBody>
          <a:bodyPr>
            <a:noAutofit/>
          </a:bodyPr>
          <a:lstStyle/>
          <a:p>
            <a:r>
              <a:rPr lang="lv-LV" sz="2400" dirty="0"/>
              <a:t>Indikatīvās izmaksas EUR 64 000</a:t>
            </a:r>
          </a:p>
          <a:p>
            <a:r>
              <a:rPr lang="lv-LV" sz="2400" dirty="0"/>
              <a:t>Studijas nodrošinātas </a:t>
            </a:r>
            <a:r>
              <a:rPr lang="lv-LV" sz="2400" b="1" dirty="0"/>
              <a:t>16 </a:t>
            </a:r>
            <a:r>
              <a:rPr lang="lv-LV" sz="2400" dirty="0"/>
              <a:t>sociālajiem darbiniekiem (vienai personai EUR 4000) </a:t>
            </a:r>
          </a:p>
          <a:p>
            <a:r>
              <a:rPr lang="lv-LV" sz="2400" dirty="0"/>
              <a:t>ar bāzes izglītību un praktisku pieredzi sociālajā darbā, ar motivāciju un potenciālu turpināt savu profesionālo karjeru kā mācībspēkam</a:t>
            </a:r>
          </a:p>
          <a:p>
            <a:r>
              <a:rPr lang="lv-LV" sz="2400" dirty="0"/>
              <a:t>Īstenošanas termiņš: 202</a:t>
            </a:r>
            <a:r>
              <a:rPr lang="en-GB" sz="2400" dirty="0"/>
              <a:t>4</a:t>
            </a:r>
            <a:r>
              <a:rPr lang="lv-LV" sz="2400" dirty="0"/>
              <a:t>. – 202</a:t>
            </a:r>
            <a:r>
              <a:rPr lang="en-GB" sz="2400" dirty="0"/>
              <a:t>7</a:t>
            </a:r>
            <a:r>
              <a:rPr lang="lv-LV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7101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DD782-C02E-499C-AF42-4309AC577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116" y="2363288"/>
            <a:ext cx="4351023" cy="2283824"/>
          </a:xfrm>
        </p:spPr>
        <p:txBody>
          <a:bodyPr>
            <a:noAutofit/>
          </a:bodyPr>
          <a:lstStyle/>
          <a:p>
            <a:r>
              <a:rPr lang="lv-LV" sz="3600" dirty="0"/>
              <a:t>Studiju moduļu izstrāde un integrēšana augstskolu</a:t>
            </a:r>
            <a:r>
              <a:rPr lang="en-GB" sz="3600" dirty="0"/>
              <a:t> sociālā darba</a:t>
            </a:r>
            <a:r>
              <a:rPr lang="lv-LV" sz="3600" dirty="0"/>
              <a:t> programmās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C409A-44D5-498E-B3D1-8D74CFF8C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9044" y="1040312"/>
            <a:ext cx="5008880" cy="3820160"/>
          </a:xfrm>
        </p:spPr>
        <p:txBody>
          <a:bodyPr>
            <a:noAutofit/>
          </a:bodyPr>
          <a:lstStyle/>
          <a:p>
            <a:pPr algn="just"/>
            <a:r>
              <a:rPr lang="lv-LV" sz="2400" dirty="0"/>
              <a:t>6 moduļu (80h) Izstrādes un integrēšanas izmaksas EUR 48 600</a:t>
            </a:r>
            <a:r>
              <a:rPr lang="en-GB" sz="2400" dirty="0"/>
              <a:t>, t.sk. </a:t>
            </a:r>
            <a:r>
              <a:rPr lang="lv-LV" sz="2400" dirty="0"/>
              <a:t>izmaiņu saskaņošana ar AIKA 3 programmām ar integrētiem moduļiem: 2023. – 2024.</a:t>
            </a:r>
          </a:p>
          <a:p>
            <a:pPr algn="just"/>
            <a:r>
              <a:rPr lang="lv-LV" sz="2400" dirty="0"/>
              <a:t>Moduļus apguvuši 240 sociālā darba studiju programmu student</a:t>
            </a:r>
            <a:r>
              <a:rPr lang="en-GB" sz="2400" dirty="0" err="1"/>
              <a:t>i</a:t>
            </a:r>
            <a:r>
              <a:rPr lang="en-GB" sz="2400" dirty="0"/>
              <a:t>, sociālā darba </a:t>
            </a:r>
            <a:r>
              <a:rPr lang="en-GB" sz="2400" dirty="0" err="1"/>
              <a:t>prakti</a:t>
            </a:r>
            <a:r>
              <a:rPr lang="lv-LV" sz="2400" dirty="0"/>
              <a:t>ķ</a:t>
            </a:r>
            <a:r>
              <a:rPr lang="en-GB" sz="2400" dirty="0" err="1"/>
              <a:t>i</a:t>
            </a:r>
            <a:r>
              <a:rPr lang="lv-LV" sz="2400" dirty="0"/>
              <a:t>. </a:t>
            </a:r>
          </a:p>
          <a:p>
            <a:pPr algn="just"/>
            <a:r>
              <a:rPr lang="lv-LV" sz="2400" dirty="0"/>
              <a:t>Mācību īstenošanas termiņš: 2024. – 2027. izmaksas: EUR 411 180. </a:t>
            </a:r>
          </a:p>
          <a:p>
            <a:pPr algn="just"/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4122129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F4476-D9CE-4141-8747-8CED85358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236" y="2287088"/>
            <a:ext cx="4351023" cy="2283824"/>
          </a:xfrm>
        </p:spPr>
        <p:txBody>
          <a:bodyPr>
            <a:noAutofit/>
          </a:bodyPr>
          <a:lstStyle/>
          <a:p>
            <a:r>
              <a:rPr lang="lv-LV" sz="3600" dirty="0"/>
              <a:t>Izglītības programmas īstenošana supervizora kvalifikācijas iegūšanai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C614A-8D14-4C50-98EA-E41AE37C6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9318" y="1956284"/>
            <a:ext cx="4991642" cy="2283823"/>
          </a:xfrm>
        </p:spPr>
        <p:txBody>
          <a:bodyPr>
            <a:no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265 000</a:t>
            </a:r>
          </a:p>
          <a:p>
            <a:r>
              <a:rPr lang="lv-LV" sz="2400" dirty="0"/>
              <a:t>Supervizora kvalifikāciju iegūs 50 sociālie darbinieki </a:t>
            </a:r>
          </a:p>
          <a:p>
            <a:r>
              <a:rPr lang="lv-LV" sz="2400" dirty="0"/>
              <a:t>Īstenošanas termiņš: 202</a:t>
            </a:r>
            <a:r>
              <a:rPr lang="en-GB" sz="2400" dirty="0"/>
              <a:t>4</a:t>
            </a:r>
            <a:r>
              <a:rPr lang="lv-LV" sz="2400" dirty="0"/>
              <a:t>. – 2027.</a:t>
            </a:r>
          </a:p>
        </p:txBody>
      </p:sp>
    </p:spTree>
    <p:extLst>
      <p:ext uri="{BB962C8B-B14F-4D97-AF65-F5344CB8AC3E}">
        <p14:creationId xmlns:p14="http://schemas.microsoft.com/office/powerpoint/2010/main" val="715844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77D46-7D68-4F16-9761-BE250ACAB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076" y="1803885"/>
            <a:ext cx="4351023" cy="2283824"/>
          </a:xfrm>
        </p:spPr>
        <p:txBody>
          <a:bodyPr>
            <a:noAutofit/>
          </a:bodyPr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Kompensācija pašvaldībām par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supervīziju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 nodrošināšanu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4612E-7785-4D9E-83ED-4539B79E5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89718" y="1316204"/>
            <a:ext cx="4615722" cy="2283823"/>
          </a:xfrm>
        </p:spPr>
        <p:txBody>
          <a:bodyPr>
            <a:noAutofit/>
          </a:bodyPr>
          <a:lstStyle/>
          <a:p>
            <a:r>
              <a:rPr lang="lv-LV" sz="2400" dirty="0"/>
              <a:t>Izmaksas: EUR 1 595 57</a:t>
            </a:r>
            <a:r>
              <a:rPr lang="en-GB" sz="2400" dirty="0"/>
              <a:t>4</a:t>
            </a:r>
            <a:endParaRPr lang="lv-LV" sz="2400" dirty="0"/>
          </a:p>
          <a:p>
            <a:r>
              <a:rPr lang="lv-LV" sz="2400" dirty="0"/>
              <a:t>1900 personas</a:t>
            </a:r>
          </a:p>
          <a:p>
            <a:r>
              <a:rPr lang="lv-LV" sz="2400" dirty="0"/>
              <a:t>sociālā darba speciālisti, institūciju un to struktūrvienību vadītāji, ģimenes asistenti, aprūpes speciālisti</a:t>
            </a:r>
          </a:p>
          <a:p>
            <a:r>
              <a:rPr lang="lv-LV" sz="2400" dirty="0"/>
              <a:t>Īstenošanas termiņš 2023. (IV ceturksnis) – 2027.</a:t>
            </a:r>
          </a:p>
        </p:txBody>
      </p:sp>
    </p:spTree>
    <p:extLst>
      <p:ext uri="{BB962C8B-B14F-4D97-AF65-F5344CB8AC3E}">
        <p14:creationId xmlns:p14="http://schemas.microsoft.com/office/powerpoint/2010/main" val="1555211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730B4-6C62-451B-A8AE-D8158E144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Metodiku izstrāde darbam ar dažādām klientu grupām, kā arī mācību programmu izstrāde un īstenošana šo metodiku apguvei</a:t>
            </a:r>
          </a:p>
        </p:txBody>
      </p:sp>
    </p:spTree>
    <p:extLst>
      <p:ext uri="{BB962C8B-B14F-4D97-AF65-F5344CB8AC3E}">
        <p14:creationId xmlns:p14="http://schemas.microsoft.com/office/powerpoint/2010/main" val="2096541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0F4E9-0A4C-41C2-A75C-AFDC7FB27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157" y="3012925"/>
            <a:ext cx="3406884" cy="2283824"/>
          </a:xfrm>
        </p:spPr>
        <p:txBody>
          <a:bodyPr>
            <a:noAutofit/>
          </a:bodyPr>
          <a:lstStyle/>
          <a:p>
            <a:r>
              <a:rPr lang="lv-LV" sz="3600" dirty="0"/>
              <a:t>Jaunu metodiku izstrāde darbam ar dažādām klientu grupām un mācības to apguvei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B179CF-5CEE-4E41-90F6-BBE070E38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68240" y="729102"/>
            <a:ext cx="5415280" cy="2283823"/>
          </a:xfrm>
        </p:spPr>
        <p:txBody>
          <a:bodyPr>
            <a:noAutofit/>
          </a:bodyPr>
          <a:lstStyle/>
          <a:p>
            <a:r>
              <a:rPr lang="lv-LV" sz="2400" dirty="0"/>
              <a:t>Izmaksas: EUR 1 098 023</a:t>
            </a:r>
          </a:p>
          <a:p>
            <a:r>
              <a:rPr lang="lv-LV" sz="2400" dirty="0"/>
              <a:t>4 metodikas</a:t>
            </a:r>
            <a:r>
              <a:rPr lang="en-GB" sz="2400" dirty="0"/>
              <a:t>:</a:t>
            </a:r>
          </a:p>
          <a:p>
            <a:pPr marL="342900" indent="-342900">
              <a:buFontTx/>
              <a:buChar char="-"/>
            </a:pPr>
            <a:r>
              <a:rPr lang="lv-LV" sz="2400" dirty="0"/>
              <a:t>sociālajam darbam ar personām ar bēgļa vai alternatīvo status</a:t>
            </a:r>
            <a:r>
              <a:rPr lang="en-GB" sz="2400" dirty="0"/>
              <a:t>u; </a:t>
            </a:r>
          </a:p>
          <a:p>
            <a:pPr marL="342900" indent="-342900">
              <a:buFontTx/>
              <a:buChar char="-"/>
            </a:pPr>
            <a:r>
              <a:rPr lang="lv-LV" sz="2400" dirty="0"/>
              <a:t>ģimenēm ar bērniem ar </a:t>
            </a:r>
            <a:r>
              <a:rPr lang="lv-LV" sz="2400" dirty="0" err="1"/>
              <a:t>autiskā</a:t>
            </a:r>
            <a:r>
              <a:rPr lang="lv-LV" sz="2400" dirty="0"/>
              <a:t> spektra traucējumiem vai uzmanības deficīta un hiperaktivitātes sindromu</a:t>
            </a:r>
            <a:r>
              <a:rPr lang="en-GB" sz="2400" dirty="0"/>
              <a:t>; </a:t>
            </a:r>
          </a:p>
          <a:p>
            <a:pPr marL="342900" indent="-342900">
              <a:buFontTx/>
              <a:buChar char="-"/>
            </a:pPr>
            <a:r>
              <a:rPr lang="lv-LV" sz="2400" dirty="0"/>
              <a:t>uz personu centrētas pieejas ieviešanai sociālo pakalpojumu sniegšanā</a:t>
            </a:r>
          </a:p>
          <a:p>
            <a:r>
              <a:rPr lang="lv-LV" sz="2400" dirty="0"/>
              <a:t>Mācību dalībnieku skaits: 476</a:t>
            </a:r>
            <a:endParaRPr lang="en-GB" sz="2400" dirty="0"/>
          </a:p>
          <a:p>
            <a:r>
              <a:rPr lang="en-GB" sz="2400" dirty="0" err="1"/>
              <a:t>Īstenošanas</a:t>
            </a:r>
            <a:r>
              <a:rPr lang="en-GB" sz="2400" dirty="0"/>
              <a:t> </a:t>
            </a:r>
            <a:r>
              <a:rPr lang="en-GB" sz="2400" dirty="0" err="1"/>
              <a:t>termi</a:t>
            </a:r>
            <a:r>
              <a:rPr lang="lv-LV" sz="2400" dirty="0"/>
              <a:t>ņ</a:t>
            </a:r>
            <a:r>
              <a:rPr lang="en-GB" sz="2400" dirty="0"/>
              <a:t>š: 2023. – 2027.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712720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AF51-6418-4442-9028-B89C26BB2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970" y="2817179"/>
            <a:ext cx="4593590" cy="1719262"/>
          </a:xfrm>
        </p:spPr>
        <p:txBody>
          <a:bodyPr>
            <a:noAutofit/>
          </a:bodyPr>
          <a:lstStyle/>
          <a:p>
            <a:r>
              <a:rPr lang="lv-LV" sz="3600" dirty="0"/>
              <a:t>Esošo metodiku aktualizācija darbam ar dažādām klientu grupām un mācības to apguvei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4CE97D-DF22-47F9-AB0E-D10FE2C1E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2400" y="2319339"/>
            <a:ext cx="3759200" cy="2564025"/>
          </a:xfrm>
        </p:spPr>
        <p:txBody>
          <a:bodyPr>
            <a:noAutofit/>
          </a:bodyPr>
          <a:lstStyle/>
          <a:p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Izmaksas: EUR 1 359 380</a:t>
            </a:r>
          </a:p>
          <a:p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Īstenotas apmācības indikatīvi 25 mācību grupām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Īstenošanas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termi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ņ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š:</a:t>
            </a:r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202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1948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AF51-6418-4442-9028-B89C26BB2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970" y="2817179"/>
            <a:ext cx="4593590" cy="1719262"/>
          </a:xfrm>
        </p:spPr>
        <p:txBody>
          <a:bodyPr>
            <a:noAutofit/>
          </a:bodyPr>
          <a:lstStyle/>
          <a:p>
            <a:r>
              <a:rPr lang="lv-LV" sz="3600" dirty="0"/>
              <a:t>Metodiku e-mācību izstrāde un īstenošana darbam ar dažādām klientu grupām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4CE97D-DF22-47F9-AB0E-D10FE2C1E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2240" y="1303339"/>
            <a:ext cx="3759200" cy="2564025"/>
          </a:xfrm>
        </p:spPr>
        <p:txBody>
          <a:bodyPr>
            <a:noAutofit/>
          </a:bodyPr>
          <a:lstStyle/>
          <a:p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Izmaksas: EUR 67 86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lv-LV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Nodrošinātas e-mācību iespējas indikatīvi  14 programmās.</a:t>
            </a:r>
          </a:p>
          <a:p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Metodiku e-mācības īstenotas  indikatīvi 100 mācību grupās.</a:t>
            </a:r>
          </a:p>
          <a:p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Īstenošanas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termi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ņ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š:</a:t>
            </a:r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202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6366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04D9A-CDD8-46CF-8B4B-1FF5DCC7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815" y="2152227"/>
            <a:ext cx="8596668" cy="1826581"/>
          </a:xfrm>
        </p:spPr>
        <p:txBody>
          <a:bodyPr/>
          <a:lstStyle/>
          <a:p>
            <a:pPr algn="r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Profesionālā atbalsta tīkla izveide sociālā darba attīstībai</a:t>
            </a:r>
          </a:p>
        </p:txBody>
      </p:sp>
    </p:spTree>
    <p:extLst>
      <p:ext uri="{BB962C8B-B14F-4D97-AF65-F5344CB8AC3E}">
        <p14:creationId xmlns:p14="http://schemas.microsoft.com/office/powerpoint/2010/main" val="315006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BB4C9-DB4A-4861-BE58-E089C4463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011" y="852733"/>
            <a:ext cx="10027791" cy="3416300"/>
          </a:xfrm>
        </p:spPr>
        <p:txBody>
          <a:bodyPr>
            <a:noAutofit/>
          </a:bodyPr>
          <a:lstStyle/>
          <a:p>
            <a:r>
              <a:rPr lang="lv-LV" sz="3600" dirty="0">
                <a:solidFill>
                  <a:schemeClr val="accent1"/>
                </a:solidFill>
              </a:rPr>
              <a:t>M</a:t>
            </a:r>
            <a:r>
              <a:rPr lang="en-GB" sz="3600" dirty="0">
                <a:solidFill>
                  <a:schemeClr val="accent1"/>
                </a:solidFill>
              </a:rPr>
              <a:t>K</a:t>
            </a:r>
            <a:r>
              <a:rPr lang="lv-LV" sz="3600" dirty="0">
                <a:solidFill>
                  <a:schemeClr val="accent1"/>
                </a:solidFill>
              </a:rPr>
              <a:t> </a:t>
            </a:r>
            <a:r>
              <a:rPr lang="en-GB" sz="3600" dirty="0">
                <a:solidFill>
                  <a:schemeClr val="accent1"/>
                </a:solidFill>
              </a:rPr>
              <a:t>20.09.</a:t>
            </a:r>
            <a:r>
              <a:rPr lang="lv-LV" sz="3600" dirty="0">
                <a:solidFill>
                  <a:schemeClr val="accent1"/>
                </a:solidFill>
              </a:rPr>
              <a:t>2022. sēdē izskatīts IZ</a:t>
            </a:r>
            <a:r>
              <a:rPr lang="en-GB" sz="3600" dirty="0">
                <a:solidFill>
                  <a:schemeClr val="accent1"/>
                </a:solidFill>
              </a:rPr>
              <a:t> </a:t>
            </a:r>
            <a:r>
              <a:rPr lang="lv-LV" sz="2400" dirty="0">
                <a:solidFill>
                  <a:schemeClr val="tx1">
                    <a:lumMod val="50000"/>
                    <a:lumOff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https://tapportals.mk.gov.lv/legal_acts/75301068-8361-4ac5-9eba-46fe24779232</a:t>
            </a: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en-GB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lv-LV" sz="3600" dirty="0">
                <a:solidFill>
                  <a:schemeClr val="accent1"/>
                </a:solidFill>
              </a:rPr>
              <a:t>Projekta realizācijas termiņš:10.2022.-09.2028.</a:t>
            </a:r>
          </a:p>
          <a:p>
            <a:r>
              <a:rPr lang="lv-LV" sz="3600" dirty="0">
                <a:solidFill>
                  <a:schemeClr val="accent1"/>
                </a:solidFill>
              </a:rPr>
              <a:t>Pasākuma īstenošanai plānotais kopējais finansējums: EUR 12 470 000 (ESF: EUR 10 599 500 (85%) un VB: EUR 1 870 500 (15%)</a:t>
            </a:r>
          </a:p>
          <a:p>
            <a:pPr marL="0" indent="0">
              <a:buNone/>
            </a:pPr>
            <a:endParaRPr lang="lv-LV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6350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6BE78-DCD6-4B05-91A2-AE9EEC57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290" y="3172778"/>
            <a:ext cx="4756150" cy="712951"/>
          </a:xfrm>
        </p:spPr>
        <p:txBody>
          <a:bodyPr>
            <a:noAutofit/>
          </a:bodyPr>
          <a:lstStyle/>
          <a:p>
            <a:r>
              <a:rPr lang="lv-LV" sz="3600" dirty="0"/>
              <a:t>Sociālā darba speciālistu </a:t>
            </a:r>
            <a:r>
              <a:rPr lang="en-GB" sz="3600" dirty="0" err="1"/>
              <a:t>līderības</a:t>
            </a:r>
            <a:r>
              <a:rPr lang="en-GB" sz="3600" dirty="0"/>
              <a:t> </a:t>
            </a:r>
            <a:r>
              <a:rPr lang="en-GB" sz="3600" dirty="0" err="1"/>
              <a:t>veicināšana</a:t>
            </a:r>
            <a:endParaRPr lang="lv-LV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2E379-4CDF-4216-8277-1D178E65B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3020" y="1560827"/>
            <a:ext cx="3910330" cy="3223902"/>
          </a:xfrm>
        </p:spPr>
        <p:txBody>
          <a:bodyPr>
            <a:no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337</a:t>
            </a:r>
            <a:r>
              <a:rPr lang="en-GB" sz="2400" dirty="0"/>
              <a:t> </a:t>
            </a:r>
            <a:r>
              <a:rPr lang="lv-LV" sz="2400" dirty="0"/>
              <a:t>620</a:t>
            </a:r>
          </a:p>
          <a:p>
            <a:r>
              <a:rPr lang="en-GB" sz="2400" dirty="0" err="1"/>
              <a:t>Īstenošanas</a:t>
            </a:r>
            <a:r>
              <a:rPr lang="en-GB" sz="2400" dirty="0"/>
              <a:t> t</a:t>
            </a:r>
            <a:r>
              <a:rPr lang="lv-LV" sz="2400" dirty="0" err="1"/>
              <a:t>ermiņš</a:t>
            </a:r>
            <a:r>
              <a:rPr lang="lv-LV" sz="2400" dirty="0"/>
              <a:t>: </a:t>
            </a:r>
            <a:endParaRPr lang="en-GB" sz="2400" dirty="0"/>
          </a:p>
          <a:p>
            <a:r>
              <a:rPr lang="lv-LV" sz="2400" dirty="0"/>
              <a:t>202</a:t>
            </a:r>
            <a:r>
              <a:rPr lang="en-GB" sz="2400" dirty="0"/>
              <a:t>4</a:t>
            </a:r>
            <a:r>
              <a:rPr lang="lv-LV" sz="2400" dirty="0"/>
              <a:t>. – 2027.</a:t>
            </a:r>
          </a:p>
          <a:p>
            <a:r>
              <a:rPr lang="lv-LV" sz="2400" dirty="0"/>
              <a:t>Aktivitātēs iesaistīti: 20 sociālā darba speciālisti</a:t>
            </a:r>
          </a:p>
          <a:p>
            <a:r>
              <a:rPr lang="lv-LV" sz="2400" dirty="0"/>
              <a:t>Galvenās aktivitātes: līderu atlase, neformālās mācības līderības prasmju attīstībai, līderu saliedēšanas pasākumi un</a:t>
            </a:r>
            <a:r>
              <a:rPr lang="en-GB" sz="2400" dirty="0"/>
              <a:t> </a:t>
            </a:r>
            <a:r>
              <a:rPr lang="en-GB" sz="2400" dirty="0" err="1"/>
              <a:t>atbalsta</a:t>
            </a:r>
            <a:r>
              <a:rPr lang="lv-LV" sz="2400" dirty="0"/>
              <a:t> grupas</a:t>
            </a:r>
          </a:p>
        </p:txBody>
      </p:sp>
    </p:spTree>
    <p:extLst>
      <p:ext uri="{BB962C8B-B14F-4D97-AF65-F5344CB8AC3E}">
        <p14:creationId xmlns:p14="http://schemas.microsoft.com/office/powerpoint/2010/main" val="22110749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8577E-AC32-4750-A756-399281F28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5916" y="2876368"/>
            <a:ext cx="4351023" cy="2283824"/>
          </a:xfrm>
        </p:spPr>
        <p:txBody>
          <a:bodyPr>
            <a:noAutofit/>
          </a:bodyPr>
          <a:lstStyle/>
          <a:p>
            <a:r>
              <a:rPr lang="lv-LV" sz="3600" dirty="0"/>
              <a:t>Darba tirgus </a:t>
            </a:r>
            <a:r>
              <a:rPr lang="lv-LV" sz="3600" dirty="0" err="1"/>
              <a:t>izvērtējums</a:t>
            </a:r>
            <a:r>
              <a:rPr lang="lv-LV" sz="3600" dirty="0"/>
              <a:t> ar mērķi identificēt iespējas pārkvalificēt </a:t>
            </a:r>
            <a:r>
              <a:rPr lang="lv-LV" sz="3600" dirty="0" err="1"/>
              <a:t>sociāl</a:t>
            </a:r>
            <a:r>
              <a:rPr lang="en-GB" sz="3600" dirty="0"/>
              <a:t>ā darba</a:t>
            </a:r>
            <a:r>
              <a:rPr lang="lv-LV" sz="3600" dirty="0"/>
              <a:t> jomā citu profesiju pārstāvjus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9A529-A812-49B2-80F4-B2F6DB9EB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5072922" cy="2283823"/>
          </a:xfrm>
        </p:spPr>
        <p:txBody>
          <a:bodyPr>
            <a:norm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63 000 </a:t>
            </a:r>
          </a:p>
          <a:p>
            <a:r>
              <a:rPr lang="en-GB" sz="2400" dirty="0" err="1"/>
              <a:t>Īstenošanas</a:t>
            </a:r>
            <a:r>
              <a:rPr lang="en-GB" sz="2400" dirty="0"/>
              <a:t> t</a:t>
            </a:r>
            <a:r>
              <a:rPr lang="lv-LV" sz="2400" dirty="0" err="1"/>
              <a:t>ermiņš</a:t>
            </a:r>
            <a:r>
              <a:rPr lang="lv-LV" sz="2400" dirty="0"/>
              <a:t>: </a:t>
            </a:r>
            <a:endParaRPr lang="en-GB" sz="2400" dirty="0"/>
          </a:p>
          <a:p>
            <a:r>
              <a:rPr lang="lv-LV" sz="2400" dirty="0"/>
              <a:t>202</a:t>
            </a:r>
            <a:r>
              <a:rPr lang="en-GB" sz="2400" dirty="0"/>
              <a:t>4</a:t>
            </a:r>
            <a:r>
              <a:rPr lang="lv-LV" sz="2400" dirty="0"/>
              <a:t>. – 202</a:t>
            </a:r>
            <a:r>
              <a:rPr lang="en-GB" sz="2400" dirty="0"/>
              <a:t>5</a:t>
            </a:r>
            <a:r>
              <a:rPr lang="lv-LV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3992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978F8-ED07-4DCA-A79B-48F432BCD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5756" y="2179805"/>
            <a:ext cx="4351023" cy="2283824"/>
          </a:xfrm>
        </p:spPr>
        <p:txBody>
          <a:bodyPr>
            <a:noAutofit/>
          </a:bodyPr>
          <a:lstStyle/>
          <a:p>
            <a:r>
              <a:rPr lang="lv-LV" sz="3600" dirty="0" err="1"/>
              <a:t>Priekšizpēte</a:t>
            </a:r>
            <a:r>
              <a:rPr lang="lv-LV" sz="3600" dirty="0"/>
              <a:t> un starpdisciplinārās ekspertu komandas darbības modeļa izstrāde (t.sk. pilotprojekts)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1E2D8E-8B3E-4F1A-82DC-D257A627D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0" y="1996924"/>
            <a:ext cx="4890042" cy="2283823"/>
          </a:xfrm>
        </p:spPr>
        <p:txBody>
          <a:bodyPr>
            <a:no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268 079</a:t>
            </a:r>
          </a:p>
          <a:p>
            <a:r>
              <a:rPr lang="en-GB" sz="2400" dirty="0" err="1"/>
              <a:t>Īstenošanas</a:t>
            </a:r>
            <a:r>
              <a:rPr lang="en-GB" sz="2400" dirty="0"/>
              <a:t> t</a:t>
            </a:r>
            <a:r>
              <a:rPr lang="lv-LV" sz="2400" dirty="0" err="1"/>
              <a:t>ermiņš</a:t>
            </a:r>
            <a:r>
              <a:rPr lang="lv-LV" sz="2400" dirty="0"/>
              <a:t>: </a:t>
            </a:r>
            <a:endParaRPr lang="en-GB" sz="2400" dirty="0"/>
          </a:p>
          <a:p>
            <a:r>
              <a:rPr lang="lv-LV" sz="2400" dirty="0"/>
              <a:t>202</a:t>
            </a:r>
            <a:r>
              <a:rPr lang="en-GB" sz="2400" dirty="0"/>
              <a:t>5</a:t>
            </a:r>
            <a:r>
              <a:rPr lang="lv-LV" sz="2400" dirty="0"/>
              <a:t>. – 2027.</a:t>
            </a:r>
          </a:p>
          <a:p>
            <a:r>
              <a:rPr lang="lv-LV" sz="2400" dirty="0"/>
              <a:t>Pilotprojektā plānots sniegt atbalstu pašvaldību sociālo pakalpojumu sniedzējiem krīzes situācijās 20 gadījumos</a:t>
            </a:r>
          </a:p>
        </p:txBody>
      </p:sp>
    </p:spTree>
    <p:extLst>
      <p:ext uri="{BB962C8B-B14F-4D97-AF65-F5344CB8AC3E}">
        <p14:creationId xmlns:p14="http://schemas.microsoft.com/office/powerpoint/2010/main" val="3591815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94E8C-5D42-4C25-9DE7-C1673D87A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436" y="3314916"/>
            <a:ext cx="3914884" cy="2283824"/>
          </a:xfrm>
        </p:spPr>
        <p:txBody>
          <a:bodyPr>
            <a:noAutofit/>
          </a:bodyPr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Informatīvi izglītojošo un sabiedrības izpratnes un informētības veicināšanas pasākumu īstenošana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30D88-C4B8-4F11-B651-523F5CA9E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00320" y="669498"/>
            <a:ext cx="6165850" cy="1820764"/>
          </a:xfrm>
        </p:spPr>
        <p:txBody>
          <a:bodyPr>
            <a:no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1 708 455</a:t>
            </a:r>
          </a:p>
          <a:p>
            <a:r>
              <a:rPr lang="lv-LV" sz="2400" dirty="0"/>
              <a:t>Darbnīcas, </a:t>
            </a:r>
            <a:r>
              <a:rPr lang="lv-LV" sz="2400" dirty="0" err="1"/>
              <a:t>domnīcas</a:t>
            </a:r>
            <a:r>
              <a:rPr lang="lv-LV" sz="2400" dirty="0"/>
              <a:t> un vasaras skolas </a:t>
            </a:r>
            <a:r>
              <a:rPr lang="en-GB" sz="2400" dirty="0"/>
              <a:t> (5/</a:t>
            </a:r>
            <a:r>
              <a:rPr lang="en-GB" sz="2400" dirty="0" err="1"/>
              <a:t>gadā</a:t>
            </a:r>
            <a:r>
              <a:rPr lang="en-GB" sz="2400" dirty="0"/>
              <a:t>)</a:t>
            </a:r>
          </a:p>
          <a:p>
            <a:r>
              <a:rPr lang="lv-LV" sz="2400" dirty="0"/>
              <a:t>Izdevums “Sociālais darbs Latvijā”</a:t>
            </a:r>
            <a:endParaRPr lang="en-GB" sz="2400" dirty="0"/>
          </a:p>
          <a:p>
            <a:r>
              <a:rPr lang="lv-LV" sz="2400" dirty="0"/>
              <a:t>Sociālā darba teoriju grāmata</a:t>
            </a:r>
            <a:r>
              <a:rPr lang="en-GB" sz="2400" dirty="0"/>
              <a:t> (2025.g.)</a:t>
            </a:r>
            <a:endParaRPr lang="lv-LV" sz="2400" dirty="0"/>
          </a:p>
          <a:p>
            <a:r>
              <a:rPr lang="en-GB" sz="2400" dirty="0"/>
              <a:t>S</a:t>
            </a:r>
            <a:r>
              <a:rPr lang="lv-LV" sz="2400" dirty="0" err="1"/>
              <a:t>tarpprofesionāļu</a:t>
            </a:r>
            <a:r>
              <a:rPr lang="lv-LV" sz="2400" dirty="0"/>
              <a:t> un starpnozaru tematiskās diskusijas</a:t>
            </a:r>
            <a:r>
              <a:rPr lang="en-GB" sz="2400" dirty="0"/>
              <a:t> (1-2/</a:t>
            </a:r>
            <a:r>
              <a:rPr lang="en-GB" sz="2400" dirty="0" err="1"/>
              <a:t>gadā</a:t>
            </a:r>
            <a:r>
              <a:rPr lang="en-GB" sz="2400" dirty="0"/>
              <a:t>)</a:t>
            </a:r>
          </a:p>
          <a:p>
            <a:r>
              <a:rPr lang="en-GB" sz="2400" dirty="0"/>
              <a:t>R</a:t>
            </a:r>
            <a:r>
              <a:rPr lang="lv-LV" sz="2400" dirty="0" err="1"/>
              <a:t>eģionālie</a:t>
            </a:r>
            <a:r>
              <a:rPr lang="lv-LV" sz="2400" dirty="0"/>
              <a:t> semināri</a:t>
            </a:r>
            <a:r>
              <a:rPr lang="en-GB" sz="2400" dirty="0"/>
              <a:t> (5/</a:t>
            </a:r>
            <a:r>
              <a:rPr lang="en-GB" sz="2400" dirty="0" err="1"/>
              <a:t>gadā</a:t>
            </a:r>
            <a:r>
              <a:rPr lang="en-GB" sz="2400" dirty="0"/>
              <a:t>)</a:t>
            </a:r>
          </a:p>
          <a:p>
            <a:r>
              <a:rPr lang="en-GB" sz="2400" dirty="0"/>
              <a:t>I</a:t>
            </a:r>
            <a:r>
              <a:rPr lang="lv-LV" sz="2400" dirty="0" err="1"/>
              <a:t>kgadējā</a:t>
            </a:r>
            <a:r>
              <a:rPr lang="lv-LV" sz="2400" dirty="0"/>
              <a:t> konference</a:t>
            </a:r>
          </a:p>
          <a:p>
            <a:r>
              <a:rPr lang="lv-LV" sz="2400" dirty="0"/>
              <a:t>Informatīvās kampaņas sabiedrībai</a:t>
            </a:r>
            <a:r>
              <a:rPr lang="en-GB" sz="2400" dirty="0"/>
              <a:t> (3 no 2024.g.)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9032807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90ACA-4C44-4E74-AFD5-D03752842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39" y="3118517"/>
            <a:ext cx="3772644" cy="2283824"/>
          </a:xfrm>
        </p:spPr>
        <p:txBody>
          <a:bodyPr>
            <a:noAutofit/>
          </a:bodyPr>
          <a:lstStyle/>
          <a:p>
            <a:r>
              <a:rPr lang="lv-LV" dirty="0" err="1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Izvērtējumu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veikšana par sociālajā jomā strādājošo speciālistu darba efektivitāti</a:t>
            </a:r>
            <a:endParaRPr lang="lv-LV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4BD29-4282-4009-B7E0-6A80C6FBA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1120" y="834694"/>
            <a:ext cx="6207760" cy="2283823"/>
          </a:xfrm>
        </p:spPr>
        <p:txBody>
          <a:bodyPr>
            <a:no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</a:t>
            </a:r>
            <a:r>
              <a:rPr lang="en-GB" sz="2400" dirty="0"/>
              <a:t>467 000</a:t>
            </a:r>
            <a:endParaRPr lang="lv-LV" sz="2400" dirty="0"/>
          </a:p>
          <a:p>
            <a:r>
              <a:rPr lang="lv-LV" sz="2400" dirty="0"/>
              <a:t>Sabiedrības uzticēšanās pašvaldību sociālajiem dienestiem izpēte ikgadēju sabiedriskās domas aptauju veidā (sākot ar 2023.)</a:t>
            </a:r>
          </a:p>
          <a:p>
            <a:r>
              <a:rPr lang="lv-LV" sz="2400" dirty="0"/>
              <a:t>I</a:t>
            </a:r>
            <a:r>
              <a:rPr lang="es-ES" sz="2400" dirty="0" err="1"/>
              <a:t>zpēte</a:t>
            </a:r>
            <a:r>
              <a:rPr lang="es-ES" sz="2400" dirty="0"/>
              <a:t> par </a:t>
            </a:r>
            <a:r>
              <a:rPr lang="es-ES" sz="2400" dirty="0" err="1"/>
              <a:t>sociālo</a:t>
            </a:r>
            <a:r>
              <a:rPr lang="es-ES" sz="2400" dirty="0"/>
              <a:t> darbinieku </a:t>
            </a:r>
            <a:r>
              <a:rPr lang="es-ES" sz="2400" dirty="0" err="1"/>
              <a:t>darba</a:t>
            </a:r>
            <a:r>
              <a:rPr lang="es-ES" sz="2400" dirty="0"/>
              <a:t> </a:t>
            </a:r>
            <a:r>
              <a:rPr lang="es-ES" sz="2400" dirty="0" err="1"/>
              <a:t>apstākļu</a:t>
            </a:r>
            <a:r>
              <a:rPr lang="es-ES" sz="2400" dirty="0"/>
              <a:t> un </a:t>
            </a:r>
            <a:r>
              <a:rPr lang="es-ES" sz="2400" dirty="0" err="1"/>
              <a:t>atalgojuma</a:t>
            </a:r>
            <a:r>
              <a:rPr lang="es-ES" sz="2400" dirty="0"/>
              <a:t> </a:t>
            </a:r>
            <a:r>
              <a:rPr lang="es-ES" sz="2400" dirty="0" err="1"/>
              <a:t>novērtējumu</a:t>
            </a:r>
            <a:r>
              <a:rPr lang="lv-LV" sz="2400" dirty="0"/>
              <a:t> (202</a:t>
            </a:r>
            <a:r>
              <a:rPr lang="en-GB" sz="2400" dirty="0"/>
              <a:t>4</a:t>
            </a:r>
            <a:r>
              <a:rPr lang="lv-LV" sz="2400" dirty="0"/>
              <a:t>.; 2027.)</a:t>
            </a:r>
          </a:p>
          <a:p>
            <a:r>
              <a:rPr lang="lv-LV" sz="2400" dirty="0"/>
              <a:t>Sociālā darba prakses izpēte pašvaldībās dažādos Latvijas reģionos (202</a:t>
            </a:r>
            <a:r>
              <a:rPr lang="en-GB" sz="2400" dirty="0"/>
              <a:t>5</a:t>
            </a:r>
            <a:r>
              <a:rPr lang="lv-LV" sz="2400" dirty="0"/>
              <a:t>.</a:t>
            </a:r>
            <a:r>
              <a:rPr lang="en-GB" sz="2400" dirty="0"/>
              <a:t>-</a:t>
            </a:r>
            <a:r>
              <a:rPr lang="lv-LV" sz="2400" dirty="0"/>
              <a:t>202</a:t>
            </a:r>
            <a:r>
              <a:rPr lang="en-GB" sz="2400" dirty="0"/>
              <a:t>6.</a:t>
            </a:r>
            <a:r>
              <a:rPr lang="lv-LV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62917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90ACA-4C44-4E74-AFD5-D03752842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162" y="3753859"/>
            <a:ext cx="4280643" cy="2283824"/>
          </a:xfrm>
        </p:spPr>
        <p:txBody>
          <a:bodyPr>
            <a:noAutofit/>
          </a:bodyPr>
          <a:lstStyle/>
          <a:p>
            <a:r>
              <a:rPr lang="lv-LV" sz="3600" dirty="0" err="1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Ex</a:t>
            </a:r>
            <a:r>
              <a:rPr lang="lv-LV" sz="3600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– post </a:t>
            </a:r>
            <a:r>
              <a:rPr lang="lv-LV" sz="3600" dirty="0" err="1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izvērtējum</a:t>
            </a:r>
            <a:r>
              <a:rPr lang="en-GB" sz="3600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</a:t>
            </a:r>
            <a:r>
              <a:rPr lang="lv-LV" sz="3600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par projekta rezultātiem un klientu aktuālajām vajadzībām un izaicinājumiem turpmākai sociālā darba attīstībai</a:t>
            </a:r>
            <a:endParaRPr lang="lv-LV" sz="3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4BD29-4282-4009-B7E0-6A80C6FBA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240" y="2958134"/>
            <a:ext cx="6207760" cy="2283823"/>
          </a:xfrm>
        </p:spPr>
        <p:txBody>
          <a:bodyPr>
            <a:no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</a:t>
            </a:r>
            <a:r>
              <a:rPr lang="en-GB" sz="2400" dirty="0"/>
              <a:t>60 500</a:t>
            </a:r>
          </a:p>
          <a:p>
            <a:r>
              <a:rPr lang="en-GB" sz="2400" dirty="0" err="1"/>
              <a:t>Īstenošanas</a:t>
            </a:r>
            <a:r>
              <a:rPr lang="en-GB" sz="2400" dirty="0"/>
              <a:t> </a:t>
            </a:r>
            <a:r>
              <a:rPr lang="en-GB" sz="2400" dirty="0" err="1"/>
              <a:t>termi</a:t>
            </a:r>
            <a:r>
              <a:rPr lang="lv-LV" sz="2400" dirty="0"/>
              <a:t>ņ</a:t>
            </a:r>
            <a:r>
              <a:rPr lang="en-GB" sz="2400" dirty="0"/>
              <a:t>š: 2027. – 2028.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2494703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1BC04-8946-4503-BBD9-078CC8A30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507" y="3532294"/>
            <a:ext cx="7766936" cy="1646302"/>
          </a:xfrm>
        </p:spPr>
        <p:txBody>
          <a:bodyPr/>
          <a:lstStyle/>
          <a:p>
            <a:r>
              <a:rPr lang="lv-LV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Profesionālās tālākizglītības programmu un profesionālās pilnveides izglītības programmu izstrāde un īstenošana</a:t>
            </a:r>
            <a:endParaRPr lang="lv-LV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98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D5F4A-9799-44B9-80C5-0B41278FE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290" y="2490183"/>
            <a:ext cx="4351023" cy="2283824"/>
          </a:xfrm>
        </p:spPr>
        <p:txBody>
          <a:bodyPr>
            <a:noAutofit/>
          </a:bodyPr>
          <a:lstStyle/>
          <a:p>
            <a:r>
              <a:rPr lang="en-GB" sz="3600" dirty="0"/>
              <a:t>Prof.t</a:t>
            </a:r>
            <a:r>
              <a:rPr lang="lv-LV" sz="3600" dirty="0" err="1"/>
              <a:t>ālākizglītības</a:t>
            </a:r>
            <a:r>
              <a:rPr lang="lv-LV" sz="3600" dirty="0"/>
              <a:t> </a:t>
            </a:r>
            <a:r>
              <a:rPr lang="lv-LV" sz="3600" dirty="0" err="1"/>
              <a:t>programm</a:t>
            </a:r>
            <a:r>
              <a:rPr lang="en-GB" sz="3600" dirty="0"/>
              <a:t>as</a:t>
            </a:r>
            <a:r>
              <a:rPr lang="lv-LV" sz="3600" dirty="0"/>
              <a:t> ar ievirzi uz konkrētu specializāciju sociālajiem darbiniekiem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16AB1-8F5A-4006-9B28-3951E6A7F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53760" y="1917216"/>
            <a:ext cx="5303311" cy="2283823"/>
          </a:xfrm>
        </p:spPr>
        <p:txBody>
          <a:bodyPr>
            <a:noAutofit/>
          </a:bodyPr>
          <a:lstStyle/>
          <a:p>
            <a:r>
              <a:rPr lang="lv-LV" sz="2400" dirty="0"/>
              <a:t>6 programmu Izstrādes termiņš 2023. – 202</a:t>
            </a:r>
            <a:r>
              <a:rPr lang="en-GB" sz="2400" dirty="0"/>
              <a:t>5</a:t>
            </a:r>
            <a:r>
              <a:rPr lang="lv-LV" sz="2400" dirty="0"/>
              <a:t>., izmaksas: EUR 138 600 </a:t>
            </a:r>
          </a:p>
          <a:p>
            <a:r>
              <a:rPr lang="lv-LV" sz="2400" dirty="0"/>
              <a:t>Mācību īstenošanas termiņš:  2024. – 2028.</a:t>
            </a:r>
          </a:p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 EUR 925 824 (125 sociālie darbinieki uz 1 programmu)</a:t>
            </a:r>
          </a:p>
        </p:txBody>
      </p:sp>
    </p:spTree>
    <p:extLst>
      <p:ext uri="{BB962C8B-B14F-4D97-AF65-F5344CB8AC3E}">
        <p14:creationId xmlns:p14="http://schemas.microsoft.com/office/powerpoint/2010/main" val="1758496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0E043-142A-404B-B699-BC44268EE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481" y="2961942"/>
            <a:ext cx="4563298" cy="2283824"/>
          </a:xfrm>
        </p:spPr>
        <p:txBody>
          <a:bodyPr>
            <a:noAutofit/>
          </a:bodyPr>
          <a:lstStyle/>
          <a:p>
            <a:r>
              <a:rPr lang="lv-LV" sz="3600" dirty="0" err="1"/>
              <a:t>Prof</a:t>
            </a:r>
            <a:r>
              <a:rPr lang="en-GB" sz="3600" dirty="0"/>
              <a:t>.</a:t>
            </a:r>
            <a:r>
              <a:rPr lang="lv-LV" sz="3600" dirty="0"/>
              <a:t>pilnveides izglītības </a:t>
            </a:r>
            <a:r>
              <a:rPr lang="lv-LV" sz="3600" dirty="0" err="1"/>
              <a:t>programm</a:t>
            </a:r>
            <a:r>
              <a:rPr lang="en-GB" sz="3600" dirty="0"/>
              <a:t>a</a:t>
            </a:r>
            <a:r>
              <a:rPr lang="lv-LV" sz="3600" dirty="0"/>
              <a:t> valsts un pašvaldību </a:t>
            </a:r>
            <a:r>
              <a:rPr lang="lv-LV" sz="3600" dirty="0" err="1"/>
              <a:t>soc</a:t>
            </a:r>
            <a:r>
              <a:rPr lang="en-GB" sz="3600" dirty="0"/>
              <a:t>.</a:t>
            </a:r>
            <a:r>
              <a:rPr lang="lv-LV" sz="3600" dirty="0" err="1"/>
              <a:t>pakalp</a:t>
            </a:r>
            <a:r>
              <a:rPr lang="en-GB" sz="3600" dirty="0"/>
              <a:t>.</a:t>
            </a:r>
            <a:r>
              <a:rPr lang="lv-LV" sz="3600" dirty="0"/>
              <a:t> sniedzēju iestāžu un to struktūrvienību vadītājiem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67749B-75EC-4214-A608-F2AAF0B17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5399" y="1820031"/>
            <a:ext cx="3559082" cy="2283823"/>
          </a:xfrm>
        </p:spPr>
        <p:txBody>
          <a:bodyPr>
            <a:no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 EUR 103 186</a:t>
            </a:r>
          </a:p>
          <a:p>
            <a:r>
              <a:rPr lang="lv-LV" sz="2400" dirty="0"/>
              <a:t>Programmas izstrāde:  2023. – 2024.</a:t>
            </a:r>
          </a:p>
          <a:p>
            <a:r>
              <a:rPr lang="lv-LV" sz="2400" dirty="0"/>
              <a:t>Mācību īstenošana: 2024. – 2025.</a:t>
            </a:r>
          </a:p>
          <a:p>
            <a:r>
              <a:rPr lang="lv-LV" sz="2400" dirty="0"/>
              <a:t>mācību dalībnieku skaits: 90 personas</a:t>
            </a:r>
          </a:p>
          <a:p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873012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8A320-782E-4977-8F2A-50D98F84D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828" y="3211648"/>
            <a:ext cx="4351023" cy="2283824"/>
          </a:xfrm>
        </p:spPr>
        <p:txBody>
          <a:bodyPr>
            <a:noAutofit/>
          </a:bodyPr>
          <a:lstStyle/>
          <a:p>
            <a:r>
              <a:rPr lang="lv-LV" sz="3600" dirty="0" err="1"/>
              <a:t>Prof</a:t>
            </a:r>
            <a:r>
              <a:rPr lang="en-GB" sz="3600" dirty="0"/>
              <a:t>.</a:t>
            </a:r>
            <a:r>
              <a:rPr lang="lv-LV" sz="3600" dirty="0"/>
              <a:t>pilnveides izglītības programmas personām, kuras nodrošina ģimenes asistenta pakalpojumu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4F7746-384E-4973-94A1-DE2BABD6C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11151" y="2287088"/>
            <a:ext cx="4981482" cy="2283823"/>
          </a:xfrm>
        </p:spPr>
        <p:txBody>
          <a:bodyPr>
            <a:no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358 300</a:t>
            </a:r>
          </a:p>
          <a:p>
            <a:r>
              <a:rPr lang="en-GB" sz="2400" dirty="0" err="1"/>
              <a:t>Aktualizācija</a:t>
            </a:r>
            <a:r>
              <a:rPr lang="en-GB" sz="2400" dirty="0"/>
              <a:t>, </a:t>
            </a:r>
            <a:r>
              <a:rPr lang="en-GB" sz="2400" dirty="0" err="1"/>
              <a:t>licencēšana</a:t>
            </a:r>
            <a:r>
              <a:rPr lang="lv-LV" sz="2400" dirty="0"/>
              <a:t>: </a:t>
            </a:r>
            <a:endParaRPr lang="en-GB" sz="2400" dirty="0"/>
          </a:p>
          <a:p>
            <a:r>
              <a:rPr lang="lv-LV" sz="2400" dirty="0"/>
              <a:t>2023</a:t>
            </a:r>
            <a:r>
              <a:rPr lang="en-GB" sz="2400" dirty="0"/>
              <a:t>.-2024</a:t>
            </a:r>
            <a:r>
              <a:rPr lang="lv-LV" sz="2400" dirty="0"/>
              <a:t>.</a:t>
            </a:r>
          </a:p>
          <a:p>
            <a:r>
              <a:rPr lang="lv-LV" sz="2400" dirty="0"/>
              <a:t>Mācību īstenošana: 2024. – 2028. </a:t>
            </a:r>
          </a:p>
          <a:p>
            <a:r>
              <a:rPr lang="lv-LV" sz="2400" dirty="0"/>
              <a:t>Mācību programmu apguvuši 300 ģimenes asistenti</a:t>
            </a:r>
          </a:p>
        </p:txBody>
      </p:sp>
    </p:spTree>
    <p:extLst>
      <p:ext uri="{BB962C8B-B14F-4D97-AF65-F5344CB8AC3E}">
        <p14:creationId xmlns:p14="http://schemas.microsoft.com/office/powerpoint/2010/main" val="1211052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CD646-2FBF-4433-AFB4-8E0893234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716" y="2287088"/>
            <a:ext cx="4351023" cy="2283824"/>
          </a:xfrm>
        </p:spPr>
        <p:txBody>
          <a:bodyPr>
            <a:noAutofit/>
          </a:bodyPr>
          <a:lstStyle/>
          <a:p>
            <a:r>
              <a:rPr lang="lv-LV" sz="3600" dirty="0"/>
              <a:t>Profesionālās pilnveides izglītības </a:t>
            </a:r>
            <a:r>
              <a:rPr lang="lv-LV" sz="3600" dirty="0" err="1"/>
              <a:t>programm</a:t>
            </a:r>
            <a:r>
              <a:rPr lang="en-GB" sz="3600" dirty="0"/>
              <a:t>as</a:t>
            </a:r>
            <a:r>
              <a:rPr lang="lv-LV" sz="3600" dirty="0"/>
              <a:t> aprūpes speciālistiem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705C3-0ADC-4792-AAEF-6699598AA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0480" y="1338216"/>
            <a:ext cx="5171440" cy="3891280"/>
          </a:xfrm>
        </p:spPr>
        <p:txBody>
          <a:bodyPr>
            <a:noAutofit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780 000</a:t>
            </a:r>
          </a:p>
          <a:p>
            <a:r>
              <a:rPr lang="lv-LV" sz="2400" dirty="0"/>
              <a:t>780 aprūpētāji, kuri strādā ilgstošās sociālās aprūpes un rehabilitācijas iestādēs, aprūpes mājās pakalpojumu sniegšanā, kā arī nodrošina aprūpi ģimeniskai videi pietuvināto sociālo pakalpojumu ietvaros īstenošana. </a:t>
            </a:r>
          </a:p>
          <a:p>
            <a:r>
              <a:rPr lang="lv-LV" sz="2400" dirty="0"/>
              <a:t>Mācību īstenošana: 202</a:t>
            </a:r>
            <a:r>
              <a:rPr lang="en-GB" sz="2400" dirty="0"/>
              <a:t>3</a:t>
            </a:r>
            <a:r>
              <a:rPr lang="lv-LV" sz="2400" dirty="0"/>
              <a:t>. – 2028.</a:t>
            </a:r>
          </a:p>
        </p:txBody>
      </p:sp>
    </p:spTree>
    <p:extLst>
      <p:ext uri="{BB962C8B-B14F-4D97-AF65-F5344CB8AC3E}">
        <p14:creationId xmlns:p14="http://schemas.microsoft.com/office/powerpoint/2010/main" val="2388261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6B5EB-9845-467A-8A2E-7FD2B6B7D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106" y="2292189"/>
            <a:ext cx="8596668" cy="1826581"/>
          </a:xfrm>
        </p:spPr>
        <p:txBody>
          <a:bodyPr>
            <a:noAutofit/>
          </a:bodyPr>
          <a:lstStyle/>
          <a:p>
            <a:pPr algn="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Sociālā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darba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augstākās izglītības programmu pilnveide un īstenošana</a:t>
            </a:r>
          </a:p>
        </p:txBody>
      </p:sp>
    </p:spTree>
    <p:extLst>
      <p:ext uri="{BB962C8B-B14F-4D97-AF65-F5344CB8AC3E}">
        <p14:creationId xmlns:p14="http://schemas.microsoft.com/office/powerpoint/2010/main" val="1691955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B23C-3143-4E17-97C6-CD7B0BFC2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716" y="2541088"/>
            <a:ext cx="4849604" cy="2283824"/>
          </a:xfrm>
        </p:spPr>
        <p:txBody>
          <a:bodyPr>
            <a:noAutofit/>
          </a:bodyPr>
          <a:lstStyle/>
          <a:p>
            <a:r>
              <a:rPr lang="lv-LV" sz="3600" dirty="0"/>
              <a:t>Augstskolu mācībspēku stažēšanās sociālo pakalpojumu sniedzēju iestādēs Latvijā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6ED83-1C5C-41DE-9FBF-626727420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55478" y="2287088"/>
            <a:ext cx="5022122" cy="2283823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I</a:t>
            </a:r>
            <a:r>
              <a:rPr lang="lv-LV" sz="2400" dirty="0" err="1"/>
              <a:t>zmaksas</a:t>
            </a:r>
            <a:r>
              <a:rPr lang="lv-LV" sz="2400" dirty="0"/>
              <a:t>: EUR 19 800</a:t>
            </a:r>
          </a:p>
          <a:p>
            <a:r>
              <a:rPr lang="en-GB" sz="2400" dirty="0"/>
              <a:t>S</a:t>
            </a:r>
            <a:r>
              <a:rPr lang="lv-LV" sz="2400" dirty="0" err="1"/>
              <a:t>tažēšanās</a:t>
            </a:r>
            <a:r>
              <a:rPr lang="lv-LV" sz="2400" dirty="0"/>
              <a:t> nodrošināta 9 pasniedzējiem</a:t>
            </a:r>
          </a:p>
          <a:p>
            <a:r>
              <a:rPr lang="lv-LV" sz="2400" dirty="0"/>
              <a:t>Īstenošanas termiņš: </a:t>
            </a:r>
            <a:endParaRPr lang="en-GB" sz="2400" dirty="0"/>
          </a:p>
          <a:p>
            <a:r>
              <a:rPr lang="lv-LV" sz="2400" dirty="0"/>
              <a:t>202</a:t>
            </a:r>
            <a:r>
              <a:rPr lang="en-GB" sz="2400" dirty="0"/>
              <a:t>4</a:t>
            </a:r>
            <a:r>
              <a:rPr lang="lv-LV" sz="2400" dirty="0"/>
              <a:t>. – 202</a:t>
            </a:r>
            <a:r>
              <a:rPr lang="en-GB" sz="2400" dirty="0"/>
              <a:t>5</a:t>
            </a:r>
            <a:r>
              <a:rPr lang="lv-LV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74460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610</TotalTime>
  <Words>1017</Words>
  <Application>Microsoft Office PowerPoint</Application>
  <PresentationFormat>Widescreen</PresentationFormat>
  <Paragraphs>106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Trebuchet MS</vt:lpstr>
      <vt:lpstr>Wingdings 3</vt:lpstr>
      <vt:lpstr>Facet</vt:lpstr>
      <vt:lpstr>ES kohēzijas politikas programmas 2021. – 2027.g. 4.3.5. SAM 4.3.5.4.pasākuma “Profesionāla un mūsdienīga sociālā darba attīstība”  projekta plānotās aktivitātes</vt:lpstr>
      <vt:lpstr>PowerPoint Presentation</vt:lpstr>
      <vt:lpstr>Profesionālās tālākizglītības programmu un profesionālās pilnveides izglītības programmu izstrāde un īstenošana</vt:lpstr>
      <vt:lpstr>Prof.tālākizglītības programmas ar ievirzi uz konkrētu specializāciju sociālajiem darbiniekiem</vt:lpstr>
      <vt:lpstr>Prof.pilnveides izglītības programma valsts un pašvaldību soc.pakalp. sniedzēju iestāžu un to struktūrvienību vadītājiem</vt:lpstr>
      <vt:lpstr>Prof.pilnveides izglītības programmas personām, kuras nodrošina ģimenes asistenta pakalpojumu</vt:lpstr>
      <vt:lpstr>Profesionālās pilnveides izglītības programmas aprūpes speciālistiem</vt:lpstr>
      <vt:lpstr>Sociālā darba augstākās izglītības programmu pilnveide un īstenošana</vt:lpstr>
      <vt:lpstr>Augstskolu mācībspēku stažēšanās sociālo pakalpojumu sniedzēju iestādēs Latvijā</vt:lpstr>
      <vt:lpstr>Studiju moduļa izstrāde un īstenošana potenciālajiem mācībspēkiem sociālā darba studiju programmās</vt:lpstr>
      <vt:lpstr>Studijas sociālā darba maģistra studiju programmā sociālajiem darbiniekiem ar praktisku pieredzi</vt:lpstr>
      <vt:lpstr>Studiju moduļu izstrāde un integrēšana augstskolu sociālā darba programmās</vt:lpstr>
      <vt:lpstr>Izglītības programmas īstenošana supervizora kvalifikācijas iegūšanai</vt:lpstr>
      <vt:lpstr>Kompensācija pašvaldībām par supervīziju nodrošināšanu</vt:lpstr>
      <vt:lpstr>Metodiku izstrāde darbam ar dažādām klientu grupām, kā arī mācību programmu izstrāde un īstenošana šo metodiku apguvei</vt:lpstr>
      <vt:lpstr>Jaunu metodiku izstrāde darbam ar dažādām klientu grupām un mācības to apguvei</vt:lpstr>
      <vt:lpstr>Esošo metodiku aktualizācija darbam ar dažādām klientu grupām un mācības to apguvei</vt:lpstr>
      <vt:lpstr>Metodiku e-mācību izstrāde un īstenošana darbam ar dažādām klientu grupām</vt:lpstr>
      <vt:lpstr>Profesionālā atbalsta tīkla izveide sociālā darba attīstībai</vt:lpstr>
      <vt:lpstr>Sociālā darba speciālistu līderības veicināšana</vt:lpstr>
      <vt:lpstr>Darba tirgus izvērtējums ar mērķi identificēt iespējas pārkvalificēt sociālā darba jomā citu profesiju pārstāvjus</vt:lpstr>
      <vt:lpstr>Priekšizpēte un starpdisciplinārās ekspertu komandas darbības modeļa izstrāde (t.sk. pilotprojekts)</vt:lpstr>
      <vt:lpstr>Informatīvi izglītojošo un sabiedrības izpratnes un informētības veicināšanas pasākumu īstenošana</vt:lpstr>
      <vt:lpstr>Izvērtējumu veikšana par sociālajā jomā strādājošo speciālistu darba efektivitāti</vt:lpstr>
      <vt:lpstr>Ex – post izvērtējums par projekta rezultātiem un klientu aktuālajām vajadzībām un izaicinājumiem turpmākai sociālā darba attīstībai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 4.3.5.4.pasākuma “Profesionāla un mūsdienīga sociālā darba attīstība” plānotās aktivitātes</dc:title>
  <dc:creator>Daiga Muktupāvela</dc:creator>
  <cp:lastModifiedBy>Daiga Muktupāvela</cp:lastModifiedBy>
  <cp:revision>74</cp:revision>
  <dcterms:created xsi:type="dcterms:W3CDTF">2022-02-21T11:09:30Z</dcterms:created>
  <dcterms:modified xsi:type="dcterms:W3CDTF">2022-11-02T10:57:29Z</dcterms:modified>
</cp:coreProperties>
</file>