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537" r:id="rId2"/>
    <p:sldId id="544" r:id="rId3"/>
    <p:sldId id="554" r:id="rId4"/>
    <p:sldId id="562" r:id="rId5"/>
    <p:sldId id="3452" r:id="rId6"/>
    <p:sldId id="3454" r:id="rId7"/>
    <p:sldId id="567" r:id="rId8"/>
    <p:sldId id="556" r:id="rId9"/>
    <p:sldId id="558" r:id="rId10"/>
    <p:sldId id="3456" r:id="rId11"/>
    <p:sldId id="571" r:id="rId12"/>
    <p:sldId id="572" r:id="rId13"/>
    <p:sldId id="555" r:id="rId14"/>
    <p:sldId id="270" r:id="rId15"/>
    <p:sldId id="3387" r:id="rId16"/>
    <p:sldId id="3450" r:id="rId17"/>
    <p:sldId id="570" r:id="rId18"/>
  </p:sldIdLst>
  <p:sldSz cx="12192000" cy="6858000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ta Paršova" initials="RP" lastIdx="1" clrIdx="0">
    <p:extLst>
      <p:ext uri="{19B8F6BF-5375-455C-9EA6-DF929625EA0E}">
        <p15:presenceInfo xmlns:p15="http://schemas.microsoft.com/office/powerpoint/2012/main" userId="S-1-5-21-738795142-1242532775-405837587-13653" providerId="AD"/>
      </p:ext>
    </p:extLst>
  </p:cmAuthor>
  <p:cmAuthor id="2" name="Elina Celmina" initials="EC" lastIdx="0" clrIdx="1">
    <p:extLst>
      <p:ext uri="{19B8F6BF-5375-455C-9EA6-DF929625EA0E}">
        <p15:presenceInfo xmlns:p15="http://schemas.microsoft.com/office/powerpoint/2012/main" userId="S-1-5-21-738795142-1242532775-405837587-584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572C"/>
    <a:srgbClr val="00434E"/>
    <a:srgbClr val="1CE2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0810" autoAdjust="0"/>
  </p:normalViewPr>
  <p:slideViewPr>
    <p:cSldViewPr snapToGrid="0">
      <p:cViewPr varScale="1">
        <p:scale>
          <a:sx n="55" d="100"/>
          <a:sy n="55" d="100"/>
        </p:scale>
        <p:origin x="1060" y="32"/>
      </p:cViewPr>
      <p:guideLst/>
    </p:cSldViewPr>
  </p:slideViewPr>
  <p:outlineViewPr>
    <p:cViewPr>
      <p:scale>
        <a:sx n="33" d="100"/>
        <a:sy n="33" d="100"/>
      </p:scale>
      <p:origin x="0" y="-100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5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Līdz</a:t>
            </a:r>
            <a:r>
              <a:rPr lang="en-US" b="1" baseline="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lv-LV" b="1" baseline="0" dirty="0">
                <a:solidFill>
                  <a:schemeClr val="accent3">
                    <a:lumMod val="50000"/>
                  </a:schemeClr>
                </a:solidFill>
              </a:rPr>
              <a:t>1</a:t>
            </a:r>
            <a:r>
              <a:rPr lang="en-US" b="1" baseline="0" dirty="0">
                <a:solidFill>
                  <a:schemeClr val="accent3">
                    <a:lumMod val="50000"/>
                  </a:schemeClr>
                </a:solidFill>
              </a:rPr>
              <a:t>.</a:t>
            </a:r>
            <a:r>
              <a:rPr lang="lv-LV" b="1" baseline="0" dirty="0">
                <a:solidFill>
                  <a:schemeClr val="accent3">
                    <a:lumMod val="50000"/>
                  </a:schemeClr>
                </a:solidFill>
              </a:rPr>
              <a:t>novem</a:t>
            </a:r>
            <a:r>
              <a:rPr lang="en-US" b="1" baseline="0" dirty="0">
                <a:solidFill>
                  <a:schemeClr val="accent3">
                    <a:lumMod val="50000"/>
                  </a:schemeClr>
                </a:solidFill>
              </a:rPr>
              <a:t>brim </a:t>
            </a:r>
            <a:r>
              <a:rPr lang="en-US" b="1" baseline="0" dirty="0" err="1">
                <a:solidFill>
                  <a:schemeClr val="accent3">
                    <a:lumMod val="50000"/>
                  </a:schemeClr>
                </a:solidFill>
              </a:rPr>
              <a:t>saņemto</a:t>
            </a:r>
            <a:r>
              <a:rPr lang="en-US" b="1" baseline="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baseline="0" dirty="0" err="1">
                <a:solidFill>
                  <a:schemeClr val="accent3">
                    <a:lumMod val="50000"/>
                  </a:schemeClr>
                </a:solidFill>
              </a:rPr>
              <a:t>iesniegumu</a:t>
            </a:r>
            <a:r>
              <a:rPr lang="en-US" b="1" baseline="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baseline="0" dirty="0" err="1">
                <a:solidFill>
                  <a:schemeClr val="accent3">
                    <a:lumMod val="50000"/>
                  </a:schemeClr>
                </a:solidFill>
              </a:rPr>
              <a:t>sadalījums</a:t>
            </a:r>
            <a:r>
              <a:rPr lang="en-US" b="1" baseline="0" dirty="0">
                <a:solidFill>
                  <a:schemeClr val="accent3">
                    <a:lumMod val="50000"/>
                  </a:schemeClr>
                </a:solidFill>
              </a:rPr>
              <a:t> %</a:t>
            </a:r>
            <a:endParaRPr lang="lv-LV" b="1" dirty="0">
              <a:solidFill>
                <a:schemeClr val="accent3">
                  <a:lumMod val="50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6883396331271887E-2"/>
          <c:y val="0.28959662403220715"/>
          <c:w val="0.8262332073374562"/>
          <c:h val="0.67080243925317273"/>
        </c:manualLayout>
      </c:layout>
      <c:pie3DChart>
        <c:varyColors val="1"/>
        <c:ser>
          <c:idx val="0"/>
          <c:order val="0"/>
          <c:spPr>
            <a:solidFill>
              <a:srgbClr val="92D050"/>
            </a:solidFill>
          </c:spPr>
          <c:dPt>
            <c:idx val="0"/>
            <c:bubble3D val="0"/>
            <c:spPr>
              <a:solidFill>
                <a:schemeClr val="accent3">
                  <a:lumMod val="5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601-4F01-A7D4-9FDFD5A71F68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601-4F01-A7D4-9FDFD5A71F68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601-4F01-A7D4-9FDFD5A71F68}"/>
              </c:ext>
            </c:extLst>
          </c:dPt>
          <c:dLbls>
            <c:dLbl>
              <c:idx val="0"/>
              <c:layout>
                <c:manualLayout>
                  <c:x val="-0.14363442717489502"/>
                  <c:y val="-0.35234561405589454"/>
                </c:manualLayout>
              </c:layout>
              <c:tx>
                <c:rich>
                  <a:bodyPr/>
                  <a:lstStyle/>
                  <a:p>
                    <a:fld id="{A774FD78-6515-4F2B-BCBF-20674A561FFC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; 96,6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601-4F01-A7D4-9FDFD5A71F68}"/>
                </c:ext>
              </c:extLst>
            </c:dLbl>
            <c:dLbl>
              <c:idx val="1"/>
              <c:layout>
                <c:manualLayout>
                  <c:x val="-0.11220608913358868"/>
                  <c:y val="-6.8493482997788674E-3"/>
                </c:manualLayout>
              </c:layout>
              <c:tx>
                <c:rich>
                  <a:bodyPr/>
                  <a:lstStyle/>
                  <a:p>
                    <a:fld id="{7586121F-1328-4174-AA1A-7BFBD7114AA3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; 3,1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601-4F01-A7D4-9FDFD5A71F68}"/>
                </c:ext>
              </c:extLst>
            </c:dLbl>
            <c:dLbl>
              <c:idx val="2"/>
              <c:layout>
                <c:manualLayout>
                  <c:x val="0.14277707805926312"/>
                  <c:y val="-7.323878136533072E-3"/>
                </c:manualLayout>
              </c:layout>
              <c:tx>
                <c:rich>
                  <a:bodyPr/>
                  <a:lstStyle/>
                  <a:p>
                    <a:fld id="{BAB246DD-4A67-4FAC-A10D-D3F16BFD101D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; 0,3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081184258846823"/>
                      <c:h val="9.8040209294477487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601-4F01-A7D4-9FDFD5A71F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dati!$J$5:$J$7</c:f>
              <c:strCache>
                <c:ptCount val="3"/>
                <c:pt idx="0">
                  <c:v>Malka bez čeka</c:v>
                </c:pt>
                <c:pt idx="1">
                  <c:v>Granulas/ briketes</c:v>
                </c:pt>
                <c:pt idx="2">
                  <c:v>Malka ar čeku</c:v>
                </c:pt>
              </c:strCache>
            </c:strRef>
          </c:cat>
          <c:val>
            <c:numRef>
              <c:f>dati!$K$5:$K$7</c:f>
              <c:numCache>
                <c:formatCode>0.00</c:formatCode>
                <c:ptCount val="3"/>
                <c:pt idx="0">
                  <c:v>95</c:v>
                </c:pt>
                <c:pt idx="1">
                  <c:v>4.5</c:v>
                </c:pt>
                <c:pt idx="2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601-4F01-A7D4-9FDFD5A71F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EBFF5B-FDD2-4CC8-B9E9-706B4F072FC7}" type="datetimeFigureOut">
              <a:rPr lang="lv-LV" smtClean="0"/>
              <a:t>17.01.2024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D05F17-59D0-4414-BF8E-D4EA8E4D276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079898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F0D4AC-A941-4A00-8F85-38990BDA99D4}" type="datetimeFigureOut">
              <a:rPr lang="lv-LV" smtClean="0"/>
              <a:t>17.01.2024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F2C61C-C57F-46B8-A997-5968F9B5846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49869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F2C61C-C57F-46B8-A997-5968F9B5846A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788360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F2C61C-C57F-46B8-A997-5968F9B5846A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612800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F2C61C-C57F-46B8-A997-5968F9B5846A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679280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F2C61C-C57F-46B8-A997-5968F9B5846A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378141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dirty="0"/>
              <a:t>LM </a:t>
            </a:r>
            <a:r>
              <a:rPr lang="en-US" dirty="0" err="1"/>
              <a:t>slaids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F2C61C-C57F-46B8-A997-5968F9B5846A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696157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37D206-ED83-44B1-B3B6-C3097DB404BC}" type="slidenum">
              <a:rPr kumimoji="0" lang="lv-LV" sz="12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pPr marL="0" marR="0" lvl="0" indent="0" algn="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lv-LV" sz="1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9136683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37D206-ED83-44B1-B3B6-C3097DB404BC}" type="slidenum">
              <a:rPr lang="lv-LV" smtClean="0"/>
              <a:pPr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30204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F2C61C-C57F-46B8-A997-5968F9B5846A}" type="slidenum">
              <a:rPr lang="lv-LV" smtClean="0"/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98651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F2C61C-C57F-46B8-A997-5968F9B5846A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730918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F2C61C-C57F-46B8-A997-5968F9B5846A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42009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F2C61C-C57F-46B8-A997-5968F9B5846A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153556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F2C61C-C57F-46B8-A997-5968F9B5846A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24998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F2C61C-C57F-46B8-A997-5968F9B5846A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379008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F2C61C-C57F-46B8-A997-5968F9B5846A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151910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F2C61C-C57F-46B8-A997-5968F9B5846A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639724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F2C61C-C57F-46B8-A997-5968F9B5846A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34248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31B6A-A333-433D-9F15-C3A0AC9C77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8BE4D3-01CC-469B-B156-2F3860499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DEF388-23DD-49B2-8D95-CE01DD05C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721421-A54B-4FAB-985F-74E56F3A3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FBBD9-E4DC-410B-A4AD-E5A3F7AA7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40490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419F4-E627-4563-B95D-39C44C206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E70467-9FBB-4F5E-B9F7-5025FD504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93345A-0149-43AD-8348-6D0650A4F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7ED797-5F7D-4857-B5B8-37E5D4A7E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951D-F6AB-4C78-A705-A7189E469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6719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E526074-830E-4593-9B5C-9893B8E858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3ED086-2B96-46D1-8C8D-0D8F83D00A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1B3EF9-7F8C-4724-BB81-FBF739E81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4F9EAE-0BD7-438D-B1B2-DD270AE18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7E049C-6538-4DB4-B14D-64BABC459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36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11628D8D-A1AA-4601-8B99-49743562C83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401461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5AA1A50-87FD-447D-B611-28F44ED24D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93CDF8B1-644E-4B58-87B9-944F24AF411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9CFEDF96-FF3E-4669-ABD8-3AA925C5E2D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717305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aturs_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5790348-8332-3F44-A865-A5114BC697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4808" y="340445"/>
            <a:ext cx="11542384" cy="1189881"/>
          </a:xfrm>
        </p:spPr>
        <p:txBody>
          <a:bodyPr anchor="ctr"/>
          <a:lstStyle>
            <a:lvl1pPr marL="0" indent="0" algn="ctr">
              <a:buNone/>
              <a:defRPr sz="4219" b="1" i="0">
                <a:solidFill>
                  <a:srgbClr val="00859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Virsraksts</a:t>
            </a:r>
          </a:p>
        </p:txBody>
      </p:sp>
      <p:sp>
        <p:nvSpPr>
          <p:cNvPr id="32" name="Content Placeholder 6">
            <a:extLst>
              <a:ext uri="{FF2B5EF4-FFF2-40B4-BE49-F238E27FC236}">
                <a16:creationId xmlns:a16="http://schemas.microsoft.com/office/drawing/2014/main" id="{1400F1E5-76AD-5A47-9CE5-9AD8FE5EC57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24808" y="1870771"/>
            <a:ext cx="11542384" cy="4621113"/>
          </a:xfrm>
        </p:spPr>
        <p:txBody>
          <a:bodyPr/>
          <a:lstStyle>
            <a:lvl1pPr marL="0" indent="0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6454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72">
          <p15:clr>
            <a:srgbClr val="FBAE40"/>
          </p15:clr>
        </p15:guide>
        <p15:guide id="2" orient="horz">
          <p15:clr>
            <a:srgbClr val="FBAE40"/>
          </p15:clr>
        </p15:guide>
        <p15:guide id="3" orient="horz" pos="6144">
          <p15:clr>
            <a:srgbClr val="FBAE40"/>
          </p15:clr>
        </p15:guide>
        <p15:guide id="4" orient="horz" pos="5839">
          <p15:clr>
            <a:srgbClr val="FBAE40"/>
          </p15:clr>
        </p15:guide>
        <p15:guide id="5" orient="horz" pos="5544">
          <p15:clr>
            <a:srgbClr val="FBAE40"/>
          </p15:clr>
        </p15:guide>
        <p15:guide id="6" orient="horz" pos="305">
          <p15:clr>
            <a:srgbClr val="FBAE40"/>
          </p15:clr>
        </p15:guide>
        <p15:guide id="7">
          <p15:clr>
            <a:srgbClr val="FBAE40"/>
          </p15:clr>
        </p15:guide>
        <p15:guide id="8" orient="horz" pos="713">
          <p15:clr>
            <a:srgbClr val="FBAE40"/>
          </p15:clr>
        </p15:guide>
        <p15:guide id="9" pos="5461">
          <p15:clr>
            <a:srgbClr val="FBAE40"/>
          </p15:clr>
        </p15:guide>
        <p15:guide id="10" pos="291">
          <p15:clr>
            <a:srgbClr val="FBAE40"/>
          </p15:clr>
        </p15:guide>
        <p15:guide id="11" pos="585">
          <p15:clr>
            <a:srgbClr val="FBAE40"/>
          </p15:clr>
        </p15:guide>
        <p15:guide id="12" pos="10923">
          <p15:clr>
            <a:srgbClr val="FBAE40"/>
          </p15:clr>
        </p15:guide>
        <p15:guide id="13" pos="10632">
          <p15:clr>
            <a:srgbClr val="FBAE40"/>
          </p15:clr>
        </p15:guide>
        <p15:guide id="14" pos="10338">
          <p15:clr>
            <a:srgbClr val="FBAE40"/>
          </p15:clr>
        </p15:guide>
        <p15:guide id="15" pos="3556">
          <p15:clr>
            <a:srgbClr val="FBAE40"/>
          </p15:clr>
        </p15:guide>
        <p15:guide id="16" pos="7571">
          <p15:clr>
            <a:srgbClr val="FBAE40"/>
          </p15:clr>
        </p15:guide>
        <p15:guide id="17" orient="horz" pos="555">
          <p15:clr>
            <a:srgbClr val="FBAE40"/>
          </p15:clr>
        </p15:guide>
        <p15:guide id="18" orient="horz" pos="1076">
          <p15:clr>
            <a:srgbClr val="FBAE40"/>
          </p15:clr>
        </p15:guide>
        <p15:guide id="19" orient="horz" pos="1371">
          <p15:clr>
            <a:srgbClr val="FBAE40"/>
          </p15:clr>
        </p15:guide>
        <p15:guide id="20" orient="horz" pos="1666">
          <p15:clr>
            <a:srgbClr val="FBAE40"/>
          </p15:clr>
        </p15:guide>
        <p15:guide id="21" orient="horz" pos="1961">
          <p15:clr>
            <a:srgbClr val="FBAE40"/>
          </p15:clr>
        </p15:guide>
        <p15:guide id="22" pos="7276">
          <p15:clr>
            <a:srgbClr val="FBAE40"/>
          </p15:clr>
        </p15:guide>
        <p15:guide id="23" pos="2672">
          <p15:clr>
            <a:srgbClr val="FBAE40"/>
          </p15:clr>
        </p15:guide>
        <p15:guide id="24" pos="4781">
          <p15:clr>
            <a:srgbClr val="FBAE40"/>
          </p15:clr>
        </p15:guide>
        <p15:guide id="25" pos="5189">
          <p15:clr>
            <a:srgbClr val="FBAE40"/>
          </p15:clr>
        </p15:guide>
        <p15:guide id="26" pos="577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aturs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umsais">
            <a:extLst>
              <a:ext uri="{FF2B5EF4-FFF2-40B4-BE49-F238E27FC236}">
                <a16:creationId xmlns:a16="http://schemas.microsoft.com/office/drawing/2014/main" id="{25354DA6-F194-4A4E-B82F-0B180F41EDF3}"/>
              </a:ext>
            </a:extLst>
          </p:cNvPr>
          <p:cNvSpPr/>
          <p:nvPr userDrawn="1"/>
        </p:nvSpPr>
        <p:spPr>
          <a:xfrm>
            <a:off x="-25589" y="0"/>
            <a:ext cx="6951895" cy="6858000"/>
          </a:xfrm>
          <a:prstGeom prst="rect">
            <a:avLst/>
          </a:prstGeom>
          <a:solidFill>
            <a:srgbClr val="004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sz="1266" dirty="0"/>
          </a:p>
        </p:txBody>
      </p:sp>
      <p:sp>
        <p:nvSpPr>
          <p:cNvPr id="14" name="LIelais zalais lauks ">
            <a:extLst>
              <a:ext uri="{FF2B5EF4-FFF2-40B4-BE49-F238E27FC236}">
                <a16:creationId xmlns:a16="http://schemas.microsoft.com/office/drawing/2014/main" id="{46E8A87A-9CBF-604F-A2BA-6A63F66C197E}"/>
              </a:ext>
            </a:extLst>
          </p:cNvPr>
          <p:cNvSpPr/>
          <p:nvPr userDrawn="1"/>
        </p:nvSpPr>
        <p:spPr>
          <a:xfrm>
            <a:off x="-25589" y="314772"/>
            <a:ext cx="11912815" cy="6228457"/>
          </a:xfrm>
          <a:prstGeom prst="rect">
            <a:avLst/>
          </a:prstGeom>
          <a:solidFill>
            <a:srgbClr val="008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sz="1266" dirty="0"/>
          </a:p>
        </p:txBody>
      </p:sp>
      <p:sp>
        <p:nvSpPr>
          <p:cNvPr id="20" name="Text Placeholder 24">
            <a:extLst>
              <a:ext uri="{FF2B5EF4-FFF2-40B4-BE49-F238E27FC236}">
                <a16:creationId xmlns:a16="http://schemas.microsoft.com/office/drawing/2014/main" id="{8AD7F27F-1DE1-DE48-8CF5-7B6C333DE7A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4808" y="356072"/>
            <a:ext cx="11214228" cy="1188764"/>
          </a:xfrm>
        </p:spPr>
        <p:txBody>
          <a:bodyPr anchor="ctr"/>
          <a:lstStyle>
            <a:lvl1pPr marL="0" indent="0" algn="ctr">
              <a:buNone/>
              <a:defRPr sz="4219" b="1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 err="1"/>
              <a:t>Virsraksts</a:t>
            </a:r>
            <a:endParaRPr lang="en-GB" dirty="0"/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F34109D8-F0F2-5247-814F-F35A209F33E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57831" y="1859608"/>
            <a:ext cx="11181205" cy="4328666"/>
          </a:xfr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00087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072">
          <p15:clr>
            <a:srgbClr val="FBAE40"/>
          </p15:clr>
        </p15:guide>
        <p15:guide id="2" orient="horz">
          <p15:clr>
            <a:srgbClr val="FBAE40"/>
          </p15:clr>
        </p15:guide>
        <p15:guide id="3" orient="horz" pos="6144">
          <p15:clr>
            <a:srgbClr val="FBAE40"/>
          </p15:clr>
        </p15:guide>
        <p15:guide id="4" orient="horz" pos="5839">
          <p15:clr>
            <a:srgbClr val="FBAE40"/>
          </p15:clr>
        </p15:guide>
        <p15:guide id="5" orient="horz" pos="5544">
          <p15:clr>
            <a:srgbClr val="FBAE40"/>
          </p15:clr>
        </p15:guide>
        <p15:guide id="6" orient="horz" pos="305">
          <p15:clr>
            <a:srgbClr val="FBAE40"/>
          </p15:clr>
        </p15:guide>
        <p15:guide id="7">
          <p15:clr>
            <a:srgbClr val="FBAE40"/>
          </p15:clr>
        </p15:guide>
        <p15:guide id="8" orient="horz" pos="713">
          <p15:clr>
            <a:srgbClr val="FBAE40"/>
          </p15:clr>
        </p15:guide>
        <p15:guide id="9" pos="5461">
          <p15:clr>
            <a:srgbClr val="FBAE40"/>
          </p15:clr>
        </p15:guide>
        <p15:guide id="10" pos="291">
          <p15:clr>
            <a:srgbClr val="FBAE40"/>
          </p15:clr>
        </p15:guide>
        <p15:guide id="11" pos="585">
          <p15:clr>
            <a:srgbClr val="FBAE40"/>
          </p15:clr>
        </p15:guide>
        <p15:guide id="12" pos="10923">
          <p15:clr>
            <a:srgbClr val="FBAE40"/>
          </p15:clr>
        </p15:guide>
        <p15:guide id="13" pos="10632">
          <p15:clr>
            <a:srgbClr val="FBAE40"/>
          </p15:clr>
        </p15:guide>
        <p15:guide id="14" pos="10338">
          <p15:clr>
            <a:srgbClr val="FBAE40"/>
          </p15:clr>
        </p15:guide>
        <p15:guide id="15" pos="3556">
          <p15:clr>
            <a:srgbClr val="FBAE40"/>
          </p15:clr>
        </p15:guide>
        <p15:guide id="16" pos="7571">
          <p15:clr>
            <a:srgbClr val="FBAE40"/>
          </p15:clr>
        </p15:guide>
        <p15:guide id="17" orient="horz" pos="577">
          <p15:clr>
            <a:srgbClr val="FBAE40"/>
          </p15:clr>
        </p15:guide>
        <p15:guide id="18" orient="horz" pos="1076">
          <p15:clr>
            <a:srgbClr val="FBAE40"/>
          </p15:clr>
        </p15:guide>
        <p15:guide id="19" orient="horz" pos="1371">
          <p15:clr>
            <a:srgbClr val="FBAE40"/>
          </p15:clr>
        </p15:guide>
        <p15:guide id="20" orient="horz" pos="1666">
          <p15:clr>
            <a:srgbClr val="FBAE40"/>
          </p15:clr>
        </p15:guide>
        <p15:guide id="21" orient="horz" pos="1961">
          <p15:clr>
            <a:srgbClr val="FBAE40"/>
          </p15:clr>
        </p15:guide>
        <p15:guide id="22" pos="7276">
          <p15:clr>
            <a:srgbClr val="FBAE40"/>
          </p15:clr>
        </p15:guide>
        <p15:guide id="23" pos="2672">
          <p15:clr>
            <a:srgbClr val="FBAE40"/>
          </p15:clr>
        </p15:guide>
        <p15:guide id="24" pos="4758">
          <p15:clr>
            <a:srgbClr val="FBAE40"/>
          </p15:clr>
        </p15:guide>
        <p15:guide id="25" pos="509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B8E8E-4374-4BDF-841C-FBC8AFE40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744D03-115F-40B7-9F06-5216C81C9F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105EE1-8BCD-4292-8E65-785ED2E67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A32A8C-241C-4D64-B7D2-FF0F7383C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F5CA10-CD81-4734-9280-D05F69B3A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21198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3FC4E-C6A8-4773-81BE-C992BF9BD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C3D06-0147-4239-837A-BC6525006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FB3E36-357B-49F1-8A89-DEB1C3C02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D662FD-9B30-4595-9120-50FFDEDF7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3EDAFB-F461-4598-A5A2-076DA785A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38529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3548E-48F0-4289-81F3-7EFA1C067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928BF2-6CD0-4E49-BCBB-9C53BE50B7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D31286-C95C-4890-A5A5-655309513E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FF128D-A7D7-4CB9-9190-80C4AF4F3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9CE9C3-0CD1-4F7C-80E7-04B481247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BF73FE-6CD1-4E73-ADCE-8924A1368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80258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3F913-28A0-4E56-95A1-565A0055B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EE6C6F-AF1E-4D44-B7EE-1BF19CE75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8431B-09A2-4610-96D0-E26BED85C1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F19B7F-1DBF-4546-ABC6-E92E02DB39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889330-8436-44D6-B3C8-E9BAA7CA0B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364A34-7868-49E0-955D-816B72A63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579403-7D62-46BE-8466-FCED2E3A7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C07934-99AE-43B7-9441-3588A6202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5897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2E7C7-E786-441B-83A0-6CF36CF99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EC73C7-6374-4A4E-8818-A690ED10A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243226-F3B3-4F70-AFD4-DF6E56F24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3FE2D1-7C24-440D-A563-612306A97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78359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8B5956-155B-4A4D-8801-25BBB6B8B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999D6C-B419-47B2-8D26-17A04051D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AC4547-5633-4AAF-B643-858E3C33D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12475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DEAFE-601F-4C3A-AC20-80F7F2F8B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00FB35-F963-4326-B02A-982282589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A21A39-C797-4DE5-AE29-2C20C428D6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D3EAB-D98B-4A68-BDCB-4B81A30AE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C5F641-5D22-469C-B6FD-49BF706B4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2446B0-502F-433C-9DA6-153DCE273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30517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6B23D-E41F-444B-A543-2A00615FF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D6FFB8-8ABD-4871-A304-5A654ECBF7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5C8BC6-954F-4E12-B37A-FBDBBABADB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286C2B-AEED-4293-9BE3-3E2C2FCBA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86CA85-37A3-448B-951D-F6C512693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C6D9DE-D2CA-48FF-89FA-C258F6C49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77875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4E15E8-71EF-4F9E-BCE5-F82E8DC60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07CF4E-4860-4269-9A79-7F470104F4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E98672-CEC2-43CC-808C-17D1257E1A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C2429-174B-44C8-9F3A-FF2097A849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4D0908-7C06-420A-9171-E70FB3DE8C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27352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4" r:id="rId14"/>
    <p:sldLayoutId id="2147483665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pakalpojumi.lv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CD276B7-60F7-413A-9E80-22EA3AD88E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1B52C56-F331-4B1B-9B2D-B0FB21DB01C3}"/>
              </a:ext>
            </a:extLst>
          </p:cNvPr>
          <p:cNvSpPr/>
          <p:nvPr/>
        </p:nvSpPr>
        <p:spPr>
          <a:xfrm>
            <a:off x="894374" y="1587841"/>
            <a:ext cx="10725664" cy="2755557"/>
          </a:xfrm>
          <a:prstGeom prst="rect">
            <a:avLst/>
          </a:prstGeom>
          <a:gradFill flip="none" rotWithShape="1">
            <a:gsLst>
              <a:gs pos="33000">
                <a:schemeClr val="accent1">
                  <a:alpha val="67000"/>
                </a:schemeClr>
              </a:gs>
              <a:gs pos="66000">
                <a:schemeClr val="accent2">
                  <a:alpha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7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501A57-16FA-4398-9E8D-0030196C8436}"/>
              </a:ext>
            </a:extLst>
          </p:cNvPr>
          <p:cNvSpPr txBox="1"/>
          <p:nvPr/>
        </p:nvSpPr>
        <p:spPr>
          <a:xfrm>
            <a:off x="733168" y="1811457"/>
            <a:ext cx="107256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4800" dirty="0">
                <a:solidFill>
                  <a:schemeClr val="bg1"/>
                </a:solidFill>
              </a:rPr>
              <a:t>Atbalsts mājsaimniecībām energoresursu cenu pieauguma daļējai kompensācijai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D0C1C19-8404-405D-A75A-A74F509A1CF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053" r="38094"/>
          <a:stretch/>
        </p:blipFill>
        <p:spPr>
          <a:xfrm>
            <a:off x="3857296" y="111809"/>
            <a:ext cx="1866311" cy="13642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A1E6D17-8BC8-4C18-8C2C-DF61AEFA32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8307" y="111809"/>
            <a:ext cx="1728801" cy="1364224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E07BC3-B610-4472-9D5E-3C1C3A0256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20038" y="6324600"/>
            <a:ext cx="406400" cy="304800"/>
          </a:xfrm>
        </p:spPr>
        <p:txBody>
          <a:bodyPr/>
          <a:lstStyle/>
          <a:p>
            <a:pPr>
              <a:defRPr/>
            </a:pPr>
            <a:fld id="{11628D8D-A1AA-4601-8B99-49743562C836}" type="slidenum">
              <a:rPr lang="en-US" altLang="lv-LV" smtClean="0"/>
              <a:pPr>
                <a:defRPr/>
              </a:pPr>
              <a:t>1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412068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06BEC-27D9-493B-B0C1-D9A0CCFF2F0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959597" y="2001121"/>
            <a:ext cx="6950685" cy="466245"/>
          </a:xfrm>
          <a:solidFill>
            <a:schemeClr val="accent4"/>
          </a:solidFill>
        </p:spPr>
        <p:txBody>
          <a:bodyPr>
            <a:normAutofit fontScale="92500" lnSpcReduction="10000"/>
          </a:bodyPr>
          <a:lstStyle/>
          <a:p>
            <a:pPr algn="ctr"/>
            <a:r>
              <a:rPr lang="lv-LV" sz="1600" dirty="0">
                <a:solidFill>
                  <a:schemeClr val="bg1"/>
                </a:solidFill>
              </a:rPr>
              <a:t>Piemērs: elektroenerģijas </a:t>
            </a:r>
            <a:r>
              <a:rPr lang="lv-LV" sz="1600" b="1" dirty="0">
                <a:solidFill>
                  <a:schemeClr val="bg1"/>
                </a:solidFill>
              </a:rPr>
              <a:t>patēriņš mēnesī 1200 </a:t>
            </a:r>
            <a:r>
              <a:rPr lang="lv-LV" sz="1600" b="1" dirty="0" err="1">
                <a:solidFill>
                  <a:schemeClr val="bg1"/>
                </a:solidFill>
              </a:rPr>
              <a:t>kWh</a:t>
            </a:r>
            <a:r>
              <a:rPr lang="lv-LV" sz="1600" dirty="0">
                <a:solidFill>
                  <a:schemeClr val="bg1"/>
                </a:solidFill>
              </a:rPr>
              <a:t>. Elektroenerģijas līguma cena 0,300 </a:t>
            </a:r>
            <a:r>
              <a:rPr lang="lv-LV" sz="1600" dirty="0" err="1">
                <a:solidFill>
                  <a:schemeClr val="bg1"/>
                </a:solidFill>
              </a:rPr>
              <a:t>euro</a:t>
            </a:r>
            <a:r>
              <a:rPr lang="lv-LV" sz="1600" dirty="0">
                <a:solidFill>
                  <a:schemeClr val="bg1"/>
                </a:solidFill>
              </a:rPr>
              <a:t>/</a:t>
            </a:r>
            <a:r>
              <a:rPr lang="lv-LV" sz="1600" dirty="0" err="1">
                <a:solidFill>
                  <a:schemeClr val="bg1"/>
                </a:solidFill>
              </a:rPr>
              <a:t>KWh</a:t>
            </a:r>
            <a:endParaRPr lang="lv-LV" sz="1600" dirty="0">
              <a:solidFill>
                <a:schemeClr val="bg1"/>
              </a:solidFill>
            </a:endParaRPr>
          </a:p>
          <a:p>
            <a:endParaRPr lang="lv-LV" sz="1600" dirty="0">
              <a:solidFill>
                <a:schemeClr val="bg1"/>
              </a:solidFill>
            </a:endParaRPr>
          </a:p>
          <a:p>
            <a:endParaRPr lang="lv-LV" sz="1600" dirty="0">
              <a:solidFill>
                <a:schemeClr val="bg1"/>
              </a:solidFill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70C87E0-7C36-4274-B355-6196BF071C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7151028"/>
              </p:ext>
            </p:extLst>
          </p:nvPr>
        </p:nvGraphicFramePr>
        <p:xfrm>
          <a:off x="4850483" y="2613553"/>
          <a:ext cx="7168914" cy="16221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4457">
                  <a:extLst>
                    <a:ext uri="{9D8B030D-6E8A-4147-A177-3AD203B41FA5}">
                      <a16:colId xmlns:a16="http://schemas.microsoft.com/office/drawing/2014/main" val="2032250284"/>
                    </a:ext>
                  </a:extLst>
                </a:gridCol>
                <a:gridCol w="3584457">
                  <a:extLst>
                    <a:ext uri="{9D8B030D-6E8A-4147-A177-3AD203B41FA5}">
                      <a16:colId xmlns:a16="http://schemas.microsoft.com/office/drawing/2014/main" val="1228285855"/>
                    </a:ext>
                  </a:extLst>
                </a:gridCol>
              </a:tblGrid>
              <a:tr h="540713">
                <a:tc>
                  <a:txBody>
                    <a:bodyPr/>
                    <a:lstStyle/>
                    <a:p>
                      <a:r>
                        <a:rPr lang="lv-LV" sz="1200" dirty="0"/>
                        <a:t>Pirmās 100 </a:t>
                      </a:r>
                      <a:r>
                        <a:rPr lang="lv-LV" sz="1200" dirty="0" err="1"/>
                        <a:t>kWh</a:t>
                      </a:r>
                      <a:endParaRPr lang="lv-LV" sz="1200" dirty="0"/>
                    </a:p>
                  </a:txBody>
                  <a:tcPr marL="64292" marR="64292" marT="32146" marB="32146"/>
                </a:tc>
                <a:tc>
                  <a:txBody>
                    <a:bodyPr/>
                    <a:lstStyle/>
                    <a:p>
                      <a:r>
                        <a:rPr lang="lv-LV" sz="1200" dirty="0"/>
                        <a:t>Automātiska kompensācija rēķinā par elektroenerģiju – 100 x 0,160 = 16 </a:t>
                      </a:r>
                      <a:r>
                        <a:rPr lang="lv-LV" sz="1200" dirty="0" err="1"/>
                        <a:t>euro</a:t>
                      </a:r>
                      <a:endParaRPr lang="lv-LV" sz="1200" dirty="0"/>
                    </a:p>
                  </a:txBody>
                  <a:tcPr marL="64292" marR="64292" marT="32146" marB="32146"/>
                </a:tc>
                <a:extLst>
                  <a:ext uri="{0D108BD9-81ED-4DB2-BD59-A6C34878D82A}">
                    <a16:rowId xmlns:a16="http://schemas.microsoft.com/office/drawing/2014/main" val="1719680377"/>
                  </a:ext>
                </a:extLst>
              </a:tr>
              <a:tr h="540713">
                <a:tc>
                  <a:txBody>
                    <a:bodyPr/>
                    <a:lstStyle/>
                    <a:p>
                      <a:r>
                        <a:rPr lang="lv-LV" sz="1200" dirty="0"/>
                        <a:t>Atlikušās 1100 </a:t>
                      </a:r>
                      <a:r>
                        <a:rPr lang="lv-LV" sz="1200" dirty="0" err="1"/>
                        <a:t>kWh</a:t>
                      </a:r>
                      <a:endParaRPr lang="lv-LV" sz="1200" dirty="0"/>
                    </a:p>
                  </a:txBody>
                  <a:tcPr marL="64292" marR="64292" marT="32146" marB="32146"/>
                </a:tc>
                <a:tc>
                  <a:txBody>
                    <a:bodyPr/>
                    <a:lstStyle/>
                    <a:p>
                      <a:r>
                        <a:rPr lang="lv-LV" sz="1200" dirty="0"/>
                        <a:t>Ar elektroenerģijas tirgotāju jānorēķinās atbilstoši līgumam 1100 x 0,300 = 330 </a:t>
                      </a:r>
                      <a:r>
                        <a:rPr lang="lv-LV" sz="1200" dirty="0" err="1"/>
                        <a:t>euro</a:t>
                      </a:r>
                      <a:endParaRPr lang="lv-LV" sz="1200" dirty="0"/>
                    </a:p>
                  </a:txBody>
                  <a:tcPr marL="64292" marR="64292" marT="32146" marB="32146"/>
                </a:tc>
                <a:extLst>
                  <a:ext uri="{0D108BD9-81ED-4DB2-BD59-A6C34878D82A}">
                    <a16:rowId xmlns:a16="http://schemas.microsoft.com/office/drawing/2014/main" val="3984050814"/>
                  </a:ext>
                </a:extLst>
              </a:tr>
              <a:tr h="540713">
                <a:tc>
                  <a:txBody>
                    <a:bodyPr/>
                    <a:lstStyle/>
                    <a:p>
                      <a:r>
                        <a:rPr lang="lv-LV" sz="1200" dirty="0"/>
                        <a:t>Kopā</a:t>
                      </a:r>
                    </a:p>
                  </a:txBody>
                  <a:tcPr marL="64292" marR="64292" marT="32146" marB="32146"/>
                </a:tc>
                <a:tc>
                  <a:txBody>
                    <a:bodyPr/>
                    <a:lstStyle/>
                    <a:p>
                      <a:r>
                        <a:rPr lang="lv-LV" sz="1200" dirty="0"/>
                        <a:t>Saņemtā elektroenerģijas rēķina izmaksas</a:t>
                      </a:r>
                    </a:p>
                    <a:p>
                      <a:r>
                        <a:rPr lang="lv-LV" sz="1200" dirty="0"/>
                        <a:t>330 + 192 </a:t>
                      </a:r>
                      <a:r>
                        <a:rPr lang="lv-LV" sz="1200" dirty="0" err="1"/>
                        <a:t>euro</a:t>
                      </a:r>
                      <a:r>
                        <a:rPr lang="lv-LV" sz="1200" dirty="0"/>
                        <a:t> = 346 </a:t>
                      </a:r>
                      <a:r>
                        <a:rPr lang="lv-LV" sz="1200" dirty="0" err="1"/>
                        <a:t>euro</a:t>
                      </a:r>
                      <a:endParaRPr lang="lv-LV" sz="1200" dirty="0"/>
                    </a:p>
                  </a:txBody>
                  <a:tcPr marL="64292" marR="64292" marT="32146" marB="32146"/>
                </a:tc>
                <a:extLst>
                  <a:ext uri="{0D108BD9-81ED-4DB2-BD59-A6C34878D82A}">
                    <a16:rowId xmlns:a16="http://schemas.microsoft.com/office/drawing/2014/main" val="1194347770"/>
                  </a:ext>
                </a:extLst>
              </a:tr>
            </a:tbl>
          </a:graphicData>
        </a:graphic>
      </p:graphicFrame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FCA6EE5-75AE-42C8-8EEB-5EDBA9E05981}"/>
              </a:ext>
            </a:extLst>
          </p:cNvPr>
          <p:cNvCxnSpPr>
            <a:cxnSpLocks/>
          </p:cNvCxnSpPr>
          <p:nvPr/>
        </p:nvCxnSpPr>
        <p:spPr>
          <a:xfrm>
            <a:off x="8434940" y="4381879"/>
            <a:ext cx="0" cy="49290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Table 4">
            <a:extLst>
              <a:ext uri="{FF2B5EF4-FFF2-40B4-BE49-F238E27FC236}">
                <a16:creationId xmlns:a16="http://schemas.microsoft.com/office/drawing/2014/main" id="{EDCDA199-251D-45EE-96B3-98E25D3CB5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249951"/>
              </p:ext>
            </p:extLst>
          </p:nvPr>
        </p:nvGraphicFramePr>
        <p:xfrm>
          <a:off x="4850483" y="5046714"/>
          <a:ext cx="7168914" cy="978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2289">
                  <a:extLst>
                    <a:ext uri="{9D8B030D-6E8A-4147-A177-3AD203B41FA5}">
                      <a16:colId xmlns:a16="http://schemas.microsoft.com/office/drawing/2014/main" val="2032250284"/>
                    </a:ext>
                  </a:extLst>
                </a:gridCol>
                <a:gridCol w="3526625">
                  <a:extLst>
                    <a:ext uri="{9D8B030D-6E8A-4147-A177-3AD203B41FA5}">
                      <a16:colId xmlns:a16="http://schemas.microsoft.com/office/drawing/2014/main" val="1228285855"/>
                    </a:ext>
                  </a:extLst>
                </a:gridCol>
              </a:tblGrid>
              <a:tr h="642918">
                <a:tc>
                  <a:txBody>
                    <a:bodyPr/>
                    <a:lstStyle/>
                    <a:p>
                      <a:r>
                        <a:rPr lang="lv-LV" sz="1200" dirty="0"/>
                        <a:t>Patēriņš, kas kvalificējas apkures izmaksu kompensācijai 1200 – 500 = 700 </a:t>
                      </a:r>
                      <a:r>
                        <a:rPr lang="lv-LV" sz="1200" dirty="0" err="1"/>
                        <a:t>kWh</a:t>
                      </a:r>
                      <a:endParaRPr lang="lv-LV" sz="1200" dirty="0"/>
                    </a:p>
                  </a:txBody>
                  <a:tcPr marL="64292" marR="64292" marT="32146" marB="32146"/>
                </a:tc>
                <a:tc>
                  <a:txBody>
                    <a:bodyPr/>
                    <a:lstStyle/>
                    <a:p>
                      <a:r>
                        <a:rPr lang="lv-LV" sz="1200" dirty="0"/>
                        <a:t>Kompensācijas aprēķins: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lv-LV" sz="1200" dirty="0"/>
                        <a:t>0,300 – 0,160 = 0,140 – 50% = 0,07 </a:t>
                      </a:r>
                      <a:r>
                        <a:rPr lang="lv-LV" sz="1200" dirty="0" err="1"/>
                        <a:t>euro</a:t>
                      </a:r>
                      <a:r>
                        <a:rPr lang="lv-LV" sz="1200" dirty="0"/>
                        <a:t>/</a:t>
                      </a:r>
                      <a:r>
                        <a:rPr lang="lv-LV" sz="1200" dirty="0" err="1"/>
                        <a:t>kWh</a:t>
                      </a:r>
                      <a:endParaRPr lang="lv-LV" sz="1200" dirty="0"/>
                    </a:p>
                    <a:p>
                      <a:pPr marL="342900" indent="-342900">
                        <a:buAutoNum type="arabicParenR"/>
                      </a:pPr>
                      <a:r>
                        <a:rPr lang="lv-LV" sz="1200" dirty="0"/>
                        <a:t>0,07 x 700 </a:t>
                      </a:r>
                      <a:r>
                        <a:rPr lang="lv-LV" sz="1200" dirty="0" err="1"/>
                        <a:t>kWh</a:t>
                      </a:r>
                      <a:r>
                        <a:rPr lang="lv-LV" sz="1200" dirty="0"/>
                        <a:t> = 49 </a:t>
                      </a:r>
                      <a:r>
                        <a:rPr lang="lv-LV" sz="1200" dirty="0" err="1"/>
                        <a:t>euro</a:t>
                      </a:r>
                      <a:r>
                        <a:rPr lang="lv-LV" sz="1200" dirty="0"/>
                        <a:t> kompensācija</a:t>
                      </a:r>
                    </a:p>
                  </a:txBody>
                  <a:tcPr marL="64292" marR="64292" marT="32146" marB="32146"/>
                </a:tc>
                <a:extLst>
                  <a:ext uri="{0D108BD9-81ED-4DB2-BD59-A6C34878D82A}">
                    <a16:rowId xmlns:a16="http://schemas.microsoft.com/office/drawing/2014/main" val="1719680377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4B20560E-83A3-45DD-85EB-E7CD00CB62AF}"/>
              </a:ext>
            </a:extLst>
          </p:cNvPr>
          <p:cNvSpPr txBox="1"/>
          <p:nvPr/>
        </p:nvSpPr>
        <p:spPr>
          <a:xfrm>
            <a:off x="4588148" y="4445324"/>
            <a:ext cx="3846791" cy="481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266" b="1" dirty="0">
                <a:solidFill>
                  <a:schemeClr val="bg1"/>
                </a:solidFill>
              </a:rPr>
              <a:t>Rēķins jāiesniedz pašvaldībā apkures izmaksu kompensēšanai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0A3596-D49B-42C5-A867-1C8D9C38BAE2}"/>
              </a:ext>
            </a:extLst>
          </p:cNvPr>
          <p:cNvSpPr txBox="1"/>
          <p:nvPr/>
        </p:nvSpPr>
        <p:spPr>
          <a:xfrm>
            <a:off x="4773365" y="6235038"/>
            <a:ext cx="9590172" cy="481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66" dirty="0">
                <a:solidFill>
                  <a:schemeClr val="bg1"/>
                </a:solidFill>
              </a:rPr>
              <a:t>Elektroenerģijas cena ar visu valsts atbalstu (100 </a:t>
            </a:r>
            <a:r>
              <a:rPr lang="lv-LV" sz="1266" dirty="0" err="1">
                <a:solidFill>
                  <a:schemeClr val="bg1"/>
                </a:solidFill>
              </a:rPr>
              <a:t>kWh</a:t>
            </a:r>
            <a:r>
              <a:rPr lang="lv-LV" sz="1266" dirty="0">
                <a:solidFill>
                  <a:schemeClr val="bg1"/>
                </a:solidFill>
              </a:rPr>
              <a:t> slieksnis + apkure) = </a:t>
            </a:r>
            <a:r>
              <a:rPr lang="lv-LV" sz="1266" b="1" dirty="0">
                <a:solidFill>
                  <a:srgbClr val="FFFF00"/>
                </a:solidFill>
              </a:rPr>
              <a:t>297 </a:t>
            </a:r>
            <a:r>
              <a:rPr lang="lv-LV" sz="1266" b="1" dirty="0" err="1">
                <a:solidFill>
                  <a:srgbClr val="FFFF00"/>
                </a:solidFill>
              </a:rPr>
              <a:t>euro</a:t>
            </a:r>
            <a:endParaRPr lang="lv-LV" sz="1266" b="1" dirty="0">
              <a:solidFill>
                <a:srgbClr val="FFFF00"/>
              </a:solidFill>
            </a:endParaRPr>
          </a:p>
          <a:p>
            <a:r>
              <a:rPr lang="lv-LV" sz="1266" dirty="0">
                <a:solidFill>
                  <a:schemeClr val="bg1"/>
                </a:solidFill>
              </a:rPr>
              <a:t>Elektroenerģijas cena bez valsts atbalstiem 0,300 x 1200 </a:t>
            </a:r>
            <a:r>
              <a:rPr lang="lv-LV" sz="1266" dirty="0" err="1">
                <a:solidFill>
                  <a:schemeClr val="bg1"/>
                </a:solidFill>
              </a:rPr>
              <a:t>kWh</a:t>
            </a:r>
            <a:r>
              <a:rPr lang="lv-LV" sz="1266" dirty="0">
                <a:solidFill>
                  <a:schemeClr val="bg1"/>
                </a:solidFill>
              </a:rPr>
              <a:t> = 360 </a:t>
            </a:r>
            <a:r>
              <a:rPr lang="lv-LV" sz="1266" dirty="0" err="1">
                <a:solidFill>
                  <a:schemeClr val="bg1"/>
                </a:solidFill>
              </a:rPr>
              <a:t>euro</a:t>
            </a:r>
            <a:endParaRPr lang="lv-LV" sz="1266" dirty="0">
              <a:solidFill>
                <a:schemeClr val="bg1"/>
              </a:solidFill>
            </a:endParaRPr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2EC59ABB-DFC2-495E-93F5-D3C68B5C1C52}"/>
              </a:ext>
            </a:extLst>
          </p:cNvPr>
          <p:cNvSpPr/>
          <p:nvPr/>
        </p:nvSpPr>
        <p:spPr>
          <a:xfrm>
            <a:off x="281718" y="187160"/>
            <a:ext cx="4166058" cy="2280206"/>
          </a:xfrm>
          <a:prstGeom prst="frame">
            <a:avLst>
              <a:gd name="adj1" fmla="val 4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3200" b="1" dirty="0">
                <a:solidFill>
                  <a:schemeClr val="bg1"/>
                </a:solidFill>
              </a:rPr>
              <a:t>Mājokļiem, kas apkurei izmanto </a:t>
            </a:r>
            <a:r>
              <a:rPr lang="lv-LV" sz="3200" b="1" u="sng" dirty="0">
                <a:solidFill>
                  <a:schemeClr val="bg1"/>
                </a:solidFill>
              </a:rPr>
              <a:t>elektroenerģiju</a:t>
            </a:r>
            <a:endParaRPr lang="lv-LV" sz="3200" u="sng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110439-0BED-46F1-8E36-52F9DC61339D}"/>
              </a:ext>
            </a:extLst>
          </p:cNvPr>
          <p:cNvSpPr/>
          <p:nvPr/>
        </p:nvSpPr>
        <p:spPr>
          <a:xfrm>
            <a:off x="4850483" y="456703"/>
            <a:ext cx="70583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>
                <a:solidFill>
                  <a:schemeClr val="bg1"/>
                </a:solidFill>
              </a:rPr>
              <a:t>Iesniegumi pašvaldībā iesniedzami no </a:t>
            </a:r>
            <a:r>
              <a:rPr lang="pt-BR" sz="1600" dirty="0">
                <a:solidFill>
                  <a:schemeClr val="bg1"/>
                </a:solidFill>
              </a:rPr>
              <a:t>1.novembra</a:t>
            </a:r>
            <a:endParaRPr lang="lv-LV" sz="1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600" dirty="0">
                <a:solidFill>
                  <a:schemeClr val="bg1"/>
                </a:solidFill>
              </a:rPr>
              <a:t>Iesniegumam pievieno iepriekšējā mēneša rēķinu par elektrību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C0C1B1-5264-4893-B438-EEEA8A09BAF0}"/>
              </a:ext>
            </a:extLst>
          </p:cNvPr>
          <p:cNvSpPr/>
          <p:nvPr/>
        </p:nvSpPr>
        <p:spPr>
          <a:xfrm>
            <a:off x="308537" y="2735959"/>
            <a:ext cx="401556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bg1"/>
                </a:solidFill>
              </a:rPr>
              <a:t>Ja patēriņš mēnesī ir no 500 – 2000 </a:t>
            </a:r>
            <a:r>
              <a:rPr lang="lv-LV" sz="1600" dirty="0" err="1">
                <a:solidFill>
                  <a:schemeClr val="bg1"/>
                </a:solidFill>
              </a:rPr>
              <a:t>kWh</a:t>
            </a:r>
            <a:r>
              <a:rPr lang="lv-LV" sz="1600" dirty="0">
                <a:solidFill>
                  <a:schemeClr val="bg1"/>
                </a:solidFill>
              </a:rPr>
              <a:t> un elektroenerģijas cena pārsniedz 0,160 EUR/</a:t>
            </a:r>
            <a:r>
              <a:rPr lang="lv-LV" sz="1600" dirty="0" err="1">
                <a:solidFill>
                  <a:schemeClr val="bg1"/>
                </a:solidFill>
              </a:rPr>
              <a:t>kWh</a:t>
            </a:r>
            <a:endParaRPr lang="lv-LV" sz="1600" dirty="0">
              <a:solidFill>
                <a:schemeClr val="bg1"/>
              </a:solidFill>
            </a:endParaRPr>
          </a:p>
          <a:p>
            <a:endParaRPr lang="lv-LV" sz="16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bg1"/>
                </a:solidFill>
              </a:rPr>
              <a:t>Valsts kompensē </a:t>
            </a:r>
            <a:r>
              <a:rPr lang="lv-LV" sz="1600" dirty="0">
                <a:solidFill>
                  <a:srgbClr val="FFFF00"/>
                </a:solidFill>
              </a:rPr>
              <a:t>50%</a:t>
            </a:r>
            <a:r>
              <a:rPr lang="lv-LV" sz="1600" dirty="0">
                <a:solidFill>
                  <a:schemeClr val="bg1"/>
                </a:solidFill>
              </a:rPr>
              <a:t> no elektroenerģijas cenas, </a:t>
            </a:r>
            <a:r>
              <a:rPr lang="lv-LV" sz="1600" dirty="0">
                <a:solidFill>
                  <a:srgbClr val="FFFF00"/>
                </a:solidFill>
              </a:rPr>
              <a:t>kas pārsniedz 0,160 EUR/</a:t>
            </a:r>
            <a:r>
              <a:rPr lang="lv-LV" sz="1600" dirty="0" err="1">
                <a:solidFill>
                  <a:srgbClr val="FFFF00"/>
                </a:solidFill>
              </a:rPr>
              <a:t>kWh</a:t>
            </a:r>
            <a:r>
              <a:rPr lang="lv-LV" sz="1600" dirty="0">
                <a:solidFill>
                  <a:schemeClr val="bg1"/>
                </a:solidFill>
              </a:rPr>
              <a:t>, bet kompensācijas elektroenerģijas cena nepārsniedz 0,100 EUR/</a:t>
            </a:r>
            <a:r>
              <a:rPr lang="lv-LV" sz="1600" dirty="0" err="1">
                <a:solidFill>
                  <a:schemeClr val="bg1"/>
                </a:solidFill>
              </a:rPr>
              <a:t>kWh</a:t>
            </a:r>
            <a:endParaRPr lang="en-US" sz="1600" dirty="0">
              <a:solidFill>
                <a:schemeClr val="bg1"/>
              </a:solidFill>
            </a:endParaRPr>
          </a:p>
          <a:p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52ABAA0-C6C7-40A4-BEAE-8C9BA4C40407}"/>
              </a:ext>
            </a:extLst>
          </p:cNvPr>
          <p:cNvSpPr/>
          <p:nvPr/>
        </p:nvSpPr>
        <p:spPr>
          <a:xfrm>
            <a:off x="4773365" y="1862667"/>
            <a:ext cx="7326948" cy="485429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9880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F1CDA2-4DF9-40D7-8404-92E902852F8F}"/>
              </a:ext>
            </a:extLst>
          </p:cNvPr>
          <p:cNvSpPr/>
          <p:nvPr/>
        </p:nvSpPr>
        <p:spPr>
          <a:xfrm>
            <a:off x="296562" y="0"/>
            <a:ext cx="2488787" cy="19894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6D70AD41-C16B-4172-AE3C-B6B1F8C844D2}"/>
              </a:ext>
            </a:extLst>
          </p:cNvPr>
          <p:cNvSpPr/>
          <p:nvPr/>
        </p:nvSpPr>
        <p:spPr>
          <a:xfrm>
            <a:off x="296562" y="368401"/>
            <a:ext cx="4166058" cy="1989438"/>
          </a:xfrm>
          <a:prstGeom prst="frame">
            <a:avLst>
              <a:gd name="adj1" fmla="val 4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bg1"/>
                </a:solidFill>
              </a:rPr>
              <a:t>Kas un </a:t>
            </a:r>
            <a:r>
              <a:rPr lang="en-US" sz="3200" b="1" dirty="0" err="1">
                <a:solidFill>
                  <a:schemeClr val="bg1"/>
                </a:solidFill>
              </a:rPr>
              <a:t>kā</a:t>
            </a:r>
            <a:r>
              <a:rPr lang="en-US" sz="3200" b="1" dirty="0">
                <a:solidFill>
                  <a:schemeClr val="bg1"/>
                </a:solidFill>
              </a:rPr>
              <a:t> var </a:t>
            </a:r>
            <a:r>
              <a:rPr lang="en-US" sz="3200" b="1" dirty="0" err="1">
                <a:solidFill>
                  <a:schemeClr val="bg1"/>
                </a:solidFill>
              </a:rPr>
              <a:t>iesniegt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iesniegumu</a:t>
            </a:r>
            <a:r>
              <a:rPr lang="en-US" sz="3200" b="1" dirty="0">
                <a:solidFill>
                  <a:schemeClr val="bg1"/>
                </a:solidFill>
              </a:rPr>
              <a:t> ?</a:t>
            </a:r>
            <a:endParaRPr lang="lv-LV" sz="3200" u="sng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4D3F33-C6CA-4208-AF03-30F2F292BF3D}"/>
              </a:ext>
            </a:extLst>
          </p:cNvPr>
          <p:cNvSpPr/>
          <p:nvPr/>
        </p:nvSpPr>
        <p:spPr>
          <a:xfrm>
            <a:off x="296562" y="2726240"/>
            <a:ext cx="11222777" cy="5247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b="1" dirty="0">
                <a:solidFill>
                  <a:schemeClr val="bg1"/>
                </a:solidFill>
              </a:rPr>
              <a:t>Mājokļa īpašnieks, kopīpašnieks</a:t>
            </a:r>
            <a:r>
              <a:rPr lang="en-US" b="1" dirty="0">
                <a:solidFill>
                  <a:schemeClr val="bg1"/>
                </a:solidFill>
              </a:rPr>
              <a:t>, </a:t>
            </a:r>
            <a:r>
              <a:rPr lang="lv-LV" b="1" dirty="0">
                <a:solidFill>
                  <a:schemeClr val="bg1"/>
                </a:solidFill>
              </a:rPr>
              <a:t>īrnieks </a:t>
            </a:r>
            <a:r>
              <a:rPr lang="en-US" b="1" dirty="0" err="1">
                <a:solidFill>
                  <a:schemeClr val="bg1"/>
                </a:solidFill>
              </a:rPr>
              <a:t>vai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tiesiskais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valdītājs</a:t>
            </a:r>
            <a:r>
              <a:rPr lang="en-US" b="1" dirty="0">
                <a:solidFill>
                  <a:schemeClr val="bg1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bg1"/>
                </a:solidFill>
              </a:rPr>
              <a:t>Var iesniegt vienu vai vairākus iesniegumus visā atbalsta periodā, bet ievērojot limitus atbalstam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1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bg1"/>
                </a:solidFill>
              </a:rPr>
              <a:t>Iesniegumu iesniedz </a:t>
            </a:r>
            <a:r>
              <a:rPr lang="lv-LV" b="1" dirty="0">
                <a:solidFill>
                  <a:schemeClr val="bg1"/>
                </a:solidFill>
              </a:rPr>
              <a:t>elektroniski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portālā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u="sng" dirty="0">
                <a:solidFill>
                  <a:schemeClr val="bg1"/>
                </a:solidFill>
              </a:rPr>
              <a:t>epakalpojumi.lv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K</a:t>
            </a:r>
            <a:r>
              <a:rPr lang="lv-LV" b="1" dirty="0" err="1">
                <a:solidFill>
                  <a:schemeClr val="bg1"/>
                </a:solidFill>
              </a:rPr>
              <a:t>lātienē</a:t>
            </a:r>
            <a:r>
              <a:rPr lang="lv-LV" b="1" dirty="0">
                <a:solidFill>
                  <a:schemeClr val="bg1"/>
                </a:solidFill>
              </a:rPr>
              <a:t> </a:t>
            </a:r>
            <a:r>
              <a:rPr lang="lv-LV" dirty="0" err="1">
                <a:solidFill>
                  <a:schemeClr val="bg1"/>
                </a:solidFill>
              </a:rPr>
              <a:t>pašvaldīb</a:t>
            </a:r>
            <a:r>
              <a:rPr lang="en-US" dirty="0">
                <a:solidFill>
                  <a:schemeClr val="bg1"/>
                </a:solidFill>
              </a:rPr>
              <a:t>as </a:t>
            </a:r>
            <a:r>
              <a:rPr lang="en-US" dirty="0" err="1">
                <a:solidFill>
                  <a:schemeClr val="bg1"/>
                </a:solidFill>
              </a:rPr>
              <a:t>norādītajās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vietās</a:t>
            </a:r>
            <a:endParaRPr lang="en-US" dirty="0">
              <a:solidFill>
                <a:schemeClr val="bg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bg1"/>
                </a:solidFill>
              </a:rPr>
              <a:t>Iesniegumam pievieno mājokļa īpašuma vai lietošanas tiesības apliecinošu dokumentu, ja attiecīgā informācija nav citas institūcijas rīcībā</a:t>
            </a:r>
            <a:endParaRPr lang="en-US" dirty="0">
              <a:solidFill>
                <a:schemeClr val="bg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bg1"/>
                </a:solidFill>
              </a:rPr>
              <a:t>Pašvaldība ir pieņēmusi labvēlīgu lēmumu, ja </a:t>
            </a:r>
            <a:r>
              <a:rPr lang="lv-LV" b="1" dirty="0">
                <a:solidFill>
                  <a:schemeClr val="bg1"/>
                </a:solidFill>
              </a:rPr>
              <a:t>30 darbdienu laikā </a:t>
            </a:r>
            <a:r>
              <a:rPr lang="lv-LV" dirty="0">
                <a:solidFill>
                  <a:schemeClr val="bg1"/>
                </a:solidFill>
              </a:rPr>
              <a:t>pēc iesnieguma un tam pievienoto dokumentu saņemšanas, ir ieskaitīts atbalsts mājsaimniecībai</a:t>
            </a:r>
            <a:endParaRPr lang="lv-LV" sz="2400" dirty="0">
              <a:solidFill>
                <a:schemeClr val="bg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dirty="0">
              <a:solidFill>
                <a:schemeClr val="bg1"/>
              </a:solidFill>
            </a:endParaRPr>
          </a:p>
          <a:p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277C86-C4D1-4730-9F0B-F82A4CF4C29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CFEDF96-FF3E-4669-ABD8-3AA925C5E2D4}" type="slidenum">
              <a:rPr lang="en-US" altLang="lv-LV" smtClean="0"/>
              <a:pPr>
                <a:defRPr/>
              </a:pPr>
              <a:t>11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44886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F1CDA2-4DF9-40D7-8404-92E902852F8F}"/>
              </a:ext>
            </a:extLst>
          </p:cNvPr>
          <p:cNvSpPr/>
          <p:nvPr/>
        </p:nvSpPr>
        <p:spPr>
          <a:xfrm>
            <a:off x="296562" y="0"/>
            <a:ext cx="2488787" cy="19894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6D70AD41-C16B-4172-AE3C-B6B1F8C844D2}"/>
              </a:ext>
            </a:extLst>
          </p:cNvPr>
          <p:cNvSpPr/>
          <p:nvPr/>
        </p:nvSpPr>
        <p:spPr>
          <a:xfrm>
            <a:off x="296562" y="368400"/>
            <a:ext cx="5533608" cy="2353285"/>
          </a:xfrm>
          <a:prstGeom prst="frame">
            <a:avLst>
              <a:gd name="adj1" fmla="val 4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chemeClr val="bg1"/>
                </a:solidFill>
              </a:rPr>
              <a:t>Atbalsts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apkurei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ar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iesniegumiem</a:t>
            </a:r>
            <a:endParaRPr lang="en-US" sz="3200" b="1" dirty="0">
              <a:solidFill>
                <a:schemeClr val="bg1"/>
              </a:solidFill>
            </a:endParaRPr>
          </a:p>
          <a:p>
            <a:endParaRPr lang="en-US" sz="3200" b="1" u="sng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Malka, </a:t>
            </a:r>
            <a:r>
              <a:rPr lang="en-US" sz="2000" dirty="0" err="1">
                <a:solidFill>
                  <a:schemeClr val="bg1"/>
                </a:solidFill>
              </a:rPr>
              <a:t>kokskaidu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granulas</a:t>
            </a:r>
            <a:r>
              <a:rPr lang="en-US" sz="2000" dirty="0">
                <a:solidFill>
                  <a:schemeClr val="bg1"/>
                </a:solidFill>
              </a:rPr>
              <a:t> un </a:t>
            </a:r>
            <a:r>
              <a:rPr lang="en-US" sz="2000" dirty="0" err="1">
                <a:solidFill>
                  <a:schemeClr val="bg1"/>
                </a:solidFill>
              </a:rPr>
              <a:t>briketes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elektroener</a:t>
            </a:r>
            <a:r>
              <a:rPr lang="lv-LV" sz="2000" dirty="0">
                <a:solidFill>
                  <a:schemeClr val="bg1"/>
                </a:solidFill>
              </a:rPr>
              <a:t>ģ</a:t>
            </a:r>
            <a:r>
              <a:rPr lang="en-US" sz="2000" dirty="0" err="1">
                <a:solidFill>
                  <a:schemeClr val="bg1"/>
                </a:solidFill>
              </a:rPr>
              <a:t>ija</a:t>
            </a:r>
            <a:r>
              <a:rPr lang="en-US" sz="2000" dirty="0">
                <a:solidFill>
                  <a:schemeClr val="bg1"/>
                </a:solidFill>
              </a:rPr>
              <a:t>, ko </a:t>
            </a:r>
            <a:r>
              <a:rPr lang="en-US" sz="2000" dirty="0" err="1">
                <a:solidFill>
                  <a:schemeClr val="bg1"/>
                </a:solidFill>
              </a:rPr>
              <a:t>izmanto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apkurei</a:t>
            </a:r>
            <a:endParaRPr lang="lv-LV" sz="2000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9A2081-65E4-45AA-B5E1-1FE88EEC4826}"/>
              </a:ext>
            </a:extLst>
          </p:cNvPr>
          <p:cNvSpPr/>
          <p:nvPr/>
        </p:nvSpPr>
        <p:spPr>
          <a:xfrm>
            <a:off x="296562" y="3762222"/>
            <a:ext cx="11628738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Iesniegumu</a:t>
            </a:r>
            <a:r>
              <a:rPr lang="en-US" dirty="0">
                <a:solidFill>
                  <a:schemeClr val="bg1"/>
                </a:solidFill>
              </a:rPr>
              <a:t> pie</a:t>
            </a:r>
            <a:r>
              <a:rPr lang="lv-LV" dirty="0">
                <a:solidFill>
                  <a:schemeClr val="bg1"/>
                </a:solidFill>
              </a:rPr>
              <a:t>ņ</a:t>
            </a:r>
            <a:r>
              <a:rPr lang="en-US" dirty="0" err="1">
                <a:solidFill>
                  <a:schemeClr val="bg1"/>
                </a:solidFill>
              </a:rPr>
              <a:t>emšana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veiksmīgi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uzsākta</a:t>
            </a:r>
            <a:r>
              <a:rPr lang="en-US" dirty="0">
                <a:solidFill>
                  <a:schemeClr val="bg1"/>
                </a:solidFill>
              </a:rPr>
              <a:t> 1.oktobrī</a:t>
            </a:r>
            <a:endParaRPr lang="lv-LV" dirty="0">
              <a:solidFill>
                <a:schemeClr val="bg1"/>
              </a:solidFill>
            </a:endParaRPr>
          </a:p>
          <a:p>
            <a:endParaRPr lang="lv-LV" dirty="0">
              <a:solidFill>
                <a:schemeClr val="bg1"/>
              </a:solidFill>
            </a:endParaRPr>
          </a:p>
          <a:p>
            <a:r>
              <a:rPr lang="lv-LV" dirty="0">
                <a:solidFill>
                  <a:schemeClr val="bg1"/>
                </a:solidFill>
              </a:rPr>
              <a:t>Iesniegti 162 tūkstoši pieteikumu </a:t>
            </a:r>
            <a:r>
              <a:rPr lang="lv-LV" dirty="0"/>
              <a:t> </a:t>
            </a:r>
            <a:endParaRPr lang="lv-LV" dirty="0">
              <a:solidFill>
                <a:schemeClr val="bg1"/>
              </a:solidFill>
            </a:endParaRPr>
          </a:p>
          <a:p>
            <a:endParaRPr lang="lv-LV" dirty="0">
              <a:solidFill>
                <a:schemeClr val="bg1"/>
              </a:solidFill>
            </a:endParaRPr>
          </a:p>
          <a:p>
            <a:r>
              <a:rPr lang="lv-LV" dirty="0">
                <a:solidFill>
                  <a:schemeClr val="bg1"/>
                </a:solidFill>
              </a:rPr>
              <a:t>Atbalsts piešķirts 129 tūkstošiem pieteikumu, atteikumi apmēram veido ~1.4%, pārējie procesā</a:t>
            </a:r>
          </a:p>
          <a:p>
            <a:endParaRPr lang="lv-LV" dirty="0">
              <a:solidFill>
                <a:schemeClr val="bg1"/>
              </a:solidFill>
            </a:endParaRPr>
          </a:p>
          <a:p>
            <a:r>
              <a:rPr lang="lv-LV" dirty="0">
                <a:solidFill>
                  <a:schemeClr val="bg1"/>
                </a:solidFill>
              </a:rPr>
              <a:t>Piešķirtā pabalsta apjoms ir virs 8 milj. </a:t>
            </a:r>
            <a:r>
              <a:rPr lang="lv-LV" dirty="0" err="1">
                <a:solidFill>
                  <a:schemeClr val="bg1"/>
                </a:solidFill>
              </a:rPr>
              <a:t>euro</a:t>
            </a:r>
            <a:endParaRPr lang="lv-LV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lv-LV" dirty="0">
                <a:solidFill>
                  <a:schemeClr val="bg1"/>
                </a:solidFill>
              </a:rPr>
              <a:t> </a:t>
            </a:r>
          </a:p>
          <a:p>
            <a:endParaRPr lang="lv-LV" sz="1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8BA5D0-E1F4-4E9D-AC8E-5C593F392B8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CFEDF96-FF3E-4669-ABD8-3AA925C5E2D4}" type="slidenum">
              <a:rPr lang="en-US" altLang="lv-LV" smtClean="0"/>
              <a:pPr>
                <a:defRPr/>
              </a:pPr>
              <a:t>12</a:t>
            </a:fld>
            <a:endParaRPr lang="en-US" altLang="lv-LV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8908DF33-F594-4BA6-8D7E-74369A56F4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6240417"/>
              </p:ext>
            </p:extLst>
          </p:nvPr>
        </p:nvGraphicFramePr>
        <p:xfrm>
          <a:off x="6361831" y="134444"/>
          <a:ext cx="5729288" cy="3709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26766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F1CDA2-4DF9-40D7-8404-92E902852F8F}"/>
              </a:ext>
            </a:extLst>
          </p:cNvPr>
          <p:cNvSpPr/>
          <p:nvPr/>
        </p:nvSpPr>
        <p:spPr>
          <a:xfrm>
            <a:off x="296562" y="0"/>
            <a:ext cx="2488787" cy="19894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6D70AD41-C16B-4172-AE3C-B6B1F8C844D2}"/>
              </a:ext>
            </a:extLst>
          </p:cNvPr>
          <p:cNvSpPr/>
          <p:nvPr/>
        </p:nvSpPr>
        <p:spPr>
          <a:xfrm>
            <a:off x="296562" y="368401"/>
            <a:ext cx="4166058" cy="2793534"/>
          </a:xfrm>
          <a:prstGeom prst="frame">
            <a:avLst>
              <a:gd name="adj1" fmla="val 4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3200" b="1" dirty="0">
                <a:solidFill>
                  <a:schemeClr val="bg1"/>
                </a:solidFill>
              </a:rPr>
              <a:t>Mājokļa pabalsta pieejamības uzlabošana</a:t>
            </a:r>
            <a:endParaRPr lang="lv-LV" sz="32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54790D-BF83-4182-8442-08451D7A1E0B}"/>
              </a:ext>
            </a:extLst>
          </p:cNvPr>
          <p:cNvSpPr/>
          <p:nvPr/>
        </p:nvSpPr>
        <p:spPr>
          <a:xfrm>
            <a:off x="296562" y="3429000"/>
            <a:ext cx="4254418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lv-LV" b="1" dirty="0">
                <a:solidFill>
                  <a:schemeClr val="bg1"/>
                </a:solidFill>
              </a:rPr>
              <a:t>No 2022.gada oktobra līdz 2023.gada aprīlim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lv-LV" b="1" dirty="0">
                <a:solidFill>
                  <a:schemeClr val="bg1"/>
                </a:solidFill>
              </a:rPr>
              <a:t>GMI sliekšņu summai </a:t>
            </a:r>
            <a:r>
              <a:rPr lang="en-US" b="1" dirty="0" err="1">
                <a:solidFill>
                  <a:schemeClr val="bg1"/>
                </a:solidFill>
              </a:rPr>
              <a:t>piemēro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koeficientu</a:t>
            </a:r>
            <a:r>
              <a:rPr lang="en-US" b="1" dirty="0">
                <a:solidFill>
                  <a:schemeClr val="bg1"/>
                </a:solidFill>
              </a:rPr>
              <a:t> 3 :</a:t>
            </a:r>
            <a:endParaRPr lang="lv-LV" b="1" dirty="0">
              <a:solidFill>
                <a:schemeClr val="bg1"/>
              </a:solidFill>
            </a:endParaRPr>
          </a:p>
          <a:p>
            <a:pPr>
              <a:spcBef>
                <a:spcPts val="1200"/>
              </a:spcBef>
            </a:pPr>
            <a:r>
              <a:rPr lang="en-US" dirty="0">
                <a:solidFill>
                  <a:schemeClr val="bg1"/>
                </a:solidFill>
              </a:rPr>
              <a:t>g</a:t>
            </a:r>
            <a:r>
              <a:rPr lang="lv-LV" dirty="0" err="1">
                <a:solidFill>
                  <a:schemeClr val="bg1"/>
                </a:solidFill>
              </a:rPr>
              <a:t>arantēto</a:t>
            </a:r>
            <a:r>
              <a:rPr lang="lv-LV" dirty="0">
                <a:solidFill>
                  <a:schemeClr val="bg1"/>
                </a:solidFill>
              </a:rPr>
              <a:t> minimālo ienākumu slieksnis mājokļa pabalsta aprēķināšanai ir 327 </a:t>
            </a:r>
            <a:r>
              <a:rPr lang="lv-LV" dirty="0" err="1">
                <a:solidFill>
                  <a:schemeClr val="bg1"/>
                </a:solidFill>
              </a:rPr>
              <a:t>euro</a:t>
            </a:r>
            <a:r>
              <a:rPr lang="lv-LV" dirty="0">
                <a:solidFill>
                  <a:schemeClr val="bg1"/>
                </a:solidFill>
              </a:rPr>
              <a:t> pirmajai vai vienīgajai personai mājsaimniecībā un 228 </a:t>
            </a:r>
            <a:r>
              <a:rPr lang="lv-LV" dirty="0" err="1">
                <a:solidFill>
                  <a:schemeClr val="bg1"/>
                </a:solidFill>
              </a:rPr>
              <a:t>euro</a:t>
            </a:r>
            <a:r>
              <a:rPr lang="lv-LV" dirty="0">
                <a:solidFill>
                  <a:schemeClr val="bg1"/>
                </a:solidFill>
              </a:rPr>
              <a:t> pārējām personām mājsaimniecībā</a:t>
            </a:r>
            <a:endParaRPr lang="lv-LV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4428AA-A645-47F4-9704-D2C9065F6E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60058-234A-4434-8902-8A3E5168B52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CFEDF96-FF3E-4669-ABD8-3AA925C5E2D4}" type="slidenum">
              <a:rPr lang="en-US" altLang="lv-LV" smtClean="0"/>
              <a:pPr>
                <a:defRPr/>
              </a:pPr>
              <a:t>13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419681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72797BE8-4A9F-4AA6-9D21-B0FB7AF73D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439482"/>
              </p:ext>
            </p:extLst>
          </p:nvPr>
        </p:nvGraphicFramePr>
        <p:xfrm>
          <a:off x="710906" y="1202082"/>
          <a:ext cx="10505781" cy="5470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1927">
                  <a:extLst>
                    <a:ext uri="{9D8B030D-6E8A-4147-A177-3AD203B41FA5}">
                      <a16:colId xmlns:a16="http://schemas.microsoft.com/office/drawing/2014/main" val="3650765573"/>
                    </a:ext>
                  </a:extLst>
                </a:gridCol>
                <a:gridCol w="3501927">
                  <a:extLst>
                    <a:ext uri="{9D8B030D-6E8A-4147-A177-3AD203B41FA5}">
                      <a16:colId xmlns:a16="http://schemas.microsoft.com/office/drawing/2014/main" val="22554473"/>
                    </a:ext>
                  </a:extLst>
                </a:gridCol>
                <a:gridCol w="3501927">
                  <a:extLst>
                    <a:ext uri="{9D8B030D-6E8A-4147-A177-3AD203B41FA5}">
                      <a16:colId xmlns:a16="http://schemas.microsoft.com/office/drawing/2014/main" val="1552652058"/>
                    </a:ext>
                  </a:extLst>
                </a:gridCol>
              </a:tblGrid>
              <a:tr h="1735042">
                <a:tc>
                  <a:txBody>
                    <a:bodyPr/>
                    <a:lstStyle/>
                    <a:p>
                      <a:r>
                        <a:rPr lang="lv-LV" sz="2200" dirty="0"/>
                        <a:t>Atbalsts visām juridiskajām personām</a:t>
                      </a:r>
                    </a:p>
                  </a:txBody>
                  <a:tcPr marL="64292" marR="64292" marT="32146" marB="321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lv-LV" sz="2200" dirty="0"/>
                        <a:t>Atbalsts juridiskām personām izņemot valsts un pašvaldību iestādes</a:t>
                      </a:r>
                    </a:p>
                  </a:txBody>
                  <a:tcPr marL="64292" marR="64292" marT="32146" marB="321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lv-LV" sz="2200" dirty="0"/>
                        <a:t>Atbalsts </a:t>
                      </a:r>
                      <a:r>
                        <a:rPr lang="lv-LV" sz="2200" dirty="0" err="1"/>
                        <a:t>energointensīvajiem</a:t>
                      </a:r>
                      <a:r>
                        <a:rPr lang="lv-LV" sz="2200" dirty="0"/>
                        <a:t> ražotājiem</a:t>
                      </a:r>
                    </a:p>
                  </a:txBody>
                  <a:tcPr marL="64292" marR="64292" marT="32146" marB="321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12856147"/>
                  </a:ext>
                </a:extLst>
              </a:tr>
              <a:tr h="1867780">
                <a:tc>
                  <a:txBody>
                    <a:bodyPr/>
                    <a:lstStyle/>
                    <a:p>
                      <a:r>
                        <a:rPr lang="lv-LV" sz="2200" dirty="0"/>
                        <a:t>50% kompensācija elektroenerģijai virs cenas 0,160 </a:t>
                      </a:r>
                      <a:r>
                        <a:rPr lang="lv-LV" sz="2200" dirty="0" err="1"/>
                        <a:t>euro</a:t>
                      </a:r>
                      <a:r>
                        <a:rPr lang="lv-LV" sz="2200" dirty="0"/>
                        <a:t>/</a:t>
                      </a:r>
                      <a:r>
                        <a:rPr lang="lv-LV" sz="2200" dirty="0" err="1"/>
                        <a:t>kWh</a:t>
                      </a:r>
                      <a:endParaRPr lang="lv-LV" sz="2200" dirty="0"/>
                    </a:p>
                  </a:txBody>
                  <a:tcPr marL="64292" marR="64292" marT="32146" marB="321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lv-LV" sz="2200" dirty="0"/>
                        <a:t>100% sadales tarifa kompensācija</a:t>
                      </a:r>
                    </a:p>
                  </a:txBody>
                  <a:tcPr marL="64292" marR="64292" marT="32146" marB="321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lv-LV" sz="2200" dirty="0"/>
                        <a:t>Līdz 2 milj. </a:t>
                      </a:r>
                      <a:r>
                        <a:rPr lang="lv-LV" sz="2200" dirty="0" err="1"/>
                        <a:t>euro</a:t>
                      </a:r>
                      <a:r>
                        <a:rPr lang="lv-LV" sz="2200" dirty="0"/>
                        <a:t> grants, ja atbilst kritērijiem</a:t>
                      </a:r>
                    </a:p>
                  </a:txBody>
                  <a:tcPr marL="64292" marR="64292" marT="32146" marB="321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2606066"/>
                  </a:ext>
                </a:extLst>
              </a:tr>
              <a:tr h="1867780">
                <a:tc>
                  <a:txBody>
                    <a:bodyPr/>
                    <a:lstStyle/>
                    <a:p>
                      <a:r>
                        <a:rPr lang="lv-LV" sz="2200" dirty="0"/>
                        <a:t>100% OIK kompensācija</a:t>
                      </a:r>
                    </a:p>
                  </a:txBody>
                  <a:tcPr marL="64292" marR="64292" marT="32146" marB="321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lv-LV" sz="2200" dirty="0"/>
                    </a:p>
                  </a:txBody>
                  <a:tcPr marL="64292" marR="64292" marT="32146" marB="321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lv-LV" sz="2200" dirty="0"/>
                    </a:p>
                  </a:txBody>
                  <a:tcPr marL="64292" marR="64292" marT="32146" marB="3214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55941697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123713E2-2A54-4123-8C6E-F0189C71C34A}"/>
              </a:ext>
            </a:extLst>
          </p:cNvPr>
          <p:cNvSpPr/>
          <p:nvPr/>
        </p:nvSpPr>
        <p:spPr>
          <a:xfrm>
            <a:off x="558188" y="10452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lv-LV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ELEKTROENERĢIJAS ATBALSTS JURIDISKAJIEM LIETOTĀJIEM</a:t>
            </a:r>
            <a:endParaRPr lang="lv-LV" dirty="0"/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F224BE5C-F058-4C68-A41E-41DAFF52ED55}"/>
              </a:ext>
            </a:extLst>
          </p:cNvPr>
          <p:cNvSpPr/>
          <p:nvPr/>
        </p:nvSpPr>
        <p:spPr>
          <a:xfrm>
            <a:off x="558188" y="83006"/>
            <a:ext cx="4256183" cy="989305"/>
          </a:xfrm>
          <a:prstGeom prst="frame">
            <a:avLst>
              <a:gd name="adj1" fmla="val 4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5964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D759C-00EC-4E53-8AD5-28543E9E2F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137" y="1249006"/>
            <a:ext cx="9985183" cy="51667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109" dirty="0">
                <a:solidFill>
                  <a:schemeClr val="bg1"/>
                </a:solidFill>
              </a:rPr>
              <a:t>50% kompensācija par elektroenerģijas cenu, kas pārsniedz 0,160 </a:t>
            </a:r>
            <a:r>
              <a:rPr lang="lv-LV" sz="2109" dirty="0" err="1">
                <a:solidFill>
                  <a:schemeClr val="bg1"/>
                </a:solidFill>
              </a:rPr>
              <a:t>euro</a:t>
            </a:r>
            <a:r>
              <a:rPr lang="lv-LV" sz="2109" dirty="0">
                <a:solidFill>
                  <a:schemeClr val="bg1"/>
                </a:solidFill>
              </a:rPr>
              <a:t>/</a:t>
            </a:r>
            <a:r>
              <a:rPr lang="lv-LV" sz="2109" dirty="0" err="1">
                <a:solidFill>
                  <a:schemeClr val="bg1"/>
                </a:solidFill>
              </a:rPr>
              <a:t>kWh</a:t>
            </a:r>
            <a:endParaRPr lang="lv-LV" sz="2109" dirty="0">
              <a:solidFill>
                <a:schemeClr val="bg1"/>
              </a:solidFill>
            </a:endParaRPr>
          </a:p>
          <a:p>
            <a:endParaRPr lang="lv-LV" sz="2109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lv-LV" sz="2000" dirty="0">
                <a:solidFill>
                  <a:schemeClr val="bg1"/>
                </a:solidFill>
              </a:rPr>
              <a:t>Piemērs: </a:t>
            </a:r>
            <a:r>
              <a:rPr lang="lv-LV" sz="1687" dirty="0">
                <a:solidFill>
                  <a:schemeClr val="bg1"/>
                </a:solidFill>
              </a:rPr>
              <a:t>Ja elektroenerģijas </a:t>
            </a:r>
            <a:r>
              <a:rPr lang="lv-LV" sz="1687" dirty="0" err="1">
                <a:solidFill>
                  <a:schemeClr val="bg1"/>
                </a:solidFill>
              </a:rPr>
              <a:t>patēriņs</a:t>
            </a:r>
            <a:r>
              <a:rPr lang="lv-LV" sz="1687" dirty="0">
                <a:solidFill>
                  <a:schemeClr val="bg1"/>
                </a:solidFill>
              </a:rPr>
              <a:t> ir 1000 </a:t>
            </a:r>
            <a:r>
              <a:rPr lang="lv-LV" sz="1687" dirty="0" err="1">
                <a:solidFill>
                  <a:schemeClr val="bg1"/>
                </a:solidFill>
              </a:rPr>
              <a:t>kWh</a:t>
            </a:r>
            <a:r>
              <a:rPr lang="lv-LV" sz="1687" dirty="0">
                <a:solidFill>
                  <a:schemeClr val="bg1"/>
                </a:solidFill>
              </a:rPr>
              <a:t> un </a:t>
            </a:r>
            <a:r>
              <a:rPr lang="lv-LV" sz="1687" dirty="0" err="1">
                <a:solidFill>
                  <a:schemeClr val="bg1"/>
                </a:solidFill>
              </a:rPr>
              <a:t>elektronerģijas</a:t>
            </a:r>
            <a:r>
              <a:rPr lang="lv-LV" sz="1687" dirty="0">
                <a:solidFill>
                  <a:schemeClr val="bg1"/>
                </a:solidFill>
              </a:rPr>
              <a:t> līguma cena ir 0,300 </a:t>
            </a:r>
            <a:r>
              <a:rPr lang="lv-LV" sz="1687" dirty="0" err="1">
                <a:solidFill>
                  <a:schemeClr val="bg1"/>
                </a:solidFill>
              </a:rPr>
              <a:t>euro</a:t>
            </a:r>
            <a:r>
              <a:rPr lang="lv-LV" sz="1687" dirty="0">
                <a:solidFill>
                  <a:schemeClr val="bg1"/>
                </a:solidFill>
              </a:rPr>
              <a:t>/</a:t>
            </a:r>
            <a:r>
              <a:rPr lang="lv-LV" sz="1687" dirty="0" err="1">
                <a:solidFill>
                  <a:schemeClr val="bg1"/>
                </a:solidFill>
              </a:rPr>
              <a:t>kWh</a:t>
            </a:r>
            <a:r>
              <a:rPr lang="lv-LV" sz="1687" dirty="0">
                <a:solidFill>
                  <a:schemeClr val="bg1"/>
                </a:solidFill>
              </a:rPr>
              <a:t>, tad:</a:t>
            </a:r>
          </a:p>
          <a:p>
            <a:pPr marL="0" indent="0">
              <a:buNone/>
            </a:pPr>
            <a:endParaRPr lang="lv-LV" sz="1687" dirty="0">
              <a:solidFill>
                <a:schemeClr val="bg1"/>
              </a:solidFill>
            </a:endParaRPr>
          </a:p>
          <a:p>
            <a:pPr marL="241093" indent="-241093">
              <a:buAutoNum type="arabicParenR"/>
            </a:pPr>
            <a:r>
              <a:rPr lang="lv-LV" sz="1687" dirty="0">
                <a:solidFill>
                  <a:schemeClr val="bg1"/>
                </a:solidFill>
              </a:rPr>
              <a:t>1000 </a:t>
            </a:r>
            <a:r>
              <a:rPr lang="lv-LV" sz="1687" dirty="0" err="1">
                <a:solidFill>
                  <a:schemeClr val="bg1"/>
                </a:solidFill>
              </a:rPr>
              <a:t>kWh</a:t>
            </a:r>
            <a:r>
              <a:rPr lang="lv-LV" sz="1687" dirty="0">
                <a:solidFill>
                  <a:schemeClr val="bg1"/>
                </a:solidFill>
              </a:rPr>
              <a:t> x 0,160 = </a:t>
            </a:r>
            <a:r>
              <a:rPr lang="lv-LV" sz="1687" b="1" dirty="0">
                <a:solidFill>
                  <a:schemeClr val="bg1"/>
                </a:solidFill>
              </a:rPr>
              <a:t>160 </a:t>
            </a:r>
            <a:r>
              <a:rPr lang="lv-LV" sz="1687" b="1" dirty="0" err="1">
                <a:solidFill>
                  <a:schemeClr val="bg1"/>
                </a:solidFill>
              </a:rPr>
              <a:t>euro</a:t>
            </a:r>
            <a:endParaRPr lang="lv-LV" sz="1687" b="1" dirty="0">
              <a:solidFill>
                <a:schemeClr val="bg1"/>
              </a:solidFill>
            </a:endParaRPr>
          </a:p>
          <a:p>
            <a:pPr marL="241093" indent="-241093">
              <a:buAutoNum type="arabicParenR"/>
            </a:pPr>
            <a:endParaRPr lang="lv-LV" sz="1687" dirty="0">
              <a:solidFill>
                <a:schemeClr val="bg1"/>
              </a:solidFill>
            </a:endParaRPr>
          </a:p>
          <a:p>
            <a:pPr marL="241093" indent="-241093">
              <a:buAutoNum type="arabicParenR"/>
            </a:pPr>
            <a:endParaRPr lang="lv-LV" sz="1687" dirty="0">
              <a:solidFill>
                <a:schemeClr val="bg1"/>
              </a:solidFill>
            </a:endParaRPr>
          </a:p>
          <a:p>
            <a:pPr marL="241093" indent="-241093">
              <a:buAutoNum type="arabicParenR"/>
            </a:pPr>
            <a:r>
              <a:rPr lang="lv-LV" sz="1687" dirty="0">
                <a:solidFill>
                  <a:schemeClr val="bg1"/>
                </a:solidFill>
              </a:rPr>
              <a:t>0,300-0,160 = 0,140 – 50% = 0,07 </a:t>
            </a:r>
            <a:r>
              <a:rPr lang="lv-LV" sz="1687" dirty="0" err="1">
                <a:solidFill>
                  <a:schemeClr val="bg1"/>
                </a:solidFill>
              </a:rPr>
              <a:t>euro</a:t>
            </a:r>
            <a:r>
              <a:rPr lang="lv-LV" sz="1687" dirty="0">
                <a:solidFill>
                  <a:schemeClr val="bg1"/>
                </a:solidFill>
              </a:rPr>
              <a:t>/</a:t>
            </a:r>
            <a:r>
              <a:rPr lang="lv-LV" sz="1687" dirty="0" err="1">
                <a:solidFill>
                  <a:schemeClr val="bg1"/>
                </a:solidFill>
              </a:rPr>
              <a:t>kWh</a:t>
            </a:r>
            <a:endParaRPr lang="lv-LV" sz="1687" dirty="0">
              <a:solidFill>
                <a:schemeClr val="bg1"/>
              </a:solidFill>
            </a:endParaRPr>
          </a:p>
          <a:p>
            <a:pPr marL="0" indent="0" defTabSz="256719">
              <a:buNone/>
            </a:pPr>
            <a:r>
              <a:rPr lang="lv-LV" sz="1687" dirty="0">
                <a:solidFill>
                  <a:schemeClr val="bg1"/>
                </a:solidFill>
              </a:rPr>
              <a:t>	1000 </a:t>
            </a:r>
            <a:r>
              <a:rPr lang="lv-LV" sz="1687" dirty="0" err="1">
                <a:solidFill>
                  <a:schemeClr val="bg1"/>
                </a:solidFill>
              </a:rPr>
              <a:t>kWh</a:t>
            </a:r>
            <a:r>
              <a:rPr lang="lv-LV" sz="1687" dirty="0">
                <a:solidFill>
                  <a:schemeClr val="bg1"/>
                </a:solidFill>
              </a:rPr>
              <a:t> x 0,07 = </a:t>
            </a:r>
            <a:r>
              <a:rPr lang="lv-LV" sz="1687" b="1" dirty="0">
                <a:solidFill>
                  <a:schemeClr val="bg1"/>
                </a:solidFill>
              </a:rPr>
              <a:t>70 </a:t>
            </a:r>
            <a:r>
              <a:rPr lang="lv-LV" sz="1687" b="1" dirty="0" err="1">
                <a:solidFill>
                  <a:schemeClr val="bg1"/>
                </a:solidFill>
              </a:rPr>
              <a:t>euro</a:t>
            </a:r>
            <a:endParaRPr lang="lv-LV" sz="1687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lv-LV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lv-LV" sz="1687" dirty="0">
                <a:solidFill>
                  <a:schemeClr val="bg1"/>
                </a:solidFill>
              </a:rPr>
              <a:t>Elektroenerģijas cena ar atbalstu </a:t>
            </a:r>
            <a:r>
              <a:rPr lang="lv-LV" sz="1687" b="1" dirty="0">
                <a:solidFill>
                  <a:schemeClr val="bg1"/>
                </a:solidFill>
              </a:rPr>
              <a:t>230 </a:t>
            </a:r>
            <a:r>
              <a:rPr lang="lv-LV" sz="1687" b="1" dirty="0" err="1">
                <a:solidFill>
                  <a:schemeClr val="bg1"/>
                </a:solidFill>
              </a:rPr>
              <a:t>euro</a:t>
            </a:r>
            <a:endParaRPr lang="lv-LV" sz="1687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lv-LV" sz="1687" dirty="0">
                <a:solidFill>
                  <a:schemeClr val="bg1"/>
                </a:solidFill>
              </a:rPr>
              <a:t>Elektroenerģijas cena bez atbalsta 1000 </a:t>
            </a:r>
            <a:r>
              <a:rPr lang="lv-LV" sz="1687" dirty="0" err="1">
                <a:solidFill>
                  <a:schemeClr val="bg1"/>
                </a:solidFill>
              </a:rPr>
              <a:t>kWh</a:t>
            </a:r>
            <a:r>
              <a:rPr lang="lv-LV" sz="1687" dirty="0">
                <a:solidFill>
                  <a:schemeClr val="bg1"/>
                </a:solidFill>
              </a:rPr>
              <a:t> x 0,300 = </a:t>
            </a:r>
            <a:r>
              <a:rPr lang="lv-LV" sz="1687" b="1" dirty="0">
                <a:solidFill>
                  <a:schemeClr val="bg1"/>
                </a:solidFill>
              </a:rPr>
              <a:t>300 </a:t>
            </a:r>
            <a:r>
              <a:rPr lang="lv-LV" sz="1687" b="1" dirty="0" err="1">
                <a:solidFill>
                  <a:schemeClr val="bg1"/>
                </a:solidFill>
              </a:rPr>
              <a:t>euro</a:t>
            </a:r>
            <a:endParaRPr lang="lv-LV" sz="1687" b="1" dirty="0">
              <a:solidFill>
                <a:schemeClr val="bg1"/>
              </a:solidFill>
            </a:endParaRPr>
          </a:p>
          <a:p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4" name="Plus Sign 3">
            <a:extLst>
              <a:ext uri="{FF2B5EF4-FFF2-40B4-BE49-F238E27FC236}">
                <a16:creationId xmlns:a16="http://schemas.microsoft.com/office/drawing/2014/main" id="{01A3E0EF-4680-4982-90CA-C6231B92403A}"/>
              </a:ext>
            </a:extLst>
          </p:cNvPr>
          <p:cNvSpPr/>
          <p:nvPr/>
        </p:nvSpPr>
        <p:spPr>
          <a:xfrm>
            <a:off x="2001348" y="3832397"/>
            <a:ext cx="514334" cy="503619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4292" tIns="32146" rIns="64292" bIns="3214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lv-LV" sz="1266"/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D878ECCE-829F-4FB5-BD8B-A508566924B3}"/>
              </a:ext>
            </a:extLst>
          </p:cNvPr>
          <p:cNvSpPr/>
          <p:nvPr/>
        </p:nvSpPr>
        <p:spPr>
          <a:xfrm>
            <a:off x="333895" y="187287"/>
            <a:ext cx="4539843" cy="848299"/>
          </a:xfrm>
          <a:prstGeom prst="frame">
            <a:avLst>
              <a:gd name="adj1" fmla="val 4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ELEKTROENERĢIJAS ATBALSTS JURIDISKAJIEM LIETOTĀJIEM</a:t>
            </a:r>
            <a:endParaRPr lang="lv-LV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DBBE00-DACF-4297-9910-0EA284BE3649}"/>
              </a:ext>
            </a:extLst>
          </p:cNvPr>
          <p:cNvSpPr/>
          <p:nvPr/>
        </p:nvSpPr>
        <p:spPr>
          <a:xfrm>
            <a:off x="815248" y="2280492"/>
            <a:ext cx="9584675" cy="4135296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7DAE1A-4C1E-4636-ACEE-46CBC3C8B1E1}"/>
              </a:ext>
            </a:extLst>
          </p:cNvPr>
          <p:cNvSpPr txBox="1"/>
          <p:nvPr/>
        </p:nvSpPr>
        <p:spPr>
          <a:xfrm>
            <a:off x="5871990" y="297455"/>
            <a:ext cx="53101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>
                <a:solidFill>
                  <a:schemeClr val="bg1"/>
                </a:solidFill>
              </a:rPr>
              <a:t>Piemēro elektroenerģijas tirgotājs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>
                <a:solidFill>
                  <a:schemeClr val="bg1"/>
                </a:solidFill>
              </a:rPr>
              <a:t>No 1.oktobra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lv-LV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A8F8A3-2017-423D-A4E3-4381A8863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052345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B834C7-32D3-485C-B447-0110D622294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93428" y="1142074"/>
            <a:ext cx="9317398" cy="5638768"/>
          </a:xfrm>
        </p:spPr>
        <p:txBody>
          <a:bodyPr vert="horz" lIns="64290" tIns="32145" rIns="64290" bIns="32145" rtlCol="0" anchor="t"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v-LV" sz="1687" b="1" dirty="0">
                <a:solidFill>
                  <a:schemeClr val="bg1"/>
                </a:solidFill>
              </a:rPr>
              <a:t>Atbalsta saņēmēji</a:t>
            </a:r>
            <a:r>
              <a:rPr lang="lv-LV" sz="1687" dirty="0">
                <a:solidFill>
                  <a:schemeClr val="bg1"/>
                </a:solidFill>
              </a:rPr>
              <a:t>:</a:t>
            </a:r>
          </a:p>
          <a:p>
            <a:pPr marL="522341" lvl="1" indent="-200901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"/>
            </a:pPr>
            <a:r>
              <a:rPr lang="lv-LV" sz="1406" b="1" dirty="0">
                <a:solidFill>
                  <a:schemeClr val="bg1"/>
                </a:solidFill>
              </a:rPr>
              <a:t>energoresursu izmaksas sastāda 3%</a:t>
            </a:r>
            <a:r>
              <a:rPr lang="lv-LV" sz="1406" dirty="0">
                <a:solidFill>
                  <a:schemeClr val="bg1"/>
                </a:solidFill>
              </a:rPr>
              <a:t> komersanta saimnieciskās darbības izmaksām </a:t>
            </a:r>
            <a:r>
              <a:rPr lang="lv-LV" sz="1406" b="1" dirty="0">
                <a:solidFill>
                  <a:schemeClr val="bg1"/>
                </a:solidFill>
              </a:rPr>
              <a:t>2021.gadā</a:t>
            </a:r>
          </a:p>
          <a:p>
            <a:pPr marL="522341" lvl="1" indent="-200901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"/>
            </a:pPr>
            <a:r>
              <a:rPr lang="lv-LV" sz="1406" b="1" dirty="0">
                <a:solidFill>
                  <a:schemeClr val="bg1"/>
                </a:solidFill>
              </a:rPr>
              <a:t>kopējais elektroenerģijas patēriņš </a:t>
            </a:r>
            <a:r>
              <a:rPr lang="lv-LV" sz="1406" dirty="0">
                <a:solidFill>
                  <a:schemeClr val="bg1"/>
                </a:solidFill>
              </a:rPr>
              <a:t>komersanta vajadzībām 2021. gadā bija </a:t>
            </a:r>
            <a:r>
              <a:rPr lang="lv-LV" sz="1406" b="1" dirty="0">
                <a:solidFill>
                  <a:schemeClr val="bg1"/>
                </a:solidFill>
              </a:rPr>
              <a:t>vismaz 500 </a:t>
            </a:r>
            <a:r>
              <a:rPr lang="lv-LV" sz="1406" dirty="0" err="1">
                <a:solidFill>
                  <a:schemeClr val="bg1"/>
                </a:solidFill>
              </a:rPr>
              <a:t>MWh</a:t>
            </a:r>
            <a:r>
              <a:rPr lang="lv-LV" sz="1406" dirty="0">
                <a:solidFill>
                  <a:schemeClr val="bg1"/>
                </a:solidFill>
              </a:rPr>
              <a:t> </a:t>
            </a:r>
            <a:r>
              <a:rPr lang="lv-LV" sz="1406" b="1" dirty="0">
                <a:solidFill>
                  <a:schemeClr val="bg1"/>
                </a:solidFill>
              </a:rPr>
              <a:t>vai kopējais gāzes patēriņš </a:t>
            </a:r>
            <a:r>
              <a:rPr lang="lv-LV" sz="1406" dirty="0">
                <a:solidFill>
                  <a:schemeClr val="bg1"/>
                </a:solidFill>
              </a:rPr>
              <a:t>2021.gadā bija vismaz </a:t>
            </a:r>
            <a:r>
              <a:rPr lang="lv-LV" sz="1406" b="1" dirty="0">
                <a:solidFill>
                  <a:schemeClr val="bg1"/>
                </a:solidFill>
              </a:rPr>
              <a:t>500 </a:t>
            </a:r>
            <a:r>
              <a:rPr lang="lv-LV" sz="1406" b="1" dirty="0" err="1">
                <a:solidFill>
                  <a:schemeClr val="bg1"/>
                </a:solidFill>
              </a:rPr>
              <a:t>MWh</a:t>
            </a:r>
            <a:endParaRPr lang="lv-LV" sz="1406" b="1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lv-LV" sz="1687" b="1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v-LV" sz="1687" b="1" dirty="0">
                <a:solidFill>
                  <a:schemeClr val="bg1"/>
                </a:solidFill>
              </a:rPr>
              <a:t>Atbalsta formula:</a:t>
            </a:r>
          </a:p>
          <a:p>
            <a:pPr marL="241080" indent="-241080" algn="just">
              <a:spcBef>
                <a:spcPts val="0"/>
              </a:spcBef>
              <a:buFont typeface="Arial" panose="020B0604020202020204" pitchFamily="34" charset="0"/>
              <a:buChar char=""/>
            </a:pPr>
            <a:r>
              <a:rPr lang="lv-LV" sz="1687" b="1" dirty="0">
                <a:solidFill>
                  <a:schemeClr val="bg1"/>
                </a:solidFill>
              </a:rPr>
              <a:t>(p(t) - p(</a:t>
            </a:r>
            <a:r>
              <a:rPr lang="lv-LV" sz="1687" b="1" dirty="0" err="1">
                <a:solidFill>
                  <a:schemeClr val="bg1"/>
                </a:solidFill>
              </a:rPr>
              <a:t>ref</a:t>
            </a:r>
            <a:r>
              <a:rPr lang="lv-LV" sz="1687" b="1" dirty="0">
                <a:solidFill>
                  <a:schemeClr val="bg1"/>
                </a:solidFill>
              </a:rPr>
              <a:t>) * 2) * q(t) </a:t>
            </a:r>
            <a:r>
              <a:rPr lang="lv-LV" sz="1687" dirty="0">
                <a:solidFill>
                  <a:schemeClr val="bg1"/>
                </a:solidFill>
              </a:rPr>
              <a:t>kur</a:t>
            </a:r>
          </a:p>
          <a:p>
            <a:pPr marL="241080" indent="-241080" algn="just">
              <a:spcBef>
                <a:spcPts val="0"/>
              </a:spcBef>
              <a:buFont typeface="Arial" panose="020B0604020202020204" pitchFamily="34" charset="0"/>
              <a:buChar char=""/>
            </a:pPr>
            <a:endParaRPr lang="lv-LV" sz="1687" b="1" dirty="0">
              <a:solidFill>
                <a:schemeClr val="bg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lv-LV" sz="1687" dirty="0">
                <a:solidFill>
                  <a:schemeClr val="bg1"/>
                </a:solidFill>
              </a:rPr>
              <a:t>p- apzīmē vienības cenu par dabasgāzi vai elektroenerģiju,</a:t>
            </a:r>
          </a:p>
          <a:p>
            <a:pPr algn="just">
              <a:spcBef>
                <a:spcPts val="0"/>
              </a:spcBef>
            </a:pPr>
            <a:r>
              <a:rPr lang="lv-LV" sz="1687" dirty="0">
                <a:solidFill>
                  <a:schemeClr val="bg1"/>
                </a:solidFill>
              </a:rPr>
              <a:t>q - patērēto daudzumu,</a:t>
            </a:r>
          </a:p>
          <a:p>
            <a:pPr algn="just">
              <a:spcBef>
                <a:spcPts val="0"/>
              </a:spcBef>
            </a:pPr>
            <a:r>
              <a:rPr lang="lv-LV" sz="1687" dirty="0" err="1">
                <a:solidFill>
                  <a:schemeClr val="bg1"/>
                </a:solidFill>
              </a:rPr>
              <a:t>ref</a:t>
            </a:r>
            <a:r>
              <a:rPr lang="lv-LV" sz="1687" dirty="0">
                <a:solidFill>
                  <a:schemeClr val="bg1"/>
                </a:solidFill>
              </a:rPr>
              <a:t>-  atsauces periodu no 2021. gada 1. janvāra līdz 2021. gada 31. decembrim</a:t>
            </a:r>
          </a:p>
          <a:p>
            <a:pPr algn="just">
              <a:spcBef>
                <a:spcPts val="0"/>
              </a:spcBef>
            </a:pPr>
            <a:r>
              <a:rPr lang="lv-LV" sz="1687" dirty="0">
                <a:solidFill>
                  <a:schemeClr val="bg1"/>
                </a:solidFill>
              </a:rPr>
              <a:t>t - konkrēto mēnesi laikposmā no 2022. gada 1. februāra līdz 31. decembrim</a:t>
            </a:r>
          </a:p>
          <a:p>
            <a:pPr algn="just">
              <a:spcBef>
                <a:spcPts val="0"/>
              </a:spcBef>
            </a:pPr>
            <a:endParaRPr lang="lv-LV" sz="1687" dirty="0">
              <a:solidFill>
                <a:schemeClr val="bg1"/>
              </a:solidFill>
            </a:endParaRPr>
          </a:p>
          <a:p>
            <a:pPr algn="just">
              <a:spcBef>
                <a:spcPts val="0"/>
              </a:spcBef>
            </a:pPr>
            <a:endParaRPr lang="lv-LV" sz="1687" dirty="0">
              <a:solidFill>
                <a:schemeClr val="bg1"/>
              </a:solidFill>
            </a:endParaRPr>
          </a:p>
          <a:p>
            <a:pPr marL="200901" indent="-20090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687" b="1" dirty="0">
                <a:solidFill>
                  <a:schemeClr val="bg1"/>
                </a:solidFill>
              </a:rPr>
              <a:t>Kopējā atbalsta intensitāte &lt;30 % no dabasgāzes un elektroenerģijas attiecināmajām izmaksām </a:t>
            </a:r>
          </a:p>
          <a:p>
            <a:pPr marL="200901" indent="-20090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687" b="1" dirty="0">
                <a:solidFill>
                  <a:schemeClr val="bg1"/>
                </a:solidFill>
              </a:rPr>
              <a:t>Kopējais atbalsts &lt; 2 milj. EUR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lv-LV" sz="1687" b="1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v-LV" sz="1687" b="1" dirty="0">
                <a:solidFill>
                  <a:schemeClr val="bg1"/>
                </a:solidFill>
              </a:rPr>
              <a:t>Finansējums</a:t>
            </a:r>
            <a:r>
              <a:rPr lang="lv-LV" sz="1687" dirty="0">
                <a:solidFill>
                  <a:schemeClr val="bg1"/>
                </a:solidFill>
              </a:rPr>
              <a:t>: 50 milj. EUR</a:t>
            </a:r>
            <a:endParaRPr lang="en-AU" sz="1687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CB1924-4E46-4063-8859-F7BF556CA60D}"/>
              </a:ext>
            </a:extLst>
          </p:cNvPr>
          <p:cNvSpPr txBox="1"/>
          <p:nvPr/>
        </p:nvSpPr>
        <p:spPr>
          <a:xfrm>
            <a:off x="9710826" y="2410776"/>
            <a:ext cx="2375435" cy="4030078"/>
          </a:xfrm>
          <a:prstGeom prst="rect">
            <a:avLst/>
          </a:prstGeom>
          <a:noFill/>
          <a:ln w="38100">
            <a:solidFill>
              <a:schemeClr val="bg1"/>
            </a:solidFill>
            <a:prstDash val="dashDot"/>
          </a:ln>
        </p:spPr>
        <p:txBody>
          <a:bodyPr wrap="squar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1399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lv-LV" sz="984" dirty="0">
              <a:solidFill>
                <a:schemeClr val="bg1"/>
              </a:solidFill>
            </a:endParaRPr>
          </a:p>
          <a:p>
            <a:r>
              <a:rPr lang="lv-LV" sz="984" dirty="0">
                <a:solidFill>
                  <a:schemeClr val="bg1"/>
                </a:solidFill>
              </a:rPr>
              <a:t>Var sniegt atbalstu, ja:</a:t>
            </a:r>
          </a:p>
          <a:p>
            <a:endParaRPr lang="lv-LV" sz="984" dirty="0">
              <a:solidFill>
                <a:schemeClr val="bg1"/>
              </a:solidFill>
            </a:endParaRPr>
          </a:p>
          <a:p>
            <a:r>
              <a:rPr lang="lv-LV" sz="984" dirty="0">
                <a:solidFill>
                  <a:schemeClr val="bg1"/>
                </a:solidFill>
              </a:rPr>
              <a:t>Nepiemēro starptautiskās vai nacionālās sankcijas</a:t>
            </a:r>
          </a:p>
          <a:p>
            <a:endParaRPr lang="lv-LV" sz="984" dirty="0">
              <a:solidFill>
                <a:schemeClr val="bg1"/>
              </a:solidFill>
            </a:endParaRPr>
          </a:p>
          <a:p>
            <a:r>
              <a:rPr lang="lv-LV" sz="984" dirty="0">
                <a:solidFill>
                  <a:schemeClr val="bg1"/>
                </a:solidFill>
              </a:rPr>
              <a:t> Nepastāv tieša vai netieša izšķirošā ietekme Krievijas Federācijai vai Baltkrievijas Republikai, tās pilsoņiem vai juridiskajām personām,  kas reģistrētas Krievijas Federācijā vai Baltkrievijas Republikā</a:t>
            </a:r>
          </a:p>
          <a:p>
            <a:endParaRPr lang="lv-LV" sz="984" dirty="0">
              <a:solidFill>
                <a:schemeClr val="bg1"/>
              </a:solidFill>
            </a:endParaRPr>
          </a:p>
          <a:p>
            <a:r>
              <a:rPr lang="lv-LV" sz="984" dirty="0">
                <a:solidFill>
                  <a:schemeClr val="bg1"/>
                </a:solidFill>
              </a:rPr>
              <a:t>Nav nodokļu parādu virs 1000 EUR</a:t>
            </a:r>
          </a:p>
          <a:p>
            <a:endParaRPr lang="lv-LV" sz="984" dirty="0">
              <a:solidFill>
                <a:schemeClr val="bg1"/>
              </a:solidFill>
            </a:endParaRPr>
          </a:p>
          <a:p>
            <a:r>
              <a:rPr lang="lv-LV" sz="984" dirty="0">
                <a:solidFill>
                  <a:schemeClr val="bg1"/>
                </a:solidFill>
              </a:rPr>
              <a:t>Nav pasludināts juridiskās personas maksātnespējas process, vai saimnieciskā darbība nav izbeigta</a:t>
            </a:r>
          </a:p>
          <a:p>
            <a:endParaRPr lang="lv-LV" sz="984" dirty="0">
              <a:solidFill>
                <a:schemeClr val="bg1"/>
              </a:solidFill>
            </a:endParaRPr>
          </a:p>
          <a:p>
            <a:r>
              <a:rPr lang="lv-LV" sz="984" dirty="0">
                <a:solidFill>
                  <a:schemeClr val="bg1"/>
                </a:solidFill>
              </a:rPr>
              <a:t>Komersanta interesēs fiziska persona nav izdarījusi noziedzīgu nodarījumu</a:t>
            </a:r>
          </a:p>
          <a:p>
            <a:endParaRPr lang="lv-LV" sz="984" dirty="0">
              <a:solidFill>
                <a:schemeClr val="bg1"/>
              </a:solidFill>
            </a:endParaRP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F4EAAD18-C8D9-4FAA-B55E-F7B9308C6E40}"/>
              </a:ext>
            </a:extLst>
          </p:cNvPr>
          <p:cNvSpPr/>
          <p:nvPr/>
        </p:nvSpPr>
        <p:spPr>
          <a:xfrm>
            <a:off x="333895" y="187287"/>
            <a:ext cx="4539843" cy="848299"/>
          </a:xfrm>
          <a:prstGeom prst="frame">
            <a:avLst>
              <a:gd name="adj1" fmla="val 4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ATBALSTS ENERGOINTENSĪVIEM APSTRĀDES RŪPNIECĪBAS UZŅĒMUMIEM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1C92B3-A8F0-4D8E-98A2-57229CD32F54}"/>
              </a:ext>
            </a:extLst>
          </p:cNvPr>
          <p:cNvSpPr txBox="1"/>
          <p:nvPr/>
        </p:nvSpPr>
        <p:spPr>
          <a:xfrm>
            <a:off x="5871990" y="297455"/>
            <a:ext cx="53101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>
                <a:solidFill>
                  <a:schemeClr val="bg1"/>
                </a:solidFill>
              </a:rPr>
              <a:t>Tiek gaidīts EK saskaņojums valsts atbalstam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33318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F1CDA2-4DF9-40D7-8404-92E902852F8F}"/>
              </a:ext>
            </a:extLst>
          </p:cNvPr>
          <p:cNvSpPr/>
          <p:nvPr/>
        </p:nvSpPr>
        <p:spPr>
          <a:xfrm>
            <a:off x="296562" y="0"/>
            <a:ext cx="2488787" cy="19894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A122A7-F73A-4B61-8E9F-C10F3220F7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053" r="38094"/>
          <a:stretch/>
        </p:blipFill>
        <p:spPr>
          <a:xfrm>
            <a:off x="2652203" y="240991"/>
            <a:ext cx="2721628" cy="198943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F0EA940-BDE9-4FC5-BB6E-67B98FDFCD05}"/>
              </a:ext>
            </a:extLst>
          </p:cNvPr>
          <p:cNvSpPr/>
          <p:nvPr/>
        </p:nvSpPr>
        <p:spPr>
          <a:xfrm>
            <a:off x="2401046" y="3659845"/>
            <a:ext cx="73899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</a:rPr>
              <a:t>Paldies</a:t>
            </a:r>
            <a:r>
              <a:rPr lang="en-US" b="1" dirty="0">
                <a:solidFill>
                  <a:schemeClr val="bg1"/>
                </a:solidFill>
              </a:rPr>
              <a:t> par </a:t>
            </a:r>
            <a:r>
              <a:rPr lang="en-US" b="1" dirty="0" err="1">
                <a:solidFill>
                  <a:schemeClr val="bg1"/>
                </a:solidFill>
              </a:rPr>
              <a:t>uzmanību</a:t>
            </a:r>
            <a:r>
              <a:rPr lang="en-US" b="1" dirty="0">
                <a:solidFill>
                  <a:schemeClr val="bg1"/>
                </a:solidFill>
              </a:rPr>
              <a:t> ! Lai </a:t>
            </a:r>
            <a:r>
              <a:rPr lang="en-US" b="1" dirty="0" err="1">
                <a:solidFill>
                  <a:schemeClr val="bg1"/>
                </a:solidFill>
              </a:rPr>
              <a:t>visiem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izdodas</a:t>
            </a:r>
            <a:r>
              <a:rPr lang="en-US" b="1" dirty="0">
                <a:solidFill>
                  <a:schemeClr val="bg1"/>
                </a:solidFill>
              </a:rPr>
              <a:t>! </a:t>
            </a:r>
            <a:endParaRPr lang="lv-LV" b="1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207BFB7-076E-4EAB-9CBD-1AA74A2F26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6155" y="235976"/>
            <a:ext cx="2521097" cy="1989437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BCF61C-5638-4775-ACC3-3C50275346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CFEDF96-FF3E-4669-ABD8-3AA925C5E2D4}" type="slidenum">
              <a:rPr lang="en-US" altLang="lv-LV" smtClean="0"/>
              <a:pPr>
                <a:defRPr/>
              </a:pPr>
              <a:t>17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242150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F1CDA2-4DF9-40D7-8404-92E902852F8F}"/>
              </a:ext>
            </a:extLst>
          </p:cNvPr>
          <p:cNvSpPr/>
          <p:nvPr/>
        </p:nvSpPr>
        <p:spPr>
          <a:xfrm>
            <a:off x="296562" y="0"/>
            <a:ext cx="2488787" cy="19894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5AB9798-44AF-4454-91C7-F21AFDCB4F39}"/>
              </a:ext>
            </a:extLst>
          </p:cNvPr>
          <p:cNvSpPr txBox="1"/>
          <p:nvPr/>
        </p:nvSpPr>
        <p:spPr>
          <a:xfrm>
            <a:off x="5046242" y="3172592"/>
            <a:ext cx="6956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i="1" dirty="0">
                <a:solidFill>
                  <a:schemeClr val="bg1"/>
                </a:solidFill>
              </a:rPr>
              <a:t>Horizontāli pasākumi visām mājsaimniecībām: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D16B3F9-5CB0-4F5C-BF2E-AD3DFD0F4774}"/>
              </a:ext>
            </a:extLst>
          </p:cNvPr>
          <p:cNvSpPr txBox="1"/>
          <p:nvPr/>
        </p:nvSpPr>
        <p:spPr>
          <a:xfrm>
            <a:off x="5147843" y="1121331"/>
            <a:ext cx="6956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</a:rPr>
              <a:t>Valsts pabalsts</a:t>
            </a:r>
            <a:endParaRPr lang="lv-LV" sz="24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6E0DEF-F92A-493F-8EA2-919C6EF01248}"/>
              </a:ext>
            </a:extLst>
          </p:cNvPr>
          <p:cNvSpPr txBox="1"/>
          <p:nvPr/>
        </p:nvSpPr>
        <p:spPr>
          <a:xfrm>
            <a:off x="5140036" y="1662876"/>
            <a:ext cx="6956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</a:rPr>
              <a:t>Mājokļa pabalsts</a:t>
            </a:r>
            <a:endParaRPr lang="lv-LV" sz="24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4B4896-1DA8-4CED-A4F8-959F0BE5C1A2}"/>
              </a:ext>
            </a:extLst>
          </p:cNvPr>
          <p:cNvSpPr txBox="1"/>
          <p:nvPr/>
        </p:nvSpPr>
        <p:spPr>
          <a:xfrm>
            <a:off x="5212332" y="3699283"/>
            <a:ext cx="6956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</a:rPr>
              <a:t>Dabasgāzei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92B65D-083B-4730-852F-221B313D683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5" r="-7825"/>
          <a:stretch/>
        </p:blipFill>
        <p:spPr>
          <a:xfrm>
            <a:off x="173291" y="0"/>
            <a:ext cx="5060537" cy="6858000"/>
          </a:xfrm>
          <a:prstGeom prst="rect">
            <a:avLst/>
          </a:prstGeom>
        </p:spPr>
      </p:pic>
      <p:sp>
        <p:nvSpPr>
          <p:cNvPr id="7" name="Frame 6">
            <a:extLst>
              <a:ext uri="{FF2B5EF4-FFF2-40B4-BE49-F238E27FC236}">
                <a16:creationId xmlns:a16="http://schemas.microsoft.com/office/drawing/2014/main" id="{6D70AD41-C16B-4172-AE3C-B6B1F8C844D2}"/>
              </a:ext>
            </a:extLst>
          </p:cNvPr>
          <p:cNvSpPr/>
          <p:nvPr/>
        </p:nvSpPr>
        <p:spPr>
          <a:xfrm>
            <a:off x="280566" y="5833780"/>
            <a:ext cx="4510216" cy="852616"/>
          </a:xfrm>
          <a:prstGeom prst="frame">
            <a:avLst>
              <a:gd name="adj1" fmla="val 4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3200" b="1" dirty="0">
                <a:solidFill>
                  <a:schemeClr val="bg1"/>
                </a:solidFill>
              </a:rPr>
              <a:t>Atbalsta</a:t>
            </a:r>
            <a:r>
              <a:rPr lang="lv-LV" sz="3200" b="1" dirty="0">
                <a:solidFill>
                  <a:schemeClr val="tx1"/>
                </a:solidFill>
              </a:rPr>
              <a:t> </a:t>
            </a:r>
            <a:r>
              <a:rPr lang="lv-LV" sz="3200" b="1" dirty="0">
                <a:solidFill>
                  <a:schemeClr val="bg1"/>
                </a:solidFill>
              </a:rPr>
              <a:t>pasākumi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0B05F0-8F30-436B-9510-E3E0D6BF6391}"/>
              </a:ext>
            </a:extLst>
          </p:cNvPr>
          <p:cNvSpPr txBox="1"/>
          <p:nvPr/>
        </p:nvSpPr>
        <p:spPr>
          <a:xfrm>
            <a:off x="5212332" y="4830569"/>
            <a:ext cx="6956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</a:rPr>
              <a:t>Granulu, brikešu, malkas iegādei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ADDB42-E1A6-4023-B3D2-23AB2B6A3132}"/>
              </a:ext>
            </a:extLst>
          </p:cNvPr>
          <p:cNvSpPr txBox="1"/>
          <p:nvPr/>
        </p:nvSpPr>
        <p:spPr>
          <a:xfrm>
            <a:off x="4938586" y="574285"/>
            <a:ext cx="6956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i="1" dirty="0" err="1">
                <a:solidFill>
                  <a:schemeClr val="bg1"/>
                </a:solidFill>
              </a:rPr>
              <a:t>Mazaizsargātām</a:t>
            </a:r>
            <a:r>
              <a:rPr lang="lv-LV" sz="2000" i="1" dirty="0">
                <a:solidFill>
                  <a:schemeClr val="bg1"/>
                </a:solidFill>
              </a:rPr>
              <a:t> iedzīvotāju grupām: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BF33495-9E5A-49F6-AA2C-3BAB40048D4E}"/>
              </a:ext>
            </a:extLst>
          </p:cNvPr>
          <p:cNvSpPr/>
          <p:nvPr/>
        </p:nvSpPr>
        <p:spPr>
          <a:xfrm>
            <a:off x="5214417" y="4289024"/>
            <a:ext cx="50369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</a:rPr>
              <a:t>Centralizētai siltumapgādei </a:t>
            </a:r>
            <a:endParaRPr lang="lv-LV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1C5B54-E642-4E2C-99F9-1AEF1D77BD6A}"/>
              </a:ext>
            </a:extLst>
          </p:cNvPr>
          <p:cNvSpPr txBox="1"/>
          <p:nvPr/>
        </p:nvSpPr>
        <p:spPr>
          <a:xfrm>
            <a:off x="5235149" y="5936667"/>
            <a:ext cx="6956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</a:rPr>
              <a:t>Elektroenerģijas 100 </a:t>
            </a:r>
            <a:r>
              <a:rPr lang="lv-LV" sz="2400" b="1" dirty="0" err="1">
                <a:solidFill>
                  <a:schemeClr val="bg1"/>
                </a:solidFill>
              </a:rPr>
              <a:t>kWh</a:t>
            </a:r>
            <a:r>
              <a:rPr lang="lv-LV" sz="2400" b="1" dirty="0">
                <a:solidFill>
                  <a:schemeClr val="bg1"/>
                </a:solidFill>
              </a:rPr>
              <a:t> patēriņam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EB8B57-094A-41E5-B196-1D36E76F06D0}"/>
              </a:ext>
            </a:extLst>
          </p:cNvPr>
          <p:cNvSpPr txBox="1"/>
          <p:nvPr/>
        </p:nvSpPr>
        <p:spPr>
          <a:xfrm>
            <a:off x="5235149" y="5346926"/>
            <a:ext cx="6956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</a:rPr>
              <a:t>Elektroener</a:t>
            </a:r>
            <a:r>
              <a:rPr lang="lv-LV" sz="2400" b="1" dirty="0">
                <a:solidFill>
                  <a:schemeClr val="bg1"/>
                </a:solidFill>
              </a:rPr>
              <a:t>ģ</a:t>
            </a:r>
            <a:r>
              <a:rPr lang="en-US" sz="2400" b="1" dirty="0" err="1">
                <a:solidFill>
                  <a:schemeClr val="bg1"/>
                </a:solidFill>
              </a:rPr>
              <a:t>ija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apkurei</a:t>
            </a:r>
            <a:endParaRPr lang="lv-LV" sz="2400" b="1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CBB4F5-478C-4B2B-A3CE-F418B14B878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12309" y="6381596"/>
            <a:ext cx="406400" cy="304800"/>
          </a:xfrm>
        </p:spPr>
        <p:txBody>
          <a:bodyPr/>
          <a:lstStyle/>
          <a:p>
            <a:pPr>
              <a:defRPr/>
            </a:pPr>
            <a:fld id="{9CFEDF96-FF3E-4669-ABD8-3AA925C5E2D4}" type="slidenum">
              <a:rPr lang="en-US" altLang="lv-LV" smtClean="0"/>
              <a:pPr>
                <a:defRPr/>
              </a:pPr>
              <a:t>2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1514690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F1CDA2-4DF9-40D7-8404-92E902852F8F}"/>
              </a:ext>
            </a:extLst>
          </p:cNvPr>
          <p:cNvSpPr/>
          <p:nvPr/>
        </p:nvSpPr>
        <p:spPr>
          <a:xfrm>
            <a:off x="296562" y="0"/>
            <a:ext cx="2488787" cy="19894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6D70AD41-C16B-4172-AE3C-B6B1F8C844D2}"/>
              </a:ext>
            </a:extLst>
          </p:cNvPr>
          <p:cNvSpPr/>
          <p:nvPr/>
        </p:nvSpPr>
        <p:spPr>
          <a:xfrm>
            <a:off x="296562" y="368401"/>
            <a:ext cx="4166058" cy="852616"/>
          </a:xfrm>
          <a:prstGeom prst="frame">
            <a:avLst>
              <a:gd name="adj1" fmla="val 4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3200" b="1" dirty="0">
                <a:solidFill>
                  <a:schemeClr val="bg1"/>
                </a:solidFill>
              </a:rPr>
              <a:t>Valsts pabalsts</a:t>
            </a:r>
            <a:endParaRPr lang="lv-LV" sz="32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07A9771-C42C-4A1C-8B45-41003AD4BA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723" y="0"/>
            <a:ext cx="3226689" cy="6858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507F62F-C524-43AC-9C45-91842D9601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5155" y="0"/>
            <a:ext cx="3226689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154790D-BF83-4182-8442-08451D7A1E0B}"/>
              </a:ext>
            </a:extLst>
          </p:cNvPr>
          <p:cNvSpPr/>
          <p:nvPr/>
        </p:nvSpPr>
        <p:spPr>
          <a:xfrm>
            <a:off x="296562" y="1711508"/>
            <a:ext cx="4254418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lv-LV" b="1" dirty="0">
                <a:solidFill>
                  <a:schemeClr val="bg1"/>
                </a:solidFill>
              </a:rPr>
              <a:t>Senioriem</a:t>
            </a:r>
          </a:p>
          <a:p>
            <a:pPr>
              <a:spcBef>
                <a:spcPts val="1200"/>
              </a:spcBef>
            </a:pPr>
            <a:r>
              <a:rPr lang="lv-LV" b="1" dirty="0">
                <a:solidFill>
                  <a:schemeClr val="bg1"/>
                </a:solidFill>
              </a:rPr>
              <a:t>Personām ar invaliditāti</a:t>
            </a:r>
          </a:p>
          <a:p>
            <a:pPr>
              <a:spcBef>
                <a:spcPts val="1200"/>
              </a:spcBef>
            </a:pPr>
            <a:r>
              <a:rPr lang="lv-LV" b="1" dirty="0">
                <a:solidFill>
                  <a:schemeClr val="bg1"/>
                </a:solidFill>
              </a:rPr>
              <a:t>Apgādnieku zaudējušām personām</a:t>
            </a:r>
          </a:p>
          <a:p>
            <a:pPr>
              <a:spcBef>
                <a:spcPts val="1200"/>
              </a:spcBef>
            </a:pPr>
            <a:r>
              <a:rPr lang="lv-LV" b="1" dirty="0">
                <a:solidFill>
                  <a:schemeClr val="bg1"/>
                </a:solidFill>
              </a:rPr>
              <a:t>Ģimenēm, kuras audzina bērnu ar invaliditāti</a:t>
            </a:r>
          </a:p>
          <a:p>
            <a:pPr>
              <a:spcBef>
                <a:spcPts val="1200"/>
              </a:spcBef>
            </a:pPr>
            <a:r>
              <a:rPr lang="lv-LV" b="1" dirty="0">
                <a:solidFill>
                  <a:schemeClr val="bg1"/>
                </a:solidFill>
              </a:rPr>
              <a:t>Personām ar bēgļa vai alternatīvo statusu</a:t>
            </a:r>
          </a:p>
          <a:p>
            <a:endParaRPr lang="lv-LV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BA91E97-9144-468D-8C7A-AA24E3A3E18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48141" y="6453692"/>
            <a:ext cx="406400" cy="304800"/>
          </a:xfrm>
        </p:spPr>
        <p:txBody>
          <a:bodyPr/>
          <a:lstStyle/>
          <a:p>
            <a:pPr>
              <a:defRPr/>
            </a:pPr>
            <a:fld id="{9CFEDF96-FF3E-4669-ABD8-3AA925C5E2D4}" type="slidenum">
              <a:rPr lang="en-US" altLang="lv-LV" smtClean="0"/>
              <a:pPr>
                <a:defRPr/>
              </a:pPr>
              <a:t>3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079875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F1CDA2-4DF9-40D7-8404-92E902852F8F}"/>
              </a:ext>
            </a:extLst>
          </p:cNvPr>
          <p:cNvSpPr/>
          <p:nvPr/>
        </p:nvSpPr>
        <p:spPr>
          <a:xfrm>
            <a:off x="296562" y="0"/>
            <a:ext cx="2488787" cy="19894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6D70AD41-C16B-4172-AE3C-B6B1F8C844D2}"/>
              </a:ext>
            </a:extLst>
          </p:cNvPr>
          <p:cNvSpPr/>
          <p:nvPr/>
        </p:nvSpPr>
        <p:spPr>
          <a:xfrm>
            <a:off x="296562" y="368401"/>
            <a:ext cx="4166058" cy="1989438"/>
          </a:xfrm>
          <a:prstGeom prst="frame">
            <a:avLst>
              <a:gd name="adj1" fmla="val 4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chemeClr val="bg1"/>
                </a:solidFill>
              </a:rPr>
              <a:t>Dabasgāze</a:t>
            </a:r>
            <a:endParaRPr lang="lv-LV" sz="3200" u="sng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9A2081-65E4-45AA-B5E1-1FE88EEC4826}"/>
              </a:ext>
            </a:extLst>
          </p:cNvPr>
          <p:cNvSpPr/>
          <p:nvPr/>
        </p:nvSpPr>
        <p:spPr>
          <a:xfrm>
            <a:off x="4891709" y="368401"/>
            <a:ext cx="70037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chemeClr val="bg1"/>
                </a:solidFill>
              </a:rPr>
              <a:t>Jūlija/augusta atbalsts piemērots septembra rēķinos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lv-LV" sz="1400" dirty="0">
              <a:solidFill>
                <a:schemeClr val="bg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chemeClr val="bg1"/>
                </a:solidFill>
              </a:rPr>
              <a:t>Dabasgāzes tirgotāju piemērotais maksas samazinājums tiks segts caur Būvniecības valsts kontroles biroju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7F859CF8-72D9-41E8-8F8B-66040E1D06F6}"/>
              </a:ext>
            </a:extLst>
          </p:cNvPr>
          <p:cNvSpPr txBox="1">
            <a:spLocks/>
          </p:cNvSpPr>
          <p:nvPr/>
        </p:nvSpPr>
        <p:spPr>
          <a:xfrm>
            <a:off x="296562" y="2602752"/>
            <a:ext cx="11293033" cy="38659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1800" dirty="0">
                <a:solidFill>
                  <a:schemeClr val="bg1"/>
                </a:solidFill>
              </a:rPr>
              <a:t>Mājsaimniecībām, kas apkurē izmanto dabasgāzi (patēriņš virs 221 </a:t>
            </a:r>
            <a:r>
              <a:rPr lang="lv-LV" sz="1800" dirty="0" err="1">
                <a:solidFill>
                  <a:schemeClr val="bg1"/>
                </a:solidFill>
              </a:rPr>
              <a:t>kWh</a:t>
            </a:r>
            <a:r>
              <a:rPr lang="lv-LV" sz="1800" dirty="0">
                <a:solidFill>
                  <a:schemeClr val="bg1"/>
                </a:solidFill>
              </a:rPr>
              <a:t> jeb 21 m3 mēnesī):</a:t>
            </a:r>
          </a:p>
          <a:p>
            <a:pPr marL="0" indent="0">
              <a:buNone/>
            </a:pPr>
            <a:r>
              <a:rPr lang="lv-LV" sz="1800" dirty="0">
                <a:solidFill>
                  <a:schemeClr val="bg1"/>
                </a:solidFill>
              </a:rPr>
              <a:t>1) kompensācija </a:t>
            </a:r>
            <a:r>
              <a:rPr lang="lv-LV" sz="1800" b="1" dirty="0">
                <a:solidFill>
                  <a:srgbClr val="FFFF00"/>
                </a:solidFill>
              </a:rPr>
              <a:t>0,03 </a:t>
            </a:r>
            <a:r>
              <a:rPr lang="lv-LV" sz="1800" b="1" dirty="0" err="1">
                <a:solidFill>
                  <a:srgbClr val="FFFF00"/>
                </a:solidFill>
              </a:rPr>
              <a:t>euro</a:t>
            </a:r>
            <a:r>
              <a:rPr lang="lv-LV" sz="1800" b="1" dirty="0">
                <a:solidFill>
                  <a:srgbClr val="FFFF00"/>
                </a:solidFill>
              </a:rPr>
              <a:t>/</a:t>
            </a:r>
            <a:r>
              <a:rPr lang="lv-LV" sz="1800" b="1" dirty="0" err="1">
                <a:solidFill>
                  <a:srgbClr val="FFFF00"/>
                </a:solidFill>
              </a:rPr>
              <a:t>kWh</a:t>
            </a:r>
            <a:endParaRPr lang="lv-LV" sz="18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lv-LV" sz="1800" b="1" dirty="0">
                <a:solidFill>
                  <a:schemeClr val="bg1"/>
                </a:solidFill>
              </a:rPr>
              <a:t> Atbalsta periods 01.07.2022. – 30.04.2023.</a:t>
            </a:r>
          </a:p>
          <a:p>
            <a:pPr marL="0" indent="0">
              <a:buNone/>
            </a:pPr>
            <a:endParaRPr lang="lv-LV" sz="1800" dirty="0">
              <a:solidFill>
                <a:schemeClr val="bg1"/>
              </a:solidFill>
            </a:endParaRPr>
          </a:p>
          <a:p>
            <a:endParaRPr lang="lv-LV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lv-LV" sz="1800" dirty="0">
                <a:solidFill>
                  <a:schemeClr val="bg1"/>
                </a:solidFill>
              </a:rPr>
              <a:t>2) noteikts vienots dabasgāzes cenas slieksnis – </a:t>
            </a:r>
            <a:r>
              <a:rPr lang="lv-LV" sz="1800" b="1" dirty="0">
                <a:solidFill>
                  <a:srgbClr val="FFFF00"/>
                </a:solidFill>
              </a:rPr>
              <a:t>0,1087 </a:t>
            </a:r>
            <a:r>
              <a:rPr lang="lv-LV" sz="1800" b="1" dirty="0" err="1">
                <a:solidFill>
                  <a:srgbClr val="FFFF00"/>
                </a:solidFill>
              </a:rPr>
              <a:t>euro</a:t>
            </a:r>
            <a:r>
              <a:rPr lang="lv-LV" sz="1800" b="1" dirty="0">
                <a:solidFill>
                  <a:srgbClr val="FFFF00"/>
                </a:solidFill>
              </a:rPr>
              <a:t>/</a:t>
            </a:r>
            <a:r>
              <a:rPr lang="lv-LV" sz="1800" b="1" dirty="0" err="1">
                <a:solidFill>
                  <a:srgbClr val="FFFF00"/>
                </a:solidFill>
              </a:rPr>
              <a:t>kWh</a:t>
            </a:r>
            <a:endParaRPr lang="lv-LV" sz="18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lv-LV" sz="1800" b="1" dirty="0">
                <a:solidFill>
                  <a:schemeClr val="bg1"/>
                </a:solidFill>
              </a:rPr>
              <a:t>Atbalsta periods 01.10.2022. – 30.04.2023.</a:t>
            </a:r>
          </a:p>
          <a:p>
            <a:endParaRPr lang="lv-LV" sz="1800" dirty="0">
              <a:solidFill>
                <a:schemeClr val="bg1"/>
              </a:solidFill>
            </a:endParaRPr>
          </a:p>
          <a:p>
            <a:endParaRPr lang="lv-LV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lv-LV" sz="1800" dirty="0">
                <a:solidFill>
                  <a:schemeClr val="bg1"/>
                </a:solidFill>
              </a:rPr>
              <a:t>No 01.10.2022. faktiskais kopējais dabasgāzes cenas slieksnis veidojas </a:t>
            </a:r>
            <a:r>
              <a:rPr lang="lv-LV" sz="1800" b="1" dirty="0">
                <a:solidFill>
                  <a:srgbClr val="FFFF00"/>
                </a:solidFill>
              </a:rPr>
              <a:t>0,0780 </a:t>
            </a:r>
            <a:r>
              <a:rPr lang="lv-LV" sz="1800" b="1" dirty="0" err="1">
                <a:solidFill>
                  <a:srgbClr val="FFFF00"/>
                </a:solidFill>
              </a:rPr>
              <a:t>euro</a:t>
            </a:r>
            <a:r>
              <a:rPr lang="lv-LV" sz="1800" b="1" dirty="0">
                <a:solidFill>
                  <a:srgbClr val="FFFF00"/>
                </a:solidFill>
              </a:rPr>
              <a:t>/</a:t>
            </a:r>
            <a:r>
              <a:rPr lang="lv-LV" sz="1800" b="1" dirty="0" err="1">
                <a:solidFill>
                  <a:srgbClr val="FFFF00"/>
                </a:solidFill>
              </a:rPr>
              <a:t>kWh</a:t>
            </a:r>
            <a:r>
              <a:rPr lang="lv-LV" sz="1800" b="1" dirty="0">
                <a:solidFill>
                  <a:srgbClr val="FFFF00"/>
                </a:solidFill>
              </a:rPr>
              <a:t> </a:t>
            </a:r>
            <a:r>
              <a:rPr lang="lv-LV" sz="1800" dirty="0">
                <a:solidFill>
                  <a:schemeClr val="bg1"/>
                </a:solidFill>
              </a:rPr>
              <a:t>apmērā</a:t>
            </a:r>
            <a:r>
              <a:rPr lang="lv-LV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" name="Plus Sign 2">
            <a:extLst>
              <a:ext uri="{FF2B5EF4-FFF2-40B4-BE49-F238E27FC236}">
                <a16:creationId xmlns:a16="http://schemas.microsoft.com/office/drawing/2014/main" id="{0ECB69D0-B0DE-4AAF-8520-EBBCDF170BA8}"/>
              </a:ext>
            </a:extLst>
          </p:cNvPr>
          <p:cNvSpPr/>
          <p:nvPr/>
        </p:nvSpPr>
        <p:spPr>
          <a:xfrm>
            <a:off x="2153885" y="3843207"/>
            <a:ext cx="451412" cy="485364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7" name="Equals 16">
            <a:extLst>
              <a:ext uri="{FF2B5EF4-FFF2-40B4-BE49-F238E27FC236}">
                <a16:creationId xmlns:a16="http://schemas.microsoft.com/office/drawing/2014/main" id="{C8210526-82C0-493A-B7F9-F026F6E60C0E}"/>
              </a:ext>
            </a:extLst>
          </p:cNvPr>
          <p:cNvSpPr/>
          <p:nvPr/>
        </p:nvSpPr>
        <p:spPr>
          <a:xfrm>
            <a:off x="2092299" y="5326344"/>
            <a:ext cx="574584" cy="485364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F9376A-C3C2-449E-AE51-423E522EC4B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CFEDF96-FF3E-4669-ABD8-3AA925C5E2D4}" type="slidenum">
              <a:rPr lang="en-US" altLang="lv-LV" smtClean="0"/>
              <a:pPr>
                <a:defRPr/>
              </a:pPr>
              <a:t>4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6647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8014EC12-94FD-1909-E1EA-9E6DE8D591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6224" y="106023"/>
            <a:ext cx="11542384" cy="800086"/>
          </a:xfrm>
        </p:spPr>
        <p:txBody>
          <a:bodyPr>
            <a:normAutofit/>
          </a:bodyPr>
          <a:lstStyle/>
          <a:p>
            <a:r>
              <a:rPr lang="lv-LV" sz="3375" dirty="0" err="1">
                <a:solidFill>
                  <a:schemeClr val="accent4"/>
                </a:solidFill>
              </a:rPr>
              <a:t>Energoatbalsta</a:t>
            </a:r>
            <a:r>
              <a:rPr lang="lv-LV" sz="3375" dirty="0">
                <a:solidFill>
                  <a:schemeClr val="accent4"/>
                </a:solidFill>
              </a:rPr>
              <a:t> veidi un piemērošana</a:t>
            </a:r>
            <a:endParaRPr lang="en-US" sz="3375" dirty="0">
              <a:solidFill>
                <a:schemeClr val="accent4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59DA011-186E-FBA1-2566-E2847E01E4F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35295" y="1838546"/>
            <a:ext cx="11542384" cy="4478223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11" name="Table 4">
            <a:extLst>
              <a:ext uri="{FF2B5EF4-FFF2-40B4-BE49-F238E27FC236}">
                <a16:creationId xmlns:a16="http://schemas.microsoft.com/office/drawing/2014/main" id="{39890946-9CC7-4CE6-9703-F8F4DAB17DE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5689747"/>
              </p:ext>
            </p:extLst>
          </p:nvPr>
        </p:nvGraphicFramePr>
        <p:xfrm>
          <a:off x="324807" y="869463"/>
          <a:ext cx="11542385" cy="511907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63117">
                  <a:extLst>
                    <a:ext uri="{9D8B030D-6E8A-4147-A177-3AD203B41FA5}">
                      <a16:colId xmlns:a16="http://schemas.microsoft.com/office/drawing/2014/main" val="3962026261"/>
                    </a:ext>
                  </a:extLst>
                </a:gridCol>
                <a:gridCol w="5055079">
                  <a:extLst>
                    <a:ext uri="{9D8B030D-6E8A-4147-A177-3AD203B41FA5}">
                      <a16:colId xmlns:a16="http://schemas.microsoft.com/office/drawing/2014/main" val="3023426872"/>
                    </a:ext>
                  </a:extLst>
                </a:gridCol>
                <a:gridCol w="4224189">
                  <a:extLst>
                    <a:ext uri="{9D8B030D-6E8A-4147-A177-3AD203B41FA5}">
                      <a16:colId xmlns:a16="http://schemas.microsoft.com/office/drawing/2014/main" val="1231463390"/>
                    </a:ext>
                  </a:extLst>
                </a:gridCol>
              </a:tblGrid>
              <a:tr h="740598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Atbalsta veids</a:t>
                      </a:r>
                    </a:p>
                  </a:txBody>
                  <a:tcPr marL="64292" marR="64292" marT="32146" marB="32146">
                    <a:lnR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Automātiski rēķinos piemērojamais atbalsts</a:t>
                      </a:r>
                    </a:p>
                  </a:txBody>
                  <a:tcPr marL="64292" marR="64292" marT="32146" marB="32146">
                    <a:lnL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Atbalsts, kuram jāpiesakās pašvaldībā</a:t>
                      </a:r>
                    </a:p>
                  </a:txBody>
                  <a:tcPr marL="64292" marR="64292" marT="32146" marB="32146">
                    <a:lnL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438555049"/>
                  </a:ext>
                </a:extLst>
              </a:tr>
              <a:tr h="590030">
                <a:tc rowSpan="4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lv-LV" sz="2000" kern="1200" dirty="0"/>
                        <a:t>Apkure</a:t>
                      </a:r>
                      <a:endParaRPr lang="lv-LV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292" marR="64292" marT="32146" marB="32146" anchor="ctr">
                    <a:lnR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lv-LV" sz="2000" dirty="0"/>
                        <a:t>Centralizētā siltumapgāde </a:t>
                      </a:r>
                    </a:p>
                  </a:txBody>
                  <a:tcPr marL="64292" marR="64292" marT="32146" marB="32146">
                    <a:lnL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lv-LV" sz="2000" dirty="0"/>
                        <a:t>Malka *</a:t>
                      </a:r>
                    </a:p>
                  </a:txBody>
                  <a:tcPr marL="64292" marR="64292" marT="32146" marB="32146">
                    <a:lnL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89555216"/>
                  </a:ext>
                </a:extLst>
              </a:tr>
              <a:tr h="590030"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lv-LV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319DA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2000" dirty="0"/>
                        <a:t>Dabasgāze</a:t>
                      </a:r>
                    </a:p>
                  </a:txBody>
                  <a:tcPr marL="64292" marR="64292" marT="32146" marB="32146">
                    <a:lnL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lv-LV" sz="2000" dirty="0"/>
                        <a:t>Koksnes granulas*</a:t>
                      </a:r>
                    </a:p>
                  </a:txBody>
                  <a:tcPr marL="64292" marR="64292" marT="32146" marB="32146">
                    <a:lnL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509788330"/>
                  </a:ext>
                </a:extLst>
              </a:tr>
              <a:tr h="590030"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lv-LV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319DAE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2000" dirty="0"/>
                    </a:p>
                  </a:txBody>
                  <a:tcPr marL="64292" marR="64292" marT="32146" marB="32146">
                    <a:lnL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lv-LV" sz="2000" dirty="0"/>
                        <a:t>Koksnes briketes*</a:t>
                      </a:r>
                    </a:p>
                  </a:txBody>
                  <a:tcPr marL="64292" marR="64292" marT="32146" marB="32146">
                    <a:lnL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992467757"/>
                  </a:ext>
                </a:extLst>
              </a:tr>
              <a:tr h="720622"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lv-LV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319DAE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2000" dirty="0"/>
                    </a:p>
                  </a:txBody>
                  <a:tcPr marL="64292" marR="64292" marT="32146" marB="32146">
                    <a:lnL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lv-LV" sz="2000" dirty="0"/>
                        <a:t>Elektroenerģija ar patēriņu virs 500 </a:t>
                      </a:r>
                      <a:r>
                        <a:rPr lang="lv-LV" sz="2000" dirty="0" err="1"/>
                        <a:t>kWh</a:t>
                      </a:r>
                      <a:r>
                        <a:rPr lang="lv-LV" sz="2000" dirty="0"/>
                        <a:t>**</a:t>
                      </a:r>
                    </a:p>
                  </a:txBody>
                  <a:tcPr marL="64292" marR="64292" marT="32146" marB="32146">
                    <a:lnL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95414679"/>
                  </a:ext>
                </a:extLst>
              </a:tr>
              <a:tr h="59003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lv-LV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292" marR="64292" marT="32146" marB="32146">
                    <a:lnR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2000" dirty="0"/>
                    </a:p>
                  </a:txBody>
                  <a:tcPr marL="64292" marR="64292" marT="32146" marB="32146">
                    <a:lnL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2000" dirty="0"/>
                    </a:p>
                  </a:txBody>
                  <a:tcPr marL="64292" marR="64292" marT="32146" marB="32146">
                    <a:lnL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3076780"/>
                  </a:ext>
                </a:extLst>
              </a:tr>
              <a:tr h="62384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lv-LV" sz="2000" kern="1200" dirty="0"/>
                        <a:t>Elektroenerģija</a:t>
                      </a:r>
                      <a:endParaRPr lang="lv-LV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292" marR="64292" marT="32146" marB="32146">
                    <a:lnR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lv-LV" sz="2000" dirty="0"/>
                        <a:t>Pirmās 100 </a:t>
                      </a:r>
                      <a:r>
                        <a:rPr lang="lv-LV" sz="2000" dirty="0" err="1"/>
                        <a:t>kWh</a:t>
                      </a:r>
                      <a:r>
                        <a:rPr lang="lv-LV" sz="2000" dirty="0"/>
                        <a:t> </a:t>
                      </a:r>
                    </a:p>
                  </a:txBody>
                  <a:tcPr marL="64292" marR="64292" marT="32146" marB="32146">
                    <a:lnL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2000" dirty="0"/>
                    </a:p>
                  </a:txBody>
                  <a:tcPr marL="64292" marR="64292" marT="32146" marB="32146">
                    <a:lnL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977424"/>
                  </a:ext>
                </a:extLst>
              </a:tr>
              <a:tr h="50373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lv-LV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292" marR="64292" marT="32146" marB="32146">
                    <a:lnR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lv-LV" sz="2000" dirty="0"/>
                        <a:t>Obligātā iepirkuma komponente </a:t>
                      </a:r>
                    </a:p>
                    <a:p>
                      <a:endParaRPr lang="lv-LV" sz="2000" dirty="0"/>
                    </a:p>
                  </a:txBody>
                  <a:tcPr marL="64292" marR="64292" marT="32146" marB="32146">
                    <a:lnL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2000" dirty="0"/>
                    </a:p>
                  </a:txBody>
                  <a:tcPr marL="64292" marR="64292" marT="32146" marB="32146">
                    <a:lnL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12671159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9B03659-8457-4950-B5C4-088DE1E642FF}"/>
              </a:ext>
            </a:extLst>
          </p:cNvPr>
          <p:cNvSpPr txBox="1"/>
          <p:nvPr/>
        </p:nvSpPr>
        <p:spPr>
          <a:xfrm>
            <a:off x="724619" y="6228757"/>
            <a:ext cx="5969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* Iesniegumi tiek pieņemti no 01.10.</a:t>
            </a:r>
          </a:p>
          <a:p>
            <a:r>
              <a:rPr lang="lv-LV" sz="1400" dirty="0"/>
              <a:t>** Iesniegumi tiks pieņemti no 01.11.</a:t>
            </a:r>
          </a:p>
        </p:txBody>
      </p:sp>
    </p:spTree>
    <p:extLst>
      <p:ext uri="{BB962C8B-B14F-4D97-AF65-F5344CB8AC3E}">
        <p14:creationId xmlns:p14="http://schemas.microsoft.com/office/powerpoint/2010/main" val="3914369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2F866F-F1BD-49D9-88AF-BD08E55B2C3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569585" y="2237028"/>
            <a:ext cx="3822013" cy="4620972"/>
          </a:xfrm>
        </p:spPr>
        <p:txBody>
          <a:bodyPr>
            <a:normAutofit fontScale="92500" lnSpcReduction="20000"/>
          </a:bodyPr>
          <a:lstStyle/>
          <a:p>
            <a:endParaRPr lang="lv-LV" sz="2400" dirty="0">
              <a:solidFill>
                <a:schemeClr val="bg1"/>
              </a:solidFill>
            </a:endParaRPr>
          </a:p>
          <a:p>
            <a:pPr marL="361639" indent="-361639">
              <a:buAutoNum type="arabicParenR"/>
            </a:pPr>
            <a:r>
              <a:rPr lang="lv-LV" sz="2400" dirty="0">
                <a:solidFill>
                  <a:schemeClr val="bg1"/>
                </a:solidFill>
              </a:rPr>
              <a:t>Par tarifa daļu, kas ir zem 0,068 </a:t>
            </a:r>
            <a:r>
              <a:rPr lang="lv-LV" sz="2400" dirty="0" err="1">
                <a:solidFill>
                  <a:schemeClr val="bg1"/>
                </a:solidFill>
              </a:rPr>
              <a:t>euro</a:t>
            </a:r>
            <a:r>
              <a:rPr lang="lv-LV" sz="2400" dirty="0">
                <a:solidFill>
                  <a:schemeClr val="bg1"/>
                </a:solidFill>
              </a:rPr>
              <a:t>/</a:t>
            </a:r>
            <a:r>
              <a:rPr lang="lv-LV" sz="2400" dirty="0" err="1">
                <a:solidFill>
                  <a:schemeClr val="bg1"/>
                </a:solidFill>
              </a:rPr>
              <a:t>kWh</a:t>
            </a:r>
            <a:r>
              <a:rPr lang="lv-LV" sz="2400" dirty="0">
                <a:solidFill>
                  <a:schemeClr val="bg1"/>
                </a:solidFill>
              </a:rPr>
              <a:t> kompensācija nepienākas</a:t>
            </a:r>
          </a:p>
          <a:p>
            <a:pPr marL="361639" indent="-361639">
              <a:buAutoNum type="arabicParenR"/>
            </a:pPr>
            <a:endParaRPr lang="lv-LV" sz="2400" dirty="0">
              <a:solidFill>
                <a:schemeClr val="bg1"/>
              </a:solidFill>
            </a:endParaRPr>
          </a:p>
          <a:p>
            <a:pPr marL="361639" indent="-361639">
              <a:buAutoNum type="arabicParenR"/>
            </a:pPr>
            <a:r>
              <a:rPr lang="lv-LV" sz="2400" dirty="0">
                <a:solidFill>
                  <a:schemeClr val="bg1"/>
                </a:solidFill>
              </a:rPr>
              <a:t>Kompensācijas </a:t>
            </a:r>
            <a:r>
              <a:rPr lang="lv-LV" sz="2400" dirty="0">
                <a:solidFill>
                  <a:srgbClr val="FFFF00"/>
                </a:solidFill>
              </a:rPr>
              <a:t>50% </a:t>
            </a:r>
            <a:r>
              <a:rPr lang="lv-LV" sz="2400" dirty="0">
                <a:solidFill>
                  <a:schemeClr val="bg1"/>
                </a:solidFill>
              </a:rPr>
              <a:t>apmērā par to tarifa daļu, kas ir no 0,068 – 0,150 </a:t>
            </a:r>
            <a:r>
              <a:rPr lang="lv-LV" sz="2400" dirty="0" err="1">
                <a:solidFill>
                  <a:schemeClr val="bg1"/>
                </a:solidFill>
              </a:rPr>
              <a:t>euro</a:t>
            </a:r>
            <a:r>
              <a:rPr lang="lv-LV" sz="2400" dirty="0">
                <a:solidFill>
                  <a:schemeClr val="bg1"/>
                </a:solidFill>
              </a:rPr>
              <a:t>/</a:t>
            </a:r>
            <a:r>
              <a:rPr lang="lv-LV" sz="2400" dirty="0" err="1">
                <a:solidFill>
                  <a:schemeClr val="bg1"/>
                </a:solidFill>
              </a:rPr>
              <a:t>kWh</a:t>
            </a:r>
            <a:endParaRPr lang="lv-LV" sz="2400" dirty="0">
              <a:solidFill>
                <a:schemeClr val="bg1"/>
              </a:solidFill>
            </a:endParaRPr>
          </a:p>
          <a:p>
            <a:pPr marL="361639" indent="-361639">
              <a:buAutoNum type="arabicParenR"/>
            </a:pPr>
            <a:endParaRPr lang="lv-LV" sz="2400" dirty="0">
              <a:solidFill>
                <a:schemeClr val="bg1"/>
              </a:solidFill>
            </a:endParaRPr>
          </a:p>
          <a:p>
            <a:pPr marL="361639" indent="-361639">
              <a:buAutoNum type="arabicParenR"/>
            </a:pPr>
            <a:r>
              <a:rPr lang="lv-LV" sz="2400" dirty="0">
                <a:solidFill>
                  <a:schemeClr val="bg1"/>
                </a:solidFill>
              </a:rPr>
              <a:t>Kompensācija </a:t>
            </a:r>
            <a:r>
              <a:rPr lang="lv-LV" sz="2400" dirty="0">
                <a:solidFill>
                  <a:srgbClr val="FFFF00"/>
                </a:solidFill>
              </a:rPr>
              <a:t>90%</a:t>
            </a:r>
            <a:r>
              <a:rPr lang="lv-LV" sz="2400" dirty="0">
                <a:solidFill>
                  <a:schemeClr val="bg1"/>
                </a:solidFill>
              </a:rPr>
              <a:t> apmērā par to tarifa daļu, kas pārsniedz 0,150 </a:t>
            </a:r>
            <a:r>
              <a:rPr lang="lv-LV" sz="2400" dirty="0" err="1">
                <a:solidFill>
                  <a:schemeClr val="bg1"/>
                </a:solidFill>
              </a:rPr>
              <a:t>euro</a:t>
            </a:r>
            <a:r>
              <a:rPr lang="lv-LV" sz="2400" dirty="0">
                <a:solidFill>
                  <a:schemeClr val="bg1"/>
                </a:solidFill>
              </a:rPr>
              <a:t>/</a:t>
            </a:r>
            <a:r>
              <a:rPr lang="lv-LV" sz="2400" dirty="0" err="1">
                <a:solidFill>
                  <a:schemeClr val="bg1"/>
                </a:solidFill>
              </a:rPr>
              <a:t>kWh</a:t>
            </a:r>
            <a:r>
              <a:rPr lang="lv-LV" sz="2400" dirty="0">
                <a:solidFill>
                  <a:schemeClr val="bg1"/>
                </a:solidFill>
              </a:rPr>
              <a:t> </a:t>
            </a:r>
          </a:p>
          <a:p>
            <a:endParaRPr lang="lv-LV" dirty="0">
              <a:solidFill>
                <a:schemeClr val="bg1"/>
              </a:solidFill>
            </a:endParaRPr>
          </a:p>
          <a:p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2C41ADB-CC6C-4196-ACBA-D68FC914364F}"/>
              </a:ext>
            </a:extLst>
          </p:cNvPr>
          <p:cNvSpPr txBox="1">
            <a:spLocks/>
          </p:cNvSpPr>
          <p:nvPr/>
        </p:nvSpPr>
        <p:spPr>
          <a:xfrm>
            <a:off x="4880853" y="1422213"/>
            <a:ext cx="6797027" cy="5098526"/>
          </a:xfrm>
          <a:prstGeom prst="rect">
            <a:avLst/>
          </a:prstGeom>
          <a:ln w="38100">
            <a:solidFill>
              <a:srgbClr val="92D050"/>
            </a:solidFill>
          </a:ln>
        </p:spPr>
        <p:txBody>
          <a:bodyPr vert="horz" lIns="64292" tIns="32146" rIns="64292" bIns="32146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br>
              <a:rPr lang="lv-LV" sz="1969" i="1" dirty="0">
                <a:solidFill>
                  <a:schemeClr val="bg1"/>
                </a:solidFill>
              </a:rPr>
            </a:br>
            <a:r>
              <a:rPr lang="lv-LV" sz="1969" i="1" dirty="0">
                <a:solidFill>
                  <a:schemeClr val="bg1"/>
                </a:solidFill>
              </a:rPr>
              <a:t>Piemērs: 200 </a:t>
            </a:r>
            <a:r>
              <a:rPr lang="lv-LV" sz="1969" i="1" dirty="0" err="1">
                <a:solidFill>
                  <a:schemeClr val="bg1"/>
                </a:solidFill>
              </a:rPr>
              <a:t>kWh</a:t>
            </a:r>
            <a:r>
              <a:rPr lang="lv-LV" sz="1969" i="1" dirty="0">
                <a:solidFill>
                  <a:schemeClr val="bg1"/>
                </a:solidFill>
              </a:rPr>
              <a:t> patēriņš, tarifs 0,250 </a:t>
            </a:r>
            <a:r>
              <a:rPr lang="lv-LV" sz="1969" i="1" dirty="0" err="1">
                <a:solidFill>
                  <a:schemeClr val="bg1"/>
                </a:solidFill>
              </a:rPr>
              <a:t>euro</a:t>
            </a:r>
            <a:r>
              <a:rPr lang="lv-LV" sz="1969" i="1" dirty="0">
                <a:solidFill>
                  <a:schemeClr val="bg1"/>
                </a:solidFill>
              </a:rPr>
              <a:t>/</a:t>
            </a:r>
            <a:r>
              <a:rPr lang="lv-LV" sz="1969" i="1" dirty="0" err="1">
                <a:solidFill>
                  <a:schemeClr val="bg1"/>
                </a:solidFill>
              </a:rPr>
              <a:t>kWh</a:t>
            </a:r>
            <a:endParaRPr lang="lv-LV" sz="1969" i="1" dirty="0">
              <a:solidFill>
                <a:schemeClr val="bg1"/>
              </a:solidFill>
            </a:endParaRPr>
          </a:p>
          <a:p>
            <a:endParaRPr lang="lv-LV" sz="1969" dirty="0">
              <a:solidFill>
                <a:schemeClr val="bg1"/>
              </a:solidFill>
            </a:endParaRPr>
          </a:p>
          <a:p>
            <a:pPr marL="361639" indent="-361639">
              <a:buFont typeface="Arial" panose="020B0604020202020204" pitchFamily="34" charset="0"/>
              <a:buAutoNum type="arabicParenR"/>
            </a:pPr>
            <a:r>
              <a:rPr lang="lv-LV" sz="1969" dirty="0">
                <a:solidFill>
                  <a:schemeClr val="bg1"/>
                </a:solidFill>
              </a:rPr>
              <a:t>200 </a:t>
            </a:r>
            <a:r>
              <a:rPr lang="lv-LV" sz="1969" dirty="0" err="1">
                <a:solidFill>
                  <a:schemeClr val="bg1"/>
                </a:solidFill>
              </a:rPr>
              <a:t>kWh</a:t>
            </a:r>
            <a:r>
              <a:rPr lang="lv-LV" sz="1969" dirty="0">
                <a:solidFill>
                  <a:schemeClr val="bg1"/>
                </a:solidFill>
              </a:rPr>
              <a:t> x 0,068 = </a:t>
            </a:r>
            <a:r>
              <a:rPr lang="lv-LV" sz="1969" b="1" dirty="0">
                <a:solidFill>
                  <a:schemeClr val="bg1"/>
                </a:solidFill>
              </a:rPr>
              <a:t>13,6 </a:t>
            </a:r>
            <a:r>
              <a:rPr lang="lv-LV" sz="1969" b="1" dirty="0" err="1">
                <a:solidFill>
                  <a:schemeClr val="bg1"/>
                </a:solidFill>
              </a:rPr>
              <a:t>euro</a:t>
            </a:r>
            <a:endParaRPr lang="lv-LV" sz="1969" b="1" dirty="0">
              <a:solidFill>
                <a:schemeClr val="bg1"/>
              </a:solidFill>
            </a:endParaRPr>
          </a:p>
          <a:p>
            <a:pPr marL="361639" indent="-361639">
              <a:buFont typeface="Arial" panose="020B0604020202020204" pitchFamily="34" charset="0"/>
              <a:buAutoNum type="arabicParenR"/>
            </a:pPr>
            <a:endParaRPr lang="lv-LV" sz="1969" dirty="0">
              <a:solidFill>
                <a:schemeClr val="bg1"/>
              </a:solidFill>
            </a:endParaRPr>
          </a:p>
          <a:p>
            <a:pPr marL="361639" indent="-361639">
              <a:buFont typeface="Arial" panose="020B0604020202020204" pitchFamily="34" charset="0"/>
              <a:buAutoNum type="arabicParenR"/>
            </a:pPr>
            <a:endParaRPr lang="lv-LV" sz="1969" dirty="0">
              <a:solidFill>
                <a:schemeClr val="bg1"/>
              </a:solidFill>
            </a:endParaRPr>
          </a:p>
          <a:p>
            <a:pPr marL="361639" indent="-361639">
              <a:buFont typeface="Arial" panose="020B0604020202020204" pitchFamily="34" charset="0"/>
              <a:buAutoNum type="arabicParenR"/>
            </a:pPr>
            <a:r>
              <a:rPr lang="lv-LV" sz="1969" dirty="0">
                <a:solidFill>
                  <a:schemeClr val="bg1"/>
                </a:solidFill>
              </a:rPr>
              <a:t>0,150 – 0,068 = 0,082 – 50%= 0,041 </a:t>
            </a:r>
            <a:r>
              <a:rPr lang="lv-LV" sz="1969" dirty="0" err="1">
                <a:solidFill>
                  <a:schemeClr val="bg1"/>
                </a:solidFill>
              </a:rPr>
              <a:t>euro</a:t>
            </a:r>
            <a:r>
              <a:rPr lang="lv-LV" sz="1969" dirty="0">
                <a:solidFill>
                  <a:schemeClr val="bg1"/>
                </a:solidFill>
              </a:rPr>
              <a:t>/</a:t>
            </a:r>
            <a:r>
              <a:rPr lang="lv-LV" sz="1969" dirty="0" err="1">
                <a:solidFill>
                  <a:schemeClr val="bg1"/>
                </a:solidFill>
              </a:rPr>
              <a:t>kWh</a:t>
            </a:r>
            <a:endParaRPr lang="lv-LV" sz="1969" dirty="0">
              <a:solidFill>
                <a:schemeClr val="bg1"/>
              </a:solidFill>
            </a:endParaRPr>
          </a:p>
          <a:p>
            <a:pPr marL="375034"/>
            <a:r>
              <a:rPr lang="lv-LV" sz="1969" dirty="0">
                <a:solidFill>
                  <a:schemeClr val="bg1"/>
                </a:solidFill>
              </a:rPr>
              <a:t>200 </a:t>
            </a:r>
            <a:r>
              <a:rPr lang="lv-LV" sz="1969" dirty="0" err="1">
                <a:solidFill>
                  <a:schemeClr val="bg1"/>
                </a:solidFill>
              </a:rPr>
              <a:t>kWh</a:t>
            </a:r>
            <a:r>
              <a:rPr lang="lv-LV" sz="1969" dirty="0">
                <a:solidFill>
                  <a:schemeClr val="bg1"/>
                </a:solidFill>
              </a:rPr>
              <a:t> x 0,041 = </a:t>
            </a:r>
            <a:r>
              <a:rPr lang="lv-LV" sz="1969" b="1" dirty="0">
                <a:solidFill>
                  <a:schemeClr val="bg1"/>
                </a:solidFill>
              </a:rPr>
              <a:t>8,2 </a:t>
            </a:r>
            <a:r>
              <a:rPr lang="lv-LV" sz="1969" b="1" dirty="0" err="1">
                <a:solidFill>
                  <a:schemeClr val="bg1"/>
                </a:solidFill>
              </a:rPr>
              <a:t>euro</a:t>
            </a:r>
            <a:endParaRPr lang="lv-LV" sz="1969" b="1" dirty="0">
              <a:solidFill>
                <a:schemeClr val="bg1"/>
              </a:solidFill>
            </a:endParaRPr>
          </a:p>
          <a:p>
            <a:pPr marL="375034"/>
            <a:endParaRPr lang="lv-LV" sz="1969" dirty="0">
              <a:solidFill>
                <a:schemeClr val="bg1"/>
              </a:solidFill>
            </a:endParaRPr>
          </a:p>
          <a:p>
            <a:pPr marL="375034"/>
            <a:endParaRPr lang="lv-LV" sz="1969" dirty="0">
              <a:solidFill>
                <a:schemeClr val="bg1"/>
              </a:solidFill>
            </a:endParaRPr>
          </a:p>
          <a:p>
            <a:r>
              <a:rPr lang="lv-LV" sz="1969" dirty="0">
                <a:solidFill>
                  <a:schemeClr val="bg1"/>
                </a:solidFill>
              </a:rPr>
              <a:t>3) 0,250 – 0,150 = 0,1 – 90% = 0,01 </a:t>
            </a:r>
            <a:r>
              <a:rPr lang="lv-LV" sz="1969" dirty="0" err="1">
                <a:solidFill>
                  <a:schemeClr val="bg1"/>
                </a:solidFill>
              </a:rPr>
              <a:t>euro</a:t>
            </a:r>
            <a:r>
              <a:rPr lang="lv-LV" sz="1969" dirty="0">
                <a:solidFill>
                  <a:schemeClr val="bg1"/>
                </a:solidFill>
              </a:rPr>
              <a:t>/</a:t>
            </a:r>
            <a:r>
              <a:rPr lang="lv-LV" sz="1969" dirty="0" err="1">
                <a:solidFill>
                  <a:schemeClr val="bg1"/>
                </a:solidFill>
              </a:rPr>
              <a:t>kWh</a:t>
            </a:r>
            <a:endParaRPr lang="lv-LV" sz="1969" dirty="0">
              <a:solidFill>
                <a:schemeClr val="bg1"/>
              </a:solidFill>
            </a:endParaRPr>
          </a:p>
          <a:p>
            <a:pPr defTabSz="375034"/>
            <a:r>
              <a:rPr lang="lv-LV" sz="1969" dirty="0">
                <a:solidFill>
                  <a:schemeClr val="bg1"/>
                </a:solidFill>
              </a:rPr>
              <a:t>	200 </a:t>
            </a:r>
            <a:r>
              <a:rPr lang="lv-LV" sz="1969" dirty="0" err="1">
                <a:solidFill>
                  <a:schemeClr val="bg1"/>
                </a:solidFill>
              </a:rPr>
              <a:t>kWh</a:t>
            </a:r>
            <a:r>
              <a:rPr lang="lv-LV" sz="1969" dirty="0">
                <a:solidFill>
                  <a:schemeClr val="bg1"/>
                </a:solidFill>
              </a:rPr>
              <a:t> x 0,01 = </a:t>
            </a:r>
            <a:r>
              <a:rPr lang="lv-LV" sz="1969" b="1" dirty="0">
                <a:solidFill>
                  <a:schemeClr val="bg1"/>
                </a:solidFill>
              </a:rPr>
              <a:t>2 </a:t>
            </a:r>
            <a:r>
              <a:rPr lang="lv-LV" sz="1969" b="1" dirty="0" err="1">
                <a:solidFill>
                  <a:schemeClr val="bg1"/>
                </a:solidFill>
              </a:rPr>
              <a:t>euro</a:t>
            </a:r>
            <a:endParaRPr lang="lv-LV" sz="1969" b="1" dirty="0">
              <a:solidFill>
                <a:schemeClr val="bg1"/>
              </a:solidFill>
            </a:endParaRPr>
          </a:p>
          <a:p>
            <a:pPr defTabSz="375034"/>
            <a:endParaRPr lang="lv-LV" sz="1969" dirty="0">
              <a:solidFill>
                <a:schemeClr val="bg1"/>
              </a:solidFill>
            </a:endParaRPr>
          </a:p>
          <a:p>
            <a:pPr defTabSz="375034"/>
            <a:r>
              <a:rPr lang="lv-LV" sz="1969" dirty="0">
                <a:solidFill>
                  <a:schemeClr val="bg1"/>
                </a:solidFill>
              </a:rPr>
              <a:t>CSA cena ar atbalstu </a:t>
            </a:r>
            <a:r>
              <a:rPr lang="lv-LV" sz="1969" b="1" dirty="0">
                <a:solidFill>
                  <a:srgbClr val="FFFF00"/>
                </a:solidFill>
              </a:rPr>
              <a:t>23,8 </a:t>
            </a:r>
            <a:r>
              <a:rPr lang="lv-LV" sz="1969" b="1" dirty="0" err="1">
                <a:solidFill>
                  <a:srgbClr val="FFFF00"/>
                </a:solidFill>
              </a:rPr>
              <a:t>euro</a:t>
            </a:r>
            <a:endParaRPr lang="lv-LV" sz="1969" b="1" dirty="0">
              <a:solidFill>
                <a:srgbClr val="FFFF00"/>
              </a:solidFill>
            </a:endParaRPr>
          </a:p>
          <a:p>
            <a:pPr defTabSz="375034"/>
            <a:r>
              <a:rPr lang="lv-LV" sz="1969" dirty="0">
                <a:solidFill>
                  <a:schemeClr val="bg1"/>
                </a:solidFill>
              </a:rPr>
              <a:t>Bez atbalsta 200 </a:t>
            </a:r>
            <a:r>
              <a:rPr lang="lv-LV" sz="1969" dirty="0" err="1">
                <a:solidFill>
                  <a:schemeClr val="bg1"/>
                </a:solidFill>
              </a:rPr>
              <a:t>kWh</a:t>
            </a:r>
            <a:r>
              <a:rPr lang="lv-LV" sz="1969" dirty="0">
                <a:solidFill>
                  <a:schemeClr val="bg1"/>
                </a:solidFill>
              </a:rPr>
              <a:t> x 0,250 = 50 </a:t>
            </a:r>
            <a:r>
              <a:rPr lang="lv-LV" sz="1969" dirty="0" err="1">
                <a:solidFill>
                  <a:schemeClr val="bg1"/>
                </a:solidFill>
              </a:rPr>
              <a:t>euro</a:t>
            </a:r>
            <a:endParaRPr lang="lv-LV" sz="1969" dirty="0">
              <a:solidFill>
                <a:schemeClr val="bg1"/>
              </a:solidFill>
            </a:endParaRPr>
          </a:p>
          <a:p>
            <a:endParaRPr lang="lv-LV" sz="1969" dirty="0">
              <a:solidFill>
                <a:schemeClr val="bg1"/>
              </a:solidFill>
            </a:endParaRPr>
          </a:p>
        </p:txBody>
      </p:sp>
      <p:sp>
        <p:nvSpPr>
          <p:cNvPr id="5" name="Plus Sign 4">
            <a:extLst>
              <a:ext uri="{FF2B5EF4-FFF2-40B4-BE49-F238E27FC236}">
                <a16:creationId xmlns:a16="http://schemas.microsoft.com/office/drawing/2014/main" id="{F587314B-FD44-44BB-86D2-9C1B1716B56F}"/>
              </a:ext>
            </a:extLst>
          </p:cNvPr>
          <p:cNvSpPr/>
          <p:nvPr/>
        </p:nvSpPr>
        <p:spPr>
          <a:xfrm>
            <a:off x="6896672" y="2734145"/>
            <a:ext cx="632203" cy="535765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4292" tIns="32146" rIns="64292" bIns="3214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lv-LV" sz="1266"/>
          </a:p>
        </p:txBody>
      </p:sp>
      <p:sp>
        <p:nvSpPr>
          <p:cNvPr id="6" name="Plus Sign 5">
            <a:extLst>
              <a:ext uri="{FF2B5EF4-FFF2-40B4-BE49-F238E27FC236}">
                <a16:creationId xmlns:a16="http://schemas.microsoft.com/office/drawing/2014/main" id="{BB6AD716-0CF7-4D83-B988-8F7CD401E660}"/>
              </a:ext>
            </a:extLst>
          </p:cNvPr>
          <p:cNvSpPr/>
          <p:nvPr/>
        </p:nvSpPr>
        <p:spPr>
          <a:xfrm>
            <a:off x="6896672" y="4135477"/>
            <a:ext cx="632203" cy="535765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4292" tIns="32146" rIns="64292" bIns="3214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lv-LV" sz="1266"/>
          </a:p>
        </p:txBody>
      </p:sp>
      <p:sp>
        <p:nvSpPr>
          <p:cNvPr id="7" name="Equals 6">
            <a:extLst>
              <a:ext uri="{FF2B5EF4-FFF2-40B4-BE49-F238E27FC236}">
                <a16:creationId xmlns:a16="http://schemas.microsoft.com/office/drawing/2014/main" id="{8CB3BA77-EFFF-4185-A015-1DF80EB8F390}"/>
              </a:ext>
            </a:extLst>
          </p:cNvPr>
          <p:cNvSpPr/>
          <p:nvPr/>
        </p:nvSpPr>
        <p:spPr>
          <a:xfrm>
            <a:off x="6896672" y="5392757"/>
            <a:ext cx="632203" cy="435166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4292" tIns="32146" rIns="64292" bIns="3214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lv-LV" sz="1266">
              <a:solidFill>
                <a:schemeClr val="tx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0A7D6D0-4092-41E5-AFA6-37DB064042E1}"/>
              </a:ext>
            </a:extLst>
          </p:cNvPr>
          <p:cNvCxnSpPr>
            <a:cxnSpLocks/>
          </p:cNvCxnSpPr>
          <p:nvPr/>
        </p:nvCxnSpPr>
        <p:spPr>
          <a:xfrm flipV="1">
            <a:off x="4010140" y="2593207"/>
            <a:ext cx="704592" cy="44889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2112574-5B16-4B43-B0AC-9C9EA4F7AB77}"/>
              </a:ext>
            </a:extLst>
          </p:cNvPr>
          <p:cNvCxnSpPr>
            <a:cxnSpLocks/>
          </p:cNvCxnSpPr>
          <p:nvPr/>
        </p:nvCxnSpPr>
        <p:spPr>
          <a:xfrm flipV="1">
            <a:off x="4074813" y="3607197"/>
            <a:ext cx="639918" cy="49772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5300A90-C341-4822-A284-EED9E95842D0}"/>
              </a:ext>
            </a:extLst>
          </p:cNvPr>
          <p:cNvCxnSpPr>
            <a:cxnSpLocks/>
          </p:cNvCxnSpPr>
          <p:nvPr/>
        </p:nvCxnSpPr>
        <p:spPr>
          <a:xfrm flipV="1">
            <a:off x="4010140" y="4968488"/>
            <a:ext cx="704592" cy="55096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ame 12">
            <a:extLst>
              <a:ext uri="{FF2B5EF4-FFF2-40B4-BE49-F238E27FC236}">
                <a16:creationId xmlns:a16="http://schemas.microsoft.com/office/drawing/2014/main" id="{BB6C7855-2340-44C0-96A1-A992C3C093BF}"/>
              </a:ext>
            </a:extLst>
          </p:cNvPr>
          <p:cNvSpPr/>
          <p:nvPr/>
        </p:nvSpPr>
        <p:spPr>
          <a:xfrm>
            <a:off x="296560" y="136907"/>
            <a:ext cx="4166058" cy="2280206"/>
          </a:xfrm>
          <a:prstGeom prst="frame">
            <a:avLst>
              <a:gd name="adj1" fmla="val 4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chemeClr val="bg1"/>
                </a:solidFill>
              </a:rPr>
              <a:t>Centralizētā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siltumapgāde</a:t>
            </a:r>
            <a:endParaRPr lang="lv-LV" sz="3200" u="sng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7B80A79-4C44-4145-B305-85836880EF40}"/>
              </a:ext>
            </a:extLst>
          </p:cNvPr>
          <p:cNvSpPr/>
          <p:nvPr/>
        </p:nvSpPr>
        <p:spPr>
          <a:xfrm>
            <a:off x="5581880" y="173044"/>
            <a:ext cx="6096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chemeClr val="bg1"/>
                </a:solidFill>
              </a:rPr>
              <a:t>Par periodu no 2022.gada 1.oktobra līdz 2023.gada 30.aprīlim</a:t>
            </a:r>
            <a:endParaRPr lang="lv-LV" sz="12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lv-LV" sz="12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chemeClr val="bg1"/>
                </a:solidFill>
              </a:rPr>
              <a:t>Siltumapgādes uzņēmumu piemērotais maksas samazinājums tiks segts caur Būvniecības valsts kontroles biroju</a:t>
            </a:r>
          </a:p>
          <a:p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073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F1CDA2-4DF9-40D7-8404-92E902852F8F}"/>
              </a:ext>
            </a:extLst>
          </p:cNvPr>
          <p:cNvSpPr/>
          <p:nvPr/>
        </p:nvSpPr>
        <p:spPr>
          <a:xfrm>
            <a:off x="296562" y="0"/>
            <a:ext cx="2488787" cy="19894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6D70AD41-C16B-4172-AE3C-B6B1F8C844D2}"/>
              </a:ext>
            </a:extLst>
          </p:cNvPr>
          <p:cNvSpPr/>
          <p:nvPr/>
        </p:nvSpPr>
        <p:spPr>
          <a:xfrm>
            <a:off x="296562" y="368401"/>
            <a:ext cx="4166058" cy="2280206"/>
          </a:xfrm>
          <a:prstGeom prst="frame">
            <a:avLst>
              <a:gd name="adj1" fmla="val 4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u="sng" dirty="0">
                <a:solidFill>
                  <a:schemeClr val="bg1"/>
                </a:solidFill>
              </a:rPr>
              <a:t>E</a:t>
            </a:r>
            <a:r>
              <a:rPr lang="lv-LV" sz="3200" b="1" u="sng" dirty="0" err="1">
                <a:solidFill>
                  <a:schemeClr val="bg1"/>
                </a:solidFill>
              </a:rPr>
              <a:t>lektroenerģij</a:t>
            </a:r>
            <a:r>
              <a:rPr lang="en-US" sz="3200" b="1" u="sng" dirty="0">
                <a:solidFill>
                  <a:schemeClr val="bg1"/>
                </a:solidFill>
              </a:rPr>
              <a:t>as </a:t>
            </a:r>
            <a:r>
              <a:rPr lang="en-US" sz="3200" b="1" dirty="0" err="1">
                <a:solidFill>
                  <a:schemeClr val="bg1"/>
                </a:solidFill>
              </a:rPr>
              <a:t>atbalsts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ikvienai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mājsaimniecībai</a:t>
            </a:r>
            <a:endParaRPr lang="lv-LV" sz="32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67E2751-04FF-4E34-90D7-DEE2282794FD}"/>
              </a:ext>
            </a:extLst>
          </p:cNvPr>
          <p:cNvSpPr txBox="1"/>
          <p:nvPr/>
        </p:nvSpPr>
        <p:spPr>
          <a:xfrm>
            <a:off x="396607" y="3106757"/>
            <a:ext cx="1121517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bg1"/>
                </a:solidFill>
              </a:rPr>
              <a:t>Pirmās </a:t>
            </a:r>
            <a:r>
              <a:rPr lang="lv-LV" sz="2800" dirty="0">
                <a:solidFill>
                  <a:srgbClr val="FFFF00"/>
                </a:solidFill>
              </a:rPr>
              <a:t>100 </a:t>
            </a:r>
            <a:r>
              <a:rPr lang="lv-LV" sz="2800" dirty="0" err="1">
                <a:solidFill>
                  <a:srgbClr val="FFFF00"/>
                </a:solidFill>
              </a:rPr>
              <a:t>kWh</a:t>
            </a:r>
            <a:r>
              <a:rPr lang="lv-LV" sz="2800" dirty="0">
                <a:solidFill>
                  <a:srgbClr val="FFFF00"/>
                </a:solidFill>
              </a:rPr>
              <a:t> </a:t>
            </a:r>
            <a:r>
              <a:rPr lang="lv-LV" sz="2800" dirty="0">
                <a:solidFill>
                  <a:schemeClr val="bg1"/>
                </a:solidFill>
              </a:rPr>
              <a:t>par cenu 0,160 </a:t>
            </a:r>
            <a:r>
              <a:rPr lang="lv-LV" sz="2800" dirty="0" err="1">
                <a:solidFill>
                  <a:schemeClr val="bg1"/>
                </a:solidFill>
              </a:rPr>
              <a:t>euro</a:t>
            </a:r>
            <a:r>
              <a:rPr lang="lv-LV" sz="2800" dirty="0">
                <a:solidFill>
                  <a:schemeClr val="bg1"/>
                </a:solidFill>
              </a:rPr>
              <a:t>/</a:t>
            </a:r>
            <a:r>
              <a:rPr lang="lv-LV" sz="2800" dirty="0" err="1">
                <a:solidFill>
                  <a:schemeClr val="bg1"/>
                </a:solidFill>
              </a:rPr>
              <a:t>kWh</a:t>
            </a:r>
            <a:r>
              <a:rPr lang="lv-LV" sz="2800" dirty="0">
                <a:solidFill>
                  <a:schemeClr val="bg1"/>
                </a:solidFill>
              </a:rPr>
              <a:t> jeb </a:t>
            </a:r>
            <a:r>
              <a:rPr lang="lv-LV" sz="2800" dirty="0">
                <a:solidFill>
                  <a:srgbClr val="FFFF00"/>
                </a:solidFill>
              </a:rPr>
              <a:t>16 </a:t>
            </a:r>
            <a:r>
              <a:rPr lang="lv-LV" sz="2800" dirty="0" err="1">
                <a:solidFill>
                  <a:srgbClr val="FFFF00"/>
                </a:solidFill>
              </a:rPr>
              <a:t>euro</a:t>
            </a:r>
            <a:endParaRPr lang="lv-LV" sz="2800" dirty="0">
              <a:solidFill>
                <a:srgbClr val="FFFF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lv-LV" sz="28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bg1"/>
                </a:solidFill>
              </a:rPr>
              <a:t>Pārējais mēneša elektroenerģijas patēriņš atbilstoši elektroenerģijas līgumam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lv-LV" sz="28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/>
                </a:solidFill>
              </a:rPr>
              <a:t>Par periodu no 2022.gada 1.oktobra līdz 2023.gada 30.aprīlim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1609A02-805C-462B-A090-726026E02172}"/>
              </a:ext>
            </a:extLst>
          </p:cNvPr>
          <p:cNvSpPr/>
          <p:nvPr/>
        </p:nvSpPr>
        <p:spPr>
          <a:xfrm>
            <a:off x="4891709" y="368401"/>
            <a:ext cx="70037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chemeClr val="bg1"/>
                </a:solidFill>
              </a:rPr>
              <a:t>Nodrošina elektroenerģijas tirgotājs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lv-LV" sz="1400" dirty="0">
              <a:solidFill>
                <a:schemeClr val="bg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chemeClr val="bg1"/>
                </a:solidFill>
              </a:rPr>
              <a:t>Elektroenerģijas tirgotāju piemērotais maksas samazinājums tiks segts caur Būvniecības valsts kontroles biroju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7F7A3F-C50B-4AC5-B7BA-5861DF6AF0E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CFEDF96-FF3E-4669-ABD8-3AA925C5E2D4}" type="slidenum">
              <a:rPr lang="en-US" altLang="lv-LV" smtClean="0"/>
              <a:pPr>
                <a:defRPr/>
              </a:pPr>
              <a:t>7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326671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F1CDA2-4DF9-40D7-8404-92E902852F8F}"/>
              </a:ext>
            </a:extLst>
          </p:cNvPr>
          <p:cNvSpPr/>
          <p:nvPr/>
        </p:nvSpPr>
        <p:spPr>
          <a:xfrm>
            <a:off x="296562" y="0"/>
            <a:ext cx="2488787" cy="19894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6D70AD41-C16B-4172-AE3C-B6B1F8C844D2}"/>
              </a:ext>
            </a:extLst>
          </p:cNvPr>
          <p:cNvSpPr/>
          <p:nvPr/>
        </p:nvSpPr>
        <p:spPr>
          <a:xfrm>
            <a:off x="296562" y="368401"/>
            <a:ext cx="4166058" cy="2793534"/>
          </a:xfrm>
          <a:prstGeom prst="frame">
            <a:avLst>
              <a:gd name="adj1" fmla="val 4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3200" b="1" dirty="0">
                <a:solidFill>
                  <a:schemeClr val="bg1"/>
                </a:solidFill>
              </a:rPr>
              <a:t>Mājokļiem ar </a:t>
            </a:r>
            <a:r>
              <a:rPr lang="lv-LV" sz="3200" b="1" u="sng" dirty="0">
                <a:solidFill>
                  <a:schemeClr val="bg1"/>
                </a:solidFill>
              </a:rPr>
              <a:t>malkas</a:t>
            </a:r>
            <a:r>
              <a:rPr lang="lv-LV" sz="3200" b="1" dirty="0">
                <a:solidFill>
                  <a:schemeClr val="bg1"/>
                </a:solidFill>
              </a:rPr>
              <a:t> apkuri</a:t>
            </a:r>
            <a:endParaRPr lang="lv-LV" sz="32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68671BB-7EC3-4F5F-BD2E-1157AC294D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112476F-5718-4D87-9F39-39960AD53483}"/>
              </a:ext>
            </a:extLst>
          </p:cNvPr>
          <p:cNvSpPr/>
          <p:nvPr/>
        </p:nvSpPr>
        <p:spPr>
          <a:xfrm>
            <a:off x="296562" y="3696066"/>
            <a:ext cx="47694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</a:t>
            </a:r>
            <a:r>
              <a:rPr lang="lv-LV" dirty="0" err="1">
                <a:solidFill>
                  <a:schemeClr val="bg1"/>
                </a:solidFill>
              </a:rPr>
              <a:t>aredzēta</a:t>
            </a:r>
            <a:r>
              <a:rPr lang="lv-LV" dirty="0">
                <a:solidFill>
                  <a:schemeClr val="bg1"/>
                </a:solidFill>
              </a:rPr>
              <a:t> mērvienību (litru, steru) pārvēršana </a:t>
            </a:r>
            <a:r>
              <a:rPr lang="lv-LV" dirty="0" err="1">
                <a:solidFill>
                  <a:schemeClr val="bg1"/>
                </a:solidFill>
              </a:rPr>
              <a:t>berkubikmetros</a:t>
            </a:r>
            <a:endParaRPr lang="lv-LV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lv-LV" dirty="0">
                <a:solidFill>
                  <a:schemeClr val="bg1"/>
                </a:solidFill>
              </a:rPr>
              <a:t>Ja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iesniedz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iesniegumu</a:t>
            </a:r>
            <a:r>
              <a:rPr lang="en-US" dirty="0">
                <a:solidFill>
                  <a:schemeClr val="bg1"/>
                </a:solidFill>
              </a:rPr>
              <a:t> par </a:t>
            </a:r>
            <a:r>
              <a:rPr lang="en-US" dirty="0" err="1">
                <a:solidFill>
                  <a:schemeClr val="bg1"/>
                </a:solidFill>
              </a:rPr>
              <a:t>abiem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atbalsta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veidiem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aprē</a:t>
            </a:r>
            <a:r>
              <a:rPr lang="lv-LV" dirty="0">
                <a:solidFill>
                  <a:schemeClr val="bg1"/>
                </a:solidFill>
              </a:rPr>
              <a:t>ķ</a:t>
            </a:r>
            <a:r>
              <a:rPr lang="en-US" dirty="0" err="1">
                <a:solidFill>
                  <a:schemeClr val="bg1"/>
                </a:solidFill>
              </a:rPr>
              <a:t>ina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atbilstoši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nosacījumiem</a:t>
            </a:r>
            <a:r>
              <a:rPr lang="en-US" dirty="0">
                <a:solidFill>
                  <a:schemeClr val="bg1"/>
                </a:solidFill>
              </a:rPr>
              <a:t> un </a:t>
            </a:r>
            <a:r>
              <a:rPr lang="lv-LV" dirty="0">
                <a:solidFill>
                  <a:schemeClr val="bg1"/>
                </a:solidFill>
              </a:rPr>
              <a:t>ņ</a:t>
            </a:r>
            <a:r>
              <a:rPr lang="en-US" dirty="0" err="1">
                <a:solidFill>
                  <a:schemeClr val="bg1"/>
                </a:solidFill>
              </a:rPr>
              <a:t>em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vērā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jau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izmaksāto</a:t>
            </a:r>
            <a:r>
              <a:rPr lang="en-US" dirty="0">
                <a:solidFill>
                  <a:schemeClr val="bg1"/>
                </a:solidFill>
              </a:rPr>
              <a:t> 60 euro </a:t>
            </a:r>
            <a:r>
              <a:rPr lang="en-US" dirty="0" err="1">
                <a:solidFill>
                  <a:schemeClr val="bg1"/>
                </a:solidFill>
              </a:rPr>
              <a:t>atbalstu</a:t>
            </a:r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9EDDEC2-F27A-481B-B81A-2A2D753CA09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CFEDF96-FF3E-4669-ABD8-3AA925C5E2D4}" type="slidenum">
              <a:rPr lang="en-US" altLang="lv-LV" smtClean="0"/>
              <a:pPr>
                <a:defRPr/>
              </a:pPr>
              <a:t>8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194485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F1CDA2-4DF9-40D7-8404-92E902852F8F}"/>
              </a:ext>
            </a:extLst>
          </p:cNvPr>
          <p:cNvSpPr/>
          <p:nvPr/>
        </p:nvSpPr>
        <p:spPr>
          <a:xfrm>
            <a:off x="296562" y="0"/>
            <a:ext cx="2488787" cy="19894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6D70AD41-C16B-4172-AE3C-B6B1F8C844D2}"/>
              </a:ext>
            </a:extLst>
          </p:cNvPr>
          <p:cNvSpPr/>
          <p:nvPr/>
        </p:nvSpPr>
        <p:spPr>
          <a:xfrm>
            <a:off x="296562" y="368401"/>
            <a:ext cx="4166058" cy="2280206"/>
          </a:xfrm>
          <a:prstGeom prst="frame">
            <a:avLst>
              <a:gd name="adj1" fmla="val 4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3200" b="1" dirty="0">
                <a:solidFill>
                  <a:schemeClr val="bg1"/>
                </a:solidFill>
              </a:rPr>
              <a:t>Mājokļiem ar koksnes </a:t>
            </a:r>
            <a:r>
              <a:rPr lang="lv-LV" sz="3200" b="1" u="sng" dirty="0">
                <a:solidFill>
                  <a:schemeClr val="bg1"/>
                </a:solidFill>
              </a:rPr>
              <a:t>granulu un brikešu</a:t>
            </a:r>
            <a:r>
              <a:rPr lang="lv-LV" sz="3200" b="1" dirty="0">
                <a:solidFill>
                  <a:schemeClr val="bg1"/>
                </a:solidFill>
              </a:rPr>
              <a:t> apkuri</a:t>
            </a:r>
            <a:endParaRPr lang="lv-LV" sz="3200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C97D18-1510-486D-9B1F-97AF621979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2769" y="0"/>
            <a:ext cx="4209231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4390C35-D798-43A6-B11E-77EE86354E22}"/>
              </a:ext>
            </a:extLst>
          </p:cNvPr>
          <p:cNvSpPr/>
          <p:nvPr/>
        </p:nvSpPr>
        <p:spPr>
          <a:xfrm>
            <a:off x="296561" y="3463001"/>
            <a:ext cx="642696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</a:rPr>
              <a:t>Iesniegumam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pievieno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lv-LV" sz="2400" dirty="0">
                <a:solidFill>
                  <a:schemeClr val="bg1"/>
                </a:solidFill>
              </a:rPr>
              <a:t>maksājumu apliecinošus dokumentus</a:t>
            </a:r>
            <a:endParaRPr lang="en-US" sz="24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 err="1">
                <a:solidFill>
                  <a:schemeClr val="bg1"/>
                </a:solidFill>
              </a:rPr>
              <a:t>Pašapliecinājumu</a:t>
            </a:r>
            <a:r>
              <a:rPr lang="en-US" sz="2400" dirty="0">
                <a:solidFill>
                  <a:schemeClr val="bg1"/>
                </a:solidFill>
              </a:rPr>
              <a:t> par </a:t>
            </a:r>
            <a:r>
              <a:rPr lang="en-US" sz="2400" dirty="0" err="1">
                <a:solidFill>
                  <a:schemeClr val="bg1"/>
                </a:solidFill>
              </a:rPr>
              <a:t>kokskaidu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granulu</a:t>
            </a:r>
            <a:r>
              <a:rPr lang="en-US" sz="2400" dirty="0">
                <a:solidFill>
                  <a:schemeClr val="bg1"/>
                </a:solidFill>
              </a:rPr>
              <a:t>/ </a:t>
            </a:r>
            <a:r>
              <a:rPr lang="en-US" sz="2400" dirty="0" err="1">
                <a:solidFill>
                  <a:schemeClr val="bg1"/>
                </a:solidFill>
              </a:rPr>
              <a:t>brikešu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apkures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esību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mājoklī</a:t>
            </a:r>
            <a:endParaRPr lang="lv-LV" sz="2400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A31CD-0921-420B-A060-9585D1C4646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CFEDF96-FF3E-4669-ABD8-3AA925C5E2D4}" type="slidenum">
              <a:rPr lang="en-US" altLang="lv-LV" smtClean="0"/>
              <a:pPr>
                <a:defRPr/>
              </a:pPr>
              <a:t>9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03019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inistrijas krāsas">
      <a:dk1>
        <a:sysClr val="windowText" lastClr="000000"/>
      </a:dk1>
      <a:lt1>
        <a:sysClr val="window" lastClr="FFFFFF"/>
      </a:lt1>
      <a:dk2>
        <a:srgbClr val="26201E"/>
      </a:dk2>
      <a:lt2>
        <a:srgbClr val="E7E6E6"/>
      </a:lt2>
      <a:accent1>
        <a:srgbClr val="6BA539"/>
      </a:accent1>
      <a:accent2>
        <a:srgbClr val="38572C"/>
      </a:accent2>
      <a:accent3>
        <a:srgbClr val="F7F6F2"/>
      </a:accent3>
      <a:accent4>
        <a:srgbClr val="38572C"/>
      </a:accent4>
      <a:accent5>
        <a:srgbClr val="263B1E"/>
      </a:accent5>
      <a:accent6>
        <a:srgbClr val="6BA539"/>
      </a:accent6>
      <a:hlink>
        <a:srgbClr val="38572C"/>
      </a:hlink>
      <a:folHlink>
        <a:srgbClr val="263B1E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5038</TotalTime>
  <Words>1247</Words>
  <Application>Microsoft Office PowerPoint</Application>
  <PresentationFormat>Widescreen</PresentationFormat>
  <Paragraphs>228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Consolas</vt:lpstr>
      <vt:lpstr>Helvetica Neue</vt:lpstr>
      <vt:lpstr>Times New Roman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LM</dc:title>
  <dc:creator>Linda Liepa</dc:creator>
  <cp:lastModifiedBy>Daiga Renemane</cp:lastModifiedBy>
  <cp:revision>455</cp:revision>
  <cp:lastPrinted>2018-11-12T09:24:39Z</cp:lastPrinted>
  <dcterms:created xsi:type="dcterms:W3CDTF">2018-05-25T08:49:44Z</dcterms:created>
  <dcterms:modified xsi:type="dcterms:W3CDTF">2024-01-17T09:46:55Z</dcterms:modified>
</cp:coreProperties>
</file>