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7" r:id="rId3"/>
    <p:sldId id="277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Kurme" initials="IK" lastIdx="1" clrIdx="0">
    <p:extLst>
      <p:ext uri="{19B8F6BF-5375-455C-9EA6-DF929625EA0E}">
        <p15:presenceInfo xmlns:p15="http://schemas.microsoft.com/office/powerpoint/2012/main" userId="S-1-5-21-738795142-1242532775-405837587-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14.03.2023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m.gov.lv/lv/diskusijas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/>
              <a:t>15</a:t>
            </a:r>
            <a:r>
              <a:rPr lang="lv-LV" dirty="0"/>
              <a:t>.</a:t>
            </a:r>
            <a:r>
              <a:rPr lang="en-US" dirty="0"/>
              <a:t>03</a:t>
            </a:r>
            <a:r>
              <a:rPr lang="lv-LV" dirty="0"/>
              <a:t>.202</a:t>
            </a:r>
            <a:r>
              <a:rPr lang="en-US" dirty="0"/>
              <a:t>3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97293" y="215443"/>
            <a:ext cx="21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Aprīlī</a:t>
            </a:r>
            <a:r>
              <a:rPr lang="en-US" dirty="0"/>
              <a:t> 1/2023</a:t>
            </a: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118529" y="0"/>
            <a:ext cx="266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NOTIKUMI</a:t>
            </a:r>
            <a:endParaRPr lang="en-US" sz="32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48" y="1253142"/>
            <a:ext cx="4086326" cy="22985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30707" y="329812"/>
            <a:ext cx="497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Vasarā</a:t>
            </a:r>
            <a:r>
              <a:rPr lang="en-US" dirty="0"/>
              <a:t> 2 </a:t>
            </a:r>
            <a:r>
              <a:rPr lang="en-US" dirty="0" err="1"/>
              <a:t>semināri</a:t>
            </a:r>
            <a:r>
              <a:rPr lang="en-US" dirty="0"/>
              <a:t> </a:t>
            </a:r>
            <a:r>
              <a:rPr lang="en-US" dirty="0" err="1"/>
              <a:t>Bāriņtiesām</a:t>
            </a:r>
            <a:r>
              <a:rPr lang="en-US" dirty="0"/>
              <a:t> par </a:t>
            </a:r>
            <a:r>
              <a:rPr lang="en-US" dirty="0" err="1"/>
              <a:t>metodikas</a:t>
            </a:r>
            <a:r>
              <a:rPr lang="en-US" dirty="0"/>
              <a:t> </a:t>
            </a:r>
            <a:r>
              <a:rPr lang="en-US" dirty="0" err="1"/>
              <a:t>sociālajam</a:t>
            </a:r>
            <a:r>
              <a:rPr lang="en-US" dirty="0"/>
              <a:t> </a:t>
            </a:r>
            <a:r>
              <a:rPr lang="en-US" dirty="0" err="1"/>
              <a:t>darbam</a:t>
            </a:r>
            <a:r>
              <a:rPr lang="en-US" dirty="0"/>
              <a:t> </a:t>
            </a:r>
            <a:r>
              <a:rPr lang="en-US" dirty="0" err="1"/>
              <a:t>ģimenēm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bērniem</a:t>
            </a:r>
            <a:r>
              <a:rPr lang="en-US" dirty="0"/>
              <a:t> </a:t>
            </a:r>
            <a:r>
              <a:rPr lang="en-US" dirty="0" err="1"/>
              <a:t>lomu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</a:t>
            </a:r>
            <a:r>
              <a:rPr lang="en-US" dirty="0" err="1"/>
              <a:t>tiesību</a:t>
            </a:r>
            <a:r>
              <a:rPr lang="en-US" dirty="0"/>
              <a:t> </a:t>
            </a:r>
            <a:r>
              <a:rPr lang="en-US" dirty="0" err="1"/>
              <a:t>aizsardzības</a:t>
            </a:r>
            <a:r>
              <a:rPr lang="en-US" dirty="0"/>
              <a:t> </a:t>
            </a:r>
            <a:r>
              <a:rPr lang="en-US" dirty="0" err="1"/>
              <a:t>sistēmā</a:t>
            </a:r>
            <a:r>
              <a:rPr lang="en-US" dirty="0"/>
              <a:t> Latvijā</a:t>
            </a:r>
            <a:endParaRPr lang="lv-LV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A806911-31B7-43F4-AD73-1F5518BBC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325" y="684205"/>
            <a:ext cx="2226920" cy="3146494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BB834C25-987E-4DA4-9E24-6469D19E7F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7" y="711220"/>
            <a:ext cx="3579245" cy="2016599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BA413D5A-F295-4A79-94C4-96EC0806A6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2" y="3939162"/>
            <a:ext cx="3573320" cy="23972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DA2A37-0DA4-4E29-8A63-E1701D7F4E78}"/>
              </a:ext>
            </a:extLst>
          </p:cNvPr>
          <p:cNvSpPr txBox="1"/>
          <p:nvPr/>
        </p:nvSpPr>
        <p:spPr>
          <a:xfrm>
            <a:off x="0" y="3184587"/>
            <a:ext cx="4001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Janvārī</a:t>
            </a:r>
            <a:r>
              <a:rPr lang="en-US" dirty="0"/>
              <a:t> </a:t>
            </a:r>
            <a:r>
              <a:rPr lang="en-US" dirty="0" err="1"/>
              <a:t>mācības</a:t>
            </a:r>
            <a:r>
              <a:rPr lang="en-US" dirty="0"/>
              <a:t> </a:t>
            </a:r>
            <a:r>
              <a:rPr lang="en-US" dirty="0" err="1"/>
              <a:t>uzsāka</a:t>
            </a:r>
            <a:r>
              <a:rPr lang="en-US" dirty="0"/>
              <a:t> 24 </a:t>
            </a:r>
            <a:r>
              <a:rPr lang="en-US" dirty="0" err="1"/>
              <a:t>ģimenes</a:t>
            </a:r>
            <a:r>
              <a:rPr lang="en-US" dirty="0"/>
              <a:t> </a:t>
            </a:r>
            <a:r>
              <a:rPr lang="en-US" dirty="0" err="1"/>
              <a:t>asistentiem</a:t>
            </a:r>
            <a:endParaRPr lang="lv-LV" dirty="0"/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C11BDFFA-6C4C-4FAB-9B7F-9BC6B5E569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18" y="4200030"/>
            <a:ext cx="3293616" cy="1852297"/>
          </a:xfrm>
          <a:prstGeom prst="rect">
            <a:avLst/>
          </a:prstGeom>
        </p:spPr>
      </p:pic>
      <p:pic>
        <p:nvPicPr>
          <p:cNvPr id="23" name="Attēls 22">
            <a:extLst>
              <a:ext uri="{FF2B5EF4-FFF2-40B4-BE49-F238E27FC236}">
                <a16:creationId xmlns:a16="http://schemas.microsoft.com/office/drawing/2014/main" id="{6A16FED7-DA8A-4CDC-9927-EAE42694E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773" y="4599531"/>
            <a:ext cx="3929979" cy="18522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B7E43C-7135-41FE-A860-1BD44DCF76A3}"/>
              </a:ext>
            </a:extLst>
          </p:cNvPr>
          <p:cNvSpPr txBox="1"/>
          <p:nvPr/>
        </p:nvSpPr>
        <p:spPr>
          <a:xfrm>
            <a:off x="4008612" y="3551700"/>
            <a:ext cx="4702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Februāra</a:t>
            </a:r>
            <a:r>
              <a:rPr lang="en-US" dirty="0"/>
              <a:t> </a:t>
            </a:r>
            <a:r>
              <a:rPr lang="en-US" dirty="0" err="1"/>
              <a:t>sākumā</a:t>
            </a:r>
            <a:r>
              <a:rPr lang="en-US" dirty="0"/>
              <a:t> </a:t>
            </a:r>
            <a:r>
              <a:rPr lang="en-US" dirty="0" err="1"/>
              <a:t>mācību</a:t>
            </a:r>
            <a:r>
              <a:rPr lang="en-US" dirty="0"/>
              <a:t> </a:t>
            </a:r>
            <a:r>
              <a:rPr lang="en-US" dirty="0" err="1"/>
              <a:t>brauciens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Slovēniju</a:t>
            </a:r>
            <a:r>
              <a:rPr lang="en-US" dirty="0"/>
              <a:t>, </a:t>
            </a:r>
            <a:r>
              <a:rPr lang="en-US" dirty="0" err="1"/>
              <a:t>Austriju</a:t>
            </a:r>
            <a:r>
              <a:rPr lang="en-US" dirty="0"/>
              <a:t>. </a:t>
            </a:r>
            <a:r>
              <a:rPr lang="en-US" dirty="0" err="1"/>
              <a:t>Metodikas</a:t>
            </a:r>
            <a:r>
              <a:rPr lang="en-US" dirty="0"/>
              <a:t> Sociālais darbs </a:t>
            </a:r>
            <a:r>
              <a:rPr lang="en-US" dirty="0" err="1"/>
              <a:t>kopienā</a:t>
            </a:r>
            <a:r>
              <a:rPr lang="en-US" dirty="0"/>
              <a:t> </a:t>
            </a:r>
            <a:r>
              <a:rPr lang="en-US" dirty="0" err="1"/>
              <a:t>pilotprojekta</a:t>
            </a:r>
            <a:r>
              <a:rPr lang="en-US" dirty="0"/>
              <a:t> </a:t>
            </a:r>
            <a:r>
              <a:rPr lang="en-US" dirty="0" err="1"/>
              <a:t>dalībnieki</a:t>
            </a:r>
            <a:endParaRPr lang="lv-LV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B8F4FB-2600-4802-82DD-C7EC48EA2DF0}"/>
              </a:ext>
            </a:extLst>
          </p:cNvPr>
          <p:cNvSpPr txBox="1"/>
          <p:nvPr/>
        </p:nvSpPr>
        <p:spPr>
          <a:xfrm>
            <a:off x="493864" y="2727819"/>
            <a:ext cx="2756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hlinkClick r:id="rId8"/>
              </a:rPr>
              <a:t>https://www.lm.gov.lv/lv/diskusijas</a:t>
            </a:r>
            <a:r>
              <a:rPr lang="en-US" sz="1400" dirty="0"/>
              <a:t> 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241702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248762" y="6868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94922" y="377797"/>
            <a:ext cx="6848316" cy="2667211"/>
            <a:chOff x="2205271" y="233265"/>
            <a:chExt cx="6668141" cy="321029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2205271" y="233265"/>
              <a:ext cx="6668141" cy="298822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2282251" y="405916"/>
              <a:ext cx="6427053" cy="3037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  <a:r>
                <a:rPr lang="en-US" b="1" dirty="0"/>
                <a:t> </a:t>
              </a:r>
              <a:r>
                <a:rPr lang="en-US" b="1" dirty="0" err="1"/>
                <a:t>izstrādē</a:t>
              </a:r>
              <a:endParaRPr lang="lv-LV" b="1" dirty="0"/>
            </a:p>
            <a:p>
              <a:endParaRPr lang="en-US" sz="1400" dirty="0"/>
            </a:p>
            <a:p>
              <a:r>
                <a:rPr lang="en-US" sz="1400" dirty="0"/>
                <a:t>Sociālais darbs </a:t>
              </a:r>
              <a:r>
                <a:rPr lang="en-US" sz="1400" dirty="0" err="1"/>
                <a:t>ar</a:t>
              </a:r>
              <a:r>
                <a:rPr lang="en-US" sz="1400" dirty="0"/>
                <a:t> sociālās </a:t>
              </a:r>
              <a:r>
                <a:rPr lang="en-US" sz="1400" dirty="0" err="1"/>
                <a:t>atstumtības</a:t>
              </a:r>
              <a:r>
                <a:rPr lang="en-US" sz="1400" dirty="0"/>
                <a:t> un </a:t>
              </a:r>
              <a:r>
                <a:rPr lang="en-US" sz="1400" dirty="0" err="1"/>
                <a:t>diskriminācijas</a:t>
              </a:r>
              <a:r>
                <a:rPr lang="en-US" sz="1400" dirty="0"/>
                <a:t> </a:t>
              </a:r>
              <a:r>
                <a:rPr lang="en-US" sz="1400" dirty="0" err="1"/>
                <a:t>riskam</a:t>
              </a:r>
              <a:r>
                <a:rPr lang="en-US" sz="1400" dirty="0"/>
                <a:t> </a:t>
              </a:r>
              <a:r>
                <a:rPr lang="en-US" sz="1400" dirty="0" err="1"/>
                <a:t>pakļautām</a:t>
              </a:r>
              <a:r>
                <a:rPr lang="en-US" sz="1400" dirty="0"/>
                <a:t> </a:t>
              </a:r>
              <a:r>
                <a:rPr lang="en-US" sz="1400" dirty="0" err="1"/>
                <a:t>personām</a:t>
              </a:r>
              <a:r>
                <a:rPr lang="en-US" sz="1400" dirty="0"/>
                <a:t> -</a:t>
              </a:r>
            </a:p>
            <a:p>
              <a:r>
                <a:rPr lang="en-US" sz="1400" dirty="0" err="1"/>
                <a:t>pilotprojekts</a:t>
              </a:r>
              <a:r>
                <a:rPr lang="en-US" sz="1400" dirty="0"/>
                <a:t> </a:t>
              </a:r>
              <a:r>
                <a:rPr lang="en-US" sz="1400" dirty="0" err="1"/>
                <a:t>līdz</a:t>
              </a:r>
              <a:r>
                <a:rPr lang="en-US" sz="1400" dirty="0"/>
                <a:t> 31. </a:t>
              </a:r>
              <a:r>
                <a:rPr lang="en-US" sz="1400" dirty="0" err="1"/>
                <a:t>oktobrim</a:t>
              </a:r>
              <a:endParaRPr lang="en-US" sz="1400" dirty="0"/>
            </a:p>
            <a:p>
              <a:r>
                <a:rPr lang="lv-LV" sz="1400" dirty="0"/>
                <a:t>Sociālais darbs ar jauniešiem</a:t>
              </a:r>
              <a:r>
                <a:rPr lang="en-US" sz="1400" dirty="0"/>
                <a:t> – </a:t>
              </a:r>
              <a:r>
                <a:rPr lang="en-US" sz="1400" dirty="0" err="1"/>
                <a:t>pilotprojekts</a:t>
              </a:r>
              <a:r>
                <a:rPr lang="en-US" sz="1400" dirty="0"/>
                <a:t> </a:t>
              </a:r>
              <a:r>
                <a:rPr lang="en-US" sz="1400" dirty="0" err="1"/>
                <a:t>līdz</a:t>
              </a:r>
              <a:r>
                <a:rPr lang="en-US" sz="1400" dirty="0"/>
                <a:t> 30. </a:t>
              </a:r>
              <a:r>
                <a:rPr lang="en-US" sz="1400" dirty="0" err="1"/>
                <a:t>novembrim</a:t>
              </a:r>
              <a:endParaRPr lang="en-US" sz="1400" dirty="0"/>
            </a:p>
            <a:p>
              <a:r>
                <a:rPr lang="lv-LV" sz="1400" dirty="0"/>
                <a:t>Sociālais darbs kopienā </a:t>
              </a:r>
              <a:r>
                <a:rPr lang="en-US" sz="1400" dirty="0"/>
                <a:t>– </a:t>
              </a:r>
              <a:r>
                <a:rPr lang="en-US" sz="1400" dirty="0" err="1"/>
                <a:t>pilotprojekts</a:t>
              </a:r>
              <a:r>
                <a:rPr lang="en-US" sz="1400" dirty="0"/>
                <a:t> no 1. </a:t>
              </a:r>
              <a:r>
                <a:rPr lang="en-US" sz="1400" dirty="0" err="1"/>
                <a:t>septembra</a:t>
              </a:r>
              <a:endParaRPr lang="en-US" sz="1400" dirty="0"/>
            </a:p>
            <a:p>
              <a:r>
                <a:rPr lang="lv-LV" sz="1400" dirty="0"/>
                <a:t>Sociālais darbs ar grupu </a:t>
              </a:r>
              <a:r>
                <a:rPr lang="en-US" sz="1400" dirty="0"/>
                <a:t>– </a:t>
              </a:r>
              <a:r>
                <a:rPr lang="en-US" sz="1400" dirty="0" err="1"/>
                <a:t>pilotprojekts</a:t>
              </a:r>
              <a:r>
                <a:rPr lang="en-US" sz="1400" dirty="0"/>
                <a:t> no 1. </a:t>
              </a:r>
              <a:r>
                <a:rPr lang="en-US" sz="1400" dirty="0" err="1"/>
                <a:t>novembra</a:t>
              </a:r>
              <a:endParaRPr lang="en-US" sz="1400" dirty="0"/>
            </a:p>
            <a:p>
              <a:r>
                <a:rPr lang="lv-LV" sz="1400" dirty="0"/>
                <a:t>Krīzes intervence sociālajā darbā un psihosociālā konsultēšana krīzē</a:t>
              </a:r>
              <a:r>
                <a:rPr lang="en-US" sz="1400" dirty="0"/>
                <a:t> – </a:t>
              </a:r>
            </a:p>
            <a:p>
              <a:r>
                <a:rPr lang="en-US" sz="1400" dirty="0" err="1"/>
                <a:t>pilotprojekts</a:t>
              </a:r>
              <a:r>
                <a:rPr lang="en-US" sz="1400" dirty="0"/>
                <a:t> no 2023.g I cet.</a:t>
              </a:r>
            </a:p>
            <a:p>
              <a:r>
                <a:rPr lang="en-US" sz="1400" dirty="0"/>
                <a:t>Sociālais darbs </a:t>
              </a:r>
              <a:r>
                <a:rPr lang="en-US" sz="1400" dirty="0" err="1"/>
                <a:t>ar</a:t>
              </a:r>
              <a:r>
                <a:rPr lang="en-US" sz="1400" dirty="0"/>
                <a:t> </a:t>
              </a:r>
              <a:r>
                <a:rPr lang="en-US" sz="1400" dirty="0" err="1"/>
                <a:t>senioriem</a:t>
              </a:r>
              <a:r>
                <a:rPr lang="en-US" sz="1400" dirty="0"/>
                <a:t>  - </a:t>
              </a:r>
              <a:r>
                <a:rPr lang="en-US" sz="1400" dirty="0" err="1"/>
                <a:t>satura</a:t>
              </a:r>
              <a:r>
                <a:rPr lang="en-US" sz="1400" dirty="0"/>
                <a:t> </a:t>
              </a:r>
              <a:r>
                <a:rPr lang="en-US" sz="1400" dirty="0" err="1"/>
                <a:t>projekta</a:t>
              </a:r>
              <a:r>
                <a:rPr lang="en-US" sz="1400" dirty="0"/>
                <a:t> </a:t>
              </a:r>
              <a:r>
                <a:rPr lang="en-US" sz="1400" dirty="0" err="1"/>
                <a:t>izstrāde</a:t>
              </a:r>
              <a:r>
                <a:rPr lang="en-US" sz="1400" dirty="0"/>
                <a:t>, </a:t>
              </a:r>
              <a:r>
                <a:rPr lang="en-US" sz="1400" dirty="0" err="1"/>
                <a:t>pilotprojekts</a:t>
              </a:r>
              <a:r>
                <a:rPr lang="en-US" sz="1400" dirty="0"/>
                <a:t> no 2023.g II cet.</a:t>
              </a:r>
            </a:p>
            <a:p>
              <a:r>
                <a:rPr lang="en-US" sz="1400" dirty="0"/>
                <a:t>	</a:t>
              </a:r>
              <a:endParaRPr lang="lv-LV" sz="1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EBC9D1-75CC-4B00-AD0C-BE40C5616208}"/>
              </a:ext>
            </a:extLst>
          </p:cNvPr>
          <p:cNvGrpSpPr/>
          <p:nvPr/>
        </p:nvGrpSpPr>
        <p:grpSpPr>
          <a:xfrm>
            <a:off x="279463" y="4152536"/>
            <a:ext cx="5571720" cy="2425920"/>
            <a:chOff x="5532544" y="929664"/>
            <a:chExt cx="4143376" cy="444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5F551D-DC9C-42D6-9A49-C290C3E87CC4}"/>
                </a:ext>
              </a:extLst>
            </p:cNvPr>
            <p:cNvSpPr txBox="1"/>
            <p:nvPr/>
          </p:nvSpPr>
          <p:spPr>
            <a:xfrm>
              <a:off x="5803197" y="1153466"/>
              <a:ext cx="3737028" cy="2369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INFORMATĪVĀ KAMPAŅA PAR SOCIĀLO DARBU KOPIENĀ (04.-10.)</a:t>
              </a:r>
            </a:p>
            <a:p>
              <a:pPr algn="r"/>
              <a:endParaRPr lang="lv-LV" sz="1400" b="1" dirty="0"/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5532544" y="929664"/>
              <a:ext cx="4143376" cy="444765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3" name="Rectangle: Rounded Corners 29">
            <a:extLst>
              <a:ext uri="{FF2B5EF4-FFF2-40B4-BE49-F238E27FC236}">
                <a16:creationId xmlns:a16="http://schemas.microsoft.com/office/drawing/2014/main" id="{19C0C178-953D-403C-8B1B-97BBA3F66D0E}"/>
              </a:ext>
            </a:extLst>
          </p:cNvPr>
          <p:cNvSpPr/>
          <p:nvPr/>
        </p:nvSpPr>
        <p:spPr>
          <a:xfrm>
            <a:off x="279462" y="555636"/>
            <a:ext cx="4301415" cy="335476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" name="Group 2"/>
          <p:cNvGrpSpPr/>
          <p:nvPr/>
        </p:nvGrpSpPr>
        <p:grpSpPr>
          <a:xfrm>
            <a:off x="6351340" y="3046572"/>
            <a:ext cx="5571719" cy="1596348"/>
            <a:chOff x="5403027" y="4115984"/>
            <a:chExt cx="5524949" cy="1770186"/>
          </a:xfrm>
        </p:grpSpPr>
        <p:sp>
          <p:nvSpPr>
            <p:cNvPr id="9" name="Rounded Rectangle 8"/>
            <p:cNvSpPr/>
            <p:nvPr/>
          </p:nvSpPr>
          <p:spPr>
            <a:xfrm>
              <a:off x="5403027" y="4115984"/>
              <a:ext cx="5524949" cy="168418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06311" y="4282095"/>
              <a:ext cx="4802354" cy="1604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PROCESĀ</a:t>
              </a:r>
            </a:p>
            <a:p>
              <a:r>
                <a:rPr lang="lv-LV" sz="1400" dirty="0"/>
                <a:t>Sociālā darba </a:t>
              </a:r>
              <a:r>
                <a:rPr lang="lv-LV" sz="1400" strike="sngStrike" dirty="0"/>
                <a:t>terminoloģijas</a:t>
              </a:r>
              <a:r>
                <a:rPr lang="lv-LV" sz="1400" dirty="0"/>
                <a:t> vārdnīca</a:t>
              </a:r>
              <a:r>
                <a:rPr lang="en-US" sz="1400" dirty="0"/>
                <a:t> – </a:t>
              </a:r>
              <a:r>
                <a:rPr lang="en-US" sz="1400" dirty="0" err="1"/>
                <a:t>pēc</a:t>
              </a:r>
              <a:r>
                <a:rPr lang="en-US" sz="1400" dirty="0"/>
                <a:t> LZA TK </a:t>
              </a:r>
              <a:r>
                <a:rPr lang="en-US" sz="1400" dirty="0" err="1"/>
                <a:t>iebildumiem</a:t>
              </a:r>
              <a:endParaRPr lang="en-US" sz="1400" dirty="0"/>
            </a:p>
            <a:p>
              <a:r>
                <a:rPr lang="lv-LV" sz="1400" dirty="0"/>
                <a:t>Ģimenes asistenta pakalpojuma pilotprojekts</a:t>
              </a:r>
              <a:r>
                <a:rPr lang="en-US" sz="1400" dirty="0"/>
                <a:t>/</a:t>
              </a:r>
              <a:r>
                <a:rPr lang="en-US" sz="1400" dirty="0" err="1"/>
                <a:t>pētījums</a:t>
              </a:r>
              <a:r>
                <a:rPr lang="en-US" sz="1400" dirty="0"/>
                <a:t> (2 </a:t>
              </a:r>
              <a:r>
                <a:rPr lang="en-US" sz="1400" dirty="0" err="1"/>
                <a:t>gadi</a:t>
              </a:r>
              <a:r>
                <a:rPr lang="en-US" sz="1400" dirty="0"/>
                <a:t>)</a:t>
              </a:r>
            </a:p>
            <a:p>
              <a:r>
                <a:rPr lang="en-US" sz="1400" dirty="0"/>
                <a:t>E-</a:t>
              </a:r>
              <a:r>
                <a:rPr lang="en-US" sz="1400" dirty="0" err="1"/>
                <a:t>mācības</a:t>
              </a:r>
              <a:r>
                <a:rPr lang="en-US" sz="1400" dirty="0"/>
                <a:t> un </a:t>
              </a:r>
              <a:r>
                <a:rPr lang="en-US" sz="1400" dirty="0" err="1"/>
                <a:t>metodiku</a:t>
              </a:r>
              <a:r>
                <a:rPr lang="en-US" sz="1400" dirty="0"/>
                <a:t> </a:t>
              </a:r>
              <a:r>
                <a:rPr lang="en-US" sz="1400" dirty="0" err="1"/>
                <a:t>klātienes</a:t>
              </a:r>
              <a:r>
                <a:rPr lang="en-US" sz="1400" dirty="0"/>
                <a:t> </a:t>
              </a:r>
              <a:r>
                <a:rPr lang="en-US" sz="1400" dirty="0" err="1"/>
                <a:t>mācības</a:t>
              </a:r>
              <a:endParaRPr lang="en-US" sz="1400" dirty="0"/>
            </a:p>
            <a:p>
              <a:r>
                <a:rPr lang="lv-LV" sz="1400" dirty="0" err="1"/>
                <a:t>Ex-post</a:t>
              </a:r>
              <a:r>
                <a:rPr lang="lv-LV" sz="1400" dirty="0"/>
                <a:t> pētījums</a:t>
              </a:r>
            </a:p>
            <a:p>
              <a:endParaRPr lang="lv-LV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51340" y="4910681"/>
            <a:ext cx="6216948" cy="969044"/>
            <a:chOff x="5874653" y="4840942"/>
            <a:chExt cx="6216948" cy="1111624"/>
          </a:xfrm>
        </p:grpSpPr>
        <p:sp>
          <p:nvSpPr>
            <p:cNvPr id="5" name="TextBox 4"/>
            <p:cNvSpPr txBox="1"/>
            <p:nvPr/>
          </p:nvSpPr>
          <p:spPr>
            <a:xfrm>
              <a:off x="5970287" y="4918527"/>
              <a:ext cx="6121314" cy="917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SUPERVĪZIJA UN APMĀCĪBAS</a:t>
              </a:r>
            </a:p>
            <a:p>
              <a:r>
                <a:rPr lang="en-US" sz="1400" dirty="0" err="1"/>
                <a:t>Pakalpojuma</a:t>
              </a:r>
              <a:r>
                <a:rPr lang="en-US" sz="1400" dirty="0"/>
                <a:t> </a:t>
              </a:r>
              <a:r>
                <a:rPr lang="en-US" sz="1400" dirty="0" err="1"/>
                <a:t>komensāciju</a:t>
              </a:r>
              <a:r>
                <a:rPr lang="en-US" sz="1400" dirty="0"/>
                <a:t> </a:t>
              </a:r>
              <a:r>
                <a:rPr lang="en-US" sz="1400" dirty="0" err="1"/>
                <a:t>izmaksas</a:t>
              </a:r>
              <a:r>
                <a:rPr lang="en-US" sz="1400" dirty="0"/>
                <a:t> </a:t>
              </a:r>
              <a:r>
                <a:rPr lang="en-US" sz="1400" dirty="0" err="1"/>
                <a:t>līdz</a:t>
              </a:r>
              <a:r>
                <a:rPr lang="en-US" sz="1400" dirty="0"/>
                <a:t> 30.09.2023.</a:t>
              </a:r>
            </a:p>
            <a:p>
              <a:r>
                <a:rPr lang="en-US" sz="1400" dirty="0" err="1"/>
                <a:t>Pakalpojuma</a:t>
              </a:r>
              <a:r>
                <a:rPr lang="en-US" sz="1400" dirty="0"/>
                <a:t> </a:t>
              </a:r>
              <a:r>
                <a:rPr lang="en-US" sz="1400" dirty="0" err="1"/>
                <a:t>iepirkuma</a:t>
              </a:r>
              <a:r>
                <a:rPr lang="en-US" sz="1400" dirty="0"/>
                <a:t> </a:t>
              </a:r>
              <a:r>
                <a:rPr lang="en-US" sz="1400" dirty="0" err="1"/>
                <a:t>maiņa</a:t>
              </a:r>
              <a:r>
                <a:rPr lang="en-US" sz="1400" dirty="0"/>
                <a:t> </a:t>
              </a:r>
              <a:r>
                <a:rPr lang="en-US" sz="1400" dirty="0" err="1"/>
                <a:t>pašvaldībām</a:t>
              </a:r>
              <a:endParaRPr lang="lv-LV" sz="14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874653" y="4840942"/>
              <a:ext cx="4775418" cy="1111624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C0F511B-2614-43B0-B6D9-AE5CFE6692B4}"/>
              </a:ext>
            </a:extLst>
          </p:cNvPr>
          <p:cNvSpPr txBox="1"/>
          <p:nvPr/>
        </p:nvSpPr>
        <p:spPr>
          <a:xfrm>
            <a:off x="408834" y="725613"/>
            <a:ext cx="404267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SOCIĀLO DIENESTU VADĪBAS KVALITĀTES MODEĻA IZSTRĀDE</a:t>
            </a:r>
          </a:p>
          <a:p>
            <a:endParaRPr lang="en-US" b="1" dirty="0"/>
          </a:p>
          <a:p>
            <a:pPr marL="342900" indent="-342900">
              <a:buAutoNum type="arabicParenBoth"/>
            </a:pPr>
            <a:r>
              <a:rPr lang="en-US" sz="1400" dirty="0" err="1"/>
              <a:t>Pašvērtējuma</a:t>
            </a:r>
            <a:r>
              <a:rPr lang="en-US" sz="1400" dirty="0"/>
              <a:t> </a:t>
            </a:r>
            <a:r>
              <a:rPr lang="en-US" sz="1400" dirty="0" err="1"/>
              <a:t>standarts</a:t>
            </a:r>
            <a:r>
              <a:rPr lang="en-US" sz="1400" dirty="0"/>
              <a:t>.</a:t>
            </a:r>
          </a:p>
          <a:p>
            <a:pPr marL="342900" indent="-342900">
              <a:buAutoNum type="arabicParenBoth"/>
            </a:pPr>
            <a:r>
              <a:rPr lang="en-US" sz="1400" dirty="0" err="1"/>
              <a:t>Starpinstitucionālās</a:t>
            </a:r>
            <a:r>
              <a:rPr lang="en-US" sz="1400" dirty="0"/>
              <a:t> un </a:t>
            </a:r>
            <a:r>
              <a:rPr lang="en-US" sz="1400" dirty="0" err="1"/>
              <a:t>starpprofesionālās</a:t>
            </a:r>
            <a:r>
              <a:rPr lang="en-US" sz="1400" dirty="0"/>
              <a:t> </a:t>
            </a:r>
            <a:r>
              <a:rPr lang="en-US" sz="1400" dirty="0" err="1"/>
              <a:t>sadarbības</a:t>
            </a:r>
            <a:r>
              <a:rPr lang="en-US" sz="1400" dirty="0"/>
              <a:t> </a:t>
            </a:r>
            <a:r>
              <a:rPr lang="en-US" sz="1400" dirty="0" err="1"/>
              <a:t>mehānismi</a:t>
            </a:r>
            <a:r>
              <a:rPr lang="en-US" sz="1400" dirty="0"/>
              <a:t> </a:t>
            </a:r>
            <a:r>
              <a:rPr lang="en-US" sz="1400" dirty="0" err="1"/>
              <a:t>dažādu</a:t>
            </a:r>
            <a:r>
              <a:rPr lang="en-US" sz="1400" dirty="0"/>
              <a:t> </a:t>
            </a:r>
            <a:r>
              <a:rPr lang="en-US" sz="1400" dirty="0" err="1"/>
              <a:t>sociālo</a:t>
            </a:r>
            <a:r>
              <a:rPr lang="en-US" sz="1400" dirty="0"/>
              <a:t> </a:t>
            </a:r>
            <a:r>
              <a:rPr lang="en-US" sz="1400" dirty="0" err="1"/>
              <a:t>gadījumu</a:t>
            </a:r>
            <a:r>
              <a:rPr lang="en-US" sz="1400" dirty="0"/>
              <a:t> </a:t>
            </a:r>
            <a:r>
              <a:rPr lang="en-US" sz="1400" dirty="0" err="1"/>
              <a:t>vadībai</a:t>
            </a:r>
            <a:r>
              <a:rPr lang="en-US" sz="1400" dirty="0"/>
              <a:t> (</a:t>
            </a:r>
            <a:r>
              <a:rPr lang="en-US" sz="1400" dirty="0" err="1"/>
              <a:t>ceļa</a:t>
            </a:r>
            <a:r>
              <a:rPr lang="en-US" sz="1400" dirty="0"/>
              <a:t> </a:t>
            </a:r>
            <a:r>
              <a:rPr lang="en-US" sz="1400" dirty="0" err="1"/>
              <a:t>kartes</a:t>
            </a:r>
            <a:r>
              <a:rPr lang="en-US" sz="1400" dirty="0"/>
              <a:t>)</a:t>
            </a:r>
          </a:p>
          <a:p>
            <a:pPr marL="342900" indent="-342900">
              <a:buAutoNum type="arabicParenBoth"/>
            </a:pPr>
            <a:r>
              <a:rPr lang="en-US" sz="1400" dirty="0" err="1"/>
              <a:t>Sociālā</a:t>
            </a:r>
            <a:r>
              <a:rPr lang="en-US" sz="1400" dirty="0"/>
              <a:t> </a:t>
            </a:r>
            <a:r>
              <a:rPr lang="en-US" sz="1400" dirty="0" err="1"/>
              <a:t>darba</a:t>
            </a:r>
            <a:r>
              <a:rPr lang="en-US" sz="1400" dirty="0"/>
              <a:t> </a:t>
            </a:r>
            <a:r>
              <a:rPr lang="en-US" sz="1400" dirty="0" err="1"/>
              <a:t>prakses</a:t>
            </a:r>
            <a:r>
              <a:rPr lang="en-US" sz="1400" dirty="0"/>
              <a:t> </a:t>
            </a:r>
            <a:r>
              <a:rPr lang="en-US" sz="1400" dirty="0" err="1"/>
              <a:t>slodzes</a:t>
            </a:r>
            <a:r>
              <a:rPr lang="en-US" sz="1400" dirty="0"/>
              <a:t> </a:t>
            </a:r>
            <a:r>
              <a:rPr lang="en-US" sz="1400" dirty="0" err="1"/>
              <a:t>kritēriji</a:t>
            </a:r>
            <a:r>
              <a:rPr lang="en-US" sz="1400" dirty="0"/>
              <a:t> un </a:t>
            </a:r>
            <a:r>
              <a:rPr lang="en-US" sz="1400" dirty="0" err="1"/>
              <a:t>rezultatīvie</a:t>
            </a:r>
            <a:r>
              <a:rPr lang="en-US" sz="1400" dirty="0"/>
              <a:t> </a:t>
            </a:r>
            <a:r>
              <a:rPr lang="en-US" sz="1400" dirty="0" err="1"/>
              <a:t>rādītāji</a:t>
            </a:r>
            <a:r>
              <a:rPr lang="en-US" sz="1400" dirty="0"/>
              <a:t>;</a:t>
            </a:r>
          </a:p>
          <a:p>
            <a:pPr marL="342900" indent="-342900">
              <a:buAutoNum type="arabicParenBoth"/>
            </a:pPr>
            <a:r>
              <a:rPr lang="en-US" sz="1400" dirty="0"/>
              <a:t>E-</a:t>
            </a:r>
            <a:r>
              <a:rPr lang="en-US" sz="1400" dirty="0" err="1"/>
              <a:t>mācību</a:t>
            </a:r>
            <a:r>
              <a:rPr lang="en-US" sz="1400" dirty="0"/>
              <a:t> </a:t>
            </a:r>
            <a:r>
              <a:rPr lang="en-US" sz="1400" dirty="0" err="1"/>
              <a:t>programma</a:t>
            </a:r>
            <a:r>
              <a:rPr lang="en-US" sz="1400" dirty="0"/>
              <a:t> un </a:t>
            </a:r>
            <a:r>
              <a:rPr lang="en-US" sz="1400" dirty="0" err="1"/>
              <a:t>padziļināta</a:t>
            </a:r>
            <a:r>
              <a:rPr lang="en-US" sz="1400" dirty="0"/>
              <a:t> </a:t>
            </a:r>
            <a:r>
              <a:rPr lang="en-US" sz="1400" dirty="0" err="1"/>
              <a:t>mācību</a:t>
            </a:r>
            <a:r>
              <a:rPr lang="en-US" sz="1400" dirty="0"/>
              <a:t> </a:t>
            </a:r>
            <a:r>
              <a:rPr lang="en-US" sz="1400" dirty="0" err="1"/>
              <a:t>programma</a:t>
            </a:r>
            <a:endParaRPr lang="en-US" sz="1400" dirty="0"/>
          </a:p>
          <a:p>
            <a:pPr marL="342900" indent="-342900">
              <a:buAutoNum type="arabicParenBoth"/>
            </a:pPr>
            <a:endParaRPr lang="en-US" sz="1400" dirty="0"/>
          </a:p>
          <a:p>
            <a:r>
              <a:rPr lang="en-US" sz="1400" dirty="0"/>
              <a:t>PILOTPROJEKTS</a:t>
            </a:r>
          </a:p>
          <a:p>
            <a:pPr algn="ctr"/>
            <a:endParaRPr lang="lv-LV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B3B947-A039-4EF6-B3E4-33177B33C2F9}"/>
              </a:ext>
            </a:extLst>
          </p:cNvPr>
          <p:cNvSpPr txBox="1"/>
          <p:nvPr/>
        </p:nvSpPr>
        <p:spPr>
          <a:xfrm>
            <a:off x="408834" y="4937989"/>
            <a:ext cx="535550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lv-LV" sz="1400" u="none" strike="noStrike" dirty="0">
                <a:effectLst/>
                <a:ea typeface="Times New Roman" panose="02020603050405020304" pitchFamily="18" charset="0"/>
              </a:rPr>
              <a:t>Skaidrot sociālā darba kopienā jēdzienu, nozīmi, iespējas un pamatot sociālā darbinieka kopienā lomu kopienas labklājības veicināšanā. </a:t>
            </a:r>
          </a:p>
          <a:p>
            <a:r>
              <a:rPr lang="lv-LV" sz="1400" dirty="0">
                <a:effectLst/>
                <a:ea typeface="Times New Roman" panose="02020603050405020304" pitchFamily="18" charset="0"/>
              </a:rPr>
              <a:t>Veicināt kopienas, aktīvo iedzīvotāju, pašvaldību un sociālo dienestu sadarbību, lai preventīvi risinātu sociālās problēmas kopienā.</a:t>
            </a:r>
            <a:endParaRPr lang="en-US" sz="1400" dirty="0">
              <a:effectLst/>
              <a:ea typeface="Times New Roman" panose="02020603050405020304" pitchFamily="18" charset="0"/>
            </a:endParaRPr>
          </a:p>
          <a:p>
            <a:endParaRPr lang="en-US" sz="1400" dirty="0"/>
          </a:p>
          <a:p>
            <a:r>
              <a:rPr lang="en-US" sz="1400" dirty="0"/>
              <a:t>Radio </a:t>
            </a:r>
            <a:r>
              <a:rPr lang="en-US" sz="1400" dirty="0" err="1"/>
              <a:t>intervijas</a:t>
            </a:r>
            <a:r>
              <a:rPr lang="en-US" sz="1400" dirty="0"/>
              <a:t>, </a:t>
            </a:r>
            <a:r>
              <a:rPr lang="en-US" sz="1400" dirty="0" err="1"/>
              <a:t>viedokļu</a:t>
            </a:r>
            <a:r>
              <a:rPr lang="en-US" sz="1400" dirty="0"/>
              <a:t> </a:t>
            </a:r>
            <a:r>
              <a:rPr lang="en-US" sz="1400" dirty="0" err="1"/>
              <a:t>raksti</a:t>
            </a:r>
            <a:r>
              <a:rPr lang="en-US" sz="1400" dirty="0"/>
              <a:t>, 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284</Words>
  <Application>Microsoft Office PowerPoint</Application>
  <PresentationFormat>Platekrāna</PresentationFormat>
  <Paragraphs>42</Paragraphs>
  <Slides>3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Maija Muceniece</cp:lastModifiedBy>
  <cp:revision>67</cp:revision>
  <dcterms:created xsi:type="dcterms:W3CDTF">2021-03-29T11:43:13Z</dcterms:created>
  <dcterms:modified xsi:type="dcterms:W3CDTF">2023-03-15T08:35:58Z</dcterms:modified>
</cp:coreProperties>
</file>