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7" r:id="rId3"/>
    <p:sldId id="277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Kurme" initials="IK" lastIdx="1" clrIdx="0">
    <p:extLst>
      <p:ext uri="{19B8F6BF-5375-455C-9EA6-DF929625EA0E}">
        <p15:presenceInfo xmlns:p15="http://schemas.microsoft.com/office/powerpoint/2012/main" userId="S-1-5-21-738795142-1242532775-405837587-58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28A44-B4CD-4471-83C1-77B07D610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81744-CA14-4AB4-8FE0-697D55ADF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2671D-A5DA-4B4B-9931-6590620A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5C0E6-4D50-4259-9EC4-9495E272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63824-28DB-40E2-B410-8B874C4D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675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57BD-8F4B-4EAD-8002-5BD1EFCF4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0AA0A-2282-4D70-BFB4-8D60DC012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6664B-2AB6-43DB-8A9D-702BBB18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76CC2-11DB-46DF-8D20-3E2C7BDE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5976D-B9AC-4CC5-97E0-969344C9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909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DF8FB-3FB1-4A80-97A9-DCE0788D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AC1C7-234D-4D86-8161-02A5A99CE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8C177-E95E-4DBD-B517-80A3E6F9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5CE6-289F-46D1-9B2D-36CD3D725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3647B-E239-4028-9550-3688F990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02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60A34-7545-469E-A3B0-CA36ACDE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F098D-2DA5-4DFB-9982-69FD44527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00A27-24FC-464D-B147-4CB15A76D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6CFF1-1EAB-41EC-87AC-FC4957AE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2AFB8-2F29-4B21-9547-C516ABBE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06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D838D-0B70-4B6F-BBAC-A9B62CC23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C1326-EBC5-403B-98E1-1D918FFF7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4C5C4-789A-4B9A-8A12-FEBA469A2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E6B8C-4116-4E72-81DB-4927DB2F0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27B9D-1A7E-495E-B87F-DCA4CC5B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64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11ED8-F51E-453D-BBD1-38357268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DE70-1317-4C00-9135-DF80F16BB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F49DE-6B40-40D1-95ED-470D14A03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6C2E0-C638-4792-8966-B8EFDD1E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96103-CFB6-4F22-9B6C-56A14C4D9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49559-595C-4C61-ADA7-C3F07C3E8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35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2C103-02B3-43A5-9EBB-C4900445B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9B937-57DA-4194-BEFB-4D0C3228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E6C49-B9B2-4EF4-ABAE-A92106863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93D48-EAFB-48AC-9CF7-77EEC2A3A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F5A353-8EAF-416B-9648-02004BAC5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84EF04-B7BA-4DDB-9484-91AD4601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9D740-72B9-4C73-94A4-0E1E0C6D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5D139-0579-4829-8F0E-B2B59A58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060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563C8-2861-44A8-B14B-87B57DA6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2301C0-EC3B-4350-B352-513A6C35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649C8-D07B-4B7B-B53A-AF38617A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0D2BBC-9095-41EE-A627-D2346903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998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F5F07-D4AB-4A2F-9ACC-E7B98CE19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25B0F2-4517-4BB6-A41C-73C385AC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16820-6B54-46CE-8026-4849B8F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45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09585-1B60-4A9A-974E-D636531A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96168-9A70-4649-B884-B7C705E1F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1ACE2-43F6-49DA-9388-6746E89A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D1139-0177-4E37-B319-48978F24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F1287-8611-46A1-B3D2-F813ED75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02CDA-D8A4-498C-80E0-9F3A128FB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74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4777-9DE5-4E63-B175-7CFE14FD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F5E51-74A7-4784-A3A2-87FB546CA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1C3BE-6FA4-4BC9-BAAB-CEC5C7365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727E0-A93E-492E-A090-17794318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F6E4B-268B-40BB-8D16-C007F0E86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E7B4C-9DD3-4DD1-A865-62676AE9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74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536BF7-BA71-4742-96CA-640AC401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D28AA-3DFC-4DB2-9ABD-688EF8744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9F79-952C-427C-BC8E-7C2C93FA6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EA119-D238-4425-80F9-42CC3A3E74F0}" type="datetimeFigureOut">
              <a:rPr lang="lv-LV" smtClean="0"/>
              <a:t>27.09.2023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09B50-F5B0-454A-9E09-916CF8464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9188B-3EA5-4663-850A-361A21EEE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05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m.gov.lv/lv/projekts/profesionala-sociala-darba-attistiba-pasvaldibas-nr-921115i0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5571" y="1363735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7113" y="3751335"/>
            <a:ext cx="2869746" cy="1655762"/>
          </a:xfrm>
        </p:spPr>
        <p:txBody>
          <a:bodyPr/>
          <a:lstStyle/>
          <a:p>
            <a:pPr algn="r"/>
            <a:r>
              <a:rPr lang="en-US" dirty="0"/>
              <a:t>27</a:t>
            </a:r>
            <a:r>
              <a:rPr lang="lv-LV" dirty="0"/>
              <a:t>.</a:t>
            </a:r>
            <a:r>
              <a:rPr lang="en-US" dirty="0"/>
              <a:t>09</a:t>
            </a:r>
            <a:r>
              <a:rPr lang="lv-LV" dirty="0"/>
              <a:t>.202</a:t>
            </a:r>
            <a:r>
              <a:rPr lang="en-US" dirty="0"/>
              <a:t>3</a:t>
            </a:r>
            <a:r>
              <a:rPr lang="lv-LV" dirty="0"/>
              <a:t>.</a:t>
            </a:r>
            <a:endParaRPr lang="en-US" dirty="0"/>
          </a:p>
          <a:p>
            <a:pPr algn="r"/>
            <a:r>
              <a:rPr lang="en-US" dirty="0"/>
              <a:t>Maija Muceniece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297293" y="215443"/>
            <a:ext cx="2136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1/2023</a:t>
            </a: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8FBC6E-FF83-42D6-83F3-AC01A94F8B1F}"/>
              </a:ext>
            </a:extLst>
          </p:cNvPr>
          <p:cNvSpPr txBox="1"/>
          <p:nvPr/>
        </p:nvSpPr>
        <p:spPr>
          <a:xfrm>
            <a:off x="118529" y="0"/>
            <a:ext cx="2667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/>
              <a:t>NOTIKUMI</a:t>
            </a:r>
            <a:endParaRPr lang="en-US" sz="32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696" y="1120331"/>
            <a:ext cx="4463983" cy="251099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630707" y="329812"/>
            <a:ext cx="4975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 </a:t>
            </a:r>
            <a:r>
              <a:rPr lang="en-US" dirty="0" err="1"/>
              <a:t>semināri</a:t>
            </a:r>
            <a:r>
              <a:rPr lang="en-US" dirty="0"/>
              <a:t> </a:t>
            </a:r>
            <a:r>
              <a:rPr lang="en-US" dirty="0" err="1"/>
              <a:t>Bāriņtiesām</a:t>
            </a:r>
            <a:r>
              <a:rPr lang="en-US" dirty="0"/>
              <a:t> par </a:t>
            </a:r>
            <a:r>
              <a:rPr lang="en-US" dirty="0" err="1"/>
              <a:t>metodikas</a:t>
            </a:r>
            <a:r>
              <a:rPr lang="en-US" dirty="0"/>
              <a:t> </a:t>
            </a:r>
            <a:r>
              <a:rPr lang="en-US" dirty="0" err="1"/>
              <a:t>sociālajam</a:t>
            </a:r>
            <a:r>
              <a:rPr lang="en-US" dirty="0"/>
              <a:t> </a:t>
            </a:r>
            <a:r>
              <a:rPr lang="en-US" dirty="0" err="1"/>
              <a:t>darbam</a:t>
            </a:r>
            <a:r>
              <a:rPr lang="en-US" dirty="0"/>
              <a:t> </a:t>
            </a:r>
            <a:r>
              <a:rPr lang="en-US" dirty="0" err="1"/>
              <a:t>ģimenēm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bērniem</a:t>
            </a:r>
            <a:r>
              <a:rPr lang="en-US" dirty="0"/>
              <a:t> </a:t>
            </a:r>
            <a:r>
              <a:rPr lang="en-US" dirty="0" err="1"/>
              <a:t>lomu</a:t>
            </a:r>
            <a:r>
              <a:rPr lang="en-US" dirty="0"/>
              <a:t> </a:t>
            </a:r>
            <a:r>
              <a:rPr lang="en-US" dirty="0" err="1"/>
              <a:t>bērnu</a:t>
            </a:r>
            <a:r>
              <a:rPr lang="en-US" dirty="0"/>
              <a:t> </a:t>
            </a:r>
            <a:r>
              <a:rPr lang="en-US" dirty="0" err="1"/>
              <a:t>tiesību</a:t>
            </a:r>
            <a:r>
              <a:rPr lang="en-US" dirty="0"/>
              <a:t> </a:t>
            </a:r>
            <a:r>
              <a:rPr lang="en-US" dirty="0" err="1"/>
              <a:t>aizsardzības</a:t>
            </a:r>
            <a:r>
              <a:rPr lang="en-US" dirty="0"/>
              <a:t> </a:t>
            </a:r>
            <a:r>
              <a:rPr lang="en-US" dirty="0" err="1"/>
              <a:t>sistēmā</a:t>
            </a:r>
            <a:r>
              <a:rPr lang="en-US" dirty="0"/>
              <a:t> Latvijā</a:t>
            </a:r>
            <a:endParaRPr lang="lv-LV" dirty="0"/>
          </a:p>
        </p:txBody>
      </p:sp>
      <p:pic>
        <p:nvPicPr>
          <p:cNvPr id="16" name="Attēls 15">
            <a:extLst>
              <a:ext uri="{FF2B5EF4-FFF2-40B4-BE49-F238E27FC236}">
                <a16:creationId xmlns:a16="http://schemas.microsoft.com/office/drawing/2014/main" id="{C11BDFFA-6C4C-4FAB-9B7F-9BC6B5E56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62" y="531507"/>
            <a:ext cx="3293616" cy="1852297"/>
          </a:xfrm>
          <a:prstGeom prst="rect">
            <a:avLst/>
          </a:prstGeom>
        </p:spPr>
      </p:pic>
      <p:pic>
        <p:nvPicPr>
          <p:cNvPr id="3" name="Attēls 2">
            <a:extLst>
              <a:ext uri="{FF2B5EF4-FFF2-40B4-BE49-F238E27FC236}">
                <a16:creationId xmlns:a16="http://schemas.microsoft.com/office/drawing/2014/main" id="{E5DC0BB5-E90C-4630-9563-13E317FC03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5223" y="585745"/>
            <a:ext cx="2281238" cy="3205163"/>
          </a:xfrm>
          <a:prstGeom prst="rect">
            <a:avLst/>
          </a:prstGeom>
        </p:spPr>
      </p:pic>
      <p:pic>
        <p:nvPicPr>
          <p:cNvPr id="12" name="Attēls 11">
            <a:extLst>
              <a:ext uri="{FF2B5EF4-FFF2-40B4-BE49-F238E27FC236}">
                <a16:creationId xmlns:a16="http://schemas.microsoft.com/office/drawing/2014/main" id="{C63D9BAE-94D8-4236-A9BA-F19BDC6BF5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29" y="2469474"/>
            <a:ext cx="3881684" cy="2030815"/>
          </a:xfrm>
          <a:prstGeom prst="rect">
            <a:avLst/>
          </a:prstGeom>
        </p:spPr>
      </p:pic>
      <p:pic>
        <p:nvPicPr>
          <p:cNvPr id="19" name="Attēls 18">
            <a:extLst>
              <a:ext uri="{FF2B5EF4-FFF2-40B4-BE49-F238E27FC236}">
                <a16:creationId xmlns:a16="http://schemas.microsoft.com/office/drawing/2014/main" id="{BF1586C1-9D9F-40CB-8A93-B9F1A95500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6" y="4625084"/>
            <a:ext cx="4043400" cy="2110738"/>
          </a:xfrm>
          <a:prstGeom prst="rect">
            <a:avLst/>
          </a:prstGeom>
        </p:spPr>
      </p:pic>
      <p:pic>
        <p:nvPicPr>
          <p:cNvPr id="33" name="Attēls 32">
            <a:extLst>
              <a:ext uri="{FF2B5EF4-FFF2-40B4-BE49-F238E27FC236}">
                <a16:creationId xmlns:a16="http://schemas.microsoft.com/office/drawing/2014/main" id="{2656D238-275D-494C-A4BF-FC313E328E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151" y="3824341"/>
            <a:ext cx="2051271" cy="2911481"/>
          </a:xfrm>
          <a:prstGeom prst="rect">
            <a:avLst/>
          </a:prstGeom>
        </p:spPr>
      </p:pic>
      <p:pic>
        <p:nvPicPr>
          <p:cNvPr id="34" name="Attēls 33">
            <a:extLst>
              <a:ext uri="{FF2B5EF4-FFF2-40B4-BE49-F238E27FC236}">
                <a16:creationId xmlns:a16="http://schemas.microsoft.com/office/drawing/2014/main" id="{1E295F9B-2B34-45DB-ACD7-F7369B538D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0931" y="3824341"/>
            <a:ext cx="2269168" cy="2958263"/>
          </a:xfrm>
          <a:prstGeom prst="rect">
            <a:avLst/>
          </a:prstGeom>
        </p:spPr>
      </p:pic>
      <p:pic>
        <p:nvPicPr>
          <p:cNvPr id="35" name="Attēls 34">
            <a:extLst>
              <a:ext uri="{FF2B5EF4-FFF2-40B4-BE49-F238E27FC236}">
                <a16:creationId xmlns:a16="http://schemas.microsoft.com/office/drawing/2014/main" id="{C0611D05-662E-4473-8C02-C057CC214C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706" y="4421840"/>
            <a:ext cx="2968624" cy="197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B2C21E37-C8BC-4160-8BC5-D5F64CF5DF7F}"/>
              </a:ext>
            </a:extLst>
          </p:cNvPr>
          <p:cNvSpPr txBox="1"/>
          <p:nvPr/>
        </p:nvSpPr>
        <p:spPr>
          <a:xfrm>
            <a:off x="248762" y="68680"/>
            <a:ext cx="2523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/>
              <a:t>TURPINĀM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509243" y="205822"/>
            <a:ext cx="5433995" cy="2482705"/>
            <a:chOff x="3133291" y="244457"/>
            <a:chExt cx="6668141" cy="2988220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C727D375-CF2A-4AFD-8E7D-7AB3B9F83593}"/>
                </a:ext>
              </a:extLst>
            </p:cNvPr>
            <p:cNvSpPr/>
            <p:nvPr/>
          </p:nvSpPr>
          <p:spPr>
            <a:xfrm>
              <a:off x="3133291" y="244457"/>
              <a:ext cx="6668141" cy="29882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89D3D4B-736D-4842-9532-97533F469FE5}"/>
                </a:ext>
              </a:extLst>
            </p:cNvPr>
            <p:cNvSpPr txBox="1"/>
            <p:nvPr/>
          </p:nvSpPr>
          <p:spPr>
            <a:xfrm>
              <a:off x="3210270" y="417109"/>
              <a:ext cx="6427053" cy="2519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/>
                <a:t>METODIKAS</a:t>
              </a:r>
              <a:r>
                <a:rPr lang="en-US" b="1" dirty="0"/>
                <a:t> </a:t>
              </a:r>
              <a:r>
                <a:rPr lang="en-US" b="1" dirty="0" err="1"/>
                <a:t>izstrādē</a:t>
              </a:r>
              <a:endParaRPr lang="lv-LV" b="1" dirty="0"/>
            </a:p>
            <a:p>
              <a:endParaRPr lang="en-US" sz="1400" dirty="0"/>
            </a:p>
            <a:p>
              <a:r>
                <a:rPr lang="lv-LV" sz="1400" dirty="0"/>
                <a:t>Sociālais darbs kopienā </a:t>
              </a:r>
              <a:endParaRPr lang="en-US" sz="1400" dirty="0"/>
            </a:p>
            <a:p>
              <a:r>
                <a:rPr lang="lv-LV" sz="1400" dirty="0"/>
                <a:t>Sociālais darbs ar grupu</a:t>
              </a:r>
              <a:endParaRPr lang="en-US" sz="1400" dirty="0"/>
            </a:p>
            <a:p>
              <a:r>
                <a:rPr lang="lv-LV" sz="1400" dirty="0"/>
                <a:t>Krīzes intervence sociālajā darbā un psihosociālā konsultēšana krīzē</a:t>
              </a:r>
              <a:r>
                <a:rPr lang="en-US" sz="1400" dirty="0"/>
                <a:t> </a:t>
              </a:r>
            </a:p>
            <a:p>
              <a:r>
                <a:rPr lang="en-US" sz="1400" dirty="0" err="1"/>
                <a:t>Sociālais</a:t>
              </a:r>
              <a:r>
                <a:rPr lang="en-US" sz="1400" dirty="0"/>
                <a:t> darbs </a:t>
              </a:r>
              <a:r>
                <a:rPr lang="en-US" sz="1400" dirty="0" err="1"/>
                <a:t>ar</a:t>
              </a:r>
              <a:r>
                <a:rPr lang="en-US" sz="1400" dirty="0"/>
                <a:t> </a:t>
              </a:r>
              <a:r>
                <a:rPr lang="en-US" sz="1400" dirty="0" err="1"/>
                <a:t>senioriem</a:t>
              </a:r>
              <a:endParaRPr lang="en-US" sz="1400" dirty="0"/>
            </a:p>
            <a:p>
              <a:endParaRPr lang="en-US" sz="1400" dirty="0"/>
            </a:p>
            <a:p>
              <a:r>
                <a:rPr lang="en-US" sz="1400" dirty="0" err="1"/>
                <a:t>Padziļinātās</a:t>
              </a:r>
              <a:r>
                <a:rPr lang="en-US" sz="1400" dirty="0"/>
                <a:t> </a:t>
              </a:r>
              <a:r>
                <a:rPr lang="en-US" sz="1400" dirty="0" err="1"/>
                <a:t>mācības</a:t>
              </a:r>
              <a:r>
                <a:rPr lang="en-US" sz="1400" dirty="0"/>
                <a:t> </a:t>
              </a:r>
              <a:r>
                <a:rPr lang="en-US" sz="1400" dirty="0" err="1"/>
                <a:t>visu</a:t>
              </a:r>
              <a:r>
                <a:rPr lang="en-US" sz="1400" dirty="0"/>
                <a:t> </a:t>
              </a:r>
              <a:r>
                <a:rPr lang="en-US" sz="1400" dirty="0" err="1"/>
                <a:t>izstrādāto</a:t>
              </a:r>
              <a:r>
                <a:rPr lang="en-US" sz="1400" dirty="0"/>
                <a:t> </a:t>
              </a:r>
              <a:r>
                <a:rPr lang="en-US" sz="1400" dirty="0" err="1"/>
                <a:t>metodiku</a:t>
              </a:r>
              <a:r>
                <a:rPr lang="en-US" sz="1400" dirty="0"/>
                <a:t> </a:t>
              </a:r>
              <a:r>
                <a:rPr lang="en-US" sz="1400" dirty="0" err="1"/>
                <a:t>apguvei</a:t>
              </a:r>
              <a:endParaRPr lang="en-US" sz="1400" dirty="0"/>
            </a:p>
            <a:p>
              <a:r>
                <a:rPr lang="en-US" sz="1400" dirty="0"/>
                <a:t>E-</a:t>
              </a:r>
              <a:r>
                <a:rPr lang="en-US" sz="1400" dirty="0" err="1"/>
                <a:t>mācības</a:t>
              </a:r>
              <a:r>
                <a:rPr lang="en-US" sz="1400" dirty="0"/>
                <a:t> </a:t>
              </a:r>
              <a:r>
                <a:rPr lang="en-US" sz="1400" dirty="0" err="1"/>
                <a:t>visu</a:t>
              </a:r>
              <a:r>
                <a:rPr lang="en-US" sz="1400" dirty="0"/>
                <a:t> </a:t>
              </a:r>
              <a:r>
                <a:rPr lang="en-US" sz="1400" dirty="0" err="1"/>
                <a:t>izstrādāto</a:t>
              </a:r>
              <a:r>
                <a:rPr lang="en-US" sz="1400" dirty="0"/>
                <a:t> </a:t>
              </a:r>
              <a:r>
                <a:rPr lang="en-US" sz="1400" dirty="0" err="1"/>
                <a:t>metodiku</a:t>
              </a:r>
              <a:r>
                <a:rPr lang="en-US" sz="1400" dirty="0"/>
                <a:t> </a:t>
              </a:r>
              <a:r>
                <a:rPr lang="en-US" sz="1400" dirty="0" err="1"/>
                <a:t>ieskata</a:t>
              </a:r>
              <a:r>
                <a:rPr lang="en-US" sz="1400" dirty="0"/>
                <a:t> </a:t>
              </a:r>
              <a:r>
                <a:rPr lang="en-US" sz="1400" dirty="0" err="1"/>
                <a:t>veidošanai</a:t>
              </a:r>
              <a:endParaRPr lang="lv-LV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23036" y="2962527"/>
            <a:ext cx="6216948" cy="1569523"/>
            <a:chOff x="5874653" y="4840942"/>
            <a:chExt cx="6216948" cy="1489830"/>
          </a:xfrm>
        </p:grpSpPr>
        <p:sp>
          <p:nvSpPr>
            <p:cNvPr id="5" name="TextBox 4"/>
            <p:cNvSpPr txBox="1"/>
            <p:nvPr/>
          </p:nvSpPr>
          <p:spPr>
            <a:xfrm>
              <a:off x="5970287" y="4918527"/>
              <a:ext cx="6121314" cy="1412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SUPERVĪZIJA UN APMĀCĪBAS</a:t>
              </a:r>
            </a:p>
            <a:p>
              <a:r>
                <a:rPr lang="en-US" sz="1400" dirty="0" err="1"/>
                <a:t>Pakalpojuma</a:t>
              </a:r>
              <a:r>
                <a:rPr lang="en-US" sz="1400" dirty="0"/>
                <a:t> </a:t>
              </a:r>
              <a:r>
                <a:rPr lang="en-US" sz="1400" dirty="0" err="1"/>
                <a:t>komensāciju</a:t>
              </a:r>
              <a:r>
                <a:rPr lang="en-US" sz="1400" dirty="0"/>
                <a:t> </a:t>
              </a:r>
              <a:r>
                <a:rPr lang="en-US" sz="1400" dirty="0" err="1"/>
                <a:t>izmaksas</a:t>
              </a:r>
              <a:r>
                <a:rPr lang="en-US" sz="1400" dirty="0"/>
                <a:t> </a:t>
              </a:r>
              <a:r>
                <a:rPr lang="en-US" sz="1400" dirty="0" err="1"/>
                <a:t>līdz</a:t>
              </a:r>
              <a:r>
                <a:rPr lang="en-US" sz="1400" dirty="0"/>
                <a:t> 30.09.2023.</a:t>
              </a:r>
            </a:p>
            <a:p>
              <a:r>
                <a:rPr lang="en-US" sz="1400" dirty="0" err="1"/>
                <a:t>Pakalpojuma</a:t>
              </a:r>
              <a:r>
                <a:rPr lang="en-US" sz="1400" dirty="0"/>
                <a:t> </a:t>
              </a:r>
              <a:r>
                <a:rPr lang="en-US" sz="1400" dirty="0" err="1"/>
                <a:t>iepirkuma</a:t>
              </a:r>
              <a:r>
                <a:rPr lang="en-US" sz="1400" dirty="0"/>
                <a:t> </a:t>
              </a:r>
              <a:r>
                <a:rPr lang="en-US" sz="1400" dirty="0" err="1"/>
                <a:t>maiņa</a:t>
              </a:r>
              <a:r>
                <a:rPr lang="en-US" sz="1400" dirty="0"/>
                <a:t> </a:t>
              </a:r>
              <a:r>
                <a:rPr lang="en-US" sz="1400" dirty="0" err="1"/>
                <a:t>pašvaldībām</a:t>
              </a:r>
              <a:endParaRPr lang="en-US" sz="1400" dirty="0"/>
            </a:p>
            <a:p>
              <a:r>
                <a:rPr lang="en-US" sz="1400" dirty="0" err="1"/>
                <a:t>Visā</a:t>
              </a:r>
              <a:r>
                <a:rPr lang="en-US" sz="1400" dirty="0"/>
                <a:t> </a:t>
              </a:r>
              <a:r>
                <a:rPr lang="en-US" sz="1400" dirty="0" err="1"/>
                <a:t>pašvaldības</a:t>
              </a:r>
              <a:r>
                <a:rPr lang="en-US" sz="1400" dirty="0"/>
                <a:t> </a:t>
              </a:r>
              <a:r>
                <a:rPr lang="en-US" sz="1400" dirty="0" err="1"/>
                <a:t>iestādēm</a:t>
              </a:r>
              <a:r>
                <a:rPr lang="en-US" sz="1400" dirty="0"/>
                <a:t>, kas </a:t>
              </a:r>
              <a:r>
                <a:rPr lang="en-US" sz="1400" dirty="0" err="1"/>
                <a:t>sniedz</a:t>
              </a:r>
              <a:r>
                <a:rPr lang="en-US" sz="1400" dirty="0"/>
                <a:t> </a:t>
              </a:r>
              <a:r>
                <a:rPr lang="en-US" sz="1400" dirty="0" err="1"/>
                <a:t>sociālos</a:t>
              </a:r>
              <a:r>
                <a:rPr lang="en-US" sz="1400" dirty="0"/>
                <a:t> </a:t>
              </a:r>
              <a:r>
                <a:rPr lang="en-US" sz="1400" dirty="0" err="1"/>
                <a:t>pakalpojumus</a:t>
              </a:r>
              <a:endParaRPr lang="en-US" sz="1400" dirty="0"/>
            </a:p>
            <a:p>
              <a:endParaRPr lang="lv-LV" sz="14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874653" y="4840942"/>
              <a:ext cx="4775418" cy="1111624"/>
            </a:xfrm>
            <a:prstGeom prst="round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grpSp>
        <p:nvGrpSpPr>
          <p:cNvPr id="8" name="Grupa 7">
            <a:extLst>
              <a:ext uri="{FF2B5EF4-FFF2-40B4-BE49-F238E27FC236}">
                <a16:creationId xmlns:a16="http://schemas.microsoft.com/office/drawing/2014/main" id="{989666DC-3488-403E-BEB8-50071FEB1F67}"/>
              </a:ext>
            </a:extLst>
          </p:cNvPr>
          <p:cNvGrpSpPr/>
          <p:nvPr/>
        </p:nvGrpSpPr>
        <p:grpSpPr>
          <a:xfrm>
            <a:off x="319573" y="745193"/>
            <a:ext cx="5904752" cy="2613260"/>
            <a:chOff x="319573" y="349267"/>
            <a:chExt cx="5904752" cy="2613260"/>
          </a:xfrm>
        </p:grpSpPr>
        <p:sp>
          <p:nvSpPr>
            <p:cNvPr id="13" name="Rectangle: Rounded Corners 29">
              <a:extLst>
                <a:ext uri="{FF2B5EF4-FFF2-40B4-BE49-F238E27FC236}">
                  <a16:creationId xmlns:a16="http://schemas.microsoft.com/office/drawing/2014/main" id="{19C0C178-953D-403C-8B1B-97BBA3F66D0E}"/>
                </a:ext>
              </a:extLst>
            </p:cNvPr>
            <p:cNvSpPr/>
            <p:nvPr/>
          </p:nvSpPr>
          <p:spPr>
            <a:xfrm>
              <a:off x="319573" y="349267"/>
              <a:ext cx="5904752" cy="2613260"/>
            </a:xfrm>
            <a:prstGeom prst="round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C0F511B-2614-43B0-B6D9-AE5CFE6692B4}"/>
                </a:ext>
              </a:extLst>
            </p:cNvPr>
            <p:cNvSpPr txBox="1"/>
            <p:nvPr/>
          </p:nvSpPr>
          <p:spPr>
            <a:xfrm>
              <a:off x="513631" y="519244"/>
              <a:ext cx="5433995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SOCIĀLO DIENESTU VADĪBAS KVALITĀTES MODEĻA IZSTRĀDE</a:t>
              </a:r>
            </a:p>
            <a:p>
              <a:endParaRPr lang="en-US" b="1" dirty="0"/>
            </a:p>
            <a:p>
              <a:pPr marL="342900" indent="-342900">
                <a:buAutoNum type="arabicParenBoth"/>
              </a:pPr>
              <a:r>
                <a:rPr lang="en-US" sz="1400" dirty="0" err="1"/>
                <a:t>Pašvērtējuma</a:t>
              </a:r>
              <a:r>
                <a:rPr lang="en-US" sz="1400" dirty="0"/>
                <a:t> </a:t>
              </a:r>
              <a:r>
                <a:rPr lang="en-US" sz="1400" dirty="0" err="1"/>
                <a:t>standarts</a:t>
              </a:r>
              <a:r>
                <a:rPr lang="en-US" sz="1400" dirty="0"/>
                <a:t>.</a:t>
              </a:r>
            </a:p>
            <a:p>
              <a:pPr marL="342900" indent="-342900">
                <a:buAutoNum type="arabicParenBoth"/>
              </a:pPr>
              <a:r>
                <a:rPr lang="en-US" sz="1400" dirty="0" err="1"/>
                <a:t>Starpinstitucionālās</a:t>
              </a:r>
              <a:r>
                <a:rPr lang="en-US" sz="1400" dirty="0"/>
                <a:t> un </a:t>
              </a:r>
              <a:r>
                <a:rPr lang="en-US" sz="1400" dirty="0" err="1"/>
                <a:t>starpprofesionālās</a:t>
              </a:r>
              <a:r>
                <a:rPr lang="en-US" sz="1400" dirty="0"/>
                <a:t> </a:t>
              </a:r>
              <a:r>
                <a:rPr lang="en-US" sz="1400" dirty="0" err="1"/>
                <a:t>sadarbības</a:t>
              </a:r>
              <a:r>
                <a:rPr lang="en-US" sz="1400" dirty="0"/>
                <a:t> </a:t>
              </a:r>
              <a:r>
                <a:rPr lang="en-US" sz="1400" dirty="0" err="1"/>
                <a:t>mehānismi</a:t>
              </a:r>
              <a:r>
                <a:rPr lang="en-US" sz="1400" dirty="0"/>
                <a:t> </a:t>
              </a:r>
              <a:r>
                <a:rPr lang="en-US" sz="1400" dirty="0" err="1"/>
                <a:t>dažādu</a:t>
              </a:r>
              <a:r>
                <a:rPr lang="en-US" sz="1400" dirty="0"/>
                <a:t> </a:t>
              </a:r>
              <a:r>
                <a:rPr lang="en-US" sz="1400" dirty="0" err="1"/>
                <a:t>sociālo</a:t>
              </a:r>
              <a:r>
                <a:rPr lang="en-US" sz="1400" dirty="0"/>
                <a:t> </a:t>
              </a:r>
              <a:r>
                <a:rPr lang="en-US" sz="1400" dirty="0" err="1"/>
                <a:t>gadījumu</a:t>
              </a:r>
              <a:r>
                <a:rPr lang="en-US" sz="1400" dirty="0"/>
                <a:t> </a:t>
              </a:r>
              <a:r>
                <a:rPr lang="en-US" sz="1400" dirty="0" err="1"/>
                <a:t>vadībai</a:t>
              </a:r>
              <a:r>
                <a:rPr lang="en-US" sz="1400" dirty="0"/>
                <a:t> (</a:t>
              </a:r>
              <a:r>
                <a:rPr lang="en-US" sz="1400" dirty="0" err="1"/>
                <a:t>ceļa</a:t>
              </a:r>
              <a:r>
                <a:rPr lang="en-US" sz="1400" dirty="0"/>
                <a:t> </a:t>
              </a:r>
              <a:r>
                <a:rPr lang="en-US" sz="1400" dirty="0" err="1"/>
                <a:t>kartes</a:t>
              </a:r>
              <a:r>
                <a:rPr lang="en-US" sz="1400" dirty="0"/>
                <a:t>)</a:t>
              </a:r>
            </a:p>
            <a:p>
              <a:pPr marL="342900" indent="-342900">
                <a:buAutoNum type="arabicParenBoth"/>
              </a:pPr>
              <a:r>
                <a:rPr lang="en-US" sz="1400" dirty="0" err="1"/>
                <a:t>Sociālā</a:t>
              </a:r>
              <a:r>
                <a:rPr lang="en-US" sz="1400" dirty="0"/>
                <a:t> </a:t>
              </a:r>
              <a:r>
                <a:rPr lang="en-US" sz="1400" dirty="0" err="1"/>
                <a:t>darba</a:t>
              </a:r>
              <a:r>
                <a:rPr lang="en-US" sz="1400" dirty="0"/>
                <a:t> </a:t>
              </a:r>
              <a:r>
                <a:rPr lang="en-US" sz="1400" dirty="0" err="1"/>
                <a:t>prakses</a:t>
              </a:r>
              <a:r>
                <a:rPr lang="en-US" sz="1400" dirty="0"/>
                <a:t> </a:t>
              </a:r>
              <a:r>
                <a:rPr lang="en-US" sz="1400" dirty="0" err="1"/>
                <a:t>slodzes</a:t>
              </a:r>
              <a:r>
                <a:rPr lang="en-US" sz="1400" dirty="0"/>
                <a:t> </a:t>
              </a:r>
              <a:r>
                <a:rPr lang="en-US" sz="1400" dirty="0" err="1"/>
                <a:t>kritēriji</a:t>
              </a:r>
              <a:r>
                <a:rPr lang="en-US" sz="1400" dirty="0"/>
                <a:t> un </a:t>
              </a:r>
              <a:r>
                <a:rPr lang="en-US" sz="1400" dirty="0" err="1"/>
                <a:t>rezultatīvie</a:t>
              </a:r>
              <a:r>
                <a:rPr lang="en-US" sz="1400" dirty="0"/>
                <a:t> </a:t>
              </a:r>
              <a:r>
                <a:rPr lang="en-US" sz="1400" dirty="0" err="1"/>
                <a:t>rādītāji</a:t>
              </a:r>
              <a:r>
                <a:rPr lang="en-US" sz="1400" dirty="0"/>
                <a:t>;</a:t>
              </a:r>
            </a:p>
            <a:p>
              <a:pPr marL="342900" indent="-342900">
                <a:buAutoNum type="arabicParenBoth"/>
              </a:pPr>
              <a:r>
                <a:rPr lang="en-US" sz="1400" dirty="0"/>
                <a:t>E-</a:t>
              </a:r>
              <a:r>
                <a:rPr lang="en-US" sz="1400" dirty="0" err="1"/>
                <a:t>mācību</a:t>
              </a:r>
              <a:r>
                <a:rPr lang="en-US" sz="1400" dirty="0"/>
                <a:t> </a:t>
              </a:r>
              <a:r>
                <a:rPr lang="en-US" sz="1400" dirty="0" err="1"/>
                <a:t>programma</a:t>
              </a:r>
              <a:r>
                <a:rPr lang="en-US" sz="1400" dirty="0"/>
                <a:t> un </a:t>
              </a:r>
              <a:r>
                <a:rPr lang="en-US" sz="1400" dirty="0" err="1"/>
                <a:t>padziļināta</a:t>
              </a:r>
              <a:r>
                <a:rPr lang="en-US" sz="1400" dirty="0"/>
                <a:t> </a:t>
              </a:r>
              <a:r>
                <a:rPr lang="en-US" sz="1400" dirty="0" err="1"/>
                <a:t>mācību</a:t>
              </a:r>
              <a:r>
                <a:rPr lang="en-US" sz="1400" dirty="0"/>
                <a:t> </a:t>
              </a:r>
              <a:r>
                <a:rPr lang="en-US" sz="1400" dirty="0" err="1"/>
                <a:t>programma</a:t>
              </a:r>
              <a:endParaRPr lang="en-US" sz="1400" dirty="0"/>
            </a:p>
            <a:p>
              <a:pPr marL="342900" indent="-342900">
                <a:buAutoNum type="arabicParenBoth"/>
              </a:pPr>
              <a:endParaRPr lang="en-US" sz="1400" dirty="0"/>
            </a:p>
            <a:p>
              <a:r>
                <a:rPr lang="en-US" sz="1400" dirty="0"/>
                <a:t>PILOTPROJEKTS </a:t>
              </a:r>
              <a:r>
                <a:rPr lang="en-US" sz="1400" dirty="0" err="1"/>
                <a:t>līdz</a:t>
              </a:r>
              <a:r>
                <a:rPr lang="en-US" sz="1400" dirty="0"/>
                <a:t> 30. </a:t>
              </a:r>
              <a:r>
                <a:rPr lang="en-US" sz="1400" dirty="0" err="1"/>
                <a:t>novembrim</a:t>
              </a:r>
              <a:endParaRPr lang="en-US" sz="1400" dirty="0"/>
            </a:p>
          </p:txBody>
        </p:sp>
      </p:grpSp>
      <p:pic>
        <p:nvPicPr>
          <p:cNvPr id="19" name="Attēls 18">
            <a:extLst>
              <a:ext uri="{FF2B5EF4-FFF2-40B4-BE49-F238E27FC236}">
                <a16:creationId xmlns:a16="http://schemas.microsoft.com/office/drawing/2014/main" id="{D787D7CB-B3D0-4CC1-9FA4-93C318705E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818" y="3622705"/>
            <a:ext cx="2970425" cy="249010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1C8A2F8-2D0C-4A99-9E2D-C28199C26736}"/>
              </a:ext>
            </a:extLst>
          </p:cNvPr>
          <p:cNvSpPr txBox="1"/>
          <p:nvPr/>
        </p:nvSpPr>
        <p:spPr>
          <a:xfrm>
            <a:off x="9190739" y="4241899"/>
            <a:ext cx="284204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Informatīvā</a:t>
            </a:r>
            <a:r>
              <a:rPr lang="en-US" sz="1400" dirty="0"/>
              <a:t> </a:t>
            </a:r>
            <a:r>
              <a:rPr lang="en-US" sz="1400" dirty="0" err="1"/>
              <a:t>kampaņa</a:t>
            </a:r>
            <a:r>
              <a:rPr lang="en-US" sz="1400" dirty="0"/>
              <a:t> </a:t>
            </a:r>
            <a:r>
              <a:rPr lang="en-US" sz="1400" dirty="0" err="1"/>
              <a:t>sociālā</a:t>
            </a:r>
            <a:r>
              <a:rPr lang="en-US" sz="1400" dirty="0"/>
              <a:t> </a:t>
            </a:r>
            <a:r>
              <a:rPr lang="en-US" sz="1400" dirty="0" err="1"/>
              <a:t>darba</a:t>
            </a:r>
            <a:r>
              <a:rPr lang="en-US" sz="1400" dirty="0"/>
              <a:t> </a:t>
            </a:r>
            <a:r>
              <a:rPr lang="en-US" sz="1400" dirty="0" err="1"/>
              <a:t>kopienā</a:t>
            </a:r>
            <a:r>
              <a:rPr lang="en-US" sz="1400" dirty="0"/>
              <a:t> </a:t>
            </a:r>
            <a:r>
              <a:rPr lang="en-US" sz="1400" dirty="0" err="1"/>
              <a:t>veicināšanai</a:t>
            </a:r>
            <a:endParaRPr lang="en-US" sz="1400" dirty="0"/>
          </a:p>
          <a:p>
            <a:pPr lvl="0" algn="ctr" fontAlgn="base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lv-LV" sz="1400" u="none" strike="noStrike" dirty="0">
                <a:effectLst/>
                <a:ea typeface="Times New Roman" panose="02020603050405020304" pitchFamily="18" charset="0"/>
              </a:rPr>
              <a:t>Skaidrot sociālā darba kopienā jēdzienu, nozīmi, iespējas un pamatot sociālā darbinieka kopienā lomu kopienas labklājības veicināšanā. </a:t>
            </a:r>
          </a:p>
          <a:p>
            <a:pPr algn="ctr"/>
            <a:r>
              <a:rPr lang="lv-LV" sz="1400" dirty="0">
                <a:effectLst/>
                <a:ea typeface="Times New Roman" panose="02020603050405020304" pitchFamily="18" charset="0"/>
              </a:rPr>
              <a:t>Veicināt kopienas, aktīvo iedzīvotāju, pašvaldību un sociālo dienestu sadarbību, lai preventīvi risinātu sociālās problēmas kopienā.</a:t>
            </a:r>
            <a:endParaRPr lang="en-US" sz="14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22" name="Attēls 21">
            <a:extLst>
              <a:ext uri="{FF2B5EF4-FFF2-40B4-BE49-F238E27FC236}">
                <a16:creationId xmlns:a16="http://schemas.microsoft.com/office/drawing/2014/main" id="{70E4BEC3-5597-4446-923F-9D93045E1B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036" y="4348128"/>
            <a:ext cx="2114034" cy="2371551"/>
          </a:xfrm>
          <a:prstGeom prst="rect">
            <a:avLst/>
          </a:prstGeom>
        </p:spPr>
      </p:pic>
      <p:grpSp>
        <p:nvGrpSpPr>
          <p:cNvPr id="11" name="Grupa 10">
            <a:extLst>
              <a:ext uri="{FF2B5EF4-FFF2-40B4-BE49-F238E27FC236}">
                <a16:creationId xmlns:a16="http://schemas.microsoft.com/office/drawing/2014/main" id="{70476B63-EC5E-4FC1-B80D-D61E3DCE9801}"/>
              </a:ext>
            </a:extLst>
          </p:cNvPr>
          <p:cNvGrpSpPr/>
          <p:nvPr/>
        </p:nvGrpSpPr>
        <p:grpSpPr>
          <a:xfrm>
            <a:off x="290115" y="3622705"/>
            <a:ext cx="3157980" cy="2371551"/>
            <a:chOff x="1131216" y="4407613"/>
            <a:chExt cx="3157980" cy="2371551"/>
          </a:xfrm>
        </p:grpSpPr>
        <p:sp>
          <p:nvSpPr>
            <p:cNvPr id="29" name="Taisnstūris: ar noapaļotiem stūriem 28">
              <a:extLst>
                <a:ext uri="{FF2B5EF4-FFF2-40B4-BE49-F238E27FC236}">
                  <a16:creationId xmlns:a16="http://schemas.microsoft.com/office/drawing/2014/main" id="{B3764BC1-8C68-4798-A935-C2EA1FD40A64}"/>
                </a:ext>
              </a:extLst>
            </p:cNvPr>
            <p:cNvSpPr/>
            <p:nvPr/>
          </p:nvSpPr>
          <p:spPr>
            <a:xfrm>
              <a:off x="1131216" y="4407613"/>
              <a:ext cx="3157980" cy="2371551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C9969F-AF71-4DEF-A020-E6159BB459F1}"/>
                </a:ext>
              </a:extLst>
            </p:cNvPr>
            <p:cNvSpPr txBox="1"/>
            <p:nvPr/>
          </p:nvSpPr>
          <p:spPr>
            <a:xfrm>
              <a:off x="2022109" y="4532050"/>
              <a:ext cx="1260191" cy="4428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PĒTĪJUMI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8435D3E-E5F5-4BD8-9F10-F829EC41CE17}"/>
                </a:ext>
              </a:extLst>
            </p:cNvPr>
            <p:cNvSpPr txBox="1"/>
            <p:nvPr/>
          </p:nvSpPr>
          <p:spPr>
            <a:xfrm>
              <a:off x="1245330" y="4876400"/>
              <a:ext cx="2918335" cy="1147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Pašvaldību sociālo dienestu un sociālā darba speciālistu darbības efektivitātes novērtēšanas rezultāti un to analīze</a:t>
              </a:r>
              <a:endParaRPr lang="en-US" sz="1400" dirty="0"/>
            </a:p>
            <a:p>
              <a:pPr algn="ctr"/>
              <a:endParaRPr lang="en-US" sz="1400" dirty="0"/>
            </a:p>
            <a:p>
              <a:pPr algn="ctr"/>
              <a:r>
                <a:rPr lang="lv-LV" sz="1400" dirty="0"/>
                <a:t>Pētījums par ģimenes asistenta pakalpojuma efektivitāti atbalsta nodrošināšanā ģimenēm 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BB83DBF-3A28-4C25-85DC-B666658D1EDE}"/>
              </a:ext>
            </a:extLst>
          </p:cNvPr>
          <p:cNvSpPr txBox="1"/>
          <p:nvPr/>
        </p:nvSpPr>
        <p:spPr>
          <a:xfrm>
            <a:off x="248762" y="6226324"/>
            <a:ext cx="648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Projekta</a:t>
            </a:r>
            <a:r>
              <a:rPr lang="en-US" sz="1200" dirty="0"/>
              <a:t> </a:t>
            </a:r>
            <a:r>
              <a:rPr lang="en-US" sz="1200" dirty="0" err="1"/>
              <a:t>rezultāti</a:t>
            </a:r>
            <a:r>
              <a:rPr lang="en-US" sz="1200" dirty="0"/>
              <a:t> </a:t>
            </a:r>
          </a:p>
          <a:p>
            <a:r>
              <a:rPr lang="en-US" sz="1200" dirty="0">
                <a:hlinkClick r:id="rId4"/>
              </a:rPr>
              <a:t>https://www.lm.gov.lv/lv/projekts/profesionala-sociala-darba-attistiba-pasvaldibas-nr-921115i001</a:t>
            </a:r>
            <a:r>
              <a:rPr lang="en-US" sz="1200" dirty="0"/>
              <a:t> 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15124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216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 kā nozares attīstības galvenajam virzītājspēkam</dc:title>
  <dc:creator>Liesma Ose</dc:creator>
  <cp:lastModifiedBy>Dace Rītiņa</cp:lastModifiedBy>
  <cp:revision>77</cp:revision>
  <dcterms:created xsi:type="dcterms:W3CDTF">2021-03-29T11:43:13Z</dcterms:created>
  <dcterms:modified xsi:type="dcterms:W3CDTF">2023-09-27T07:30:51Z</dcterms:modified>
</cp:coreProperties>
</file>