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Lst>
  <p:notesMasterIdLst>
    <p:notesMasterId r:id="rId13"/>
  </p:notesMasterIdLst>
  <p:handoutMasterIdLst>
    <p:handoutMasterId r:id="rId14"/>
  </p:handoutMasterIdLst>
  <p:sldIdLst>
    <p:sldId id="1591" r:id="rId5"/>
    <p:sldId id="1605" r:id="rId6"/>
    <p:sldId id="1607" r:id="rId7"/>
    <p:sldId id="1599" r:id="rId8"/>
    <p:sldId id="1611" r:id="rId9"/>
    <p:sldId id="1612" r:id="rId10"/>
    <p:sldId id="1606" r:id="rId11"/>
    <p:sldId id="1598" r:id="rId12"/>
  </p:sldIdLst>
  <p:sldSz cx="17340263" cy="97536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C12F8035-4D4C-5D46-B432-64CEA13547E6}">
          <p14:sldIdLst>
            <p14:sldId id="1591"/>
            <p14:sldId id="1605"/>
            <p14:sldId id="1607"/>
            <p14:sldId id="1599"/>
            <p14:sldId id="1611"/>
            <p14:sldId id="1612"/>
            <p14:sldId id="1606"/>
            <p14:sldId id="1598"/>
          </p14:sldIdLst>
        </p14:section>
        <p14:section name="papildus" id="{6F06ED9E-A845-D74B-A92F-38746295594F}">
          <p14:sldIdLst/>
        </p14:section>
      </p14:sectionLst>
    </p:ex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595959"/>
    <a:srgbClr val="FFFFFF"/>
    <a:srgbClr val="0000CC"/>
    <a:srgbClr val="00434E"/>
    <a:srgbClr val="58788B"/>
    <a:srgbClr val="7EC2CD"/>
    <a:srgbClr val="99CED7"/>
    <a:srgbClr val="E5F4F5"/>
    <a:srgbClr val="9AC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3792" autoAdjust="0"/>
  </p:normalViewPr>
  <p:slideViewPr>
    <p:cSldViewPr snapToGrid="0" showGuides="1">
      <p:cViewPr varScale="1">
        <p:scale>
          <a:sx n="45" d="100"/>
          <a:sy n="45" d="100"/>
        </p:scale>
        <p:origin x="760" y="48"/>
      </p:cViewPr>
      <p:guideLst>
        <p:guide orient="horz" pos="6144"/>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10CC12-D9E0-4AA9-BF6B-9107A71E7F76}"/>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1A1C33C1-843C-4CFD-BAFE-DF0C03AD80C6}"/>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6A0FC795-B620-40C8-A12C-8628839C9038}" type="datetimeFigureOut">
              <a:rPr lang="lv-LV" smtClean="0"/>
              <a:t>03.08.2022</a:t>
            </a:fld>
            <a:endParaRPr lang="lv-LV"/>
          </a:p>
        </p:txBody>
      </p:sp>
      <p:sp>
        <p:nvSpPr>
          <p:cNvPr id="4" name="Footer Placeholder 3">
            <a:extLst>
              <a:ext uri="{FF2B5EF4-FFF2-40B4-BE49-F238E27FC236}">
                <a16:creationId xmlns:a16="http://schemas.microsoft.com/office/drawing/2014/main" id="{5BA911C7-66B6-43B2-B5C4-7F753898251F}"/>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C8E21AF7-FAE0-4E07-AB01-A89386EC4B30}"/>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2D4A795B-D947-4C8A-B1FF-15799DDF6CB9}" type="slidenum">
              <a:rPr lang="lv-LV" smtClean="0"/>
              <a:t>‹#›</a:t>
            </a:fld>
            <a:endParaRPr lang="lv-LV"/>
          </a:p>
        </p:txBody>
      </p:sp>
    </p:spTree>
    <p:extLst>
      <p:ext uri="{BB962C8B-B14F-4D97-AF65-F5344CB8AC3E}">
        <p14:creationId xmlns:p14="http://schemas.microsoft.com/office/powerpoint/2010/main" val="11315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560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5606"/>
          </a:xfrm>
          <a:prstGeom prst="rect">
            <a:avLst/>
          </a:prstGeom>
        </p:spPr>
        <p:txBody>
          <a:bodyPr vert="horz" lIns="91111" tIns="45555" rIns="91111" bIns="45555" rtlCol="0"/>
          <a:lstStyle>
            <a:lvl1pPr algn="r">
              <a:defRPr sz="1200"/>
            </a:lvl1pPr>
          </a:lstStyle>
          <a:p>
            <a:fld id="{AE1EB423-C8B7-4470-B633-20101FA9A963}" type="datetimeFigureOut">
              <a:rPr lang="lv-LV" smtClean="0"/>
              <a:t>03.08.2022</a:t>
            </a:fld>
            <a:endParaRPr lang="lv-LV"/>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50874"/>
            <a:ext cx="5439092" cy="3887509"/>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7057"/>
            <a:ext cx="2945712" cy="49560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377057"/>
            <a:ext cx="2945712" cy="49560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C637D206-ED83-44B1-B3B6-C3097DB404BC}" type="slidenum">
              <a:rPr kumimoji="0" lang="lv-LV"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584200" rtl="0" eaLnBrk="1" fontAlgn="auto" latinLnBrk="0" hangingPunct="0">
                <a:lnSpc>
                  <a:spcPct val="100000"/>
                </a:lnSpc>
                <a:spcBef>
                  <a:spcPts val="0"/>
                </a:spcBef>
                <a:spcAft>
                  <a:spcPts val="0"/>
                </a:spcAft>
                <a:buClrTx/>
                <a:buSzTx/>
                <a:buFontTx/>
                <a:buNone/>
                <a:tabLst/>
                <a:defRPr/>
              </a:pPr>
              <a:t>2</a:t>
            </a:fld>
            <a:endParaRPr kumimoji="0" lang="lv-LV"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147655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C637D206-ED83-44B1-B3B6-C3097DB404BC}" type="slidenum">
              <a:rPr kumimoji="0" lang="lv-LV"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584200" rtl="0" eaLnBrk="1" fontAlgn="auto" latinLnBrk="0" hangingPunct="0">
                <a:lnSpc>
                  <a:spcPct val="100000"/>
                </a:lnSpc>
                <a:spcBef>
                  <a:spcPts val="0"/>
                </a:spcBef>
                <a:spcAft>
                  <a:spcPts val="0"/>
                </a:spcAft>
                <a:buClrTx/>
                <a:buSzTx/>
                <a:buFontTx/>
                <a:buNone/>
                <a:tabLst/>
                <a:defRPr/>
              </a:pPr>
              <a:t>3</a:t>
            </a:fld>
            <a:endParaRPr kumimoji="0" lang="lv-LV"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47249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637D206-ED83-44B1-B3B6-C3097DB404BC}" type="slidenum">
              <a:rPr lang="lv-LV" smtClean="0"/>
              <a:t>4</a:t>
            </a:fld>
            <a:endParaRPr lang="lv-LV"/>
          </a:p>
        </p:txBody>
      </p:sp>
    </p:spTree>
    <p:extLst>
      <p:ext uri="{BB962C8B-B14F-4D97-AF65-F5344CB8AC3E}">
        <p14:creationId xmlns:p14="http://schemas.microsoft.com/office/powerpoint/2010/main" val="395063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637D206-ED83-44B1-B3B6-C3097DB404BC}" type="slidenum">
              <a:rPr lang="lv-LV" smtClean="0"/>
              <a:t>5</a:t>
            </a:fld>
            <a:endParaRPr lang="lv-LV"/>
          </a:p>
        </p:txBody>
      </p:sp>
    </p:spTree>
    <p:extLst>
      <p:ext uri="{BB962C8B-B14F-4D97-AF65-F5344CB8AC3E}">
        <p14:creationId xmlns:p14="http://schemas.microsoft.com/office/powerpoint/2010/main" val="410495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637D206-ED83-44B1-B3B6-C3097DB404BC}" type="slidenum">
              <a:rPr lang="lv-LV" smtClean="0"/>
              <a:t>6</a:t>
            </a:fld>
            <a:endParaRPr lang="lv-LV"/>
          </a:p>
        </p:txBody>
      </p:sp>
    </p:spTree>
    <p:extLst>
      <p:ext uri="{BB962C8B-B14F-4D97-AF65-F5344CB8AC3E}">
        <p14:creationId xmlns:p14="http://schemas.microsoft.com/office/powerpoint/2010/main" val="119605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637D206-ED83-44B1-B3B6-C3097DB404BC}" type="slidenum">
              <a:rPr lang="lv-LV" smtClean="0"/>
              <a:t>7</a:t>
            </a:fld>
            <a:endParaRPr lang="lv-LV"/>
          </a:p>
        </p:txBody>
      </p:sp>
    </p:spTree>
    <p:extLst>
      <p:ext uri="{BB962C8B-B14F-4D97-AF65-F5344CB8AC3E}">
        <p14:creationId xmlns:p14="http://schemas.microsoft.com/office/powerpoint/2010/main" val="3241284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153680340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519700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08/03/2022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08/03/2022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30" r:id="rId12"/>
    <p:sldLayoutId id="2147483754" r:id="rId13"/>
    <p:sldLayoutId id="21474837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outdoor&#10;&#10;Description automatically generated">
            <a:extLst>
              <a:ext uri="{FF2B5EF4-FFF2-40B4-BE49-F238E27FC236}">
                <a16:creationId xmlns:a16="http://schemas.microsoft.com/office/drawing/2014/main" id="{7828C3F6-8676-4D45-8CCA-489A004FBBB7}"/>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7699" b="23043"/>
          <a:stretch/>
        </p:blipFill>
        <p:spPr>
          <a:xfrm>
            <a:off x="6057556" y="-14327"/>
            <a:ext cx="11282707" cy="9767927"/>
          </a:xfrm>
        </p:spPr>
      </p:pic>
      <p:sp>
        <p:nvSpPr>
          <p:cNvPr id="3" name="Text Placeholder 2">
            <a:extLst>
              <a:ext uri="{FF2B5EF4-FFF2-40B4-BE49-F238E27FC236}">
                <a16:creationId xmlns:a16="http://schemas.microsoft.com/office/drawing/2014/main" id="{ACD92A47-818A-436D-B20B-59ECC9DC087C}"/>
              </a:ext>
            </a:extLst>
          </p:cNvPr>
          <p:cNvSpPr>
            <a:spLocks noGrp="1"/>
          </p:cNvSpPr>
          <p:nvPr>
            <p:ph type="body" sz="quarter" idx="13"/>
          </p:nvPr>
        </p:nvSpPr>
        <p:spPr>
          <a:xfrm>
            <a:off x="354841" y="4230806"/>
            <a:ext cx="8315289" cy="3739487"/>
          </a:xfrm>
        </p:spPr>
        <p:txBody>
          <a:bodyPr>
            <a:normAutofit/>
          </a:bodyPr>
          <a:lstStyle/>
          <a:p>
            <a:r>
              <a:rPr lang="lv-LV" b="0" dirty="0" err="1"/>
              <a:t>Piekļūstamības</a:t>
            </a:r>
            <a:r>
              <a:rPr lang="lv-LV" b="0" dirty="0"/>
              <a:t> veicināšana publiskajās ēkās</a:t>
            </a:r>
          </a:p>
        </p:txBody>
      </p:sp>
      <p:sp>
        <p:nvSpPr>
          <p:cNvPr id="4" name="Text Placeholder 3">
            <a:extLst>
              <a:ext uri="{FF2B5EF4-FFF2-40B4-BE49-F238E27FC236}">
                <a16:creationId xmlns:a16="http://schemas.microsoft.com/office/drawing/2014/main" id="{B58704DC-5599-4FD5-8C11-25FE945144B5}"/>
              </a:ext>
            </a:extLst>
          </p:cNvPr>
          <p:cNvSpPr>
            <a:spLocks noGrp="1"/>
          </p:cNvSpPr>
          <p:nvPr>
            <p:ph type="body" sz="quarter" idx="14"/>
          </p:nvPr>
        </p:nvSpPr>
        <p:spPr/>
        <p:txBody>
          <a:bodyPr/>
          <a:lstStyle/>
          <a:p>
            <a:r>
              <a:rPr lang="lv-LV" dirty="0"/>
              <a:t>Olga Feldmane</a:t>
            </a:r>
          </a:p>
        </p:txBody>
      </p:sp>
      <p:sp>
        <p:nvSpPr>
          <p:cNvPr id="6" name="Text Placeholder 5">
            <a:extLst>
              <a:ext uri="{FF2B5EF4-FFF2-40B4-BE49-F238E27FC236}">
                <a16:creationId xmlns:a16="http://schemas.microsoft.com/office/drawing/2014/main" id="{682482F6-3006-43C8-8123-A0C6EE6B7968}"/>
              </a:ext>
            </a:extLst>
          </p:cNvPr>
          <p:cNvSpPr>
            <a:spLocks noGrp="1"/>
          </p:cNvSpPr>
          <p:nvPr>
            <p:ph type="body" sz="quarter" idx="15"/>
          </p:nvPr>
        </p:nvSpPr>
        <p:spPr/>
        <p:txBody>
          <a:bodyPr/>
          <a:lstStyle/>
          <a:p>
            <a:r>
              <a:rPr lang="lv-LV" dirty="0"/>
              <a:t>22.07.2022.</a:t>
            </a:r>
          </a:p>
        </p:txBody>
      </p:sp>
    </p:spTree>
    <p:extLst>
      <p:ext uri="{BB962C8B-B14F-4D97-AF65-F5344CB8AC3E}">
        <p14:creationId xmlns:p14="http://schemas.microsoft.com/office/powerpoint/2010/main" val="71351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6283C0F-9C58-4355-AA87-C64ED2E6D4D6}"/>
              </a:ext>
            </a:extLst>
          </p:cNvPr>
          <p:cNvSpPr txBox="1">
            <a:spLocks/>
          </p:cNvSpPr>
          <p:nvPr/>
        </p:nvSpPr>
        <p:spPr>
          <a:xfrm>
            <a:off x="-275771" y="177421"/>
            <a:ext cx="4992913" cy="93760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5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sym typeface="Helvetica Neue"/>
              </a:rPr>
              <a:t>Regulējums</a:t>
            </a:r>
          </a:p>
        </p:txBody>
      </p:sp>
      <p:sp>
        <p:nvSpPr>
          <p:cNvPr id="15" name="TextBox 14">
            <a:extLst>
              <a:ext uri="{FF2B5EF4-FFF2-40B4-BE49-F238E27FC236}">
                <a16:creationId xmlns:a16="http://schemas.microsoft.com/office/drawing/2014/main" id="{674C025E-3694-4E00-8CFB-349B2E13AFEB}"/>
              </a:ext>
            </a:extLst>
          </p:cNvPr>
          <p:cNvSpPr txBox="1"/>
          <p:nvPr/>
        </p:nvSpPr>
        <p:spPr>
          <a:xfrm>
            <a:off x="5034450" y="546394"/>
            <a:ext cx="11874454" cy="769441"/>
          </a:xfrm>
          <a:prstGeom prst="rect">
            <a:avLst/>
          </a:prstGeom>
          <a:noFill/>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lv-LV" sz="2200" b="1" i="0" u="none" strike="noStrike" kern="0" cap="none" spc="0" normalizeH="0" baseline="0" noProof="0" dirty="0">
              <a:ln>
                <a:noFill/>
              </a:ln>
              <a:solidFill>
                <a:srgbClr val="00859B"/>
              </a:solidFill>
              <a:effectLst/>
              <a:uLnTx/>
              <a:uFillTx/>
              <a:latin typeface="Verdana"/>
              <a:ea typeface="Times New Roman" panose="02020603050405020304" pitchFamily="18" charset="0"/>
              <a:sym typeface="Helvetica Neue"/>
            </a:endParaRPr>
          </a:p>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lv-LV" sz="2200" b="1" i="0" u="none" strike="noStrike" kern="0" cap="none" spc="0" normalizeH="0" baseline="0" noProof="0" dirty="0">
              <a:ln>
                <a:noFill/>
              </a:ln>
              <a:solidFill>
                <a:srgbClr val="00859B"/>
              </a:solidFill>
              <a:effectLst/>
              <a:uLnTx/>
              <a:uFillTx/>
              <a:latin typeface="Verdana"/>
              <a:sym typeface="Helvetica Neue"/>
            </a:endParaRPr>
          </a:p>
        </p:txBody>
      </p:sp>
      <p:sp>
        <p:nvSpPr>
          <p:cNvPr id="2" name="Rectangle 1">
            <a:extLst>
              <a:ext uri="{FF2B5EF4-FFF2-40B4-BE49-F238E27FC236}">
                <a16:creationId xmlns:a16="http://schemas.microsoft.com/office/drawing/2014/main" id="{F659EDB1-106C-4D77-8EBA-44D67BFB6FB3}"/>
              </a:ext>
            </a:extLst>
          </p:cNvPr>
          <p:cNvSpPr/>
          <p:nvPr/>
        </p:nvSpPr>
        <p:spPr>
          <a:xfrm>
            <a:off x="5100638" y="957263"/>
            <a:ext cx="11815762" cy="210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b="0" dirty="0">
                <a:solidFill>
                  <a:srgbClr val="595959"/>
                </a:solidFill>
                <a:ea typeface="Times New Roman" panose="02020603050405020304" pitchFamily="18" charset="0"/>
              </a:rPr>
              <a:t>Būvniecības likuma 9.pants definē vides pieejamību kā būtisko būvei izvirzāmo prasību (Būvniecības likuma 9.pants)</a:t>
            </a:r>
            <a:endParaRPr lang="lv-LV" dirty="0"/>
          </a:p>
        </p:txBody>
      </p:sp>
      <p:sp>
        <p:nvSpPr>
          <p:cNvPr id="5" name="TextBox 4">
            <a:extLst>
              <a:ext uri="{FF2B5EF4-FFF2-40B4-BE49-F238E27FC236}">
                <a16:creationId xmlns:a16="http://schemas.microsoft.com/office/drawing/2014/main" id="{69916118-5802-45D6-8F99-0BF2ED21AD20}"/>
              </a:ext>
            </a:extLst>
          </p:cNvPr>
          <p:cNvSpPr txBox="1"/>
          <p:nvPr/>
        </p:nvSpPr>
        <p:spPr>
          <a:xfrm>
            <a:off x="5386387" y="3443287"/>
            <a:ext cx="11615738" cy="5262979"/>
          </a:xfrm>
          <a:prstGeom prst="rect">
            <a:avLst/>
          </a:prstGeom>
          <a:noFill/>
        </p:spPr>
        <p:txBody>
          <a:bodyPr wrap="square" rtlCol="0">
            <a:spAutoFit/>
          </a:bodyPr>
          <a:lstStyle/>
          <a:p>
            <a:pPr algn="l"/>
            <a:r>
              <a:rPr lang="lv-LV" dirty="0"/>
              <a:t>Tiesības atkāpties no vides pieejamības prasību nodrošināšanas – Būvniecības likuma 9</a:t>
            </a:r>
            <a:r>
              <a:rPr lang="lv-LV" baseline="30000" dirty="0"/>
              <a:t>1</a:t>
            </a:r>
            <a:r>
              <a:rPr lang="lv-LV" dirty="0"/>
              <a:t>.pants:</a:t>
            </a:r>
          </a:p>
          <a:p>
            <a:pPr marL="342900" indent="-342900" algn="l">
              <a:buFont typeface="Wingdings" panose="05000000000000000000" pitchFamily="2" charset="2"/>
              <a:buChar char="ü"/>
            </a:pPr>
            <a:r>
              <a:rPr lang="lv-LV" b="0" dirty="0"/>
              <a:t>Jaunā būvniecība - pieļaujamas, paredzot alternatīvos tehniskos risinājumus, kurus pamato (atbilstošās jomas būvspeciālists). Pilsētas vai ciema vēsturiskās apbūves teritorijā vai vēsturiskajā centrā bez alternatīvajiem risinājumiem, ja atkāpes ir pamatotas ar kultūrvēsturisko vērtību saglabāšanu vai būvnormatīvu tehniskās prasības tehniski vai funkcionāli nav iespējams ievērot;</a:t>
            </a:r>
          </a:p>
          <a:p>
            <a:pPr marL="342900" indent="-342900" algn="l">
              <a:buFont typeface="Wingdings" panose="05000000000000000000" pitchFamily="2" charset="2"/>
              <a:buChar char="ü"/>
            </a:pPr>
            <a:r>
              <a:rPr lang="lv-LV" b="0" i="0" dirty="0">
                <a:solidFill>
                  <a:srgbClr val="414142"/>
                </a:solidFill>
                <a:effectLst/>
                <a:latin typeface="Arial" panose="020B0604020202020204" pitchFamily="34" charset="0"/>
              </a:rPr>
              <a:t>Atjaunošanas, pārbūves vai restaurācijas gadījumā – bez alternatīvajiem risinājumiem, ja attiecīgās prasības tehniski vai funkcionāli nav iespējams ievērot vai tās uzliek būvniecības ierosinātājam nesamērīgu vai nepamatotu slogu vai būve ar kultūrvēsturisku vērtību attiecīgo prasību ievērošanas dēļ var zaudēt savu kultūrvēsturisko vērtību;</a:t>
            </a:r>
          </a:p>
          <a:p>
            <a:pPr marL="342900" indent="-342900" algn="l">
              <a:buFont typeface="Wingdings" panose="05000000000000000000" pitchFamily="2" charset="2"/>
              <a:buChar char="ü"/>
            </a:pPr>
            <a:r>
              <a:rPr lang="lv-LV" b="0" i="0" dirty="0">
                <a:solidFill>
                  <a:srgbClr val="414142"/>
                </a:solidFill>
                <a:effectLst/>
                <a:latin typeface="Arial" panose="020B0604020202020204" pitchFamily="34" charset="0"/>
              </a:rPr>
              <a:t>Atjaunojot vai restaurējot būvi, </a:t>
            </a:r>
            <a:r>
              <a:rPr lang="lv-LV" b="0" dirty="0">
                <a:solidFill>
                  <a:srgbClr val="414142"/>
                </a:solidFill>
                <a:latin typeface="Arial" panose="020B0604020202020204" pitchFamily="34" charset="0"/>
              </a:rPr>
              <a:t>nomainot </a:t>
            </a:r>
            <a:r>
              <a:rPr lang="lv-LV" b="0" i="0" dirty="0">
                <a:solidFill>
                  <a:srgbClr val="414142"/>
                </a:solidFill>
                <a:effectLst/>
                <a:latin typeface="Arial" panose="020B0604020202020204" pitchFamily="34" charset="0"/>
              </a:rPr>
              <a:t>nolietojušos būves elementus, atkāpes ir pieļaujamas bez saskaņošanas vai pamatošanas.</a:t>
            </a:r>
            <a:endParaRPr lang="lv-LV" b="0" dirty="0"/>
          </a:p>
        </p:txBody>
      </p:sp>
    </p:spTree>
    <p:extLst>
      <p:ext uri="{BB962C8B-B14F-4D97-AF65-F5344CB8AC3E}">
        <p14:creationId xmlns:p14="http://schemas.microsoft.com/office/powerpoint/2010/main" val="95316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6283C0F-9C58-4355-AA87-C64ED2E6D4D6}"/>
              </a:ext>
            </a:extLst>
          </p:cNvPr>
          <p:cNvSpPr txBox="1">
            <a:spLocks/>
          </p:cNvSpPr>
          <p:nvPr/>
        </p:nvSpPr>
        <p:spPr>
          <a:xfrm>
            <a:off x="-275771" y="177421"/>
            <a:ext cx="4992913" cy="93760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5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sym typeface="Helvetica Neue"/>
              </a:rPr>
              <a:t>Regulējums</a:t>
            </a:r>
          </a:p>
        </p:txBody>
      </p:sp>
      <p:sp>
        <p:nvSpPr>
          <p:cNvPr id="15" name="TextBox 14">
            <a:extLst>
              <a:ext uri="{FF2B5EF4-FFF2-40B4-BE49-F238E27FC236}">
                <a16:creationId xmlns:a16="http://schemas.microsoft.com/office/drawing/2014/main" id="{674C025E-3694-4E00-8CFB-349B2E13AFEB}"/>
              </a:ext>
            </a:extLst>
          </p:cNvPr>
          <p:cNvSpPr txBox="1"/>
          <p:nvPr/>
        </p:nvSpPr>
        <p:spPr>
          <a:xfrm>
            <a:off x="5034450" y="546394"/>
            <a:ext cx="11874454" cy="769441"/>
          </a:xfrm>
          <a:prstGeom prst="rect">
            <a:avLst/>
          </a:prstGeom>
          <a:noFill/>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lv-LV" sz="2200" b="1" i="0" u="none" strike="noStrike" kern="0" cap="none" spc="0" normalizeH="0" baseline="0" noProof="0" dirty="0">
              <a:ln>
                <a:noFill/>
              </a:ln>
              <a:solidFill>
                <a:srgbClr val="00859B"/>
              </a:solidFill>
              <a:effectLst/>
              <a:uLnTx/>
              <a:uFillTx/>
              <a:latin typeface="Verdana"/>
              <a:ea typeface="Times New Roman" panose="02020603050405020304" pitchFamily="18" charset="0"/>
              <a:sym typeface="Helvetica Neue"/>
            </a:endParaRPr>
          </a:p>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lv-LV" sz="2200" b="1" i="0" u="none" strike="noStrike" kern="0" cap="none" spc="0" normalizeH="0" baseline="0" noProof="0" dirty="0">
              <a:ln>
                <a:noFill/>
              </a:ln>
              <a:solidFill>
                <a:srgbClr val="00859B"/>
              </a:solidFill>
              <a:effectLst/>
              <a:uLnTx/>
              <a:uFillTx/>
              <a:latin typeface="Verdana"/>
              <a:sym typeface="Helvetica Neue"/>
            </a:endParaRPr>
          </a:p>
        </p:txBody>
      </p:sp>
      <p:sp>
        <p:nvSpPr>
          <p:cNvPr id="17" name="TextBox 16">
            <a:extLst>
              <a:ext uri="{FF2B5EF4-FFF2-40B4-BE49-F238E27FC236}">
                <a16:creationId xmlns:a16="http://schemas.microsoft.com/office/drawing/2014/main" id="{0BF8738D-958A-4FA7-AB14-373BDB277DE0}"/>
              </a:ext>
            </a:extLst>
          </p:cNvPr>
          <p:cNvSpPr txBox="1"/>
          <p:nvPr/>
        </p:nvSpPr>
        <p:spPr>
          <a:xfrm>
            <a:off x="4996335" y="1344410"/>
            <a:ext cx="12093559" cy="1585049"/>
          </a:xfrm>
          <a:prstGeom prst="rect">
            <a:avLst/>
          </a:prstGeom>
          <a:noFill/>
        </p:spPr>
        <p:txBody>
          <a:bodyPr wrap="square">
            <a:spAutoFit/>
          </a:bodyPr>
          <a:lstStyle/>
          <a:p>
            <a:pPr marR="0" lvl="0" algn="just" defTabSz="584200" rtl="0" eaLnBrk="1" fontAlgn="auto" latinLnBrk="0" hangingPunct="0">
              <a:lnSpc>
                <a:spcPct val="100000"/>
              </a:lnSpc>
              <a:spcBef>
                <a:spcPts val="600"/>
              </a:spcBef>
              <a:spcAft>
                <a:spcPts val="0"/>
              </a:spcAft>
              <a:buClrTx/>
              <a:buSzTx/>
              <a:tabLst/>
              <a:defRPr/>
            </a:pPr>
            <a:r>
              <a:rPr kumimoji="0" lang="lv-LV" sz="3200" i="0" u="none" strike="noStrike" kern="0" cap="none" spc="0" normalizeH="0" baseline="0" noProof="0" dirty="0">
                <a:ln>
                  <a:noFill/>
                </a:ln>
                <a:solidFill>
                  <a:srgbClr val="595959"/>
                </a:solidFill>
                <a:effectLst/>
                <a:uLnTx/>
                <a:uFillTx/>
                <a:latin typeface="Verdana"/>
                <a:ea typeface="Times New Roman" panose="02020603050405020304" pitchFamily="18" charset="0"/>
                <a:sym typeface="Helvetica Neue"/>
              </a:rPr>
              <a:t>Būvei noteiktās būtiskās prasības realizē caur būvnormatīvos noteiktajām tehniskajām prasībām. </a:t>
            </a:r>
            <a:endParaRPr kumimoji="0" lang="lv-LV" sz="2800" b="0" i="0" u="none" strike="noStrike" kern="0" cap="none" spc="0" normalizeH="0" baseline="0" noProof="0" dirty="0">
              <a:ln>
                <a:noFill/>
              </a:ln>
              <a:solidFill>
                <a:srgbClr val="595959"/>
              </a:solidFill>
              <a:effectLst/>
              <a:uLnTx/>
              <a:uFillTx/>
              <a:latin typeface="Verdana"/>
              <a:ea typeface="Times New Roman" panose="02020603050405020304" pitchFamily="18" charset="0"/>
              <a:sym typeface="Helvetica Neue"/>
            </a:endParaRPr>
          </a:p>
          <a:p>
            <a:pPr marR="0" lvl="0" algn="just" defTabSz="584200" rtl="0" eaLnBrk="1" fontAlgn="auto" latinLnBrk="0" hangingPunct="0">
              <a:lnSpc>
                <a:spcPct val="100000"/>
              </a:lnSpc>
              <a:spcBef>
                <a:spcPts val="600"/>
              </a:spcBef>
              <a:spcAft>
                <a:spcPts val="0"/>
              </a:spcAft>
              <a:buClrTx/>
              <a:buSzTx/>
              <a:tabLst/>
              <a:defRPr/>
            </a:pPr>
            <a:r>
              <a:rPr kumimoji="0" lang="lv-LV" sz="2800" b="0" i="0" u="none" strike="noStrike" kern="0" cap="none" spc="0" normalizeH="0" baseline="0" noProof="0" dirty="0">
                <a:ln>
                  <a:noFill/>
                </a:ln>
                <a:solidFill>
                  <a:srgbClr val="595959"/>
                </a:solidFill>
                <a:effectLst/>
                <a:uLnTx/>
                <a:uFillTx/>
                <a:latin typeface="Verdana"/>
                <a:ea typeface="Times New Roman" panose="02020603050405020304" pitchFamily="18" charset="0"/>
                <a:sym typeface="Helvetica Neue"/>
              </a:rPr>
              <a:t> </a:t>
            </a:r>
          </a:p>
        </p:txBody>
      </p:sp>
      <p:sp>
        <p:nvSpPr>
          <p:cNvPr id="2" name="TextBox 1">
            <a:extLst>
              <a:ext uri="{FF2B5EF4-FFF2-40B4-BE49-F238E27FC236}">
                <a16:creationId xmlns:a16="http://schemas.microsoft.com/office/drawing/2014/main" id="{CDD17026-DCB5-41D0-9B1F-923E528D14E9}"/>
              </a:ext>
            </a:extLst>
          </p:cNvPr>
          <p:cNvSpPr txBox="1"/>
          <p:nvPr/>
        </p:nvSpPr>
        <p:spPr>
          <a:xfrm>
            <a:off x="6086475" y="3600450"/>
            <a:ext cx="9958388" cy="1200329"/>
          </a:xfrm>
          <a:prstGeom prst="rect">
            <a:avLst/>
          </a:prstGeom>
          <a:noFill/>
        </p:spPr>
        <p:txBody>
          <a:bodyPr wrap="square" rtlCol="0">
            <a:spAutoFit/>
          </a:bodyPr>
          <a:lstStyle/>
          <a:p>
            <a:r>
              <a:rPr lang="lv-LV" dirty="0"/>
              <a:t>Ministru kabineta 2021.gada 19.oktobra noteikumi Nr. 693 «Būvju vispārīgo prasību būvnormatīvs» (3.nodaļa nosaka vides pieejamības prasības)</a:t>
            </a:r>
          </a:p>
        </p:txBody>
      </p:sp>
      <p:sp>
        <p:nvSpPr>
          <p:cNvPr id="3" name="TextBox 2">
            <a:extLst>
              <a:ext uri="{FF2B5EF4-FFF2-40B4-BE49-F238E27FC236}">
                <a16:creationId xmlns:a16="http://schemas.microsoft.com/office/drawing/2014/main" id="{9F6546B1-0101-4A1D-9D19-21CB9337BD62}"/>
              </a:ext>
            </a:extLst>
          </p:cNvPr>
          <p:cNvSpPr txBox="1"/>
          <p:nvPr/>
        </p:nvSpPr>
        <p:spPr>
          <a:xfrm>
            <a:off x="9472613" y="5600700"/>
            <a:ext cx="3386137" cy="2677656"/>
          </a:xfrm>
          <a:prstGeom prst="rect">
            <a:avLst/>
          </a:prstGeom>
          <a:noFill/>
        </p:spPr>
        <p:txBody>
          <a:bodyPr wrap="square" rtlCol="0">
            <a:spAutoFit/>
          </a:bodyPr>
          <a:lstStyle/>
          <a:p>
            <a:r>
              <a:rPr lang="lv-LV" dirty="0"/>
              <a:t>Būvnormatīva prasību ievērošanai obligāti piemērojamie standarti – LVS mājas lapā</a:t>
            </a:r>
          </a:p>
          <a:p>
            <a:endParaRPr lang="lv-LV" dirty="0"/>
          </a:p>
          <a:p>
            <a:endParaRPr lang="lv-LV" dirty="0"/>
          </a:p>
        </p:txBody>
      </p:sp>
    </p:spTree>
    <p:extLst>
      <p:ext uri="{BB962C8B-B14F-4D97-AF65-F5344CB8AC3E}">
        <p14:creationId xmlns:p14="http://schemas.microsoft.com/office/powerpoint/2010/main" val="222557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DA57C4A-CACA-4D09-B6A2-4C725B94066B}"/>
              </a:ext>
            </a:extLst>
          </p:cNvPr>
          <p:cNvSpPr txBox="1">
            <a:spLocks/>
          </p:cNvSpPr>
          <p:nvPr/>
        </p:nvSpPr>
        <p:spPr>
          <a:xfrm>
            <a:off x="-218363" y="177421"/>
            <a:ext cx="5047538" cy="93760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5000" dirty="0"/>
              <a:t>Atbildība</a:t>
            </a:r>
          </a:p>
          <a:p>
            <a:r>
              <a:rPr lang="lv-LV" sz="2400" dirty="0"/>
              <a:t>(grozījumi būvniecības likumā spēkā no 2021.gada 19.maija)</a:t>
            </a:r>
          </a:p>
        </p:txBody>
      </p:sp>
      <p:sp>
        <p:nvSpPr>
          <p:cNvPr id="4" name="Oval 3">
            <a:extLst>
              <a:ext uri="{FF2B5EF4-FFF2-40B4-BE49-F238E27FC236}">
                <a16:creationId xmlns:a16="http://schemas.microsoft.com/office/drawing/2014/main" id="{BE69D2AD-F573-4EDF-A9B9-5C292CCC2C7B}"/>
              </a:ext>
            </a:extLst>
          </p:cNvPr>
          <p:cNvSpPr/>
          <p:nvPr/>
        </p:nvSpPr>
        <p:spPr>
          <a:xfrm>
            <a:off x="5557839" y="6115050"/>
            <a:ext cx="11001374" cy="2857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800" dirty="0"/>
              <a:t>Būvvalde nepārbauda vides pieejamības prasību ievērošanu būvprojektēšanas dokumentos – (grozījumi BL 2021.gada 19.05.2021)</a:t>
            </a:r>
          </a:p>
        </p:txBody>
      </p:sp>
      <p:sp>
        <p:nvSpPr>
          <p:cNvPr id="2" name="Rectangle 1">
            <a:extLst>
              <a:ext uri="{FF2B5EF4-FFF2-40B4-BE49-F238E27FC236}">
                <a16:creationId xmlns:a16="http://schemas.microsoft.com/office/drawing/2014/main" id="{12E395F0-CEBE-4CCC-8104-713BD5FEDB06}"/>
              </a:ext>
            </a:extLst>
          </p:cNvPr>
          <p:cNvSpPr/>
          <p:nvPr/>
        </p:nvSpPr>
        <p:spPr>
          <a:xfrm>
            <a:off x="6486525" y="1200150"/>
            <a:ext cx="9272588" cy="3729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Būvprojekta izstrādātājs nodrošina būvprojekta un tajā ietverto risinājumu atbilstību būvniecības ierosinātāja un normatīvo aktu prasībām, kā arī piemērojamos standartos noteiktajām prasībām un dokumentācijā ietvertās informācijas savstarpējo atbilstību (BL 19</a:t>
            </a:r>
            <a:r>
              <a:rPr lang="lv-LV" baseline="30000" dirty="0"/>
              <a:t>3</a:t>
            </a:r>
            <a:r>
              <a:rPr lang="lv-LV" dirty="0"/>
              <a:t>.panta pirmā daļa)</a:t>
            </a:r>
          </a:p>
        </p:txBody>
      </p:sp>
    </p:spTree>
    <p:extLst>
      <p:ext uri="{BB962C8B-B14F-4D97-AF65-F5344CB8AC3E}">
        <p14:creationId xmlns:p14="http://schemas.microsoft.com/office/powerpoint/2010/main" val="228063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DA57C4A-CACA-4D09-B6A2-4C725B94066B}"/>
              </a:ext>
            </a:extLst>
          </p:cNvPr>
          <p:cNvSpPr txBox="1">
            <a:spLocks/>
          </p:cNvSpPr>
          <p:nvPr/>
        </p:nvSpPr>
        <p:spPr>
          <a:xfrm>
            <a:off x="-218363" y="177421"/>
            <a:ext cx="5047538" cy="93760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5000" dirty="0"/>
              <a:t>Atbildība</a:t>
            </a:r>
          </a:p>
          <a:p>
            <a:r>
              <a:rPr lang="lv-LV" sz="2400" dirty="0"/>
              <a:t>(grozījumi būvniecības likumā spēkā no 2021.gada 19.maija)</a:t>
            </a:r>
          </a:p>
        </p:txBody>
      </p:sp>
      <p:sp>
        <p:nvSpPr>
          <p:cNvPr id="2" name="Rectangle 1">
            <a:extLst>
              <a:ext uri="{FF2B5EF4-FFF2-40B4-BE49-F238E27FC236}">
                <a16:creationId xmlns:a16="http://schemas.microsoft.com/office/drawing/2014/main" id="{12E395F0-CEBE-4CCC-8104-713BD5FEDB06}"/>
              </a:ext>
            </a:extLst>
          </p:cNvPr>
          <p:cNvSpPr/>
          <p:nvPr/>
        </p:nvSpPr>
        <p:spPr>
          <a:xfrm>
            <a:off x="6557962" y="3071812"/>
            <a:ext cx="9272588" cy="3729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dirty="0"/>
              <a:t>Būvniecības ierosinātāja, (būves īpašnieka) atbildība? </a:t>
            </a:r>
          </a:p>
        </p:txBody>
      </p:sp>
    </p:spTree>
    <p:extLst>
      <p:ext uri="{BB962C8B-B14F-4D97-AF65-F5344CB8AC3E}">
        <p14:creationId xmlns:p14="http://schemas.microsoft.com/office/powerpoint/2010/main" val="219751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DA57C4A-CACA-4D09-B6A2-4C725B94066B}"/>
              </a:ext>
            </a:extLst>
          </p:cNvPr>
          <p:cNvSpPr txBox="1">
            <a:spLocks/>
          </p:cNvSpPr>
          <p:nvPr/>
        </p:nvSpPr>
        <p:spPr>
          <a:xfrm>
            <a:off x="-375526" y="191708"/>
            <a:ext cx="5347575" cy="93760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5000" dirty="0"/>
              <a:t>Būvspeciālistu uzraudzība/</a:t>
            </a:r>
          </a:p>
          <a:p>
            <a:r>
              <a:rPr lang="lv-LV" sz="5000" dirty="0"/>
              <a:t>darbības kontrole</a:t>
            </a:r>
          </a:p>
          <a:p>
            <a:r>
              <a:rPr lang="lv-LV" sz="2400" dirty="0"/>
              <a:t>(Ministru kabineta 2018. gada 20.marta noteikumi Nr. 169 «Būvspeciālistu kompetences novērtēšanas un patstāvīgās prakses uzraudzības noteikumi»)</a:t>
            </a:r>
          </a:p>
        </p:txBody>
      </p:sp>
      <p:sp>
        <p:nvSpPr>
          <p:cNvPr id="4" name="Rectangle 3">
            <a:extLst>
              <a:ext uri="{FF2B5EF4-FFF2-40B4-BE49-F238E27FC236}">
                <a16:creationId xmlns:a16="http://schemas.microsoft.com/office/drawing/2014/main" id="{F7652919-3995-48F9-BE1D-2456BC0EDC70}"/>
              </a:ext>
            </a:extLst>
          </p:cNvPr>
          <p:cNvSpPr/>
          <p:nvPr/>
        </p:nvSpPr>
        <p:spPr>
          <a:xfrm>
            <a:off x="7743825" y="5743575"/>
            <a:ext cx="6958013" cy="298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Sertificētās personas uzraudzība:</a:t>
            </a:r>
          </a:p>
          <a:p>
            <a:pPr marL="342900" indent="-342900" algn="ctr">
              <a:buFont typeface="Wingdings" panose="05000000000000000000" pitchFamily="2" charset="2"/>
              <a:buChar char="ü"/>
            </a:pPr>
            <a:r>
              <a:rPr lang="lv-LV" dirty="0"/>
              <a:t>saņemot sūdzību;</a:t>
            </a:r>
          </a:p>
          <a:p>
            <a:pPr marL="342900" indent="-342900" algn="ctr">
              <a:buFont typeface="Wingdings" panose="05000000000000000000" pitchFamily="2" charset="2"/>
              <a:buChar char="ü"/>
            </a:pPr>
            <a:r>
              <a:rPr lang="lv-LV" dirty="0"/>
              <a:t>plānveida uzraudzība (balstoties uz riska kritērijiem)</a:t>
            </a:r>
          </a:p>
        </p:txBody>
      </p:sp>
      <p:sp>
        <p:nvSpPr>
          <p:cNvPr id="6" name="Rectangle 5">
            <a:extLst>
              <a:ext uri="{FF2B5EF4-FFF2-40B4-BE49-F238E27FC236}">
                <a16:creationId xmlns:a16="http://schemas.microsoft.com/office/drawing/2014/main" id="{47E96E33-0673-4E94-AFB5-03855119C6A5}"/>
              </a:ext>
            </a:extLst>
          </p:cNvPr>
          <p:cNvSpPr/>
          <p:nvPr/>
        </p:nvSpPr>
        <p:spPr>
          <a:xfrm>
            <a:off x="5243513" y="928688"/>
            <a:ext cx="11101387" cy="400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t>Sertificētā speciālista profesionālā atbildība:</a:t>
            </a:r>
          </a:p>
          <a:p>
            <a:endParaRPr lang="lv-LV" dirty="0"/>
          </a:p>
          <a:p>
            <a:pPr marL="342900" indent="-342900" algn="l">
              <a:buFont typeface="Wingdings" panose="05000000000000000000" pitchFamily="2" charset="2"/>
              <a:buChar char="Ø"/>
            </a:pPr>
            <a:r>
              <a:rPr lang="lv-LV" dirty="0"/>
              <a:t>Lēmums par brīdinājuma izteikšanu mazsvarīgu pārkāpumu gadījumā.</a:t>
            </a:r>
          </a:p>
          <a:p>
            <a:pPr marL="342900" indent="-342900" algn="l">
              <a:buFont typeface="Wingdings" panose="05000000000000000000" pitchFamily="2" charset="2"/>
              <a:buChar char="Ø"/>
            </a:pPr>
            <a:r>
              <a:rPr lang="lv-LV" dirty="0"/>
              <a:t>Lēmums par sertifikāta darbības apturēšanu no 3 mēnešiem līdz 10 gadiem par smagiem pārkāpumiem.</a:t>
            </a:r>
          </a:p>
          <a:p>
            <a:pPr algn="ctr"/>
            <a:endParaRPr lang="lv-LV" dirty="0"/>
          </a:p>
        </p:txBody>
      </p:sp>
    </p:spTree>
    <p:extLst>
      <p:ext uri="{BB962C8B-B14F-4D97-AF65-F5344CB8AC3E}">
        <p14:creationId xmlns:p14="http://schemas.microsoft.com/office/powerpoint/2010/main" val="412111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DA57C4A-CACA-4D09-B6A2-4C725B94066B}"/>
              </a:ext>
            </a:extLst>
          </p:cNvPr>
          <p:cNvSpPr txBox="1">
            <a:spLocks/>
          </p:cNvSpPr>
          <p:nvPr/>
        </p:nvSpPr>
        <p:spPr>
          <a:xfrm>
            <a:off x="-504113" y="188794"/>
            <a:ext cx="5647613" cy="93760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5000" dirty="0"/>
              <a:t>Iespējamie priekšlikumi</a:t>
            </a:r>
          </a:p>
        </p:txBody>
      </p:sp>
      <p:sp>
        <p:nvSpPr>
          <p:cNvPr id="3" name="TextBox 2">
            <a:extLst>
              <a:ext uri="{FF2B5EF4-FFF2-40B4-BE49-F238E27FC236}">
                <a16:creationId xmlns:a16="http://schemas.microsoft.com/office/drawing/2014/main" id="{BD06A9D2-98E3-400B-A858-A857EAF26942}"/>
              </a:ext>
            </a:extLst>
          </p:cNvPr>
          <p:cNvSpPr txBox="1"/>
          <p:nvPr/>
        </p:nvSpPr>
        <p:spPr>
          <a:xfrm>
            <a:off x="5772150" y="1614488"/>
            <a:ext cx="10401300" cy="4401205"/>
          </a:xfrm>
          <a:prstGeom prst="rect">
            <a:avLst/>
          </a:prstGeom>
          <a:noFill/>
        </p:spPr>
        <p:txBody>
          <a:bodyPr wrap="square" rtlCol="0">
            <a:spAutoFit/>
          </a:bodyPr>
          <a:lstStyle/>
          <a:p>
            <a:pPr marL="342900" indent="-342900" algn="just">
              <a:buFont typeface="Wingdings" panose="05000000000000000000" pitchFamily="2" charset="2"/>
              <a:buChar char="Ø"/>
            </a:pPr>
            <a:r>
              <a:rPr lang="lv-LV" b="0" dirty="0"/>
              <a:t> </a:t>
            </a:r>
            <a:r>
              <a:rPr lang="lv-LV" sz="2800" b="0" dirty="0"/>
              <a:t>Būves īpašnieka atbildības stiprināšana</a:t>
            </a:r>
          </a:p>
          <a:p>
            <a:pPr marL="342900" indent="-342900" algn="just">
              <a:buFont typeface="Wingdings" panose="05000000000000000000" pitchFamily="2" charset="2"/>
              <a:buChar char="Ø"/>
            </a:pPr>
            <a:endParaRPr lang="lv-LV" sz="2800" b="0" dirty="0"/>
          </a:p>
          <a:p>
            <a:pPr marL="342900" indent="-342900" algn="just">
              <a:buFont typeface="Wingdings" panose="05000000000000000000" pitchFamily="2" charset="2"/>
              <a:buChar char="Ø"/>
            </a:pPr>
            <a:r>
              <a:rPr lang="lv-LV" sz="2800" b="0" dirty="0"/>
              <a:t>Ierobežot tiesības atkāpties no vides pieejamības prasību nodrošināšanas;</a:t>
            </a:r>
          </a:p>
          <a:p>
            <a:pPr marL="342900" indent="-342900" algn="just">
              <a:buFont typeface="Wingdings" panose="05000000000000000000" pitchFamily="2" charset="2"/>
              <a:buChar char="Ø"/>
            </a:pPr>
            <a:endParaRPr lang="lv-LV" sz="2800" b="0" dirty="0"/>
          </a:p>
          <a:p>
            <a:pPr marL="342900" indent="-342900" algn="just">
              <a:buFont typeface="Wingdings" panose="05000000000000000000" pitchFamily="2" charset="2"/>
              <a:buChar char="Ø"/>
            </a:pPr>
            <a:r>
              <a:rPr lang="lv-LV" sz="2800" b="0" dirty="0"/>
              <a:t>Veicināt sertificēto speciālistu izpratni par vides pieejamības prasībām;</a:t>
            </a:r>
          </a:p>
          <a:p>
            <a:pPr marL="342900" indent="-342900" algn="just">
              <a:buFont typeface="Wingdings" panose="05000000000000000000" pitchFamily="2" charset="2"/>
              <a:buChar char="Ø"/>
            </a:pPr>
            <a:endParaRPr lang="lv-LV" sz="2800" b="0" dirty="0"/>
          </a:p>
          <a:p>
            <a:pPr marL="342900" indent="-342900" algn="just">
              <a:buFont typeface="Wingdings" panose="05000000000000000000" pitchFamily="2" charset="2"/>
              <a:buChar char="Ø"/>
            </a:pPr>
            <a:r>
              <a:rPr lang="lv-LV" sz="2800" b="0" dirty="0"/>
              <a:t>Stiprināt sertificētās personas atbildību, uzlabot uzraudzības procesu. </a:t>
            </a:r>
          </a:p>
        </p:txBody>
      </p:sp>
    </p:spTree>
    <p:extLst>
      <p:ext uri="{BB962C8B-B14F-4D97-AF65-F5344CB8AC3E}">
        <p14:creationId xmlns:p14="http://schemas.microsoft.com/office/powerpoint/2010/main" val="168156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912923-B2CE-404D-BA61-C110B99AF6C6}"/>
              </a:ext>
            </a:extLst>
          </p:cNvPr>
          <p:cNvSpPr>
            <a:spLocks noGrp="1"/>
          </p:cNvSpPr>
          <p:nvPr>
            <p:ph type="body" sz="quarter" idx="13"/>
          </p:nvPr>
        </p:nvSpPr>
        <p:spPr/>
        <p:txBody>
          <a:bodyPr/>
          <a:lstStyle/>
          <a:p>
            <a:r>
              <a:rPr lang="lv-LV" dirty="0"/>
              <a:t>Paldies!</a:t>
            </a:r>
          </a:p>
        </p:txBody>
      </p:sp>
    </p:spTree>
    <p:extLst>
      <p:ext uri="{BB962C8B-B14F-4D97-AF65-F5344CB8AC3E}">
        <p14:creationId xmlns:p14="http://schemas.microsoft.com/office/powerpoint/2010/main" val="3840598499"/>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F12C19-D8A8-094C-9231-AC2487BB4EEF}" vid="{EDCDE614-7541-8B4C-A058-54D301460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4FE8A-2B37-411C-866F-A617EAB7B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aee2-0702-45ff-9c51-b29030239f5c"/>
    <ds:schemaRef ds:uri="98d6c3d8-aeaf-4e5b-adb6-e1ad8a7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BB182-11C0-4D21-9AF7-0C601EB6B9A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D8EDC88-4E3A-40B9-9023-D9AB9BE9B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EM_veidne</Template>
  <TotalTime>909</TotalTime>
  <Words>407</Words>
  <Application>Microsoft Office PowerPoint</Application>
  <PresentationFormat>Custom</PresentationFormat>
  <Paragraphs>46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 Neue</vt:lpstr>
      <vt:lpstr>Verdana</vt:lpstr>
      <vt:lpstr>Wingdings</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Gusts Sproģis</dc:creator>
  <cp:lastModifiedBy>Olga Feldmane</cp:lastModifiedBy>
  <cp:revision>217</cp:revision>
  <dcterms:created xsi:type="dcterms:W3CDTF">2021-10-26T09:12:36Z</dcterms:created>
  <dcterms:modified xsi:type="dcterms:W3CDTF">2022-08-03T10:57:52Z</dcterms:modified>
</cp:coreProperties>
</file>