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9BF9035-C45D-67CD-E24A-4C7D707F3AD1}"/>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endParaRPr lang="en-GB"/>
          </a:p>
        </p:txBody>
      </p:sp>
      <p:sp>
        <p:nvSpPr>
          <p:cNvPr id="3" name="Apakšvirsraksts 2">
            <a:extLst>
              <a:ext uri="{FF2B5EF4-FFF2-40B4-BE49-F238E27FC236}">
                <a16:creationId xmlns:a16="http://schemas.microsoft.com/office/drawing/2014/main" id="{90E32DC5-0F16-57D7-36D4-0874F370B2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endParaRPr lang="en-GB"/>
          </a:p>
        </p:txBody>
      </p:sp>
      <p:sp>
        <p:nvSpPr>
          <p:cNvPr id="4" name="Datuma vietturis 3">
            <a:extLst>
              <a:ext uri="{FF2B5EF4-FFF2-40B4-BE49-F238E27FC236}">
                <a16:creationId xmlns:a16="http://schemas.microsoft.com/office/drawing/2014/main" id="{451EF7B9-FF71-2CA1-5AA3-5F42896DAA6C}"/>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5" name="Kājenes vietturis 4">
            <a:extLst>
              <a:ext uri="{FF2B5EF4-FFF2-40B4-BE49-F238E27FC236}">
                <a16:creationId xmlns:a16="http://schemas.microsoft.com/office/drawing/2014/main" id="{DAA227BA-DD53-913D-FD21-55969ACDB564}"/>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id="{DBCF63E4-25A6-65B1-C917-DE7D880C017A}"/>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1849824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1ADDD0D-EC15-E77C-A67F-F8ABFA6C92E3}"/>
              </a:ext>
            </a:extLst>
          </p:cNvPr>
          <p:cNvSpPr>
            <a:spLocks noGrp="1"/>
          </p:cNvSpPr>
          <p:nvPr>
            <p:ph type="title"/>
          </p:nvPr>
        </p:nvSpPr>
        <p:spPr/>
        <p:txBody>
          <a:bodyPr/>
          <a:lstStyle/>
          <a:p>
            <a:r>
              <a:rPr lang="lv-LV"/>
              <a:t>Rediģēt šablona virsraksta stilu</a:t>
            </a:r>
            <a:endParaRPr lang="en-GB"/>
          </a:p>
        </p:txBody>
      </p:sp>
      <p:sp>
        <p:nvSpPr>
          <p:cNvPr id="3" name="Vertikāls teksta vietturis 2">
            <a:extLst>
              <a:ext uri="{FF2B5EF4-FFF2-40B4-BE49-F238E27FC236}">
                <a16:creationId xmlns:a16="http://schemas.microsoft.com/office/drawing/2014/main" id="{8F9DDCC9-6250-8E08-2114-2C126DF8C373}"/>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a:extLst>
              <a:ext uri="{FF2B5EF4-FFF2-40B4-BE49-F238E27FC236}">
                <a16:creationId xmlns:a16="http://schemas.microsoft.com/office/drawing/2014/main" id="{49395B0F-BA93-B100-6551-5E71F7E47B4B}"/>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5" name="Kājenes vietturis 4">
            <a:extLst>
              <a:ext uri="{FF2B5EF4-FFF2-40B4-BE49-F238E27FC236}">
                <a16:creationId xmlns:a16="http://schemas.microsoft.com/office/drawing/2014/main" id="{4CC8330F-1A31-4A62-388B-2BD03F9A28A8}"/>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id="{9930151A-3BFC-B6B7-5ADB-D6C8822A3DFE}"/>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3124220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130D1808-B79C-A6D7-7327-1EE4AC58099F}"/>
              </a:ext>
            </a:extLst>
          </p:cNvPr>
          <p:cNvSpPr>
            <a:spLocks noGrp="1"/>
          </p:cNvSpPr>
          <p:nvPr>
            <p:ph type="title" orient="vert"/>
          </p:nvPr>
        </p:nvSpPr>
        <p:spPr>
          <a:xfrm>
            <a:off x="8724900" y="365125"/>
            <a:ext cx="2628900" cy="5811838"/>
          </a:xfrm>
        </p:spPr>
        <p:txBody>
          <a:bodyPr vert="eaVert"/>
          <a:lstStyle/>
          <a:p>
            <a:r>
              <a:rPr lang="lv-LV"/>
              <a:t>Rediģēt šablona virsraksta stilu</a:t>
            </a:r>
            <a:endParaRPr lang="en-GB"/>
          </a:p>
        </p:txBody>
      </p:sp>
      <p:sp>
        <p:nvSpPr>
          <p:cNvPr id="3" name="Vertikāls teksta vietturis 2">
            <a:extLst>
              <a:ext uri="{FF2B5EF4-FFF2-40B4-BE49-F238E27FC236}">
                <a16:creationId xmlns:a16="http://schemas.microsoft.com/office/drawing/2014/main" id="{3EB73052-2297-C7F7-F59A-BE46F92FE79D}"/>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a:extLst>
              <a:ext uri="{FF2B5EF4-FFF2-40B4-BE49-F238E27FC236}">
                <a16:creationId xmlns:a16="http://schemas.microsoft.com/office/drawing/2014/main" id="{B25EDEDC-2CCD-5CF5-F580-6538E3E67149}"/>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5" name="Kājenes vietturis 4">
            <a:extLst>
              <a:ext uri="{FF2B5EF4-FFF2-40B4-BE49-F238E27FC236}">
                <a16:creationId xmlns:a16="http://schemas.microsoft.com/office/drawing/2014/main" id="{DA2A8BEA-67C6-135A-DAFB-C82878F3BCC2}"/>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id="{EDB7B943-4BBE-1225-1E4A-20A29AA5657E}"/>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731108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335BD9C-E175-AEEB-C755-C4C39EB42C65}"/>
              </a:ext>
            </a:extLst>
          </p:cNvPr>
          <p:cNvSpPr>
            <a:spLocks noGrp="1"/>
          </p:cNvSpPr>
          <p:nvPr>
            <p:ph type="title"/>
          </p:nvPr>
        </p:nvSpPr>
        <p:spPr/>
        <p:txBody>
          <a:bodyPr/>
          <a:lstStyle/>
          <a:p>
            <a:r>
              <a:rPr lang="lv-LV"/>
              <a:t>Rediģēt šablona virsraksta stilu</a:t>
            </a:r>
            <a:endParaRPr lang="en-GB"/>
          </a:p>
        </p:txBody>
      </p:sp>
      <p:sp>
        <p:nvSpPr>
          <p:cNvPr id="3" name="Satura vietturis 2">
            <a:extLst>
              <a:ext uri="{FF2B5EF4-FFF2-40B4-BE49-F238E27FC236}">
                <a16:creationId xmlns:a16="http://schemas.microsoft.com/office/drawing/2014/main" id="{4A7ED7D0-A6B7-A723-876B-85C1371F6769}"/>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a:extLst>
              <a:ext uri="{FF2B5EF4-FFF2-40B4-BE49-F238E27FC236}">
                <a16:creationId xmlns:a16="http://schemas.microsoft.com/office/drawing/2014/main" id="{DD238971-A1E5-5CDD-FF82-511F82DF2D6C}"/>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5" name="Kājenes vietturis 4">
            <a:extLst>
              <a:ext uri="{FF2B5EF4-FFF2-40B4-BE49-F238E27FC236}">
                <a16:creationId xmlns:a16="http://schemas.microsoft.com/office/drawing/2014/main" id="{20EFFAA4-5EAD-F0CF-07A3-2994CB3F3209}"/>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id="{103F91DD-F525-9D7A-E601-66D7F3D93A73}"/>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1676222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4458623-B13A-9B5C-937E-5DD55A36302E}"/>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endParaRPr lang="en-GB"/>
          </a:p>
        </p:txBody>
      </p:sp>
      <p:sp>
        <p:nvSpPr>
          <p:cNvPr id="3" name="Teksta vietturis 2">
            <a:extLst>
              <a:ext uri="{FF2B5EF4-FFF2-40B4-BE49-F238E27FC236}">
                <a16:creationId xmlns:a16="http://schemas.microsoft.com/office/drawing/2014/main" id="{2AB5A37E-0373-D525-CE99-C6F93B4BDB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070CC6A1-8686-7067-B98E-25AC23BFCFFF}"/>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5" name="Kājenes vietturis 4">
            <a:extLst>
              <a:ext uri="{FF2B5EF4-FFF2-40B4-BE49-F238E27FC236}">
                <a16:creationId xmlns:a16="http://schemas.microsoft.com/office/drawing/2014/main" id="{1B0593F0-FCD5-4927-9E15-CBDD631B2963}"/>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id="{BEDD3AF5-6168-B7DD-8E28-7CF0149FC0D0}"/>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2833014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FC60A72-3EFD-90CB-C51F-31030D0F84B7}"/>
              </a:ext>
            </a:extLst>
          </p:cNvPr>
          <p:cNvSpPr>
            <a:spLocks noGrp="1"/>
          </p:cNvSpPr>
          <p:nvPr>
            <p:ph type="title"/>
          </p:nvPr>
        </p:nvSpPr>
        <p:spPr/>
        <p:txBody>
          <a:bodyPr/>
          <a:lstStyle/>
          <a:p>
            <a:r>
              <a:rPr lang="lv-LV"/>
              <a:t>Rediģēt šablona virsraksta stilu</a:t>
            </a:r>
            <a:endParaRPr lang="en-GB"/>
          </a:p>
        </p:txBody>
      </p:sp>
      <p:sp>
        <p:nvSpPr>
          <p:cNvPr id="3" name="Satura vietturis 2">
            <a:extLst>
              <a:ext uri="{FF2B5EF4-FFF2-40B4-BE49-F238E27FC236}">
                <a16:creationId xmlns:a16="http://schemas.microsoft.com/office/drawing/2014/main" id="{E46647B8-750F-5DF9-58CA-B71022D75D3C}"/>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Satura vietturis 3">
            <a:extLst>
              <a:ext uri="{FF2B5EF4-FFF2-40B4-BE49-F238E27FC236}">
                <a16:creationId xmlns:a16="http://schemas.microsoft.com/office/drawing/2014/main" id="{47059852-C3BA-F51B-FE9D-04D4219CEF87}"/>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5" name="Datuma vietturis 4">
            <a:extLst>
              <a:ext uri="{FF2B5EF4-FFF2-40B4-BE49-F238E27FC236}">
                <a16:creationId xmlns:a16="http://schemas.microsoft.com/office/drawing/2014/main" id="{A6815F0E-26A1-1278-B4FF-161C4EFCFF64}"/>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6" name="Kājenes vietturis 5">
            <a:extLst>
              <a:ext uri="{FF2B5EF4-FFF2-40B4-BE49-F238E27FC236}">
                <a16:creationId xmlns:a16="http://schemas.microsoft.com/office/drawing/2014/main" id="{B6BE44F6-B845-3189-3571-D2FE0B0D5830}"/>
              </a:ext>
            </a:extLst>
          </p:cNvPr>
          <p:cNvSpPr>
            <a:spLocks noGrp="1"/>
          </p:cNvSpPr>
          <p:nvPr>
            <p:ph type="ftr" sz="quarter" idx="11"/>
          </p:nvPr>
        </p:nvSpPr>
        <p:spPr/>
        <p:txBody>
          <a:bodyPr/>
          <a:lstStyle/>
          <a:p>
            <a:endParaRPr lang="en-GB"/>
          </a:p>
        </p:txBody>
      </p:sp>
      <p:sp>
        <p:nvSpPr>
          <p:cNvPr id="7" name="Slaida numura vietturis 6">
            <a:extLst>
              <a:ext uri="{FF2B5EF4-FFF2-40B4-BE49-F238E27FC236}">
                <a16:creationId xmlns:a16="http://schemas.microsoft.com/office/drawing/2014/main" id="{E1FBA4DD-31D1-14C3-D8D0-3A091B6767AB}"/>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3203392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2BF76B8-BFC1-F7CC-3FD8-F8899DF6BC69}"/>
              </a:ext>
            </a:extLst>
          </p:cNvPr>
          <p:cNvSpPr>
            <a:spLocks noGrp="1"/>
          </p:cNvSpPr>
          <p:nvPr>
            <p:ph type="title"/>
          </p:nvPr>
        </p:nvSpPr>
        <p:spPr>
          <a:xfrm>
            <a:off x="839788" y="365125"/>
            <a:ext cx="10515600" cy="1325563"/>
          </a:xfrm>
        </p:spPr>
        <p:txBody>
          <a:bodyPr/>
          <a:lstStyle/>
          <a:p>
            <a:r>
              <a:rPr lang="lv-LV"/>
              <a:t>Rediģēt šablona virsraksta stilu</a:t>
            </a:r>
            <a:endParaRPr lang="en-GB"/>
          </a:p>
        </p:txBody>
      </p:sp>
      <p:sp>
        <p:nvSpPr>
          <p:cNvPr id="3" name="Teksta vietturis 2">
            <a:extLst>
              <a:ext uri="{FF2B5EF4-FFF2-40B4-BE49-F238E27FC236}">
                <a16:creationId xmlns:a16="http://schemas.microsoft.com/office/drawing/2014/main" id="{12EFA7E4-BB8D-6F92-9A7C-7EBB47C7C7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4314D2FF-453F-6D32-2BFC-DC0F29A41C34}"/>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5" name="Teksta vietturis 4">
            <a:extLst>
              <a:ext uri="{FF2B5EF4-FFF2-40B4-BE49-F238E27FC236}">
                <a16:creationId xmlns:a16="http://schemas.microsoft.com/office/drawing/2014/main" id="{90C2408B-ABAC-B62E-4CB1-87E778A258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051AA3B3-9D65-1B72-3590-EA855954D0A3}"/>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7" name="Datuma vietturis 6">
            <a:extLst>
              <a:ext uri="{FF2B5EF4-FFF2-40B4-BE49-F238E27FC236}">
                <a16:creationId xmlns:a16="http://schemas.microsoft.com/office/drawing/2014/main" id="{D3B18CD2-FF15-2882-D25C-C76AF3E1A07D}"/>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8" name="Kājenes vietturis 7">
            <a:extLst>
              <a:ext uri="{FF2B5EF4-FFF2-40B4-BE49-F238E27FC236}">
                <a16:creationId xmlns:a16="http://schemas.microsoft.com/office/drawing/2014/main" id="{6AD5D485-C044-6F4A-DE83-496F87746929}"/>
              </a:ext>
            </a:extLst>
          </p:cNvPr>
          <p:cNvSpPr>
            <a:spLocks noGrp="1"/>
          </p:cNvSpPr>
          <p:nvPr>
            <p:ph type="ftr" sz="quarter" idx="11"/>
          </p:nvPr>
        </p:nvSpPr>
        <p:spPr/>
        <p:txBody>
          <a:bodyPr/>
          <a:lstStyle/>
          <a:p>
            <a:endParaRPr lang="en-GB"/>
          </a:p>
        </p:txBody>
      </p:sp>
      <p:sp>
        <p:nvSpPr>
          <p:cNvPr id="9" name="Slaida numura vietturis 8">
            <a:extLst>
              <a:ext uri="{FF2B5EF4-FFF2-40B4-BE49-F238E27FC236}">
                <a16:creationId xmlns:a16="http://schemas.microsoft.com/office/drawing/2014/main" id="{A65F5A32-7366-6C80-8684-6E142C316313}"/>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221356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CB2A3D6-136D-CFCC-7469-DFEE0079B07B}"/>
              </a:ext>
            </a:extLst>
          </p:cNvPr>
          <p:cNvSpPr>
            <a:spLocks noGrp="1"/>
          </p:cNvSpPr>
          <p:nvPr>
            <p:ph type="title"/>
          </p:nvPr>
        </p:nvSpPr>
        <p:spPr/>
        <p:txBody>
          <a:bodyPr/>
          <a:lstStyle/>
          <a:p>
            <a:r>
              <a:rPr lang="lv-LV"/>
              <a:t>Rediģēt šablona virsraksta stilu</a:t>
            </a:r>
            <a:endParaRPr lang="en-GB"/>
          </a:p>
        </p:txBody>
      </p:sp>
      <p:sp>
        <p:nvSpPr>
          <p:cNvPr id="3" name="Datuma vietturis 2">
            <a:extLst>
              <a:ext uri="{FF2B5EF4-FFF2-40B4-BE49-F238E27FC236}">
                <a16:creationId xmlns:a16="http://schemas.microsoft.com/office/drawing/2014/main" id="{7E02D4C5-4208-1311-5DD2-FC253D8B6E7C}"/>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4" name="Kājenes vietturis 3">
            <a:extLst>
              <a:ext uri="{FF2B5EF4-FFF2-40B4-BE49-F238E27FC236}">
                <a16:creationId xmlns:a16="http://schemas.microsoft.com/office/drawing/2014/main" id="{F4F1D2BA-D852-3BC2-F714-9962F0D2F46B}"/>
              </a:ext>
            </a:extLst>
          </p:cNvPr>
          <p:cNvSpPr>
            <a:spLocks noGrp="1"/>
          </p:cNvSpPr>
          <p:nvPr>
            <p:ph type="ftr" sz="quarter" idx="11"/>
          </p:nvPr>
        </p:nvSpPr>
        <p:spPr/>
        <p:txBody>
          <a:bodyPr/>
          <a:lstStyle/>
          <a:p>
            <a:endParaRPr lang="en-GB"/>
          </a:p>
        </p:txBody>
      </p:sp>
      <p:sp>
        <p:nvSpPr>
          <p:cNvPr id="5" name="Slaida numura vietturis 4">
            <a:extLst>
              <a:ext uri="{FF2B5EF4-FFF2-40B4-BE49-F238E27FC236}">
                <a16:creationId xmlns:a16="http://schemas.microsoft.com/office/drawing/2014/main" id="{35799AD2-489B-47DF-3657-526BFFC0B4D0}"/>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4280467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00A7C76E-CDF6-63AB-4D83-9961F4335133}"/>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3" name="Kājenes vietturis 2">
            <a:extLst>
              <a:ext uri="{FF2B5EF4-FFF2-40B4-BE49-F238E27FC236}">
                <a16:creationId xmlns:a16="http://schemas.microsoft.com/office/drawing/2014/main" id="{DB8EBD01-B41B-EC7B-6985-018FD48043FB}"/>
              </a:ext>
            </a:extLst>
          </p:cNvPr>
          <p:cNvSpPr>
            <a:spLocks noGrp="1"/>
          </p:cNvSpPr>
          <p:nvPr>
            <p:ph type="ftr" sz="quarter" idx="11"/>
          </p:nvPr>
        </p:nvSpPr>
        <p:spPr/>
        <p:txBody>
          <a:bodyPr/>
          <a:lstStyle/>
          <a:p>
            <a:endParaRPr lang="en-GB"/>
          </a:p>
        </p:txBody>
      </p:sp>
      <p:sp>
        <p:nvSpPr>
          <p:cNvPr id="4" name="Slaida numura vietturis 3">
            <a:extLst>
              <a:ext uri="{FF2B5EF4-FFF2-40B4-BE49-F238E27FC236}">
                <a16:creationId xmlns:a16="http://schemas.microsoft.com/office/drawing/2014/main" id="{BE2066C1-E861-B160-A737-7E3F8C1051D2}"/>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1679874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52F0312-4806-DF31-F649-40A1E3E01BC3}"/>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endParaRPr lang="en-GB"/>
          </a:p>
        </p:txBody>
      </p:sp>
      <p:sp>
        <p:nvSpPr>
          <p:cNvPr id="3" name="Satura vietturis 2">
            <a:extLst>
              <a:ext uri="{FF2B5EF4-FFF2-40B4-BE49-F238E27FC236}">
                <a16:creationId xmlns:a16="http://schemas.microsoft.com/office/drawing/2014/main" id="{57AC39CD-AA62-793E-D301-9EA6521F82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Teksta vietturis 3">
            <a:extLst>
              <a:ext uri="{FF2B5EF4-FFF2-40B4-BE49-F238E27FC236}">
                <a16:creationId xmlns:a16="http://schemas.microsoft.com/office/drawing/2014/main" id="{683D26FA-4636-45D6-EBE9-70DFD507F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68C1A957-B7A7-C3CB-5B3B-AFB5CBAC3063}"/>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6" name="Kājenes vietturis 5">
            <a:extLst>
              <a:ext uri="{FF2B5EF4-FFF2-40B4-BE49-F238E27FC236}">
                <a16:creationId xmlns:a16="http://schemas.microsoft.com/office/drawing/2014/main" id="{CB942736-8844-8CC5-589B-8F319D444060}"/>
              </a:ext>
            </a:extLst>
          </p:cNvPr>
          <p:cNvSpPr>
            <a:spLocks noGrp="1"/>
          </p:cNvSpPr>
          <p:nvPr>
            <p:ph type="ftr" sz="quarter" idx="11"/>
          </p:nvPr>
        </p:nvSpPr>
        <p:spPr/>
        <p:txBody>
          <a:bodyPr/>
          <a:lstStyle/>
          <a:p>
            <a:endParaRPr lang="en-GB"/>
          </a:p>
        </p:txBody>
      </p:sp>
      <p:sp>
        <p:nvSpPr>
          <p:cNvPr id="7" name="Slaida numura vietturis 6">
            <a:extLst>
              <a:ext uri="{FF2B5EF4-FFF2-40B4-BE49-F238E27FC236}">
                <a16:creationId xmlns:a16="http://schemas.microsoft.com/office/drawing/2014/main" id="{3EBA8BA8-F6BE-3067-35E6-EE6D3F097C81}"/>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2532996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0E21DDF-F01A-AF9D-60EE-7CB1B53CB2B4}"/>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endParaRPr lang="en-GB"/>
          </a:p>
        </p:txBody>
      </p:sp>
      <p:sp>
        <p:nvSpPr>
          <p:cNvPr id="3" name="Attēla vietturis 2">
            <a:extLst>
              <a:ext uri="{FF2B5EF4-FFF2-40B4-BE49-F238E27FC236}">
                <a16:creationId xmlns:a16="http://schemas.microsoft.com/office/drawing/2014/main" id="{DAFD9414-73DA-E670-53F1-152EF986CB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ksta vietturis 3">
            <a:extLst>
              <a:ext uri="{FF2B5EF4-FFF2-40B4-BE49-F238E27FC236}">
                <a16:creationId xmlns:a16="http://schemas.microsoft.com/office/drawing/2014/main" id="{6C7A3EDC-7C46-BFCC-FC60-F0CCA6E8EC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75BEF117-0CC3-EDAE-CE0C-62BCACF2910A}"/>
              </a:ext>
            </a:extLst>
          </p:cNvPr>
          <p:cNvSpPr>
            <a:spLocks noGrp="1"/>
          </p:cNvSpPr>
          <p:nvPr>
            <p:ph type="dt" sz="half" idx="10"/>
          </p:nvPr>
        </p:nvSpPr>
        <p:spPr/>
        <p:txBody>
          <a:bodyPr/>
          <a:lstStyle/>
          <a:p>
            <a:fld id="{4DDD7811-9D78-4D08-AD4C-3E7B9FF94E8B}" type="datetimeFigureOut">
              <a:rPr lang="en-GB" smtClean="0"/>
              <a:t>25/08/2022</a:t>
            </a:fld>
            <a:endParaRPr lang="en-GB"/>
          </a:p>
        </p:txBody>
      </p:sp>
      <p:sp>
        <p:nvSpPr>
          <p:cNvPr id="6" name="Kājenes vietturis 5">
            <a:extLst>
              <a:ext uri="{FF2B5EF4-FFF2-40B4-BE49-F238E27FC236}">
                <a16:creationId xmlns:a16="http://schemas.microsoft.com/office/drawing/2014/main" id="{693A825D-5DE2-9CDF-1BF9-AB3121A34320}"/>
              </a:ext>
            </a:extLst>
          </p:cNvPr>
          <p:cNvSpPr>
            <a:spLocks noGrp="1"/>
          </p:cNvSpPr>
          <p:nvPr>
            <p:ph type="ftr" sz="quarter" idx="11"/>
          </p:nvPr>
        </p:nvSpPr>
        <p:spPr/>
        <p:txBody>
          <a:bodyPr/>
          <a:lstStyle/>
          <a:p>
            <a:endParaRPr lang="en-GB"/>
          </a:p>
        </p:txBody>
      </p:sp>
      <p:sp>
        <p:nvSpPr>
          <p:cNvPr id="7" name="Slaida numura vietturis 6">
            <a:extLst>
              <a:ext uri="{FF2B5EF4-FFF2-40B4-BE49-F238E27FC236}">
                <a16:creationId xmlns:a16="http://schemas.microsoft.com/office/drawing/2014/main" id="{2192628B-39BD-08DE-A11B-02ECC1C98164}"/>
              </a:ext>
            </a:extLst>
          </p:cNvPr>
          <p:cNvSpPr>
            <a:spLocks noGrp="1"/>
          </p:cNvSpPr>
          <p:nvPr>
            <p:ph type="sldNum" sz="quarter" idx="12"/>
          </p:nvPr>
        </p:nvSpPr>
        <p:spPr/>
        <p:txBody>
          <a:bodyPr/>
          <a:lstStyle/>
          <a:p>
            <a:fld id="{5006B90E-96F9-43E0-8428-E91C88CF7355}" type="slidenum">
              <a:rPr lang="en-GB" smtClean="0"/>
              <a:t>‹#›</a:t>
            </a:fld>
            <a:endParaRPr lang="en-GB"/>
          </a:p>
        </p:txBody>
      </p:sp>
    </p:spTree>
    <p:extLst>
      <p:ext uri="{BB962C8B-B14F-4D97-AF65-F5344CB8AC3E}">
        <p14:creationId xmlns:p14="http://schemas.microsoft.com/office/powerpoint/2010/main" val="341370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9E5DBB7D-7AD0-DB97-4B45-37AA94FFBF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endParaRPr lang="en-GB"/>
          </a:p>
        </p:txBody>
      </p:sp>
      <p:sp>
        <p:nvSpPr>
          <p:cNvPr id="3" name="Teksta vietturis 2">
            <a:extLst>
              <a:ext uri="{FF2B5EF4-FFF2-40B4-BE49-F238E27FC236}">
                <a16:creationId xmlns:a16="http://schemas.microsoft.com/office/drawing/2014/main" id="{A575A0BF-33C8-9FC7-BA32-49FD9D03CE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a:extLst>
              <a:ext uri="{FF2B5EF4-FFF2-40B4-BE49-F238E27FC236}">
                <a16:creationId xmlns:a16="http://schemas.microsoft.com/office/drawing/2014/main" id="{FE0645D4-E785-C4F1-4167-38B8DE18F1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DD7811-9D78-4D08-AD4C-3E7B9FF94E8B}" type="datetimeFigureOut">
              <a:rPr lang="en-GB" smtClean="0"/>
              <a:t>25/08/2022</a:t>
            </a:fld>
            <a:endParaRPr lang="en-GB"/>
          </a:p>
        </p:txBody>
      </p:sp>
      <p:sp>
        <p:nvSpPr>
          <p:cNvPr id="5" name="Kājenes vietturis 4">
            <a:extLst>
              <a:ext uri="{FF2B5EF4-FFF2-40B4-BE49-F238E27FC236}">
                <a16:creationId xmlns:a16="http://schemas.microsoft.com/office/drawing/2014/main" id="{7DAED230-1533-ACEA-3BC0-6497A16533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ida numura vietturis 5">
            <a:extLst>
              <a:ext uri="{FF2B5EF4-FFF2-40B4-BE49-F238E27FC236}">
                <a16:creationId xmlns:a16="http://schemas.microsoft.com/office/drawing/2014/main" id="{675C2577-69FD-8F85-0C15-0509EC6050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06B90E-96F9-43E0-8428-E91C88CF7355}" type="slidenum">
              <a:rPr lang="en-GB" smtClean="0"/>
              <a:t>‹#›</a:t>
            </a:fld>
            <a:endParaRPr lang="en-GB"/>
          </a:p>
        </p:txBody>
      </p:sp>
    </p:spTree>
    <p:extLst>
      <p:ext uri="{BB962C8B-B14F-4D97-AF65-F5344CB8AC3E}">
        <p14:creationId xmlns:p14="http://schemas.microsoft.com/office/powerpoint/2010/main" val="1978559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608B782-89DC-673F-86BB-031DD241937D}"/>
              </a:ext>
            </a:extLst>
          </p:cNvPr>
          <p:cNvSpPr>
            <a:spLocks noGrp="1"/>
          </p:cNvSpPr>
          <p:nvPr>
            <p:ph type="ctrTitle"/>
          </p:nvPr>
        </p:nvSpPr>
        <p:spPr>
          <a:xfrm>
            <a:off x="1524000" y="1361153"/>
            <a:ext cx="9144000" cy="1478535"/>
          </a:xfrm>
        </p:spPr>
        <p:txBody>
          <a:bodyPr>
            <a:noAutofit/>
          </a:bodyPr>
          <a:lstStyle/>
          <a:p>
            <a:r>
              <a:rPr lang="lv-LV" sz="2400" dirty="0"/>
              <a:t>Personu ar funkcionāliem traucējumiem vides, pakalpojumu un informācijas </a:t>
            </a:r>
            <a:r>
              <a:rPr lang="lv-LV" sz="2400" dirty="0" err="1"/>
              <a:t>piekļūstamības</a:t>
            </a:r>
            <a:r>
              <a:rPr lang="lv-LV" sz="2400" dirty="0"/>
              <a:t> veicināšanas darba grupas sanāksme Nr.5</a:t>
            </a:r>
            <a:endParaRPr lang="en-GB" sz="2400" dirty="0"/>
          </a:p>
        </p:txBody>
      </p:sp>
      <p:sp>
        <p:nvSpPr>
          <p:cNvPr id="3" name="Apakšvirsraksts 2">
            <a:extLst>
              <a:ext uri="{FF2B5EF4-FFF2-40B4-BE49-F238E27FC236}">
                <a16:creationId xmlns:a16="http://schemas.microsoft.com/office/drawing/2014/main" id="{1BFC3201-B955-25A0-78C2-D34571BC8F73}"/>
              </a:ext>
            </a:extLst>
          </p:cNvPr>
          <p:cNvSpPr>
            <a:spLocks noGrp="1"/>
          </p:cNvSpPr>
          <p:nvPr>
            <p:ph type="subTitle" idx="1"/>
          </p:nvPr>
        </p:nvSpPr>
        <p:spPr>
          <a:xfrm>
            <a:off x="1524000" y="5025610"/>
            <a:ext cx="9144000" cy="942474"/>
          </a:xfrm>
        </p:spPr>
        <p:txBody>
          <a:bodyPr>
            <a:normAutofit/>
          </a:bodyPr>
          <a:lstStyle/>
          <a:p>
            <a:r>
              <a:rPr lang="lv-LV" sz="2000" dirty="0"/>
              <a:t>Kvalitātes novērtēšanas departamenta direktors Rolands Ozols</a:t>
            </a:r>
          </a:p>
          <a:p>
            <a:r>
              <a:rPr lang="lv-LV" sz="2000" dirty="0"/>
              <a:t>30.08.2022.</a:t>
            </a:r>
            <a:endParaRPr lang="en-GB" sz="2000" dirty="0"/>
          </a:p>
        </p:txBody>
      </p:sp>
      <p:pic>
        <p:nvPicPr>
          <p:cNvPr id="4" name="Picture 4" descr="Logo&#10;&#10;Description automatically generated with medium confidence">
            <a:extLst>
              <a:ext uri="{FF2B5EF4-FFF2-40B4-BE49-F238E27FC236}">
                <a16:creationId xmlns:a16="http://schemas.microsoft.com/office/drawing/2014/main" id="{C6EB834E-B5B7-D085-14BF-45A9C92E08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44353" y="413352"/>
            <a:ext cx="2303294" cy="1478534"/>
          </a:xfrm>
          <a:prstGeom prst="rect">
            <a:avLst/>
          </a:prstGeom>
        </p:spPr>
      </p:pic>
      <p:sp>
        <p:nvSpPr>
          <p:cNvPr id="5" name="Virsraksts 1">
            <a:extLst>
              <a:ext uri="{FF2B5EF4-FFF2-40B4-BE49-F238E27FC236}">
                <a16:creationId xmlns:a16="http://schemas.microsoft.com/office/drawing/2014/main" id="{763BC17A-755C-D56C-B675-0EA80A14BAAB}"/>
              </a:ext>
            </a:extLst>
          </p:cNvPr>
          <p:cNvSpPr txBox="1">
            <a:spLocks/>
          </p:cNvSpPr>
          <p:nvPr/>
        </p:nvSpPr>
        <p:spPr>
          <a:xfrm>
            <a:off x="1524000" y="3075837"/>
            <a:ext cx="9144000" cy="1125372"/>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lv-LV" sz="3600" dirty="0"/>
              <a:t>Izglītības iestāžu </a:t>
            </a:r>
            <a:r>
              <a:rPr lang="lv-LV" sz="3600" dirty="0" err="1"/>
              <a:t>piekļūstamība</a:t>
            </a:r>
            <a:r>
              <a:rPr lang="lv-LV" sz="3600" dirty="0"/>
              <a:t> un iekļaujošs mācību process IKVD kontekstā </a:t>
            </a:r>
            <a:endParaRPr lang="en-GB" sz="3600" dirty="0"/>
          </a:p>
        </p:txBody>
      </p:sp>
    </p:spTree>
    <p:extLst>
      <p:ext uri="{BB962C8B-B14F-4D97-AF65-F5344CB8AC3E}">
        <p14:creationId xmlns:p14="http://schemas.microsoft.com/office/powerpoint/2010/main" val="1115551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F7E0E45E-E846-A6C4-BA4B-70DA2DC7A542}"/>
              </a:ext>
            </a:extLst>
          </p:cNvPr>
          <p:cNvSpPr>
            <a:spLocks noGrp="1"/>
          </p:cNvSpPr>
          <p:nvPr>
            <p:ph idx="1"/>
          </p:nvPr>
        </p:nvSpPr>
        <p:spPr>
          <a:xfrm>
            <a:off x="513347" y="1825625"/>
            <a:ext cx="11213432" cy="4561196"/>
          </a:xfrm>
        </p:spPr>
        <p:txBody>
          <a:bodyPr>
            <a:normAutofit lnSpcReduction="10000"/>
          </a:bodyPr>
          <a:lstStyle/>
          <a:p>
            <a:pPr algn="just"/>
            <a:r>
              <a:rPr lang="lv-LV" sz="2400" dirty="0">
                <a:latin typeface="+mj-lt"/>
              </a:rPr>
              <a:t>Dienests veic izglītības iestāžu pieejamības novērtēšanu vispārējās un profesionālās izglītības iestāžu akreditācijas procesa, un pirmsskolas izglītības iestāžu vadītāju profesionālās darbības novērtēšanas ietvaros, kā arī gadījumos, kad tiek saņemts un izskatīts iesniegums par </a:t>
            </a:r>
            <a:r>
              <a:rPr lang="lv-LV" sz="2400" dirty="0" err="1">
                <a:latin typeface="+mj-lt"/>
              </a:rPr>
              <a:t>problēmsituācijām</a:t>
            </a:r>
            <a:r>
              <a:rPr lang="lv-LV" sz="2400" dirty="0">
                <a:latin typeface="+mj-lt"/>
              </a:rPr>
              <a:t> saistībā ar pieejamības jautājumiem.</a:t>
            </a:r>
          </a:p>
          <a:p>
            <a:pPr algn="just"/>
            <a:r>
              <a:rPr lang="lv-LV" sz="2400" dirty="0">
                <a:latin typeface="+mj-lt"/>
              </a:rPr>
              <a:t>Dienests saņem informāciju par pieejamības novērtēšanas rezultātiem akreditācijas ekspertu komisijas ziņojumā, kurā atspoguļoti iegūtie dati un informācija atbilstoši metodikai un izglītības kvalitātes līmeņu aprakstiem, kas noteikti 2022.gada 13.janvāra iekšējos noteikumos Nr.1D-03e/2 “Vadlīnijas izglītības kvalitātes nodrošināšanai vispārējā un profesionālajā izglītībā” un to 1.pielikumā.</a:t>
            </a:r>
          </a:p>
          <a:p>
            <a:pPr algn="just"/>
            <a:r>
              <a:rPr lang="lv-LV" sz="2400" dirty="0">
                <a:latin typeface="+mj-lt"/>
              </a:rPr>
              <a:t>Izglītības iestāžu novērtēšanu veic kvalitātes dienesta sagatavoti 104 akreditācijas eksperti (tai skaitā 78 vispārējās izglītības iestāžu eksperti, 12 pirmsskolas izglītības eksperti, 12 kvalitātes dienesta darbinieki) un 273 nozaru eksperti (tai skaitā 119 profesionālās izglītības nozaru eksperti un 154 profesionālās ievirzes izglītības nozaru eksperti).</a:t>
            </a:r>
          </a:p>
        </p:txBody>
      </p:sp>
      <p:pic>
        <p:nvPicPr>
          <p:cNvPr id="5" name="Picture 4" descr="Logo&#10;&#10;Description automatically generated with medium confidence">
            <a:extLst>
              <a:ext uri="{FF2B5EF4-FFF2-40B4-BE49-F238E27FC236}">
                <a16:creationId xmlns:a16="http://schemas.microsoft.com/office/drawing/2014/main" id="{AC78B98E-31E2-F6B5-DFDE-0D80DFA5C5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4915"/>
            <a:ext cx="2303294" cy="1478534"/>
          </a:xfrm>
          <a:prstGeom prst="rect">
            <a:avLst/>
          </a:prstGeom>
        </p:spPr>
      </p:pic>
      <p:sp>
        <p:nvSpPr>
          <p:cNvPr id="6" name="Virsraksts 1">
            <a:extLst>
              <a:ext uri="{FF2B5EF4-FFF2-40B4-BE49-F238E27FC236}">
                <a16:creationId xmlns:a16="http://schemas.microsoft.com/office/drawing/2014/main" id="{E5F25414-AA13-3DB0-CC20-6652EB061DB3}"/>
              </a:ext>
            </a:extLst>
          </p:cNvPr>
          <p:cNvSpPr>
            <a:spLocks noGrp="1"/>
          </p:cNvSpPr>
          <p:nvPr>
            <p:ph type="title"/>
          </p:nvPr>
        </p:nvSpPr>
        <p:spPr>
          <a:xfrm>
            <a:off x="2037347" y="583062"/>
            <a:ext cx="9525000" cy="882239"/>
          </a:xfrm>
        </p:spPr>
        <p:txBody>
          <a:bodyPr>
            <a:normAutofit/>
          </a:bodyPr>
          <a:lstStyle/>
          <a:p>
            <a:r>
              <a:rPr lang="lv-LV" sz="3200" dirty="0"/>
              <a:t>Izglītības kvalitātes valsts dienesta kompetence</a:t>
            </a:r>
            <a:endParaRPr lang="en-GB" sz="3200" dirty="0"/>
          </a:p>
        </p:txBody>
      </p:sp>
    </p:spTree>
    <p:extLst>
      <p:ext uri="{BB962C8B-B14F-4D97-AF65-F5344CB8AC3E}">
        <p14:creationId xmlns:p14="http://schemas.microsoft.com/office/powerpoint/2010/main" val="1826229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60D8A52D-D8F5-6294-B27F-2983514D40A4}"/>
              </a:ext>
            </a:extLst>
          </p:cNvPr>
          <p:cNvSpPr>
            <a:spLocks noGrp="1"/>
          </p:cNvSpPr>
          <p:nvPr>
            <p:ph idx="1"/>
          </p:nvPr>
        </p:nvSpPr>
        <p:spPr/>
        <p:txBody>
          <a:bodyPr>
            <a:normAutofit/>
          </a:bodyPr>
          <a:lstStyle/>
          <a:p>
            <a:pPr algn="just"/>
            <a:r>
              <a:rPr lang="lv-LV" sz="2400" dirty="0">
                <a:latin typeface="+mj-lt"/>
              </a:rPr>
              <a:t>akreditācijā un </a:t>
            </a:r>
            <a:r>
              <a:rPr lang="lv-LV" sz="2400" dirty="0" err="1">
                <a:latin typeface="+mj-lt"/>
              </a:rPr>
              <a:t>pašvērtēšanā</a:t>
            </a:r>
            <a:r>
              <a:rPr lang="lv-LV" sz="2400" dirty="0">
                <a:latin typeface="+mj-lt"/>
              </a:rPr>
              <a:t> </a:t>
            </a:r>
            <a:r>
              <a:rPr lang="lv-LV" sz="2400" b="1" dirty="0">
                <a:latin typeface="+mj-lt"/>
              </a:rPr>
              <a:t>tiek iesaistītas visas tieši izglītības procesā iesaistītās </a:t>
            </a:r>
            <a:r>
              <a:rPr lang="lv-LV" sz="2400" b="1" dirty="0" err="1">
                <a:latin typeface="+mj-lt"/>
              </a:rPr>
              <a:t>mērķgrupas</a:t>
            </a:r>
            <a:r>
              <a:rPr lang="lv-LV" sz="2400" dirty="0">
                <a:latin typeface="+mj-lt"/>
              </a:rPr>
              <a:t>, tai skaitā izglītojamie ar invaliditāti un viņu vecāki;</a:t>
            </a:r>
          </a:p>
          <a:p>
            <a:pPr algn="just"/>
            <a:r>
              <a:rPr lang="lv-LV" sz="2400" dirty="0">
                <a:latin typeface="+mj-lt"/>
              </a:rPr>
              <a:t>tiek izmantotas tādas metodes kā </a:t>
            </a:r>
            <a:r>
              <a:rPr lang="lv-LV" sz="2400" b="1" dirty="0">
                <a:latin typeface="+mj-lt"/>
              </a:rPr>
              <a:t>intervijas</a:t>
            </a:r>
            <a:r>
              <a:rPr lang="lv-LV" sz="2400" dirty="0">
                <a:latin typeface="+mj-lt"/>
              </a:rPr>
              <a:t>, </a:t>
            </a:r>
            <a:r>
              <a:rPr lang="lv-LV" sz="2400" b="1" dirty="0">
                <a:latin typeface="+mj-lt"/>
              </a:rPr>
              <a:t>sarunas</a:t>
            </a:r>
            <a:r>
              <a:rPr lang="lv-LV" sz="2400" dirty="0">
                <a:latin typeface="+mj-lt"/>
              </a:rPr>
              <a:t>, </a:t>
            </a:r>
            <a:r>
              <a:rPr lang="lv-LV" sz="2400" b="1" dirty="0" err="1">
                <a:latin typeface="+mj-lt"/>
              </a:rPr>
              <a:t>fokusgrupu</a:t>
            </a:r>
            <a:r>
              <a:rPr lang="lv-LV" sz="2400" b="1" dirty="0">
                <a:latin typeface="+mj-lt"/>
              </a:rPr>
              <a:t> diskusijas </a:t>
            </a:r>
            <a:r>
              <a:rPr lang="lv-LV" sz="2400" dirty="0">
                <a:latin typeface="+mj-lt"/>
              </a:rPr>
              <a:t>un </a:t>
            </a:r>
            <a:r>
              <a:rPr lang="lv-LV" sz="2400" b="1" dirty="0">
                <a:latin typeface="+mj-lt"/>
              </a:rPr>
              <a:t>situāciju analīzes </a:t>
            </a:r>
            <a:r>
              <a:rPr lang="lv-LV" sz="2400" dirty="0">
                <a:latin typeface="+mj-lt"/>
              </a:rPr>
              <a:t>ar izglītības procesā tieši un netieši iesaistītajām </a:t>
            </a:r>
            <a:r>
              <a:rPr lang="lv-LV" sz="2400" dirty="0" err="1">
                <a:latin typeface="+mj-lt"/>
              </a:rPr>
              <a:t>mērķgrupām</a:t>
            </a:r>
            <a:r>
              <a:rPr lang="lv-LV" sz="2400" dirty="0">
                <a:latin typeface="+mj-lt"/>
              </a:rPr>
              <a:t>; </a:t>
            </a:r>
            <a:r>
              <a:rPr lang="lv-LV" sz="2400" b="1" dirty="0">
                <a:latin typeface="+mj-lt"/>
              </a:rPr>
              <a:t>izglītības iestādes apskate </a:t>
            </a:r>
            <a:r>
              <a:rPr lang="lv-LV" sz="2400" dirty="0">
                <a:latin typeface="+mj-lt"/>
              </a:rPr>
              <a:t>klātienē; </a:t>
            </a:r>
            <a:r>
              <a:rPr lang="lv-LV" sz="2400" b="1" dirty="0">
                <a:latin typeface="+mj-lt"/>
              </a:rPr>
              <a:t>izglītojamo</a:t>
            </a:r>
            <a:r>
              <a:rPr lang="lv-LV" sz="2400" dirty="0">
                <a:latin typeface="+mj-lt"/>
              </a:rPr>
              <a:t>, </a:t>
            </a:r>
            <a:r>
              <a:rPr lang="lv-LV" sz="2400" b="1" dirty="0">
                <a:latin typeface="+mj-lt"/>
              </a:rPr>
              <a:t>pedagogu</a:t>
            </a:r>
            <a:r>
              <a:rPr lang="lv-LV" sz="2400" dirty="0">
                <a:latin typeface="+mj-lt"/>
              </a:rPr>
              <a:t> un </a:t>
            </a:r>
            <a:r>
              <a:rPr lang="lv-LV" sz="2400" b="1" dirty="0">
                <a:latin typeface="+mj-lt"/>
              </a:rPr>
              <a:t>vecāku aptaujāšana</a:t>
            </a:r>
            <a:r>
              <a:rPr lang="lv-LV" sz="2400" dirty="0">
                <a:latin typeface="+mj-lt"/>
              </a:rPr>
              <a:t>; izglītības iestādes </a:t>
            </a:r>
            <a:r>
              <a:rPr lang="lv-LV" sz="2400" b="1" dirty="0">
                <a:latin typeface="+mj-lt"/>
              </a:rPr>
              <a:t>pašnovērtējuma ziņojuma </a:t>
            </a:r>
            <a:r>
              <a:rPr lang="lv-LV" sz="2400" dirty="0">
                <a:latin typeface="+mj-lt"/>
              </a:rPr>
              <a:t>un </a:t>
            </a:r>
            <a:r>
              <a:rPr lang="lv-LV" sz="2400" b="1" dirty="0">
                <a:latin typeface="+mj-lt"/>
              </a:rPr>
              <a:t>tīmekļa vietnē </a:t>
            </a:r>
            <a:r>
              <a:rPr lang="lv-LV" sz="2400" dirty="0">
                <a:latin typeface="+mj-lt"/>
              </a:rPr>
              <a:t>pieejamās </a:t>
            </a:r>
            <a:r>
              <a:rPr lang="lv-LV" sz="2400" b="1" dirty="0">
                <a:latin typeface="+mj-lt"/>
              </a:rPr>
              <a:t>informācijas analīze</a:t>
            </a:r>
            <a:r>
              <a:rPr lang="lv-LV" sz="2400" dirty="0">
                <a:latin typeface="+mj-lt"/>
              </a:rPr>
              <a:t>, pieejamo </a:t>
            </a:r>
            <a:r>
              <a:rPr lang="lv-LV" sz="2400" b="1" dirty="0">
                <a:latin typeface="+mj-lt"/>
              </a:rPr>
              <a:t>dokumentu analīze</a:t>
            </a:r>
            <a:r>
              <a:rPr lang="lv-LV" sz="2400" dirty="0">
                <a:latin typeface="+mj-lt"/>
              </a:rPr>
              <a:t>; izglītojamo </a:t>
            </a:r>
            <a:r>
              <a:rPr lang="lv-LV" sz="2400" b="1" dirty="0">
                <a:latin typeface="+mj-lt"/>
              </a:rPr>
              <a:t>vecāku iesaiste</a:t>
            </a:r>
            <a:r>
              <a:rPr lang="lv-LV" sz="2400" dirty="0">
                <a:latin typeface="+mj-lt"/>
              </a:rPr>
              <a:t>, </a:t>
            </a:r>
            <a:r>
              <a:rPr lang="lv-LV" sz="2400" b="1" dirty="0">
                <a:latin typeface="+mj-lt"/>
              </a:rPr>
              <a:t>aicinot aktualizēt</a:t>
            </a:r>
            <a:r>
              <a:rPr lang="lv-LV" sz="2400" dirty="0">
                <a:latin typeface="+mj-lt"/>
              </a:rPr>
              <a:t> viņiem </a:t>
            </a:r>
            <a:r>
              <a:rPr lang="lv-LV" sz="2400" b="1" dirty="0">
                <a:latin typeface="+mj-lt"/>
              </a:rPr>
              <a:t>būtiskus jautājumus</a:t>
            </a:r>
            <a:r>
              <a:rPr lang="lv-LV" sz="2400" dirty="0">
                <a:latin typeface="+mj-lt"/>
              </a:rPr>
              <a:t>;</a:t>
            </a:r>
          </a:p>
          <a:p>
            <a:pPr algn="just"/>
            <a:r>
              <a:rPr lang="lv-LV" sz="2400" dirty="0">
                <a:latin typeface="+mj-lt"/>
              </a:rPr>
              <a:t>akreditācijas laikā tiek noskaidrots, vai izglītības iestādē </a:t>
            </a:r>
            <a:r>
              <a:rPr lang="lv-LV" sz="2400" b="1" dirty="0">
                <a:latin typeface="+mj-lt"/>
              </a:rPr>
              <a:t>ir izglītojamie ar invaliditāti</a:t>
            </a:r>
            <a:r>
              <a:rPr lang="lv-LV" sz="2400" dirty="0">
                <a:latin typeface="+mj-lt"/>
              </a:rPr>
              <a:t>, </a:t>
            </a:r>
            <a:r>
              <a:rPr lang="lv-LV" sz="2400" b="1" dirty="0">
                <a:latin typeface="+mj-lt"/>
              </a:rPr>
              <a:t>kā tiek nodrošināts atbalsts </a:t>
            </a:r>
            <a:r>
              <a:rPr lang="lv-LV" sz="2400" dirty="0">
                <a:latin typeface="+mj-lt"/>
              </a:rPr>
              <a:t>un </a:t>
            </a:r>
            <a:r>
              <a:rPr lang="lv-LV" sz="2400" b="1" dirty="0">
                <a:latin typeface="+mj-lt"/>
              </a:rPr>
              <a:t>kā tiek nodrošināta</a:t>
            </a:r>
            <a:r>
              <a:rPr lang="lv-LV" sz="2400" dirty="0">
                <a:latin typeface="+mj-lt"/>
              </a:rPr>
              <a:t> izglītības iestādes </a:t>
            </a:r>
            <a:r>
              <a:rPr lang="lv-LV" sz="2400" b="1" dirty="0">
                <a:latin typeface="+mj-lt"/>
              </a:rPr>
              <a:t>pieejamība</a:t>
            </a:r>
            <a:r>
              <a:rPr lang="lv-LV" sz="2400" dirty="0">
                <a:latin typeface="+mj-lt"/>
              </a:rPr>
              <a:t>.</a:t>
            </a:r>
          </a:p>
        </p:txBody>
      </p:sp>
      <p:pic>
        <p:nvPicPr>
          <p:cNvPr id="4" name="Picture 4" descr="Logo&#10;&#10;Description automatically generated with medium confidence">
            <a:extLst>
              <a:ext uri="{FF2B5EF4-FFF2-40B4-BE49-F238E27FC236}">
                <a16:creationId xmlns:a16="http://schemas.microsoft.com/office/drawing/2014/main" id="{E4CFFD01-87B2-855D-002C-FF03CF05B3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4915"/>
            <a:ext cx="2303294" cy="1478534"/>
          </a:xfrm>
          <a:prstGeom prst="rect">
            <a:avLst/>
          </a:prstGeom>
        </p:spPr>
      </p:pic>
      <p:sp>
        <p:nvSpPr>
          <p:cNvPr id="5" name="Virsraksts 1">
            <a:extLst>
              <a:ext uri="{FF2B5EF4-FFF2-40B4-BE49-F238E27FC236}">
                <a16:creationId xmlns:a16="http://schemas.microsoft.com/office/drawing/2014/main" id="{9C049FDF-E881-0B1E-A9DC-C53A01E709CD}"/>
              </a:ext>
            </a:extLst>
          </p:cNvPr>
          <p:cNvSpPr>
            <a:spLocks noGrp="1"/>
          </p:cNvSpPr>
          <p:nvPr>
            <p:ph type="title"/>
          </p:nvPr>
        </p:nvSpPr>
        <p:spPr>
          <a:xfrm>
            <a:off x="2037347" y="581103"/>
            <a:ext cx="9492916" cy="886158"/>
          </a:xfrm>
        </p:spPr>
        <p:txBody>
          <a:bodyPr>
            <a:normAutofit/>
          </a:bodyPr>
          <a:lstStyle/>
          <a:p>
            <a:r>
              <a:rPr lang="lv-LV" sz="3200" dirty="0"/>
              <a:t>Izglītības iestāžu novērtēšana I</a:t>
            </a:r>
            <a:endParaRPr lang="en-GB" sz="3200" dirty="0"/>
          </a:p>
        </p:txBody>
      </p:sp>
    </p:spTree>
    <p:extLst>
      <p:ext uri="{BB962C8B-B14F-4D97-AF65-F5344CB8AC3E}">
        <p14:creationId xmlns:p14="http://schemas.microsoft.com/office/powerpoint/2010/main" val="4219211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097DC6F9-7CAE-4ED3-67D2-12ABA90C10B8}"/>
              </a:ext>
            </a:extLst>
          </p:cNvPr>
          <p:cNvSpPr>
            <a:spLocks noGrp="1"/>
          </p:cNvSpPr>
          <p:nvPr>
            <p:ph idx="1"/>
          </p:nvPr>
        </p:nvSpPr>
        <p:spPr>
          <a:xfrm>
            <a:off x="383459" y="1804689"/>
            <a:ext cx="11425082" cy="5697324"/>
          </a:xfrm>
        </p:spPr>
        <p:txBody>
          <a:bodyPr>
            <a:normAutofit fontScale="77500" lnSpcReduction="20000"/>
          </a:bodyPr>
          <a:lstStyle/>
          <a:p>
            <a:pPr algn="just"/>
            <a:r>
              <a:rPr lang="lv-LV" sz="3000" dirty="0">
                <a:latin typeface="+mj-lt"/>
              </a:rPr>
              <a:t>Kvalitātes dienesta īstenotajās akreditācijās un izglītības iestāžu </a:t>
            </a:r>
            <a:r>
              <a:rPr lang="lv-LV" sz="3000" dirty="0" err="1">
                <a:latin typeface="+mj-lt"/>
              </a:rPr>
              <a:t>pašvērtēšanā</a:t>
            </a:r>
            <a:r>
              <a:rPr lang="lv-LV" sz="3000" dirty="0">
                <a:latin typeface="+mj-lt"/>
              </a:rPr>
              <a:t> </a:t>
            </a:r>
            <a:r>
              <a:rPr lang="lv-LV" sz="3000" b="1" dirty="0">
                <a:latin typeface="+mj-lt"/>
              </a:rPr>
              <a:t>pieejamības kontekstā tiek novērtēti </a:t>
            </a:r>
            <a:r>
              <a:rPr lang="lv-LV" sz="3000" dirty="0">
                <a:latin typeface="+mj-lt"/>
              </a:rPr>
              <a:t>trīs galvenie aspekti: </a:t>
            </a:r>
            <a:r>
              <a:rPr lang="lv-LV" sz="3000" b="1" dirty="0">
                <a:latin typeface="+mj-lt"/>
              </a:rPr>
              <a:t>fiziskās vides pieejamība</a:t>
            </a:r>
            <a:r>
              <a:rPr lang="lv-LV" sz="3000" dirty="0">
                <a:latin typeface="+mj-lt"/>
              </a:rPr>
              <a:t>, </a:t>
            </a:r>
            <a:r>
              <a:rPr lang="lv-LV" sz="3000" b="1" dirty="0">
                <a:latin typeface="+mj-lt"/>
              </a:rPr>
              <a:t>izglītības pakalpojuma pieejamība</a:t>
            </a:r>
            <a:r>
              <a:rPr lang="lv-LV" sz="3000" dirty="0">
                <a:latin typeface="+mj-lt"/>
              </a:rPr>
              <a:t> un </a:t>
            </a:r>
            <a:r>
              <a:rPr lang="lv-LV" sz="3000" b="1" dirty="0">
                <a:latin typeface="+mj-lt"/>
              </a:rPr>
              <a:t>piedāvātā pakalpojuma kvalitāte</a:t>
            </a:r>
            <a:r>
              <a:rPr lang="lv-LV" sz="3000" dirty="0">
                <a:latin typeface="+mj-lt"/>
              </a:rPr>
              <a:t>, tostarp atbalsta pakalpojumu pieejamība.</a:t>
            </a:r>
          </a:p>
          <a:p>
            <a:pPr algn="just"/>
            <a:r>
              <a:rPr lang="lv-LV" sz="3000" dirty="0">
                <a:latin typeface="+mj-lt"/>
              </a:rPr>
              <a:t>Atbilstoši metodikai akreditācijā pie izglītības kvalitātes kritērija “Pieejamība” tiek novērtēti šādi rezultatīvie rādītāji:</a:t>
            </a:r>
          </a:p>
          <a:p>
            <a:pPr marL="514350" indent="-514350" algn="just">
              <a:buAutoNum type="arabicPeriod"/>
            </a:pPr>
            <a:r>
              <a:rPr lang="lv-LV" sz="3000" dirty="0">
                <a:latin typeface="+mj-lt"/>
              </a:rPr>
              <a:t>izglītības iestādes izpratne par faktoriem, kuri ietekmē izglītības pieejamību (3.1.1.);</a:t>
            </a:r>
          </a:p>
          <a:p>
            <a:pPr marL="514350" indent="-514350" algn="just">
              <a:buAutoNum type="arabicPeriod"/>
            </a:pPr>
            <a:r>
              <a:rPr lang="lv-LV" sz="3000" dirty="0">
                <a:latin typeface="+mj-lt"/>
              </a:rPr>
              <a:t>izglītības vides pieejamība un izglītības programmas pielāgošana izglītojamiem ar speciālām vajadzībām (3.1.2.);</a:t>
            </a:r>
          </a:p>
          <a:p>
            <a:pPr marL="514350" indent="-514350" algn="just">
              <a:buAutoNum type="arabicPeriod"/>
            </a:pPr>
            <a:r>
              <a:rPr lang="lv-LV" sz="3000" dirty="0">
                <a:latin typeface="+mj-lt"/>
              </a:rPr>
              <a:t>izglītības iestādes iespēju un piedāvājuma ietekme uz iespējām nodrošināt augstu izglītības kvalitāti (3.1.3.);</a:t>
            </a:r>
          </a:p>
          <a:p>
            <a:pPr marL="514350" indent="-514350" algn="just">
              <a:buAutoNum type="arabicPeriod"/>
            </a:pPr>
            <a:r>
              <a:rPr lang="lv-LV" sz="3000" dirty="0">
                <a:latin typeface="+mj-lt"/>
              </a:rPr>
              <a:t>izglītības iestādes rīcība priekšlaicīgas mācību pārtraukšanas risku mazināšanā (3.1.4.);</a:t>
            </a:r>
          </a:p>
          <a:p>
            <a:pPr marL="514350" indent="-514350" algn="just">
              <a:buAutoNum type="arabicPeriod"/>
            </a:pPr>
            <a:r>
              <a:rPr lang="lv-LV" sz="3000" dirty="0">
                <a:latin typeface="+mj-lt"/>
              </a:rPr>
              <a:t>izglītības iestādes piedāvātās iespējas izmantot dienesta viesnīcu un/vai internātu (3.1.5.);</a:t>
            </a:r>
          </a:p>
          <a:p>
            <a:pPr marL="514350" indent="-514350" algn="just">
              <a:buAutoNum type="arabicPeriod"/>
            </a:pPr>
            <a:r>
              <a:rPr lang="lv-LV" sz="3000" dirty="0">
                <a:latin typeface="+mj-lt"/>
              </a:rPr>
              <a:t>izglītības iestādes rīcība, izvērtējot nepieciešamību licencēt speciālās izglītības programmu. (3.1.6., izvērtēšana tiks sākta ar 2023./2024.māc.g.).</a:t>
            </a:r>
          </a:p>
          <a:p>
            <a:endParaRPr lang="en-GB" dirty="0"/>
          </a:p>
        </p:txBody>
      </p:sp>
      <p:pic>
        <p:nvPicPr>
          <p:cNvPr id="4" name="Picture 4" descr="Logo&#10;&#10;Description automatically generated with medium confidence">
            <a:extLst>
              <a:ext uri="{FF2B5EF4-FFF2-40B4-BE49-F238E27FC236}">
                <a16:creationId xmlns:a16="http://schemas.microsoft.com/office/drawing/2014/main" id="{6CF4DAD0-9C28-BADF-9DF4-D561B71AFA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4915"/>
            <a:ext cx="2303294" cy="1478534"/>
          </a:xfrm>
          <a:prstGeom prst="rect">
            <a:avLst/>
          </a:prstGeom>
        </p:spPr>
      </p:pic>
      <p:sp>
        <p:nvSpPr>
          <p:cNvPr id="5" name="Virsraksts 1">
            <a:extLst>
              <a:ext uri="{FF2B5EF4-FFF2-40B4-BE49-F238E27FC236}">
                <a16:creationId xmlns:a16="http://schemas.microsoft.com/office/drawing/2014/main" id="{F5D2D472-24F7-C739-0094-5D048824201B}"/>
              </a:ext>
            </a:extLst>
          </p:cNvPr>
          <p:cNvSpPr>
            <a:spLocks noGrp="1"/>
          </p:cNvSpPr>
          <p:nvPr>
            <p:ph type="title"/>
          </p:nvPr>
        </p:nvSpPr>
        <p:spPr>
          <a:xfrm>
            <a:off x="2037347" y="581103"/>
            <a:ext cx="9492916" cy="886158"/>
          </a:xfrm>
        </p:spPr>
        <p:txBody>
          <a:bodyPr>
            <a:normAutofit/>
          </a:bodyPr>
          <a:lstStyle/>
          <a:p>
            <a:r>
              <a:rPr lang="lv-LV" sz="3200" dirty="0"/>
              <a:t>Izglītības iestāžu novērtēšana II</a:t>
            </a:r>
            <a:endParaRPr lang="en-GB" sz="3200" dirty="0"/>
          </a:p>
        </p:txBody>
      </p:sp>
    </p:spTree>
    <p:extLst>
      <p:ext uri="{BB962C8B-B14F-4D97-AF65-F5344CB8AC3E}">
        <p14:creationId xmlns:p14="http://schemas.microsoft.com/office/powerpoint/2010/main" val="3755151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DD93063-5B64-9D15-1A33-CCA8763163D7}"/>
              </a:ext>
            </a:extLst>
          </p:cNvPr>
          <p:cNvSpPr>
            <a:spLocks noGrp="1"/>
          </p:cNvSpPr>
          <p:nvPr>
            <p:ph type="title"/>
          </p:nvPr>
        </p:nvSpPr>
        <p:spPr>
          <a:xfrm>
            <a:off x="2029326" y="584690"/>
            <a:ext cx="10515600" cy="549275"/>
          </a:xfrm>
        </p:spPr>
        <p:txBody>
          <a:bodyPr>
            <a:normAutofit/>
          </a:bodyPr>
          <a:lstStyle/>
          <a:p>
            <a:r>
              <a:rPr lang="lv-LV" sz="3200" dirty="0"/>
              <a:t>Iekļaujošas izglītības plašāku īstenošanu ietekmē:</a:t>
            </a:r>
            <a:endParaRPr lang="en-GB" sz="3200" dirty="0"/>
          </a:p>
        </p:txBody>
      </p:sp>
      <p:sp>
        <p:nvSpPr>
          <p:cNvPr id="3" name="Satura vietturis 2">
            <a:extLst>
              <a:ext uri="{FF2B5EF4-FFF2-40B4-BE49-F238E27FC236}">
                <a16:creationId xmlns:a16="http://schemas.microsoft.com/office/drawing/2014/main" id="{399969E5-3868-0C30-FC8A-4F6A26B71279}"/>
              </a:ext>
            </a:extLst>
          </p:cNvPr>
          <p:cNvSpPr>
            <a:spLocks noGrp="1"/>
          </p:cNvSpPr>
          <p:nvPr>
            <p:ph idx="1"/>
          </p:nvPr>
        </p:nvSpPr>
        <p:spPr>
          <a:xfrm>
            <a:off x="2029326" y="1433739"/>
            <a:ext cx="9954127" cy="4866119"/>
          </a:xfrm>
        </p:spPr>
        <p:txBody>
          <a:bodyPr>
            <a:normAutofit/>
          </a:bodyPr>
          <a:lstStyle/>
          <a:p>
            <a:r>
              <a:rPr lang="en-GB" sz="2400" dirty="0" err="1">
                <a:latin typeface="+mj-lt"/>
              </a:rPr>
              <a:t>atbalsta</a:t>
            </a:r>
            <a:r>
              <a:rPr lang="en-GB" sz="2400" dirty="0">
                <a:latin typeface="+mj-lt"/>
              </a:rPr>
              <a:t> </a:t>
            </a:r>
            <a:r>
              <a:rPr lang="en-GB" sz="2400" dirty="0" err="1">
                <a:latin typeface="+mj-lt"/>
              </a:rPr>
              <a:t>personāla</a:t>
            </a:r>
            <a:r>
              <a:rPr lang="en-GB" sz="2400" dirty="0">
                <a:latin typeface="+mj-lt"/>
              </a:rPr>
              <a:t> </a:t>
            </a:r>
            <a:r>
              <a:rPr lang="en-GB" sz="2400" dirty="0" err="1">
                <a:latin typeface="+mj-lt"/>
              </a:rPr>
              <a:t>trūkums</a:t>
            </a:r>
            <a:r>
              <a:rPr lang="en-GB" sz="2400" dirty="0">
                <a:latin typeface="+mj-lt"/>
              </a:rPr>
              <a:t> </a:t>
            </a:r>
            <a:r>
              <a:rPr lang="en-GB" sz="2400" dirty="0" err="1">
                <a:latin typeface="+mj-lt"/>
              </a:rPr>
              <a:t>izglītības</a:t>
            </a:r>
            <a:r>
              <a:rPr lang="en-GB" sz="2400" dirty="0">
                <a:latin typeface="+mj-lt"/>
              </a:rPr>
              <a:t> </a:t>
            </a:r>
            <a:r>
              <a:rPr lang="en-GB" sz="2400" dirty="0" err="1">
                <a:latin typeface="+mj-lt"/>
              </a:rPr>
              <a:t>iestādēs</a:t>
            </a:r>
            <a:r>
              <a:rPr lang="lv-LV" sz="2400" dirty="0">
                <a:latin typeface="+mj-lt"/>
              </a:rPr>
              <a:t>;</a:t>
            </a:r>
          </a:p>
          <a:p>
            <a:r>
              <a:rPr lang="lv-LV" sz="2400" dirty="0">
                <a:latin typeface="+mj-lt"/>
              </a:rPr>
              <a:t>dibinātāju (pamatā pašvaldības) izvēle koncentrēt speciālās izglītības piedāvājumu noteiktās izglītības iestādēs to teritorijā, kur tiek nodrošināts pilnvērtīgs atbalsta personāla pakalpojums;</a:t>
            </a:r>
          </a:p>
          <a:p>
            <a:r>
              <a:rPr lang="lv-LV" sz="2400" dirty="0">
                <a:latin typeface="+mj-lt"/>
              </a:rPr>
              <a:t>izglītojamo vecāki, kuri mēdz apzināti izvairīties no speciālās izglītības koda piešķiršanas viņu bērnam;</a:t>
            </a:r>
          </a:p>
          <a:p>
            <a:r>
              <a:rPr lang="en-GB" sz="2400" dirty="0" err="1">
                <a:latin typeface="+mj-lt"/>
              </a:rPr>
              <a:t>akreditācijas</a:t>
            </a:r>
            <a:r>
              <a:rPr lang="en-GB" sz="2400" dirty="0">
                <a:latin typeface="+mj-lt"/>
              </a:rPr>
              <a:t> </a:t>
            </a:r>
            <a:r>
              <a:rPr lang="en-GB" sz="2400" dirty="0" err="1">
                <a:latin typeface="+mj-lt"/>
              </a:rPr>
              <a:t>laikā</a:t>
            </a:r>
            <a:r>
              <a:rPr lang="lv-LV" sz="2400" dirty="0">
                <a:latin typeface="+mj-lt"/>
              </a:rPr>
              <a:t> veikto</a:t>
            </a:r>
            <a:r>
              <a:rPr lang="en-GB" sz="2400" dirty="0">
                <a:latin typeface="+mj-lt"/>
              </a:rPr>
              <a:t> </a:t>
            </a:r>
            <a:r>
              <a:rPr lang="en-GB" sz="2400" dirty="0" err="1">
                <a:latin typeface="+mj-lt"/>
              </a:rPr>
              <a:t>mācību</a:t>
            </a:r>
            <a:r>
              <a:rPr lang="en-GB" sz="2400" dirty="0">
                <a:latin typeface="+mj-lt"/>
              </a:rPr>
              <a:t> </a:t>
            </a:r>
            <a:r>
              <a:rPr lang="en-GB" sz="2400" dirty="0" err="1">
                <a:latin typeface="+mj-lt"/>
              </a:rPr>
              <a:t>stundu</a:t>
            </a:r>
            <a:r>
              <a:rPr lang="en-GB" sz="2400" dirty="0">
                <a:latin typeface="+mj-lt"/>
              </a:rPr>
              <a:t> un </a:t>
            </a:r>
            <a:r>
              <a:rPr lang="en-GB" sz="2400" dirty="0" err="1">
                <a:latin typeface="+mj-lt"/>
              </a:rPr>
              <a:t>nodarbību</a:t>
            </a:r>
            <a:r>
              <a:rPr lang="en-GB" sz="2400" dirty="0">
                <a:latin typeface="+mj-lt"/>
              </a:rPr>
              <a:t> </a:t>
            </a:r>
            <a:r>
              <a:rPr lang="lv-LV" sz="2400" dirty="0">
                <a:latin typeface="+mj-lt"/>
              </a:rPr>
              <a:t>novērojumos atklātā plašā</a:t>
            </a:r>
            <a:r>
              <a:rPr lang="en-GB" sz="2400" dirty="0">
                <a:latin typeface="+mj-lt"/>
              </a:rPr>
              <a:t> </a:t>
            </a:r>
            <a:r>
              <a:rPr lang="en-GB" sz="2400" dirty="0" err="1">
                <a:latin typeface="+mj-lt"/>
              </a:rPr>
              <a:t>nepieciešamīb</a:t>
            </a:r>
            <a:r>
              <a:rPr lang="lv-LV" sz="2400" dirty="0">
                <a:latin typeface="+mj-lt"/>
              </a:rPr>
              <a:t>a</a:t>
            </a:r>
            <a:r>
              <a:rPr lang="en-GB" sz="2400" dirty="0">
                <a:latin typeface="+mj-lt"/>
              </a:rPr>
              <a:t> </a:t>
            </a:r>
            <a:r>
              <a:rPr lang="en-GB" sz="2400" dirty="0" err="1">
                <a:latin typeface="+mj-lt"/>
              </a:rPr>
              <a:t>pilnveidot</a:t>
            </a:r>
            <a:r>
              <a:rPr lang="en-GB" sz="2400" dirty="0">
                <a:latin typeface="+mj-lt"/>
              </a:rPr>
              <a:t> </a:t>
            </a:r>
            <a:r>
              <a:rPr lang="en-GB" sz="2400" dirty="0" err="1">
                <a:latin typeface="+mj-lt"/>
              </a:rPr>
              <a:t>izglītības</a:t>
            </a:r>
            <a:r>
              <a:rPr lang="en-GB" sz="2400" dirty="0">
                <a:latin typeface="+mj-lt"/>
              </a:rPr>
              <a:t> </a:t>
            </a:r>
            <a:r>
              <a:rPr lang="en-GB" sz="2400" dirty="0" err="1">
                <a:latin typeface="+mj-lt"/>
              </a:rPr>
              <a:t>iestāžu</a:t>
            </a:r>
            <a:r>
              <a:rPr lang="en-GB" sz="2400" dirty="0">
                <a:latin typeface="+mj-lt"/>
              </a:rPr>
              <a:t> </a:t>
            </a:r>
            <a:r>
              <a:rPr lang="en-GB" sz="2400" dirty="0" err="1">
                <a:latin typeface="+mj-lt"/>
              </a:rPr>
              <a:t>darbību</a:t>
            </a:r>
            <a:r>
              <a:rPr lang="en-GB" sz="2400" dirty="0">
                <a:latin typeface="+mj-lt"/>
              </a:rPr>
              <a:t> </a:t>
            </a:r>
            <a:r>
              <a:rPr lang="en-GB" sz="2400" dirty="0" err="1">
                <a:latin typeface="+mj-lt"/>
              </a:rPr>
              <a:t>didaktiski</a:t>
            </a:r>
            <a:r>
              <a:rPr lang="en-GB" sz="2400" dirty="0">
                <a:latin typeface="+mj-lt"/>
              </a:rPr>
              <a:t> un </a:t>
            </a:r>
            <a:r>
              <a:rPr lang="en-GB" sz="2400" dirty="0" err="1">
                <a:latin typeface="+mj-lt"/>
              </a:rPr>
              <a:t>metodiski</a:t>
            </a:r>
            <a:r>
              <a:rPr lang="lv-LV" sz="2400" dirty="0">
                <a:latin typeface="+mj-lt"/>
              </a:rPr>
              <a:t>;</a:t>
            </a:r>
          </a:p>
          <a:p>
            <a:r>
              <a:rPr lang="lv-LV" sz="2400" dirty="0">
                <a:latin typeface="+mj-lt"/>
              </a:rPr>
              <a:t>nepieciešamība turpināt palielināt izglītības iestāžu </a:t>
            </a:r>
            <a:r>
              <a:rPr lang="lv-LV" sz="2400" dirty="0" err="1">
                <a:latin typeface="+mj-lt"/>
              </a:rPr>
              <a:t>piekļūstamību</a:t>
            </a:r>
            <a:r>
              <a:rPr lang="lv-LV" sz="2400" dirty="0">
                <a:latin typeface="+mj-lt"/>
              </a:rPr>
              <a:t> un dažādu atbalsta materiālu sagatavošanu.</a:t>
            </a:r>
            <a:endParaRPr lang="en-GB" sz="2400" dirty="0">
              <a:latin typeface="+mj-lt"/>
            </a:endParaRPr>
          </a:p>
        </p:txBody>
      </p:sp>
      <p:pic>
        <p:nvPicPr>
          <p:cNvPr id="4" name="Picture 4" descr="Logo&#10;&#10;Description automatically generated with medium confidence">
            <a:extLst>
              <a:ext uri="{FF2B5EF4-FFF2-40B4-BE49-F238E27FC236}">
                <a16:creationId xmlns:a16="http://schemas.microsoft.com/office/drawing/2014/main" id="{759C33A6-E77A-F256-4C18-5D75A78094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4915"/>
            <a:ext cx="2303294" cy="1478534"/>
          </a:xfrm>
          <a:prstGeom prst="rect">
            <a:avLst/>
          </a:prstGeom>
        </p:spPr>
      </p:pic>
    </p:spTree>
    <p:extLst>
      <p:ext uri="{BB962C8B-B14F-4D97-AF65-F5344CB8AC3E}">
        <p14:creationId xmlns:p14="http://schemas.microsoft.com/office/powerpoint/2010/main" val="823884528"/>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525</Words>
  <Application>Microsoft Office PowerPoint</Application>
  <PresentationFormat>Platekrāna</PresentationFormat>
  <Paragraphs>27</Paragraphs>
  <Slides>5</Slides>
  <Notes>0</Notes>
  <HiddenSlides>0</HiddenSlides>
  <MMClips>0</MMClips>
  <ScaleCrop>false</ScaleCrop>
  <HeadingPairs>
    <vt:vector size="6" baseType="variant">
      <vt:variant>
        <vt:lpstr>Lietotie fonti</vt:lpstr>
      </vt:variant>
      <vt:variant>
        <vt:i4>3</vt:i4>
      </vt:variant>
      <vt:variant>
        <vt:lpstr>Dizains</vt:lpstr>
      </vt:variant>
      <vt:variant>
        <vt:i4>1</vt:i4>
      </vt:variant>
      <vt:variant>
        <vt:lpstr>Slaidu virsraksti</vt:lpstr>
      </vt:variant>
      <vt:variant>
        <vt:i4>5</vt:i4>
      </vt:variant>
    </vt:vector>
  </HeadingPairs>
  <TitlesOfParts>
    <vt:vector size="9" baseType="lpstr">
      <vt:lpstr>Arial</vt:lpstr>
      <vt:lpstr>Calibri</vt:lpstr>
      <vt:lpstr>Calibri Light</vt:lpstr>
      <vt:lpstr>Office dizains</vt:lpstr>
      <vt:lpstr>Personu ar funkcionāliem traucējumiem vides, pakalpojumu un informācijas piekļūstamības veicināšanas darba grupas sanāksme Nr.5</vt:lpstr>
      <vt:lpstr>Izglītības kvalitātes valsts dienesta kompetence</vt:lpstr>
      <vt:lpstr>Izglītības iestāžu novērtēšana I</vt:lpstr>
      <vt:lpstr>Izglītības iestāžu novērtēšana II</vt:lpstr>
      <vt:lpstr>Iekļaujošas izglītības plašāku īstenošanu ietekmē:</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izglītības iestāžu piekļūstamības un iekļaujoša mācību procesa </dc:title>
  <dc:creator>Agija.Reca</dc:creator>
  <cp:lastModifiedBy>Agija.Reca</cp:lastModifiedBy>
  <cp:revision>14</cp:revision>
  <dcterms:created xsi:type="dcterms:W3CDTF">2022-08-25T06:11:22Z</dcterms:created>
  <dcterms:modified xsi:type="dcterms:W3CDTF">2022-08-25T07:26:57Z</dcterms:modified>
</cp:coreProperties>
</file>