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89" r:id="rId3"/>
    <p:sldId id="297" r:id="rId4"/>
    <p:sldId id="291" r:id="rId5"/>
    <p:sldId id="270" r:id="rId6"/>
    <p:sldId id="292" r:id="rId7"/>
    <p:sldId id="295" r:id="rId8"/>
    <p:sldId id="296" r:id="rId9"/>
    <p:sldId id="570" r:id="rId10"/>
  </p:sldIdLst>
  <p:sldSz cx="9144000" cy="5143500" type="screen16x9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99DA56-ACAA-4CB2-BFB6-0D4108BDF3EE}">
          <p14:sldIdLst>
            <p14:sldId id="256"/>
            <p14:sldId id="289"/>
            <p14:sldId id="297"/>
            <p14:sldId id="291"/>
            <p14:sldId id="270"/>
            <p14:sldId id="292"/>
            <p14:sldId id="295"/>
            <p14:sldId id="296"/>
            <p14:sldId id="5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s Ašmanis" initials="GA" lastIdx="1" clrIdx="0">
    <p:extLst>
      <p:ext uri="{19B8F6BF-5375-455C-9EA6-DF929625EA0E}">
        <p15:presenceInfo xmlns:p15="http://schemas.microsoft.com/office/powerpoint/2012/main" userId="S-1-5-21-2347098994-292127957-656167012-43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D3A"/>
    <a:srgbClr val="A0ADB6"/>
    <a:srgbClr val="132F49"/>
    <a:srgbClr val="345463"/>
    <a:srgbClr val="EE5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1311" autoAdjust="0"/>
  </p:normalViewPr>
  <p:slideViewPr>
    <p:cSldViewPr snapToGrid="0" snapToObjects="1">
      <p:cViewPr varScale="1">
        <p:scale>
          <a:sx n="63" d="100"/>
          <a:sy n="63" d="100"/>
        </p:scale>
        <p:origin x="1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78A64-F5FB-449A-89BF-D853C17AC875}" type="datetimeFigureOut">
              <a:rPr lang="lv-LV" smtClean="0"/>
              <a:t>12.09.2022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17433-3FBB-41ED-99DC-E2D8D66A17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161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17433-3FBB-41ED-99DC-E2D8D66A17A1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205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17433-3FBB-41ED-99DC-E2D8D66A17A1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108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17433-3FBB-41ED-99DC-E2D8D66A17A1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557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67302AB-FF2D-3B45-A439-6F0F34D26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2836" y="808435"/>
            <a:ext cx="5731687" cy="1790700"/>
          </a:xfrm>
        </p:spPr>
        <p:txBody>
          <a:bodyPr anchor="t"/>
          <a:lstStyle>
            <a:lvl1pPr algn="l">
              <a:defRPr sz="3550"/>
            </a:lvl1pPr>
          </a:lstStyle>
          <a:p>
            <a:r>
              <a:rPr lang="en-US" dirty="0"/>
              <a:t>Click to edit Master title style,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2836" y="3142044"/>
            <a:ext cx="5731687" cy="1241822"/>
          </a:xfrm>
        </p:spPr>
        <p:txBody>
          <a:bodyPr>
            <a:normAutofit/>
          </a:bodyPr>
          <a:lstStyle>
            <a:lvl1pPr marL="0" indent="0" algn="l">
              <a:buNone/>
              <a:defRPr sz="3550" b="0" i="0">
                <a:latin typeface="DINPro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2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9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279" y="386197"/>
            <a:ext cx="7721090" cy="915321"/>
          </a:xfrm>
        </p:spPr>
        <p:txBody>
          <a:bodyPr/>
          <a:lstStyle>
            <a:lvl1pPr>
              <a:defRPr>
                <a:solidFill>
                  <a:srgbClr val="EE5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279" y="1625851"/>
            <a:ext cx="7721090" cy="2906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4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29237-3C4D-CC4B-8E1A-0AB92B240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972806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972807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34546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176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176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2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693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693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8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2D1AA3-32AA-5646-BF2C-B1107AF48A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279" y="386197"/>
            <a:ext cx="7721090" cy="91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279" y="1585086"/>
            <a:ext cx="77210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1D870-A1F5-A648-93AA-89F22C6F9C61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>
          <a:solidFill>
            <a:srgbClr val="EE582B"/>
          </a:solidFill>
          <a:latin typeface="DIN Pro" panose="020B0504020101010102" pitchFamily="34" charset="0"/>
          <a:ea typeface="+mj-ea"/>
          <a:cs typeface="DIN Pro" panose="020B0504020101010102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FCE5-A952-6341-86A8-465B9861A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836" y="895508"/>
            <a:ext cx="5519884" cy="1467406"/>
          </a:xfrm>
        </p:spPr>
        <p:txBody>
          <a:bodyPr/>
          <a:lstStyle/>
          <a:p>
            <a:r>
              <a:rPr lang="lv-LV" sz="4000" dirty="0"/>
              <a:t>Sabiedriskā transporta </a:t>
            </a:r>
            <a:r>
              <a:rPr lang="lv-LV" sz="4000" dirty="0" err="1"/>
              <a:t>piekļūstamība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113C-D7DE-F54D-AE72-2DC296E43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836" y="3566160"/>
            <a:ext cx="5731687" cy="586676"/>
          </a:xfrm>
        </p:spPr>
        <p:txBody>
          <a:bodyPr>
            <a:normAutofit/>
          </a:bodyPr>
          <a:lstStyle/>
          <a:p>
            <a:r>
              <a:rPr lang="lv-LV" sz="2800" dirty="0"/>
              <a:t>VSIA «Autotransporta direkcija»</a:t>
            </a:r>
          </a:p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5527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968B-10EB-0971-3D3D-7EC94A67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EE582B"/>
                </a:solidFill>
                <a:effectLst/>
                <a:uLnTx/>
                <a:uFillTx/>
                <a:ea typeface="+mj-ea"/>
              </a:rPr>
              <a:t>Sabiedriskā transporta pakalpojumu organizēšana</a:t>
            </a:r>
            <a:endParaRPr lang="lv-LV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5866-8176-EEF5-EB60-68E72845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31" y="1281199"/>
            <a:ext cx="8062738" cy="3169920"/>
          </a:xfrm>
        </p:spPr>
        <p:txBody>
          <a:bodyPr>
            <a:normAutofit lnSpcReduction="10000"/>
          </a:bodyPr>
          <a:lstStyle/>
          <a:p>
            <a:pPr marL="342900" lvl="1" indent="0">
              <a:lnSpc>
                <a:spcPct val="70000"/>
              </a:lnSpc>
              <a:buNone/>
            </a:pPr>
            <a:r>
              <a:rPr lang="lv-LV" sz="2400" dirty="0"/>
              <a:t>Sabiedriskā transporta pakalpojumi tiek organizēti saskaņā ar valsts un pašvaldību pasūtījumu, un zaudējumu kompensēšana sabiedriskā transporta pakalpojumu sniedzējiem notiek attiecīgi no valsts vai pašvaldības budžeta.</a:t>
            </a:r>
          </a:p>
          <a:p>
            <a:pPr marL="342900" lvl="1" indent="0">
              <a:lnSpc>
                <a:spcPct val="70000"/>
              </a:lnSpc>
              <a:buNone/>
            </a:pPr>
            <a:endParaRPr lang="lv-LV" sz="2400" dirty="0"/>
          </a:p>
          <a:p>
            <a:pPr marL="342900" lvl="1" indent="0">
              <a:lnSpc>
                <a:spcPct val="70000"/>
              </a:lnSpc>
              <a:buNone/>
            </a:pPr>
            <a:r>
              <a:rPr lang="lv-LV" sz="2400" dirty="0"/>
              <a:t>Sabiedriskā transporta pakalpojumu likums garantē, ka iedzīvotājiem tiek nodrošināta iespēja primāri nokļūt:</a:t>
            </a:r>
          </a:p>
          <a:p>
            <a:pPr lvl="2">
              <a:lnSpc>
                <a:spcPct val="70000"/>
              </a:lnSpc>
            </a:pPr>
            <a:r>
              <a:rPr lang="lv-LV" sz="2100" dirty="0"/>
              <a:t>izglītības iestādēs;</a:t>
            </a:r>
          </a:p>
          <a:p>
            <a:pPr lvl="2">
              <a:lnSpc>
                <a:spcPct val="70000"/>
              </a:lnSpc>
            </a:pPr>
            <a:r>
              <a:rPr lang="lv-LV" sz="2100" dirty="0"/>
              <a:t>ārstniecības iestādēs;</a:t>
            </a:r>
          </a:p>
          <a:p>
            <a:pPr lvl="2">
              <a:lnSpc>
                <a:spcPct val="70000"/>
              </a:lnSpc>
            </a:pPr>
            <a:r>
              <a:rPr lang="lv-LV" sz="2100" dirty="0"/>
              <a:t>darbavietās;</a:t>
            </a:r>
          </a:p>
          <a:p>
            <a:pPr lvl="2">
              <a:lnSpc>
                <a:spcPct val="70000"/>
              </a:lnSpc>
            </a:pPr>
            <a:r>
              <a:rPr lang="lv-LV" sz="2100" dirty="0"/>
              <a:t>valsts un pašvaldību institūcijas to normālajā (vispārpieņemtajā) darba laikā.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6195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336D-F782-632C-0C51-AC18F322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79" y="386197"/>
            <a:ext cx="7721090" cy="568843"/>
          </a:xfrm>
        </p:spPr>
        <p:txBody>
          <a:bodyPr/>
          <a:lstStyle/>
          <a:p>
            <a:r>
              <a:rPr lang="lv-LV" sz="2800" dirty="0"/>
              <a:t>Braukšanas maksas atvieglojumi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A62C3-57CD-47EC-5491-1D2818C23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117600"/>
            <a:ext cx="7721090" cy="34143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2600" dirty="0"/>
              <a:t>Saskaņā ar Ministru kabineta 2021.gada 22.jūnija noteikumu Nr.414 «Braukšanas maksas atvieglojumu noteikumi» 2.2.apakšpunktu pasažieri, kuri ir tiesīgi izmantot sabiedrisko transportu </a:t>
            </a:r>
            <a:r>
              <a:rPr lang="lv-LV" sz="2600" b="1" dirty="0"/>
              <a:t>bez maksas </a:t>
            </a:r>
            <a:r>
              <a:rPr lang="lv-LV" sz="2600" dirty="0"/>
              <a:t>ir:</a:t>
            </a:r>
          </a:p>
          <a:p>
            <a:endParaRPr lang="lv-LV" sz="2600" dirty="0"/>
          </a:p>
          <a:p>
            <a:pPr lvl="1"/>
            <a:r>
              <a:rPr lang="lv-LV" sz="2200" dirty="0"/>
              <a:t>personas ar I vai II invaliditātes grupu;</a:t>
            </a:r>
          </a:p>
          <a:p>
            <a:pPr lvl="1"/>
            <a:r>
              <a:rPr lang="lv-LV" sz="2200" dirty="0"/>
              <a:t>personas līdz 18 gadu vecumam ar invaliditāti;</a:t>
            </a:r>
          </a:p>
          <a:p>
            <a:pPr lvl="1"/>
            <a:r>
              <a:rPr lang="lv-LV" sz="2200" dirty="0"/>
              <a:t>un persona, kas pavada personu ar I invaliditātes grupu vai personu līdz 18 gadu vecumam ar invaliditāti.</a:t>
            </a:r>
          </a:p>
          <a:p>
            <a:pPr lvl="1"/>
            <a:endParaRPr lang="lv-LV" dirty="0"/>
          </a:p>
          <a:p>
            <a:pPr marL="342900" lvl="1" indent="0">
              <a:buNone/>
            </a:pPr>
            <a:r>
              <a:rPr lang="lv-LV" i="1" dirty="0"/>
              <a:t>*</a:t>
            </a:r>
            <a:r>
              <a:rPr lang="lv-LV" sz="1900" i="1" dirty="0"/>
              <a:t> Minētie atvieglojumi pieejami sabiedriskajos transportlīdzekļos, kas pārvadā pasažierus </a:t>
            </a:r>
            <a:r>
              <a:rPr lang="lv-LV" sz="1900" b="1" i="1" dirty="0"/>
              <a:t>pilsētas nozīmes un reģionālās nozīmes maršrutos, t.sk. </a:t>
            </a:r>
            <a:r>
              <a:rPr lang="lv-LV" sz="1900" b="1" i="1" dirty="0" err="1"/>
              <a:t>komercmaršrutos</a:t>
            </a:r>
            <a:endParaRPr lang="lv-LV" sz="1900" b="1" i="1" dirty="0"/>
          </a:p>
        </p:txBody>
      </p:sp>
    </p:spTree>
    <p:extLst>
      <p:ext uri="{BB962C8B-B14F-4D97-AF65-F5344CB8AC3E}">
        <p14:creationId xmlns:p14="http://schemas.microsoft.com/office/powerpoint/2010/main" val="298310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3AA4-5351-780E-A6C5-472C15E9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79" y="386197"/>
            <a:ext cx="7721090" cy="548523"/>
          </a:xfrm>
        </p:spPr>
        <p:txBody>
          <a:bodyPr/>
          <a:lstStyle/>
          <a:p>
            <a:r>
              <a:rPr lang="lv-LV" dirty="0"/>
              <a:t>Reģionālās nozīmes autobusu pārvadājumi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AEB1-B0CA-8867-2AB5-5EF22611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239520"/>
            <a:ext cx="7721090" cy="3292433"/>
          </a:xfrm>
        </p:spPr>
        <p:txBody>
          <a:bodyPr/>
          <a:lstStyle/>
          <a:p>
            <a:r>
              <a:rPr lang="lv-LV" dirty="0"/>
              <a:t>7 maršruta tīkla daļās (</a:t>
            </a:r>
            <a:r>
              <a:rPr lang="lv-LV" dirty="0" err="1"/>
              <a:t>lotēs</a:t>
            </a:r>
            <a:r>
              <a:rPr lang="lv-LV" dirty="0"/>
              <a:t>), kurās spēkā stājušies līgumi par ilgtermiņa sabiedriskā transporta pakalpojumu sniegšanu ar autobusiem (“Pierīga”, “Liepāja”, “Daugavpils, Krāslava”, “Kuldīga, Saldus”, “Bauska”,</a:t>
            </a:r>
            <a:r>
              <a:rPr kumimoji="0" lang="lv-LV" sz="2100" b="0" i="0" u="none" strike="noStrike" kern="1200" cap="none" spc="0" normalizeH="0" baseline="0" noProof="0" dirty="0">
                <a:ln>
                  <a:noFill/>
                </a:ln>
                <a:solidFill>
                  <a:srgbClr val="345463"/>
                </a:solidFill>
                <a:effectLst/>
                <a:uLnTx/>
                <a:uFillTx/>
                <a:ea typeface="+mn-ea"/>
              </a:rPr>
              <a:t> “Ogre, Aizkraukle” un “Jēkabpils, Preiļi, Līvāni”</a:t>
            </a:r>
            <a:r>
              <a:rPr lang="lv-LV" dirty="0"/>
              <a:t>, </a:t>
            </a:r>
            <a:r>
              <a:rPr lang="lv-LV" b="1" dirty="0"/>
              <a:t>67% autobusu </a:t>
            </a:r>
            <a:r>
              <a:rPr lang="lv-LV" dirty="0"/>
              <a:t>ir pielāgoti personu ar ierobežotām pārvietošanās spējām pārvadāšanai.</a:t>
            </a:r>
          </a:p>
        </p:txBody>
      </p:sp>
    </p:spTree>
    <p:extLst>
      <p:ext uri="{BB962C8B-B14F-4D97-AF65-F5344CB8AC3E}">
        <p14:creationId xmlns:p14="http://schemas.microsoft.com/office/powerpoint/2010/main" val="269454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25475-9A35-6CC6-F773-CC3285BC1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04" y="0"/>
            <a:ext cx="8178356" cy="46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8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766B-080A-2CAB-81FF-D26667FD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79" y="386197"/>
            <a:ext cx="7721090" cy="792363"/>
          </a:xfrm>
        </p:spPr>
        <p:txBody>
          <a:bodyPr/>
          <a:lstStyle/>
          <a:p>
            <a:r>
              <a:rPr kumimoji="0" lang="lv-LV" sz="2500" b="1" i="0" u="none" strike="noStrike" kern="1200" cap="none" spc="0" normalizeH="0" baseline="0" noProof="0" dirty="0">
                <a:ln>
                  <a:noFill/>
                </a:ln>
                <a:solidFill>
                  <a:srgbClr val="EE582B"/>
                </a:solidFill>
                <a:effectLst/>
                <a:uLnTx/>
                <a:uFillTx/>
                <a:ea typeface="+mj-ea"/>
              </a:rPr>
              <a:t>Reģionālās nozīmes vilcienu pārvadājumi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F2D06-D2E0-D46B-15A1-7B2500591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249680"/>
            <a:ext cx="7721090" cy="3282273"/>
          </a:xfrm>
        </p:spPr>
        <p:txBody>
          <a:bodyPr>
            <a:normAutofit lnSpcReduction="10000"/>
          </a:bodyPr>
          <a:lstStyle/>
          <a:p>
            <a:r>
              <a:rPr lang="lv-LV" dirty="0"/>
              <a:t>Jaunie 32 elektrovilcieni, kuri būs pilnībā gatavi pasažieru pārvadājumiem, Latvija saņems līdz 2023. gada beigām.</a:t>
            </a:r>
          </a:p>
          <a:p>
            <a:r>
              <a:rPr lang="lv-LV" dirty="0"/>
              <a:t>Vilcienos </a:t>
            </a:r>
            <a:r>
              <a:rPr lang="lv-LV" b="1" dirty="0"/>
              <a:t>būs viena līmeņa iekāpšana </a:t>
            </a:r>
            <a:r>
              <a:rPr lang="lv-LV" dirty="0"/>
              <a:t>no pasažieru platformām, kas ne tikai nodrošinās pakalpojuma pieejamību ikvienam, bet arī saīsinās pasažieru apmaiņas laiku pieturvietās. Iekāpšanas uz izkāpšanas ātrumu veicinās arī platākas vilcienu durvis.</a:t>
            </a:r>
          </a:p>
          <a:p>
            <a:r>
              <a:rPr lang="lv-LV" dirty="0"/>
              <a:t>Jaunajos elektrovilcienos būs klimata kontrole, ergonomiski sēdekļi, mūsdienu prasībām atbilstošas labierīcības. Tie būs aprīkoti ar video un audio informēšanas sistēmām, jaudīgu </a:t>
            </a:r>
            <a:r>
              <a:rPr lang="lv-LV" dirty="0" err="1"/>
              <a:t>WiFi</a:t>
            </a:r>
            <a:r>
              <a:rPr lang="lv-LV" dirty="0"/>
              <a:t> </a:t>
            </a:r>
            <a:r>
              <a:rPr lang="lv-LV" dirty="0" err="1"/>
              <a:t>pieslēgumu</a:t>
            </a:r>
            <a:r>
              <a:rPr lang="lv-LV" dirty="0"/>
              <a:t>. Vilcienu gaita, salīdzinot ar pašlaik lietošanā esošajiem, būs vienmērīgāka un trokšņu līmenis salonos būs zemāks.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2071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34D8-8B27-C6E7-9481-4325BFC0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Nākotnes īstermiņa pasākumi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BF3E-1A9E-1A2F-F658-8B78C8BB5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046480"/>
            <a:ext cx="7721090" cy="3281680"/>
          </a:xfrm>
        </p:spPr>
        <p:txBody>
          <a:bodyPr>
            <a:normAutofit/>
          </a:bodyPr>
          <a:lstStyle/>
          <a:p>
            <a:pPr algn="just"/>
            <a:r>
              <a:rPr lang="lv-LV" dirty="0"/>
              <a:t>Informācijas atspoguļošana pieturas kustības sarakstā par pielāgotu transportlīdzekli reisā;</a:t>
            </a:r>
          </a:p>
          <a:p>
            <a:pPr algn="just"/>
            <a:r>
              <a:rPr lang="lv-LV" dirty="0"/>
              <a:t>Informācija savlaicīgi un korekti tiek atspoguļota pārvadātāju, pasūtītāja un biļešu tirgotāju tīmekļa vietnēs;</a:t>
            </a:r>
          </a:p>
          <a:p>
            <a:pPr algn="just"/>
            <a:r>
              <a:rPr lang="lv-LV" dirty="0"/>
              <a:t>ATD izveidota un uzturēta vienotā sabiedriskā transporta biļešu sistēma, kas ļaus uz viesiem reisiem iegādāties biļeti savlaicīgi. Konceptuāli šobrīd paredzēts, ka personām ar I un II grupas invaliditāti par šādu iepriekš pārdošanu netiks piemērota papildus komisijas maksa.</a:t>
            </a:r>
          </a:p>
        </p:txBody>
      </p:sp>
    </p:spTree>
    <p:extLst>
      <p:ext uri="{BB962C8B-B14F-4D97-AF65-F5344CB8AC3E}">
        <p14:creationId xmlns:p14="http://schemas.microsoft.com/office/powerpoint/2010/main" val="357673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B350-FBC6-CDED-9FD7-415571B4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Nākotnes ilgtermiņa pasākumi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73FC-C1E2-BF30-157F-0650289DA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229360"/>
            <a:ext cx="7721090" cy="3302593"/>
          </a:xfrm>
        </p:spPr>
        <p:txBody>
          <a:bodyPr/>
          <a:lstStyle/>
          <a:p>
            <a:r>
              <a:rPr lang="lv-LV" dirty="0"/>
              <a:t>1.	Dažādu līmeņu stratēģiskā plānošana;</a:t>
            </a:r>
          </a:p>
          <a:p>
            <a:r>
              <a:rPr lang="lv-LV" dirty="0"/>
              <a:t>2.	Atbilstošas infrastruktūras izbūve un esošās pielāgošana;</a:t>
            </a:r>
          </a:p>
          <a:p>
            <a:r>
              <a:rPr lang="lv-LV" dirty="0"/>
              <a:t>3.	Kvalitatīvāks, modernāks transportlīdzekļu aprīkojums, t.sk. jaunākās un modernākās vizuālās un </a:t>
            </a:r>
            <a:r>
              <a:rPr lang="lv-LV" dirty="0" err="1"/>
              <a:t>audiālās</a:t>
            </a:r>
            <a:r>
              <a:rPr lang="lv-LV" dirty="0"/>
              <a:t> apziņošanas sistēmas;</a:t>
            </a:r>
          </a:p>
          <a:p>
            <a:r>
              <a:rPr lang="lv-LV" dirty="0"/>
              <a:t>4.	Autovadītāju, apkalpojošā personāla izglītošana par personu ar invaliditāti apkalpošanas vajadzībām;</a:t>
            </a:r>
          </a:p>
          <a:p>
            <a:r>
              <a:rPr lang="lv-LV" dirty="0"/>
              <a:t>5.	Dažādu IT sistēmu attīstība.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3197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7236" y="808435"/>
            <a:ext cx="5731687" cy="811565"/>
          </a:xfrm>
        </p:spPr>
        <p:txBody>
          <a:bodyPr/>
          <a:lstStyle/>
          <a:p>
            <a:pPr algn="ctr" eaLnBrk="1" hangingPunct="1"/>
            <a:r>
              <a:rPr lang="lv-LV" sz="3600" dirty="0">
                <a:solidFill>
                  <a:srgbClr val="F15A2A"/>
                </a:solidFill>
              </a:rPr>
              <a:t>Paldies par uzmanību!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868341"/>
            <a:ext cx="4800600" cy="522684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lv-LV" dirty="0">
                <a:solidFill>
                  <a:schemeClr val="tx1"/>
                </a:solidFill>
              </a:rPr>
              <a:t>Sadarbība. Atbalsts. Attīstība.</a:t>
            </a:r>
          </a:p>
        </p:txBody>
      </p:sp>
    </p:spTree>
    <p:extLst>
      <p:ext uri="{BB962C8B-B14F-4D97-AF65-F5344CB8AC3E}">
        <p14:creationId xmlns:p14="http://schemas.microsoft.com/office/powerpoint/2010/main" val="352772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1250</TotalTime>
  <Words>487</Words>
  <Application>Microsoft Office PowerPoint</Application>
  <PresentationFormat>On-screen Show (16:9)</PresentationFormat>
  <Paragraphs>39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DIN Pro</vt:lpstr>
      <vt:lpstr>DINPro</vt:lpstr>
      <vt:lpstr>Office Theme</vt:lpstr>
      <vt:lpstr>Sabiedriskā transporta piekļūstamība</vt:lpstr>
      <vt:lpstr>Sabiedriskā transporta pakalpojumu organizēšana</vt:lpstr>
      <vt:lpstr>Braukšanas maksas atvieglojumi</vt:lpstr>
      <vt:lpstr>Reģionālās nozīmes autobusu pārvadājumi</vt:lpstr>
      <vt:lpstr>PowerPoint Presentation</vt:lpstr>
      <vt:lpstr>Reģionālās nozīmes vilcienu pārvadājumi</vt:lpstr>
      <vt:lpstr>Nākotnes īstermiņa pasākumi</vt:lpstr>
      <vt:lpstr>Nākotnes ilgtermiņa pasākumi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Santa Aveniņa</cp:lastModifiedBy>
  <cp:revision>90</cp:revision>
  <cp:lastPrinted>2022-09-13T09:16:36Z</cp:lastPrinted>
  <dcterms:created xsi:type="dcterms:W3CDTF">2019-11-15T07:55:00Z</dcterms:created>
  <dcterms:modified xsi:type="dcterms:W3CDTF">2022-09-13T09:51:31Z</dcterms:modified>
</cp:coreProperties>
</file>