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56" r:id="rId2"/>
    <p:sldId id="836" r:id="rId3"/>
    <p:sldId id="835" r:id="rId4"/>
    <p:sldId id="842" r:id="rId5"/>
    <p:sldId id="837" r:id="rId6"/>
    <p:sldId id="843" r:id="rId7"/>
    <p:sldId id="838" r:id="rId8"/>
    <p:sldId id="839" r:id="rId9"/>
    <p:sldId id="840" r:id="rId10"/>
    <p:sldId id="841" r:id="rId11"/>
  </p:sldIdLst>
  <p:sldSz cx="9144000" cy="5143500" type="screen16x9"/>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istīne Bērzina" initials="KB" lastIdx="3" clrIdx="0"/>
  <p:cmAuthor id="2" name="Gs" initials="S"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6530"/>
    <a:srgbClr val="46537C"/>
    <a:srgbClr val="FFCC00"/>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14" autoAdjust="0"/>
    <p:restoredTop sz="87606" autoAdjust="0"/>
  </p:normalViewPr>
  <p:slideViewPr>
    <p:cSldViewPr>
      <p:cViewPr varScale="1">
        <p:scale>
          <a:sx n="79" d="100"/>
          <a:sy n="79" d="100"/>
        </p:scale>
        <p:origin x="1016" y="48"/>
      </p:cViewPr>
      <p:guideLst>
        <p:guide orient="horz" pos="1620"/>
        <p:guide pos="2880"/>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130" d="100"/>
        <a:sy n="130" d="100"/>
      </p:scale>
      <p:origin x="0" y="2407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1702D8F-FEB0-44E9-8E9C-C1E7C269499C}" type="datetimeFigureOut">
              <a:rPr lang="en-US" smtClean="0"/>
              <a:t>9/12/2022</a:t>
            </a:fld>
            <a:endParaRPr lang="en-US"/>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24E8031-E35F-4479-9E9A-42118E3F9BD6}" type="slidenum">
              <a:rPr lang="en-US" smtClean="0"/>
              <a:t>‹#›</a:t>
            </a:fld>
            <a:endParaRPr lang="en-US"/>
          </a:p>
        </p:txBody>
      </p:sp>
    </p:spTree>
    <p:extLst>
      <p:ext uri="{BB962C8B-B14F-4D97-AF65-F5344CB8AC3E}">
        <p14:creationId xmlns:p14="http://schemas.microsoft.com/office/powerpoint/2010/main" val="34275389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569214"/>
            <a:ext cx="7543800" cy="2674620"/>
          </a:xfrm>
        </p:spPr>
        <p:txBody>
          <a:bodyPr anchor="b">
            <a:normAutofit/>
          </a:bodyPr>
          <a:lstStyle>
            <a:lvl1pPr algn="l">
              <a:lnSpc>
                <a:spcPct val="85000"/>
              </a:lnSpc>
              <a:defRPr sz="6000" spc="-38"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3341715"/>
            <a:ext cx="7543800" cy="85725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7D5F80-7E0B-4BC7-8BC2-4E75A7D7F38E}" type="datetime1">
              <a:rPr lang="en-US" smtClean="0"/>
              <a:t>9/12/2022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a:off x="905744" y="325755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3669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DE807F-8C27-47AF-82B9-DD0E8387CEB1}" type="datetime1">
              <a:rPr lang="en-US" smtClean="0"/>
              <a:t>9/12/2022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90961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311084"/>
            <a:ext cx="1971675" cy="431806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11083"/>
            <a:ext cx="5800725" cy="4318067"/>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5CB75B-92F3-41C5-A396-620F1F8CBA86}" type="datetime1">
              <a:rPr lang="en-US" smtClean="0"/>
              <a:t>9/12/2022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84529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AA48F1-D8B6-4D5D-9BB4-ED718A66CF14}" type="datetime1">
              <a:rPr lang="en-US" smtClean="0"/>
              <a:t>9/12/2022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91966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69214"/>
            <a:ext cx="7543800" cy="2674620"/>
          </a:xfrm>
        </p:spPr>
        <p:txBody>
          <a:bodyPr anchor="b" anchorCtr="0">
            <a:normAutofit/>
          </a:bodyPr>
          <a:lstStyle>
            <a:lvl1pPr>
              <a:lnSpc>
                <a:spcPct val="85000"/>
              </a:lnSpc>
              <a:defRPr sz="6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3339846"/>
            <a:ext cx="7543800" cy="85725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9F678E-1CCB-4317-90DF-B0016A9395CC}" type="datetime1">
              <a:rPr lang="en-US" smtClean="0"/>
              <a:t>9/12/2022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a:off x="905744" y="325755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2239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14953"/>
            <a:ext cx="7543800" cy="1088068"/>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59" y="1384301"/>
            <a:ext cx="3703320" cy="3017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384301"/>
            <a:ext cx="3703320" cy="3017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4F38ACA-622C-40BA-95A9-64CA4B58D947}" type="datetime1">
              <a:rPr lang="en-US" smtClean="0"/>
              <a:t>9/12/2022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62505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14953"/>
            <a:ext cx="7543800" cy="108806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384539"/>
            <a:ext cx="3703320" cy="55221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22960" y="1936751"/>
            <a:ext cx="3703320" cy="2533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384539"/>
            <a:ext cx="3703320" cy="55221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63440" y="1936751"/>
            <a:ext cx="3703320" cy="2533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22507D-6226-474A-8CC8-5C2DEFAB89AE}" type="datetime1">
              <a:rPr lang="en-US" smtClean="0"/>
              <a:t>9/12/2022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4301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4507AC4-D292-4AD3-AE05-E7C5E2DC4152}" type="datetime1">
              <a:rPr lang="en-US" smtClean="0"/>
              <a:t>9/12/2022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83416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A1FD556-7BC5-47E3-9206-B611445C7C3A}" type="datetime1">
              <a:rPr lang="en-US" smtClean="0"/>
              <a:t>9/12/2022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66011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45769"/>
            <a:ext cx="2400300" cy="1714500"/>
          </a:xfrm>
        </p:spPr>
        <p:txBody>
          <a:bodyPr anchor="b">
            <a:normAutofit/>
          </a:bodyPr>
          <a:lstStyle>
            <a:lvl1pPr>
              <a:defRPr sz="27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548640"/>
            <a:ext cx="4869180" cy="39433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194560"/>
            <a:ext cx="2400300" cy="2534343"/>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349134" y="4844839"/>
            <a:ext cx="1963883" cy="273844"/>
          </a:xfrm>
        </p:spPr>
        <p:txBody>
          <a:bodyPr/>
          <a:lstStyle>
            <a:lvl1pPr algn="l">
              <a:defRPr/>
            </a:lvl1pPr>
          </a:lstStyle>
          <a:p>
            <a:fld id="{9DEE69E0-3A89-43FE-B072-D6AB4A7C3E36}" type="datetime1">
              <a:rPr lang="en-US" smtClean="0"/>
              <a:t>9/12/2022</a:t>
            </a:fld>
            <a:endParaRPr lang="en-US"/>
          </a:p>
        </p:txBody>
      </p:sp>
      <p:sp>
        <p:nvSpPr>
          <p:cNvPr id="6" name="Footer Placeholder 5"/>
          <p:cNvSpPr>
            <a:spLocks noGrp="1"/>
          </p:cNvSpPr>
          <p:nvPr>
            <p:ph type="ftr" sz="quarter" idx="11"/>
          </p:nvPr>
        </p:nvSpPr>
        <p:spPr>
          <a:xfrm>
            <a:off x="3600450" y="4844839"/>
            <a:ext cx="3486150" cy="273844"/>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521606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714750"/>
            <a:ext cx="9141619" cy="142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368630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3806190"/>
            <a:ext cx="7584948" cy="617220"/>
          </a:xfrm>
        </p:spPr>
        <p:txBody>
          <a:bodyPr lIns="91440" tIns="0" rIns="91440" bIns="0" anchor="b">
            <a:noAutofit/>
          </a:bodyPr>
          <a:lstStyle>
            <a:lvl1pPr>
              <a:defRPr sz="27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3686307"/>
          </a:xfrm>
          <a:blipFill>
            <a:blip r:embed="rId2"/>
            <a:stretch>
              <a:fillRect/>
            </a:stretch>
          </a:blipFill>
        </p:spPr>
        <p:txBody>
          <a:bodyPr lIns="457200" tIns="457200" anchor="t"/>
          <a:lstStyle>
            <a:lvl1pPr marL="0" indent="0">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22960" y="4430267"/>
            <a:ext cx="7584948" cy="44577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67B2EA7-890D-495D-8759-215FDA33351B}" type="datetime1">
              <a:rPr lang="en-US" smtClean="0"/>
              <a:t>9/12/2022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08867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4800600"/>
            <a:ext cx="9144000"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4750737"/>
            <a:ext cx="9144001" cy="494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14953"/>
            <a:ext cx="7543800" cy="1088068"/>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60" y="1384301"/>
            <a:ext cx="7543800" cy="301752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4844839"/>
            <a:ext cx="1854203" cy="273844"/>
          </a:xfrm>
          <a:prstGeom prst="rect">
            <a:avLst/>
          </a:prstGeom>
        </p:spPr>
        <p:txBody>
          <a:bodyPr vert="horz" lIns="91440" tIns="45720" rIns="91440" bIns="45720" rtlCol="0" anchor="ctr"/>
          <a:lstStyle>
            <a:lvl1pPr algn="l">
              <a:defRPr sz="675">
                <a:solidFill>
                  <a:srgbClr val="FFFFFF"/>
                </a:solidFill>
              </a:defRPr>
            </a:lvl1pPr>
          </a:lstStyle>
          <a:p>
            <a:fld id="{8687977F-C219-451F-9444-E2BA1616E0F0}" type="datetime1">
              <a:rPr lang="en-US" smtClean="0"/>
              <a:t>9/12/2022</a:t>
            </a:fld>
            <a:endParaRPr lang="en-US"/>
          </a:p>
        </p:txBody>
      </p:sp>
      <p:sp>
        <p:nvSpPr>
          <p:cNvPr id="5" name="Footer Placeholder 4"/>
          <p:cNvSpPr>
            <a:spLocks noGrp="1"/>
          </p:cNvSpPr>
          <p:nvPr>
            <p:ph type="ftr" sz="quarter" idx="3"/>
          </p:nvPr>
        </p:nvSpPr>
        <p:spPr>
          <a:xfrm>
            <a:off x="2764639" y="4844839"/>
            <a:ext cx="3617103" cy="273844"/>
          </a:xfrm>
          <a:prstGeom prst="rect">
            <a:avLst/>
          </a:prstGeom>
        </p:spPr>
        <p:txBody>
          <a:bodyPr vert="horz" lIns="91440" tIns="45720" rIns="91440" bIns="45720" rtlCol="0" anchor="ctr"/>
          <a:lstStyle>
            <a:lvl1pPr algn="ctr">
              <a:defRPr sz="675"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4844839"/>
            <a:ext cx="984019" cy="273844"/>
          </a:xfrm>
          <a:prstGeom prst="rect">
            <a:avLst/>
          </a:prstGeom>
        </p:spPr>
        <p:txBody>
          <a:bodyPr vert="horz" lIns="91440" tIns="45720" rIns="91440" bIns="45720" rtlCol="0" anchor="ctr"/>
          <a:lstStyle>
            <a:lvl1pPr algn="r">
              <a:defRPr sz="788">
                <a:solidFill>
                  <a:srgbClr val="FFFFFF"/>
                </a:solidFill>
              </a:defRPr>
            </a:lvl1pPr>
          </a:lstStyle>
          <a:p>
            <a:fld id="{B6F15528-21DE-4FAA-801E-634DDDAF4B2B}" type="slidenum">
              <a:rPr lang="en-US" smtClean="0"/>
              <a:pPr/>
              <a:t>‹#›</a:t>
            </a:fld>
            <a:endParaRPr lang="en-US"/>
          </a:p>
        </p:txBody>
      </p:sp>
      <p:cxnSp>
        <p:nvCxnSpPr>
          <p:cNvPr id="10" name="Straight Connector 9"/>
          <p:cNvCxnSpPr/>
          <p:nvPr/>
        </p:nvCxnSpPr>
        <p:spPr>
          <a:xfrm>
            <a:off x="895149" y="1303384"/>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70729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cvk.lv/"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991CFC72-CB2E-5C7E-77AE-64E376309C07}"/>
              </a:ext>
            </a:extLst>
          </p:cNvPr>
          <p:cNvGrpSpPr/>
          <p:nvPr/>
        </p:nvGrpSpPr>
        <p:grpSpPr>
          <a:xfrm>
            <a:off x="0" y="4436110"/>
            <a:ext cx="9144000" cy="726441"/>
            <a:chOff x="0" y="4436110"/>
            <a:chExt cx="9144000" cy="726441"/>
          </a:xfrm>
        </p:grpSpPr>
        <p:pic>
          <p:nvPicPr>
            <p:cNvPr id="12" name="Picture 2" descr="tJ0p1NEO (1)">
              <a:extLst>
                <a:ext uri="{FF2B5EF4-FFF2-40B4-BE49-F238E27FC236}">
                  <a16:creationId xmlns:a16="http://schemas.microsoft.com/office/drawing/2014/main" id="{66E80626-F015-3CCE-C9B7-96241749008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13571"/>
            <a:stretch/>
          </p:blipFill>
          <p:spPr bwMode="auto">
            <a:xfrm>
              <a:off x="1219199" y="4436111"/>
              <a:ext cx="7924801" cy="72644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tJ0p1NEO (1)">
              <a:extLst>
                <a:ext uri="{FF2B5EF4-FFF2-40B4-BE49-F238E27FC236}">
                  <a16:creationId xmlns:a16="http://schemas.microsoft.com/office/drawing/2014/main" id="{119B07FF-202C-1869-C97F-37F7AF09651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44174"/>
            <a:stretch/>
          </p:blipFill>
          <p:spPr bwMode="auto">
            <a:xfrm>
              <a:off x="0" y="4436110"/>
              <a:ext cx="1427355" cy="726440"/>
            </a:xfrm>
            <a:prstGeom prst="rect">
              <a:avLst/>
            </a:prstGeom>
            <a:noFill/>
            <a:extLst>
              <a:ext uri="{909E8E84-426E-40DD-AFC4-6F175D3DCCD1}">
                <a14:hiddenFill xmlns:a14="http://schemas.microsoft.com/office/drawing/2010/main">
                  <a:solidFill>
                    <a:srgbClr val="FFFFFF"/>
                  </a:solidFill>
                </a14:hiddenFill>
              </a:ext>
            </a:extLst>
          </p:spPr>
        </p:pic>
      </p:grpSp>
      <p:sp>
        <p:nvSpPr>
          <p:cNvPr id="16" name="Title 15">
            <a:extLst>
              <a:ext uri="{FF2B5EF4-FFF2-40B4-BE49-F238E27FC236}">
                <a16:creationId xmlns:a16="http://schemas.microsoft.com/office/drawing/2014/main" id="{61C2C96B-1B08-E20C-6D47-33F7F60C158E}"/>
              </a:ext>
            </a:extLst>
          </p:cNvPr>
          <p:cNvSpPr>
            <a:spLocks noGrp="1"/>
          </p:cNvSpPr>
          <p:nvPr>
            <p:ph type="ctrTitle"/>
          </p:nvPr>
        </p:nvSpPr>
        <p:spPr>
          <a:xfrm>
            <a:off x="838200" y="1657350"/>
            <a:ext cx="7711440" cy="1555242"/>
          </a:xfrm>
        </p:spPr>
        <p:txBody>
          <a:bodyPr>
            <a:normAutofit fontScale="90000"/>
          </a:bodyPr>
          <a:lstStyle/>
          <a:p>
            <a:pPr algn="ctr"/>
            <a:r>
              <a:rPr lang="lv-LV" sz="4000" b="1" dirty="0">
                <a:solidFill>
                  <a:srgbClr val="46537C"/>
                </a:solidFill>
                <a:ea typeface="Roboto" panose="02000000000000000000" pitchFamily="2" charset="0"/>
              </a:rPr>
              <a:t>Vēlēšanu procesa </a:t>
            </a:r>
            <a:r>
              <a:rPr lang="lv-LV" sz="4000" b="1" dirty="0" err="1">
                <a:solidFill>
                  <a:srgbClr val="46537C"/>
                </a:solidFill>
                <a:ea typeface="Roboto" panose="02000000000000000000" pitchFamily="2" charset="0"/>
              </a:rPr>
              <a:t>piekļūstamība</a:t>
            </a:r>
            <a:br>
              <a:rPr lang="lv-LV" sz="4000" b="1" dirty="0">
                <a:solidFill>
                  <a:srgbClr val="46537C"/>
                </a:solidFill>
                <a:ea typeface="Roboto" panose="02000000000000000000" pitchFamily="2" charset="0"/>
              </a:rPr>
            </a:br>
            <a:r>
              <a:rPr lang="lv-LV" sz="4000" b="1" dirty="0">
                <a:solidFill>
                  <a:srgbClr val="46537C"/>
                </a:solidFill>
                <a:ea typeface="Roboto" panose="02000000000000000000" pitchFamily="2" charset="0"/>
              </a:rPr>
              <a:t>2022</a:t>
            </a:r>
            <a:br>
              <a:rPr lang="lv-LV" sz="4000" b="1" dirty="0">
                <a:solidFill>
                  <a:srgbClr val="46537C"/>
                </a:solidFill>
                <a:ea typeface="Roboto" panose="02000000000000000000" pitchFamily="2" charset="0"/>
              </a:rPr>
            </a:br>
            <a:endParaRPr lang="en-US" sz="4000" spc="300" dirty="0">
              <a:solidFill>
                <a:srgbClr val="F46530"/>
              </a:solidFill>
            </a:endParaRPr>
          </a:p>
        </p:txBody>
      </p:sp>
      <p:pic>
        <p:nvPicPr>
          <p:cNvPr id="20" name="Picture 19">
            <a:extLst>
              <a:ext uri="{FF2B5EF4-FFF2-40B4-BE49-F238E27FC236}">
                <a16:creationId xmlns:a16="http://schemas.microsoft.com/office/drawing/2014/main" id="{5106BF16-CDD0-12AE-10CB-2FA1D889195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64489"/>
            <a:ext cx="1137495" cy="685800"/>
          </a:xfrm>
          <a:prstGeom prst="rect">
            <a:avLst/>
          </a:prstGeom>
        </p:spPr>
      </p:pic>
      <p:sp>
        <p:nvSpPr>
          <p:cNvPr id="2" name="TextBox 1"/>
          <p:cNvSpPr txBox="1"/>
          <p:nvPr/>
        </p:nvSpPr>
        <p:spPr>
          <a:xfrm>
            <a:off x="2595661" y="3346130"/>
            <a:ext cx="3952685" cy="369332"/>
          </a:xfrm>
          <a:prstGeom prst="rect">
            <a:avLst/>
          </a:prstGeom>
          <a:noFill/>
        </p:spPr>
        <p:txBody>
          <a:bodyPr wrap="none" rtlCol="0">
            <a:spAutoFit/>
          </a:bodyPr>
          <a:lstStyle/>
          <a:p>
            <a:pPr algn="ctr"/>
            <a:r>
              <a:rPr lang="lv-LV" dirty="0">
                <a:solidFill>
                  <a:srgbClr val="F46530"/>
                </a:solidFill>
              </a:rPr>
              <a:t>Centrālās vēlēšanu komisijas informācija</a:t>
            </a:r>
          </a:p>
        </p:txBody>
      </p:sp>
    </p:spTree>
    <p:extLst>
      <p:ext uri="{BB962C8B-B14F-4D97-AF65-F5344CB8AC3E}">
        <p14:creationId xmlns:p14="http://schemas.microsoft.com/office/powerpoint/2010/main" val="816071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E5384-6583-889F-34BE-E3713E98E00D}"/>
              </a:ext>
            </a:extLst>
          </p:cNvPr>
          <p:cNvSpPr>
            <a:spLocks noGrp="1"/>
          </p:cNvSpPr>
          <p:nvPr>
            <p:ph type="title"/>
          </p:nvPr>
        </p:nvSpPr>
        <p:spPr/>
        <p:txBody>
          <a:bodyPr>
            <a:normAutofit/>
          </a:bodyPr>
          <a:lstStyle/>
          <a:p>
            <a:r>
              <a:rPr lang="lv-LV" b="1" dirty="0">
                <a:solidFill>
                  <a:srgbClr val="46537C"/>
                </a:solidFill>
              </a:rPr>
              <a:t>Priekšlikumi īstermiņā ieviešamajiem pasākumiem (2023.-2025.)</a:t>
            </a:r>
            <a:endParaRPr lang="en-US" b="1" dirty="0">
              <a:solidFill>
                <a:srgbClr val="46537C"/>
              </a:solidFill>
            </a:endParaRPr>
          </a:p>
        </p:txBody>
      </p:sp>
      <p:sp>
        <p:nvSpPr>
          <p:cNvPr id="3" name="Content Placeholder 2">
            <a:extLst>
              <a:ext uri="{FF2B5EF4-FFF2-40B4-BE49-F238E27FC236}">
                <a16:creationId xmlns:a16="http://schemas.microsoft.com/office/drawing/2014/main" id="{9FF4DE16-F635-E413-8319-50E540E4B89E}"/>
              </a:ext>
            </a:extLst>
          </p:cNvPr>
          <p:cNvSpPr>
            <a:spLocks noGrp="1"/>
          </p:cNvSpPr>
          <p:nvPr>
            <p:ph idx="1"/>
          </p:nvPr>
        </p:nvSpPr>
        <p:spPr>
          <a:xfrm>
            <a:off x="822959" y="1384301"/>
            <a:ext cx="7924801" cy="3017520"/>
          </a:xfrm>
        </p:spPr>
        <p:txBody>
          <a:bodyPr>
            <a:normAutofit/>
          </a:bodyPr>
          <a:lstStyle/>
          <a:p>
            <a:pPr marL="0" indent="0">
              <a:buNone/>
            </a:pPr>
            <a:endParaRPr lang="lv-LV" sz="1800" dirty="0"/>
          </a:p>
          <a:p>
            <a:pPr lvl="0" algn="just">
              <a:buFont typeface="Wingdings" panose="05000000000000000000" pitchFamily="2" charset="2"/>
              <a:buChar char="q"/>
            </a:pPr>
            <a:r>
              <a:rPr lang="lv-LV" sz="1800" dirty="0">
                <a:effectLst/>
                <a:ea typeface="Times New Roman" panose="02020603050405020304" pitchFamily="18" charset="0"/>
              </a:rPr>
              <a:t> </a:t>
            </a:r>
            <a:r>
              <a:rPr lang="lv-LV" sz="1800" dirty="0">
                <a:ea typeface="Times New Roman" panose="02020603050405020304" pitchFamily="18" charset="0"/>
              </a:rPr>
              <a:t>Īstenota mērķa grupas aptauja vai padziļinātās intervijas par nepieciešamajiem pasākumiem vēlēšanu procesa </a:t>
            </a:r>
            <a:r>
              <a:rPr lang="lv-LV" sz="1800" dirty="0" err="1">
                <a:ea typeface="Times New Roman" panose="02020603050405020304" pitchFamily="18" charset="0"/>
              </a:rPr>
              <a:t>piekļūstamības</a:t>
            </a:r>
            <a:r>
              <a:rPr lang="lv-LV" sz="1800" dirty="0">
                <a:ea typeface="Times New Roman" panose="02020603050405020304" pitchFamily="18" charset="0"/>
              </a:rPr>
              <a:t> veicināšanai.</a:t>
            </a:r>
          </a:p>
          <a:p>
            <a:pPr lvl="0" algn="just">
              <a:buFont typeface="Wingdings" panose="05000000000000000000" pitchFamily="2" charset="2"/>
              <a:buChar char="q"/>
            </a:pPr>
            <a:r>
              <a:rPr lang="lv-LV" sz="1800" dirty="0">
                <a:ea typeface="Times New Roman" panose="02020603050405020304" pitchFamily="18" charset="0"/>
              </a:rPr>
              <a:t> Diskusija par nepieciešamajiem grozījumiem vēlēšanu likumos vēlēšanu procesa </a:t>
            </a:r>
            <a:r>
              <a:rPr lang="lv-LV" sz="1800" dirty="0" err="1">
                <a:ea typeface="Times New Roman" panose="02020603050405020304" pitchFamily="18" charset="0"/>
              </a:rPr>
              <a:t>piekļūstamības</a:t>
            </a:r>
            <a:r>
              <a:rPr lang="lv-LV" sz="1800" dirty="0">
                <a:ea typeface="Times New Roman" panose="02020603050405020304" pitchFamily="18" charset="0"/>
              </a:rPr>
              <a:t> veicināšanai.</a:t>
            </a:r>
          </a:p>
          <a:p>
            <a:pPr lvl="0" algn="just">
              <a:buFont typeface="Wingdings" panose="05000000000000000000" pitchFamily="2" charset="2"/>
              <a:buChar char="q"/>
            </a:pPr>
            <a:r>
              <a:rPr lang="lv-LV" sz="1800" dirty="0">
                <a:ea typeface="Times New Roman" panose="02020603050405020304" pitchFamily="18" charset="0"/>
              </a:rPr>
              <a:t> Grozījumu vēlēšanu likumos izstrāde un iesniegšana izskatīšanai parlamentā.</a:t>
            </a:r>
          </a:p>
          <a:p>
            <a:pPr lvl="0" algn="just">
              <a:buFont typeface="Wingdings" panose="05000000000000000000" pitchFamily="2" charset="2"/>
              <a:buChar char="q"/>
            </a:pPr>
            <a:r>
              <a:rPr lang="lv-LV" sz="1800" dirty="0">
                <a:ea typeface="Times New Roman" panose="02020603050405020304" pitchFamily="18" charset="0"/>
              </a:rPr>
              <a:t> Projekta izstrāde materiāltehniskā nodrošinājuma pilnveidošanai vēlēšanu iecirkņos personām ar funkcionāliem traucējumiem.</a:t>
            </a:r>
          </a:p>
          <a:p>
            <a:pPr marL="0" lvl="0" indent="0" algn="just">
              <a:buNone/>
            </a:pPr>
            <a:endParaRPr lang="lv-LV" sz="1800" dirty="0"/>
          </a:p>
        </p:txBody>
      </p:sp>
      <p:grpSp>
        <p:nvGrpSpPr>
          <p:cNvPr id="4" name="Group 3">
            <a:extLst>
              <a:ext uri="{FF2B5EF4-FFF2-40B4-BE49-F238E27FC236}">
                <a16:creationId xmlns:a16="http://schemas.microsoft.com/office/drawing/2014/main" id="{4A819975-EC83-D5F5-F23C-D84186F67CA2}"/>
              </a:ext>
            </a:extLst>
          </p:cNvPr>
          <p:cNvGrpSpPr/>
          <p:nvPr/>
        </p:nvGrpSpPr>
        <p:grpSpPr>
          <a:xfrm>
            <a:off x="0" y="4436110"/>
            <a:ext cx="9144000" cy="726441"/>
            <a:chOff x="0" y="4436110"/>
            <a:chExt cx="9144000" cy="726441"/>
          </a:xfrm>
        </p:grpSpPr>
        <p:pic>
          <p:nvPicPr>
            <p:cNvPr id="5" name="Picture 2" descr="tJ0p1NEO (1)">
              <a:extLst>
                <a:ext uri="{FF2B5EF4-FFF2-40B4-BE49-F238E27FC236}">
                  <a16:creationId xmlns:a16="http://schemas.microsoft.com/office/drawing/2014/main" id="{6B74DBEB-DC33-8EEC-8BED-532326F4A69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13571"/>
            <a:stretch/>
          </p:blipFill>
          <p:spPr bwMode="auto">
            <a:xfrm>
              <a:off x="1219199" y="4436111"/>
              <a:ext cx="7924801" cy="72644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tJ0p1NEO (1)">
              <a:extLst>
                <a:ext uri="{FF2B5EF4-FFF2-40B4-BE49-F238E27FC236}">
                  <a16:creationId xmlns:a16="http://schemas.microsoft.com/office/drawing/2014/main" id="{B2C91FB9-9E89-A62C-E828-CDCBF88FB54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44174"/>
            <a:stretch/>
          </p:blipFill>
          <p:spPr bwMode="auto">
            <a:xfrm>
              <a:off x="0" y="4436110"/>
              <a:ext cx="1427355" cy="72644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45870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E5384-6583-889F-34BE-E3713E98E00D}"/>
              </a:ext>
            </a:extLst>
          </p:cNvPr>
          <p:cNvSpPr>
            <a:spLocks noGrp="1"/>
          </p:cNvSpPr>
          <p:nvPr>
            <p:ph type="title"/>
          </p:nvPr>
        </p:nvSpPr>
        <p:spPr/>
        <p:txBody>
          <a:bodyPr/>
          <a:lstStyle/>
          <a:p>
            <a:r>
              <a:rPr lang="lv-LV" b="1" dirty="0">
                <a:solidFill>
                  <a:srgbClr val="46537C"/>
                </a:solidFill>
              </a:rPr>
              <a:t>Likums «Par Centrālo vēlēšanu komisiju»</a:t>
            </a:r>
            <a:endParaRPr lang="en-US" b="1" dirty="0">
              <a:solidFill>
                <a:srgbClr val="46537C"/>
              </a:solidFill>
            </a:endParaRPr>
          </a:p>
        </p:txBody>
      </p:sp>
      <p:sp>
        <p:nvSpPr>
          <p:cNvPr id="3" name="Content Placeholder 2">
            <a:extLst>
              <a:ext uri="{FF2B5EF4-FFF2-40B4-BE49-F238E27FC236}">
                <a16:creationId xmlns:a16="http://schemas.microsoft.com/office/drawing/2014/main" id="{9FF4DE16-F635-E413-8319-50E540E4B89E}"/>
              </a:ext>
            </a:extLst>
          </p:cNvPr>
          <p:cNvSpPr>
            <a:spLocks noGrp="1"/>
          </p:cNvSpPr>
          <p:nvPr>
            <p:ph idx="1"/>
          </p:nvPr>
        </p:nvSpPr>
        <p:spPr>
          <a:xfrm>
            <a:off x="822959" y="1384301"/>
            <a:ext cx="7924801" cy="3017520"/>
          </a:xfrm>
        </p:spPr>
        <p:txBody>
          <a:bodyPr>
            <a:normAutofit/>
          </a:bodyPr>
          <a:lstStyle/>
          <a:p>
            <a:pPr marL="0" indent="0">
              <a:buNone/>
            </a:pPr>
            <a:endParaRPr lang="lv-LV" sz="2000" dirty="0"/>
          </a:p>
          <a:p>
            <a:pPr>
              <a:buFont typeface="Wingdings" panose="05000000000000000000" pitchFamily="2" charset="2"/>
              <a:buChar char="q"/>
            </a:pPr>
            <a:r>
              <a:rPr lang="lv-LV" sz="2000" b="1" dirty="0"/>
              <a:t> 4.pants: </a:t>
            </a:r>
            <a:r>
              <a:rPr lang="lv-LV" sz="2000" dirty="0"/>
              <a:t>Centrālā vēlēšanu komisija nodrošina Saeimas vēlēšanu likuma, Eiropas Parlamenta vēlēšanu likuma, Republikas pilsētas domes un novada domes vēlēšanu likuma un likuma «Par tautas nobalsošanu un likumu ierosināšanu» </a:t>
            </a:r>
            <a:r>
              <a:rPr lang="lv-LV" sz="2000" b="1" dirty="0"/>
              <a:t>izpildi</a:t>
            </a:r>
            <a:r>
              <a:rPr lang="lv-LV" sz="2000" dirty="0"/>
              <a:t>, kā arī šo likumu </a:t>
            </a:r>
            <a:r>
              <a:rPr lang="lv-LV" sz="2000" b="1" dirty="0"/>
              <a:t>vienveidīgu un pareizi piemērošanu </a:t>
            </a:r>
            <a:r>
              <a:rPr lang="lv-LV" sz="2000" dirty="0"/>
              <a:t>un </a:t>
            </a:r>
            <a:r>
              <a:rPr lang="lv-LV" sz="2000" b="1" dirty="0"/>
              <a:t>kontrolē šo likumu precīzu izpildi</a:t>
            </a:r>
            <a:r>
              <a:rPr lang="lv-LV" sz="2000" dirty="0"/>
              <a:t>.</a:t>
            </a:r>
          </a:p>
          <a:p>
            <a:pPr marL="0" indent="0">
              <a:buNone/>
            </a:pPr>
            <a:endParaRPr lang="en-US" sz="2000" dirty="0"/>
          </a:p>
        </p:txBody>
      </p:sp>
      <p:grpSp>
        <p:nvGrpSpPr>
          <p:cNvPr id="4" name="Group 3">
            <a:extLst>
              <a:ext uri="{FF2B5EF4-FFF2-40B4-BE49-F238E27FC236}">
                <a16:creationId xmlns:a16="http://schemas.microsoft.com/office/drawing/2014/main" id="{4A819975-EC83-D5F5-F23C-D84186F67CA2}"/>
              </a:ext>
            </a:extLst>
          </p:cNvPr>
          <p:cNvGrpSpPr/>
          <p:nvPr/>
        </p:nvGrpSpPr>
        <p:grpSpPr>
          <a:xfrm>
            <a:off x="0" y="4436110"/>
            <a:ext cx="9144000" cy="726441"/>
            <a:chOff x="0" y="4436110"/>
            <a:chExt cx="9144000" cy="726441"/>
          </a:xfrm>
        </p:grpSpPr>
        <p:pic>
          <p:nvPicPr>
            <p:cNvPr id="5" name="Picture 2" descr="tJ0p1NEO (1)">
              <a:extLst>
                <a:ext uri="{FF2B5EF4-FFF2-40B4-BE49-F238E27FC236}">
                  <a16:creationId xmlns:a16="http://schemas.microsoft.com/office/drawing/2014/main" id="{6B74DBEB-DC33-8EEC-8BED-532326F4A69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13571"/>
            <a:stretch/>
          </p:blipFill>
          <p:spPr bwMode="auto">
            <a:xfrm>
              <a:off x="1219199" y="4436111"/>
              <a:ext cx="7924801" cy="72644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tJ0p1NEO (1)">
              <a:extLst>
                <a:ext uri="{FF2B5EF4-FFF2-40B4-BE49-F238E27FC236}">
                  <a16:creationId xmlns:a16="http://schemas.microsoft.com/office/drawing/2014/main" id="{B2C91FB9-9E89-A62C-E828-CDCBF88FB54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44174"/>
            <a:stretch/>
          </p:blipFill>
          <p:spPr bwMode="auto">
            <a:xfrm>
              <a:off x="0" y="4436110"/>
              <a:ext cx="1427355" cy="72644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064436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E5384-6583-889F-34BE-E3713E98E00D}"/>
              </a:ext>
            </a:extLst>
          </p:cNvPr>
          <p:cNvSpPr>
            <a:spLocks noGrp="1"/>
          </p:cNvSpPr>
          <p:nvPr>
            <p:ph type="title"/>
          </p:nvPr>
        </p:nvSpPr>
        <p:spPr/>
        <p:txBody>
          <a:bodyPr>
            <a:normAutofit fontScale="90000"/>
          </a:bodyPr>
          <a:lstStyle/>
          <a:p>
            <a:r>
              <a:rPr lang="lv-LV" b="1" dirty="0">
                <a:solidFill>
                  <a:srgbClr val="46537C"/>
                </a:solidFill>
              </a:rPr>
              <a:t>Nosacījumi vēlēšanu likumos attiecībā uz vēlētājiem ar funkcionāliem traucējumiem I</a:t>
            </a:r>
            <a:endParaRPr lang="en-US" b="1" dirty="0">
              <a:solidFill>
                <a:srgbClr val="46537C"/>
              </a:solidFill>
            </a:endParaRPr>
          </a:p>
        </p:txBody>
      </p:sp>
      <p:sp>
        <p:nvSpPr>
          <p:cNvPr id="3" name="Content Placeholder 2">
            <a:extLst>
              <a:ext uri="{FF2B5EF4-FFF2-40B4-BE49-F238E27FC236}">
                <a16:creationId xmlns:a16="http://schemas.microsoft.com/office/drawing/2014/main" id="{9FF4DE16-F635-E413-8319-50E540E4B89E}"/>
              </a:ext>
            </a:extLst>
          </p:cNvPr>
          <p:cNvSpPr>
            <a:spLocks noGrp="1"/>
          </p:cNvSpPr>
          <p:nvPr>
            <p:ph idx="1"/>
          </p:nvPr>
        </p:nvSpPr>
        <p:spPr>
          <a:xfrm>
            <a:off x="822959" y="1384301"/>
            <a:ext cx="7924801" cy="3017520"/>
          </a:xfrm>
        </p:spPr>
        <p:txBody>
          <a:bodyPr>
            <a:normAutofit/>
          </a:bodyPr>
          <a:lstStyle/>
          <a:p>
            <a:pPr>
              <a:buFont typeface="Wingdings" panose="05000000000000000000" pitchFamily="2" charset="2"/>
              <a:buChar char="q"/>
            </a:pPr>
            <a:r>
              <a:rPr lang="lv-LV" sz="1800" b="1" dirty="0"/>
              <a:t> </a:t>
            </a:r>
            <a:r>
              <a:rPr lang="lv-LV" sz="1800" dirty="0"/>
              <a:t>Vēlētājiem, kuri nevar nobalsot vēlēšanu iecirkņos veselības dēļ, organizējama balsošana viņu atrašanās vietā.</a:t>
            </a:r>
          </a:p>
          <a:p>
            <a:pPr>
              <a:buFont typeface="Wingdings" panose="05000000000000000000" pitchFamily="2" charset="2"/>
              <a:buChar char="q"/>
            </a:pPr>
            <a:r>
              <a:rPr lang="lv-LV" sz="1800" dirty="0"/>
              <a:t> Iespēju balsot vēlētāja atrašanā vietā var izmantot arī slimojošu personu aprūpētāji.</a:t>
            </a:r>
          </a:p>
          <a:p>
            <a:pPr>
              <a:buFont typeface="Wingdings" panose="05000000000000000000" pitchFamily="2" charset="2"/>
              <a:buChar char="q"/>
            </a:pPr>
            <a:r>
              <a:rPr lang="lv-LV" sz="1800" b="0" i="0" dirty="0">
                <a:solidFill>
                  <a:srgbClr val="414142"/>
                </a:solidFill>
                <a:effectLst/>
              </a:rPr>
              <a:t> Ja vēlētājs fizisku trūkumu dēļ pats nespēj balsot vai parakstīties balsotāju sarakstā, vēlētāja klātbūtnē pēc viņa norādījumiem atzīmes vēlēšanu zīmē izdara vai balsotāju sarakstā parakstās vēlētāja ģimenes loceklis vai kāda cita persona, kurai vēlētājs uzticas. (..) Šī persona nevar būt vēlēšanu komisijas loceklis.</a:t>
            </a:r>
          </a:p>
          <a:p>
            <a:pPr>
              <a:buFont typeface="Wingdings" panose="05000000000000000000" pitchFamily="2" charset="2"/>
              <a:buChar char="q"/>
            </a:pPr>
            <a:r>
              <a:rPr lang="lv-LV" sz="1800" dirty="0">
                <a:solidFill>
                  <a:srgbClr val="414142"/>
                </a:solidFill>
              </a:rPr>
              <a:t> Šādas pašas iespējas nodrošināmas arī tautas nobalsošanā un parakstu vākšanā par apturētu likumu.</a:t>
            </a:r>
            <a:endParaRPr lang="lv-LV" sz="1800" dirty="0"/>
          </a:p>
        </p:txBody>
      </p:sp>
      <p:grpSp>
        <p:nvGrpSpPr>
          <p:cNvPr id="4" name="Group 3">
            <a:extLst>
              <a:ext uri="{FF2B5EF4-FFF2-40B4-BE49-F238E27FC236}">
                <a16:creationId xmlns:a16="http://schemas.microsoft.com/office/drawing/2014/main" id="{4A819975-EC83-D5F5-F23C-D84186F67CA2}"/>
              </a:ext>
            </a:extLst>
          </p:cNvPr>
          <p:cNvGrpSpPr/>
          <p:nvPr/>
        </p:nvGrpSpPr>
        <p:grpSpPr>
          <a:xfrm>
            <a:off x="0" y="4436110"/>
            <a:ext cx="9144000" cy="726441"/>
            <a:chOff x="0" y="4436110"/>
            <a:chExt cx="9144000" cy="726441"/>
          </a:xfrm>
        </p:grpSpPr>
        <p:pic>
          <p:nvPicPr>
            <p:cNvPr id="5" name="Picture 2" descr="tJ0p1NEO (1)">
              <a:extLst>
                <a:ext uri="{FF2B5EF4-FFF2-40B4-BE49-F238E27FC236}">
                  <a16:creationId xmlns:a16="http://schemas.microsoft.com/office/drawing/2014/main" id="{6B74DBEB-DC33-8EEC-8BED-532326F4A69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13571"/>
            <a:stretch/>
          </p:blipFill>
          <p:spPr bwMode="auto">
            <a:xfrm>
              <a:off x="1219199" y="4436111"/>
              <a:ext cx="7924801" cy="72644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tJ0p1NEO (1)">
              <a:extLst>
                <a:ext uri="{FF2B5EF4-FFF2-40B4-BE49-F238E27FC236}">
                  <a16:creationId xmlns:a16="http://schemas.microsoft.com/office/drawing/2014/main" id="{B2C91FB9-9E89-A62C-E828-CDCBF88FB54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44174"/>
            <a:stretch/>
          </p:blipFill>
          <p:spPr bwMode="auto">
            <a:xfrm>
              <a:off x="0" y="4436110"/>
              <a:ext cx="1427355" cy="72644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762767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E5384-6583-889F-34BE-E3713E98E00D}"/>
              </a:ext>
            </a:extLst>
          </p:cNvPr>
          <p:cNvSpPr>
            <a:spLocks noGrp="1"/>
          </p:cNvSpPr>
          <p:nvPr>
            <p:ph type="title"/>
          </p:nvPr>
        </p:nvSpPr>
        <p:spPr/>
        <p:txBody>
          <a:bodyPr>
            <a:normAutofit fontScale="90000"/>
          </a:bodyPr>
          <a:lstStyle/>
          <a:p>
            <a:r>
              <a:rPr lang="lv-LV" b="1" dirty="0">
                <a:solidFill>
                  <a:srgbClr val="46537C"/>
                </a:solidFill>
              </a:rPr>
              <a:t>Nosacījumi vēlēšanu likumos attiecībā uz vēlētājiem ar funkcionāliem traucējumiem II</a:t>
            </a:r>
            <a:endParaRPr lang="en-US" b="1" dirty="0">
              <a:solidFill>
                <a:srgbClr val="46537C"/>
              </a:solidFill>
            </a:endParaRPr>
          </a:p>
        </p:txBody>
      </p:sp>
      <p:sp>
        <p:nvSpPr>
          <p:cNvPr id="3" name="Content Placeholder 2">
            <a:extLst>
              <a:ext uri="{FF2B5EF4-FFF2-40B4-BE49-F238E27FC236}">
                <a16:creationId xmlns:a16="http://schemas.microsoft.com/office/drawing/2014/main" id="{9FF4DE16-F635-E413-8319-50E540E4B89E}"/>
              </a:ext>
            </a:extLst>
          </p:cNvPr>
          <p:cNvSpPr>
            <a:spLocks noGrp="1"/>
          </p:cNvSpPr>
          <p:nvPr>
            <p:ph idx="1"/>
          </p:nvPr>
        </p:nvSpPr>
        <p:spPr>
          <a:xfrm>
            <a:off x="822959" y="1384301"/>
            <a:ext cx="7924801" cy="3017520"/>
          </a:xfrm>
        </p:spPr>
        <p:txBody>
          <a:bodyPr>
            <a:normAutofit fontScale="92500" lnSpcReduction="10000"/>
          </a:bodyPr>
          <a:lstStyle/>
          <a:p>
            <a:pPr marL="0" indent="0">
              <a:buNone/>
            </a:pPr>
            <a:endParaRPr lang="lv-LV" sz="1800" b="1" dirty="0"/>
          </a:p>
          <a:p>
            <a:pPr>
              <a:buFont typeface="Wingdings" panose="05000000000000000000" pitchFamily="2" charset="2"/>
              <a:buChar char="q"/>
            </a:pPr>
            <a:r>
              <a:rPr lang="lv-LV" sz="1800" dirty="0"/>
              <a:t>Citu nosacījumu, prasību vēlētāju ar funkcionāliem traucējumiem vēlēšanu </a:t>
            </a:r>
            <a:r>
              <a:rPr lang="lv-LV" sz="1800" dirty="0" err="1"/>
              <a:t>piekļūstamības</a:t>
            </a:r>
            <a:r>
              <a:rPr lang="lv-LV" sz="1800" dirty="0"/>
              <a:t> nodrošināšanai vēlēšanu likumos nav.</a:t>
            </a:r>
          </a:p>
          <a:p>
            <a:pPr>
              <a:buFont typeface="Wingdings" panose="05000000000000000000" pitchFamily="2" charset="2"/>
              <a:buChar char="q"/>
            </a:pPr>
            <a:r>
              <a:rPr lang="lv-LV" sz="1800" dirty="0"/>
              <a:t> Tas rada problēmas – piesaistīt finansējumu iniciatīvām, lai pilnveidotu vēlēšanu </a:t>
            </a:r>
            <a:r>
              <a:rPr lang="lv-LV" sz="1800" dirty="0" err="1"/>
              <a:t>piekļūstamību</a:t>
            </a:r>
            <a:r>
              <a:rPr lang="lv-LV" sz="1800" dirty="0"/>
              <a:t>.</a:t>
            </a:r>
          </a:p>
          <a:p>
            <a:pPr>
              <a:buFont typeface="Wingdings" panose="05000000000000000000" pitchFamily="2" charset="2"/>
              <a:buChar char="q"/>
            </a:pPr>
            <a:r>
              <a:rPr lang="lv-LV" sz="1800" dirty="0"/>
              <a:t> CVK nav kapacitātes jaunu projektu īstenošanai. </a:t>
            </a:r>
          </a:p>
          <a:p>
            <a:pPr>
              <a:buFont typeface="Wingdings" panose="05000000000000000000" pitchFamily="2" charset="2"/>
              <a:buChar char="q"/>
            </a:pPr>
            <a:r>
              <a:rPr lang="lv-LV" sz="1800" dirty="0"/>
              <a:t> 2021. gada pieredze: MK iekļāva Plānā personu ar invaliditāti vienlīdzīgu iespēju veicināšanai 2021.-2023. gadam CVK rosinātos pasākumus, bet nepieciešamo finansējumu pasākumu īstenošanai nepiešķīra.</a:t>
            </a:r>
          </a:p>
          <a:p>
            <a:pPr>
              <a:buFont typeface="Wingdings" panose="05000000000000000000" pitchFamily="2" charset="2"/>
              <a:buChar char="q"/>
            </a:pPr>
            <a:r>
              <a:rPr lang="lv-LV" sz="1800" dirty="0"/>
              <a:t>Līdz ar to daļu pasākumu nebūs iespēju īstenot.</a:t>
            </a:r>
          </a:p>
          <a:p>
            <a:pPr>
              <a:buFont typeface="Wingdings" panose="05000000000000000000" pitchFamily="2" charset="2"/>
              <a:buChar char="q"/>
            </a:pPr>
            <a:endParaRPr lang="lv-LV" sz="1800" dirty="0"/>
          </a:p>
          <a:p>
            <a:pPr>
              <a:buFont typeface="Wingdings" panose="05000000000000000000" pitchFamily="2" charset="2"/>
              <a:buChar char="q"/>
            </a:pPr>
            <a:endParaRPr lang="lv-LV" sz="1800" dirty="0"/>
          </a:p>
        </p:txBody>
      </p:sp>
      <p:grpSp>
        <p:nvGrpSpPr>
          <p:cNvPr id="4" name="Group 3">
            <a:extLst>
              <a:ext uri="{FF2B5EF4-FFF2-40B4-BE49-F238E27FC236}">
                <a16:creationId xmlns:a16="http://schemas.microsoft.com/office/drawing/2014/main" id="{4A819975-EC83-D5F5-F23C-D84186F67CA2}"/>
              </a:ext>
            </a:extLst>
          </p:cNvPr>
          <p:cNvGrpSpPr/>
          <p:nvPr/>
        </p:nvGrpSpPr>
        <p:grpSpPr>
          <a:xfrm>
            <a:off x="0" y="4436110"/>
            <a:ext cx="9144000" cy="726441"/>
            <a:chOff x="0" y="4436110"/>
            <a:chExt cx="9144000" cy="726441"/>
          </a:xfrm>
        </p:grpSpPr>
        <p:pic>
          <p:nvPicPr>
            <p:cNvPr id="5" name="Picture 2" descr="tJ0p1NEO (1)">
              <a:extLst>
                <a:ext uri="{FF2B5EF4-FFF2-40B4-BE49-F238E27FC236}">
                  <a16:creationId xmlns:a16="http://schemas.microsoft.com/office/drawing/2014/main" id="{6B74DBEB-DC33-8EEC-8BED-532326F4A69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13571"/>
            <a:stretch/>
          </p:blipFill>
          <p:spPr bwMode="auto">
            <a:xfrm>
              <a:off x="1219199" y="4436111"/>
              <a:ext cx="7924801" cy="72644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tJ0p1NEO (1)">
              <a:extLst>
                <a:ext uri="{FF2B5EF4-FFF2-40B4-BE49-F238E27FC236}">
                  <a16:creationId xmlns:a16="http://schemas.microsoft.com/office/drawing/2014/main" id="{B2C91FB9-9E89-A62C-E828-CDCBF88FB54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44174"/>
            <a:stretch/>
          </p:blipFill>
          <p:spPr bwMode="auto">
            <a:xfrm>
              <a:off x="0" y="4436110"/>
              <a:ext cx="1427355" cy="72644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922039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E5384-6583-889F-34BE-E3713E98E00D}"/>
              </a:ext>
            </a:extLst>
          </p:cNvPr>
          <p:cNvSpPr>
            <a:spLocks noGrp="1"/>
          </p:cNvSpPr>
          <p:nvPr>
            <p:ph type="title"/>
          </p:nvPr>
        </p:nvSpPr>
        <p:spPr/>
        <p:txBody>
          <a:bodyPr>
            <a:normAutofit/>
          </a:bodyPr>
          <a:lstStyle/>
          <a:p>
            <a:r>
              <a:rPr lang="lv-LV" b="1" dirty="0">
                <a:solidFill>
                  <a:srgbClr val="46537C"/>
                </a:solidFill>
              </a:rPr>
              <a:t>Pasākumi, ko Centrālā vēlēšanu komisija īsteno esošā finansējuma ietvaros I</a:t>
            </a:r>
            <a:endParaRPr lang="en-US" b="1" dirty="0">
              <a:solidFill>
                <a:srgbClr val="46537C"/>
              </a:solidFill>
            </a:endParaRPr>
          </a:p>
        </p:txBody>
      </p:sp>
      <p:sp>
        <p:nvSpPr>
          <p:cNvPr id="3" name="Content Placeholder 2">
            <a:extLst>
              <a:ext uri="{FF2B5EF4-FFF2-40B4-BE49-F238E27FC236}">
                <a16:creationId xmlns:a16="http://schemas.microsoft.com/office/drawing/2014/main" id="{9FF4DE16-F635-E413-8319-50E540E4B89E}"/>
              </a:ext>
            </a:extLst>
          </p:cNvPr>
          <p:cNvSpPr>
            <a:spLocks noGrp="1"/>
          </p:cNvSpPr>
          <p:nvPr>
            <p:ph idx="1"/>
          </p:nvPr>
        </p:nvSpPr>
        <p:spPr>
          <a:xfrm>
            <a:off x="822959" y="1384301"/>
            <a:ext cx="7924801" cy="3051808"/>
          </a:xfrm>
        </p:spPr>
        <p:txBody>
          <a:bodyPr>
            <a:normAutofit/>
          </a:bodyPr>
          <a:lstStyle/>
          <a:p>
            <a:pPr marL="0" indent="0">
              <a:buNone/>
            </a:pPr>
            <a:endParaRPr lang="lv-LV" sz="2000" dirty="0"/>
          </a:p>
          <a:p>
            <a:pPr>
              <a:buFont typeface="Wingdings" panose="05000000000000000000" pitchFamily="2" charset="2"/>
              <a:buChar char="q"/>
            </a:pPr>
            <a:r>
              <a:rPr lang="lv-LV" sz="2000" dirty="0"/>
              <a:t> Vēlēšanu iecirkņu, kuri pieejami vēlētājiem ar kustību traucējumiem, saraksts.</a:t>
            </a:r>
          </a:p>
          <a:p>
            <a:pPr marL="0" indent="0">
              <a:buNone/>
            </a:pPr>
            <a:r>
              <a:rPr lang="lv-LV" sz="2000" dirty="0"/>
              <a:t>2022.gada Saeimas vēlēšanās:</a:t>
            </a:r>
          </a:p>
          <a:p>
            <a:pPr marL="0" indent="0">
              <a:buNone/>
            </a:pPr>
            <a:r>
              <a:rPr lang="lv-LV" sz="2000" dirty="0"/>
              <a:t>	- </a:t>
            </a:r>
            <a:r>
              <a:rPr lang="en-US" sz="1800" b="1" dirty="0">
                <a:solidFill>
                  <a:srgbClr val="000000"/>
                </a:solidFill>
                <a:effectLst/>
                <a:latin typeface="Calibri" panose="020F0502020204030204" pitchFamily="34" charset="0"/>
                <a:ea typeface="Calibri" panose="020F0502020204030204" pitchFamily="34" charset="0"/>
              </a:rPr>
              <a:t>673</a:t>
            </a:r>
            <a:r>
              <a:rPr lang="lv-LV" sz="2000" b="1" dirty="0">
                <a:solidFill>
                  <a:srgbClr val="000000"/>
                </a:solidFill>
                <a:effectLst/>
                <a:latin typeface="Calibri" panose="020F0502020204030204" pitchFamily="34" charset="0"/>
                <a:ea typeface="Calibri" panose="020F0502020204030204" pitchFamily="34" charset="0"/>
              </a:rPr>
              <a:t> je</a:t>
            </a:r>
            <a:r>
              <a:rPr lang="lv-LV" sz="2000" b="1" dirty="0">
                <a:solidFill>
                  <a:srgbClr val="000000"/>
                </a:solidFill>
                <a:latin typeface="Calibri" panose="020F0502020204030204" pitchFamily="34" charset="0"/>
                <a:ea typeface="Calibri" panose="020F0502020204030204" pitchFamily="34" charset="0"/>
              </a:rPr>
              <a:t>b 71% </a:t>
            </a:r>
            <a:r>
              <a:rPr lang="lv-LV" sz="2000" dirty="0">
                <a:solidFill>
                  <a:srgbClr val="000000"/>
                </a:solidFill>
                <a:latin typeface="Calibri" panose="020F0502020204030204" pitchFamily="34" charset="0"/>
                <a:ea typeface="Calibri" panose="020F0502020204030204" pitchFamily="34" charset="0"/>
              </a:rPr>
              <a:t>vēlēšanu iecirkņu Latvijā pieejami iekļūšanai vēlētājiem 	ar kustību traucējumiem</a:t>
            </a:r>
          </a:p>
          <a:p>
            <a:pPr marL="0" indent="0">
              <a:buNone/>
            </a:pPr>
            <a:r>
              <a:rPr lang="lv-LV" sz="2000" dirty="0">
                <a:solidFill>
                  <a:srgbClr val="000000"/>
                </a:solidFill>
                <a:latin typeface="Calibri" panose="020F0502020204030204" pitchFamily="34" charset="0"/>
                <a:ea typeface="Calibri" panose="020F0502020204030204" pitchFamily="34" charset="0"/>
              </a:rPr>
              <a:t>	- iecirkņu saraksts pieejams </a:t>
            </a:r>
            <a:r>
              <a:rPr lang="lv-LV" sz="2000" dirty="0" err="1">
                <a:solidFill>
                  <a:srgbClr val="000000"/>
                </a:solidFill>
                <a:latin typeface="Calibri" panose="020F0502020204030204" pitchFamily="34" charset="0"/>
                <a:ea typeface="Calibri" panose="020F0502020204030204" pitchFamily="34" charset="0"/>
                <a:hlinkClick r:id="rId2"/>
              </a:rPr>
              <a:t>www.cvk.lv</a:t>
            </a:r>
            <a:r>
              <a:rPr lang="lv-LV" sz="2000" dirty="0">
                <a:solidFill>
                  <a:srgbClr val="000000"/>
                </a:solidFill>
                <a:latin typeface="Calibri" panose="020F0502020204030204" pitchFamily="34" charset="0"/>
                <a:ea typeface="Calibri" panose="020F0502020204030204" pitchFamily="34" charset="0"/>
              </a:rPr>
              <a:t> un pa uzziņu tālruni.</a:t>
            </a:r>
          </a:p>
          <a:p>
            <a:pPr marL="0" indent="0">
              <a:buNone/>
            </a:pPr>
            <a:r>
              <a:rPr lang="lv-LV" sz="2000" dirty="0">
                <a:solidFill>
                  <a:srgbClr val="000000"/>
                </a:solidFill>
                <a:latin typeface="Calibri" panose="020F0502020204030204" pitchFamily="34" charset="0"/>
              </a:rPr>
              <a:t>	</a:t>
            </a:r>
            <a:endParaRPr lang="lv-LV" sz="2000" dirty="0"/>
          </a:p>
          <a:p>
            <a:pPr>
              <a:buFont typeface="Wingdings" panose="05000000000000000000" pitchFamily="2" charset="2"/>
              <a:buChar char="q"/>
            </a:pPr>
            <a:endParaRPr lang="lv-LV" sz="2000" dirty="0"/>
          </a:p>
          <a:p>
            <a:pPr marL="0" indent="0">
              <a:buNone/>
            </a:pPr>
            <a:endParaRPr lang="lv-LV" sz="1800" dirty="0"/>
          </a:p>
        </p:txBody>
      </p:sp>
      <p:grpSp>
        <p:nvGrpSpPr>
          <p:cNvPr id="4" name="Group 3">
            <a:extLst>
              <a:ext uri="{FF2B5EF4-FFF2-40B4-BE49-F238E27FC236}">
                <a16:creationId xmlns:a16="http://schemas.microsoft.com/office/drawing/2014/main" id="{4A819975-EC83-D5F5-F23C-D84186F67CA2}"/>
              </a:ext>
            </a:extLst>
          </p:cNvPr>
          <p:cNvGrpSpPr/>
          <p:nvPr/>
        </p:nvGrpSpPr>
        <p:grpSpPr>
          <a:xfrm>
            <a:off x="0" y="4436110"/>
            <a:ext cx="9144000" cy="726441"/>
            <a:chOff x="0" y="4436110"/>
            <a:chExt cx="9144000" cy="726441"/>
          </a:xfrm>
        </p:grpSpPr>
        <p:pic>
          <p:nvPicPr>
            <p:cNvPr id="5" name="Picture 2" descr="tJ0p1NEO (1)">
              <a:extLst>
                <a:ext uri="{FF2B5EF4-FFF2-40B4-BE49-F238E27FC236}">
                  <a16:creationId xmlns:a16="http://schemas.microsoft.com/office/drawing/2014/main" id="{6B74DBEB-DC33-8EEC-8BED-532326F4A69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85827" r="13571"/>
            <a:stretch/>
          </p:blipFill>
          <p:spPr bwMode="auto">
            <a:xfrm>
              <a:off x="1219199" y="4436111"/>
              <a:ext cx="7924801" cy="72644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tJ0p1NEO (1)">
              <a:extLst>
                <a:ext uri="{FF2B5EF4-FFF2-40B4-BE49-F238E27FC236}">
                  <a16:creationId xmlns:a16="http://schemas.microsoft.com/office/drawing/2014/main" id="{B2C91FB9-9E89-A62C-E828-CDCBF88FB54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85827" r="44174"/>
            <a:stretch/>
          </p:blipFill>
          <p:spPr bwMode="auto">
            <a:xfrm>
              <a:off x="0" y="4436110"/>
              <a:ext cx="1427355" cy="72644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229528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E5384-6583-889F-34BE-E3713E98E00D}"/>
              </a:ext>
            </a:extLst>
          </p:cNvPr>
          <p:cNvSpPr>
            <a:spLocks noGrp="1"/>
          </p:cNvSpPr>
          <p:nvPr>
            <p:ph type="title"/>
          </p:nvPr>
        </p:nvSpPr>
        <p:spPr/>
        <p:txBody>
          <a:bodyPr>
            <a:normAutofit/>
          </a:bodyPr>
          <a:lstStyle/>
          <a:p>
            <a:r>
              <a:rPr lang="lv-LV" b="1" dirty="0">
                <a:solidFill>
                  <a:srgbClr val="46537C"/>
                </a:solidFill>
              </a:rPr>
              <a:t>Pasākumi, ko Centrālā vēlēšanu komisija īsteno esošā finansējuma ietvaros II</a:t>
            </a:r>
            <a:endParaRPr lang="en-US" b="1" dirty="0">
              <a:solidFill>
                <a:srgbClr val="46537C"/>
              </a:solidFill>
            </a:endParaRPr>
          </a:p>
        </p:txBody>
      </p:sp>
      <p:sp>
        <p:nvSpPr>
          <p:cNvPr id="3" name="Content Placeholder 2">
            <a:extLst>
              <a:ext uri="{FF2B5EF4-FFF2-40B4-BE49-F238E27FC236}">
                <a16:creationId xmlns:a16="http://schemas.microsoft.com/office/drawing/2014/main" id="{9FF4DE16-F635-E413-8319-50E540E4B89E}"/>
              </a:ext>
            </a:extLst>
          </p:cNvPr>
          <p:cNvSpPr>
            <a:spLocks noGrp="1"/>
          </p:cNvSpPr>
          <p:nvPr>
            <p:ph idx="1"/>
          </p:nvPr>
        </p:nvSpPr>
        <p:spPr>
          <a:xfrm>
            <a:off x="822959" y="1384301"/>
            <a:ext cx="7924801" cy="3051808"/>
          </a:xfrm>
        </p:spPr>
        <p:txBody>
          <a:bodyPr>
            <a:normAutofit/>
          </a:bodyPr>
          <a:lstStyle/>
          <a:p>
            <a:pPr>
              <a:buFont typeface="Wingdings" panose="05000000000000000000" pitchFamily="2" charset="2"/>
              <a:buChar char="q"/>
            </a:pPr>
            <a:r>
              <a:rPr lang="lv-LV" sz="2000" dirty="0"/>
              <a:t> Pamatinformācija par balsošanas kārtību informatīvajos klipos rakstveidā.</a:t>
            </a:r>
          </a:p>
          <a:p>
            <a:pPr>
              <a:buFont typeface="Wingdings" panose="05000000000000000000" pitchFamily="2" charset="2"/>
              <a:buChar char="q"/>
            </a:pPr>
            <a:r>
              <a:rPr lang="lv-LV" sz="2000" dirty="0"/>
              <a:t> Bukleti vieglajā valodā par Saeimas vēlēšanu, Eiropas Parlamenta vēlēšanu, pašvaldību vēlēšanu kārtību.</a:t>
            </a:r>
          </a:p>
          <a:p>
            <a:pPr>
              <a:buFont typeface="Wingdings" panose="05000000000000000000" pitchFamily="2" charset="2"/>
              <a:buChar char="q"/>
            </a:pPr>
            <a:r>
              <a:rPr lang="lv-LV" sz="2000" dirty="0"/>
              <a:t> Informācija vieglajā valodā Centrālās vēlēšanu komisijas mājaslapā.</a:t>
            </a:r>
          </a:p>
          <a:p>
            <a:pPr>
              <a:buFont typeface="Wingdings" panose="05000000000000000000" pitchFamily="2" charset="2"/>
              <a:buChar char="q"/>
            </a:pPr>
            <a:r>
              <a:rPr lang="lv-LV" sz="2000" dirty="0"/>
              <a:t>Vēlēšanu rezultātu mājaslapa pielāgota vēlētājiem ar redzes traucējumiem.</a:t>
            </a:r>
          </a:p>
          <a:p>
            <a:pPr>
              <a:buFont typeface="Wingdings" panose="05000000000000000000" pitchFamily="2" charset="2"/>
              <a:buChar char="q"/>
            </a:pPr>
            <a:r>
              <a:rPr lang="lv-LV" sz="2000" dirty="0">
                <a:solidFill>
                  <a:srgbClr val="414142"/>
                </a:solidFill>
                <a:latin typeface="Calibri" panose="020F0502020204030204" pitchFamily="34" charset="0"/>
                <a:ea typeface="Calibri" panose="020F0502020204030204" pitchFamily="34" charset="0"/>
              </a:rPr>
              <a:t>I</a:t>
            </a:r>
            <a:r>
              <a:rPr lang="lv-LV" sz="2000" b="0" i="0" dirty="0">
                <a:solidFill>
                  <a:srgbClr val="414142"/>
                </a:solidFill>
                <a:effectLst/>
              </a:rPr>
              <a:t>nformatīvās norādes (kartītes) vēlēšanu iecirkņu komisijām saziņai ar vēlētājiem ar dzirdes traucējumiem.</a:t>
            </a:r>
            <a:endParaRPr lang="en-US" sz="2000" dirty="0">
              <a:effectLst/>
              <a:ea typeface="Calibri" panose="020F0502020204030204" pitchFamily="34" charset="0"/>
            </a:endParaRPr>
          </a:p>
          <a:p>
            <a:pPr>
              <a:buFont typeface="Wingdings" panose="05000000000000000000" pitchFamily="2" charset="2"/>
              <a:buChar char="q"/>
            </a:pPr>
            <a:endParaRPr lang="lv-LV" sz="2000" dirty="0"/>
          </a:p>
          <a:p>
            <a:pPr>
              <a:buFont typeface="Wingdings" panose="05000000000000000000" pitchFamily="2" charset="2"/>
              <a:buChar char="q"/>
            </a:pPr>
            <a:endParaRPr lang="lv-LV" sz="2000" dirty="0"/>
          </a:p>
          <a:p>
            <a:pPr marL="0" indent="0">
              <a:buNone/>
            </a:pPr>
            <a:endParaRPr lang="lv-LV" sz="1800" dirty="0"/>
          </a:p>
        </p:txBody>
      </p:sp>
      <p:grpSp>
        <p:nvGrpSpPr>
          <p:cNvPr id="4" name="Group 3">
            <a:extLst>
              <a:ext uri="{FF2B5EF4-FFF2-40B4-BE49-F238E27FC236}">
                <a16:creationId xmlns:a16="http://schemas.microsoft.com/office/drawing/2014/main" id="{4A819975-EC83-D5F5-F23C-D84186F67CA2}"/>
              </a:ext>
            </a:extLst>
          </p:cNvPr>
          <p:cNvGrpSpPr/>
          <p:nvPr/>
        </p:nvGrpSpPr>
        <p:grpSpPr>
          <a:xfrm>
            <a:off x="0" y="4436110"/>
            <a:ext cx="9144000" cy="726441"/>
            <a:chOff x="0" y="4436110"/>
            <a:chExt cx="9144000" cy="726441"/>
          </a:xfrm>
        </p:grpSpPr>
        <p:pic>
          <p:nvPicPr>
            <p:cNvPr id="5" name="Picture 2" descr="tJ0p1NEO (1)">
              <a:extLst>
                <a:ext uri="{FF2B5EF4-FFF2-40B4-BE49-F238E27FC236}">
                  <a16:creationId xmlns:a16="http://schemas.microsoft.com/office/drawing/2014/main" id="{6B74DBEB-DC33-8EEC-8BED-532326F4A69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13571"/>
            <a:stretch/>
          </p:blipFill>
          <p:spPr bwMode="auto">
            <a:xfrm>
              <a:off x="1219199" y="4436111"/>
              <a:ext cx="7924801" cy="72644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tJ0p1NEO (1)">
              <a:extLst>
                <a:ext uri="{FF2B5EF4-FFF2-40B4-BE49-F238E27FC236}">
                  <a16:creationId xmlns:a16="http://schemas.microsoft.com/office/drawing/2014/main" id="{B2C91FB9-9E89-A62C-E828-CDCBF88FB54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44174"/>
            <a:stretch/>
          </p:blipFill>
          <p:spPr bwMode="auto">
            <a:xfrm>
              <a:off x="0" y="4436110"/>
              <a:ext cx="1427355" cy="72644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342096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E5384-6583-889F-34BE-E3713E98E00D}"/>
              </a:ext>
            </a:extLst>
          </p:cNvPr>
          <p:cNvSpPr>
            <a:spLocks noGrp="1"/>
          </p:cNvSpPr>
          <p:nvPr>
            <p:ph type="title"/>
          </p:nvPr>
        </p:nvSpPr>
        <p:spPr/>
        <p:txBody>
          <a:bodyPr>
            <a:normAutofit/>
          </a:bodyPr>
          <a:lstStyle/>
          <a:p>
            <a:r>
              <a:rPr lang="lv-LV" b="1" dirty="0">
                <a:solidFill>
                  <a:srgbClr val="46537C"/>
                </a:solidFill>
              </a:rPr>
              <a:t>Pasākumi, ko Centrālā vēlēšanu komisija īsteno esošā finansējuma ietvaros III</a:t>
            </a:r>
            <a:endParaRPr lang="en-US" b="1" dirty="0">
              <a:solidFill>
                <a:srgbClr val="46537C"/>
              </a:solidFill>
            </a:endParaRPr>
          </a:p>
        </p:txBody>
      </p:sp>
      <p:sp>
        <p:nvSpPr>
          <p:cNvPr id="3" name="Content Placeholder 2">
            <a:extLst>
              <a:ext uri="{FF2B5EF4-FFF2-40B4-BE49-F238E27FC236}">
                <a16:creationId xmlns:a16="http://schemas.microsoft.com/office/drawing/2014/main" id="{9FF4DE16-F635-E413-8319-50E540E4B89E}"/>
              </a:ext>
            </a:extLst>
          </p:cNvPr>
          <p:cNvSpPr>
            <a:spLocks noGrp="1"/>
          </p:cNvSpPr>
          <p:nvPr>
            <p:ph idx="1"/>
          </p:nvPr>
        </p:nvSpPr>
        <p:spPr>
          <a:xfrm>
            <a:off x="822959" y="1384301"/>
            <a:ext cx="7924801" cy="3017520"/>
          </a:xfrm>
        </p:spPr>
        <p:txBody>
          <a:bodyPr>
            <a:normAutofit lnSpcReduction="10000"/>
          </a:bodyPr>
          <a:lstStyle/>
          <a:p>
            <a:pPr>
              <a:buFont typeface="Wingdings" panose="05000000000000000000" pitchFamily="2" charset="2"/>
              <a:buChar char="q"/>
            </a:pPr>
            <a:r>
              <a:rPr lang="lv-LV" sz="2000" dirty="0"/>
              <a:t>Priekšvēlēšanu programmas ieskaņotas audio formātā (Saeimas un Eiropas Parlamenta vēlēšanās).</a:t>
            </a:r>
          </a:p>
          <a:p>
            <a:pPr>
              <a:buFont typeface="Wingdings" panose="05000000000000000000" pitchFamily="2" charset="2"/>
              <a:buChar char="q"/>
            </a:pPr>
            <a:r>
              <a:rPr lang="lv-LV" sz="2000" dirty="0"/>
              <a:t> Priekšvēlēšanu programmu tulkošana latviešu nedzirdīgo zīmju valodā (ne visās vēlēšanās).</a:t>
            </a:r>
          </a:p>
          <a:p>
            <a:pPr>
              <a:buFont typeface="Wingdings" panose="05000000000000000000" pitchFamily="2" charset="2"/>
              <a:buChar char="q"/>
            </a:pPr>
            <a:r>
              <a:rPr lang="lv-LV" sz="2000" dirty="0"/>
              <a:t> Audio ieraksti par balsošanas kārtību.</a:t>
            </a:r>
          </a:p>
          <a:p>
            <a:pPr>
              <a:buFont typeface="Wingdings" panose="05000000000000000000" pitchFamily="2" charset="2"/>
              <a:buChar char="q"/>
            </a:pPr>
            <a:r>
              <a:rPr lang="lv-LV" sz="2000" dirty="0"/>
              <a:t>Uzziņu tālrunis vēlētājiem, t.sk. iespēja noskaidrot informāciju par balsošanas iespējām vēlētājiem ar funkcionāliem traucējumiem.</a:t>
            </a:r>
          </a:p>
          <a:p>
            <a:pPr>
              <a:buFont typeface="Wingdings" panose="05000000000000000000" pitchFamily="2" charset="2"/>
              <a:buChar char="q"/>
            </a:pPr>
            <a:r>
              <a:rPr lang="lv-LV" sz="2000" dirty="0"/>
              <a:t> Vadlīnijas vēlēšanu iecirkņu komisijām «Ieteikumi saziņai ar vēlētāju ar īpašām vajadzībām».</a:t>
            </a:r>
          </a:p>
          <a:p>
            <a:pPr>
              <a:buFont typeface="Wingdings" panose="05000000000000000000" pitchFamily="2" charset="2"/>
              <a:buChar char="q"/>
            </a:pPr>
            <a:endParaRPr lang="lv-LV" sz="2000" dirty="0"/>
          </a:p>
          <a:p>
            <a:pPr marL="0" indent="0">
              <a:buNone/>
            </a:pPr>
            <a:endParaRPr lang="lv-LV" sz="1800" dirty="0"/>
          </a:p>
        </p:txBody>
      </p:sp>
      <p:grpSp>
        <p:nvGrpSpPr>
          <p:cNvPr id="4" name="Group 3">
            <a:extLst>
              <a:ext uri="{FF2B5EF4-FFF2-40B4-BE49-F238E27FC236}">
                <a16:creationId xmlns:a16="http://schemas.microsoft.com/office/drawing/2014/main" id="{4A819975-EC83-D5F5-F23C-D84186F67CA2}"/>
              </a:ext>
            </a:extLst>
          </p:cNvPr>
          <p:cNvGrpSpPr/>
          <p:nvPr/>
        </p:nvGrpSpPr>
        <p:grpSpPr>
          <a:xfrm>
            <a:off x="0" y="4436110"/>
            <a:ext cx="9144000" cy="726441"/>
            <a:chOff x="0" y="4436110"/>
            <a:chExt cx="9144000" cy="726441"/>
          </a:xfrm>
        </p:grpSpPr>
        <p:pic>
          <p:nvPicPr>
            <p:cNvPr id="5" name="Picture 2" descr="tJ0p1NEO (1)">
              <a:extLst>
                <a:ext uri="{FF2B5EF4-FFF2-40B4-BE49-F238E27FC236}">
                  <a16:creationId xmlns:a16="http://schemas.microsoft.com/office/drawing/2014/main" id="{6B74DBEB-DC33-8EEC-8BED-532326F4A69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13571"/>
            <a:stretch/>
          </p:blipFill>
          <p:spPr bwMode="auto">
            <a:xfrm>
              <a:off x="1219199" y="4436111"/>
              <a:ext cx="7924801" cy="72644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tJ0p1NEO (1)">
              <a:extLst>
                <a:ext uri="{FF2B5EF4-FFF2-40B4-BE49-F238E27FC236}">
                  <a16:creationId xmlns:a16="http://schemas.microsoft.com/office/drawing/2014/main" id="{B2C91FB9-9E89-A62C-E828-CDCBF88FB54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44174"/>
            <a:stretch/>
          </p:blipFill>
          <p:spPr bwMode="auto">
            <a:xfrm>
              <a:off x="0" y="4436110"/>
              <a:ext cx="1427355" cy="72644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749821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E5384-6583-889F-34BE-E3713E98E00D}"/>
              </a:ext>
            </a:extLst>
          </p:cNvPr>
          <p:cNvSpPr>
            <a:spLocks noGrp="1"/>
          </p:cNvSpPr>
          <p:nvPr>
            <p:ph type="title"/>
          </p:nvPr>
        </p:nvSpPr>
        <p:spPr/>
        <p:txBody>
          <a:bodyPr>
            <a:normAutofit/>
          </a:bodyPr>
          <a:lstStyle/>
          <a:p>
            <a:r>
              <a:rPr lang="lv-LV" b="1" dirty="0">
                <a:solidFill>
                  <a:srgbClr val="46537C"/>
                </a:solidFill>
              </a:rPr>
              <a:t>Pasākumi, ko Centrālā vēlēšanu komisija īsteno esošā finansējuma ietvaros IV</a:t>
            </a:r>
            <a:endParaRPr lang="en-US" b="1" dirty="0">
              <a:solidFill>
                <a:srgbClr val="46537C"/>
              </a:solidFill>
            </a:endParaRPr>
          </a:p>
        </p:txBody>
      </p:sp>
      <p:sp>
        <p:nvSpPr>
          <p:cNvPr id="3" name="Content Placeholder 2">
            <a:extLst>
              <a:ext uri="{FF2B5EF4-FFF2-40B4-BE49-F238E27FC236}">
                <a16:creationId xmlns:a16="http://schemas.microsoft.com/office/drawing/2014/main" id="{9FF4DE16-F635-E413-8319-50E540E4B89E}"/>
              </a:ext>
            </a:extLst>
          </p:cNvPr>
          <p:cNvSpPr>
            <a:spLocks noGrp="1"/>
          </p:cNvSpPr>
          <p:nvPr>
            <p:ph idx="1"/>
          </p:nvPr>
        </p:nvSpPr>
        <p:spPr>
          <a:xfrm>
            <a:off x="822959" y="1384301"/>
            <a:ext cx="7924801" cy="3017520"/>
          </a:xfrm>
        </p:spPr>
        <p:txBody>
          <a:bodyPr>
            <a:normAutofit/>
          </a:bodyPr>
          <a:lstStyle/>
          <a:p>
            <a:pPr marL="0" indent="0">
              <a:buNone/>
            </a:pPr>
            <a:endParaRPr lang="lv-LV" sz="1800" dirty="0"/>
          </a:p>
          <a:p>
            <a:pPr marL="0" indent="0">
              <a:buNone/>
            </a:pPr>
            <a:r>
              <a:rPr lang="lv-LV" sz="1800" b="1" dirty="0"/>
              <a:t>Papildus 2022. gada Saeimas vēlēšanās sadarbībā ar «SUSTENTO»:</a:t>
            </a:r>
          </a:p>
          <a:p>
            <a:pPr>
              <a:buFont typeface="Wingdings" panose="05000000000000000000" pitchFamily="2" charset="2"/>
              <a:buChar char="q"/>
            </a:pPr>
            <a:r>
              <a:rPr lang="lv-LV" sz="1800" dirty="0"/>
              <a:t> Ieteikumi pašvaldībām «Minimālās prasības vēlēšanu iecirkņu pieejamībai» vēlēšanu iecirkņu saraksta aktualizēšanas laikā .</a:t>
            </a:r>
          </a:p>
          <a:p>
            <a:pPr>
              <a:buFont typeface="Wingdings" panose="05000000000000000000" pitchFamily="2" charset="2"/>
              <a:buChar char="q"/>
            </a:pPr>
            <a:r>
              <a:rPr lang="lv-LV" sz="1800" dirty="0"/>
              <a:t> Ieteikumi vēlēšanu iecirkņu komisijām vēlēšanu pieejamības nodrošināšanai cilvēkiem ar funkcionāliem traucējumiem.</a:t>
            </a:r>
          </a:p>
          <a:p>
            <a:pPr>
              <a:buFont typeface="Wingdings" panose="05000000000000000000" pitchFamily="2" charset="2"/>
              <a:buChar char="q"/>
            </a:pPr>
            <a:r>
              <a:rPr lang="lv-LV" sz="1800" dirty="0"/>
              <a:t> Lekcija vēlēšanu iecirkņu komisijām «Vēlēšanu pieejamības nodrošināšana cilvēkiem ar funkcionāliem traucējumiem». </a:t>
            </a:r>
          </a:p>
          <a:p>
            <a:pPr marL="0" indent="0">
              <a:buNone/>
            </a:pPr>
            <a:endParaRPr lang="lv-LV" sz="1800" dirty="0"/>
          </a:p>
          <a:p>
            <a:pPr marL="0" indent="0">
              <a:buNone/>
            </a:pPr>
            <a:endParaRPr lang="lv-LV" sz="1800" dirty="0"/>
          </a:p>
        </p:txBody>
      </p:sp>
      <p:grpSp>
        <p:nvGrpSpPr>
          <p:cNvPr id="4" name="Group 3">
            <a:extLst>
              <a:ext uri="{FF2B5EF4-FFF2-40B4-BE49-F238E27FC236}">
                <a16:creationId xmlns:a16="http://schemas.microsoft.com/office/drawing/2014/main" id="{4A819975-EC83-D5F5-F23C-D84186F67CA2}"/>
              </a:ext>
            </a:extLst>
          </p:cNvPr>
          <p:cNvGrpSpPr/>
          <p:nvPr/>
        </p:nvGrpSpPr>
        <p:grpSpPr>
          <a:xfrm>
            <a:off x="0" y="4436110"/>
            <a:ext cx="9144000" cy="726441"/>
            <a:chOff x="0" y="4436110"/>
            <a:chExt cx="9144000" cy="726441"/>
          </a:xfrm>
        </p:grpSpPr>
        <p:pic>
          <p:nvPicPr>
            <p:cNvPr id="5" name="Picture 2" descr="tJ0p1NEO (1)">
              <a:extLst>
                <a:ext uri="{FF2B5EF4-FFF2-40B4-BE49-F238E27FC236}">
                  <a16:creationId xmlns:a16="http://schemas.microsoft.com/office/drawing/2014/main" id="{6B74DBEB-DC33-8EEC-8BED-532326F4A69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13571"/>
            <a:stretch/>
          </p:blipFill>
          <p:spPr bwMode="auto">
            <a:xfrm>
              <a:off x="1219199" y="4436111"/>
              <a:ext cx="7924801" cy="72644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tJ0p1NEO (1)">
              <a:extLst>
                <a:ext uri="{FF2B5EF4-FFF2-40B4-BE49-F238E27FC236}">
                  <a16:creationId xmlns:a16="http://schemas.microsoft.com/office/drawing/2014/main" id="{B2C91FB9-9E89-A62C-E828-CDCBF88FB54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44174"/>
            <a:stretch/>
          </p:blipFill>
          <p:spPr bwMode="auto">
            <a:xfrm>
              <a:off x="0" y="4436110"/>
              <a:ext cx="1427355" cy="72644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790747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E5384-6583-889F-34BE-E3713E98E00D}"/>
              </a:ext>
            </a:extLst>
          </p:cNvPr>
          <p:cNvSpPr>
            <a:spLocks noGrp="1"/>
          </p:cNvSpPr>
          <p:nvPr>
            <p:ph type="title"/>
          </p:nvPr>
        </p:nvSpPr>
        <p:spPr/>
        <p:txBody>
          <a:bodyPr>
            <a:normAutofit/>
          </a:bodyPr>
          <a:lstStyle/>
          <a:p>
            <a:r>
              <a:rPr lang="lv-LV" b="1" dirty="0">
                <a:solidFill>
                  <a:srgbClr val="46537C"/>
                </a:solidFill>
              </a:rPr>
              <a:t>Uzdevumi vēlēšanu procesa </a:t>
            </a:r>
            <a:r>
              <a:rPr lang="lv-LV" b="1" dirty="0" err="1">
                <a:solidFill>
                  <a:srgbClr val="46537C"/>
                </a:solidFill>
              </a:rPr>
              <a:t>piekļūstamības</a:t>
            </a:r>
            <a:r>
              <a:rPr lang="lv-LV" b="1" dirty="0">
                <a:solidFill>
                  <a:srgbClr val="46537C"/>
                </a:solidFill>
              </a:rPr>
              <a:t> uzlabošanai</a:t>
            </a:r>
            <a:endParaRPr lang="en-US" b="1" dirty="0">
              <a:solidFill>
                <a:srgbClr val="46537C"/>
              </a:solidFill>
            </a:endParaRPr>
          </a:p>
        </p:txBody>
      </p:sp>
      <p:sp>
        <p:nvSpPr>
          <p:cNvPr id="3" name="Content Placeholder 2">
            <a:extLst>
              <a:ext uri="{FF2B5EF4-FFF2-40B4-BE49-F238E27FC236}">
                <a16:creationId xmlns:a16="http://schemas.microsoft.com/office/drawing/2014/main" id="{9FF4DE16-F635-E413-8319-50E540E4B89E}"/>
              </a:ext>
            </a:extLst>
          </p:cNvPr>
          <p:cNvSpPr>
            <a:spLocks noGrp="1"/>
          </p:cNvSpPr>
          <p:nvPr>
            <p:ph idx="1"/>
          </p:nvPr>
        </p:nvSpPr>
        <p:spPr>
          <a:xfrm>
            <a:off x="822959" y="1384301"/>
            <a:ext cx="7924801" cy="3017520"/>
          </a:xfrm>
        </p:spPr>
        <p:txBody>
          <a:bodyPr>
            <a:normAutofit/>
          </a:bodyPr>
          <a:lstStyle/>
          <a:p>
            <a:pPr marL="0" indent="0">
              <a:buNone/>
            </a:pPr>
            <a:endParaRPr lang="lv-LV" sz="1800" dirty="0"/>
          </a:p>
          <a:p>
            <a:pPr>
              <a:buFont typeface="Wingdings" panose="05000000000000000000" pitchFamily="2" charset="2"/>
              <a:buChar char="q"/>
            </a:pPr>
            <a:r>
              <a:rPr lang="lv-LV" sz="1800" dirty="0"/>
              <a:t> Vēlēšanu iecirkņu pielāgošana vēlētājiem ar funkcionālajiem traucējumiem: 	</a:t>
            </a:r>
          </a:p>
          <a:p>
            <a:pPr marL="0" indent="0">
              <a:buNone/>
            </a:pPr>
            <a:r>
              <a:rPr lang="lv-LV" sz="1800" dirty="0"/>
              <a:t>	- vēlēšanu iecirkņu aprīkojums</a:t>
            </a:r>
          </a:p>
          <a:p>
            <a:pPr>
              <a:buFont typeface="Wingdings" panose="05000000000000000000" pitchFamily="2" charset="2"/>
              <a:buChar char="q"/>
            </a:pPr>
            <a:r>
              <a:rPr lang="lv-LV" sz="1800" dirty="0"/>
              <a:t> Finansējuma piesaiste pasākumu vēlēšanu procesa </a:t>
            </a:r>
            <a:r>
              <a:rPr lang="lv-LV" sz="1800" dirty="0" err="1"/>
              <a:t>piekļūstamības</a:t>
            </a:r>
            <a:r>
              <a:rPr lang="lv-LV" sz="1800" dirty="0"/>
              <a:t> īstenošanai vēlētājiem ar funkcionāliem traucējumiem.</a:t>
            </a:r>
          </a:p>
          <a:p>
            <a:pPr>
              <a:buFont typeface="Wingdings" panose="05000000000000000000" pitchFamily="2" charset="2"/>
              <a:buChar char="q"/>
            </a:pPr>
            <a:r>
              <a:rPr lang="lv-LV" sz="1800" dirty="0"/>
              <a:t> Centrālās vēlēšanu komisijas kapacitātes palielināšana šādu projektu īstenošanai. </a:t>
            </a:r>
          </a:p>
          <a:p>
            <a:pPr>
              <a:buFont typeface="Wingdings" panose="05000000000000000000" pitchFamily="2" charset="2"/>
              <a:buChar char="q"/>
            </a:pPr>
            <a:r>
              <a:rPr lang="lv-LV" sz="1800" dirty="0"/>
              <a:t> Partiju, partiju apvienību iesaiste vēlēšanu procesa </a:t>
            </a:r>
            <a:r>
              <a:rPr lang="lv-LV" sz="1800" dirty="0" err="1"/>
              <a:t>piekļūstamības</a:t>
            </a:r>
            <a:r>
              <a:rPr lang="lv-LV" sz="1800" dirty="0"/>
              <a:t> nodrošināšanā.</a:t>
            </a:r>
          </a:p>
          <a:p>
            <a:pPr marL="0" indent="0">
              <a:buNone/>
            </a:pPr>
            <a:endParaRPr lang="lv-LV" sz="1800" dirty="0"/>
          </a:p>
          <a:p>
            <a:pPr marL="0" indent="0">
              <a:buNone/>
            </a:pPr>
            <a:endParaRPr lang="lv-LV" sz="1800" dirty="0"/>
          </a:p>
        </p:txBody>
      </p:sp>
      <p:grpSp>
        <p:nvGrpSpPr>
          <p:cNvPr id="4" name="Group 3">
            <a:extLst>
              <a:ext uri="{FF2B5EF4-FFF2-40B4-BE49-F238E27FC236}">
                <a16:creationId xmlns:a16="http://schemas.microsoft.com/office/drawing/2014/main" id="{4A819975-EC83-D5F5-F23C-D84186F67CA2}"/>
              </a:ext>
            </a:extLst>
          </p:cNvPr>
          <p:cNvGrpSpPr/>
          <p:nvPr/>
        </p:nvGrpSpPr>
        <p:grpSpPr>
          <a:xfrm>
            <a:off x="0" y="4436110"/>
            <a:ext cx="9144000" cy="726441"/>
            <a:chOff x="0" y="4436110"/>
            <a:chExt cx="9144000" cy="726441"/>
          </a:xfrm>
        </p:grpSpPr>
        <p:pic>
          <p:nvPicPr>
            <p:cNvPr id="5" name="Picture 2" descr="tJ0p1NEO (1)">
              <a:extLst>
                <a:ext uri="{FF2B5EF4-FFF2-40B4-BE49-F238E27FC236}">
                  <a16:creationId xmlns:a16="http://schemas.microsoft.com/office/drawing/2014/main" id="{6B74DBEB-DC33-8EEC-8BED-532326F4A69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13571"/>
            <a:stretch/>
          </p:blipFill>
          <p:spPr bwMode="auto">
            <a:xfrm>
              <a:off x="1219199" y="4436111"/>
              <a:ext cx="7924801" cy="72644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tJ0p1NEO (1)">
              <a:extLst>
                <a:ext uri="{FF2B5EF4-FFF2-40B4-BE49-F238E27FC236}">
                  <a16:creationId xmlns:a16="http://schemas.microsoft.com/office/drawing/2014/main" id="{B2C91FB9-9E89-A62C-E828-CDCBF88FB54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827" r="44174"/>
            <a:stretch/>
          </p:blipFill>
          <p:spPr bwMode="auto">
            <a:xfrm>
              <a:off x="0" y="4436110"/>
              <a:ext cx="1427355" cy="72644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63403961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TM02900769[[fn=Retrospect]]</Template>
  <TotalTime>13833</TotalTime>
  <Words>646</Words>
  <Application>Microsoft Office PowerPoint</Application>
  <PresentationFormat>On-screen Show (16:9)</PresentationFormat>
  <Paragraphs>56</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Calibri</vt:lpstr>
      <vt:lpstr>Calibri Light</vt:lpstr>
      <vt:lpstr>Roboto</vt:lpstr>
      <vt:lpstr>Times New Roman</vt:lpstr>
      <vt:lpstr>Wingdings</vt:lpstr>
      <vt:lpstr>Retrospect</vt:lpstr>
      <vt:lpstr>Vēlēšanu procesa piekļūstamība 2022 </vt:lpstr>
      <vt:lpstr>Likums «Par Centrālo vēlēšanu komisiju»</vt:lpstr>
      <vt:lpstr>Nosacījumi vēlēšanu likumos attiecībā uz vēlētājiem ar funkcionāliem traucējumiem I</vt:lpstr>
      <vt:lpstr>Nosacījumi vēlēšanu likumos attiecībā uz vēlētājiem ar funkcionāliem traucējumiem II</vt:lpstr>
      <vt:lpstr>Pasākumi, ko Centrālā vēlēšanu komisija īsteno esošā finansējuma ietvaros I</vt:lpstr>
      <vt:lpstr>Pasākumi, ko Centrālā vēlēšanu komisija īsteno esošā finansējuma ietvaros II</vt:lpstr>
      <vt:lpstr>Pasākumi, ko Centrālā vēlēšanu komisija īsteno esošā finansējuma ietvaros III</vt:lpstr>
      <vt:lpstr>Pasākumi, ko Centrālā vēlēšanu komisija īsteno esošā finansējuma ietvaros IV</vt:lpstr>
      <vt:lpstr>Uzdevumi vēlēšanu procesa piekļūstamības uzlabošanai</vt:lpstr>
      <vt:lpstr>Priekšlikumi īstermiņā ieviešamajiem pasākumiem (2023.-2025.)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Seminārs Pašvaldību vēlēšanu        komisijām</dc:title>
  <dc:creator>Sofija</dc:creator>
  <cp:lastModifiedBy>Zanda Beinare</cp:lastModifiedBy>
  <cp:revision>289</cp:revision>
  <cp:lastPrinted>2022-09-02T09:52:28Z</cp:lastPrinted>
  <dcterms:created xsi:type="dcterms:W3CDTF">2006-08-16T00:00:00Z</dcterms:created>
  <dcterms:modified xsi:type="dcterms:W3CDTF">2022-09-12T07:15:23Z</dcterms:modified>
</cp:coreProperties>
</file>