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6" r:id="rId1"/>
    <p:sldMasterId id="2147483925" r:id="rId2"/>
    <p:sldMasterId id="2147483937" r:id="rId3"/>
    <p:sldMasterId id="2147483969" r:id="rId4"/>
  </p:sldMasterIdLst>
  <p:notesMasterIdLst>
    <p:notesMasterId r:id="rId15"/>
  </p:notesMasterIdLst>
  <p:handoutMasterIdLst>
    <p:handoutMasterId r:id="rId16"/>
  </p:handoutMasterIdLst>
  <p:sldIdLst>
    <p:sldId id="256" r:id="rId5"/>
    <p:sldId id="537" r:id="rId6"/>
    <p:sldId id="536" r:id="rId7"/>
    <p:sldId id="532" r:id="rId8"/>
    <p:sldId id="533" r:id="rId9"/>
    <p:sldId id="538" r:id="rId10"/>
    <p:sldId id="539" r:id="rId11"/>
    <p:sldId id="541" r:id="rId12"/>
    <p:sldId id="530" r:id="rId13"/>
    <p:sldId id="300" r:id="rId14"/>
  </p:sldIdLst>
  <p:sldSz cx="12192000" cy="6858000"/>
  <p:notesSz cx="6735763" cy="98694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2852"/>
    <a:srgbClr val="476D1D"/>
    <a:srgbClr val="4B346A"/>
    <a:srgbClr val="664790"/>
    <a:srgbClr val="FFFFD5"/>
    <a:srgbClr val="E8CEFE"/>
    <a:srgbClr val="336699"/>
    <a:srgbClr val="FEFB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6091" autoAdjust="0"/>
  </p:normalViewPr>
  <p:slideViewPr>
    <p:cSldViewPr snapToGrid="0">
      <p:cViewPr varScale="1">
        <p:scale>
          <a:sx n="75" d="100"/>
          <a:sy n="75" d="100"/>
        </p:scale>
        <p:origin x="93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89A1BF48-755E-4DDC-933F-5E8929E31AF0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4188"/>
            <a:ext cx="2919413" cy="4953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7A06E9D7-980D-48A7-B798-66DC81083E9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05359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18830" cy="495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4" y="0"/>
            <a:ext cx="2918830" cy="495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7988" y="1233488"/>
            <a:ext cx="5919787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4301"/>
            <a:ext cx="2918830" cy="49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4" y="9374301"/>
            <a:ext cx="2918830" cy="49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b" anchorCtr="0">
            <a:noAutofit/>
          </a:bodyPr>
          <a:lstStyle/>
          <a:p>
            <a:pPr algn="r"/>
            <a:fld id="{00000000-1234-1234-1234-123412341234}" type="slidenum">
              <a:rPr lang="lv-LV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lv-LV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30366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:notes"/>
          <p:cNvSpPr txBox="1">
            <a:spLocks noGrp="1"/>
          </p:cNvSpPr>
          <p:nvPr>
            <p:ph type="body" idx="1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spcFirstLastPara="1" wrap="square" lIns="91423" tIns="45699" rIns="91423" bIns="45699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204" name="Google Shape;2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594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6:notes"/>
          <p:cNvSpPr txBox="1">
            <a:spLocks noGrp="1"/>
          </p:cNvSpPr>
          <p:nvPr>
            <p:ph type="body" idx="1"/>
          </p:nvPr>
        </p:nvSpPr>
        <p:spPr>
          <a:xfrm>
            <a:off x="679554" y="4372409"/>
            <a:ext cx="5436431" cy="3577426"/>
          </a:xfrm>
          <a:prstGeom prst="rect">
            <a:avLst/>
          </a:prstGeom>
        </p:spPr>
        <p:txBody>
          <a:bodyPr spcFirstLastPara="1" wrap="square" lIns="90739" tIns="45357" rIns="90739" bIns="45357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dirty="0"/>
          </a:p>
        </p:txBody>
      </p:sp>
      <p:sp>
        <p:nvSpPr>
          <p:cNvPr id="498" name="Google Shape;49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73100" y="1135063"/>
            <a:ext cx="5449888" cy="3067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8937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6:notes"/>
          <p:cNvSpPr txBox="1">
            <a:spLocks noGrp="1"/>
          </p:cNvSpPr>
          <p:nvPr>
            <p:ph type="body" idx="1"/>
          </p:nvPr>
        </p:nvSpPr>
        <p:spPr>
          <a:xfrm>
            <a:off x="679554" y="4372409"/>
            <a:ext cx="5436431" cy="3577426"/>
          </a:xfrm>
          <a:prstGeom prst="rect">
            <a:avLst/>
          </a:prstGeom>
        </p:spPr>
        <p:txBody>
          <a:bodyPr spcFirstLastPara="1" wrap="square" lIns="90739" tIns="45357" rIns="90739" bIns="45357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dirty="0"/>
          </a:p>
        </p:txBody>
      </p:sp>
      <p:sp>
        <p:nvSpPr>
          <p:cNvPr id="498" name="Google Shape;49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73100" y="1135063"/>
            <a:ext cx="5449888" cy="3067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2644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6:notes"/>
          <p:cNvSpPr txBox="1">
            <a:spLocks noGrp="1"/>
          </p:cNvSpPr>
          <p:nvPr>
            <p:ph type="body" idx="1"/>
          </p:nvPr>
        </p:nvSpPr>
        <p:spPr>
          <a:xfrm>
            <a:off x="679554" y="4372409"/>
            <a:ext cx="5436431" cy="3577426"/>
          </a:xfrm>
          <a:prstGeom prst="rect">
            <a:avLst/>
          </a:prstGeom>
        </p:spPr>
        <p:txBody>
          <a:bodyPr spcFirstLastPara="1" wrap="square" lIns="90739" tIns="45357" rIns="90739" bIns="45357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dirty="0"/>
          </a:p>
        </p:txBody>
      </p:sp>
      <p:sp>
        <p:nvSpPr>
          <p:cNvPr id="498" name="Google Shape;49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73100" y="1135063"/>
            <a:ext cx="5449888" cy="3067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9425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6:notes"/>
          <p:cNvSpPr txBox="1">
            <a:spLocks noGrp="1"/>
          </p:cNvSpPr>
          <p:nvPr>
            <p:ph type="body" idx="1"/>
          </p:nvPr>
        </p:nvSpPr>
        <p:spPr>
          <a:xfrm>
            <a:off x="679554" y="4372409"/>
            <a:ext cx="5436431" cy="3577426"/>
          </a:xfrm>
          <a:prstGeom prst="rect">
            <a:avLst/>
          </a:prstGeom>
        </p:spPr>
        <p:txBody>
          <a:bodyPr spcFirstLastPara="1" wrap="square" lIns="90739" tIns="45357" rIns="90739" bIns="45357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dirty="0"/>
          </a:p>
        </p:txBody>
      </p:sp>
      <p:sp>
        <p:nvSpPr>
          <p:cNvPr id="498" name="Google Shape;49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73100" y="1135063"/>
            <a:ext cx="5449888" cy="3067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271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47:notes"/>
          <p:cNvSpPr txBox="1">
            <a:spLocks noGrp="1"/>
          </p:cNvSpPr>
          <p:nvPr>
            <p:ph type="body" idx="1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spcFirstLastPara="1" wrap="square" lIns="91423" tIns="45699" rIns="91423" bIns="4569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11" name="Google Shape;101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5916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0" y="2097742"/>
            <a:ext cx="12192000" cy="4760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202554" y="5823631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5705" y="0"/>
            <a:ext cx="2393859" cy="181087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128950" y="370703"/>
            <a:ext cx="5696465" cy="3027406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3059" y="3398109"/>
            <a:ext cx="5745892" cy="3089190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24658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7"/>
          </p:nvPr>
        </p:nvSpPr>
        <p:spPr>
          <a:xfrm>
            <a:off x="4538870" y="2309180"/>
            <a:ext cx="3127513" cy="3127513"/>
          </a:xfrm>
          <a:custGeom>
            <a:avLst/>
            <a:gdLst>
              <a:gd name="connsiteX0" fmla="*/ 0 w 3127513"/>
              <a:gd name="connsiteY0" fmla="*/ 0 h 3127513"/>
              <a:gd name="connsiteX1" fmla="*/ 3127513 w 3127513"/>
              <a:gd name="connsiteY1" fmla="*/ 0 h 3127513"/>
              <a:gd name="connsiteX2" fmla="*/ 3127513 w 3127513"/>
              <a:gd name="connsiteY2" fmla="*/ 3127513 h 3127513"/>
              <a:gd name="connsiteX3" fmla="*/ 0 w 3127513"/>
              <a:gd name="connsiteY3" fmla="*/ 3127513 h 312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7513" h="3127513">
                <a:moveTo>
                  <a:pt x="0" y="0"/>
                </a:moveTo>
                <a:lnTo>
                  <a:pt x="3127513" y="0"/>
                </a:lnTo>
                <a:lnTo>
                  <a:pt x="3127513" y="3127513"/>
                </a:lnTo>
                <a:lnTo>
                  <a:pt x="0" y="31275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8315739" y="2309180"/>
            <a:ext cx="3127513" cy="3127513"/>
          </a:xfrm>
          <a:custGeom>
            <a:avLst/>
            <a:gdLst>
              <a:gd name="connsiteX0" fmla="*/ 0 w 3127513"/>
              <a:gd name="connsiteY0" fmla="*/ 0 h 3127513"/>
              <a:gd name="connsiteX1" fmla="*/ 3127513 w 3127513"/>
              <a:gd name="connsiteY1" fmla="*/ 0 h 3127513"/>
              <a:gd name="connsiteX2" fmla="*/ 3127513 w 3127513"/>
              <a:gd name="connsiteY2" fmla="*/ 3127513 h 3127513"/>
              <a:gd name="connsiteX3" fmla="*/ 0 w 3127513"/>
              <a:gd name="connsiteY3" fmla="*/ 3127513 h 312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7513" h="3127513">
                <a:moveTo>
                  <a:pt x="0" y="0"/>
                </a:moveTo>
                <a:lnTo>
                  <a:pt x="3127513" y="0"/>
                </a:lnTo>
                <a:lnTo>
                  <a:pt x="3127513" y="3127513"/>
                </a:lnTo>
                <a:lnTo>
                  <a:pt x="0" y="31275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762000" y="2309180"/>
            <a:ext cx="3127513" cy="3127513"/>
          </a:xfrm>
          <a:custGeom>
            <a:avLst/>
            <a:gdLst>
              <a:gd name="connsiteX0" fmla="*/ 0 w 3127513"/>
              <a:gd name="connsiteY0" fmla="*/ 0 h 3127513"/>
              <a:gd name="connsiteX1" fmla="*/ 3127513 w 3127513"/>
              <a:gd name="connsiteY1" fmla="*/ 0 h 3127513"/>
              <a:gd name="connsiteX2" fmla="*/ 3127513 w 3127513"/>
              <a:gd name="connsiteY2" fmla="*/ 3127513 h 3127513"/>
              <a:gd name="connsiteX3" fmla="*/ 0 w 3127513"/>
              <a:gd name="connsiteY3" fmla="*/ 3127513 h 312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7513" h="3127513">
                <a:moveTo>
                  <a:pt x="0" y="0"/>
                </a:moveTo>
                <a:lnTo>
                  <a:pt x="3127513" y="0"/>
                </a:lnTo>
                <a:lnTo>
                  <a:pt x="3127513" y="3127513"/>
                </a:lnTo>
                <a:lnTo>
                  <a:pt x="0" y="31275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8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 defTabSz="93821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fld id="{CFCC7FB2-7FF0-4B84-AC6F-39F372B253CA}" type="datetime1">
              <a:rPr lang="en-US" sz="1700" kern="1200">
                <a:latin typeface="Times New Roman" panose="02020603050405020304" pitchFamily="18" charset="0"/>
                <a:ea typeface="MS PGothic" panose="020B0600070205080204" pitchFamily="34" charset="-128"/>
              </a:rPr>
              <a:pPr defTabSz="938213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t>10/19/2022</a:t>
            </a:fld>
            <a:endParaRPr lang="en-US" sz="1700" kern="1200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 defTabSz="93821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en-US" sz="1700" kern="1200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5839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5479156" y="366299"/>
            <a:ext cx="2960508" cy="6120997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</p:spTree>
    <p:extLst>
      <p:ext uri="{BB962C8B-B14F-4D97-AF65-F5344CB8AC3E}">
        <p14:creationId xmlns:p14="http://schemas.microsoft.com/office/powerpoint/2010/main" val="4001733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image 2">
  <p:cSld name="text image 2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/>
          <p:nvPr/>
        </p:nvSpPr>
        <p:spPr>
          <a:xfrm>
            <a:off x="6096000" y="421"/>
            <a:ext cx="6096000" cy="6857579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616775" y="645459"/>
            <a:ext cx="4403463" cy="1957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Verdana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6641056" y="645459"/>
            <a:ext cx="5005891" cy="4453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1200"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1000"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>
                <a:solidFill>
                  <a:srgbClr val="FFFFFF"/>
                </a:solidFill>
              </a:rPr>
              <a:pPr/>
              <a:t>‹#›</a:t>
            </a:fld>
            <a:endParaRPr lang="lv-LV">
              <a:solidFill>
                <a:srgbClr val="FFFFFF"/>
              </a:solidFill>
            </a:endParaRPr>
          </a:p>
        </p:txBody>
      </p:sp>
      <p:sp>
        <p:nvSpPr>
          <p:cNvPr id="91" name="Google Shape;91;p13"/>
          <p:cNvSpPr>
            <a:spLocks noGrp="1"/>
          </p:cNvSpPr>
          <p:nvPr>
            <p:ph type="pic" idx="2"/>
          </p:nvPr>
        </p:nvSpPr>
        <p:spPr>
          <a:xfrm>
            <a:off x="616775" y="3846355"/>
            <a:ext cx="4506096" cy="23306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2007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i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C02986CC-D516-6547-954E-BA4F692DAA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0097" y="3249001"/>
            <a:ext cx="3815927" cy="2591987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12190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0589" algn="l"/>
              </a:tabLst>
              <a:defRPr lang="ru-RU" sz="4000" b="1" i="0" kern="1200" spc="0" baseline="0" dirty="0">
                <a:solidFill>
                  <a:schemeClr val="tx2"/>
                </a:solidFill>
                <a:latin typeface="+mj-lt"/>
                <a:ea typeface="Tahoma" charset="0"/>
                <a:cs typeface="Tahoma" charset="0"/>
              </a:defRPr>
            </a:lvl1pPr>
          </a:lstStyle>
          <a:p>
            <a:r>
              <a:rPr lang="en-US"/>
              <a:t>NAME OF YOUR TOP SLIDE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209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270B5-2641-4048-A5B7-426327B0B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91" y="365083"/>
            <a:ext cx="10515818" cy="831928"/>
          </a:xfrm>
          <a:prstGeom prst="rect">
            <a:avLst/>
          </a:prstGeom>
        </p:spPr>
        <p:txBody>
          <a:bodyPr anchor="ctr"/>
          <a:lstStyle>
            <a:lvl1pPr>
              <a:defRPr sz="3599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3638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893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54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7008486-9D45-43C8-BA76-43F6E774609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121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</a:pPr>
            <a:endParaRPr lang="en-US" sz="900" kern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0378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311346" y="1037967"/>
            <a:ext cx="1569308" cy="1569308"/>
          </a:xfrm>
          <a:prstGeom prst="ellipse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</p:spTree>
    <p:extLst>
      <p:ext uri="{BB962C8B-B14F-4D97-AF65-F5344CB8AC3E}">
        <p14:creationId xmlns:p14="http://schemas.microsoft.com/office/powerpoint/2010/main" val="23538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ith social icons">
  <p:cSld name="Title Slide with social icons">
    <p:bg>
      <p:bgPr>
        <a:solidFill>
          <a:schemeClr val="lt1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/>
          <p:nvPr/>
        </p:nvSpPr>
        <p:spPr>
          <a:xfrm>
            <a:off x="0" y="2097742"/>
            <a:ext cx="12192000" cy="4760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9" name="Google Shape;169;p23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23"/>
          <p:cNvSpPr txBox="1">
            <a:spLocks noGrp="1"/>
          </p:cNvSpPr>
          <p:nvPr>
            <p:ph type="subTitle" idx="1"/>
          </p:nvPr>
        </p:nvSpPr>
        <p:spPr>
          <a:xfrm>
            <a:off x="1202554" y="5823631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1" name="Google Shape;171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5705" y="0"/>
            <a:ext cx="2393859" cy="1810872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23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3" name="Google Shape;173;p23"/>
          <p:cNvSpPr txBox="1"/>
          <p:nvPr/>
        </p:nvSpPr>
        <p:spPr>
          <a:xfrm>
            <a:off x="1730716" y="5309366"/>
            <a:ext cx="12104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2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IZM_gov_lv</a:t>
            </a:r>
            <a:endParaRPr sz="1200">
              <a:solidFill>
                <a:srgbClr val="66469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4" name="Google Shape;174;p23"/>
          <p:cNvSpPr txBox="1"/>
          <p:nvPr/>
        </p:nvSpPr>
        <p:spPr>
          <a:xfrm>
            <a:off x="4063573" y="5309366"/>
            <a:ext cx="19676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2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Izglitibas.ministrija</a:t>
            </a:r>
            <a:endParaRPr sz="1200">
              <a:solidFill>
                <a:srgbClr val="66469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75" name="Google Shape;17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53034" y="5261489"/>
            <a:ext cx="373900" cy="28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02566" y="5261501"/>
            <a:ext cx="373900" cy="28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829"/>
            <a:ext cx="10515600" cy="623414"/>
          </a:xfrm>
          <a:prstGeom prst="rect">
            <a:avLst/>
          </a:prstGeom>
        </p:spPr>
        <p:txBody>
          <a:bodyPr/>
          <a:lstStyle>
            <a:lvl1pPr>
              <a:defRPr sz="4000" b="1" i="0">
                <a:latin typeface="Source Sans Pro Black" charset="0"/>
                <a:ea typeface="Source Sans Pro Black" charset="0"/>
                <a:cs typeface="Source Sans Pro Black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10723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71789" y="0"/>
            <a:ext cx="11448422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</a:pPr>
            <a:endParaRPr lang="en-US" sz="1800" kern="1200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5462322" y="727217"/>
            <a:ext cx="1267357" cy="1267357"/>
          </a:xfrm>
          <a:prstGeom prst="ellipse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  <p:sp>
        <p:nvSpPr>
          <p:cNvPr id="4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462322" y="2803152"/>
            <a:ext cx="1267357" cy="1267357"/>
          </a:xfrm>
          <a:prstGeom prst="ellipse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62322" y="4879087"/>
            <a:ext cx="1267357" cy="1267357"/>
          </a:xfrm>
          <a:prstGeom prst="ellipse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</p:spTree>
    <p:extLst>
      <p:ext uri="{BB962C8B-B14F-4D97-AF65-F5344CB8AC3E}">
        <p14:creationId xmlns:p14="http://schemas.microsoft.com/office/powerpoint/2010/main" val="199674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1">
  <p:cSld name="random 1">
    <p:bg>
      <p:bgPr>
        <a:solidFill>
          <a:schemeClr val="lt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7"/>
          <p:cNvSpPr txBox="1">
            <a:spLocks noGrp="1"/>
          </p:cNvSpPr>
          <p:nvPr>
            <p:ph type="ctrTitle"/>
          </p:nvPr>
        </p:nvSpPr>
        <p:spPr>
          <a:xfrm>
            <a:off x="914400" y="2235200"/>
            <a:ext cx="8337176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5400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27"/>
          <p:cNvSpPr txBox="1">
            <a:spLocks noGrp="1"/>
          </p:cNvSpPr>
          <p:nvPr>
            <p:ph type="subTitle" idx="1"/>
          </p:nvPr>
        </p:nvSpPr>
        <p:spPr>
          <a:xfrm>
            <a:off x="838200" y="4861249"/>
            <a:ext cx="7296539" cy="1170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24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6" name="Google Shape;196;p27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2">
  <p:cSld name="random 2">
    <p:bg>
      <p:bgPr>
        <a:solidFill>
          <a:srgbClr val="CBC7D8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ctrTitle"/>
          </p:nvPr>
        </p:nvSpPr>
        <p:spPr>
          <a:xfrm>
            <a:off x="914400" y="2235200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5400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subTitle" idx="1"/>
          </p:nvPr>
        </p:nvSpPr>
        <p:spPr>
          <a:xfrm>
            <a:off x="838200" y="4861249"/>
            <a:ext cx="7296539" cy="1170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24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0" name="Google Shape;200;p28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">
  <p:cSld name="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>
            <a:off x="0" y="2"/>
            <a:ext cx="12192000" cy="1075266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1033472" y="101605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16775" y="2243979"/>
            <a:ext cx="10929767" cy="3932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912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bg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2"/>
          <p:cNvSpPr>
            <a:spLocks noChangeArrowheads="1"/>
          </p:cNvSpPr>
          <p:nvPr userDrawn="1"/>
        </p:nvSpPr>
        <p:spPr bwMode="auto">
          <a:xfrm>
            <a:off x="0" y="2097088"/>
            <a:ext cx="12192000" cy="4760912"/>
          </a:xfrm>
          <a:prstGeom prst="rect">
            <a:avLst/>
          </a:prstGeom>
          <a:solidFill>
            <a:srgbClr val="5F40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/>
          <a:p>
            <a:pPr algn="ctr" defTabSz="93821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800" kern="1200" dirty="0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sym typeface="Trebuchet MS" panose="020B0603020202020204" pitchFamily="34" charset="0"/>
            </a:endParaRPr>
          </a:p>
        </p:txBody>
      </p:sp>
      <p:pic>
        <p:nvPicPr>
          <p:cNvPr id="6" name="Google Shape;17;p2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0"/>
            <a:ext cx="192087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202554" y="5823631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339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479156" y="366299"/>
            <a:ext cx="2960508" cy="6120997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52077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phics">
  <p:cSld name="graphic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1;p9"/>
          <p:cNvSpPr>
            <a:spLocks noChangeArrowheads="1"/>
          </p:cNvSpPr>
          <p:nvPr/>
        </p:nvSpPr>
        <p:spPr bwMode="auto">
          <a:xfrm>
            <a:off x="631825" y="6565900"/>
            <a:ext cx="390525" cy="292100"/>
          </a:xfrm>
          <a:prstGeom prst="rect">
            <a:avLst/>
          </a:prstGeom>
          <a:solidFill>
            <a:srgbClr val="6647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/>
          <a:p>
            <a:pPr algn="ctr" defTabSz="93821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800" kern="1200" dirty="0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sym typeface="Trebuchet MS" panose="020B0603020202020204" pitchFamily="34" charset="0"/>
            </a:endParaRPr>
          </a:p>
        </p:txBody>
      </p:sp>
      <p:sp>
        <p:nvSpPr>
          <p:cNvPr id="4" name="Google Shape;64;p9"/>
          <p:cNvSpPr>
            <a:spLocks noChangeArrowheads="1"/>
          </p:cNvSpPr>
          <p:nvPr/>
        </p:nvSpPr>
        <p:spPr bwMode="auto">
          <a:xfrm>
            <a:off x="0" y="681038"/>
            <a:ext cx="473075" cy="1062037"/>
          </a:xfrm>
          <a:prstGeom prst="rect">
            <a:avLst/>
          </a:prstGeom>
          <a:solidFill>
            <a:srgbClr val="CBC7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/>
          <a:p>
            <a:pPr algn="ctr" defTabSz="93821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800" kern="1200" dirty="0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sym typeface="Trebuchet MS" panose="020B0603020202020204" pitchFamily="34" charset="0"/>
            </a:endParaRPr>
          </a:p>
        </p:txBody>
      </p: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16775" y="681038"/>
            <a:ext cx="4403460" cy="1061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" name="Google Shape;62;p9"/>
          <p:cNvSpPr txBox="1">
            <a:spLocks noGrp="1"/>
          </p:cNvSpPr>
          <p:nvPr>
            <p:ph type="ftr" idx="10"/>
          </p:nvPr>
        </p:nvSpPr>
        <p:spPr>
          <a:xfrm>
            <a:off x="1022350" y="6565900"/>
            <a:ext cx="4114800" cy="292100"/>
          </a:xfrm>
          <a:prstGeom prst="rect">
            <a:avLst/>
          </a:prstGeom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defTabSz="938213" eaLnBrk="0" fontAlgn="base" hangingPunct="0">
              <a:buClrTx/>
              <a:buFontTx/>
              <a:buNone/>
              <a:defRPr/>
            </a:pPr>
            <a:endParaRPr kern="1200" dirty="0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6" name="Google Shape;63;p9"/>
          <p:cNvSpPr txBox="1">
            <a:spLocks noGrp="1"/>
          </p:cNvSpPr>
          <p:nvPr>
            <p:ph type="sldNum" idx="11"/>
          </p:nvPr>
        </p:nvSpPr>
        <p:spPr>
          <a:xfrm>
            <a:off x="631825" y="6565900"/>
            <a:ext cx="390525" cy="2921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defTabSz="938213" eaLnBrk="0" fontAlgn="base" hangingPunct="0">
              <a:spcAft>
                <a:spcPct val="0"/>
              </a:spcAft>
              <a:buClrTx/>
              <a:buFontTx/>
              <a:buNone/>
              <a:defRPr/>
            </a:pPr>
            <a:fld id="{D5FA6653-ED65-412F-8864-808A72309F2C}" type="slidenum">
              <a:rPr lang="lv-LV" kern="1200">
                <a:solidFill>
                  <a:srgbClr val="FFFFFF"/>
                </a:solidFill>
              </a:rPr>
              <a:pPr defTabSz="938213" eaLnBrk="0" fontAlgn="base" hangingPunct="0">
                <a:spcAft>
                  <a:spcPct val="0"/>
                </a:spcAft>
                <a:buClrTx/>
                <a:buFontTx/>
                <a:buNone/>
                <a:defRPr/>
              </a:pPr>
              <a:t>‹#›</a:t>
            </a:fld>
            <a:endParaRPr lang="lv-LV" kern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99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bg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2"/>
          <p:cNvSpPr>
            <a:spLocks noChangeArrowheads="1"/>
          </p:cNvSpPr>
          <p:nvPr userDrawn="1"/>
        </p:nvSpPr>
        <p:spPr bwMode="auto">
          <a:xfrm>
            <a:off x="0" y="2097088"/>
            <a:ext cx="12192000" cy="4760912"/>
          </a:xfrm>
          <a:prstGeom prst="rect">
            <a:avLst/>
          </a:prstGeom>
          <a:solidFill>
            <a:srgbClr val="5F40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/>
          <a:p>
            <a:pPr algn="ctr" defTabSz="93821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800" kern="1200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sym typeface="Trebuchet MS" panose="020B0603020202020204" pitchFamily="34" charset="0"/>
            </a:endParaRPr>
          </a:p>
        </p:txBody>
      </p:sp>
      <p:pic>
        <p:nvPicPr>
          <p:cNvPr id="6" name="Google Shape;17;p2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0"/>
            <a:ext cx="192087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202554" y="5823631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702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45461" y="320302"/>
            <a:ext cx="655499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45462" y="1825625"/>
            <a:ext cx="1084370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36000" bIns="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9" r:id="rId2"/>
    <p:sldLayoutId id="2147483673" r:id="rId3"/>
    <p:sldLayoutId id="2147483674" r:id="rId4"/>
    <p:sldLayoutId id="2147483978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2971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</p:sldLayoutIdLst>
  <p:hf hdr="0"/>
  <p:txStyles>
    <p:titleStyle>
      <a:lvl1pPr algn="ctr" defTabSz="1217613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2pPr>
      <a:lvl3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3pPr>
      <a:lvl4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4pPr>
      <a:lvl5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5pPr>
      <a:lvl6pPr marL="4572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6pPr>
      <a:lvl7pPr marL="9144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7pPr>
      <a:lvl8pPr marL="13716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8pPr>
      <a:lvl9pPr marL="18288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9pPr>
    </p:titleStyle>
    <p:bodyStyle>
      <a:lvl1pPr marL="455613" indent="-4556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4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0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416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465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6pPr>
      <a:lvl7pPr marL="3962004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42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8pPr>
      <a:lvl9pPr marL="5181082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39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79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17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56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95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34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73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12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30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3" r:id="rId5"/>
  </p:sldLayoutIdLst>
  <p:hf hdr="0"/>
  <p:txStyles>
    <p:titleStyle>
      <a:lvl1pPr algn="ctr" defTabSz="1217613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2pPr>
      <a:lvl3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3pPr>
      <a:lvl4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4pPr>
      <a:lvl5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5pPr>
      <a:lvl6pPr marL="4572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6pPr>
      <a:lvl7pPr marL="9144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7pPr>
      <a:lvl8pPr marL="13716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8pPr>
      <a:lvl9pPr marL="18288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9pPr>
    </p:titleStyle>
    <p:bodyStyle>
      <a:lvl1pPr marL="455613" indent="-4556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4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0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416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465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6pPr>
      <a:lvl7pPr marL="3962004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42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8pPr>
      <a:lvl9pPr marL="5181082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39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79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17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56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95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34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73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12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316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</p:sldLayoutIdLst>
  <p:hf hdr="0" ftr="0" dt="0"/>
  <p:txStyles>
    <p:titleStyle>
      <a:lvl1pPr algn="ctr" defTabSz="1219079" rtl="0" eaLnBrk="1" latinLnBrk="0" hangingPunct="1">
        <a:spcBef>
          <a:spcPct val="0"/>
        </a:spcBef>
        <a:buNone/>
        <a:defRPr sz="58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55" indent="-457155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4250" kern="1200">
          <a:solidFill>
            <a:schemeClr val="tx1"/>
          </a:solidFill>
          <a:latin typeface="+mn-lt"/>
          <a:ea typeface="+mn-ea"/>
          <a:cs typeface="+mn-cs"/>
        </a:defRPr>
      </a:lvl1pPr>
      <a:lvl2pPr marL="990501" indent="-380962" algn="l" defTabSz="121907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50" kern="1200">
          <a:solidFill>
            <a:schemeClr val="tx1"/>
          </a:solidFill>
          <a:latin typeface="+mn-lt"/>
          <a:ea typeface="+mn-ea"/>
          <a:cs typeface="+mn-cs"/>
        </a:defRPr>
      </a:lvl2pPr>
      <a:lvl3pPr marL="1523848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386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–"/>
        <a:defRPr sz="2650" kern="1200">
          <a:solidFill>
            <a:schemeClr val="tx1"/>
          </a:solidFill>
          <a:latin typeface="+mn-lt"/>
          <a:ea typeface="+mn-ea"/>
          <a:cs typeface="+mn-cs"/>
        </a:defRPr>
      </a:lvl4pPr>
      <a:lvl5pPr marL="2742925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»"/>
        <a:defRPr sz="2650" kern="1200">
          <a:solidFill>
            <a:schemeClr val="tx1"/>
          </a:solidFill>
          <a:latin typeface="+mn-lt"/>
          <a:ea typeface="+mn-ea"/>
          <a:cs typeface="+mn-cs"/>
        </a:defRPr>
      </a:lvl5pPr>
      <a:lvl6pPr marL="3352465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6pPr>
      <a:lvl7pPr marL="3962004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42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8pPr>
      <a:lvl9pPr marL="5181082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39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79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17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56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95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34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73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12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ta/id/33289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0"/>
          <p:cNvSpPr txBox="1">
            <a:spLocks noGrp="1"/>
          </p:cNvSpPr>
          <p:nvPr>
            <p:ph type="ctrTitle"/>
          </p:nvPr>
        </p:nvSpPr>
        <p:spPr>
          <a:xfrm>
            <a:off x="725214" y="2549709"/>
            <a:ext cx="10869923" cy="1706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lv-LV" sz="3200" dirty="0"/>
              <a:t>Informatīvās telpas, kultūras un sporta </a:t>
            </a:r>
            <a:r>
              <a:rPr lang="lv-LV" sz="3200" dirty="0" err="1"/>
              <a:t>piekļūstamība</a:t>
            </a:r>
            <a:endParaRPr lang="lv-LV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7" name="Google Shape;207;p30"/>
          <p:cNvSpPr txBox="1">
            <a:spLocks noGrp="1"/>
          </p:cNvSpPr>
          <p:nvPr>
            <p:ph type="subTitle" idx="1"/>
          </p:nvPr>
        </p:nvSpPr>
        <p:spPr>
          <a:xfrm>
            <a:off x="457037" y="4514810"/>
            <a:ext cx="11403724" cy="1010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0" indent="0" algn="ctr">
              <a:spcBef>
                <a:spcPts val="0"/>
              </a:spcBef>
            </a:pPr>
            <a:r>
              <a:rPr lang="lv-LV" sz="2000" dirty="0" smtClean="0"/>
              <a:t>Labklājības ministrija</a:t>
            </a:r>
            <a:r>
              <a:rPr lang="en-US" sz="2000" dirty="0" smtClean="0"/>
              <a:t>s </a:t>
            </a:r>
            <a:r>
              <a:rPr lang="en-US" sz="2000" dirty="0" err="1" smtClean="0"/>
              <a:t>organizētā</a:t>
            </a:r>
            <a:r>
              <a:rPr lang="lv-LV" sz="2000" dirty="0" smtClean="0"/>
              <a:t> </a:t>
            </a:r>
            <a:r>
              <a:rPr lang="lv-LV" sz="2000" dirty="0"/>
              <a:t>personu ar funkcionāliem traucējumiem vides, pakalpojumu un informācijas </a:t>
            </a:r>
            <a:r>
              <a:rPr lang="lv-LV" sz="2000" dirty="0" err="1"/>
              <a:t>piekļūstamības</a:t>
            </a:r>
            <a:r>
              <a:rPr lang="lv-LV" sz="2000" dirty="0"/>
              <a:t> veicināšanas darba grupas sanāksme </a:t>
            </a:r>
            <a:r>
              <a:rPr lang="lv-LV" sz="2000" dirty="0" smtClean="0"/>
              <a:t>Nr.7 19.10.2022</a:t>
            </a:r>
            <a:r>
              <a:rPr lang="lv-LV" sz="2000" dirty="0"/>
              <a:t>.</a:t>
            </a:r>
            <a:r>
              <a:rPr lang="en-US" sz="2000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744" y="0"/>
            <a:ext cx="1992429" cy="20116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34135" y="5746278"/>
            <a:ext cx="106495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Izglītības un </a:t>
            </a:r>
            <a:r>
              <a:rPr lang="en-US" sz="22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zinātnes</a:t>
            </a:r>
            <a:r>
              <a:rPr lang="en-US" sz="2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ministrija</a:t>
            </a:r>
            <a:endParaRPr lang="en-US" sz="2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74"/>
          <p:cNvSpPr txBox="1">
            <a:spLocks noGrp="1"/>
          </p:cNvSpPr>
          <p:nvPr>
            <p:ph type="ctrTitle"/>
          </p:nvPr>
        </p:nvSpPr>
        <p:spPr>
          <a:xfrm>
            <a:off x="2425915" y="2880220"/>
            <a:ext cx="5866438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lv-LV" dirty="0">
                <a:solidFill>
                  <a:schemeClr val="lt1"/>
                </a:solidFill>
              </a:rPr>
              <a:t>PALDIES</a:t>
            </a:r>
            <a:r>
              <a:rPr lang="en-US" dirty="0">
                <a:solidFill>
                  <a:schemeClr val="lt1"/>
                </a:solidFill>
              </a:rPr>
              <a:t>!</a:t>
            </a:r>
            <a:endParaRPr dirty="0">
              <a:solidFill>
                <a:schemeClr val="lt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205" y="0"/>
            <a:ext cx="2057019" cy="20768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5"/>
          <p:cNvSpPr txBox="1">
            <a:spLocks noGrp="1"/>
          </p:cNvSpPr>
          <p:nvPr>
            <p:ph type="title"/>
          </p:nvPr>
        </p:nvSpPr>
        <p:spPr>
          <a:xfrm>
            <a:off x="367795" y="38701"/>
            <a:ext cx="11112211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Sporta politikas pamatnostādnes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</a:rPr>
              <a:t>2022.–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2027.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</a:rPr>
              <a:t>gadam</a:t>
            </a:r>
            <a:endParaRPr lang="lv-LV" i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02" name="Google Shape;502;p4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fld id="{00000000-1234-1234-1234-123412341234}" type="slidenum">
              <a:rPr lang="lv-LV" sz="1200"/>
              <a:pPr>
                <a:spcAft>
                  <a:spcPts val="0"/>
                </a:spcAft>
              </a:pPr>
              <a:t>2</a:t>
            </a:fld>
            <a:endParaRPr sz="1200" dirty="0"/>
          </a:p>
        </p:txBody>
      </p:sp>
      <p:grpSp>
        <p:nvGrpSpPr>
          <p:cNvPr id="490" name="Group 489"/>
          <p:cNvGrpSpPr/>
          <p:nvPr/>
        </p:nvGrpSpPr>
        <p:grpSpPr>
          <a:xfrm>
            <a:off x="1166648" y="1387368"/>
            <a:ext cx="10769321" cy="4104566"/>
            <a:chOff x="2694879" y="1432331"/>
            <a:chExt cx="7693920" cy="2364559"/>
          </a:xfrm>
        </p:grpSpPr>
        <p:sp>
          <p:nvSpPr>
            <p:cNvPr id="7" name="Rectangle 6"/>
            <p:cNvSpPr/>
            <p:nvPr/>
          </p:nvSpPr>
          <p:spPr>
            <a:xfrm flipH="1">
              <a:off x="2694880" y="1432331"/>
              <a:ext cx="7693919" cy="2683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Pamatnostādņu izstrāde norisinājās no 2020.gada aprīļa līdz 2022.gada maijam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flipH="1">
              <a:off x="2694879" y="1813021"/>
              <a:ext cx="7693920" cy="2712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abiedriskā 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apspriešana notika no 2020. gada 7.decembra līdz 2021. gada 7. janvārim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flipH="1">
              <a:off x="2712934" y="2190347"/>
              <a:ext cx="7675865" cy="3192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Saeimas Ilgtspējīgas attīstības 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komisija 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2021. gada 12. maija 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sēdē paudusi konceptuālo atbalstu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flipH="1">
              <a:off x="2694879" y="2628191"/>
              <a:ext cx="7693920" cy="2540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Latvijas 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Nacionālā 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sporta 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padome 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2021. gada 9. decembra 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sēdē paudusi konceptuālu atbalstu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 flipH="1">
              <a:off x="2694879" y="2999273"/>
              <a:ext cx="7693920" cy="3142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Ministru kabinets pieņēmis Pamatnostādnes 2022.gada 31.maijā ar rīkojumu nr. 397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flipH="1">
              <a:off x="2712934" y="3451976"/>
              <a:ext cx="7675865" cy="34491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Publiski pieejamas 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  <a:hlinkClick r:id="rId3"/>
                </a:rPr>
                <a:t>https://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  <a:hlinkClick r:id="rId3"/>
                </a:rPr>
                <a:t>likumi.lv/ta/id/332897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1116108" y="1387366"/>
            <a:ext cx="101083" cy="48627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Rectangle 11"/>
          <p:cNvSpPr/>
          <p:nvPr/>
        </p:nvSpPr>
        <p:spPr>
          <a:xfrm flipH="1">
            <a:off x="1217191" y="5732228"/>
            <a:ext cx="10718778" cy="5179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0055" tIns="45721" rIns="85344" bIns="45721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sz="1600" dirty="0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Jāizstrādā </a:t>
            </a:r>
            <a:r>
              <a:rPr lang="lv-LV" sz="1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lv-LV" sz="1600" dirty="0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amatnostādņu </a:t>
            </a:r>
            <a:r>
              <a:rPr lang="lv-LV" sz="1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īstenošanas </a:t>
            </a:r>
            <a:r>
              <a:rPr lang="lv-LV" sz="1600" dirty="0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plāns </a:t>
            </a:r>
            <a:r>
              <a:rPr lang="lv-LV" sz="1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2023.–2027. </a:t>
            </a:r>
            <a:r>
              <a:rPr lang="lv-LV" sz="1600" dirty="0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gadam </a:t>
            </a:r>
            <a:r>
              <a:rPr lang="lv-LV" sz="1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līdz 2022. gada 31. </a:t>
            </a:r>
            <a:r>
              <a:rPr lang="lv-LV" sz="1600" dirty="0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decembrim </a:t>
            </a:r>
            <a:endParaRPr lang="lv-LV" sz="1600" kern="12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26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5"/>
          <p:cNvSpPr txBox="1">
            <a:spLocks noGrp="1"/>
          </p:cNvSpPr>
          <p:nvPr>
            <p:ph type="title"/>
          </p:nvPr>
        </p:nvSpPr>
        <p:spPr>
          <a:xfrm>
            <a:off x="367795" y="38701"/>
            <a:ext cx="11112211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Sporta politikas pamatnostādnes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</a:rPr>
              <a:t>2022.–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2027.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</a:rPr>
              <a:t>gadam</a:t>
            </a:r>
            <a:endParaRPr lang="lv-LV" i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02" name="Google Shape;502;p4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fld id="{00000000-1234-1234-1234-123412341234}" type="slidenum">
              <a:rPr lang="lv-LV" sz="1200"/>
              <a:pPr>
                <a:spcAft>
                  <a:spcPts val="0"/>
                </a:spcAft>
              </a:pPr>
              <a:t>3</a:t>
            </a:fld>
            <a:endParaRPr sz="1200" dirty="0"/>
          </a:p>
        </p:txBody>
      </p:sp>
      <p:grpSp>
        <p:nvGrpSpPr>
          <p:cNvPr id="490" name="Group 489"/>
          <p:cNvGrpSpPr/>
          <p:nvPr/>
        </p:nvGrpSpPr>
        <p:grpSpPr>
          <a:xfrm>
            <a:off x="1166649" y="1387366"/>
            <a:ext cx="10872951" cy="4956284"/>
            <a:chOff x="2694880" y="2374725"/>
            <a:chExt cx="7913915" cy="2159929"/>
          </a:xfrm>
        </p:grpSpPr>
        <p:sp>
          <p:nvSpPr>
            <p:cNvPr id="22" name="Rectangle 21"/>
            <p:cNvSpPr/>
            <p:nvPr/>
          </p:nvSpPr>
          <p:spPr>
            <a:xfrm flipH="1">
              <a:off x="2694880" y="2374725"/>
              <a:ext cx="7876835" cy="3763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1" dirty="0" err="1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Paralimpietis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 – sportists ar invaliditāti, kurš ir piedalījies </a:t>
              </a:r>
              <a:r>
                <a:rPr lang="lv-LV" sz="1600" dirty="0" err="1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Paralimpiskajās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spēlēs.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flipH="1">
              <a:off x="2694880" y="2803332"/>
              <a:ext cx="7876835" cy="30586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1" dirty="0" err="1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Parasportists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 – sportists ar invaliditāti, kurš gatavojas un piedalās sporta sacensībās, t.sk. </a:t>
              </a:r>
              <a:r>
                <a:rPr lang="lv-LV" sz="1600" dirty="0" err="1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Paralimpiskajās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spēlēs.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 flipH="1">
              <a:off x="2722689" y="3151626"/>
              <a:ext cx="7876835" cy="3866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1" dirty="0" err="1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Parasports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 – sports personām ar invaliditāti sporta veidos, kas ir iekļauti </a:t>
              </a:r>
              <a:r>
                <a:rPr lang="lv-LV" sz="1600" dirty="0" err="1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Paralimpisko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spēļu programmā.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flipH="1">
              <a:off x="2731960" y="3619418"/>
              <a:ext cx="7876835" cy="4577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Pielāgotais sports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 – pielāgotas fiziskās aktivitātes rekreācijas un sacensību līmenī personām ar invaliditāti bez vecuma ierobežojuma ar mērķi sekmēt fizisko un garīgo spēju attīstību, veicināt sociālo integrāciju.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80" name="Rectangle 479"/>
            <p:cNvSpPr/>
            <p:nvPr/>
          </p:nvSpPr>
          <p:spPr>
            <a:xfrm flipH="1">
              <a:off x="2713420" y="4158290"/>
              <a:ext cx="7876835" cy="3763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Viena no sporta politikas </a:t>
              </a:r>
              <a:r>
                <a:rPr lang="lv-LV" sz="1600" b="1" dirty="0" err="1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mērķgrupām</a:t>
              </a:r>
              <a:r>
                <a:rPr lang="lv-LV" sz="1600" b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: 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personas ar invaliditāti, kuras tieši darbojas sporta klubos, pielāgotā sporta federācijās un sporta federācijās, kuras sadarbojas sportā ar 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Latvijas </a:t>
              </a:r>
              <a:r>
                <a:rPr lang="lv-LV" sz="1600" dirty="0" err="1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Paralimpisko</a:t>
              </a: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komiteju;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1116109" y="1387366"/>
            <a:ext cx="88748" cy="48038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539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5"/>
          <p:cNvSpPr txBox="1">
            <a:spLocks noGrp="1"/>
          </p:cNvSpPr>
          <p:nvPr>
            <p:ph type="title"/>
          </p:nvPr>
        </p:nvSpPr>
        <p:spPr>
          <a:xfrm>
            <a:off x="367795" y="38701"/>
            <a:ext cx="11112211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Sporta politikas pamatnostādnes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</a:rPr>
              <a:t>2022.–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2027.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</a:rPr>
              <a:t>gadam</a:t>
            </a:r>
            <a:b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Izaicinājumi sporta nozarē</a:t>
            </a:r>
            <a:endParaRPr lang="lv-LV" i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02" name="Google Shape;502;p4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fld id="{00000000-1234-1234-1234-123412341234}" type="slidenum">
              <a:rPr lang="lv-LV" sz="1200"/>
              <a:pPr>
                <a:spcAft>
                  <a:spcPts val="0"/>
                </a:spcAft>
              </a:pPr>
              <a:t>4</a:t>
            </a:fld>
            <a:endParaRPr sz="1200" dirty="0"/>
          </a:p>
        </p:txBody>
      </p:sp>
      <p:grpSp>
        <p:nvGrpSpPr>
          <p:cNvPr id="490" name="Group 489"/>
          <p:cNvGrpSpPr/>
          <p:nvPr/>
        </p:nvGrpSpPr>
        <p:grpSpPr>
          <a:xfrm>
            <a:off x="1166650" y="1387366"/>
            <a:ext cx="10736316" cy="5178704"/>
            <a:chOff x="2694880" y="1432330"/>
            <a:chExt cx="7876835" cy="5752164"/>
          </a:xfrm>
        </p:grpSpPr>
        <p:sp>
          <p:nvSpPr>
            <p:cNvPr id="7" name="Rectangle 6"/>
            <p:cNvSpPr/>
            <p:nvPr/>
          </p:nvSpPr>
          <p:spPr>
            <a:xfrm flipH="1">
              <a:off x="2694880" y="1432330"/>
              <a:ext cx="7876835" cy="3763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Bērnu un pieaugušo mazkustīgs dzīvesveids un nepietiekama iedzīvotāju fiziskā aktivitāte kopumā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flipH="1">
              <a:off x="2694880" y="1921039"/>
              <a:ext cx="7876835" cy="3763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Cilvēkresursu atjaunotne sportā</a:t>
              </a:r>
              <a:endParaRPr lang="lv-LV"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flipH="1">
              <a:off x="2694880" y="2374725"/>
              <a:ext cx="7876835" cy="3763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Talanti – to meklēšana, attīstīšana un noturēšana</a:t>
              </a:r>
              <a:endParaRPr lang="lv-LV"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flipH="1">
              <a:off x="2694880" y="2810898"/>
              <a:ext cx="7876835" cy="3763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Fragmentācija sporta nozares attīstības plānošanā un prioritāšu noteikšana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 flipH="1">
              <a:off x="2694880" y="3274822"/>
              <a:ext cx="7876835" cy="6010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Sazarota sporta pārvaldības un budžeta administrēšanas sistēma nevalstisko sporta organizāciju līmenī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flipH="1">
              <a:off x="2694880" y="3945924"/>
              <a:ext cx="7876835" cy="3763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Profesionālās ievirzes sporta izglītības programmu īstenošanas kvalitātes un efektivitātes jautājums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 flipH="1">
              <a:off x="2694880" y="4364585"/>
              <a:ext cx="7876835" cy="3763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Sportistu sagatavošanas sistēmas nepilnības pēc profesionālās ievirzes sporta izglītības ieguves</a:t>
              </a:r>
              <a:endParaRPr lang="lv-LV"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80" name="Rectangle 479"/>
            <p:cNvSpPr/>
            <p:nvPr/>
          </p:nvSpPr>
          <p:spPr>
            <a:xfrm flipH="1">
              <a:off x="2694880" y="4853294"/>
              <a:ext cx="7876835" cy="3763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1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Nepietiekama cilvēku ar invaliditāti iesaiste </a:t>
              </a:r>
              <a:r>
                <a:rPr lang="lv-LV" sz="1600" b="1" i="0" kern="1200" dirty="0" err="1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parasportā</a:t>
              </a:r>
              <a:r>
                <a:rPr lang="lv-LV" sz="1600" b="1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un pielāgotās fiziskās aktivitātēs</a:t>
              </a:r>
              <a:endParaRPr lang="lv-LV" sz="1600" b="1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82" name="Rectangle 481"/>
            <p:cNvSpPr/>
            <p:nvPr/>
          </p:nvSpPr>
          <p:spPr>
            <a:xfrm flipH="1">
              <a:off x="2694880" y="5342004"/>
              <a:ext cx="7876835" cy="3763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0" rIns="85344" bIns="45720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Nepietiekamas bērnu un jauniešu peldētprasmes nepieciešamība veicināt drošību uz ūdeņiem</a:t>
              </a:r>
              <a:endParaRPr lang="lv-LV"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84" name="Rectangle 483"/>
            <p:cNvSpPr/>
            <p:nvPr/>
          </p:nvSpPr>
          <p:spPr>
            <a:xfrm flipH="1">
              <a:off x="2694880" y="5830712"/>
              <a:ext cx="7876835" cy="3763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0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1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Sporta nozares finansējums turpmākajos gados</a:t>
              </a:r>
              <a:endParaRPr lang="lv-LV" sz="1600" b="1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86" name="Rectangle 485"/>
            <p:cNvSpPr/>
            <p:nvPr/>
          </p:nvSpPr>
          <p:spPr>
            <a:xfrm flipH="1">
              <a:off x="2694880" y="6319422"/>
              <a:ext cx="7876835" cy="3763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0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Aizsargāt godprātīgumu un vērtības sportā</a:t>
              </a:r>
              <a:endParaRPr lang="lv-LV"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88" name="Rectangle 487"/>
            <p:cNvSpPr/>
            <p:nvPr/>
          </p:nvSpPr>
          <p:spPr>
            <a:xfrm flipH="1">
              <a:off x="2694880" y="6808131"/>
              <a:ext cx="7876835" cy="3763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0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Stiprināt sporta nozares atveseļošanu un noturību pret krīzēm</a:t>
              </a:r>
              <a:endParaRPr lang="lv-LV"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1116108" y="1387366"/>
            <a:ext cx="101083" cy="51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0297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TextShape 1"/>
          <p:cNvSpPr txBox="1"/>
          <p:nvPr/>
        </p:nvSpPr>
        <p:spPr>
          <a:xfrm>
            <a:off x="331694" y="21600"/>
            <a:ext cx="12067098" cy="1142280"/>
          </a:xfrm>
          <a:prstGeom prst="rect">
            <a:avLst/>
          </a:prstGeom>
          <a:noFill/>
          <a:ln>
            <a:noFill/>
          </a:ln>
        </p:spPr>
        <p:txBody>
          <a:bodyPr l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200" b="1" strike="noStrike" spc="-1" dirty="0">
                <a:solidFill>
                  <a:schemeClr val="tx1"/>
                </a:solidFill>
                <a:latin typeface="Verdana"/>
                <a:ea typeface="Verdana"/>
              </a:rPr>
              <a:t>Sporta </a:t>
            </a:r>
            <a:r>
              <a:rPr lang="lv-LV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politikas</a:t>
            </a:r>
            <a:r>
              <a:rPr lang="en-US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pamatnostādnes</a:t>
            </a:r>
            <a:r>
              <a:rPr lang="en-US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 202</a:t>
            </a:r>
            <a:r>
              <a:rPr lang="lv-LV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2</a:t>
            </a:r>
            <a:r>
              <a:rPr lang="en-US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.–</a:t>
            </a:r>
            <a:r>
              <a:rPr lang="en-US" sz="2200" b="1" strike="noStrike" spc="-1" dirty="0">
                <a:solidFill>
                  <a:schemeClr val="tx1"/>
                </a:solidFill>
                <a:latin typeface="Verdana"/>
                <a:ea typeface="Verdana"/>
              </a:rPr>
              <a:t>2027. </a:t>
            </a:r>
            <a:r>
              <a:rPr lang="lv-LV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gadam</a:t>
            </a:r>
            <a:endParaRPr lang="en-US" sz="2200" b="0" strike="noStrike" spc="-1" dirty="0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414" name="CustomShape 2"/>
          <p:cNvSpPr/>
          <p:nvPr/>
        </p:nvSpPr>
        <p:spPr>
          <a:xfrm>
            <a:off x="169560" y="1255301"/>
            <a:ext cx="11681280" cy="543080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lv-LV" sz="1600" b="1" u="sng" strike="noStrike" spc="-1" dirty="0">
                <a:solidFill>
                  <a:schemeClr val="tx1">
                    <a:lumMod val="75000"/>
                  </a:schemeClr>
                </a:solidFill>
                <a:uFillTx/>
                <a:latin typeface="Verdana"/>
                <a:ea typeface="Verdana"/>
              </a:rPr>
              <a:t>Misija</a:t>
            </a: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: </a:t>
            </a:r>
            <a:r>
              <a:rPr lang="lv-LV" sz="1600" b="1" strike="noStrike" spc="-1" dirty="0" smtClean="0">
                <a:solidFill>
                  <a:srgbClr val="7030A0"/>
                </a:solidFill>
                <a:latin typeface="Verdana"/>
                <a:ea typeface="Verdana"/>
              </a:rPr>
              <a:t>Vairāk fiziski un sportiski aktīvu cilvēku sportiskākai Latvijai</a:t>
            </a:r>
          </a:p>
          <a:p>
            <a:pPr algn="just">
              <a:lnSpc>
                <a:spcPct val="80000"/>
              </a:lnSpc>
            </a:pPr>
            <a:endParaRPr lang="lv-LV" sz="1600" b="0" strike="noStrike" spc="-1" dirty="0" smtClean="0">
              <a:latin typeface="Arial"/>
            </a:endParaRPr>
          </a:p>
          <a:p>
            <a:r>
              <a:rPr lang="lv-LV" sz="1600" b="1" u="sng" strike="noStrike" spc="-1" dirty="0" smtClean="0">
                <a:solidFill>
                  <a:schemeClr val="tx1">
                    <a:lumMod val="75000"/>
                  </a:schemeClr>
                </a:solidFill>
                <a:uFillTx/>
                <a:latin typeface="Verdana"/>
                <a:ea typeface="Verdana"/>
              </a:rPr>
              <a:t>Vīzija</a:t>
            </a:r>
            <a:r>
              <a:rPr lang="lv-LV" sz="1600" b="0" strike="noStrike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: </a:t>
            </a:r>
            <a:r>
              <a:rPr lang="lv-LV" sz="1600" b="1" strike="noStrike" spc="-1" dirty="0" smtClean="0">
                <a:solidFill>
                  <a:srgbClr val="7030A0"/>
                </a:solidFill>
                <a:latin typeface="Verdana"/>
                <a:ea typeface="Verdana"/>
              </a:rPr>
              <a:t>Godīga uz sporta nozares attīstību vērsta sporta sistēmas attīstība kā pamats sporta politikas īstenošanai</a:t>
            </a:r>
          </a:p>
          <a:p>
            <a:pPr algn="just">
              <a:lnSpc>
                <a:spcPct val="80000"/>
              </a:lnSpc>
            </a:pPr>
            <a:endParaRPr lang="lv-LV" sz="1600" b="0" strike="noStrike" spc="-1" dirty="0">
              <a:latin typeface="Arial"/>
            </a:endParaRPr>
          </a:p>
          <a:p>
            <a:pPr algn="just">
              <a:lnSpc>
                <a:spcPct val="80000"/>
              </a:lnSpc>
            </a:pPr>
            <a:r>
              <a:rPr lang="lv-LV" sz="1600" b="1" u="sng" strike="noStrike" spc="-1" dirty="0">
                <a:solidFill>
                  <a:schemeClr val="tx1">
                    <a:lumMod val="75000"/>
                  </a:schemeClr>
                </a:solidFill>
                <a:uFillTx/>
                <a:latin typeface="Verdana"/>
                <a:ea typeface="Verdana"/>
              </a:rPr>
              <a:t>Vadmotīvs</a:t>
            </a: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: </a:t>
            </a:r>
            <a:r>
              <a:rPr lang="lv-LV" sz="1600" b="1" strike="noStrike" spc="-1" dirty="0">
                <a:solidFill>
                  <a:srgbClr val="7030A0"/>
                </a:solidFill>
                <a:latin typeface="Verdana"/>
                <a:ea typeface="Verdana"/>
              </a:rPr>
              <a:t>SPORTS </a:t>
            </a:r>
            <a:r>
              <a:rPr lang="lv-LV" sz="1600" b="1" strike="noStrike" spc="-1" dirty="0" smtClean="0">
                <a:solidFill>
                  <a:srgbClr val="7030A0"/>
                </a:solidFill>
                <a:latin typeface="Verdana"/>
                <a:ea typeface="Verdana"/>
              </a:rPr>
              <a:t>DZĪVES KVALITĀTEI UN VESELĪBAI!</a:t>
            </a:r>
            <a:endParaRPr lang="lv-LV" sz="1600" b="0" strike="noStrike" spc="-1" dirty="0">
              <a:latin typeface="Arial"/>
            </a:endParaRPr>
          </a:p>
          <a:p>
            <a:pPr algn="just">
              <a:lnSpc>
                <a:spcPct val="80000"/>
              </a:lnSpc>
            </a:pPr>
            <a:endParaRPr lang="lv-LV" sz="1600" b="0" strike="noStrike" spc="-1" dirty="0">
              <a:latin typeface="Arial"/>
            </a:endParaRPr>
          </a:p>
          <a:p>
            <a:pPr algn="just">
              <a:lnSpc>
                <a:spcPct val="80000"/>
              </a:lnSpc>
            </a:pPr>
            <a:r>
              <a:rPr lang="lv-LV" sz="1600" b="1" u="sng" strike="noStrike" spc="-1" dirty="0" smtClean="0">
                <a:solidFill>
                  <a:schemeClr val="tx1">
                    <a:lumMod val="75000"/>
                  </a:schemeClr>
                </a:solidFill>
                <a:uFillTx/>
                <a:latin typeface="Verdana"/>
                <a:ea typeface="Verdana"/>
              </a:rPr>
              <a:t>Virzieni:</a:t>
            </a:r>
          </a:p>
          <a:p>
            <a:pPr algn="just">
              <a:lnSpc>
                <a:spcPct val="80000"/>
              </a:lnSpc>
            </a:pPr>
            <a:endParaRPr lang="lv-LV" sz="300" b="1" u="sng" strike="noStrike" spc="-1" dirty="0" smtClean="0">
              <a:solidFill>
                <a:schemeClr val="tx1">
                  <a:lumMod val="75000"/>
                </a:schemeClr>
              </a:solidFill>
              <a:uFillTx/>
              <a:latin typeface="Verdana"/>
              <a:ea typeface="Verdana"/>
            </a:endParaRPr>
          </a:p>
          <a:p>
            <a:pPr algn="just">
              <a:lnSpc>
                <a:spcPct val="80000"/>
              </a:lnSpc>
            </a:pPr>
            <a:endParaRPr lang="lv-LV" sz="400" b="1" u="sng" spc="-1" dirty="0">
              <a:solidFill>
                <a:schemeClr val="tx1">
                  <a:lumMod val="75000"/>
                </a:schemeClr>
              </a:solidFill>
              <a:latin typeface="Verdana"/>
              <a:ea typeface="Verdana"/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lv-LV" sz="1600" b="0" strike="noStrike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Bērnu </a:t>
            </a: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un jauniešu sports</a:t>
            </a:r>
            <a:endParaRPr lang="lv-LV" sz="1600" b="0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marL="286110" indent="-285750" algn="just">
              <a:lnSpc>
                <a:spcPct val="8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Tautas sports</a:t>
            </a:r>
            <a:endParaRPr lang="lv-LV" sz="1600" b="0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marL="286110" indent="-285750" algn="just">
              <a:lnSpc>
                <a:spcPct val="8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Augstu sasniegumu sports</a:t>
            </a:r>
            <a:endParaRPr lang="lv-LV" sz="1600" b="0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+ </a:t>
            </a:r>
            <a:r>
              <a:rPr lang="lv-LV" sz="1600" b="1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Parasports un p</a:t>
            </a:r>
            <a:r>
              <a:rPr lang="lv-LV" sz="1600" b="1" strike="noStrike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ielāgotais </a:t>
            </a:r>
            <a:r>
              <a:rPr lang="lv-LV" sz="1600" b="1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sports (kā caurviju virziens)</a:t>
            </a:r>
            <a:endParaRPr lang="lv-LV" sz="1600" b="1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algn="just">
              <a:lnSpc>
                <a:spcPct val="80000"/>
              </a:lnSpc>
            </a:pPr>
            <a:endParaRPr lang="lv-LV" sz="400" b="0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algn="just">
              <a:lnSpc>
                <a:spcPct val="80000"/>
              </a:lnSpc>
            </a:pP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Par </a:t>
            </a:r>
            <a:r>
              <a:rPr lang="lv-LV" sz="1600" b="1" u="sng" strike="noStrike" spc="-1" dirty="0">
                <a:solidFill>
                  <a:schemeClr val="tx1">
                    <a:lumMod val="75000"/>
                  </a:schemeClr>
                </a:solidFill>
                <a:uFillTx/>
                <a:latin typeface="Verdana"/>
                <a:ea typeface="Verdana"/>
              </a:rPr>
              <a:t>prioritāru</a:t>
            </a: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 atzīstama </a:t>
            </a:r>
            <a:r>
              <a:rPr lang="lv-LV" sz="1600" b="0" u="sng" strike="noStrike" spc="-1" dirty="0">
                <a:solidFill>
                  <a:schemeClr val="tx1">
                    <a:lumMod val="75000"/>
                  </a:schemeClr>
                </a:solidFill>
                <a:uFillTx/>
                <a:latin typeface="Verdana"/>
                <a:ea typeface="Verdana"/>
              </a:rPr>
              <a:t>Bērnu un jauniešu sporta</a:t>
            </a: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 attīstība</a:t>
            </a:r>
            <a:endParaRPr lang="lv-LV" sz="1600" b="0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algn="just">
              <a:lnSpc>
                <a:spcPct val="80000"/>
              </a:lnSpc>
            </a:pPr>
            <a:endParaRPr lang="lv-LV" sz="1600" b="0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marL="990600" indent="-990600" algn="just">
              <a:lnSpc>
                <a:spcPct val="80000"/>
              </a:lnSpc>
            </a:pPr>
            <a:r>
              <a:rPr lang="lv-LV" sz="1600" b="1" u="sng" strike="noStrike" spc="-1" dirty="0">
                <a:solidFill>
                  <a:schemeClr val="tx1">
                    <a:lumMod val="75000"/>
                  </a:schemeClr>
                </a:solidFill>
                <a:uFillTx/>
                <a:latin typeface="Verdana"/>
                <a:ea typeface="Verdana"/>
              </a:rPr>
              <a:t>Mērķis</a:t>
            </a:r>
            <a:r>
              <a: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: </a:t>
            </a:r>
            <a:r>
              <a:rPr lang="lv-LV" sz="1600" b="0" strike="noStrike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Veicināt iedzīvotāju regulāru iesaisti fiziskās aktivitātēs, attīstīt talantus un radīt priekšnoteikumus izcilu rezultātu sasniegšanai sportā</a:t>
            </a:r>
            <a:endParaRPr lang="lv-LV" sz="1600" b="0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marL="892080" indent="-891720" algn="just">
              <a:lnSpc>
                <a:spcPct val="80000"/>
              </a:lnSpc>
            </a:pPr>
            <a:endParaRPr lang="lv-LV" sz="600" b="0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marL="892080" indent="-891720" algn="just">
              <a:lnSpc>
                <a:spcPct val="80000"/>
              </a:lnSpc>
            </a:pPr>
            <a:r>
              <a:rPr lang="lv-LV" sz="1600" b="1" u="sng" strike="noStrike" spc="-1" dirty="0">
                <a:solidFill>
                  <a:schemeClr val="tx1">
                    <a:lumMod val="75000"/>
                  </a:schemeClr>
                </a:solidFill>
                <a:uFillTx/>
                <a:latin typeface="Verdana"/>
                <a:ea typeface="Verdana"/>
              </a:rPr>
              <a:t>Apakšmērķi</a:t>
            </a:r>
            <a:r>
              <a:rPr lang="lv-LV" sz="1600" b="1" u="sng" strike="noStrike" spc="-1" dirty="0" smtClean="0">
                <a:solidFill>
                  <a:schemeClr val="tx1">
                    <a:lumMod val="75000"/>
                  </a:schemeClr>
                </a:solidFill>
                <a:uFillTx/>
                <a:latin typeface="Verdana"/>
                <a:ea typeface="Verdana"/>
              </a:rPr>
              <a:t>:</a:t>
            </a:r>
          </a:p>
          <a:p>
            <a:pPr marL="892080" indent="-891720" algn="just">
              <a:lnSpc>
                <a:spcPct val="80000"/>
              </a:lnSpc>
            </a:pPr>
            <a:endParaRPr lang="lv-LV" sz="300" b="0" strike="noStrike" spc="-1" dirty="0">
              <a:solidFill>
                <a:schemeClr val="tx1">
                  <a:lumMod val="75000"/>
                </a:schemeClr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lv-LV" sz="1600" b="0" strike="noStrike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izveidot uz sistēmisku attīstību vērstu sporta nozares finansēšanas pārvaldības un </a:t>
            </a:r>
          </a:p>
          <a:p>
            <a:pPr marL="360">
              <a:lnSpc>
                <a:spcPct val="80000"/>
              </a:lnSpc>
              <a:spcAft>
                <a:spcPts val="300"/>
              </a:spcAft>
              <a:buClr>
                <a:srgbClr val="000000"/>
              </a:buClr>
            </a:pPr>
            <a:r>
              <a:rPr lang="lv-LV" sz="1600" spc="-1" dirty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 </a:t>
            </a:r>
            <a:r>
              <a:rPr lang="lv-LV" sz="1600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    </a:t>
            </a:r>
            <a:r>
              <a:rPr lang="lv-LV" sz="1600" b="0" strike="noStrike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administratīvās pārvaldības modeli</a:t>
            </a:r>
          </a:p>
          <a:p>
            <a:pPr marL="343080" indent="-342720">
              <a:lnSpc>
                <a:spcPct val="8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lv-LV" sz="1600" b="1" strike="noStrike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sekmēt sporta infrastruktūras pieejamību un attīstību</a:t>
            </a:r>
          </a:p>
          <a:p>
            <a:pPr marL="343080" indent="-342720">
              <a:lnSpc>
                <a:spcPct val="8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lv-LV" sz="1600" b="0" strike="noStrike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veicināt visu iedzīvotāju fizisko aktivitāti un interesi sportā</a:t>
            </a:r>
          </a:p>
          <a:p>
            <a:pPr marL="343080" indent="-342720">
              <a:lnSpc>
                <a:spcPct val="8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lv-LV" sz="1600" b="0" strike="noStrike" spc="-1" dirty="0" smtClean="0">
                <a:solidFill>
                  <a:schemeClr val="tx1">
                    <a:lumMod val="75000"/>
                  </a:schemeClr>
                </a:solidFill>
                <a:latin typeface="Verdana"/>
                <a:ea typeface="Verdana"/>
              </a:rPr>
              <a:t>radīt konkurētspējīgu vidi augstu sasniegumu sporta attīstībai</a:t>
            </a:r>
            <a:endParaRPr lang="lv-LV" sz="1600" b="0" strike="noStrike" spc="-1" dirty="0">
              <a:solidFill>
                <a:schemeClr val="tx1">
                  <a:lumMod val="75000"/>
                </a:schemeClr>
              </a:solidFill>
              <a:latin typeface="Verdana"/>
              <a:ea typeface="Verdana"/>
            </a:endParaRPr>
          </a:p>
        </p:txBody>
      </p:sp>
      <p:grpSp>
        <p:nvGrpSpPr>
          <p:cNvPr id="415" name="Group 3"/>
          <p:cNvGrpSpPr/>
          <p:nvPr/>
        </p:nvGrpSpPr>
        <p:grpSpPr>
          <a:xfrm>
            <a:off x="7678080" y="2227176"/>
            <a:ext cx="1994838" cy="1043280"/>
            <a:chOff x="7678080" y="2668320"/>
            <a:chExt cx="1994838" cy="1043280"/>
          </a:xfrm>
        </p:grpSpPr>
        <p:sp>
          <p:nvSpPr>
            <p:cNvPr id="416" name="CustomShape 4"/>
            <p:cNvSpPr/>
            <p:nvPr/>
          </p:nvSpPr>
          <p:spPr>
            <a:xfrm>
              <a:off x="7835040" y="2668320"/>
              <a:ext cx="1711080" cy="1043280"/>
            </a:xfrm>
            <a:prstGeom prst="hexagon">
              <a:avLst/>
            </a:prstGeom>
            <a:solidFill>
              <a:srgbClr val="D0D8E7"/>
            </a:solidFill>
            <a:ln>
              <a:solidFill>
                <a:srgbClr val="CAD3E2"/>
              </a:solidFill>
              <a:round/>
            </a:ln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417" name="CustomShape 5"/>
            <p:cNvSpPr/>
            <p:nvPr/>
          </p:nvSpPr>
          <p:spPr>
            <a:xfrm>
              <a:off x="7678080" y="2698560"/>
              <a:ext cx="1994838" cy="982080"/>
            </a:xfrm>
            <a:prstGeom prst="hexagon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83880" tIns="83880" rIns="83880" bIns="8388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629"/>
                </a:spcAft>
              </a:pPr>
              <a:r>
                <a:rPr lang="lv-LV" sz="1600" b="1" strike="noStrike" spc="-1" dirty="0">
                  <a:solidFill>
                    <a:schemeClr val="tx1">
                      <a:lumMod val="75000"/>
                    </a:schemeClr>
                  </a:solidFill>
                  <a:latin typeface="Verdana"/>
                  <a:ea typeface="Verdana"/>
                </a:rPr>
                <a:t>Valsts finansiālās iespējas</a:t>
              </a:r>
              <a:endPara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Arial"/>
              </a:endParaRPr>
            </a:p>
          </p:txBody>
        </p:sp>
      </p:grpSp>
      <p:grpSp>
        <p:nvGrpSpPr>
          <p:cNvPr id="418" name="Group 6"/>
          <p:cNvGrpSpPr/>
          <p:nvPr/>
        </p:nvGrpSpPr>
        <p:grpSpPr>
          <a:xfrm>
            <a:off x="9862638" y="2170409"/>
            <a:ext cx="1988202" cy="1075927"/>
            <a:chOff x="9862638" y="2611553"/>
            <a:chExt cx="1988202" cy="1075927"/>
          </a:xfrm>
        </p:grpSpPr>
        <p:sp>
          <p:nvSpPr>
            <p:cNvPr id="419" name="CustomShape 7"/>
            <p:cNvSpPr/>
            <p:nvPr/>
          </p:nvSpPr>
          <p:spPr>
            <a:xfrm>
              <a:off x="10045800" y="2636640"/>
              <a:ext cx="1648080" cy="1050840"/>
            </a:xfrm>
            <a:prstGeom prst="hexagon">
              <a:avLst/>
            </a:prstGeom>
            <a:solidFill>
              <a:srgbClr val="D0D8E7"/>
            </a:solidFill>
            <a:ln>
              <a:solidFill>
                <a:srgbClr val="CAD3E2"/>
              </a:solidFill>
              <a:round/>
            </a:ln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420" name="CustomShape 8"/>
            <p:cNvSpPr/>
            <p:nvPr/>
          </p:nvSpPr>
          <p:spPr>
            <a:xfrm>
              <a:off x="9862638" y="2611553"/>
              <a:ext cx="1988202" cy="989280"/>
            </a:xfrm>
            <a:prstGeom prst="hexagon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83880" tIns="83880" rIns="83880" bIns="8388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629"/>
                </a:spcAft>
              </a:pPr>
              <a:r>
                <a:rPr lang="lv-LV" sz="1600" b="1" strike="noStrike" spc="-1" dirty="0">
                  <a:solidFill>
                    <a:schemeClr val="tx1">
                      <a:lumMod val="75000"/>
                    </a:schemeClr>
                  </a:solidFill>
                  <a:latin typeface="Verdana"/>
                  <a:ea typeface="Verdana"/>
                </a:rPr>
                <a:t>Sporta nozares vajadzības</a:t>
              </a:r>
              <a:endParaRPr lang="lv-LV" sz="1600" b="0" strike="noStrike" spc="-1" dirty="0">
                <a:solidFill>
                  <a:schemeClr val="tx1">
                    <a:lumMod val="75000"/>
                  </a:schemeClr>
                </a:solidFill>
                <a:latin typeface="Arial"/>
              </a:endParaRPr>
            </a:p>
          </p:txBody>
        </p:sp>
      </p:grpSp>
      <p:sp>
        <p:nvSpPr>
          <p:cNvPr id="421" name="CustomShape 9"/>
          <p:cNvSpPr/>
          <p:nvPr/>
        </p:nvSpPr>
        <p:spPr>
          <a:xfrm>
            <a:off x="9546480" y="3595475"/>
            <a:ext cx="498960" cy="49896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000000"/>
              </a:gs>
              <a:gs pos="100000">
                <a:srgbClr val="000000"/>
              </a:gs>
            </a:gsLst>
            <a:lin ang="16200000"/>
          </a:gradFill>
          <a:ln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/>
        </p:style>
      </p:sp>
      <p:sp>
        <p:nvSpPr>
          <p:cNvPr id="422" name="CustomShape 10"/>
          <p:cNvSpPr/>
          <p:nvPr/>
        </p:nvSpPr>
        <p:spPr>
          <a:xfrm>
            <a:off x="7808400" y="3386675"/>
            <a:ext cx="3975480" cy="201960"/>
          </a:xfrm>
          <a:prstGeom prst="rect">
            <a:avLst/>
          </a:prstGeom>
          <a:ln>
            <a:noFill/>
            <a:round/>
          </a:ln>
          <a:effectLst>
            <a:outerShdw blurRad="40000" dist="2016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/>
        </p:style>
      </p:sp>
      <p:sp>
        <p:nvSpPr>
          <p:cNvPr id="14" name="Google Shape;502;p45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lv-LV" sz="1200" dirty="0" smtClean="0"/>
              <a:t>5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1266378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5"/>
          <p:cNvSpPr txBox="1">
            <a:spLocks noGrp="1"/>
          </p:cNvSpPr>
          <p:nvPr>
            <p:ph type="title"/>
          </p:nvPr>
        </p:nvSpPr>
        <p:spPr>
          <a:xfrm>
            <a:off x="367795" y="38701"/>
            <a:ext cx="11112211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Sporta politikas pamatnostādnes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</a:rPr>
              <a:t>2022.–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2027.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</a:rPr>
              <a:t>gadam</a:t>
            </a:r>
            <a:endParaRPr lang="lv-LV" i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02" name="Google Shape;502;p4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fld id="{00000000-1234-1234-1234-123412341234}" type="slidenum">
              <a:rPr lang="lv-LV" sz="1200"/>
              <a:pPr>
                <a:spcAft>
                  <a:spcPts val="0"/>
                </a:spcAft>
              </a:pPr>
              <a:t>6</a:t>
            </a:fld>
            <a:endParaRPr sz="1200" dirty="0"/>
          </a:p>
        </p:txBody>
      </p:sp>
      <p:grpSp>
        <p:nvGrpSpPr>
          <p:cNvPr id="490" name="Group 489"/>
          <p:cNvGrpSpPr/>
          <p:nvPr/>
        </p:nvGrpSpPr>
        <p:grpSpPr>
          <a:xfrm>
            <a:off x="1164382" y="1387366"/>
            <a:ext cx="10758651" cy="5045268"/>
            <a:chOff x="2694879" y="1432330"/>
            <a:chExt cx="7686298" cy="1719911"/>
          </a:xfrm>
        </p:grpSpPr>
        <p:sp>
          <p:nvSpPr>
            <p:cNvPr id="7" name="Rectangle 6"/>
            <p:cNvSpPr/>
            <p:nvPr/>
          </p:nvSpPr>
          <p:spPr>
            <a:xfrm flipH="1">
              <a:off x="2694880" y="1432330"/>
              <a:ext cx="7686297" cy="3763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1. 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Rīcības virziens: </a:t>
              </a:r>
              <a:r>
                <a:rPr lang="lv-LV" sz="1600" b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Sporta nozares finansēšanas pārvaldības un administratīvās pārvaldības modeļa pilnveide</a:t>
              </a:r>
              <a:endParaRPr lang="lv-LV" sz="1600" b="1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flipH="1">
              <a:off x="2694880" y="1921039"/>
              <a:ext cx="7686297" cy="3763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u="sng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2. Rīcības </a:t>
              </a:r>
              <a:r>
                <a:rPr lang="lv-LV" sz="1600" u="sng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virziens: </a:t>
              </a:r>
              <a:r>
                <a:rPr lang="lv-LV" sz="1600" b="1" u="sng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Sporta infrastruktūras attīstība</a:t>
              </a:r>
              <a:endParaRPr lang="lv-LV" sz="1600" b="1" u="sng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flipH="1">
              <a:off x="2694880" y="2374725"/>
              <a:ext cx="7686297" cy="3763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3. Rīcības </a:t>
              </a: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virziens: </a:t>
              </a:r>
              <a:r>
                <a:rPr lang="lv-LV" sz="1600" b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Sports un fiziskās aktivitātes aktīvai un veselai </a:t>
              </a:r>
              <a:r>
                <a:rPr lang="lv-LV" sz="1600" b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sabiedrībai </a:t>
              </a:r>
              <a:r>
                <a:rPr lang="lv-LV" sz="1600" b="1" i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(</a:t>
              </a:r>
              <a:r>
                <a:rPr lang="lv-LV" sz="1600" i="1" spc="-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sasaiste</a:t>
              </a:r>
              <a:r>
                <a:rPr lang="en-US" sz="1600" i="1" spc="-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lv-LV" sz="1600" i="1" spc="-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ar</a:t>
              </a:r>
              <a:r>
                <a:rPr lang="en-US" sz="1600" i="1" spc="-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lv-LV" sz="1600" i="1" spc="-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Sabiedrības</a:t>
              </a:r>
              <a:r>
                <a:rPr lang="en-US" sz="1600" i="1" spc="-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lv-LV" sz="1600" i="1" spc="-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veselības</a:t>
              </a:r>
              <a:r>
                <a:rPr lang="en-US" sz="1600" i="1" spc="-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lv-LV" sz="1600" i="1" spc="-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pamatnostādnēm</a:t>
              </a:r>
              <a:r>
                <a:rPr lang="en-US" sz="1600" i="1" spc="-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sz="1600" i="1" spc="-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202</a:t>
              </a:r>
              <a:r>
                <a:rPr lang="lv-LV" sz="1600" i="1" spc="-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en-US" sz="1600" i="1" spc="-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–2027)</a:t>
              </a:r>
              <a:endParaRPr lang="en-US" sz="1600" i="1" spc="-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flipH="1">
              <a:off x="2694879" y="2828412"/>
              <a:ext cx="7686298" cy="3238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0055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4. Rīcības virziens: </a:t>
              </a:r>
              <a:r>
                <a:rPr lang="lv-LV" sz="1600" b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Sports izcilībai – jaunatnes sporta, talantu un augstu sasniegumu sporta attīstība</a:t>
              </a:r>
              <a:endParaRPr lang="lv-LV" sz="1600" b="1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1065308" y="1367046"/>
            <a:ext cx="101083" cy="51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24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TextShape 1"/>
          <p:cNvSpPr txBox="1"/>
          <p:nvPr/>
        </p:nvSpPr>
        <p:spPr>
          <a:xfrm>
            <a:off x="356117" y="0"/>
            <a:ext cx="11145600" cy="1142280"/>
          </a:xfrm>
          <a:prstGeom prst="rect">
            <a:avLst/>
          </a:prstGeom>
          <a:noFill/>
          <a:ln>
            <a:noFill/>
          </a:ln>
        </p:spPr>
        <p:txBody>
          <a:bodyPr l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200" b="1" strike="noStrike" spc="-1" dirty="0">
                <a:solidFill>
                  <a:schemeClr val="tx1"/>
                </a:solidFill>
                <a:latin typeface="Verdana"/>
                <a:ea typeface="Verdana"/>
              </a:rPr>
              <a:t>2. </a:t>
            </a:r>
            <a:r>
              <a:rPr lang="lv-LV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rīcības</a:t>
            </a:r>
            <a:r>
              <a:rPr lang="en-US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virziens</a:t>
            </a:r>
            <a:r>
              <a:rPr lang="en-US" sz="2200" b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: </a:t>
            </a:r>
            <a:r>
              <a:rPr lang="lv-LV" sz="2200" b="1" i="1" spc="-1" dirty="0">
                <a:solidFill>
                  <a:schemeClr val="tx1"/>
                </a:solidFill>
                <a:latin typeface="Verdana"/>
                <a:ea typeface="Verdana"/>
              </a:rPr>
              <a:t>S</a:t>
            </a:r>
            <a:r>
              <a:rPr lang="en-US" sz="2200" b="1" i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porta </a:t>
            </a:r>
            <a:r>
              <a:rPr lang="lv-LV" sz="2200" b="1" i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infrastruktūras</a:t>
            </a:r>
            <a:r>
              <a:rPr lang="en-US" sz="2200" b="1" i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2200" b="1" i="1" strike="noStrike" spc="-1" dirty="0" smtClean="0">
                <a:solidFill>
                  <a:schemeClr val="tx1"/>
                </a:solidFill>
                <a:latin typeface="Verdana"/>
                <a:ea typeface="Verdana"/>
              </a:rPr>
              <a:t>attīstība</a:t>
            </a:r>
            <a:endParaRPr lang="lv-LV" sz="2200" b="0" strike="noStrike" spc="-1" dirty="0">
              <a:solidFill>
                <a:schemeClr val="tx1"/>
              </a:solidFill>
              <a:latin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008071" y="1667435"/>
            <a:ext cx="10493646" cy="4665145"/>
            <a:chOff x="2110897" y="1910241"/>
            <a:chExt cx="7994718" cy="2591271"/>
          </a:xfrm>
          <a:solidFill>
            <a:schemeClr val="bg1">
              <a:lumMod val="95000"/>
            </a:schemeClr>
          </a:solidFill>
        </p:grpSpPr>
        <p:sp>
          <p:nvSpPr>
            <p:cNvPr id="7" name="Freeform 6"/>
            <p:cNvSpPr/>
            <p:nvPr/>
          </p:nvSpPr>
          <p:spPr>
            <a:xfrm>
              <a:off x="2156550" y="1910241"/>
              <a:ext cx="7949065" cy="76556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9763" tIns="45721" rIns="85344" bIns="45721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Sporta infrastruktūras attīstības stratēģijas izstrāde [</a:t>
              </a:r>
              <a:r>
                <a:rPr lang="lv-LV" sz="1600" b="0" i="1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sasaiste ar NAP2027 uzdevumu 380, kur </a:t>
              </a:r>
              <a:r>
                <a:rPr lang="lv-LV" sz="1600" i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(..) sporta </a:t>
              </a:r>
              <a:r>
                <a:rPr lang="lv-LV" sz="1600" i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pakalpojumu un infrastruktūras kartēšana un reģionālās koordinēšanas sistēmas izveidošana, lai attīstītu un </a:t>
              </a:r>
              <a:r>
                <a:rPr lang="lv-LV" sz="1600" i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efektīvi </a:t>
              </a:r>
              <a:r>
                <a:rPr lang="lv-LV" sz="1600" i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izmantotu esošo </a:t>
              </a:r>
              <a:r>
                <a:rPr lang="lv-LV" sz="1600" i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(..) sporta </a:t>
              </a:r>
              <a:r>
                <a:rPr lang="lv-LV" sz="1600" i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infrastruktūru un investētu jaunas infrastruktūras </a:t>
              </a:r>
              <a:r>
                <a:rPr lang="lv-LV" sz="1600" i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radīšanā</a:t>
              </a:r>
              <a:r>
                <a:rPr lang="lv-LV" sz="1600" kern="12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]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2195839" y="2696533"/>
              <a:ext cx="7909776" cy="41935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9763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Prioritāri atbalstāmo sporta infrastruktūras objektu definēšana un finansiālā atbalsta mehānisma noteikšana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76194" y="3161547"/>
              <a:ext cx="7909776" cy="41935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9763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Valsts (IZM) pārvaldībā esošo nacionālo sporta bāzu centralizēta pārvaldības modeļa ieviešana (</a:t>
              </a:r>
              <a:r>
                <a:rPr lang="lv-LV" sz="1600" b="0" i="1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SIA Latvijas Nacionālais sporta centrs)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2110897" y="3626561"/>
              <a:ext cx="7909776" cy="41935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9763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Atbalsts valsts nozīmes sporta bāzu un olimpisko sporta centru uzturēšanai</a:t>
              </a:r>
              <a:endParaRPr lang="lv-LV" sz="16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2155639" y="4082155"/>
              <a:ext cx="7909776" cy="41935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9763" tIns="45721" rIns="85344" bIns="45721" numCol="1" spcCol="1270" anchor="ctr" anchorCtr="0">
              <a:noAutofit/>
            </a:bodyPr>
            <a:lstStyle/>
            <a:p>
              <a:pPr lvl="0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0" i="0" kern="120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Publiskās un privātās partnerības veicināšana</a:t>
              </a:r>
              <a:endParaRPr lang="lv-LV"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6" name="Google Shape;502;p45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lv-LV" sz="1200" dirty="0" smtClean="0"/>
              <a:t>7</a:t>
            </a:r>
            <a:endParaRPr sz="1200" dirty="0"/>
          </a:p>
        </p:txBody>
      </p:sp>
      <p:sp>
        <p:nvSpPr>
          <p:cNvPr id="21" name="Rectangle 20"/>
          <p:cNvSpPr/>
          <p:nvPr/>
        </p:nvSpPr>
        <p:spPr>
          <a:xfrm>
            <a:off x="1066798" y="1685364"/>
            <a:ext cx="101083" cy="46472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268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TextShape 1"/>
          <p:cNvSpPr txBox="1"/>
          <p:nvPr/>
        </p:nvSpPr>
        <p:spPr>
          <a:xfrm>
            <a:off x="356117" y="0"/>
            <a:ext cx="11145600" cy="1142280"/>
          </a:xfrm>
          <a:prstGeom prst="rect">
            <a:avLst/>
          </a:prstGeom>
          <a:noFill/>
          <a:ln>
            <a:noFill/>
          </a:ln>
        </p:spPr>
        <p:txBody>
          <a:bodyPr lIns="0" anchor="ctr">
            <a:noAutofit/>
          </a:bodyPr>
          <a:lstStyle/>
          <a:p>
            <a:r>
              <a:rPr lang="lv-LV" sz="2200" b="1" spc="-1" dirty="0">
                <a:solidFill>
                  <a:srgbClr val="664690"/>
                </a:solidFill>
                <a:latin typeface="Verdana"/>
                <a:ea typeface="Verdana"/>
              </a:rPr>
              <a:t>Sporta infrastruktūra publiskā vietnē </a:t>
            </a:r>
            <a:r>
              <a:rPr lang="lv-LV" sz="2200" b="1" i="1" spc="-1" dirty="0">
                <a:solidFill>
                  <a:srgbClr val="664690"/>
                </a:solidFill>
                <a:latin typeface="Verdana"/>
                <a:ea typeface="Verdana"/>
              </a:rPr>
              <a:t>- www.sportaregistrs.gov.lv</a:t>
            </a:r>
            <a:endParaRPr lang="lv-LV" sz="2200" spc="-1" dirty="0"/>
          </a:p>
        </p:txBody>
      </p:sp>
      <p:sp>
        <p:nvSpPr>
          <p:cNvPr id="6" name="Google Shape;502;p45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lv-LV" sz="1200" dirty="0"/>
              <a:t>8</a:t>
            </a:r>
            <a:endParaRPr sz="1200" dirty="0"/>
          </a:p>
        </p:txBody>
      </p:sp>
      <p:sp>
        <p:nvSpPr>
          <p:cNvPr id="21" name="Rectangle 20"/>
          <p:cNvSpPr/>
          <p:nvPr/>
        </p:nvSpPr>
        <p:spPr>
          <a:xfrm>
            <a:off x="1066798" y="1685364"/>
            <a:ext cx="101083" cy="46472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2" name="Picture 11"/>
          <p:cNvPicPr/>
          <p:nvPr/>
        </p:nvPicPr>
        <p:blipFill>
          <a:blip r:embed="rId2"/>
          <a:stretch/>
        </p:blipFill>
        <p:spPr>
          <a:xfrm>
            <a:off x="1469880" y="1168920"/>
            <a:ext cx="9762120" cy="53110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292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TextShape 1"/>
          <p:cNvSpPr txBox="1"/>
          <p:nvPr/>
        </p:nvSpPr>
        <p:spPr>
          <a:xfrm>
            <a:off x="301446" y="78106"/>
            <a:ext cx="9228036" cy="970764"/>
          </a:xfrm>
          <a:prstGeom prst="rect">
            <a:avLst/>
          </a:prstGeom>
          <a:noFill/>
          <a:ln>
            <a:noFill/>
          </a:ln>
        </p:spPr>
        <p:txBody>
          <a:bodyPr l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sv-SE" sz="2200" b="1" strike="noStrike" spc="-1" dirty="0" smtClean="0">
                <a:solidFill>
                  <a:schemeClr val="bg2">
                    <a:lumMod val="75000"/>
                  </a:schemeClr>
                </a:solidFill>
                <a:latin typeface="Verdana"/>
                <a:ea typeface="Verdana"/>
              </a:rPr>
              <a:t>202</a:t>
            </a:r>
            <a:r>
              <a:rPr lang="lv-LV" sz="2200" b="1" strike="noStrike" spc="-1" dirty="0" smtClean="0">
                <a:solidFill>
                  <a:schemeClr val="bg2">
                    <a:lumMod val="75000"/>
                  </a:schemeClr>
                </a:solidFill>
                <a:latin typeface="Verdana"/>
                <a:ea typeface="Verdana"/>
              </a:rPr>
              <a:t>2</a:t>
            </a:r>
            <a:r>
              <a:rPr lang="sv-SE" sz="2200" b="1" strike="noStrike" spc="-1" dirty="0" smtClean="0">
                <a:solidFill>
                  <a:schemeClr val="bg2">
                    <a:lumMod val="75000"/>
                  </a:schemeClr>
                </a:solidFill>
                <a:latin typeface="Verdana"/>
                <a:ea typeface="Verdana"/>
              </a:rPr>
              <a:t>.-2024.</a:t>
            </a:r>
            <a:r>
              <a:rPr lang="lv-LV" sz="2200" b="1" strike="noStrike" spc="-1" dirty="0" smtClean="0">
                <a:solidFill>
                  <a:schemeClr val="bg2">
                    <a:lumMod val="75000"/>
                  </a:schemeClr>
                </a:solidFill>
                <a:latin typeface="Verdana"/>
                <a:ea typeface="Verdana"/>
              </a:rPr>
              <a:t> </a:t>
            </a:r>
            <a:r>
              <a:rPr lang="sv-SE" sz="2200" b="1" strike="noStrike" spc="-1" dirty="0" smtClean="0">
                <a:solidFill>
                  <a:schemeClr val="bg2">
                    <a:lumMod val="75000"/>
                  </a:schemeClr>
                </a:solidFill>
                <a:latin typeface="Verdana"/>
                <a:ea typeface="Verdana"/>
              </a:rPr>
              <a:t>gada valsts sporta budžets</a:t>
            </a:r>
            <a:endParaRPr lang="sv-SE" sz="2200" b="1" strike="noStrike" spc="-1" dirty="0">
              <a:solidFill>
                <a:schemeClr val="bg2">
                  <a:lumMod val="75000"/>
                </a:schemeClr>
              </a:solidFill>
              <a:latin typeface="Verdana"/>
              <a:ea typeface="Verdana"/>
            </a:endParaRPr>
          </a:p>
        </p:txBody>
      </p:sp>
      <p:sp>
        <p:nvSpPr>
          <p:cNvPr id="355" name="TextShape 2"/>
          <p:cNvSpPr txBox="1"/>
          <p:nvPr/>
        </p:nvSpPr>
        <p:spPr>
          <a:xfrm>
            <a:off x="1986480" y="6566040"/>
            <a:ext cx="293040" cy="291240"/>
          </a:xfrm>
          <a:prstGeom prst="rect">
            <a:avLst/>
          </a:prstGeom>
          <a:noFill/>
          <a:ln>
            <a:noFill/>
          </a:ln>
        </p:spPr>
        <p:txBody>
          <a:bodyPr lIns="36000" tIns="36000" rIns="36000" bIns="36000" anchor="ctr">
            <a:noAutofit/>
          </a:bodyPr>
          <a:lstStyle/>
          <a:p>
            <a:pPr algn="ctr">
              <a:lnSpc>
                <a:spcPct val="100000"/>
              </a:lnSpc>
            </a:pPr>
            <a:fld id="{014D8208-DA42-45CB-B56C-2CDFF6F9061A}" type="slidenum">
              <a:rPr lang="lv-LV" sz="800" b="0" strike="noStrike" spc="-1">
                <a:solidFill>
                  <a:srgbClr val="FFFFFF"/>
                </a:solidFill>
                <a:latin typeface="Verdana"/>
                <a:ea typeface="Verdana"/>
              </a:rPr>
              <a:t>9</a:t>
            </a:fld>
            <a:endParaRPr lang="lv-LV" sz="800" b="0" strike="noStrike" spc="-1" dirty="0">
              <a:latin typeface="Times New Roman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211289"/>
              </p:ext>
            </p:extLst>
          </p:nvPr>
        </p:nvGraphicFramePr>
        <p:xfrm>
          <a:off x="122279" y="1488179"/>
          <a:ext cx="12069721" cy="4333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3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99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3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96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944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Kods</a:t>
                      </a:r>
                      <a:endParaRPr lang="lv-LV" sz="13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Programmas</a:t>
                      </a:r>
                      <a:r>
                        <a:rPr lang="lv-LV" sz="1300" b="1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apakšprogrammas </a:t>
                      </a:r>
                      <a:r>
                        <a:rPr lang="lv-LV" sz="13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nosaukums</a:t>
                      </a:r>
                      <a:endParaRPr lang="lv-LV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3957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3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2022</a:t>
                      </a:r>
                      <a:r>
                        <a:rPr lang="lv-LV" sz="1300" b="1" u="none" strike="noStrike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.gada</a:t>
                      </a:r>
                      <a:r>
                        <a:rPr lang="lv-LV" sz="1300" b="1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budžets</a:t>
                      </a:r>
                      <a:endParaRPr lang="lv-LV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3957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3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2023</a:t>
                      </a:r>
                      <a:r>
                        <a:rPr lang="lv-LV" sz="1300" b="1" u="none" strike="noStrike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.gada</a:t>
                      </a:r>
                      <a:r>
                        <a:rPr lang="lv-LV" sz="1300" b="1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</a:p>
                    <a:p>
                      <a:pPr marL="0" marR="0" indent="0" algn="ctr" defTabSz="93957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300" b="1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budžeta ietvars</a:t>
                      </a:r>
                      <a:endParaRPr lang="lv-LV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144" marR="7144" marT="7144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3957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3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</a:t>
                      </a:r>
                      <a:r>
                        <a:rPr lang="lv-LV" sz="1300" b="1" u="none" strike="noStrike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.gada</a:t>
                      </a:r>
                      <a:r>
                        <a:rPr lang="lv-LV" sz="1300" b="1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</a:p>
                    <a:p>
                      <a:pPr marL="0" marR="0" indent="0" algn="ctr" defTabSz="93957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300" b="1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budžeta ietvars</a:t>
                      </a:r>
                      <a:endParaRPr lang="lv-LV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144" marR="7144" marT="7144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55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b="1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09 00 00</a:t>
                      </a:r>
                      <a:endParaRPr lang="lv-LV" sz="1300" b="1" i="1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SPORTS</a:t>
                      </a:r>
                      <a:endParaRPr lang="lv-LV" sz="13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1" i="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37 127 703</a:t>
                      </a:r>
                      <a:endParaRPr lang="lv-LV" sz="1300" b="1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1" i="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37 350 702</a:t>
                      </a:r>
                      <a:endParaRPr lang="lv-LV" sz="1300" b="1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1" i="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36 292 406</a:t>
                      </a:r>
                      <a:endParaRPr lang="lv-LV" sz="1300" b="1" i="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55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09 04 00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b="1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Sporta būves</a:t>
                      </a:r>
                      <a:endParaRPr lang="lv-LV" sz="1300" b="1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1 627 957*</a:t>
                      </a:r>
                      <a:endParaRPr lang="lv-LV" sz="1300" b="1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627 957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627 957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55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09 08 00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Balvas par izciliem sasniegumiem sportā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42 686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42 686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42 686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871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09 09 00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Sporta federācijas un sporta </a:t>
                      </a:r>
                      <a:r>
                        <a:rPr lang="it-IT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pasākum</a:t>
                      </a:r>
                      <a:r>
                        <a:rPr lang="lv-LV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3 128 468*</a:t>
                      </a:r>
                    </a:p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[</a:t>
                      </a:r>
                      <a:r>
                        <a:rPr lang="lv-LV" sz="13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2 753 468</a:t>
                      </a:r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]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3 128 468*</a:t>
                      </a:r>
                    </a:p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[</a:t>
                      </a:r>
                      <a:r>
                        <a:rPr lang="lv-LV" sz="13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2 753 468</a:t>
                      </a:r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]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2 753 468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55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09 10 00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Murjāņu sporta ģimnāzija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2 337 948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2 392 624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2 392 624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55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09 12 00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Latvijas Sporta muzejs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86 801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86 801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86 801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571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09 16 00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Dotācija nacionālas nozīmes starptautisku sporta pasākumu organizēšanai Latvijā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242 415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242 415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242 415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55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09 17 00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Dotācija komandu sporta spēļu izlašu nodrošināšanai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1 600 000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1 600 000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1 600 000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490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09 19 00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Finansējums profesionālās ievirzes sporta izglītības programmu pedagogu darba samaksai un valsts sociālās apdrošināšanas obligātajām iemaksām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18 795 696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20 103 544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3955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20 103 544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55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09 21 00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Augstas klases sasniegumu sports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7 000 000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7 000 000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7 000 000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172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09 23 00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Valsts ilgtermiņa saistības sportā – Dotācija Latvijas Olimpiskajai komitejai </a:t>
                      </a:r>
                      <a:endParaRPr lang="lv-LV" sz="1300" u="none" strike="noStrike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 fontAlgn="t"/>
                      <a:r>
                        <a:rPr lang="lv-LV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</a:t>
                      </a:r>
                      <a:r>
                        <a:rPr lang="lv-LV" sz="130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LOK) – valsts galvoto aizdevumu atmaksai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1 865 732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1 726 207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1 042 911</a:t>
                      </a:r>
                      <a:endParaRPr lang="lv-LV" sz="13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9365">
                <a:tc>
                  <a:txBody>
                    <a:bodyPr/>
                    <a:lstStyle/>
                    <a:p>
                      <a:pPr algn="ctr" fontAlgn="t"/>
                      <a:r>
                        <a:rPr lang="lv-LV" sz="130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09 25 00</a:t>
                      </a:r>
                      <a:endParaRPr lang="lv-LV" sz="1300" b="0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22" marR="5822" marT="5822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v-LV" sz="1300" b="1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Dotācija biedrībai </a:t>
                      </a:r>
                      <a:r>
                        <a:rPr lang="lv-LV" sz="13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"Latvijas </a:t>
                      </a:r>
                      <a:r>
                        <a:rPr lang="lv-LV" sz="1300" b="1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Paralimpiskā </a:t>
                      </a:r>
                      <a:r>
                        <a:rPr lang="lv-LV" sz="13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komiteja" </a:t>
                      </a:r>
                      <a:r>
                        <a:rPr lang="lv-LV" sz="1300" b="1" u="none" strike="noStrike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pielāgotā sporta attīstībai</a:t>
                      </a:r>
                      <a:endParaRPr lang="lv-LV" sz="1300" b="1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144000" marR="5822" marT="5822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400 000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400 000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400 000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950259" y="5803145"/>
            <a:ext cx="11125201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 algn="just"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</a:pP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Apakšprogrammā 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09.04.00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"Sporta 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būves" 2022. gadā </a:t>
            </a:r>
            <a:r>
              <a:rPr lang="lv-LV" sz="1200" b="1" dirty="0" smtClean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1 000 000 EUR 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paredzēti investīcijām valsts sporta bāzēs. Tāpat papildus budžetā paredzēti </a:t>
            </a:r>
            <a:r>
              <a:rPr lang="lv-LV" sz="1200" b="1" dirty="0" smtClean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13 </a:t>
            </a:r>
            <a:r>
              <a:rPr lang="lv-LV" sz="1200" b="1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467 </a:t>
            </a:r>
            <a:r>
              <a:rPr lang="lv-LV" sz="1200" b="1" dirty="0" smtClean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716 EUR 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augstas gatavības projekta īstenošanai – Komandu sporta spēļu halles izveide Krišjāņa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Barona ielā 99C, 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Rīgā.</a:t>
            </a:r>
          </a:p>
          <a:p>
            <a:pPr marL="179388" indent="-179388" algn="just"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</a:pP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Apakšprogrammā 09.09.00 "Sporta federācijas un sporta pasākumi" 2022. un 2023. gadā </a:t>
            </a:r>
            <a:r>
              <a:rPr lang="lv-LV" sz="1200" b="1" dirty="0" smtClean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375 000 EUR 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– izdevumu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segšanai izglītības iestādēm, kas piedalās projektā 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"Sporto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visa 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klase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" atbilstoši nolikumam (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260 000 EUR)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un 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nometnes "Personības akadēmija" rīkošanai </a:t>
            </a:r>
            <a:b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(115 000 EUR) [no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VAS “Latvijas Loto</a:t>
            </a:r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” dividendēm].</a:t>
            </a:r>
          </a:p>
        </p:txBody>
      </p:sp>
      <p:sp>
        <p:nvSpPr>
          <p:cNvPr id="9" name="Google Shape;502;p45"/>
          <p:cNvSpPr txBox="1">
            <a:spLocks noGrp="1"/>
          </p:cNvSpPr>
          <p:nvPr>
            <p:ph type="sldNum" idx="12"/>
          </p:nvPr>
        </p:nvSpPr>
        <p:spPr>
          <a:xfrm>
            <a:off x="640138" y="6566487"/>
            <a:ext cx="341497" cy="29151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lv-LV" sz="1200" dirty="0"/>
              <a:t>9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53244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1">
      <a:dk1>
        <a:srgbClr val="664690"/>
      </a:dk1>
      <a:lt1>
        <a:srgbClr val="FFFFFF"/>
      </a:lt1>
      <a:dk2>
        <a:srgbClr val="664690"/>
      </a:dk2>
      <a:lt2>
        <a:srgbClr val="FFFFFF"/>
      </a:lt2>
      <a:accent1>
        <a:srgbClr val="664690"/>
      </a:accent1>
      <a:accent2>
        <a:srgbClr val="856CA6"/>
      </a:accent2>
      <a:accent3>
        <a:srgbClr val="A391BC"/>
      </a:accent3>
      <a:accent4>
        <a:srgbClr val="C2B5D3"/>
      </a:accent4>
      <a:accent5>
        <a:srgbClr val="E0DAE9"/>
      </a:accent5>
      <a:accent6>
        <a:srgbClr val="EFECF3"/>
      </a:accent6>
      <a:hlink>
        <a:srgbClr val="442583"/>
      </a:hlink>
      <a:folHlink>
        <a:srgbClr val="66469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Meaningful Template">
  <a:themeElements>
    <a:clrScheme name="Meaningful Template">
      <a:dk1>
        <a:srgbClr val="000000"/>
      </a:dk1>
      <a:lt1>
        <a:srgbClr val="FFFFFF"/>
      </a:lt1>
      <a:dk2>
        <a:srgbClr val="5E6970"/>
      </a:dk2>
      <a:lt2>
        <a:srgbClr val="FFFFFF"/>
      </a:lt2>
      <a:accent1>
        <a:srgbClr val="264653"/>
      </a:accent1>
      <a:accent2>
        <a:srgbClr val="2A9D8F"/>
      </a:accent2>
      <a:accent3>
        <a:srgbClr val="E9C46A"/>
      </a:accent3>
      <a:accent4>
        <a:srgbClr val="F4A261"/>
      </a:accent4>
      <a:accent5>
        <a:srgbClr val="E76F51"/>
      </a:accent5>
      <a:accent6>
        <a:srgbClr val="8D248D"/>
      </a:accent6>
      <a:hlink>
        <a:srgbClr val="2A9D8F"/>
      </a:hlink>
      <a:folHlink>
        <a:srgbClr val="000000"/>
      </a:folHlink>
    </a:clrScheme>
    <a:fontScheme name="Custom 88">
      <a:majorFont>
        <a:latin typeface="Montserrat SemiBold"/>
        <a:ea typeface=""/>
        <a:cs typeface=""/>
      </a:majorFont>
      <a:minorFont>
        <a:latin typeface="Montserrat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3_Meaningful Template">
  <a:themeElements>
    <a:clrScheme name="Meaningful Template">
      <a:dk1>
        <a:srgbClr val="000000"/>
      </a:dk1>
      <a:lt1>
        <a:srgbClr val="FFFFFF"/>
      </a:lt1>
      <a:dk2>
        <a:srgbClr val="5E6970"/>
      </a:dk2>
      <a:lt2>
        <a:srgbClr val="FFFFFF"/>
      </a:lt2>
      <a:accent1>
        <a:srgbClr val="264653"/>
      </a:accent1>
      <a:accent2>
        <a:srgbClr val="2A9D8F"/>
      </a:accent2>
      <a:accent3>
        <a:srgbClr val="E9C46A"/>
      </a:accent3>
      <a:accent4>
        <a:srgbClr val="F4A261"/>
      </a:accent4>
      <a:accent5>
        <a:srgbClr val="E76F51"/>
      </a:accent5>
      <a:accent6>
        <a:srgbClr val="8D248D"/>
      </a:accent6>
      <a:hlink>
        <a:srgbClr val="2A9D8F"/>
      </a:hlink>
      <a:folHlink>
        <a:srgbClr val="000000"/>
      </a:folHlink>
    </a:clrScheme>
    <a:fontScheme name="Custom 88">
      <a:majorFont>
        <a:latin typeface="Montserrat SemiBold"/>
        <a:ea typeface=""/>
        <a:cs typeface=""/>
      </a:majorFont>
      <a:minorFont>
        <a:latin typeface="Montserrat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Meaningful Template">
  <a:themeElements>
    <a:clrScheme name="Izm2020">
      <a:dk1>
        <a:sysClr val="windowText" lastClr="000000"/>
      </a:dk1>
      <a:lt1>
        <a:sysClr val="window" lastClr="FFFFFF"/>
      </a:lt1>
      <a:dk2>
        <a:srgbClr val="453A96"/>
      </a:dk2>
      <a:lt2>
        <a:srgbClr val="E7E6E6"/>
      </a:lt2>
      <a:accent1>
        <a:srgbClr val="329E89"/>
      </a:accent1>
      <a:accent2>
        <a:srgbClr val="D86212"/>
      </a:accent2>
      <a:accent3>
        <a:srgbClr val="A5A5A5"/>
      </a:accent3>
      <a:accent4>
        <a:srgbClr val="FFC000"/>
      </a:accent4>
      <a:accent5>
        <a:srgbClr val="3865B6"/>
      </a:accent5>
      <a:accent6>
        <a:srgbClr val="70AD47"/>
      </a:accent6>
      <a:hlink>
        <a:srgbClr val="F65279"/>
      </a:hlink>
      <a:folHlink>
        <a:srgbClr val="954F72"/>
      </a:folHlink>
    </a:clrScheme>
    <a:fontScheme name="Custom 78">
      <a:majorFont>
        <a:latin typeface="Montserrat"/>
        <a:ea typeface=""/>
        <a:cs typeface=""/>
      </a:majorFont>
      <a:minorFont>
        <a:latin typeface="Montserrat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5646</TotalTime>
  <Words>917</Words>
  <Application>Microsoft Office PowerPoint</Application>
  <PresentationFormat>Widescreen</PresentationFormat>
  <Paragraphs>153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27" baseType="lpstr">
      <vt:lpstr>MS PGothic</vt:lpstr>
      <vt:lpstr>Arial</vt:lpstr>
      <vt:lpstr>Calibri</vt:lpstr>
      <vt:lpstr>Montserrat</vt:lpstr>
      <vt:lpstr>Montserrat Light</vt:lpstr>
      <vt:lpstr>Montserrat SemiBold</vt:lpstr>
      <vt:lpstr>Source Sans Pro</vt:lpstr>
      <vt:lpstr>Source Sans Pro Black</vt:lpstr>
      <vt:lpstr>Tahoma</vt:lpstr>
      <vt:lpstr>Times New Roman</vt:lpstr>
      <vt:lpstr>Trebuchet MS</vt:lpstr>
      <vt:lpstr>Verdana</vt:lpstr>
      <vt:lpstr>Wingdings</vt:lpstr>
      <vt:lpstr>Office Theme</vt:lpstr>
      <vt:lpstr>2_Meaningful Template</vt:lpstr>
      <vt:lpstr>13_Meaningful Template</vt:lpstr>
      <vt:lpstr>7_Meaningful Template</vt:lpstr>
      <vt:lpstr>Informatīvās telpas, kultūras un sporta piekļūstamība</vt:lpstr>
      <vt:lpstr>Sporta politikas pamatnostādnes 2022.–2027. gadam</vt:lpstr>
      <vt:lpstr>Sporta politikas pamatnostādnes 2022.–2027. gadam</vt:lpstr>
      <vt:lpstr>Sporta politikas pamatnostādnes 2022.–2027. gadam Izaicinājumi sporta nozarē</vt:lpstr>
      <vt:lpstr>PowerPoint Presentation</vt:lpstr>
      <vt:lpstr>Sporta politikas pamatnostādnes 2022.–2027. gadam</vt:lpstr>
      <vt:lpstr>PowerPoint Presentation</vt:lpstr>
      <vt:lpstr>PowerPoint Presentation</vt:lpstr>
      <vt:lpstr>PowerPoint Presentation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NOSAUKUMS</dc:title>
  <dc:creator>Egita Diure</dc:creator>
  <cp:lastModifiedBy>HP</cp:lastModifiedBy>
  <cp:revision>534</cp:revision>
  <cp:lastPrinted>2022-02-02T07:19:40Z</cp:lastPrinted>
  <dcterms:modified xsi:type="dcterms:W3CDTF">2022-10-19T10:56:12Z</dcterms:modified>
</cp:coreProperties>
</file>