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35" r:id="rId1"/>
  </p:sldMasterIdLst>
  <p:notesMasterIdLst>
    <p:notesMasterId r:id="rId9"/>
  </p:notesMasterIdLst>
  <p:handoutMasterIdLst>
    <p:handoutMasterId r:id="rId10"/>
  </p:handoutMasterIdLst>
  <p:sldIdLst>
    <p:sldId id="257" r:id="rId2"/>
    <p:sldId id="775" r:id="rId3"/>
    <p:sldId id="781" r:id="rId4"/>
    <p:sldId id="789" r:id="rId5"/>
    <p:sldId id="788" r:id="rId6"/>
    <p:sldId id="790" r:id="rId7"/>
    <p:sldId id="361" r:id="rId8"/>
  </p:sldIdLst>
  <p:sldSz cx="12192000" cy="6858000"/>
  <p:notesSz cx="6735763" cy="9866313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una Tuča" initials="GT" lastIdx="2" clrIdx="0">
    <p:extLst>
      <p:ext uri="{19B8F6BF-5375-455C-9EA6-DF929625EA0E}">
        <p15:presenceInfo xmlns:p15="http://schemas.microsoft.com/office/powerpoint/2012/main" userId="S-1-5-21-738795142-1242532775-405837587-13670" providerId="AD"/>
      </p:ext>
    </p:extLst>
  </p:cmAuthor>
  <p:cmAuthor id="2" name="Zanda Beinare" initials="ZB" lastIdx="1" clrIdx="1">
    <p:extLst>
      <p:ext uri="{19B8F6BF-5375-455C-9EA6-DF929625EA0E}">
        <p15:presenceInfo xmlns:p15="http://schemas.microsoft.com/office/powerpoint/2012/main" userId="S-1-5-21-738795142-1242532775-405837587-1477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EA92D"/>
    <a:srgbClr val="E6E6E6"/>
    <a:srgbClr val="99CCFF"/>
    <a:srgbClr val="80C5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81649" autoAdjust="0"/>
  </p:normalViewPr>
  <p:slideViewPr>
    <p:cSldViewPr snapToGrid="0">
      <p:cViewPr varScale="1">
        <p:scale>
          <a:sx n="64" d="100"/>
          <a:sy n="64" d="100"/>
        </p:scale>
        <p:origin x="680" y="56"/>
      </p:cViewPr>
      <p:guideLst>
        <p:guide orient="horz" pos="2160"/>
        <p:guide pos="384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565" cy="493868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l">
              <a:defRPr sz="1200"/>
            </a:lvl1pPr>
          </a:lstStyle>
          <a:p>
            <a:endParaRPr lang="lv-LV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4626" y="0"/>
            <a:ext cx="2919565" cy="493868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r">
              <a:defRPr sz="1200"/>
            </a:lvl1pPr>
          </a:lstStyle>
          <a:p>
            <a:fld id="{19E33A02-AA45-433B-B207-837C32AD5C0E}" type="datetimeFigureOut">
              <a:rPr lang="lv-LV" smtClean="0"/>
              <a:t>15.12.2022</a:t>
            </a:fld>
            <a:endParaRPr lang="lv-LV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2445"/>
            <a:ext cx="2919565" cy="493868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l">
              <a:defRPr sz="1200"/>
            </a:lvl1pPr>
          </a:lstStyle>
          <a:p>
            <a:endParaRPr lang="lv-LV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4626" y="9372445"/>
            <a:ext cx="2919565" cy="493868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r">
              <a:defRPr sz="1200"/>
            </a:lvl1pPr>
          </a:lstStyle>
          <a:p>
            <a:fld id="{736C7742-FE3C-4F2D-88D8-086901AF935E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205181514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0" cy="495029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l">
              <a:defRPr sz="1200"/>
            </a:lvl1pPr>
          </a:lstStyle>
          <a:p>
            <a:endParaRPr lang="lv-LV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5" y="0"/>
            <a:ext cx="2918830" cy="495029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r">
              <a:defRPr sz="1200"/>
            </a:lvl1pPr>
          </a:lstStyle>
          <a:p>
            <a:fld id="{C4A6CDD6-4BF8-4AE2-B42B-910D95DB4296}" type="datetimeFigureOut">
              <a:rPr lang="lv-LV" smtClean="0"/>
              <a:t>15.12.2022</a:t>
            </a:fld>
            <a:endParaRPr lang="lv-LV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63" tIns="45382" rIns="90763" bIns="45382" rtlCol="0" anchor="ctr"/>
          <a:lstStyle/>
          <a:p>
            <a:endParaRPr lang="lv-LV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0763" tIns="45382" rIns="90763" bIns="4538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371286"/>
            <a:ext cx="2918830" cy="495028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l">
              <a:defRPr sz="1200"/>
            </a:lvl1pPr>
          </a:lstStyle>
          <a:p>
            <a:endParaRPr lang="lv-LV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5" y="9371286"/>
            <a:ext cx="2918830" cy="495028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r">
              <a:defRPr sz="1200"/>
            </a:lvl1pPr>
          </a:lstStyle>
          <a:p>
            <a:fld id="{AD01B391-23A7-42CB-A184-AFE045D2BB2B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716368286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01B391-23A7-42CB-A184-AFE045D2BB2B}" type="slidenum">
              <a:rPr lang="lv-LV" smtClean="0"/>
              <a:t>1</a:t>
            </a:fld>
            <a:endParaRPr lang="lv-LV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FAA012-1C0C-4FEF-810E-8890E5E544A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5705159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C38FD-4F1A-417D-8DD5-2E4F7F37F716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815478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C38FD-4F1A-417D-8DD5-2E4F7F37F716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780529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C38FD-4F1A-417D-8DD5-2E4F7F37F716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6057679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7167" y="0"/>
            <a:ext cx="5037667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914400" y="4724400"/>
            <a:ext cx="103632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914400" y="3505200"/>
            <a:ext cx="103632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4724400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5761038"/>
            <a:ext cx="103632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015614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7167" y="0"/>
            <a:ext cx="5037667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914400" y="4724400"/>
            <a:ext cx="103632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>
              <a:defRPr/>
            </a:pPr>
            <a:endParaRPr lang="lv-LV" sz="1400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914400" y="3505200"/>
            <a:ext cx="103632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4724400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5761038"/>
            <a:ext cx="103632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540710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2347383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657605"/>
            <a:ext cx="8128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54400" y="381000"/>
            <a:ext cx="8128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1722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168232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582400" y="6169025"/>
            <a:ext cx="4064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fld id="{87191800-77E5-4651-BAAC-0C70176B7637}" type="slidenum">
              <a:rPr lang="en-US" altLang="lv-LV"/>
              <a:pPr/>
              <a:t>‹#›</a:t>
            </a:fld>
            <a:endParaRPr lang="en-US" altLang="lv-LV" dirty="0"/>
          </a:p>
        </p:txBody>
      </p:sp>
    </p:spTree>
    <p:extLst>
      <p:ext uri="{BB962C8B-B14F-4D97-AF65-F5344CB8AC3E}">
        <p14:creationId xmlns:p14="http://schemas.microsoft.com/office/powerpoint/2010/main" val="33223650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2347383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04806"/>
            <a:ext cx="8128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54400" y="1752601"/>
            <a:ext cx="3860800" cy="4267200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20000" y="1752605"/>
            <a:ext cx="3962400" cy="428307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1722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168232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582400" y="6169025"/>
            <a:ext cx="4064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fld id="{28B6C390-344C-4969-8992-D0B23405AA84}" type="slidenum">
              <a:rPr lang="en-US" altLang="lv-LV"/>
              <a:pPr/>
              <a:t>‹#›</a:t>
            </a:fld>
            <a:endParaRPr lang="en-US" altLang="lv-LV" dirty="0"/>
          </a:p>
        </p:txBody>
      </p:sp>
    </p:spTree>
    <p:extLst>
      <p:ext uri="{BB962C8B-B14F-4D97-AF65-F5344CB8AC3E}">
        <p14:creationId xmlns:p14="http://schemas.microsoft.com/office/powerpoint/2010/main" val="22408142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2347383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3454400" y="304806"/>
            <a:ext cx="8128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3454400" y="2386945"/>
            <a:ext cx="38608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7620000" y="2386945"/>
            <a:ext cx="39624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3454400" y="1516065"/>
            <a:ext cx="3860800" cy="87153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7620000" y="1516065"/>
            <a:ext cx="3962400" cy="87087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1722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168232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Slide Number Placeholder 22"/>
          <p:cNvSpPr>
            <a:spLocks noGrp="1"/>
          </p:cNvSpPr>
          <p:nvPr>
            <p:ph type="sldNum" sz="quarter" idx="18"/>
          </p:nvPr>
        </p:nvSpPr>
        <p:spPr>
          <a:xfrm>
            <a:off x="11582400" y="6169025"/>
            <a:ext cx="4064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fld id="{5DD5819D-9885-45FC-8C2D-E7CD99AB2254}" type="slidenum">
              <a:rPr lang="en-US" altLang="lv-LV"/>
              <a:pPr/>
              <a:t>‹#›</a:t>
            </a:fld>
            <a:endParaRPr lang="en-US" altLang="lv-LV" dirty="0"/>
          </a:p>
        </p:txBody>
      </p:sp>
    </p:spTree>
    <p:extLst>
      <p:ext uri="{BB962C8B-B14F-4D97-AF65-F5344CB8AC3E}">
        <p14:creationId xmlns:p14="http://schemas.microsoft.com/office/powerpoint/2010/main" val="14904828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2347383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3454400" y="304806"/>
            <a:ext cx="8128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1722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168232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582400" y="6169025"/>
            <a:ext cx="4064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fld id="{3B8AC4A6-68EF-47E4-965B-382FE4BDAAF7}" type="slidenum">
              <a:rPr lang="en-US" altLang="lv-LV"/>
              <a:pPr/>
              <a:t>‹#›</a:t>
            </a:fld>
            <a:endParaRPr lang="en-US" altLang="lv-LV" dirty="0"/>
          </a:p>
        </p:txBody>
      </p:sp>
    </p:spTree>
    <p:extLst>
      <p:ext uri="{BB962C8B-B14F-4D97-AF65-F5344CB8AC3E}">
        <p14:creationId xmlns:p14="http://schemas.microsoft.com/office/powerpoint/2010/main" val="40169126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2347383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1722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168232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582400" y="6169025"/>
            <a:ext cx="4064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fld id="{BCE70E9C-782B-4092-B229-246745DF725F}" type="slidenum">
              <a:rPr lang="en-US" altLang="lv-LV"/>
              <a:pPr/>
              <a:t>‹#›</a:t>
            </a:fld>
            <a:endParaRPr lang="en-US" altLang="lv-LV" dirty="0"/>
          </a:p>
        </p:txBody>
      </p:sp>
    </p:spTree>
    <p:extLst>
      <p:ext uri="{BB962C8B-B14F-4D97-AF65-F5344CB8AC3E}">
        <p14:creationId xmlns:p14="http://schemas.microsoft.com/office/powerpoint/2010/main" val="350672055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2347383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1" y="272980"/>
            <a:ext cx="3668035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26037" y="273054"/>
            <a:ext cx="4359563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54401" y="1435123"/>
            <a:ext cx="3668035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1722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168232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582400" y="6169025"/>
            <a:ext cx="4064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fld id="{53D84654-884D-47FA-BDF8-4FBAE3C4AEF1}" type="slidenum">
              <a:rPr lang="en-US" altLang="lv-LV"/>
              <a:pPr/>
              <a:t>‹#›</a:t>
            </a:fld>
            <a:endParaRPr lang="en-US" altLang="lv-LV" dirty="0"/>
          </a:p>
        </p:txBody>
      </p:sp>
    </p:spTree>
    <p:extLst>
      <p:ext uri="{BB962C8B-B14F-4D97-AF65-F5344CB8AC3E}">
        <p14:creationId xmlns:p14="http://schemas.microsoft.com/office/powerpoint/2010/main" val="3110158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C38FD-4F1A-417D-8DD5-2E4F7F37F716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68320593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7167" y="0"/>
            <a:ext cx="5037667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4724400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5761038"/>
            <a:ext cx="103632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303720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>
            <a:extLst>
              <a:ext uri="{FF2B5EF4-FFF2-40B4-BE49-F238E27FC236}">
                <a16:creationId xmlns:a16="http://schemas.microsoft.com/office/drawing/2014/main" id="{C02F12AB-E2B6-416A-8DBA-74942F7AD7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2347383" cy="1958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81000"/>
            <a:ext cx="8128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54400" y="1752601"/>
            <a:ext cx="8128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AA0B12D4-A1E1-4694-974B-ECE8FEF6E18B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96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31A2F6FB-105C-43B7-B7D4-6CBA7F9CC682}" type="slidenum">
              <a:rPr lang="en-US" altLang="lv-LV"/>
              <a:pPr>
                <a:defRPr/>
              </a:pPr>
              <a:t>‹#›</a:t>
            </a:fld>
            <a:endParaRPr lang="en-US" altLang="lv-LV" dirty="0"/>
          </a:p>
        </p:txBody>
      </p:sp>
    </p:spTree>
    <p:extLst>
      <p:ext uri="{BB962C8B-B14F-4D97-AF65-F5344CB8AC3E}">
        <p14:creationId xmlns:p14="http://schemas.microsoft.com/office/powerpoint/2010/main" val="247875324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>
            <a:extLst>
              <a:ext uri="{FF2B5EF4-FFF2-40B4-BE49-F238E27FC236}">
                <a16:creationId xmlns:a16="http://schemas.microsoft.com/office/drawing/2014/main" id="{446E9A77-5AE0-40CC-8D1C-4CC9707BE4E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>
            <a:extLst>
              <a:ext uri="{FF2B5EF4-FFF2-40B4-BE49-F238E27FC236}">
                <a16:creationId xmlns:a16="http://schemas.microsoft.com/office/drawing/2014/main" id="{33CD4AA7-B894-436D-8A0D-DCF48DA3E6E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7167" y="0"/>
            <a:ext cx="5037667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4724400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5761038"/>
            <a:ext cx="103632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5197189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>
            <a:extLst>
              <a:ext uri="{FF2B5EF4-FFF2-40B4-BE49-F238E27FC236}">
                <a16:creationId xmlns:a16="http://schemas.microsoft.com/office/drawing/2014/main" id="{0A3BDC5C-6339-4D53-8117-444AC6F49B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2347383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81000"/>
            <a:ext cx="8128000" cy="1036642"/>
          </a:xfrm>
        </p:spPr>
        <p:txBody>
          <a:bodyPr anchor="t">
            <a:normAutofit/>
          </a:bodyPr>
          <a:lstStyle>
            <a:lvl1pPr algn="l">
              <a:defRPr sz="28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54400" y="1752601"/>
            <a:ext cx="8128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40E9AA4F-7241-458A-A80B-016A030F2E23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E8002C7C-908B-4846-A6B5-5EC180998F98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769837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C38FD-4F1A-417D-8DD5-2E4F7F37F716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499374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C38FD-4F1A-417D-8DD5-2E4F7F37F716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832955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C38FD-4F1A-417D-8DD5-2E4F7F37F716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188811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C38FD-4F1A-417D-8DD5-2E4F7F37F716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729579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C38FD-4F1A-417D-8DD5-2E4F7F37F716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259258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C38FD-4F1A-417D-8DD5-2E4F7F37F716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057177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C38FD-4F1A-417D-8DD5-2E4F7F37F716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664230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8C38FD-4F1A-417D-8DD5-2E4F7F37F716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59615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  <p:sldLayoutId id="2147483747" r:id="rId12"/>
    <p:sldLayoutId id="2147483664" r:id="rId13"/>
    <p:sldLayoutId id="2147483666" r:id="rId14"/>
    <p:sldLayoutId id="2147483667" r:id="rId15"/>
    <p:sldLayoutId id="2147483668" r:id="rId16"/>
    <p:sldLayoutId id="2147483669" r:id="rId17"/>
    <p:sldLayoutId id="2147483670" r:id="rId18"/>
    <p:sldLayoutId id="2147483671" r:id="rId19"/>
    <p:sldLayoutId id="2147483672" r:id="rId20"/>
    <p:sldLayoutId id="2147483756" r:id="rId21"/>
    <p:sldLayoutId id="2147483759" r:id="rId22"/>
    <p:sldLayoutId id="2147483761" r:id="rId2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instagram.com/labklajibas_ministrija/" TargetMode="External"/><Relationship Id="rId3" Type="http://schemas.openxmlformats.org/officeDocument/2006/relationships/image" Target="../media/image6.png"/><Relationship Id="rId7" Type="http://schemas.openxmlformats.org/officeDocument/2006/relationships/hyperlink" Target="http://www.lm.gov.lv/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2.xml"/><Relationship Id="rId6" Type="http://schemas.openxmlformats.org/officeDocument/2006/relationships/image" Target="../media/image9.png"/><Relationship Id="rId11" Type="http://schemas.openxmlformats.org/officeDocument/2006/relationships/hyperlink" Target="https://www.youtube.com/user/LabklajibasMinistrij" TargetMode="External"/><Relationship Id="rId5" Type="http://schemas.openxmlformats.org/officeDocument/2006/relationships/image" Target="../media/image8.png"/><Relationship Id="rId10" Type="http://schemas.openxmlformats.org/officeDocument/2006/relationships/hyperlink" Target="https://twitter.com/Lab_min" TargetMode="External"/><Relationship Id="rId4" Type="http://schemas.openxmlformats.org/officeDocument/2006/relationships/image" Target="../media/image7.png"/><Relationship Id="rId9" Type="http://schemas.openxmlformats.org/officeDocument/2006/relationships/hyperlink" Target="https://www.facebook.com/labklajibasministrija/?ref=h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1061317" y="3444557"/>
            <a:ext cx="10216283" cy="1544131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lv-LV" sz="2800" dirty="0"/>
              <a:t>Darba grupa personu ar funkcionāliem traucējumiem vides, pakalpojumu un informācijas piekļūstamības veicināšanai</a:t>
            </a:r>
            <a:endParaRPr lang="lv-LV" altLang="lv-LV" sz="2800" dirty="0">
              <a:solidFill>
                <a:srgbClr val="336600"/>
              </a:solidFill>
              <a:latin typeface="Times New Roman" panose="02020603050405020304" pitchFamily="18" charset="0"/>
              <a:ea typeface="MS PGothic" panose="020B060007020508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12292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7859210" y="5761038"/>
            <a:ext cx="3418390" cy="639762"/>
          </a:xfrm>
        </p:spPr>
        <p:txBody>
          <a:bodyPr>
            <a:normAutofit lnSpcReduction="10000"/>
          </a:bodyPr>
          <a:lstStyle/>
          <a:p>
            <a:pPr algn="r">
              <a:spcBef>
                <a:spcPct val="0"/>
              </a:spcBef>
              <a:defRPr/>
            </a:pPr>
            <a:r>
              <a:rPr lang="lv-LV" altLang="lv-LV" sz="2000" b="1" dirty="0">
                <a:cs typeface="Leelawadee UI Semilight" panose="020B0402040204020203" pitchFamily="34" charset="-34"/>
              </a:rPr>
              <a:t>2022</a:t>
            </a:r>
            <a:r>
              <a:rPr lang="en-GB" altLang="lv-LV" sz="2000" b="1" dirty="0">
                <a:cs typeface="Leelawadee UI Semilight" panose="020B0402040204020203" pitchFamily="34" charset="-34"/>
              </a:rPr>
              <a:t>.</a:t>
            </a:r>
            <a:r>
              <a:rPr lang="en-GB" altLang="lv-LV" sz="2000" b="1" dirty="0" err="1">
                <a:cs typeface="Leelawadee UI Semilight" panose="020B0402040204020203" pitchFamily="34" charset="-34"/>
              </a:rPr>
              <a:t>gada</a:t>
            </a:r>
            <a:r>
              <a:rPr lang="en-GB" altLang="lv-LV" sz="2000" b="1" dirty="0">
                <a:cs typeface="Leelawadee UI Semilight" panose="020B0402040204020203" pitchFamily="34" charset="-34"/>
              </a:rPr>
              <a:t> </a:t>
            </a:r>
            <a:r>
              <a:rPr lang="lv-LV" altLang="lv-LV" sz="2000" b="1" dirty="0">
                <a:cs typeface="Leelawadee UI Semilight" panose="020B0402040204020203" pitchFamily="34" charset="-34"/>
              </a:rPr>
              <a:t>15</a:t>
            </a:r>
            <a:r>
              <a:rPr lang="en-GB" altLang="lv-LV" sz="2000" b="1" dirty="0">
                <a:cs typeface="Leelawadee UI Semilight" panose="020B0402040204020203" pitchFamily="34" charset="-34"/>
              </a:rPr>
              <a:t>.</a:t>
            </a:r>
            <a:r>
              <a:rPr lang="lv-LV" altLang="lv-LV" sz="2000" b="1" dirty="0">
                <a:cs typeface="Leelawadee UI Semilight" panose="020B0402040204020203" pitchFamily="34" charset="-34"/>
              </a:rPr>
              <a:t>decembris</a:t>
            </a:r>
          </a:p>
          <a:p>
            <a:pPr algn="r"/>
            <a:endParaRPr lang="lv-LV" altLang="lv-LV" sz="2000" dirty="0">
              <a:cs typeface="Leelawadee UI Semilight" panose="020B04020402040202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946228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F04435-7EAC-4CF4-B60B-84300491C9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85327" y="486137"/>
            <a:ext cx="8897073" cy="671331"/>
          </a:xfrm>
        </p:spPr>
        <p:txBody>
          <a:bodyPr>
            <a:noAutofit/>
          </a:bodyPr>
          <a:lstStyle/>
          <a:p>
            <a:pPr algn="ctr"/>
            <a:r>
              <a:rPr lang="lv-LV" sz="2800" dirty="0"/>
              <a:t>Darba grupas uzdevumi un laika rāmis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5F2DE3-C49E-41C6-8EE4-3577E2BCB4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7078" y="1752601"/>
            <a:ext cx="10795322" cy="4373573"/>
          </a:xfrm>
        </p:spPr>
        <p:txBody>
          <a:bodyPr>
            <a:norm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lv-LV" sz="2400" b="1" dirty="0"/>
              <a:t>Līdz 31.12.2022. </a:t>
            </a:r>
            <a:r>
              <a:rPr lang="lv-LV" sz="2400" dirty="0"/>
              <a:t>panākta vienošanās par pasākumiem, kas īstenojami</a:t>
            </a:r>
          </a:p>
          <a:p>
            <a:pPr marL="1143000" lvl="1" indent="-457200" algn="just"/>
            <a:r>
              <a:rPr lang="lv-LV" sz="2400" dirty="0">
                <a:latin typeface="Verdana" panose="020B0604030504040204" pitchFamily="34" charset="0"/>
                <a:ea typeface="Verdana" panose="020B0604030504040204" pitchFamily="34" charset="0"/>
              </a:rPr>
              <a:t>līdz 31.12.2023.</a:t>
            </a:r>
          </a:p>
          <a:p>
            <a:pPr marL="1143000" lvl="1" indent="-457200" algn="just"/>
            <a:r>
              <a:rPr lang="lv-LV" sz="2400" dirty="0">
                <a:latin typeface="Verdana" panose="020B0604030504040204" pitchFamily="34" charset="0"/>
                <a:ea typeface="Verdana" panose="020B0604030504040204" pitchFamily="34" charset="0"/>
              </a:rPr>
              <a:t>2024.gadā vai turpmākajos gados</a:t>
            </a:r>
          </a:p>
          <a:p>
            <a:pPr marL="1143000" lvl="1" indent="-457200" algn="just"/>
            <a:endParaRPr lang="lv-LV" sz="2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lv-LV" sz="2400" b="1" dirty="0"/>
              <a:t>Līdz 31.05.2023. </a:t>
            </a:r>
            <a:r>
              <a:rPr lang="lv-LV" sz="2400" dirty="0"/>
              <a:t>sagatavots informatīvā ziņojuma projekts par vides, pakalpojumu un informācijas piekļūstamības nodrošināšanu, kurā iekļauti īstermiņā un ilgtermiņā īstenojamie uzdevumi nozaru ministrijām un institūcijām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83A89B-A270-45E8-8E09-644B5F61E20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7DC1897-3E6B-4D79-A3D8-A732FA7954D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6275E8-58FC-4795-A551-069CB6510D75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31A2F6FB-105C-43B7-B7D4-6CBA7F9CC682}" type="slidenum">
              <a:rPr lang="en-US" altLang="lv-LV" smtClean="0"/>
              <a:pPr>
                <a:defRPr/>
              </a:pPr>
              <a:t>2</a:t>
            </a:fld>
            <a:endParaRPr lang="en-US" altLang="lv-LV" dirty="0"/>
          </a:p>
        </p:txBody>
      </p:sp>
    </p:spTree>
    <p:extLst>
      <p:ext uri="{BB962C8B-B14F-4D97-AF65-F5344CB8AC3E}">
        <p14:creationId xmlns:p14="http://schemas.microsoft.com/office/powerpoint/2010/main" val="6555111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A3CB7E-6EBD-467D-9C91-659406618A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64296" y="381000"/>
            <a:ext cx="9018104" cy="558944"/>
          </a:xfrm>
        </p:spPr>
        <p:txBody>
          <a:bodyPr>
            <a:normAutofit/>
          </a:bodyPr>
          <a:lstStyle/>
          <a:p>
            <a:pPr algn="ctr"/>
            <a:r>
              <a:rPr lang="lv-LV" dirty="0"/>
              <a:t>Dod5 darba grupas būtiskākie jautājumi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B88320-6B86-4182-855E-58E502FBB2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6227" y="1752601"/>
            <a:ext cx="2922104" cy="4474304"/>
          </a:xfrm>
        </p:spPr>
        <p:txBody>
          <a:bodyPr>
            <a:noAutofit/>
          </a:bodyPr>
          <a:lstStyle/>
          <a:p>
            <a:r>
              <a:rPr lang="lv-LV" sz="2200" dirty="0"/>
              <a:t>No </a:t>
            </a:r>
            <a:r>
              <a:rPr lang="lv-LV" sz="2200" b="1" dirty="0"/>
              <a:t>05.2022. – 10.2022. </a:t>
            </a:r>
            <a:r>
              <a:rPr lang="lv-LV" sz="2200" dirty="0"/>
              <a:t>notika </a:t>
            </a:r>
            <a:r>
              <a:rPr lang="lv-LV" sz="2200" b="1" dirty="0"/>
              <a:t>6</a:t>
            </a:r>
            <a:r>
              <a:rPr lang="lv-LV" sz="2200" dirty="0"/>
              <a:t> Dod5 </a:t>
            </a:r>
            <a:r>
              <a:rPr lang="lv-LV" sz="2200" b="1" dirty="0"/>
              <a:t>tematiskās darba grupas</a:t>
            </a:r>
            <a:r>
              <a:rPr lang="lv-LV" sz="2200" dirty="0"/>
              <a:t>, kuru laikā tika diskutēts par iespējamajiem risinājumiem personu ar FT vides, pakalpojumu un informācijas piekļūstamības veicināšanai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B6A851-E6D7-4A2E-8272-EF1AAB122CDA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E8002C7C-908B-4846-A6B5-5EC180998F98}" type="slidenum">
              <a:rPr lang="en-US" altLang="lv-LV" smtClean="0"/>
              <a:pPr>
                <a:defRPr/>
              </a:pPr>
              <a:t>3</a:t>
            </a:fld>
            <a:endParaRPr lang="en-US" altLang="lv-LV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4D767255-25E8-49FF-92B3-76D6954E99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4771871"/>
              </p:ext>
            </p:extLst>
          </p:nvPr>
        </p:nvGraphicFramePr>
        <p:xfrm>
          <a:off x="3674164" y="1015867"/>
          <a:ext cx="7779028" cy="56980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779028">
                  <a:extLst>
                    <a:ext uri="{9D8B030D-6E8A-4147-A177-3AD203B41FA5}">
                      <a16:colId xmlns:a16="http://schemas.microsoft.com/office/drawing/2014/main" val="2801533319"/>
                    </a:ext>
                  </a:extLst>
                </a:gridCol>
              </a:tblGrid>
              <a:tr h="350643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0000"/>
                        </a:lnSpc>
                        <a:spcAft>
                          <a:spcPts val="40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lv-LV" sz="2400" dirty="0">
                          <a:solidFill>
                            <a:schemeClr val="tx1"/>
                          </a:solidFill>
                          <a:effectLst/>
                        </a:rPr>
                        <a:t>Sociālo un veselības aprūpes pakalpojumu piekļūstamība</a:t>
                      </a:r>
                      <a:endParaRPr lang="lv-LV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DokChampa" panose="020B0502040204020203" pitchFamily="34" charset="-34"/>
                      </a:endParaRPr>
                    </a:p>
                  </a:txBody>
                  <a:tcPr marL="68580" marR="68580" marT="0" marB="0" anchor="ctr">
                    <a:solidFill>
                      <a:srgbClr val="6EA92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3685198"/>
                  </a:ext>
                </a:extLst>
              </a:tr>
              <a:tr h="1100628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0000"/>
                        </a:lnSpc>
                        <a:spcAft>
                          <a:spcPts val="400"/>
                        </a:spcAft>
                        <a:buFont typeface="Times New Roman" panose="02020603050405020304" pitchFamily="18" charset="0"/>
                        <a:buChar char="-"/>
                        <a:tabLst>
                          <a:tab pos="200660" algn="l"/>
                        </a:tabLst>
                      </a:pPr>
                      <a:r>
                        <a:rPr lang="lv-LV" sz="2400" dirty="0">
                          <a:solidFill>
                            <a:schemeClr val="tx1"/>
                          </a:solidFill>
                          <a:effectLst/>
                        </a:rPr>
                        <a:t>Atbalsts personu ar funkcionālajiem traucējumiem individuālo mājokļu pielāgošanai</a:t>
                      </a: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Aft>
                          <a:spcPts val="400"/>
                        </a:spcAft>
                        <a:buFont typeface="Times New Roman" panose="02020603050405020304" pitchFamily="18" charset="0"/>
                        <a:buChar char="-"/>
                        <a:tabLst>
                          <a:tab pos="200660" algn="l"/>
                        </a:tabLst>
                      </a:pPr>
                      <a:r>
                        <a:rPr lang="lv-LV" sz="2400" dirty="0">
                          <a:solidFill>
                            <a:schemeClr val="tx1"/>
                          </a:solidFill>
                          <a:effectLst/>
                        </a:rPr>
                        <a:t>Daudzdzīvokļu māju koplietošanas telpu pielāgošana</a:t>
                      </a:r>
                      <a:endParaRPr lang="lv-LV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DokChampa" panose="020B0502040204020203" pitchFamily="34" charset="-34"/>
                      </a:endParaRPr>
                    </a:p>
                  </a:txBody>
                  <a:tcPr marL="68580" marR="68580" marT="0" marB="0" anchor="ctr">
                    <a:solidFill>
                      <a:srgbClr val="6EA92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5195509"/>
                  </a:ext>
                </a:extLst>
              </a:tr>
              <a:tr h="1899314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0000"/>
                        </a:lnSpc>
                        <a:spcAft>
                          <a:spcPts val="40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lv-LV" sz="2400" dirty="0" err="1">
                          <a:solidFill>
                            <a:schemeClr val="tx1"/>
                          </a:solidFill>
                          <a:effectLst/>
                        </a:rPr>
                        <a:t>Būvspeciālistu</a:t>
                      </a:r>
                      <a:r>
                        <a:rPr lang="lv-LV" sz="2400" dirty="0">
                          <a:solidFill>
                            <a:schemeClr val="tx1"/>
                          </a:solidFill>
                          <a:effectLst/>
                        </a:rPr>
                        <a:t> atbildības stiprināšana</a:t>
                      </a: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Aft>
                          <a:spcPts val="40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lv-LV" sz="2400" dirty="0">
                          <a:solidFill>
                            <a:schemeClr val="tx1"/>
                          </a:solidFill>
                          <a:effectLst/>
                        </a:rPr>
                        <a:t>Vides piekļūstamības ekspertu sagatavošana un iesaiste būvniecības procesā</a:t>
                      </a: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Aft>
                          <a:spcPts val="40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lv-LV" sz="2400" dirty="0">
                          <a:solidFill>
                            <a:schemeClr val="tx1"/>
                          </a:solidFill>
                          <a:effectLst/>
                        </a:rPr>
                        <a:t>Būvniecības nozaru speciālistu apmācības</a:t>
                      </a: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Aft>
                          <a:spcPts val="40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lv-LV" sz="2400" dirty="0">
                          <a:solidFill>
                            <a:schemeClr val="tx1"/>
                          </a:solidFill>
                          <a:effectLst/>
                        </a:rPr>
                        <a:t>Kultūrvēsturisko ēku/objektu piekļūstamība</a:t>
                      </a:r>
                      <a:endParaRPr lang="lv-LV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DokChampa" panose="020B0502040204020203" pitchFamily="34" charset="-34"/>
                      </a:endParaRPr>
                    </a:p>
                  </a:txBody>
                  <a:tcPr marL="68580" marR="68580" marT="0" marB="0" anchor="ctr">
                    <a:solidFill>
                      <a:srgbClr val="6EA92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6828459"/>
                  </a:ext>
                </a:extLst>
              </a:tr>
              <a:tr h="701285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0000"/>
                        </a:lnSpc>
                        <a:spcAft>
                          <a:spcPts val="400"/>
                        </a:spcAft>
                        <a:buFont typeface="Times New Roman" panose="02020603050405020304" pitchFamily="18" charset="0"/>
                        <a:buChar char="-"/>
                        <a:tabLst>
                          <a:tab pos="228600" algn="l"/>
                        </a:tabLst>
                      </a:pPr>
                      <a:r>
                        <a:rPr lang="lv-LV" sz="2400" dirty="0">
                          <a:solidFill>
                            <a:schemeClr val="tx1"/>
                          </a:solidFill>
                          <a:effectLst/>
                        </a:rPr>
                        <a:t>Izglītības iestāžu piekļūstamība un iekļaujoša mācību procesa pilnveidošana</a:t>
                      </a:r>
                      <a:endParaRPr lang="lv-LV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DokChampa" panose="020B0502040204020203" pitchFamily="34" charset="-34"/>
                      </a:endParaRPr>
                    </a:p>
                  </a:txBody>
                  <a:tcPr marL="68580" marR="68580" marT="0" marB="0" anchor="ctr">
                    <a:solidFill>
                      <a:srgbClr val="6EA92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658048"/>
                  </a:ext>
                </a:extLst>
              </a:tr>
              <a:tr h="749985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0000"/>
                        </a:lnSpc>
                        <a:spcAft>
                          <a:spcPts val="400"/>
                        </a:spcAft>
                        <a:buFont typeface="Times New Roman" panose="02020603050405020304" pitchFamily="18" charset="0"/>
                        <a:buChar char="-"/>
                        <a:tabLst>
                          <a:tab pos="228600" algn="l"/>
                        </a:tabLst>
                      </a:pPr>
                      <a:r>
                        <a:rPr lang="lv-LV" sz="2400" dirty="0">
                          <a:solidFill>
                            <a:schemeClr val="tx1"/>
                          </a:solidFill>
                          <a:effectLst/>
                        </a:rPr>
                        <a:t>Sabiedriskā transporta piekļūstamība</a:t>
                      </a: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 typeface="Times New Roman" panose="02020603050405020304" pitchFamily="18" charset="0"/>
                        <a:buChar char="-"/>
                        <a:tabLst>
                          <a:tab pos="228600" algn="l"/>
                        </a:tabLst>
                        <a:defRPr/>
                      </a:pPr>
                      <a:r>
                        <a:rPr lang="lv-LV" sz="2400" dirty="0">
                          <a:solidFill>
                            <a:schemeClr val="tx1"/>
                          </a:solidFill>
                          <a:effectLst/>
                        </a:rPr>
                        <a:t>Vēlēšanu procesa piekļūstamība</a:t>
                      </a:r>
                      <a:endParaRPr lang="lv-LV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DokChampa" panose="020B0502040204020203" pitchFamily="34" charset="-34"/>
                      </a:endParaRPr>
                    </a:p>
                  </a:txBody>
                  <a:tcPr marL="68580" marR="68580" marT="0" marB="0" anchor="ctr">
                    <a:solidFill>
                      <a:srgbClr val="6EA92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7535901"/>
                  </a:ext>
                </a:extLst>
              </a:tr>
              <a:tr h="689175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0000"/>
                        </a:lnSpc>
                        <a:spcAft>
                          <a:spcPts val="400"/>
                        </a:spcAft>
                        <a:buFont typeface="Times New Roman" panose="02020603050405020304" pitchFamily="18" charset="0"/>
                        <a:buChar char="-"/>
                        <a:tabLst>
                          <a:tab pos="228600" algn="l"/>
                        </a:tabLst>
                      </a:pPr>
                      <a:r>
                        <a:rPr lang="lv-LV" sz="2400" dirty="0">
                          <a:solidFill>
                            <a:schemeClr val="tx1"/>
                          </a:solidFill>
                          <a:effectLst/>
                        </a:rPr>
                        <a:t>Informatīvās telpas, kultūras un  sporta piekļūstamība</a:t>
                      </a:r>
                    </a:p>
                  </a:txBody>
                  <a:tcPr marL="68580" marR="68580" marT="0" marB="0" anchor="ctr">
                    <a:solidFill>
                      <a:srgbClr val="6EA92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194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63366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BB75EB-4DC6-4480-AECE-9AB80BCDB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4417" y="381000"/>
            <a:ext cx="9037983" cy="554935"/>
          </a:xfrm>
        </p:spPr>
        <p:txBody>
          <a:bodyPr>
            <a:normAutofit/>
          </a:bodyPr>
          <a:lstStyle/>
          <a:p>
            <a:pPr algn="ctr"/>
            <a:r>
              <a:rPr lang="lv-LV" dirty="0"/>
              <a:t>Darba grupās iestādēm izvirzītie uzdevumi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02CEC3-B04D-4735-8265-AA216E67F3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01617" y="1063487"/>
            <a:ext cx="8580785" cy="5413513"/>
          </a:xfrm>
        </p:spPr>
        <p:txBody>
          <a:bodyPr>
            <a:noAutofit/>
          </a:bodyPr>
          <a:lstStyle/>
          <a:p>
            <a:pPr algn="just"/>
            <a:r>
              <a:rPr lang="lv-LV" sz="1800" b="1" dirty="0"/>
              <a:t>LM</a:t>
            </a:r>
            <a:r>
              <a:rPr lang="lv-LV" sz="1800" dirty="0"/>
              <a:t> – izvirzīti 18 uzdevumi sociālo pakalpojumu piekļūstamības veicināšanai</a:t>
            </a:r>
          </a:p>
          <a:p>
            <a:pPr algn="just"/>
            <a:r>
              <a:rPr lang="lv-LV" sz="1800" b="1" dirty="0"/>
              <a:t>KM</a:t>
            </a:r>
            <a:r>
              <a:rPr lang="lv-LV" sz="1800" dirty="0"/>
              <a:t> – izvirzīti 12 uzdevumi kultūrvēsturiskās vides, kā arī kultūras pasākumu piekļūstamības veicināšanai</a:t>
            </a:r>
          </a:p>
          <a:p>
            <a:pPr algn="just"/>
            <a:r>
              <a:rPr lang="lv-LV" sz="1800" b="1" dirty="0"/>
              <a:t>IZM</a:t>
            </a:r>
            <a:r>
              <a:rPr lang="lv-LV" sz="1800" dirty="0"/>
              <a:t> – izvirzīti 11 uzdevumi izglītības iestāžu un iekļaujoša mācību procesa veicināšanai</a:t>
            </a:r>
          </a:p>
          <a:p>
            <a:pPr algn="just"/>
            <a:r>
              <a:rPr lang="lv-LV" sz="1800" b="1" dirty="0"/>
              <a:t>SM</a:t>
            </a:r>
            <a:r>
              <a:rPr lang="lv-LV" sz="1800" dirty="0"/>
              <a:t> – izvirzīti 9 uzdevumi sabiedriskā transporta piekļūstamības veicināšanai</a:t>
            </a:r>
          </a:p>
          <a:p>
            <a:pPr algn="just"/>
            <a:r>
              <a:rPr lang="lv-LV" sz="1800" b="1" dirty="0"/>
              <a:t>VM</a:t>
            </a:r>
            <a:r>
              <a:rPr lang="lv-LV" sz="1800" dirty="0"/>
              <a:t> – izvirzīti 7 uzdevumi veselības aprūpes pakalpojumu piekļūstamības veicināšanai </a:t>
            </a:r>
          </a:p>
          <a:p>
            <a:pPr algn="just"/>
            <a:r>
              <a:rPr lang="lv-LV" sz="1800" b="1" dirty="0"/>
              <a:t>EM</a:t>
            </a:r>
            <a:r>
              <a:rPr lang="lv-LV" sz="1800" dirty="0"/>
              <a:t> – izvirzīti 7 uzdevumi publisko ēku vides piekļūstamības veicināšanai</a:t>
            </a:r>
          </a:p>
          <a:p>
            <a:pPr algn="just"/>
            <a:r>
              <a:rPr lang="lv-LV" sz="1800" b="1" dirty="0"/>
              <a:t>CVK</a:t>
            </a:r>
            <a:r>
              <a:rPr lang="lv-LV" sz="1800" dirty="0"/>
              <a:t> – izvirzīti 7 uzdevumi vēlēšanu procesa piekļūstamības veicināšanai</a:t>
            </a:r>
          </a:p>
          <a:p>
            <a:pPr algn="just"/>
            <a:r>
              <a:rPr lang="lv-LV" sz="1800" b="1" dirty="0"/>
              <a:t>VARAM</a:t>
            </a:r>
            <a:r>
              <a:rPr lang="lv-LV" sz="1800" dirty="0"/>
              <a:t> – izvirzīti 4 uzdevumi valsts un pašvaldību iestāžu tīmekļvietņu un mājokļu piekļūstamības veicināšanai</a:t>
            </a:r>
          </a:p>
          <a:p>
            <a:pPr algn="just"/>
            <a:r>
              <a:rPr lang="lv-LV" sz="1800" b="1" dirty="0"/>
              <a:t>Apeirons</a:t>
            </a:r>
            <a:r>
              <a:rPr lang="lv-LV" sz="1800" dirty="0"/>
              <a:t> – izvirzīts 1 uzdevums veicināt asistenta pakalpojuma sniedzēju piesaisti ar bonusu sistēmu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AE1BA0-98B9-4299-BEFC-C262E665BD5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599" y="2383735"/>
            <a:ext cx="2392018" cy="2645465"/>
          </a:xfrm>
        </p:spPr>
        <p:txBody>
          <a:bodyPr>
            <a:normAutofit/>
          </a:bodyPr>
          <a:lstStyle/>
          <a:p>
            <a:pPr algn="ctr"/>
            <a:r>
              <a:rPr lang="lv-LV" sz="2000" b="1" dirty="0"/>
              <a:t>Kopā izvirzīti 74 dažādi īstermiņa un ilgtermiņa uzdevumi vides un pakalpojumu piekļūstamības veicināšanai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154907-3461-461B-985C-27DD57709F8B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E8002C7C-908B-4846-A6B5-5EC180998F98}" type="slidenum">
              <a:rPr lang="en-US" altLang="lv-LV" smtClean="0"/>
              <a:pPr>
                <a:defRPr/>
              </a:pPr>
              <a:t>4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41139109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882555-E101-4286-98B8-FD7AAC498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92896" y="381000"/>
            <a:ext cx="8789504" cy="811696"/>
          </a:xfrm>
        </p:spPr>
        <p:txBody>
          <a:bodyPr>
            <a:normAutofit/>
          </a:bodyPr>
          <a:lstStyle/>
          <a:p>
            <a:pPr algn="ctr"/>
            <a:r>
              <a:rPr lang="lv-LV" sz="3600" dirty="0"/>
              <a:t>Informatīvais ziņojums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D9AE83-4211-4D36-9589-E6D05AFF6A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4948" y="1752601"/>
            <a:ext cx="10757452" cy="4373573"/>
          </a:xfrm>
        </p:spPr>
        <p:txBody>
          <a:bodyPr>
            <a:normAutofit/>
          </a:bodyPr>
          <a:lstStyle/>
          <a:p>
            <a:pPr algn="just"/>
            <a:r>
              <a:rPr lang="lv-LV" sz="2800" dirty="0"/>
              <a:t>Darba grupas locekļiem kopīgi, līdz </a:t>
            </a:r>
            <a:r>
              <a:rPr lang="lv-LV" sz="2800" b="1" dirty="0"/>
              <a:t>2023. gada 31. maijam</a:t>
            </a:r>
            <a:r>
              <a:rPr lang="lv-LV" sz="2800" dirty="0"/>
              <a:t> jāsagatavo informatīvā ziņojuma projekts:</a:t>
            </a:r>
          </a:p>
          <a:p>
            <a:pPr algn="just"/>
            <a:endParaRPr lang="lv-LV" sz="2800" dirty="0"/>
          </a:p>
          <a:p>
            <a:pPr algn="just"/>
            <a:r>
              <a:rPr lang="lv-LV" sz="2800" dirty="0"/>
              <a:t>«</a:t>
            </a:r>
            <a:r>
              <a:rPr lang="lv-LV" sz="2800" i="1" dirty="0"/>
              <a:t>Vides, pakalpojumu un informācijas piekļūstamības nodrošināšana personām ar funkcionāliem traucējumiem</a:t>
            </a:r>
            <a:r>
              <a:rPr lang="lv-LV" sz="2800" dirty="0"/>
              <a:t>»</a:t>
            </a:r>
          </a:p>
          <a:p>
            <a:pPr algn="just"/>
            <a:endParaRPr lang="lv-LV" sz="2800" dirty="0"/>
          </a:p>
          <a:p>
            <a:pPr algn="just"/>
            <a:r>
              <a:rPr lang="lv-LV" sz="2800" dirty="0"/>
              <a:t>Ziņojumā iekļaujami darba grupu sanāksmēs identificētie īstermiņa un ilgtermiņa uzdevumi nozaru ministrijām un institūcijām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F252E8-F8AC-4441-8E73-E7157D9492C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6D8056C-B86F-4089-83C6-3FC6F337BB1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8AD986-48CC-4473-94DE-CFF62360FF8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E8002C7C-908B-4846-A6B5-5EC180998F98}" type="slidenum">
              <a:rPr lang="en-US" altLang="lv-LV" smtClean="0"/>
              <a:pPr>
                <a:defRPr/>
              </a:pPr>
              <a:t>5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4599442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077B54-01FC-49B8-94AB-E928345C70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4965" y="381000"/>
            <a:ext cx="9127435" cy="563217"/>
          </a:xfrm>
        </p:spPr>
        <p:txBody>
          <a:bodyPr>
            <a:normAutofit/>
          </a:bodyPr>
          <a:lstStyle/>
          <a:p>
            <a:pPr algn="ctr"/>
            <a:r>
              <a:rPr lang="lv-LV" sz="3200" dirty="0"/>
              <a:t>Informatīvais ziņojums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11E208-080E-4882-B096-BE6A5856B0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5557" y="1752601"/>
            <a:ext cx="10856843" cy="4373573"/>
          </a:xfrm>
        </p:spPr>
        <p:txBody>
          <a:bodyPr>
            <a:norm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lv-LV" sz="2400" dirty="0"/>
              <a:t>Iesaistītajām iestādēm un organizācijām līdz </a:t>
            </a:r>
            <a:r>
              <a:rPr lang="en-US" sz="2400" b="1" dirty="0"/>
              <a:t>13.01</a:t>
            </a:r>
            <a:r>
              <a:rPr lang="lv-LV" sz="2400" b="1" dirty="0"/>
              <a:t>.2023.</a:t>
            </a:r>
            <a:r>
              <a:rPr lang="lv-LV" sz="2400" dirty="0"/>
              <a:t> iesniegt Dod5 sekretariātam informāciju informatīvā ziņojuma sagatavošanai;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lv-LV" sz="2400" dirty="0"/>
              <a:t>Sniegtajai informācijai jāsatur:</a:t>
            </a:r>
          </a:p>
          <a:p>
            <a:pPr marL="1028700" lvl="1" indent="-342900" algn="just"/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</a:rPr>
              <a:t>apraksts par identificēto piekļūstamības </a:t>
            </a:r>
            <a:r>
              <a:rPr lang="lv-LV" dirty="0" err="1">
                <a:latin typeface="Verdana" panose="020B0604030504040204" pitchFamily="34" charset="0"/>
                <a:ea typeface="Verdana" panose="020B0604030504040204" pitchFamily="34" charset="0"/>
              </a:rPr>
              <a:t>problēmsituāciju</a:t>
            </a: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</a:rPr>
              <a:t>;</a:t>
            </a:r>
          </a:p>
          <a:p>
            <a:pPr marL="1028700" lvl="1" indent="-342900" algn="just"/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</a:rPr>
              <a:t>apraksts ar plānotajām darbībām (uzdevumi, mērķi) identificētās piekļūstamības </a:t>
            </a:r>
            <a:r>
              <a:rPr lang="lv-LV" dirty="0" err="1">
                <a:latin typeface="Verdana" panose="020B0604030504040204" pitchFamily="34" charset="0"/>
                <a:ea typeface="Verdana" panose="020B0604030504040204" pitchFamily="34" charset="0"/>
              </a:rPr>
              <a:t>problēmsituācijas</a:t>
            </a: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</a:rPr>
              <a:t> risināšanai;</a:t>
            </a:r>
          </a:p>
          <a:p>
            <a:pPr marL="1028700" lvl="1" indent="-342900" algn="just"/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</a:rPr>
              <a:t>termiņš, kuras laikā plānots risināt identificēto </a:t>
            </a:r>
            <a:r>
              <a:rPr lang="lv-LV" dirty="0" err="1">
                <a:latin typeface="Verdana" panose="020B0604030504040204" pitchFamily="34" charset="0"/>
                <a:ea typeface="Verdana" panose="020B0604030504040204" pitchFamily="34" charset="0"/>
              </a:rPr>
              <a:t>problēmsituāciju</a:t>
            </a: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</a:rPr>
              <a:t>;</a:t>
            </a:r>
          </a:p>
          <a:p>
            <a:pPr marL="1028700" lvl="1" indent="-342900" algn="just"/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</a:rPr>
              <a:t>identificēt, vai kāds no uzdevumiem ir ar finansiālu ietekmi (ja ir, tad cik lielu) un vai tā būtu virzāma kā jauna politiskā iniciatīva budžeta veidošanas procesā.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6860B4-43BE-4C16-B78B-665580939CF5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E8002C7C-908B-4846-A6B5-5EC180998F98}" type="slidenum">
              <a:rPr lang="en-US" altLang="lv-LV" smtClean="0"/>
              <a:pPr>
                <a:defRPr/>
              </a:pPr>
              <a:t>6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649996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Graphic 2">
            <a:extLst>
              <a:ext uri="{FF2B5EF4-FFF2-40B4-BE49-F238E27FC236}">
                <a16:creationId xmlns:a16="http://schemas.microsoft.com/office/drawing/2014/main" id="{331BC5EE-EF3C-49AA-B4E5-E784BE6513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7364" y="5865814"/>
            <a:ext cx="24288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87" name="Graphic 4">
            <a:extLst>
              <a:ext uri="{FF2B5EF4-FFF2-40B4-BE49-F238E27FC236}">
                <a16:creationId xmlns:a16="http://schemas.microsoft.com/office/drawing/2014/main" id="{A6815B51-9757-4BB4-961A-408947BF82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7364" y="6118226"/>
            <a:ext cx="24288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88" name="Picture 14">
            <a:extLst>
              <a:ext uri="{FF2B5EF4-FFF2-40B4-BE49-F238E27FC236}">
                <a16:creationId xmlns:a16="http://schemas.microsoft.com/office/drawing/2014/main" id="{0B657EDA-7DA7-4B25-A5FF-7B6871A072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7839" y="6350001"/>
            <a:ext cx="24447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89" name="Picture 15">
            <a:extLst>
              <a:ext uri="{FF2B5EF4-FFF2-40B4-BE49-F238E27FC236}">
                <a16:creationId xmlns:a16="http://schemas.microsoft.com/office/drawing/2014/main" id="{2EEF82B0-F2F1-456B-9DDD-A373A499AA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5370513"/>
            <a:ext cx="239712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90" name="Graphic 15">
            <a:extLst>
              <a:ext uri="{FF2B5EF4-FFF2-40B4-BE49-F238E27FC236}">
                <a16:creationId xmlns:a16="http://schemas.microsoft.com/office/drawing/2014/main" id="{881AD6D4-62F7-469F-A68B-2873D7E0B9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951" y="5618164"/>
            <a:ext cx="24447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991" name="TextBox 17">
            <a:extLst>
              <a:ext uri="{FF2B5EF4-FFF2-40B4-BE49-F238E27FC236}">
                <a16:creationId xmlns:a16="http://schemas.microsoft.com/office/drawing/2014/main" id="{DA13555E-0741-415C-9E14-69BDE35926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2313" y="5360988"/>
            <a:ext cx="18669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lv-LV" sz="1000">
                <a:latin typeface="Verdana" panose="020B0604030504040204" pitchFamily="34" charset="0"/>
                <a:hlinkClick r:id="rId7"/>
              </a:rPr>
              <a:t>http://www.lm.gov.lv</a:t>
            </a:r>
            <a:endParaRPr lang="en-US" altLang="lv-LV" sz="1000">
              <a:latin typeface="Verdana" panose="020B0604030504040204" pitchFamily="34" charset="0"/>
            </a:endParaRPr>
          </a:p>
        </p:txBody>
      </p:sp>
      <p:sp>
        <p:nvSpPr>
          <p:cNvPr id="41992" name="TextBox 18">
            <a:extLst>
              <a:ext uri="{FF2B5EF4-FFF2-40B4-BE49-F238E27FC236}">
                <a16:creationId xmlns:a16="http://schemas.microsoft.com/office/drawing/2014/main" id="{794FB80F-E0BC-4C9D-8C5B-EE45E42E68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2313" y="5619750"/>
            <a:ext cx="361950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lv-LV" sz="1000">
                <a:latin typeface="Verdana" panose="020B0604030504040204" pitchFamily="34" charset="0"/>
                <a:hlinkClick r:id="rId8"/>
              </a:rPr>
              <a:t>https://www.instagram.com/labklajibas_ministrija/</a:t>
            </a:r>
            <a:endParaRPr lang="en-US" altLang="lv-LV" sz="1000">
              <a:latin typeface="Verdana" panose="020B0604030504040204" pitchFamily="34" charset="0"/>
            </a:endParaRPr>
          </a:p>
        </p:txBody>
      </p:sp>
      <p:sp>
        <p:nvSpPr>
          <p:cNvPr id="41993" name="TextBox 19">
            <a:extLst>
              <a:ext uri="{FF2B5EF4-FFF2-40B4-BE49-F238E27FC236}">
                <a16:creationId xmlns:a16="http://schemas.microsoft.com/office/drawing/2014/main" id="{EB180472-BE42-42C8-AFCA-B89AD11352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2314" y="5865813"/>
            <a:ext cx="395287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lv-LV" sz="1000" dirty="0">
                <a:latin typeface="Verdana" panose="020B0604030504040204" pitchFamily="34" charset="0"/>
                <a:hlinkClick r:id="rId9"/>
              </a:rPr>
              <a:t>https://www.facebook.com/labklajibasministrija/?ref=hl</a:t>
            </a:r>
            <a:endParaRPr lang="en-US" altLang="lv-LV" sz="1000" dirty="0">
              <a:latin typeface="Verdana" panose="020B0604030504040204" pitchFamily="34" charset="0"/>
            </a:endParaRPr>
          </a:p>
        </p:txBody>
      </p:sp>
      <p:sp>
        <p:nvSpPr>
          <p:cNvPr id="41994" name="TextBox 20">
            <a:hlinkClick r:id="rId10"/>
            <a:extLst>
              <a:ext uri="{FF2B5EF4-FFF2-40B4-BE49-F238E27FC236}">
                <a16:creationId xmlns:a16="http://schemas.microsoft.com/office/drawing/2014/main" id="{AA029C1A-E047-48C6-9217-C79F20A72A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0250" y="6097588"/>
            <a:ext cx="2622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lv-LV" sz="1000">
                <a:latin typeface="Verdana" panose="020B0604030504040204" pitchFamily="34" charset="0"/>
                <a:hlinkClick r:id="rId10"/>
              </a:rPr>
              <a:t>https://twitter.com/Lab_min</a:t>
            </a:r>
            <a:endParaRPr lang="en-US" altLang="lv-LV" sz="1000">
              <a:latin typeface="Verdana" panose="020B0604030504040204" pitchFamily="34" charset="0"/>
            </a:endParaRPr>
          </a:p>
        </p:txBody>
      </p:sp>
      <p:sp>
        <p:nvSpPr>
          <p:cNvPr id="41995" name="TextBox 21">
            <a:extLst>
              <a:ext uri="{FF2B5EF4-FFF2-40B4-BE49-F238E27FC236}">
                <a16:creationId xmlns:a16="http://schemas.microsoft.com/office/drawing/2014/main" id="{5351C3D2-0CCC-41F5-AF07-8E22F6FB2C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2312" y="6338888"/>
            <a:ext cx="373715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altLang="lv-LV" sz="1000" dirty="0">
                <a:latin typeface="Verdana" panose="020B0604030504040204" pitchFamily="34" charset="0"/>
                <a:hlinkClick r:id="rId11"/>
              </a:rPr>
              <a:t>https://www.youtube.com/user/LabklajibasMinistrij</a:t>
            </a:r>
            <a:endParaRPr lang="en-US" altLang="lv-LV" sz="1000" dirty="0">
              <a:latin typeface="Verdana" panose="020B0604030504040204" pitchFamily="34" charset="0"/>
            </a:endParaRP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D1555F4-AF16-43A6-8E5E-F523DDB864A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14400" y="3277565"/>
            <a:ext cx="10363200" cy="914400"/>
          </a:xfrm>
        </p:spPr>
        <p:txBody>
          <a:bodyPr>
            <a:noAutofit/>
          </a:bodyPr>
          <a:lstStyle/>
          <a:p>
            <a:r>
              <a:rPr lang="lv-LV" sz="2400" b="1" dirty="0"/>
              <a:t>Paldies!</a:t>
            </a:r>
          </a:p>
          <a:p>
            <a:r>
              <a:rPr lang="lv-LV" sz="2400" b="1" dirty="0"/>
              <a:t>Veiksmīgu turpmāko sadarbību!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18544</TotalTime>
  <Words>480</Words>
  <Application>Microsoft Office PowerPoint</Application>
  <PresentationFormat>Widescreen</PresentationFormat>
  <Paragraphs>58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7" baseType="lpstr">
      <vt:lpstr>MS PGothic</vt:lpstr>
      <vt:lpstr>PMingLiU</vt:lpstr>
      <vt:lpstr>Arial</vt:lpstr>
      <vt:lpstr>Calibri</vt:lpstr>
      <vt:lpstr>Calibri Light</vt:lpstr>
      <vt:lpstr>DokChampa</vt:lpstr>
      <vt:lpstr>Leelawadee UI Semilight</vt:lpstr>
      <vt:lpstr>Times New Roman</vt:lpstr>
      <vt:lpstr>Verdana</vt:lpstr>
      <vt:lpstr>Office Theme</vt:lpstr>
      <vt:lpstr>Darba grupa personu ar funkcionāliem traucējumiem vides, pakalpojumu un informācijas piekļūstamības veicināšanai</vt:lpstr>
      <vt:lpstr>Darba grupas uzdevumi un laika rāmis</vt:lpstr>
      <vt:lpstr>Dod5 darba grupas būtiskākie jautājumi</vt:lpstr>
      <vt:lpstr>Darba grupās iestādēm izvirzītie uzdevumi</vt:lpstr>
      <vt:lpstr>Informatīvais ziņojums</vt:lpstr>
      <vt:lpstr>Informatīvais ziņojums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Secinājumi par padotības iestāžu pirmo novērtēšanas posmu</dc:title>
  <dc:creator>Aija Grīnberga</dc:creator>
  <cp:lastModifiedBy>Zanda Beinare</cp:lastModifiedBy>
  <cp:revision>1272</cp:revision>
  <cp:lastPrinted>2019-10-22T14:51:44Z</cp:lastPrinted>
  <dcterms:created xsi:type="dcterms:W3CDTF">2016-01-19T11:45:43Z</dcterms:created>
  <dcterms:modified xsi:type="dcterms:W3CDTF">2022-12-15T13:33:44Z</dcterms:modified>
</cp:coreProperties>
</file>