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0287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rmorant Garamond" panose="020B0604020202020204" charset="-70"/>
      <p:regular r:id="rId21"/>
    </p:embeddedFont>
    <p:embeddedFont>
      <p:font typeface="Montserrat" panose="00000500000000000000" pitchFamily="2" charset="-70"/>
      <p:regular r:id="rId22"/>
      <p:bold r:id="rId23"/>
      <p:italic r:id="rId24"/>
      <p:boldItalic r:id="rId25"/>
    </p:embeddedFont>
    <p:embeddedFont>
      <p:font typeface="Montserrat Bold" panose="00000800000000000000" charset="-70"/>
      <p:regular r:id="rId26"/>
    </p:embeddedFont>
    <p:embeddedFont>
      <p:font typeface="Montserrat Heavy" panose="020B0604020202020204" charset="-70"/>
      <p:regular r:id="rId27"/>
    </p:embeddedFont>
    <p:embeddedFont>
      <p:font typeface="Montserrat Semi-Bold" panose="020B0604020202020204" charset="-70"/>
      <p:regular r:id="rId28"/>
    </p:embeddedFont>
    <p:embeddedFont>
      <p:font typeface="Montserrat Ultra-Bold" panose="020B0604020202020204" charset="-70"/>
      <p:regular r:id="rId29"/>
    </p:embeddedFont>
    <p:embeddedFont>
      <p:font typeface="Now Medium" panose="020B0604020202020204" charset="-70"/>
      <p:regular r:id="rId30"/>
    </p:embeddedFont>
    <p:embeddedFont>
      <p:font typeface="Red Hat Display" panose="020B0604020202020204" charset="-70"/>
      <p:regular r:id="rId31"/>
    </p:embeddedFont>
    <p:embeddedFont>
      <p:font typeface="Saira Condensed Bold" panose="020B0604020202020204" charset="-70"/>
      <p:regular r:id="rId32"/>
    </p:embeddedFont>
    <p:embeddedFont>
      <p:font typeface="The Seasons" panose="020B0604020202020204" charset="-70"/>
      <p:regular r:id="rId33"/>
    </p:embeddedFont>
    <p:embeddedFont>
      <p:font typeface="The Seasons Bold" panose="020B0604020202020204" charset="-7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85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sv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eg"/><Relationship Id="rId7" Type="http://schemas.openxmlformats.org/officeDocument/2006/relationships/image" Target="../media/image4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m.gov.lv/lv/media/23511/download?attachment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mailto:socdarbs2028@lm.gov.l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hyperlink" Target="https://www.lm.gov.lv/lv/projekts/profesionala-un-musdieniga-sociala-darba-attistiba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gif"/><Relationship Id="rId2" Type="http://schemas.openxmlformats.org/officeDocument/2006/relationships/image" Target="../media/image4.png"/><Relationship Id="rId16" Type="http://schemas.openxmlformats.org/officeDocument/2006/relationships/image" Target="../media/image32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889686" y="5138142"/>
            <a:ext cx="462915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424889" y="1094156"/>
            <a:ext cx="1317515" cy="1002337"/>
          </a:xfrm>
          <a:custGeom>
            <a:avLst/>
            <a:gdLst/>
            <a:ahLst/>
            <a:cxnLst/>
            <a:rect l="l" t="t" r="r" b="b"/>
            <a:pathLst>
              <a:path w="1428528" h="1085681">
                <a:moveTo>
                  <a:pt x="0" y="0"/>
                </a:moveTo>
                <a:lnTo>
                  <a:pt x="1428528" y="0"/>
                </a:lnTo>
                <a:lnTo>
                  <a:pt x="1428528" y="1085681"/>
                </a:lnTo>
                <a:lnTo>
                  <a:pt x="0" y="1085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83794" y="2390433"/>
            <a:ext cx="7722939" cy="176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4"/>
              </a:lnSpc>
            </a:pPr>
            <a:r>
              <a:rPr lang="lv-LV" sz="2000" dirty="0">
                <a:solidFill>
                  <a:srgbClr val="000000"/>
                </a:solidFill>
                <a:latin typeface="Montserrat"/>
              </a:rPr>
              <a:t>Eiropas Savienības kohēzijas politikas programmas </a:t>
            </a:r>
            <a:endParaRPr lang="en-US" sz="20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2824"/>
              </a:lnSpc>
            </a:pPr>
            <a:r>
              <a:rPr lang="lv-LV" sz="2000" dirty="0">
                <a:solidFill>
                  <a:srgbClr val="000000"/>
                </a:solidFill>
                <a:latin typeface="Montserrat"/>
              </a:rPr>
              <a:t>2021.-2027.gadam Eiropas Sociālā fonda Plus 4.3.5.4.pasākuma projekts </a:t>
            </a:r>
          </a:p>
          <a:p>
            <a:pPr algn="ctr">
              <a:lnSpc>
                <a:spcPts val="2824"/>
              </a:lnSpc>
            </a:pPr>
            <a:r>
              <a:rPr lang="lv-LV" sz="2000" b="1" dirty="0">
                <a:solidFill>
                  <a:srgbClr val="000000"/>
                </a:solidFill>
                <a:latin typeface="Montserrat"/>
              </a:rPr>
              <a:t>“Profesionāla un mūsdienīga sociālā darba attīstība”</a:t>
            </a:r>
          </a:p>
          <a:p>
            <a:pPr algn="ctr">
              <a:lnSpc>
                <a:spcPts val="2824"/>
              </a:lnSpc>
            </a:pPr>
            <a:endParaRPr lang="en-US" sz="2017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" name="Freeform 5"/>
          <p:cNvSpPr/>
          <p:nvPr/>
        </p:nvSpPr>
        <p:spPr>
          <a:xfrm rot="-10800000">
            <a:off x="9149077" y="3755964"/>
            <a:ext cx="907291" cy="758704"/>
          </a:xfrm>
          <a:custGeom>
            <a:avLst/>
            <a:gdLst/>
            <a:ahLst/>
            <a:cxnLst/>
            <a:rect l="l" t="t" r="r" b="b"/>
            <a:pathLst>
              <a:path w="1040971" h="791138">
                <a:moveTo>
                  <a:pt x="0" y="0"/>
                </a:moveTo>
                <a:lnTo>
                  <a:pt x="1040970" y="0"/>
                </a:lnTo>
                <a:lnTo>
                  <a:pt x="1040970" y="791138"/>
                </a:lnTo>
                <a:lnTo>
                  <a:pt x="0" y="7911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095499" y="8648700"/>
            <a:ext cx="7053577" cy="1667483"/>
            <a:chOff x="0" y="0"/>
            <a:chExt cx="5246152" cy="1333397"/>
          </a:xfrm>
        </p:grpSpPr>
        <p:grpSp>
          <p:nvGrpSpPr>
            <p:cNvPr id="7" name="Group 7"/>
            <p:cNvGrpSpPr/>
            <p:nvPr/>
          </p:nvGrpSpPr>
          <p:grpSpPr>
            <a:xfrm>
              <a:off x="325543" y="235114"/>
              <a:ext cx="4593070" cy="845083"/>
              <a:chOff x="0" y="0"/>
              <a:chExt cx="776955" cy="1429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76955" cy="142953"/>
              </a:xfrm>
              <a:custGeom>
                <a:avLst/>
                <a:gdLst/>
                <a:ahLst/>
                <a:cxnLst/>
                <a:rect l="l" t="t" r="r" b="b"/>
                <a:pathLst>
                  <a:path w="776955" h="142953">
                    <a:moveTo>
                      <a:pt x="0" y="0"/>
                    </a:moveTo>
                    <a:lnTo>
                      <a:pt x="776955" y="0"/>
                    </a:lnTo>
                    <a:lnTo>
                      <a:pt x="776955" y="142953"/>
                    </a:lnTo>
                    <a:lnTo>
                      <a:pt x="0" y="14295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0"/>
                <a:ext cx="776955" cy="1429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92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0" y="0"/>
              <a:ext cx="5246152" cy="1333397"/>
            </a:xfrm>
            <a:custGeom>
              <a:avLst/>
              <a:gdLst/>
              <a:ahLst/>
              <a:cxnLst/>
              <a:rect l="l" t="t" r="r" b="b"/>
              <a:pathLst>
                <a:path w="5246152" h="1333397">
                  <a:moveTo>
                    <a:pt x="0" y="0"/>
                  </a:moveTo>
                  <a:lnTo>
                    <a:pt x="5246152" y="0"/>
                  </a:lnTo>
                  <a:lnTo>
                    <a:pt x="5246152" y="1333397"/>
                  </a:lnTo>
                  <a:lnTo>
                    <a:pt x="0" y="1333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 rot="-5400000">
            <a:off x="-909788" y="4442164"/>
            <a:ext cx="3520844" cy="677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5"/>
              </a:lnSpc>
            </a:pPr>
            <a:r>
              <a:rPr lang="en-US" sz="4039">
                <a:solidFill>
                  <a:srgbClr val="000000"/>
                </a:solidFill>
                <a:latin typeface="Montserrat"/>
              </a:rPr>
              <a:t>Par mums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2380" y="4874796"/>
            <a:ext cx="7864520" cy="209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13"/>
              </a:lnSpc>
            </a:pPr>
            <a:r>
              <a:rPr lang="lv-LV" sz="2000" b="1" dirty="0">
                <a:solidFill>
                  <a:srgbClr val="000000"/>
                </a:solidFill>
                <a:latin typeface="Montserrat"/>
              </a:rPr>
              <a:t>Projekta mērķis </a:t>
            </a:r>
            <a:r>
              <a:rPr lang="lv-LV" sz="2000" dirty="0">
                <a:solidFill>
                  <a:srgbClr val="000000"/>
                </a:solidFill>
                <a:latin typeface="Montserrat"/>
              </a:rPr>
              <a:t>ir paaugstināt sociālā darba efektivitāti un sociālajā jomā strādājošo speciālistu profesionalitāti.</a:t>
            </a:r>
          </a:p>
          <a:p>
            <a:pPr algn="just">
              <a:lnSpc>
                <a:spcPts val="2313"/>
              </a:lnSpc>
            </a:pPr>
            <a:endParaRPr lang="lv-LV" sz="2000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2313"/>
              </a:lnSpc>
            </a:pPr>
            <a:r>
              <a:rPr lang="lv-LV" sz="2000" b="1" dirty="0">
                <a:solidFill>
                  <a:srgbClr val="000000"/>
                </a:solidFill>
                <a:latin typeface="Montserrat"/>
              </a:rPr>
              <a:t>Projekta kopējais finansējums</a:t>
            </a:r>
            <a:r>
              <a:rPr lang="lv-LV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lv-LV" sz="2000" b="0" u="none" strike="noStrike" baseline="0" dirty="0">
                <a:solidFill>
                  <a:srgbClr val="000000"/>
                </a:solidFill>
                <a:latin typeface="Montserrat" panose="00000500000000000000" pitchFamily="2" charset="-70"/>
              </a:rPr>
              <a:t>12 470 000 e</a:t>
            </a:r>
            <a:r>
              <a:rPr lang="en-US" sz="2000" b="0" u="none" strike="noStrike" baseline="0" dirty="0" err="1">
                <a:solidFill>
                  <a:srgbClr val="000000"/>
                </a:solidFill>
                <a:latin typeface="Montserrat" panose="00000500000000000000" pitchFamily="2" charset="-70"/>
              </a:rPr>
              <a:t>i</a:t>
            </a:r>
            <a:r>
              <a:rPr lang="lv-LV" sz="2000" b="0" u="none" strike="noStrike" baseline="0" dirty="0">
                <a:solidFill>
                  <a:srgbClr val="000000"/>
                </a:solidFill>
                <a:latin typeface="Montserrat" panose="00000500000000000000" pitchFamily="2" charset="-70"/>
              </a:rPr>
              <a:t>ro, </a:t>
            </a:r>
            <a:endParaRPr lang="en-US" sz="2000" b="0" u="none" strike="noStrike" baseline="0" dirty="0">
              <a:solidFill>
                <a:srgbClr val="000000"/>
              </a:solidFill>
              <a:latin typeface="Montserrat" panose="00000500000000000000" pitchFamily="2" charset="-70"/>
            </a:endParaRPr>
          </a:p>
          <a:p>
            <a:pPr algn="just">
              <a:lnSpc>
                <a:spcPts val="2313"/>
              </a:lnSpc>
            </a:pPr>
            <a:r>
              <a:rPr lang="lv-LV" sz="2000" b="0" u="none" strike="noStrike" baseline="0" dirty="0">
                <a:solidFill>
                  <a:srgbClr val="000000"/>
                </a:solidFill>
                <a:latin typeface="Montserrat" panose="00000500000000000000" pitchFamily="2" charset="-70"/>
              </a:rPr>
              <a:t>t.sk. ESF+ finansējums 10 599 500 e</a:t>
            </a:r>
            <a:r>
              <a:rPr lang="en-US" sz="2000" b="0" u="none" strike="noStrike" baseline="0" dirty="0" err="1">
                <a:solidFill>
                  <a:srgbClr val="000000"/>
                </a:solidFill>
                <a:latin typeface="Montserrat" panose="00000500000000000000" pitchFamily="2" charset="-70"/>
              </a:rPr>
              <a:t>i</a:t>
            </a:r>
            <a:r>
              <a:rPr lang="lv-LV" sz="2000" b="0" u="none" strike="noStrike" baseline="0" dirty="0">
                <a:solidFill>
                  <a:srgbClr val="000000"/>
                </a:solidFill>
                <a:latin typeface="Montserrat" panose="00000500000000000000" pitchFamily="2" charset="-70"/>
              </a:rPr>
              <a:t>ro</a:t>
            </a:r>
            <a:endParaRPr lang="lv-LV" sz="2000" dirty="0">
              <a:solidFill>
                <a:srgbClr val="000000"/>
              </a:solidFill>
              <a:latin typeface="Montserrat" panose="00000500000000000000" pitchFamily="2" charset="-70"/>
            </a:endParaRPr>
          </a:p>
          <a:p>
            <a:pPr algn="just"/>
            <a:endParaRPr lang="lv-LV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lv-LV" sz="2000" b="1" i="0" u="none" strike="noStrike" baseline="0" dirty="0">
                <a:solidFill>
                  <a:srgbClr val="000000"/>
                </a:solidFill>
                <a:latin typeface="Montserrat" panose="00000500000000000000" pitchFamily="2" charset="-70"/>
              </a:rPr>
              <a:t>Projekta īstenošanas periods</a:t>
            </a:r>
            <a:r>
              <a:rPr lang="lv-LV" sz="2000" i="0" u="none" strike="noStrike" baseline="0" dirty="0">
                <a:solidFill>
                  <a:srgbClr val="000000"/>
                </a:solidFill>
                <a:latin typeface="Montserrat" panose="00000500000000000000" pitchFamily="2" charset="-70"/>
              </a:rPr>
              <a:t>: </a:t>
            </a:r>
            <a:r>
              <a:rPr lang="en-US" sz="2000" i="0" u="none" strike="noStrike" baseline="0" dirty="0">
                <a:solidFill>
                  <a:srgbClr val="000000"/>
                </a:solidFill>
                <a:latin typeface="Montserrat" panose="00000500000000000000" pitchFamily="2" charset="-70"/>
              </a:rPr>
              <a:t>10.</a:t>
            </a:r>
            <a:r>
              <a:rPr lang="lv-LV" sz="2000" i="0" u="none" strike="noStrike" baseline="0" dirty="0">
                <a:solidFill>
                  <a:srgbClr val="000000"/>
                </a:solidFill>
                <a:latin typeface="Montserrat" panose="00000500000000000000" pitchFamily="2" charset="-70"/>
              </a:rPr>
              <a:t>2022. – </a:t>
            </a:r>
            <a:r>
              <a:rPr lang="en-US" sz="2000" i="0" u="none" strike="noStrike" baseline="0" dirty="0">
                <a:solidFill>
                  <a:srgbClr val="000000"/>
                </a:solidFill>
                <a:latin typeface="Montserrat" panose="00000500000000000000" pitchFamily="2" charset="-70"/>
              </a:rPr>
              <a:t>08.</a:t>
            </a:r>
            <a:r>
              <a:rPr lang="lv-LV" sz="2000" i="0" u="none" strike="noStrike" baseline="0" dirty="0">
                <a:solidFill>
                  <a:srgbClr val="000000"/>
                </a:solidFill>
                <a:latin typeface="Montserrat" panose="00000500000000000000" pitchFamily="2" charset="-70"/>
              </a:rPr>
              <a:t>2028.</a:t>
            </a:r>
            <a:endParaRPr lang="lv-LV" sz="2000" dirty="0">
              <a:solidFill>
                <a:srgbClr val="000000"/>
              </a:solidFill>
              <a:latin typeface="Montserrat" panose="00000500000000000000" pitchFamily="2" charset="-7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41726" y="1490361"/>
            <a:ext cx="2533172" cy="0"/>
          </a:xfrm>
          <a:prstGeom prst="line">
            <a:avLst/>
          </a:prstGeom>
          <a:ln w="9525" cap="flat">
            <a:solidFill>
              <a:srgbClr val="4750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338005" y="1484805"/>
            <a:ext cx="2537665" cy="0"/>
          </a:xfrm>
          <a:prstGeom prst="line">
            <a:avLst/>
          </a:prstGeom>
          <a:ln w="9525" cap="flat">
            <a:solidFill>
              <a:srgbClr val="47505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5143500" y="1422385"/>
            <a:ext cx="130396" cy="130396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8353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649551" y="1754816"/>
            <a:ext cx="1886407" cy="1265115"/>
            <a:chOff x="0" y="0"/>
            <a:chExt cx="2515210" cy="168682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338" r="338"/>
            <a:stretch>
              <a:fillRect/>
            </a:stretch>
          </p:blipFill>
          <p:spPr>
            <a:xfrm>
              <a:off x="0" y="0"/>
              <a:ext cx="2515210" cy="1686820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2649551" y="3237909"/>
            <a:ext cx="1886407" cy="1183843"/>
          </a:xfrm>
          <a:custGeom>
            <a:avLst/>
            <a:gdLst/>
            <a:ahLst/>
            <a:cxnLst/>
            <a:rect l="l" t="t" r="r" b="b"/>
            <a:pathLst>
              <a:path w="1886407" h="1183843">
                <a:moveTo>
                  <a:pt x="0" y="0"/>
                </a:moveTo>
                <a:lnTo>
                  <a:pt x="1886407" y="0"/>
                </a:lnTo>
                <a:lnTo>
                  <a:pt x="1886407" y="1183844"/>
                </a:lnTo>
                <a:lnTo>
                  <a:pt x="0" y="1183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30" b="-313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49551" y="4739623"/>
            <a:ext cx="1886407" cy="1203290"/>
          </a:xfrm>
          <a:custGeom>
            <a:avLst/>
            <a:gdLst/>
            <a:ahLst/>
            <a:cxnLst/>
            <a:rect l="l" t="t" r="r" b="b"/>
            <a:pathLst>
              <a:path w="1886407" h="1203290">
                <a:moveTo>
                  <a:pt x="0" y="0"/>
                </a:moveTo>
                <a:lnTo>
                  <a:pt x="1886407" y="0"/>
                </a:lnTo>
                <a:lnTo>
                  <a:pt x="1886407" y="1203290"/>
                </a:lnTo>
                <a:lnTo>
                  <a:pt x="0" y="1203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44" b="-224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27683" y="6265172"/>
            <a:ext cx="1994919" cy="1329115"/>
          </a:xfrm>
          <a:custGeom>
            <a:avLst/>
            <a:gdLst/>
            <a:ahLst/>
            <a:cxnLst/>
            <a:rect l="l" t="t" r="r" b="b"/>
            <a:pathLst>
              <a:path w="1994919" h="1329115">
                <a:moveTo>
                  <a:pt x="0" y="0"/>
                </a:moveTo>
                <a:lnTo>
                  <a:pt x="1994920" y="0"/>
                </a:lnTo>
                <a:lnTo>
                  <a:pt x="1994920" y="1329115"/>
                </a:lnTo>
                <a:lnTo>
                  <a:pt x="0" y="1329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" b="-3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27683" y="8005446"/>
            <a:ext cx="1994919" cy="1329115"/>
          </a:xfrm>
          <a:custGeom>
            <a:avLst/>
            <a:gdLst/>
            <a:ahLst/>
            <a:cxnLst/>
            <a:rect l="l" t="t" r="r" b="b"/>
            <a:pathLst>
              <a:path w="1994919" h="1329115">
                <a:moveTo>
                  <a:pt x="0" y="0"/>
                </a:moveTo>
                <a:lnTo>
                  <a:pt x="1994920" y="0"/>
                </a:lnTo>
                <a:lnTo>
                  <a:pt x="1994920" y="1329115"/>
                </a:lnTo>
                <a:lnTo>
                  <a:pt x="0" y="13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" b="-31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68611" y="352421"/>
            <a:ext cx="6521177" cy="102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3383" spc="67">
                <a:solidFill>
                  <a:srgbClr val="000000"/>
                </a:solidFill>
                <a:latin typeface="The Seasons"/>
              </a:rPr>
              <a:t>Vasaras skolas, domnīca, darbnīcas 2023. gadā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229200" y="2794687"/>
            <a:ext cx="2124754" cy="450490"/>
            <a:chOff x="0" y="0"/>
            <a:chExt cx="2833006" cy="6006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4403" cy="279834"/>
            </a:xfrm>
            <a:custGeom>
              <a:avLst/>
              <a:gdLst/>
              <a:ahLst/>
              <a:cxnLst/>
              <a:rect l="l" t="t" r="r" b="b"/>
              <a:pathLst>
                <a:path w="164403" h="279834">
                  <a:moveTo>
                    <a:pt x="0" y="0"/>
                  </a:moveTo>
                  <a:lnTo>
                    <a:pt x="164403" y="0"/>
                  </a:lnTo>
                  <a:lnTo>
                    <a:pt x="164403" y="279834"/>
                  </a:lnTo>
                  <a:lnTo>
                    <a:pt x="0" y="279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64403" y="585"/>
              <a:ext cx="2668603" cy="600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2"/>
                </a:lnSpc>
              </a:pPr>
              <a:r>
                <a:rPr lang="en-US" sz="1002">
                  <a:solidFill>
                    <a:srgbClr val="47505E"/>
                  </a:solidFill>
                  <a:latin typeface="Red Hat Display"/>
                </a:rPr>
                <a:t> Tīnūžu pagasts, atpūtas komplekss Turbas </a:t>
              </a:r>
            </a:p>
            <a:p>
              <a:pPr algn="ctr">
                <a:lnSpc>
                  <a:spcPts val="1202"/>
                </a:lnSpc>
              </a:pPr>
              <a:endParaRPr lang="en-US" sz="1002">
                <a:solidFill>
                  <a:srgbClr val="47505E"/>
                </a:solidFill>
                <a:latin typeface="Red Hat Display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686104" y="1689897"/>
            <a:ext cx="3325836" cy="59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"/>
              </a:lnSpc>
            </a:pPr>
            <a:r>
              <a:rPr lang="en-US" sz="1287" spc="25">
                <a:solidFill>
                  <a:srgbClr val="000000"/>
                </a:solidFill>
                <a:latin typeface="The Seasons"/>
              </a:rPr>
              <a:t>Vasaras skola</a:t>
            </a:r>
          </a:p>
          <a:p>
            <a:pPr algn="ctr">
              <a:lnSpc>
                <a:spcPts val="1544"/>
              </a:lnSpc>
            </a:pPr>
            <a:r>
              <a:rPr lang="en-US" sz="1287" spc="25">
                <a:solidFill>
                  <a:srgbClr val="000000"/>
                </a:solidFill>
                <a:latin typeface="The Seasons"/>
              </a:rPr>
              <a:t> "Sociālais darbs daudzveidīgās kopienās" </a:t>
            </a:r>
          </a:p>
          <a:p>
            <a:pPr algn="ctr">
              <a:lnSpc>
                <a:spcPts val="1544"/>
              </a:lnSpc>
            </a:pPr>
            <a:r>
              <a:rPr lang="en-US" sz="1287" spc="25">
                <a:solidFill>
                  <a:srgbClr val="000000"/>
                </a:solidFill>
                <a:latin typeface="The Seasons"/>
              </a:rPr>
              <a:t>09. – 11.augusts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598907" y="9802152"/>
            <a:ext cx="3260586" cy="423751"/>
            <a:chOff x="0" y="0"/>
            <a:chExt cx="1769869" cy="2300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69869" cy="230015"/>
            </a:xfrm>
            <a:custGeom>
              <a:avLst/>
              <a:gdLst/>
              <a:ahLst/>
              <a:cxnLst/>
              <a:rect l="l" t="t" r="r" b="b"/>
              <a:pathLst>
                <a:path w="1769869" h="230015">
                  <a:moveTo>
                    <a:pt x="0" y="0"/>
                  </a:moveTo>
                  <a:lnTo>
                    <a:pt x="1769869" y="0"/>
                  </a:lnTo>
                  <a:lnTo>
                    <a:pt x="1769869" y="230015"/>
                  </a:lnTo>
                  <a:lnTo>
                    <a:pt x="0" y="23001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1769869" cy="220490"/>
            </a:xfrm>
            <a:prstGeom prst="rect">
              <a:avLst/>
            </a:prstGeom>
          </p:spPr>
          <p:txBody>
            <a:bodyPr lIns="24649" tIns="24649" rIns="24649" bIns="24649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527582" y="9751592"/>
            <a:ext cx="3331911" cy="535408"/>
          </a:xfrm>
          <a:custGeom>
            <a:avLst/>
            <a:gdLst/>
            <a:ahLst/>
            <a:cxnLst/>
            <a:rect l="l" t="t" r="r" b="b"/>
            <a:pathLst>
              <a:path w="3331911" h="535408">
                <a:moveTo>
                  <a:pt x="0" y="0"/>
                </a:moveTo>
                <a:lnTo>
                  <a:pt x="3331911" y="0"/>
                </a:lnTo>
                <a:lnTo>
                  <a:pt x="3331911" y="535408"/>
                </a:lnTo>
                <a:lnTo>
                  <a:pt x="0" y="5354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560" t="-46612" r="-6730" b="-3099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483730" y="9047136"/>
            <a:ext cx="118210" cy="201208"/>
          </a:xfrm>
          <a:custGeom>
            <a:avLst/>
            <a:gdLst/>
            <a:ahLst/>
            <a:cxnLst/>
            <a:rect l="l" t="t" r="r" b="b"/>
            <a:pathLst>
              <a:path w="118210" h="201208">
                <a:moveTo>
                  <a:pt x="0" y="0"/>
                </a:moveTo>
                <a:lnTo>
                  <a:pt x="118210" y="0"/>
                </a:lnTo>
                <a:lnTo>
                  <a:pt x="118210" y="201208"/>
                </a:lnTo>
                <a:lnTo>
                  <a:pt x="0" y="2012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5114846" y="9114737"/>
            <a:ext cx="2483681" cy="155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"/>
              </a:lnSpc>
            </a:pPr>
            <a:r>
              <a:rPr lang="en-US" sz="1023">
                <a:solidFill>
                  <a:srgbClr val="47505E"/>
                </a:solidFill>
                <a:latin typeface="Red Hat Display"/>
              </a:rPr>
              <a:t>Kalnciema Kvartāls, Rīga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07549" y="8001477"/>
            <a:ext cx="2502216" cy="20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"/>
              </a:lnSpc>
            </a:pPr>
            <a:r>
              <a:rPr lang="en-US" sz="1287" spc="25">
                <a:solidFill>
                  <a:srgbClr val="000000"/>
                </a:solidFill>
                <a:latin typeface="The Seasons"/>
              </a:rPr>
              <a:t>Darbnīca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50238" y="8195944"/>
            <a:ext cx="2480214" cy="76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"/>
              </a:lnSpc>
            </a:pPr>
            <a:r>
              <a:rPr lang="en-US" sz="1187" spc="23">
                <a:solidFill>
                  <a:srgbClr val="000000"/>
                </a:solidFill>
                <a:latin typeface="The Seasons"/>
              </a:rPr>
              <a:t>“ Sadarbība cilvēktirdzniecības upuru atbalstam un reintegrācijai: sistēma, resursi, kompetences”</a:t>
            </a:r>
          </a:p>
          <a:p>
            <a:pPr algn="ctr">
              <a:lnSpc>
                <a:spcPts val="1709"/>
              </a:lnSpc>
            </a:pPr>
            <a:endParaRPr lang="en-US" sz="1187" spc="23">
              <a:solidFill>
                <a:srgbClr val="000000"/>
              </a:solidFill>
              <a:latin typeface="The Seaso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427749" y="8959130"/>
            <a:ext cx="3584192" cy="148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"/>
              </a:lnSpc>
            </a:pPr>
            <a:r>
              <a:rPr lang="en-US" sz="933">
                <a:solidFill>
                  <a:srgbClr val="47505E"/>
                </a:solidFill>
                <a:latin typeface="Red Hat Display"/>
              </a:rPr>
              <a:t> 19 Dalībnieki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28236" y="8764664"/>
            <a:ext cx="2502216" cy="20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"/>
              </a:lnSpc>
            </a:pPr>
            <a:r>
              <a:rPr lang="en-US" sz="1287" spc="25">
                <a:solidFill>
                  <a:srgbClr val="000000"/>
                </a:solidFill>
                <a:latin typeface="The Seasons"/>
              </a:rPr>
              <a:t>2. novembris</a:t>
            </a:r>
          </a:p>
        </p:txBody>
      </p:sp>
      <p:sp>
        <p:nvSpPr>
          <p:cNvPr id="27" name="Freeform 27"/>
          <p:cNvSpPr/>
          <p:nvPr/>
        </p:nvSpPr>
        <p:spPr>
          <a:xfrm>
            <a:off x="5209288" y="5722206"/>
            <a:ext cx="129217" cy="219944"/>
          </a:xfrm>
          <a:custGeom>
            <a:avLst/>
            <a:gdLst/>
            <a:ahLst/>
            <a:cxnLst/>
            <a:rect l="l" t="t" r="r" b="b"/>
            <a:pathLst>
              <a:path w="129217" h="219944">
                <a:moveTo>
                  <a:pt x="0" y="0"/>
                </a:moveTo>
                <a:lnTo>
                  <a:pt x="129217" y="0"/>
                </a:lnTo>
                <a:lnTo>
                  <a:pt x="129217" y="219944"/>
                </a:lnTo>
                <a:lnTo>
                  <a:pt x="0" y="2199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4795060" y="4739623"/>
            <a:ext cx="3026504" cy="1330093"/>
            <a:chOff x="0" y="0"/>
            <a:chExt cx="4035339" cy="1773457"/>
          </a:xfrm>
        </p:grpSpPr>
        <p:sp>
          <p:nvSpPr>
            <p:cNvPr id="29" name="TextBox 29"/>
            <p:cNvSpPr txBox="1"/>
            <p:nvPr/>
          </p:nvSpPr>
          <p:spPr>
            <a:xfrm>
              <a:off x="0" y="-9525"/>
              <a:ext cx="4035339" cy="1250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78"/>
                </a:lnSpc>
              </a:pPr>
              <a:r>
                <a:rPr lang="en-US" sz="1232" spc="24">
                  <a:solidFill>
                    <a:srgbClr val="000000"/>
                  </a:solidFill>
                  <a:latin typeface="The Seasons"/>
                </a:rPr>
                <a:t>Vasaras skola </a:t>
              </a:r>
            </a:p>
            <a:p>
              <a:pPr algn="ctr">
                <a:lnSpc>
                  <a:spcPts val="1478"/>
                </a:lnSpc>
              </a:pPr>
              <a:r>
                <a:rPr lang="en-US" sz="1232" spc="24">
                  <a:solidFill>
                    <a:srgbClr val="000000"/>
                  </a:solidFill>
                  <a:latin typeface="The Seasons"/>
                </a:rPr>
                <a:t>“Sociālais darbs ģimenēm ar bērniem: metodikas satura un ieviešanas starpnovērtēšana”</a:t>
              </a:r>
            </a:p>
            <a:p>
              <a:pPr algn="ctr">
                <a:lnSpc>
                  <a:spcPts val="1478"/>
                </a:lnSpc>
              </a:pPr>
              <a:r>
                <a:rPr lang="en-US" sz="1232" spc="24">
                  <a:solidFill>
                    <a:srgbClr val="000000"/>
                  </a:solidFill>
                  <a:latin typeface="The Seasons"/>
                </a:rPr>
                <a:t>27.-29.septembris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86161" y="1358595"/>
              <a:ext cx="2884592" cy="414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"/>
                </a:lnSpc>
              </a:pPr>
              <a:r>
                <a:rPr lang="en-US" sz="1049">
                  <a:solidFill>
                    <a:srgbClr val="47505E"/>
                  </a:solidFill>
                  <a:latin typeface="Red Hat Display"/>
                </a:rPr>
                <a:t>Reņģe, Strazdes pagasts, atpūtas komplekss “Rezidence Kurzeme”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44307" y="1220245"/>
              <a:ext cx="1608270" cy="194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9"/>
                </a:lnSpc>
              </a:pPr>
              <a:r>
                <a:rPr lang="en-US" sz="933">
                  <a:solidFill>
                    <a:srgbClr val="47505E"/>
                  </a:solidFill>
                  <a:latin typeface="Red Hat Display"/>
                </a:rPr>
                <a:t>42 Dalībnieki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427749" y="6301981"/>
            <a:ext cx="3584192" cy="1447880"/>
            <a:chOff x="0" y="0"/>
            <a:chExt cx="4778922" cy="1930506"/>
          </a:xfrm>
        </p:grpSpPr>
        <p:sp>
          <p:nvSpPr>
            <p:cNvPr id="33" name="TextBox 33"/>
            <p:cNvSpPr txBox="1"/>
            <p:nvPr/>
          </p:nvSpPr>
          <p:spPr>
            <a:xfrm>
              <a:off x="1048972" y="1515644"/>
              <a:ext cx="3055210" cy="414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"/>
                </a:lnSpc>
              </a:pPr>
              <a:r>
                <a:rPr lang="en-US" sz="1049">
                  <a:solidFill>
                    <a:srgbClr val="47505E"/>
                  </a:solidFill>
                  <a:latin typeface="Red Hat Display"/>
                </a:rPr>
                <a:t>Rakstniecības un mūzikas muzeja </a:t>
              </a:r>
            </a:p>
            <a:p>
              <a:pPr algn="ctr">
                <a:lnSpc>
                  <a:spcPts val="1259"/>
                </a:lnSpc>
              </a:pPr>
              <a:r>
                <a:rPr lang="en-US" sz="1049">
                  <a:solidFill>
                    <a:srgbClr val="47505E"/>
                  </a:solidFill>
                  <a:latin typeface="Red Hat Display"/>
                </a:rPr>
                <a:t>kultūrtelpā “Tintnīca” 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42052" y="1460962"/>
              <a:ext cx="172290" cy="293259"/>
            </a:xfrm>
            <a:custGeom>
              <a:avLst/>
              <a:gdLst/>
              <a:ahLst/>
              <a:cxnLst/>
              <a:rect l="l" t="t" r="r" b="b"/>
              <a:pathLst>
                <a:path w="172290" h="293259">
                  <a:moveTo>
                    <a:pt x="0" y="0"/>
                  </a:moveTo>
                  <a:lnTo>
                    <a:pt x="172290" y="0"/>
                  </a:lnTo>
                  <a:lnTo>
                    <a:pt x="172290" y="293259"/>
                  </a:lnTo>
                  <a:lnTo>
                    <a:pt x="0" y="293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678625" y="-9525"/>
              <a:ext cx="3336288" cy="268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4"/>
                </a:lnSpc>
              </a:pPr>
              <a:r>
                <a:rPr lang="en-US" sz="1287" spc="25">
                  <a:solidFill>
                    <a:srgbClr val="000000"/>
                  </a:solidFill>
                  <a:latin typeface="The Seasons"/>
                </a:rPr>
                <a:t>Darbnīca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529449" y="257172"/>
              <a:ext cx="3929627" cy="976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9"/>
                </a:lnSpc>
              </a:pPr>
              <a:r>
                <a:rPr lang="en-US" sz="1199" spc="23">
                  <a:solidFill>
                    <a:srgbClr val="000000"/>
                  </a:solidFill>
                  <a:latin typeface="The Seasons"/>
                </a:rPr>
                <a:t>“Zināšanās balstīta komunikācija praksē ar politikas veidotājiem/politiķiem: mērķauditorija – pašvaldības”</a:t>
              </a:r>
            </a:p>
            <a:p>
              <a:pPr algn="ctr">
                <a:lnSpc>
                  <a:spcPts val="1439"/>
                </a:lnSpc>
              </a:pPr>
              <a:endParaRPr lang="en-US" sz="1199" spc="23">
                <a:solidFill>
                  <a:srgbClr val="000000"/>
                </a:solidFill>
                <a:latin typeface="The Season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301736"/>
              <a:ext cx="4778922" cy="194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9"/>
                </a:lnSpc>
              </a:pPr>
              <a:r>
                <a:rPr lang="en-US" sz="933">
                  <a:solidFill>
                    <a:srgbClr val="47505E"/>
                  </a:solidFill>
                  <a:latin typeface="Red Hat Display"/>
                </a:rPr>
                <a:t>19 Dalībnieki 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36999" y="1042447"/>
              <a:ext cx="3336288" cy="268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4"/>
                </a:lnSpc>
              </a:pPr>
              <a:r>
                <a:rPr lang="en-US" sz="1287" spc="25">
                  <a:solidFill>
                    <a:srgbClr val="000000"/>
                  </a:solidFill>
                  <a:latin typeface="The Seasons"/>
                </a:rPr>
                <a:t>12. oktobris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5028236" y="4304693"/>
            <a:ext cx="129217" cy="219944"/>
          </a:xfrm>
          <a:custGeom>
            <a:avLst/>
            <a:gdLst/>
            <a:ahLst/>
            <a:cxnLst/>
            <a:rect l="l" t="t" r="r" b="b"/>
            <a:pathLst>
              <a:path w="129217" h="219944">
                <a:moveTo>
                  <a:pt x="0" y="0"/>
                </a:moveTo>
                <a:lnTo>
                  <a:pt x="129217" y="0"/>
                </a:lnTo>
                <a:lnTo>
                  <a:pt x="129217" y="219945"/>
                </a:lnTo>
                <a:lnTo>
                  <a:pt x="0" y="2199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4654418" y="3190170"/>
            <a:ext cx="3274809" cy="747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</a:pPr>
            <a:r>
              <a:rPr lang="en-US" sz="1231" spc="24">
                <a:solidFill>
                  <a:srgbClr val="000000"/>
                </a:solidFill>
                <a:latin typeface="The Seasons"/>
              </a:rPr>
              <a:t>Domnīca</a:t>
            </a:r>
          </a:p>
          <a:p>
            <a:pPr algn="ctr">
              <a:lnSpc>
                <a:spcPts val="1477"/>
              </a:lnSpc>
            </a:pPr>
            <a:r>
              <a:rPr lang="en-US" sz="1231" spc="24">
                <a:solidFill>
                  <a:srgbClr val="000000"/>
                </a:solidFill>
                <a:latin typeface="The Seasons"/>
              </a:rPr>
              <a:t> “Sociālā darba speciālistu nodarbinātības izaicinājumi”</a:t>
            </a:r>
          </a:p>
          <a:p>
            <a:pPr algn="ctr">
              <a:lnSpc>
                <a:spcPts val="1453"/>
              </a:lnSpc>
            </a:pPr>
            <a:r>
              <a:rPr lang="en-US" sz="1211" spc="24">
                <a:solidFill>
                  <a:srgbClr val="000000"/>
                </a:solidFill>
                <a:latin typeface="The Seasons"/>
              </a:rPr>
              <a:t>24.augusts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032133" y="3908668"/>
            <a:ext cx="2690297" cy="43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"/>
              </a:lnSpc>
            </a:pPr>
            <a:r>
              <a:rPr lang="en-US" sz="927">
                <a:solidFill>
                  <a:srgbClr val="47505E"/>
                </a:solidFill>
                <a:latin typeface="Red Hat Display"/>
              </a:rPr>
              <a:t>Labklājības ministrijas, nozares darba devēju, izglītības iestāžu, profesionālo asociāciju pārstāvji.</a:t>
            </a:r>
          </a:p>
          <a:p>
            <a:pPr algn="ctr">
              <a:lnSpc>
                <a:spcPts val="1113"/>
              </a:lnSpc>
            </a:pPr>
            <a:endParaRPr lang="en-US" sz="927">
              <a:solidFill>
                <a:srgbClr val="47505E"/>
              </a:solidFill>
              <a:latin typeface="Red Hat Display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5143866" y="4378196"/>
            <a:ext cx="2586664" cy="311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"/>
              </a:lnSpc>
            </a:pPr>
            <a:r>
              <a:rPr lang="en-US" sz="1049">
                <a:solidFill>
                  <a:srgbClr val="47505E"/>
                </a:solidFill>
                <a:latin typeface="Red Hat Display"/>
              </a:rPr>
              <a:t>Rakstniecības un mūzikas muzeja kultūrtelpā “Tintnīca”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708724" y="4213098"/>
            <a:ext cx="1206202" cy="148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"/>
              </a:lnSpc>
            </a:pPr>
            <a:r>
              <a:rPr lang="en-US" sz="933">
                <a:solidFill>
                  <a:srgbClr val="47505E"/>
                </a:solidFill>
                <a:latin typeface="Red Hat Display"/>
              </a:rPr>
              <a:t>20 Dalībnieki 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5143500" y="2324525"/>
            <a:ext cx="2329625" cy="560366"/>
            <a:chOff x="0" y="0"/>
            <a:chExt cx="3106166" cy="747155"/>
          </a:xfrm>
        </p:grpSpPr>
        <p:sp>
          <p:nvSpPr>
            <p:cNvPr id="45" name="TextBox 45"/>
            <p:cNvSpPr txBox="1"/>
            <p:nvPr/>
          </p:nvSpPr>
          <p:spPr>
            <a:xfrm>
              <a:off x="0" y="-9525"/>
              <a:ext cx="3106166" cy="756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2"/>
                </a:lnSpc>
              </a:pPr>
              <a:r>
                <a:rPr lang="en-US" sz="952">
                  <a:solidFill>
                    <a:srgbClr val="47505E"/>
                  </a:solidFill>
                  <a:latin typeface="Red Hat Display"/>
                </a:rPr>
                <a:t> Sociālā darba praktiķi, sociālā darba studiju programmu pasniedzēji un studējošie. </a:t>
              </a:r>
            </a:p>
            <a:p>
              <a:pPr algn="ctr">
                <a:lnSpc>
                  <a:spcPts val="1142"/>
                </a:lnSpc>
              </a:pPr>
              <a:endParaRPr lang="en-US" sz="952">
                <a:solidFill>
                  <a:srgbClr val="47505E"/>
                </a:solidFill>
                <a:latin typeface="Red Hat Display"/>
              </a:endParaRPr>
            </a:p>
            <a:p>
              <a:pPr algn="ctr">
                <a:lnSpc>
                  <a:spcPts val="1142"/>
                </a:lnSpc>
              </a:pPr>
              <a:endParaRPr lang="en-US" sz="952">
                <a:solidFill>
                  <a:srgbClr val="47505E"/>
                </a:solidFill>
                <a:latin typeface="Red Hat Display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668846" y="413091"/>
              <a:ext cx="1608270" cy="194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9"/>
                </a:lnSpc>
              </a:pPr>
              <a:r>
                <a:rPr lang="en-US" sz="933">
                  <a:solidFill>
                    <a:srgbClr val="47505E"/>
                  </a:solidFill>
                  <a:latin typeface="Red Hat Display"/>
                </a:rPr>
                <a:t>34 Dalībnieki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30734" y="1496658"/>
            <a:ext cx="2543874" cy="0"/>
          </a:xfrm>
          <a:prstGeom prst="line">
            <a:avLst/>
          </a:prstGeom>
          <a:ln w="9525" cap="flat">
            <a:solidFill>
              <a:srgbClr val="4750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338827" y="1491078"/>
            <a:ext cx="2548386" cy="0"/>
          </a:xfrm>
          <a:prstGeom prst="line">
            <a:avLst/>
          </a:prstGeom>
          <a:ln w="9525" cap="flat">
            <a:solidFill>
              <a:srgbClr val="47505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5143500" y="1428394"/>
            <a:ext cx="130947" cy="130947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8353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639014" y="1762230"/>
            <a:ext cx="1894377" cy="1270460"/>
            <a:chOff x="0" y="0"/>
            <a:chExt cx="2525836" cy="169394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96" r="296"/>
            <a:stretch>
              <a:fillRect/>
            </a:stretch>
          </p:blipFill>
          <p:spPr>
            <a:xfrm>
              <a:off x="0" y="0"/>
              <a:ext cx="2525836" cy="1693947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5495278" y="2780101"/>
            <a:ext cx="95379" cy="162347"/>
          </a:xfrm>
          <a:custGeom>
            <a:avLst/>
            <a:gdLst/>
            <a:ahLst/>
            <a:cxnLst/>
            <a:rect l="l" t="t" r="r" b="b"/>
            <a:pathLst>
              <a:path w="95379" h="162347">
                <a:moveTo>
                  <a:pt x="0" y="0"/>
                </a:moveTo>
                <a:lnTo>
                  <a:pt x="95379" y="0"/>
                </a:lnTo>
                <a:lnTo>
                  <a:pt x="95379" y="162347"/>
                </a:lnTo>
                <a:lnTo>
                  <a:pt x="0" y="162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39014" y="3251589"/>
            <a:ext cx="1894377" cy="1188845"/>
          </a:xfrm>
          <a:custGeom>
            <a:avLst/>
            <a:gdLst/>
            <a:ahLst/>
            <a:cxnLst/>
            <a:rect l="l" t="t" r="r" b="b"/>
            <a:pathLst>
              <a:path w="1894377" h="1188845">
                <a:moveTo>
                  <a:pt x="0" y="0"/>
                </a:moveTo>
                <a:lnTo>
                  <a:pt x="1894377" y="0"/>
                </a:lnTo>
                <a:lnTo>
                  <a:pt x="1894377" y="1188845"/>
                </a:lnTo>
                <a:lnTo>
                  <a:pt x="0" y="1188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15" b="-311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29898" y="4315002"/>
            <a:ext cx="129763" cy="220874"/>
          </a:xfrm>
          <a:custGeom>
            <a:avLst/>
            <a:gdLst/>
            <a:ahLst/>
            <a:cxnLst/>
            <a:rect l="l" t="t" r="r" b="b"/>
            <a:pathLst>
              <a:path w="129763" h="220874">
                <a:moveTo>
                  <a:pt x="0" y="0"/>
                </a:moveTo>
                <a:lnTo>
                  <a:pt x="129764" y="0"/>
                </a:lnTo>
                <a:lnTo>
                  <a:pt x="129764" y="220874"/>
                </a:lnTo>
                <a:lnTo>
                  <a:pt x="0" y="220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39014" y="4759647"/>
            <a:ext cx="1894377" cy="1208374"/>
          </a:xfrm>
          <a:custGeom>
            <a:avLst/>
            <a:gdLst/>
            <a:ahLst/>
            <a:cxnLst/>
            <a:rect l="l" t="t" r="r" b="b"/>
            <a:pathLst>
              <a:path w="1894377" h="1208374">
                <a:moveTo>
                  <a:pt x="0" y="0"/>
                </a:moveTo>
                <a:lnTo>
                  <a:pt x="1894377" y="0"/>
                </a:lnTo>
                <a:lnTo>
                  <a:pt x="1894377" y="1208374"/>
                </a:lnTo>
                <a:lnTo>
                  <a:pt x="0" y="1208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256" b="-225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58838" y="6154187"/>
            <a:ext cx="129763" cy="220874"/>
          </a:xfrm>
          <a:custGeom>
            <a:avLst/>
            <a:gdLst/>
            <a:ahLst/>
            <a:cxnLst/>
            <a:rect l="l" t="t" r="r" b="b"/>
            <a:pathLst>
              <a:path w="129763" h="220874">
                <a:moveTo>
                  <a:pt x="0" y="0"/>
                </a:moveTo>
                <a:lnTo>
                  <a:pt x="129763" y="0"/>
                </a:lnTo>
                <a:lnTo>
                  <a:pt x="129763" y="220874"/>
                </a:lnTo>
                <a:lnTo>
                  <a:pt x="0" y="220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617055" y="6291642"/>
            <a:ext cx="2003348" cy="1334730"/>
          </a:xfrm>
          <a:custGeom>
            <a:avLst/>
            <a:gdLst/>
            <a:ahLst/>
            <a:cxnLst/>
            <a:rect l="l" t="t" r="r" b="b"/>
            <a:pathLst>
              <a:path w="2003348" h="1334730">
                <a:moveTo>
                  <a:pt x="0" y="0"/>
                </a:moveTo>
                <a:lnTo>
                  <a:pt x="2003347" y="0"/>
                </a:lnTo>
                <a:lnTo>
                  <a:pt x="2003347" y="1334730"/>
                </a:lnTo>
                <a:lnTo>
                  <a:pt x="0" y="13347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476" r="-1147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17055" y="8039267"/>
            <a:ext cx="2003348" cy="1334730"/>
          </a:xfrm>
          <a:custGeom>
            <a:avLst/>
            <a:gdLst/>
            <a:ahLst/>
            <a:cxnLst/>
            <a:rect l="l" t="t" r="r" b="b"/>
            <a:pathLst>
              <a:path w="2003348" h="1334730">
                <a:moveTo>
                  <a:pt x="0" y="0"/>
                </a:moveTo>
                <a:lnTo>
                  <a:pt x="2003347" y="0"/>
                </a:lnTo>
                <a:lnTo>
                  <a:pt x="2003347" y="1334731"/>
                </a:lnTo>
                <a:lnTo>
                  <a:pt x="0" y="1334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1" b="-3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187683" y="7688845"/>
            <a:ext cx="129763" cy="220874"/>
          </a:xfrm>
          <a:custGeom>
            <a:avLst/>
            <a:gdLst/>
            <a:ahLst/>
            <a:cxnLst/>
            <a:rect l="l" t="t" r="r" b="b"/>
            <a:pathLst>
              <a:path w="129763" h="220874">
                <a:moveTo>
                  <a:pt x="0" y="0"/>
                </a:moveTo>
                <a:lnTo>
                  <a:pt x="129763" y="0"/>
                </a:lnTo>
                <a:lnTo>
                  <a:pt x="129763" y="220874"/>
                </a:lnTo>
                <a:lnTo>
                  <a:pt x="0" y="220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777632" y="4584089"/>
            <a:ext cx="3175378" cy="122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2"/>
              </a:lnSpc>
            </a:pPr>
            <a:r>
              <a:rPr lang="en-US" sz="1585" spc="31">
                <a:solidFill>
                  <a:srgbClr val="000000"/>
                </a:solidFill>
                <a:latin typeface="The Seasons Bold"/>
              </a:rPr>
              <a:t>Vasaras skola</a:t>
            </a:r>
          </a:p>
          <a:p>
            <a:pPr algn="ctr">
              <a:lnSpc>
                <a:spcPts val="1551"/>
              </a:lnSpc>
            </a:pPr>
            <a:r>
              <a:rPr lang="en-US" sz="1292" spc="25">
                <a:solidFill>
                  <a:srgbClr val="000000"/>
                </a:solidFill>
                <a:latin typeface="The Seasons"/>
              </a:rPr>
              <a:t>Vadītājiem –Saziņa ar politikas veidotājiem vietējā, nacionālā, starptautiskā līmenī. Sociālās vides izpēte: pamats vietējo sociālo pakalpojumu programmu izstrādei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00083" y="175250"/>
            <a:ext cx="6548728" cy="1026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7"/>
              </a:lnSpc>
            </a:pPr>
            <a:r>
              <a:rPr lang="en-US" sz="3397" spc="67">
                <a:solidFill>
                  <a:srgbClr val="000000"/>
                </a:solidFill>
                <a:latin typeface="The Seasons"/>
              </a:rPr>
              <a:t>Vasaras skolas, domnīca, darbnīcas 2024. gadā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53838" y="3122588"/>
            <a:ext cx="2822967" cy="66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2"/>
              </a:lnSpc>
            </a:pPr>
            <a:endParaRPr/>
          </a:p>
          <a:p>
            <a:pPr algn="ctr">
              <a:lnSpc>
                <a:spcPts val="1045"/>
              </a:lnSpc>
            </a:pPr>
            <a:r>
              <a:rPr lang="en-US" sz="871" spc="17">
                <a:solidFill>
                  <a:srgbClr val="000000"/>
                </a:solidFill>
                <a:latin typeface="The Seasons"/>
              </a:rPr>
              <a:t>(1)personu ar psihiskām saslimšanām reintegrācija sabiedrībā sociālā darba un veselības aprūpes profesionāļu sadarbībā; </a:t>
            </a:r>
          </a:p>
          <a:p>
            <a:pPr algn="ctr">
              <a:lnSpc>
                <a:spcPts val="913"/>
              </a:lnSpc>
            </a:pPr>
            <a:endParaRPr lang="en-US" sz="871" spc="17">
              <a:solidFill>
                <a:srgbClr val="000000"/>
              </a:solidFill>
              <a:latin typeface="The Seaso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198768" y="4063917"/>
            <a:ext cx="2229956" cy="25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sz="1651">
                <a:solidFill>
                  <a:srgbClr val="000000"/>
                </a:solidFill>
                <a:latin typeface="The Seasons"/>
              </a:rPr>
              <a:t>maijs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74447" y="5854455"/>
            <a:ext cx="2229956" cy="25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sz="1651">
                <a:solidFill>
                  <a:srgbClr val="000000"/>
                </a:solidFill>
                <a:latin typeface="The Seasons"/>
              </a:rPr>
              <a:t>12. - 14. jūnijs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08928" y="6510607"/>
            <a:ext cx="2512788" cy="122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2"/>
              </a:lnSpc>
            </a:pPr>
            <a:r>
              <a:rPr lang="en-US" sz="1585" spc="31">
                <a:solidFill>
                  <a:srgbClr val="000000"/>
                </a:solidFill>
                <a:latin typeface="The Seasons Bold"/>
              </a:rPr>
              <a:t>Vasaras skola </a:t>
            </a:r>
          </a:p>
          <a:p>
            <a:pPr algn="ctr">
              <a:lnSpc>
                <a:spcPts val="1551"/>
              </a:lnSpc>
            </a:pPr>
            <a:r>
              <a:rPr lang="en-US" sz="1292" spc="25">
                <a:solidFill>
                  <a:srgbClr val="000000"/>
                </a:solidFill>
                <a:latin typeface="The Seasons"/>
              </a:rPr>
              <a:t>Sociālais darbs ar jauniešiem – aktualitātes un metodes. </a:t>
            </a:r>
          </a:p>
          <a:p>
            <a:pPr algn="ctr">
              <a:lnSpc>
                <a:spcPts val="1551"/>
              </a:lnSpc>
            </a:pPr>
            <a:r>
              <a:rPr lang="en-US" sz="1292" spc="25">
                <a:solidFill>
                  <a:srgbClr val="000000"/>
                </a:solidFill>
                <a:latin typeface="The Seasons"/>
              </a:rPr>
              <a:t>Mikro un mezo praksēs </a:t>
            </a:r>
          </a:p>
          <a:p>
            <a:pPr algn="ctr">
              <a:lnSpc>
                <a:spcPts val="1551"/>
              </a:lnSpc>
            </a:pPr>
            <a:endParaRPr lang="en-US" sz="1292" spc="25">
              <a:solidFill>
                <a:srgbClr val="000000"/>
              </a:solidFill>
              <a:latin typeface="The Seasons"/>
            </a:endParaRPr>
          </a:p>
          <a:p>
            <a:pPr algn="ctr">
              <a:lnSpc>
                <a:spcPts val="1551"/>
              </a:lnSpc>
            </a:pPr>
            <a:endParaRPr lang="en-US" sz="1292" spc="25">
              <a:solidFill>
                <a:srgbClr val="000000"/>
              </a:solidFill>
              <a:latin typeface="The Seaso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338827" y="7387543"/>
            <a:ext cx="2229956" cy="25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sz="1651">
                <a:solidFill>
                  <a:srgbClr val="000000"/>
                </a:solidFill>
                <a:latin typeface="The Seasons"/>
              </a:rPr>
              <a:t>21. - 23. augusts</a:t>
            </a:r>
          </a:p>
        </p:txBody>
      </p:sp>
      <p:sp>
        <p:nvSpPr>
          <p:cNvPr id="23" name="Freeform 23"/>
          <p:cNvSpPr/>
          <p:nvPr/>
        </p:nvSpPr>
        <p:spPr>
          <a:xfrm>
            <a:off x="6282354" y="9456418"/>
            <a:ext cx="118709" cy="202058"/>
          </a:xfrm>
          <a:custGeom>
            <a:avLst/>
            <a:gdLst/>
            <a:ahLst/>
            <a:cxnLst/>
            <a:rect l="l" t="t" r="r" b="b"/>
            <a:pathLst>
              <a:path w="118709" h="202058">
                <a:moveTo>
                  <a:pt x="0" y="0"/>
                </a:moveTo>
                <a:lnTo>
                  <a:pt x="118709" y="0"/>
                </a:lnTo>
                <a:lnTo>
                  <a:pt x="118709" y="202058"/>
                </a:lnTo>
                <a:lnTo>
                  <a:pt x="0" y="2020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5310253" y="8185944"/>
            <a:ext cx="2403473" cy="1194274"/>
            <a:chOff x="0" y="0"/>
            <a:chExt cx="3204631" cy="1592365"/>
          </a:xfrm>
        </p:grpSpPr>
        <p:sp>
          <p:nvSpPr>
            <p:cNvPr id="25" name="TextBox 25"/>
            <p:cNvSpPr txBox="1"/>
            <p:nvPr/>
          </p:nvSpPr>
          <p:spPr>
            <a:xfrm>
              <a:off x="0" y="0"/>
              <a:ext cx="3204631" cy="1153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5"/>
                </a:lnSpc>
              </a:pPr>
              <a:r>
                <a:rPr lang="en-US" sz="1546" spc="30">
                  <a:solidFill>
                    <a:srgbClr val="000000"/>
                  </a:solidFill>
                  <a:latin typeface="The Seasons Bold"/>
                </a:rPr>
                <a:t>Darbnīca </a:t>
              </a:r>
            </a:p>
            <a:p>
              <a:pPr algn="ctr">
                <a:lnSpc>
                  <a:spcPts val="1656"/>
                </a:lnSpc>
              </a:pPr>
              <a:r>
                <a:rPr lang="en-US" sz="1380" spc="27">
                  <a:solidFill>
                    <a:srgbClr val="000000"/>
                  </a:solidFill>
                  <a:latin typeface="The Seasons"/>
                </a:rPr>
                <a:t>Prasmes darbā ar senioriem: pacietības un iejūtības treniņš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45570" y="1257585"/>
              <a:ext cx="2562400" cy="334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1"/>
                </a:lnSpc>
              </a:pPr>
              <a:r>
                <a:rPr lang="en-US" sz="1651">
                  <a:solidFill>
                    <a:srgbClr val="000000"/>
                  </a:solidFill>
                  <a:latin typeface="The Seasons"/>
                </a:rPr>
                <a:t>26. septembris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23730" y="9842152"/>
            <a:ext cx="2417978" cy="444848"/>
            <a:chOff x="0" y="0"/>
            <a:chExt cx="3223971" cy="593131"/>
          </a:xfrm>
        </p:grpSpPr>
        <p:grpSp>
          <p:nvGrpSpPr>
            <p:cNvPr id="28" name="Group 28"/>
            <p:cNvGrpSpPr/>
            <p:nvPr/>
          </p:nvGrpSpPr>
          <p:grpSpPr>
            <a:xfrm>
              <a:off x="89846" y="89992"/>
              <a:ext cx="3134125" cy="503139"/>
              <a:chOff x="0" y="0"/>
              <a:chExt cx="1056837" cy="16966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56837" cy="169660"/>
              </a:xfrm>
              <a:custGeom>
                <a:avLst/>
                <a:gdLst/>
                <a:ahLst/>
                <a:cxnLst/>
                <a:rect l="l" t="t" r="r" b="b"/>
                <a:pathLst>
                  <a:path w="1056837" h="169660">
                    <a:moveTo>
                      <a:pt x="0" y="0"/>
                    </a:moveTo>
                    <a:lnTo>
                      <a:pt x="1056837" y="0"/>
                    </a:lnTo>
                    <a:lnTo>
                      <a:pt x="1056837" y="169660"/>
                    </a:lnTo>
                    <a:lnTo>
                      <a:pt x="0" y="1696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28575"/>
                <a:ext cx="1056837" cy="1410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67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0" y="0"/>
              <a:ext cx="3104479" cy="593131"/>
            </a:xfrm>
            <a:custGeom>
              <a:avLst/>
              <a:gdLst/>
              <a:ahLst/>
              <a:cxnLst/>
              <a:rect l="l" t="t" r="r" b="b"/>
              <a:pathLst>
                <a:path w="3104479" h="593131">
                  <a:moveTo>
                    <a:pt x="0" y="0"/>
                  </a:moveTo>
                  <a:lnTo>
                    <a:pt x="3104479" y="0"/>
                  </a:lnTo>
                  <a:lnTo>
                    <a:pt x="3104479" y="593131"/>
                  </a:lnTo>
                  <a:lnTo>
                    <a:pt x="0" y="593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9814" r="-10443" b="-27110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5629473" y="2560183"/>
            <a:ext cx="1375945" cy="219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8"/>
              </a:lnSpc>
            </a:pPr>
            <a:r>
              <a:rPr lang="en-US" sz="1348">
                <a:solidFill>
                  <a:srgbClr val="000000"/>
                </a:solidFill>
                <a:latin typeface="The Seasons"/>
              </a:rPr>
              <a:t>8. februāris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012265" y="1787732"/>
            <a:ext cx="2658886" cy="78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8"/>
              </a:lnSpc>
            </a:pPr>
            <a:r>
              <a:rPr lang="en-US" sz="1590" spc="31">
                <a:solidFill>
                  <a:srgbClr val="000000"/>
                </a:solidFill>
                <a:latin typeface="The Seasons Bold"/>
              </a:rPr>
              <a:t>Darbnīca</a:t>
            </a:r>
          </a:p>
          <a:p>
            <a:pPr algn="ctr">
              <a:lnSpc>
                <a:spcPts val="1446"/>
              </a:lnSpc>
            </a:pPr>
            <a:r>
              <a:rPr lang="en-US" sz="1205" spc="24">
                <a:solidFill>
                  <a:srgbClr val="000000"/>
                </a:solidFill>
                <a:latin typeface="The Seasons"/>
              </a:rPr>
              <a:t>“Digitalizācija sociālā darba praksē: darbs ar datiem un mākslīgā intelekta iespējas”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424070" y="2819508"/>
            <a:ext cx="2059469" cy="17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"/>
              </a:lnSpc>
            </a:pPr>
            <a:r>
              <a:rPr lang="en-US" sz="1114">
                <a:solidFill>
                  <a:srgbClr val="000000"/>
                </a:solidFill>
                <a:latin typeface="The Seasons"/>
              </a:rPr>
              <a:t>Rīga OraculeTang  Space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250344" y="3074211"/>
            <a:ext cx="2229956" cy="25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</a:pPr>
            <a:r>
              <a:rPr lang="en-US" sz="1651">
                <a:solidFill>
                  <a:srgbClr val="000000"/>
                </a:solidFill>
                <a:latin typeface="The Seasons Bold"/>
              </a:rPr>
              <a:t>Domnīca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69690" y="3490846"/>
            <a:ext cx="2744037" cy="57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"/>
              </a:lnSpc>
            </a:pPr>
            <a:endParaRPr/>
          </a:p>
          <a:p>
            <a:pPr algn="ctr">
              <a:lnSpc>
                <a:spcPts val="1054"/>
              </a:lnSpc>
            </a:pPr>
            <a:r>
              <a:rPr lang="en-US" sz="878" spc="17">
                <a:solidFill>
                  <a:srgbClr val="000000"/>
                </a:solidFill>
                <a:latin typeface="The Seasons"/>
              </a:rPr>
              <a:t>(2)starpnozaru palīdzība un atbalsts resocializācijas sistēmā  jauniešiem ar augsta riska uzvedību; </a:t>
            </a:r>
          </a:p>
          <a:p>
            <a:pPr algn="ctr">
              <a:lnSpc>
                <a:spcPts val="1054"/>
              </a:lnSpc>
            </a:pPr>
            <a:r>
              <a:rPr lang="en-US" sz="878" spc="17">
                <a:solidFill>
                  <a:srgbClr val="000000"/>
                </a:solidFill>
                <a:latin typeface="The Seasons"/>
              </a:rPr>
              <a:t>(3) bezpajumtniecības problēmas risinājumi 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258300" y="175250"/>
            <a:ext cx="795792" cy="15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4"/>
              </a:lnSpc>
            </a:pPr>
            <a:r>
              <a:rPr lang="en-US" sz="1056" dirty="0">
                <a:solidFill>
                  <a:srgbClr val="7030A0"/>
                </a:solidFill>
                <a:latin typeface="Now Medium"/>
              </a:rPr>
              <a:t>14.02.2024.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2222" y="1658817"/>
            <a:ext cx="1975557" cy="1324903"/>
            <a:chOff x="0" y="0"/>
            <a:chExt cx="2634075" cy="176653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932" b="2932"/>
            <a:stretch>
              <a:fillRect/>
            </a:stretch>
          </p:blipFill>
          <p:spPr>
            <a:xfrm>
              <a:off x="0" y="0"/>
              <a:ext cx="2634075" cy="176653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2217370" y="3646747"/>
            <a:ext cx="1975557" cy="1239790"/>
          </a:xfrm>
          <a:custGeom>
            <a:avLst/>
            <a:gdLst/>
            <a:ahLst/>
            <a:cxnLst/>
            <a:rect l="l" t="t" r="r" b="b"/>
            <a:pathLst>
              <a:path w="1975557" h="1239790">
                <a:moveTo>
                  <a:pt x="0" y="0"/>
                </a:moveTo>
                <a:lnTo>
                  <a:pt x="1975556" y="0"/>
                </a:lnTo>
                <a:lnTo>
                  <a:pt x="1975556" y="1239790"/>
                </a:lnTo>
                <a:lnTo>
                  <a:pt x="0" y="1239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15" b="-31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5402" y="5549877"/>
            <a:ext cx="1975557" cy="1260156"/>
          </a:xfrm>
          <a:custGeom>
            <a:avLst/>
            <a:gdLst/>
            <a:ahLst/>
            <a:cxnLst/>
            <a:rect l="l" t="t" r="r" b="b"/>
            <a:pathLst>
              <a:path w="1975557" h="1260156">
                <a:moveTo>
                  <a:pt x="0" y="0"/>
                </a:moveTo>
                <a:lnTo>
                  <a:pt x="1975556" y="0"/>
                </a:lnTo>
                <a:lnTo>
                  <a:pt x="1975556" y="1260156"/>
                </a:lnTo>
                <a:lnTo>
                  <a:pt x="0" y="1260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56" b="-225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25402" y="7573006"/>
            <a:ext cx="2089197" cy="1391927"/>
          </a:xfrm>
          <a:custGeom>
            <a:avLst/>
            <a:gdLst/>
            <a:ahLst/>
            <a:cxnLst/>
            <a:rect l="l" t="t" r="r" b="b"/>
            <a:pathLst>
              <a:path w="2089197" h="1391927">
                <a:moveTo>
                  <a:pt x="0" y="0"/>
                </a:moveTo>
                <a:lnTo>
                  <a:pt x="2089196" y="0"/>
                </a:lnTo>
                <a:lnTo>
                  <a:pt x="2089196" y="1391927"/>
                </a:lnTo>
                <a:lnTo>
                  <a:pt x="0" y="1391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01" r="-19101"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160041" y="1202214"/>
            <a:ext cx="2652886" cy="0"/>
          </a:xfrm>
          <a:prstGeom prst="line">
            <a:avLst/>
          </a:prstGeom>
          <a:ln w="9525" cap="flat">
            <a:solidFill>
              <a:srgbClr val="4750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5088468" y="1196395"/>
            <a:ext cx="2657592" cy="0"/>
          </a:xfrm>
          <a:prstGeom prst="line">
            <a:avLst/>
          </a:prstGeom>
          <a:ln w="9525" cap="flat">
            <a:solidFill>
              <a:srgbClr val="47505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4884771" y="1131025"/>
            <a:ext cx="136559" cy="136559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83535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4825020" y="2983719"/>
            <a:ext cx="135324" cy="230339"/>
          </a:xfrm>
          <a:custGeom>
            <a:avLst/>
            <a:gdLst/>
            <a:ahLst/>
            <a:cxnLst/>
            <a:rect l="l" t="t" r="r" b="b"/>
            <a:pathLst>
              <a:path w="135324" h="230339">
                <a:moveTo>
                  <a:pt x="0" y="0"/>
                </a:moveTo>
                <a:lnTo>
                  <a:pt x="135324" y="0"/>
                </a:lnTo>
                <a:lnTo>
                  <a:pt x="135324" y="230339"/>
                </a:lnTo>
                <a:lnTo>
                  <a:pt x="0" y="230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17578" y="4582010"/>
            <a:ext cx="123796" cy="210717"/>
          </a:xfrm>
          <a:custGeom>
            <a:avLst/>
            <a:gdLst/>
            <a:ahLst/>
            <a:cxnLst/>
            <a:rect l="l" t="t" r="r" b="b"/>
            <a:pathLst>
              <a:path w="123796" h="210717">
                <a:moveTo>
                  <a:pt x="0" y="0"/>
                </a:moveTo>
                <a:lnTo>
                  <a:pt x="123796" y="0"/>
                </a:lnTo>
                <a:lnTo>
                  <a:pt x="123796" y="210717"/>
                </a:lnTo>
                <a:lnTo>
                  <a:pt x="0" y="210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87976" y="8723005"/>
            <a:ext cx="123796" cy="210717"/>
          </a:xfrm>
          <a:custGeom>
            <a:avLst/>
            <a:gdLst/>
            <a:ahLst/>
            <a:cxnLst/>
            <a:rect l="l" t="t" r="r" b="b"/>
            <a:pathLst>
              <a:path w="123796" h="210717">
                <a:moveTo>
                  <a:pt x="0" y="0"/>
                </a:moveTo>
                <a:lnTo>
                  <a:pt x="123796" y="0"/>
                </a:lnTo>
                <a:lnTo>
                  <a:pt x="123796" y="210717"/>
                </a:lnTo>
                <a:lnTo>
                  <a:pt x="0" y="210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349874" y="8742226"/>
            <a:ext cx="1389421" cy="22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2"/>
              </a:lnSpc>
            </a:pPr>
            <a:r>
              <a:rPr lang="en-US" sz="1351">
                <a:solidFill>
                  <a:srgbClr val="000000"/>
                </a:solidFill>
                <a:latin typeface="The Seasons"/>
              </a:rPr>
              <a:t>Rīga un reģioni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40220" y="8500125"/>
            <a:ext cx="2320906" cy="222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3"/>
              </a:lnSpc>
            </a:pPr>
            <a:r>
              <a:rPr lang="en-US" sz="1386">
                <a:solidFill>
                  <a:srgbClr val="000000"/>
                </a:solidFill>
                <a:latin typeface="The Seasons"/>
              </a:rPr>
              <a:t>septembris</a:t>
            </a:r>
            <a:r>
              <a:rPr lang="en-US" sz="1386">
                <a:solidFill>
                  <a:srgbClr val="000000"/>
                </a:solidFill>
                <a:latin typeface="The Seasons Bold"/>
              </a:rPr>
              <a:t> -</a:t>
            </a:r>
            <a:r>
              <a:rPr lang="en-US" sz="1386">
                <a:solidFill>
                  <a:srgbClr val="000000"/>
                </a:solidFill>
                <a:latin typeface="The Seasons"/>
              </a:rPr>
              <a:t> novembris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79476" y="6395174"/>
            <a:ext cx="807181" cy="22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2"/>
              </a:lnSpc>
            </a:pPr>
            <a:r>
              <a:rPr lang="en-US" sz="1351">
                <a:solidFill>
                  <a:srgbClr val="000000"/>
                </a:solidFill>
                <a:latin typeface="The Seasons"/>
              </a:rPr>
              <a:t>Rīga</a:t>
            </a:r>
          </a:p>
        </p:txBody>
      </p:sp>
      <p:sp>
        <p:nvSpPr>
          <p:cNvPr id="17" name="Freeform 17"/>
          <p:cNvSpPr/>
          <p:nvPr/>
        </p:nvSpPr>
        <p:spPr>
          <a:xfrm>
            <a:off x="5579476" y="6401478"/>
            <a:ext cx="123796" cy="210717"/>
          </a:xfrm>
          <a:custGeom>
            <a:avLst/>
            <a:gdLst/>
            <a:ahLst/>
            <a:cxnLst/>
            <a:rect l="l" t="t" r="r" b="b"/>
            <a:pathLst>
              <a:path w="123796" h="210717">
                <a:moveTo>
                  <a:pt x="0" y="0"/>
                </a:moveTo>
                <a:lnTo>
                  <a:pt x="123796" y="0"/>
                </a:lnTo>
                <a:lnTo>
                  <a:pt x="123796" y="210717"/>
                </a:lnTo>
                <a:lnTo>
                  <a:pt x="0" y="210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4240476" y="9726534"/>
            <a:ext cx="2095000" cy="437697"/>
            <a:chOff x="0" y="0"/>
            <a:chExt cx="2793333" cy="58359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759397" cy="423099"/>
              <a:chOff x="0" y="0"/>
              <a:chExt cx="892243" cy="13680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92243" cy="136808"/>
              </a:xfrm>
              <a:custGeom>
                <a:avLst/>
                <a:gdLst/>
                <a:ahLst/>
                <a:cxnLst/>
                <a:rect l="l" t="t" r="r" b="b"/>
                <a:pathLst>
                  <a:path w="892243" h="136808">
                    <a:moveTo>
                      <a:pt x="0" y="0"/>
                    </a:moveTo>
                    <a:lnTo>
                      <a:pt x="892243" y="0"/>
                    </a:lnTo>
                    <a:lnTo>
                      <a:pt x="892243" y="136808"/>
                    </a:lnTo>
                    <a:lnTo>
                      <a:pt x="0" y="13680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892243" cy="1177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113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0" y="73372"/>
              <a:ext cx="2793333" cy="510224"/>
            </a:xfrm>
            <a:custGeom>
              <a:avLst/>
              <a:gdLst/>
              <a:ahLst/>
              <a:cxnLst/>
              <a:rect l="l" t="t" r="r" b="b"/>
              <a:pathLst>
                <a:path w="2793333" h="510224">
                  <a:moveTo>
                    <a:pt x="0" y="0"/>
                  </a:moveTo>
                  <a:lnTo>
                    <a:pt x="2793333" y="0"/>
                  </a:lnTo>
                  <a:lnTo>
                    <a:pt x="2793333" y="510224"/>
                  </a:lnTo>
                  <a:lnTo>
                    <a:pt x="0" y="510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594" t="-54699" r="-4580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4539646" y="2132795"/>
            <a:ext cx="2463482" cy="692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0"/>
              </a:lnSpc>
            </a:pPr>
            <a:endParaRPr/>
          </a:p>
          <a:p>
            <a:pPr algn="ctr">
              <a:lnSpc>
                <a:spcPts val="1340"/>
              </a:lnSpc>
            </a:pPr>
            <a:r>
              <a:rPr lang="en-US" sz="1116" spc="22">
                <a:solidFill>
                  <a:srgbClr val="000000"/>
                </a:solidFill>
                <a:latin typeface="The Seasons Bold"/>
              </a:rPr>
              <a:t>3 video</a:t>
            </a:r>
            <a:r>
              <a:rPr lang="en-US" sz="1116" spc="22">
                <a:solidFill>
                  <a:srgbClr val="070709"/>
                </a:solidFill>
                <a:latin typeface="The Seasons Bold"/>
              </a:rPr>
              <a:t> - </a:t>
            </a:r>
            <a:r>
              <a:rPr lang="en-US" sz="1116" spc="22">
                <a:solidFill>
                  <a:srgbClr val="000000"/>
                </a:solidFill>
                <a:latin typeface="The Seasons Bold"/>
              </a:rPr>
              <a:t>sociālo darbinieku pieredzes stāsti</a:t>
            </a:r>
          </a:p>
          <a:p>
            <a:pPr algn="ctr">
              <a:lnSpc>
                <a:spcPts val="1340"/>
              </a:lnSpc>
            </a:pPr>
            <a:endParaRPr lang="en-US" sz="1116" spc="22">
              <a:solidFill>
                <a:srgbClr val="000000"/>
              </a:solidFill>
              <a:latin typeface="The Seaso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960344" y="2698644"/>
            <a:ext cx="1549548" cy="21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3"/>
              </a:lnSpc>
            </a:pPr>
            <a:r>
              <a:rPr lang="en-US" sz="1386">
                <a:solidFill>
                  <a:srgbClr val="000000"/>
                </a:solidFill>
                <a:latin typeface="The Seasons"/>
              </a:rPr>
              <a:t>14. marts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726461" y="2880589"/>
            <a:ext cx="2089852" cy="3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2"/>
              </a:lnSpc>
            </a:pPr>
            <a:r>
              <a:rPr lang="en-US" sz="1168">
                <a:solidFill>
                  <a:srgbClr val="000000"/>
                </a:solidFill>
                <a:latin typeface="The Seasons"/>
              </a:rPr>
              <a:t>Rīga, </a:t>
            </a:r>
          </a:p>
          <a:p>
            <a:pPr algn="ctr">
              <a:lnSpc>
                <a:spcPts val="1402"/>
              </a:lnSpc>
            </a:pPr>
            <a:r>
              <a:rPr lang="en-US" sz="1168">
                <a:solidFill>
                  <a:srgbClr val="000000"/>
                </a:solidFill>
                <a:latin typeface="The Seasons"/>
              </a:rPr>
              <a:t>Mākslas centrs Zuzeum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157778" y="1634629"/>
            <a:ext cx="3154679" cy="627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6"/>
              </a:lnSpc>
            </a:pPr>
            <a:r>
              <a:rPr lang="en-US" sz="1378" spc="-49">
                <a:solidFill>
                  <a:srgbClr val="000000"/>
                </a:solidFill>
                <a:latin typeface="The Seasons Bold"/>
              </a:rPr>
              <a:t>Konference </a:t>
            </a:r>
          </a:p>
          <a:p>
            <a:pPr algn="ctr">
              <a:lnSpc>
                <a:spcPts val="1626"/>
              </a:lnSpc>
            </a:pPr>
            <a:r>
              <a:rPr lang="en-US" sz="1378" spc="-49">
                <a:solidFill>
                  <a:srgbClr val="000000"/>
                </a:solidFill>
                <a:latin typeface="The Seasons"/>
              </a:rPr>
              <a:t>"Pārmaiņas sociālajā darbā:</a:t>
            </a:r>
          </a:p>
          <a:p>
            <a:pPr algn="ctr">
              <a:lnSpc>
                <a:spcPts val="1626"/>
              </a:lnSpc>
            </a:pPr>
            <a:r>
              <a:rPr lang="en-US" sz="1378" spc="-49">
                <a:solidFill>
                  <a:srgbClr val="000000"/>
                </a:solidFill>
                <a:latin typeface="The Seasons"/>
              </a:rPr>
              <a:t>kopiena, krīze, iespējas"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074972" y="339883"/>
            <a:ext cx="6137056" cy="41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6"/>
              </a:lnSpc>
            </a:pPr>
            <a:r>
              <a:rPr lang="lv-LV" sz="2640" spc="-95" dirty="0">
                <a:solidFill>
                  <a:srgbClr val="000000"/>
                </a:solidFill>
                <a:latin typeface="The Seasons Bold"/>
              </a:rPr>
              <a:t>Informatīvie pasākumi 2024.gadā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636971" y="7686941"/>
            <a:ext cx="2852940" cy="1154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0"/>
              </a:lnSpc>
            </a:pPr>
            <a:r>
              <a:rPr lang="en-US" sz="1358" spc="27">
                <a:solidFill>
                  <a:srgbClr val="000000"/>
                </a:solidFill>
                <a:latin typeface="The Seasons Bold"/>
              </a:rPr>
              <a:t>5 reģionālie semināri</a:t>
            </a:r>
          </a:p>
          <a:p>
            <a:pPr algn="ctr">
              <a:lnSpc>
                <a:spcPts val="1483"/>
              </a:lnSpc>
            </a:pPr>
            <a:r>
              <a:rPr lang="en-US" sz="1236" spc="24">
                <a:solidFill>
                  <a:srgbClr val="000000"/>
                </a:solidFill>
                <a:latin typeface="The Seasons"/>
              </a:rPr>
              <a:t>LM aktualitātes, sociālā darba prakses aktualitāšu tematika, plānota saziņā ar LPSDVA un LSDB</a:t>
            </a:r>
          </a:p>
          <a:p>
            <a:pPr algn="ctr">
              <a:lnSpc>
                <a:spcPts val="1483"/>
              </a:lnSpc>
            </a:pPr>
            <a:endParaRPr lang="en-US" sz="1236" spc="24">
              <a:solidFill>
                <a:srgbClr val="000000"/>
              </a:solidFill>
              <a:latin typeface="The Seasons"/>
            </a:endParaRPr>
          </a:p>
          <a:p>
            <a:pPr algn="ctr">
              <a:lnSpc>
                <a:spcPts val="1483"/>
              </a:lnSpc>
            </a:pPr>
            <a:endParaRPr lang="en-US" sz="1236" spc="24">
              <a:solidFill>
                <a:srgbClr val="000000"/>
              </a:solidFill>
              <a:latin typeface="The Seaso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636971" y="4557406"/>
            <a:ext cx="2498756" cy="22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2"/>
              </a:lnSpc>
            </a:pPr>
            <a:r>
              <a:rPr lang="en-US" sz="1351">
                <a:solidFill>
                  <a:srgbClr val="000000"/>
                </a:solidFill>
                <a:latin typeface="The Seasons"/>
              </a:rPr>
              <a:t>Rīga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389170" y="3835669"/>
            <a:ext cx="2994357" cy="63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9"/>
              </a:lnSpc>
            </a:pPr>
            <a:r>
              <a:rPr lang="en-US" sz="1357" spc="27">
                <a:solidFill>
                  <a:srgbClr val="000000"/>
                </a:solidFill>
                <a:latin typeface="The Seasons Bold"/>
              </a:rPr>
              <a:t>Starpnozaru tematiskā diskusija </a:t>
            </a:r>
          </a:p>
          <a:p>
            <a:pPr algn="ctr">
              <a:lnSpc>
                <a:spcPts val="1629"/>
              </a:lnSpc>
            </a:pPr>
            <a:r>
              <a:rPr lang="en-US" sz="1357" spc="27">
                <a:solidFill>
                  <a:srgbClr val="000000"/>
                </a:solidFill>
                <a:latin typeface="The Seasons"/>
              </a:rPr>
              <a:t>Sociālais darbs skolā</a:t>
            </a:r>
          </a:p>
          <a:p>
            <a:pPr algn="ctr">
              <a:lnSpc>
                <a:spcPts val="1629"/>
              </a:lnSpc>
            </a:pPr>
            <a:endParaRPr lang="en-US" sz="1357" spc="27">
              <a:solidFill>
                <a:srgbClr val="000000"/>
              </a:solidFill>
              <a:latin typeface="The Seaso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100556" y="4318973"/>
            <a:ext cx="1549548" cy="21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3"/>
              </a:lnSpc>
            </a:pPr>
            <a:r>
              <a:rPr lang="en-US" sz="1386">
                <a:solidFill>
                  <a:srgbClr val="000000"/>
                </a:solidFill>
                <a:latin typeface="The Seasons"/>
              </a:rPr>
              <a:t>10. maijs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539646" y="5559716"/>
            <a:ext cx="2994357" cy="96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9"/>
              </a:lnSpc>
            </a:pPr>
            <a:r>
              <a:rPr lang="en-US" sz="1357" spc="27">
                <a:solidFill>
                  <a:srgbClr val="000000"/>
                </a:solidFill>
                <a:latin typeface="The Seasons Bold"/>
              </a:rPr>
              <a:t>Starpnozaru tematiskā diskusija</a:t>
            </a:r>
          </a:p>
          <a:p>
            <a:pPr algn="ctr">
              <a:lnSpc>
                <a:spcPts val="1629"/>
              </a:lnSpc>
            </a:pPr>
            <a:r>
              <a:rPr lang="en-US" sz="1357" spc="27">
                <a:solidFill>
                  <a:srgbClr val="000000"/>
                </a:solidFill>
                <a:latin typeface="The Seasons"/>
              </a:rPr>
              <a:t>Sociālo un veselības aprūpes pakalpojumu integrācija</a:t>
            </a:r>
          </a:p>
          <a:p>
            <a:pPr algn="ctr">
              <a:lnSpc>
                <a:spcPts val="1335"/>
              </a:lnSpc>
            </a:pPr>
            <a:endParaRPr lang="en-US" sz="1357" spc="27">
              <a:solidFill>
                <a:srgbClr val="000000"/>
              </a:solidFill>
              <a:latin typeface="The Seasons"/>
            </a:endParaRPr>
          </a:p>
          <a:p>
            <a:pPr algn="ctr">
              <a:lnSpc>
                <a:spcPts val="1335"/>
              </a:lnSpc>
            </a:pPr>
            <a:endParaRPr lang="en-US" sz="1357" spc="27">
              <a:solidFill>
                <a:srgbClr val="000000"/>
              </a:solidFill>
              <a:latin typeface="The Season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225899" y="6195223"/>
            <a:ext cx="1549548" cy="21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3"/>
              </a:lnSpc>
            </a:pPr>
            <a:r>
              <a:rPr lang="en-US" sz="1386">
                <a:solidFill>
                  <a:srgbClr val="000000"/>
                </a:solidFill>
                <a:latin typeface="The Seasons"/>
              </a:rPr>
              <a:t>20. novembris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147829" y="168912"/>
            <a:ext cx="795792" cy="1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4"/>
              </a:lnSpc>
            </a:pPr>
            <a:r>
              <a:rPr lang="en-US" sz="1056">
                <a:solidFill>
                  <a:srgbClr val="FF3868"/>
                </a:solidFill>
                <a:latin typeface="Now Medium"/>
              </a:rPr>
              <a:t>14.02.2024.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409765" y="1612294"/>
            <a:ext cx="2535244" cy="0"/>
          </a:xfrm>
          <a:prstGeom prst="line">
            <a:avLst/>
          </a:prstGeom>
          <a:ln w="9525" cap="flat">
            <a:solidFill>
              <a:srgbClr val="4750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208332" y="1606733"/>
            <a:ext cx="2539741" cy="0"/>
          </a:xfrm>
          <a:prstGeom prst="line">
            <a:avLst/>
          </a:prstGeom>
          <a:ln w="9525" cap="flat">
            <a:solidFill>
              <a:srgbClr val="47505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5013668" y="1544262"/>
            <a:ext cx="130503" cy="130503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8353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674432" y="1784677"/>
            <a:ext cx="1973317" cy="2408592"/>
            <a:chOff x="0" y="0"/>
            <a:chExt cx="2631089" cy="321145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5217" t="4638" r="5217" b="18017"/>
            <a:stretch>
              <a:fillRect/>
            </a:stretch>
          </p:blipFill>
          <p:spPr>
            <a:xfrm>
              <a:off x="0" y="0"/>
              <a:ext cx="2631089" cy="321145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2674432" y="4400659"/>
            <a:ext cx="1973317" cy="2387375"/>
            <a:chOff x="0" y="0"/>
            <a:chExt cx="2631089" cy="318316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t="7341" b="7341"/>
            <a:stretch>
              <a:fillRect/>
            </a:stretch>
          </p:blipFill>
          <p:spPr>
            <a:xfrm>
              <a:off x="0" y="0"/>
              <a:ext cx="2631089" cy="318316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2674432" y="6975423"/>
            <a:ext cx="1973317" cy="2403278"/>
            <a:chOff x="0" y="0"/>
            <a:chExt cx="2631089" cy="3204371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2631089" cy="3204371"/>
            </a:xfrm>
            <a:prstGeom prst="rect">
              <a:avLst/>
            </a:prstGeom>
            <a:solidFill>
              <a:srgbClr val="71AE3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3937065" y="9751934"/>
            <a:ext cx="2640444" cy="535846"/>
            <a:chOff x="0" y="0"/>
            <a:chExt cx="3520592" cy="714461"/>
          </a:xfrm>
        </p:grpSpPr>
        <p:grpSp>
          <p:nvGrpSpPr>
            <p:cNvPr id="13" name="Group 13"/>
            <p:cNvGrpSpPr/>
            <p:nvPr/>
          </p:nvGrpSpPr>
          <p:grpSpPr>
            <a:xfrm>
              <a:off x="82324" y="95548"/>
              <a:ext cx="3304690" cy="503215"/>
              <a:chOff x="0" y="0"/>
              <a:chExt cx="1118145" cy="1702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118145" cy="170263"/>
              </a:xfrm>
              <a:custGeom>
                <a:avLst/>
                <a:gdLst/>
                <a:ahLst/>
                <a:cxnLst/>
                <a:rect l="l" t="t" r="r" b="b"/>
                <a:pathLst>
                  <a:path w="1118145" h="170263">
                    <a:moveTo>
                      <a:pt x="0" y="0"/>
                    </a:moveTo>
                    <a:lnTo>
                      <a:pt x="1118145" y="0"/>
                    </a:lnTo>
                    <a:lnTo>
                      <a:pt x="1118145" y="170263"/>
                    </a:lnTo>
                    <a:lnTo>
                      <a:pt x="0" y="1702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9525"/>
                <a:ext cx="1118145" cy="1607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1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3520592" cy="714461"/>
            </a:xfrm>
            <a:custGeom>
              <a:avLst/>
              <a:gdLst/>
              <a:ahLst/>
              <a:cxnLst/>
              <a:rect l="l" t="t" r="r" b="b"/>
              <a:pathLst>
                <a:path w="3520592" h="714461">
                  <a:moveTo>
                    <a:pt x="0" y="0"/>
                  </a:moveTo>
                  <a:lnTo>
                    <a:pt x="3520592" y="0"/>
                  </a:lnTo>
                  <a:lnTo>
                    <a:pt x="3520592" y="714461"/>
                  </a:lnTo>
                  <a:lnTo>
                    <a:pt x="0" y="714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621" b="-12621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674432" y="150114"/>
            <a:ext cx="4804477" cy="128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4"/>
              </a:lnSpc>
            </a:pPr>
            <a:r>
              <a:rPr lang="en-US" sz="4203" spc="84">
                <a:solidFill>
                  <a:srgbClr val="000000"/>
                </a:solidFill>
                <a:latin typeface="The Seasons"/>
              </a:rPr>
              <a:t>Sociālā darba izdevums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94109" y="2035779"/>
            <a:ext cx="2769610" cy="77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1926" spc="38">
                <a:solidFill>
                  <a:srgbClr val="000000"/>
                </a:solidFill>
                <a:latin typeface="The Seasons"/>
              </a:rPr>
              <a:t>Sociālo pārmaiņu veicināšana</a:t>
            </a:r>
          </a:p>
          <a:p>
            <a:pPr algn="ctr">
              <a:lnSpc>
                <a:spcPts val="1471"/>
              </a:lnSpc>
            </a:pPr>
            <a:r>
              <a:rPr lang="en-US" sz="1225" spc="24">
                <a:solidFill>
                  <a:srgbClr val="000000"/>
                </a:solidFill>
                <a:latin typeface="The Seasons"/>
              </a:rPr>
              <a:t>01.09.2023.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37781" y="2988973"/>
            <a:ext cx="2341128" cy="734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1"/>
              </a:lnSpc>
            </a:pPr>
            <a:r>
              <a:rPr lang="en-US" sz="1225">
                <a:solidFill>
                  <a:srgbClr val="47505E"/>
                </a:solidFill>
                <a:latin typeface="Red Hat Display"/>
              </a:rPr>
              <a:t>Izdoti 2000 eksemplāri </a:t>
            </a:r>
          </a:p>
          <a:p>
            <a:pPr algn="ctr">
              <a:lnSpc>
                <a:spcPts val="1471"/>
              </a:lnSpc>
            </a:pPr>
            <a:r>
              <a:rPr lang="en-US" sz="1225">
                <a:solidFill>
                  <a:srgbClr val="47505E"/>
                </a:solidFill>
                <a:latin typeface="Red Hat Display"/>
              </a:rPr>
              <a:t>piegādāti 52 adresēs </a:t>
            </a:r>
          </a:p>
          <a:p>
            <a:pPr algn="ctr">
              <a:lnSpc>
                <a:spcPts val="1471"/>
              </a:lnSpc>
            </a:pPr>
            <a:endParaRPr lang="en-US" sz="1225">
              <a:solidFill>
                <a:srgbClr val="47505E"/>
              </a:solidFill>
              <a:latin typeface="Red Hat Display"/>
            </a:endParaRPr>
          </a:p>
          <a:p>
            <a:pPr algn="ctr">
              <a:lnSpc>
                <a:spcPts val="1471"/>
              </a:lnSpc>
            </a:pPr>
            <a:endParaRPr lang="en-US" sz="1225">
              <a:solidFill>
                <a:srgbClr val="47505E"/>
              </a:solidFill>
              <a:latin typeface="Red Hat Display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108350" y="4817480"/>
            <a:ext cx="2639723" cy="298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1926" spc="38">
                <a:solidFill>
                  <a:srgbClr val="000000"/>
                </a:solidFill>
                <a:latin typeface="The Seasons"/>
              </a:rPr>
              <a:t>Sociālais darbs Latvijā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06945" y="5394160"/>
            <a:ext cx="2341128" cy="200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1"/>
              </a:lnSpc>
            </a:pPr>
            <a:r>
              <a:rPr lang="en-US" sz="1342">
                <a:solidFill>
                  <a:srgbClr val="47505E"/>
                </a:solidFill>
                <a:latin typeface="Red Hat Display"/>
              </a:rPr>
              <a:t>01.03.2024.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08350" y="7161177"/>
            <a:ext cx="2768885" cy="298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1926" spc="38">
                <a:solidFill>
                  <a:srgbClr val="000000"/>
                </a:solidFill>
                <a:latin typeface="The Seasons"/>
              </a:rPr>
              <a:t>Sociālais darbs Latvijā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57648" y="7621121"/>
            <a:ext cx="2341128" cy="200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1"/>
              </a:lnSpc>
            </a:pPr>
            <a:r>
              <a:rPr lang="en-US" sz="1342">
                <a:solidFill>
                  <a:srgbClr val="47505E"/>
                </a:solidFill>
                <a:latin typeface="Red Hat Display"/>
              </a:rPr>
              <a:t>01.09.2024.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45009" y="3609203"/>
            <a:ext cx="2803064" cy="46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"/>
              </a:lnSpc>
            </a:pPr>
            <a:r>
              <a:rPr lang="en-US" sz="1050" u="sng">
                <a:solidFill>
                  <a:srgbClr val="47505E"/>
                </a:solidFill>
                <a:latin typeface="Red Hat Display"/>
                <a:hlinkClick r:id="rId5" tooltip="https://www.lm.gov.lv/lv/media/23511/download?attachment"/>
              </a:rPr>
              <a:t>https://www.lm.gov.lv/lv/media/23511/download?attachment</a:t>
            </a:r>
          </a:p>
          <a:p>
            <a:pPr algn="ctr">
              <a:lnSpc>
                <a:spcPts val="1261"/>
              </a:lnSpc>
            </a:pPr>
            <a:endParaRPr lang="en-US" sz="1050" u="sng">
              <a:solidFill>
                <a:srgbClr val="47505E"/>
              </a:solidFill>
              <a:latin typeface="Red Hat Display"/>
              <a:hlinkClick r:id="rId5" tooltip="https://www.lm.gov.lv/lv/media/23511/download?attachmen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538927" y="9540626"/>
            <a:ext cx="5338308" cy="211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401" spc="28">
                <a:solidFill>
                  <a:srgbClr val="000000"/>
                </a:solidFill>
                <a:latin typeface="Cormorant Garamond"/>
              </a:rPr>
              <a:t>Izdevuma sagatavotājs Latvijas Sociālo darbinieku biedrība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3137950">
            <a:off x="8242860" y="-40056"/>
            <a:ext cx="2751023" cy="1952692"/>
            <a:chOff x="0" y="0"/>
            <a:chExt cx="1089483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483" cy="711200"/>
            </a:xfrm>
            <a:custGeom>
              <a:avLst/>
              <a:gdLst/>
              <a:ahLst/>
              <a:cxnLst/>
              <a:rect l="l" t="t" r="r" b="b"/>
              <a:pathLst>
                <a:path w="1089483" h="711200">
                  <a:moveTo>
                    <a:pt x="544742" y="711200"/>
                  </a:moveTo>
                  <a:lnTo>
                    <a:pt x="1089483" y="0"/>
                  </a:lnTo>
                  <a:lnTo>
                    <a:pt x="0" y="0"/>
                  </a:lnTo>
                  <a:lnTo>
                    <a:pt x="544742" y="711200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0232" y="31750"/>
              <a:ext cx="749020" cy="349250"/>
            </a:xfrm>
            <a:prstGeom prst="rect">
              <a:avLst/>
            </a:prstGeom>
          </p:spPr>
          <p:txBody>
            <a:bodyPr lIns="33691" tIns="33691" rIns="33691" bIns="33691" rtlCol="0" anchor="ctr"/>
            <a:lstStyle/>
            <a:p>
              <a:pPr algn="ctr">
                <a:lnSpc>
                  <a:spcPts val="167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0730793">
            <a:off x="7039371" y="547755"/>
            <a:ext cx="2462409" cy="2463294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66C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33691" tIns="33691" rIns="33691" bIns="33691" rtlCol="0" anchor="ctr"/>
            <a:lstStyle/>
            <a:p>
              <a:pPr algn="ctr">
                <a:lnSpc>
                  <a:spcPts val="16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372777">
            <a:off x="877832" y="8342033"/>
            <a:ext cx="2787992" cy="1948914"/>
            <a:chOff x="0" y="0"/>
            <a:chExt cx="1017397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7397" cy="711200"/>
            </a:xfrm>
            <a:custGeom>
              <a:avLst/>
              <a:gdLst/>
              <a:ahLst/>
              <a:cxnLst/>
              <a:rect l="l" t="t" r="r" b="b"/>
              <a:pathLst>
                <a:path w="1017397" h="711200">
                  <a:moveTo>
                    <a:pt x="508699" y="711200"/>
                  </a:moveTo>
                  <a:lnTo>
                    <a:pt x="1017397" y="0"/>
                  </a:lnTo>
                  <a:lnTo>
                    <a:pt x="0" y="0"/>
                  </a:lnTo>
                  <a:lnTo>
                    <a:pt x="508699" y="711200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58968" y="31750"/>
              <a:ext cx="699461" cy="349250"/>
            </a:xfrm>
            <a:prstGeom prst="rect">
              <a:avLst/>
            </a:prstGeom>
          </p:spPr>
          <p:txBody>
            <a:bodyPr lIns="33691" tIns="33691" rIns="33691" bIns="33691" rtlCol="0" anchor="ctr"/>
            <a:lstStyle/>
            <a:p>
              <a:pPr algn="ctr">
                <a:lnSpc>
                  <a:spcPts val="167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643752">
            <a:off x="200797" y="7655448"/>
            <a:ext cx="1893679" cy="2083111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33691" tIns="33691" rIns="33691" bIns="33691" rtlCol="0" anchor="ctr"/>
            <a:lstStyle/>
            <a:p>
              <a:pPr algn="ctr">
                <a:lnSpc>
                  <a:spcPts val="1672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06670" y="3972569"/>
            <a:ext cx="2407071" cy="240707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t="-17446" b="-17446"/>
              </a:stretch>
            </a:blipFill>
          </p:spPr>
        </p:sp>
      </p:grpSp>
      <p:sp>
        <p:nvSpPr>
          <p:cNvPr id="16" name="AutoShape 16"/>
          <p:cNvSpPr/>
          <p:nvPr/>
        </p:nvSpPr>
        <p:spPr>
          <a:xfrm>
            <a:off x="3964737" y="3284185"/>
            <a:ext cx="0" cy="4389203"/>
          </a:xfrm>
          <a:prstGeom prst="line">
            <a:avLst/>
          </a:prstGeom>
          <a:ln w="38100" cap="flat">
            <a:solidFill>
              <a:srgbClr val="F853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720701" y="2206331"/>
            <a:ext cx="1293748" cy="129374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39428" r="-10571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458373" y="2206331"/>
            <a:ext cx="1293748" cy="129374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t="-9310" b="-9310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8196044" y="2206331"/>
            <a:ext cx="1293748" cy="1293748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t="-2720" b="-28953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5427977" y="4285873"/>
            <a:ext cx="1293748" cy="1293748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t="-14577" b="-14577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7549171" y="4252418"/>
            <a:ext cx="1293748" cy="1293748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7"/>
              <a:stretch>
                <a:fillRect t="-9575" b="-9575"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6611264" y="6379640"/>
            <a:ext cx="1293748" cy="1293748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8"/>
              <a:stretch>
                <a:fillRect t="-5246" b="-44903"/>
              </a:stretch>
            </a:blip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8433122" y="6427988"/>
            <a:ext cx="1293748" cy="1293748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9"/>
              <a:stretch>
                <a:fillRect b="-33127"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293888" y="1668371"/>
            <a:ext cx="3650757" cy="1905897"/>
          </a:xfrm>
          <a:custGeom>
            <a:avLst/>
            <a:gdLst/>
            <a:ahLst/>
            <a:cxnLst/>
            <a:rect l="l" t="t" r="r" b="b"/>
            <a:pathLst>
              <a:path w="3650757" h="1905897">
                <a:moveTo>
                  <a:pt x="0" y="0"/>
                </a:moveTo>
                <a:lnTo>
                  <a:pt x="3650757" y="0"/>
                </a:lnTo>
                <a:lnTo>
                  <a:pt x="3650757" y="1905897"/>
                </a:lnTo>
                <a:lnTo>
                  <a:pt x="0" y="1905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4781103" y="6427988"/>
            <a:ext cx="1293748" cy="1293748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11"/>
              <a:stretch>
                <a:fillRect t="-25000" b="-24999"/>
              </a:stretch>
            </a:blipFill>
          </p:spPr>
        </p:sp>
      </p:grpSp>
      <p:sp>
        <p:nvSpPr>
          <p:cNvPr id="34" name="TextBox 34"/>
          <p:cNvSpPr txBox="1"/>
          <p:nvPr/>
        </p:nvSpPr>
        <p:spPr>
          <a:xfrm>
            <a:off x="8165843" y="3545693"/>
            <a:ext cx="1354149" cy="25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7"/>
              </a:lnSpc>
            </a:pPr>
            <a:r>
              <a:rPr lang="en-US" sz="1476">
                <a:solidFill>
                  <a:srgbClr val="472C21"/>
                </a:solidFill>
                <a:latin typeface="Saira Condensed Bold"/>
              </a:rPr>
              <a:t>Edgars Kainaizis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50480" y="6470047"/>
            <a:ext cx="2519452" cy="42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3"/>
              </a:lnSpc>
            </a:pPr>
            <a:r>
              <a:rPr lang="en-US" sz="2531">
                <a:solidFill>
                  <a:srgbClr val="472C21"/>
                </a:solidFill>
                <a:latin typeface="Saira Condensed Bold"/>
              </a:rPr>
              <a:t>Agnese Bīdermane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6670" y="6914683"/>
            <a:ext cx="2407071" cy="259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1571">
                <a:solidFill>
                  <a:srgbClr val="472C21"/>
                </a:solidFill>
                <a:latin typeface="Saira Condensed Bold"/>
              </a:rPr>
              <a:t>projekta vadītāja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690500" y="3545693"/>
            <a:ext cx="1354149" cy="25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7"/>
              </a:lnSpc>
            </a:pPr>
            <a:r>
              <a:rPr lang="en-US" sz="1476">
                <a:solidFill>
                  <a:srgbClr val="472C21"/>
                </a:solidFill>
                <a:latin typeface="Saira Condensed Bold"/>
              </a:rPr>
              <a:t>Liesma Ose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720701" y="3810958"/>
            <a:ext cx="1293748" cy="14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"/>
              </a:lnSpc>
            </a:pPr>
            <a:r>
              <a:rPr lang="en-US" sz="844">
                <a:solidFill>
                  <a:srgbClr val="472C21"/>
                </a:solidFill>
                <a:latin typeface="Saira Condensed Bold"/>
              </a:rPr>
              <a:t>vecākā eksperte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428172" y="3545693"/>
            <a:ext cx="1354149" cy="25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7"/>
              </a:lnSpc>
            </a:pPr>
            <a:r>
              <a:rPr lang="en-US" sz="1476">
                <a:solidFill>
                  <a:srgbClr val="472C21"/>
                </a:solidFill>
                <a:latin typeface="Saira Condensed Bold"/>
              </a:rPr>
              <a:t>Inga Lukašinska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458373" y="3810958"/>
            <a:ext cx="1293748" cy="14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"/>
              </a:lnSpc>
            </a:pPr>
            <a:r>
              <a:rPr lang="en-US" sz="844">
                <a:solidFill>
                  <a:srgbClr val="472C21"/>
                </a:solidFill>
                <a:latin typeface="Saira Condensed Bold"/>
              </a:rPr>
              <a:t>vecākā eksperte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196044" y="3810958"/>
            <a:ext cx="1293748" cy="14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"/>
              </a:lnSpc>
            </a:pPr>
            <a:r>
              <a:rPr lang="en-US" sz="844">
                <a:solidFill>
                  <a:srgbClr val="472C21"/>
                </a:solidFill>
                <a:latin typeface="Saira Condensed Bold"/>
              </a:rPr>
              <a:t>vecākais eksperts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397776" y="5602939"/>
            <a:ext cx="1354149" cy="25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7"/>
              </a:lnSpc>
            </a:pPr>
            <a:r>
              <a:rPr lang="en-US" sz="1476">
                <a:solidFill>
                  <a:srgbClr val="472C21"/>
                </a:solidFill>
                <a:latin typeface="Saira Condensed Bold"/>
              </a:rPr>
              <a:t>Agita Riba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397776" y="5836153"/>
            <a:ext cx="1293748" cy="14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"/>
              </a:lnSpc>
            </a:pPr>
            <a:r>
              <a:rPr lang="en-US" sz="844">
                <a:solidFill>
                  <a:srgbClr val="472C21"/>
                </a:solidFill>
                <a:latin typeface="Saira Condensed Bold"/>
              </a:rPr>
              <a:t>vadītājas asistente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488769" y="5582847"/>
            <a:ext cx="1354149" cy="25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7"/>
              </a:lnSpc>
            </a:pPr>
            <a:r>
              <a:rPr lang="en-US" sz="1476">
                <a:solidFill>
                  <a:srgbClr val="472C21"/>
                </a:solidFill>
                <a:latin typeface="Saira Condensed Bold"/>
              </a:rPr>
              <a:t>Kristīne Paegle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488769" y="5824207"/>
            <a:ext cx="1293748" cy="14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"/>
              </a:lnSpc>
            </a:pPr>
            <a:r>
              <a:rPr lang="en-US" sz="844">
                <a:solidFill>
                  <a:srgbClr val="472C21"/>
                </a:solidFill>
                <a:latin typeface="Saira Condensed Bold"/>
              </a:rPr>
              <a:t>projekta koordinatore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581063" y="7715134"/>
            <a:ext cx="1354149" cy="25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7"/>
              </a:lnSpc>
            </a:pPr>
            <a:r>
              <a:rPr lang="en-US" sz="1476">
                <a:solidFill>
                  <a:srgbClr val="472C21"/>
                </a:solidFill>
                <a:latin typeface="Saira Condensed Bold"/>
              </a:rPr>
              <a:t>Laura Lilienfelde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641465" y="8002477"/>
            <a:ext cx="1293748" cy="14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"/>
              </a:lnSpc>
            </a:pPr>
            <a:r>
              <a:rPr lang="en-US" sz="844">
                <a:solidFill>
                  <a:srgbClr val="472C21"/>
                </a:solidFill>
                <a:latin typeface="Saira Condensed Bold"/>
              </a:rPr>
              <a:t>projekta finansiste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433122" y="7715531"/>
            <a:ext cx="1354149" cy="25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7"/>
              </a:lnSpc>
            </a:pPr>
            <a:r>
              <a:rPr lang="en-US" sz="1476">
                <a:solidFill>
                  <a:srgbClr val="472C21"/>
                </a:solidFill>
                <a:latin typeface="Saira Condensed Bold"/>
              </a:rPr>
              <a:t>Līga Krafte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493524" y="8002477"/>
            <a:ext cx="1293748" cy="28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"/>
              </a:lnSpc>
            </a:pPr>
            <a:r>
              <a:rPr lang="en-US" sz="844">
                <a:solidFill>
                  <a:srgbClr val="472C21"/>
                </a:solidFill>
                <a:latin typeface="Saira Condensed Bold"/>
              </a:rPr>
              <a:t>projekta grāmatvede</a:t>
            </a:r>
          </a:p>
          <a:p>
            <a:pPr algn="ctr">
              <a:lnSpc>
                <a:spcPts val="1182"/>
              </a:lnSpc>
            </a:pPr>
            <a:endParaRPr lang="en-US" sz="844">
              <a:solidFill>
                <a:srgbClr val="472C21"/>
              </a:solidFill>
              <a:latin typeface="Saira Condensed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4750902" y="7968836"/>
            <a:ext cx="1293748" cy="14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"/>
              </a:lnSpc>
            </a:pPr>
            <a:r>
              <a:rPr lang="en-US" sz="844">
                <a:solidFill>
                  <a:srgbClr val="472C21"/>
                </a:solidFill>
                <a:latin typeface="Saira Condensed Bold"/>
              </a:rPr>
              <a:t>projekta juriskonsults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660299" y="7715531"/>
            <a:ext cx="1354149" cy="25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7"/>
              </a:lnSpc>
            </a:pPr>
            <a:r>
              <a:rPr lang="en-US" sz="1476">
                <a:solidFill>
                  <a:srgbClr val="472C21"/>
                </a:solidFill>
                <a:latin typeface="Saira Condensed Bold"/>
              </a:rPr>
              <a:t>Laila Škoba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5193" y="2754284"/>
            <a:ext cx="8691848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6"/>
              </a:lnSpc>
            </a:pPr>
            <a:r>
              <a:rPr lang="lv-LV" sz="2446" spc="48" dirty="0">
                <a:solidFill>
                  <a:srgbClr val="000000"/>
                </a:solidFill>
                <a:latin typeface="Montserrat"/>
              </a:rPr>
              <a:t>Projekts </a:t>
            </a:r>
          </a:p>
          <a:p>
            <a:pPr algn="ctr">
              <a:lnSpc>
                <a:spcPts val="2936"/>
              </a:lnSpc>
            </a:pPr>
            <a:r>
              <a:rPr lang="lv-LV" sz="2446" spc="48" dirty="0">
                <a:solidFill>
                  <a:srgbClr val="000000"/>
                </a:solidFill>
                <a:latin typeface="Montserrat"/>
              </a:rPr>
              <a:t>“Profesionāla un mūsdienīga sociālā darba </a:t>
            </a:r>
          </a:p>
          <a:p>
            <a:pPr algn="ctr">
              <a:lnSpc>
                <a:spcPts val="2936"/>
              </a:lnSpc>
            </a:pPr>
            <a:r>
              <a:rPr lang="lv-LV" sz="2446" spc="48" dirty="0">
                <a:solidFill>
                  <a:srgbClr val="000000"/>
                </a:solidFill>
                <a:latin typeface="Montserrat"/>
              </a:rPr>
              <a:t>attīstība”</a:t>
            </a:r>
          </a:p>
          <a:p>
            <a:pPr algn="ctr">
              <a:lnSpc>
                <a:spcPts val="2936"/>
              </a:lnSpc>
            </a:pPr>
            <a:endParaRPr lang="lv-LV" sz="2446" spc="48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2936"/>
              </a:lnSpc>
            </a:pPr>
            <a:endParaRPr lang="lv-LV" sz="2446" spc="48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2936"/>
              </a:lnSpc>
            </a:pPr>
            <a:r>
              <a:rPr lang="lv-LV" sz="2446" spc="48" dirty="0">
                <a:solidFill>
                  <a:srgbClr val="000000"/>
                </a:solidFill>
                <a:latin typeface="Montserrat"/>
              </a:rPr>
              <a:t>E-pasts: </a:t>
            </a:r>
            <a:r>
              <a:rPr lang="lv-LV" sz="2446" u="sng" spc="48" dirty="0">
                <a:solidFill>
                  <a:srgbClr val="000000"/>
                </a:solidFill>
                <a:latin typeface="Montserrat"/>
                <a:hlinkClick r:id="rId2" tooltip="mailto:socdarbs2028@lm.gov.lv"/>
              </a:rPr>
              <a:t>socdarbs2028@lm.gov.lv</a:t>
            </a:r>
          </a:p>
          <a:p>
            <a:pPr algn="ctr">
              <a:lnSpc>
                <a:spcPts val="2936"/>
              </a:lnSpc>
            </a:pPr>
            <a:r>
              <a:rPr lang="lv-LV" sz="2446" spc="48" dirty="0">
                <a:solidFill>
                  <a:srgbClr val="000000"/>
                </a:solidFill>
                <a:latin typeface="Montserrat"/>
              </a:rPr>
              <a:t>Tālrunis: 67021517</a:t>
            </a:r>
          </a:p>
          <a:p>
            <a:pPr algn="ctr">
              <a:lnSpc>
                <a:spcPts val="2936"/>
              </a:lnSpc>
            </a:pPr>
            <a:endParaRPr lang="en-US" sz="2446" spc="48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457843" y="7564217"/>
            <a:ext cx="5646548" cy="996253"/>
          </a:xfrm>
          <a:custGeom>
            <a:avLst/>
            <a:gdLst/>
            <a:ahLst/>
            <a:cxnLst/>
            <a:rect l="l" t="t" r="r" b="b"/>
            <a:pathLst>
              <a:path w="5646548" h="996253">
                <a:moveTo>
                  <a:pt x="0" y="0"/>
                </a:moveTo>
                <a:lnTo>
                  <a:pt x="5646547" y="0"/>
                </a:lnTo>
                <a:lnTo>
                  <a:pt x="5646547" y="996253"/>
                </a:lnTo>
                <a:lnTo>
                  <a:pt x="0" y="996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634168" y="1759803"/>
            <a:ext cx="7708047" cy="7900179"/>
            <a:chOff x="-141509" y="0"/>
            <a:chExt cx="10277396" cy="10533572"/>
          </a:xfrm>
        </p:grpSpPr>
        <p:sp>
          <p:nvSpPr>
            <p:cNvPr id="14" name="Freeform 14"/>
            <p:cNvSpPr/>
            <p:nvPr/>
          </p:nvSpPr>
          <p:spPr>
            <a:xfrm>
              <a:off x="4310161" y="7847228"/>
              <a:ext cx="1867009" cy="2686344"/>
            </a:xfrm>
            <a:custGeom>
              <a:avLst/>
              <a:gdLst/>
              <a:ahLst/>
              <a:cxnLst/>
              <a:rect l="l" t="t" r="r" b="b"/>
              <a:pathLst>
                <a:path w="1867009" h="2686344">
                  <a:moveTo>
                    <a:pt x="0" y="0"/>
                  </a:moveTo>
                  <a:lnTo>
                    <a:pt x="1867010" y="0"/>
                  </a:lnTo>
                  <a:lnTo>
                    <a:pt x="1867010" y="2686344"/>
                  </a:lnTo>
                  <a:lnTo>
                    <a:pt x="0" y="2686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137604" y="2614431"/>
              <a:ext cx="1867009" cy="2686344"/>
            </a:xfrm>
            <a:custGeom>
              <a:avLst/>
              <a:gdLst/>
              <a:ahLst/>
              <a:cxnLst/>
              <a:rect l="l" t="t" r="r" b="b"/>
              <a:pathLst>
                <a:path w="1867009" h="2686344">
                  <a:moveTo>
                    <a:pt x="0" y="0"/>
                  </a:moveTo>
                  <a:lnTo>
                    <a:pt x="1867009" y="0"/>
                  </a:lnTo>
                  <a:lnTo>
                    <a:pt x="1867009" y="2686344"/>
                  </a:lnTo>
                  <a:lnTo>
                    <a:pt x="0" y="2686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137604" y="0"/>
              <a:ext cx="1867009" cy="2686344"/>
            </a:xfrm>
            <a:custGeom>
              <a:avLst/>
              <a:gdLst/>
              <a:ahLst/>
              <a:cxnLst/>
              <a:rect l="l" t="t" r="r" b="b"/>
              <a:pathLst>
                <a:path w="1867009" h="2686344">
                  <a:moveTo>
                    <a:pt x="0" y="0"/>
                  </a:moveTo>
                  <a:lnTo>
                    <a:pt x="1867009" y="0"/>
                  </a:lnTo>
                  <a:lnTo>
                    <a:pt x="1867009" y="2686344"/>
                  </a:lnTo>
                  <a:lnTo>
                    <a:pt x="0" y="2686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146873" y="5230175"/>
              <a:ext cx="1867009" cy="2686344"/>
            </a:xfrm>
            <a:custGeom>
              <a:avLst/>
              <a:gdLst/>
              <a:ahLst/>
              <a:cxnLst/>
              <a:rect l="l" t="t" r="r" b="b"/>
              <a:pathLst>
                <a:path w="1867009" h="2686344">
                  <a:moveTo>
                    <a:pt x="0" y="0"/>
                  </a:moveTo>
                  <a:lnTo>
                    <a:pt x="1867009" y="0"/>
                  </a:lnTo>
                  <a:lnTo>
                    <a:pt x="1867009" y="2686345"/>
                  </a:lnTo>
                  <a:lnTo>
                    <a:pt x="0" y="2686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2411032" y="115974"/>
              <a:ext cx="3453145" cy="1137213"/>
              <a:chOff x="0" y="0"/>
              <a:chExt cx="1234033" cy="406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23403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34033" h="406400">
                    <a:moveTo>
                      <a:pt x="1030833" y="0"/>
                    </a:moveTo>
                    <a:cubicBezTo>
                      <a:pt x="1143057" y="0"/>
                      <a:pt x="1234033" y="90976"/>
                      <a:pt x="1234033" y="203200"/>
                    </a:cubicBezTo>
                    <a:cubicBezTo>
                      <a:pt x="1234033" y="315424"/>
                      <a:pt x="1143057" y="406400"/>
                      <a:pt x="103083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DAF54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1234033" cy="406400"/>
              </a:xfrm>
              <a:prstGeom prst="rect">
                <a:avLst/>
              </a:prstGeom>
            </p:spPr>
            <p:txBody>
              <a:bodyPr lIns="23266" tIns="23266" rIns="23266" bIns="23266" rtlCol="0" anchor="ctr"/>
              <a:lstStyle/>
              <a:p>
                <a:pPr algn="ctr">
                  <a:lnSpc>
                    <a:spcPts val="7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4733259" y="170183"/>
              <a:ext cx="1030083" cy="1028796"/>
            </a:xfrm>
            <a:custGeom>
              <a:avLst/>
              <a:gdLst/>
              <a:ahLst/>
              <a:cxnLst/>
              <a:rect l="l" t="t" r="r" b="b"/>
              <a:pathLst>
                <a:path w="1030083" h="1028796">
                  <a:moveTo>
                    <a:pt x="0" y="0"/>
                  </a:moveTo>
                  <a:lnTo>
                    <a:pt x="1030083" y="0"/>
                  </a:lnTo>
                  <a:lnTo>
                    <a:pt x="1030083" y="1028796"/>
                  </a:lnTo>
                  <a:lnTo>
                    <a:pt x="0" y="1028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AutoShape 22"/>
            <p:cNvSpPr/>
            <p:nvPr/>
          </p:nvSpPr>
          <p:spPr>
            <a:xfrm>
              <a:off x="6013882" y="698416"/>
              <a:ext cx="1393785" cy="0"/>
            </a:xfrm>
            <a:prstGeom prst="line">
              <a:avLst/>
            </a:prstGeom>
            <a:ln w="30208" cap="flat">
              <a:solidFill>
                <a:srgbClr val="364A5A"/>
              </a:solidFill>
              <a:prstDash val="sysDot"/>
              <a:headEnd type="none" w="sm" len="sm"/>
              <a:tailEnd type="oval" w="lg" len="lg"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2707378" y="465637"/>
              <a:ext cx="2469003" cy="390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9"/>
                </a:lnSpc>
              </a:pPr>
              <a:r>
                <a:rPr lang="en-US" sz="1742">
                  <a:solidFill>
                    <a:srgbClr val="FFFFFF"/>
                  </a:solidFill>
                  <a:latin typeface="Montserrat Semi-Bold"/>
                </a:rPr>
                <a:t>ĪSTENOJAM</a:t>
              </a:r>
            </a:p>
          </p:txBody>
        </p:sp>
        <p:sp>
          <p:nvSpPr>
            <p:cNvPr id="24" name="Freeform 24"/>
            <p:cNvSpPr/>
            <p:nvPr/>
          </p:nvSpPr>
          <p:spPr>
            <a:xfrm>
              <a:off x="4967255" y="463609"/>
              <a:ext cx="562091" cy="441944"/>
            </a:xfrm>
            <a:custGeom>
              <a:avLst/>
              <a:gdLst/>
              <a:ahLst/>
              <a:cxnLst/>
              <a:rect l="l" t="t" r="r" b="b"/>
              <a:pathLst>
                <a:path w="562091" h="441944">
                  <a:moveTo>
                    <a:pt x="0" y="0"/>
                  </a:moveTo>
                  <a:lnTo>
                    <a:pt x="562091" y="0"/>
                  </a:lnTo>
                  <a:lnTo>
                    <a:pt x="562091" y="441944"/>
                  </a:lnTo>
                  <a:lnTo>
                    <a:pt x="0" y="441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5" name="Group 25"/>
            <p:cNvGrpSpPr/>
            <p:nvPr/>
          </p:nvGrpSpPr>
          <p:grpSpPr>
            <a:xfrm>
              <a:off x="4258299" y="1423848"/>
              <a:ext cx="3756982" cy="1159926"/>
              <a:chOff x="0" y="0"/>
              <a:chExt cx="1316323" cy="4064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31632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316323" h="406400">
                    <a:moveTo>
                      <a:pt x="1113123" y="0"/>
                    </a:moveTo>
                    <a:cubicBezTo>
                      <a:pt x="1225348" y="0"/>
                      <a:pt x="1316323" y="90976"/>
                      <a:pt x="1316323" y="203200"/>
                    </a:cubicBezTo>
                    <a:cubicBezTo>
                      <a:pt x="1316323" y="315424"/>
                      <a:pt x="1225348" y="406400"/>
                      <a:pt x="111312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69152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0"/>
                <a:ext cx="1316323" cy="406400"/>
              </a:xfrm>
              <a:prstGeom prst="rect">
                <a:avLst/>
              </a:prstGeom>
            </p:spPr>
            <p:txBody>
              <a:bodyPr lIns="23266" tIns="23266" rIns="23266" bIns="23266" rtlCol="0" anchor="ctr"/>
              <a:lstStyle/>
              <a:p>
                <a:pPr algn="ctr">
                  <a:lnSpc>
                    <a:spcPts val="7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310161" y="1490537"/>
              <a:ext cx="1027833" cy="1026548"/>
            </a:xfrm>
            <a:custGeom>
              <a:avLst/>
              <a:gdLst/>
              <a:ahLst/>
              <a:cxnLst/>
              <a:rect l="l" t="t" r="r" b="b"/>
              <a:pathLst>
                <a:path w="1027833" h="1026548">
                  <a:moveTo>
                    <a:pt x="0" y="0"/>
                  </a:moveTo>
                  <a:lnTo>
                    <a:pt x="1027833" y="0"/>
                  </a:lnTo>
                  <a:lnTo>
                    <a:pt x="1027833" y="1026548"/>
                  </a:lnTo>
                  <a:lnTo>
                    <a:pt x="0" y="1026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9" name="AutoShape 29"/>
            <p:cNvSpPr/>
            <p:nvPr/>
          </p:nvSpPr>
          <p:spPr>
            <a:xfrm flipH="1" flipV="1">
              <a:off x="2707378" y="2003811"/>
              <a:ext cx="1439311" cy="6918"/>
            </a:xfrm>
            <a:prstGeom prst="line">
              <a:avLst/>
            </a:prstGeom>
            <a:ln w="30208" cap="flat">
              <a:solidFill>
                <a:srgbClr val="364A5A"/>
              </a:solidFill>
              <a:prstDash val="sysDot"/>
              <a:headEnd type="none" w="sm" len="sm"/>
              <a:tailEnd type="oval" w="lg" len="lg"/>
            </a:ln>
          </p:spPr>
        </p:sp>
        <p:sp>
          <p:nvSpPr>
            <p:cNvPr id="30" name="Freeform 30"/>
            <p:cNvSpPr/>
            <p:nvPr/>
          </p:nvSpPr>
          <p:spPr>
            <a:xfrm>
              <a:off x="4447357" y="1753990"/>
              <a:ext cx="756059" cy="506559"/>
            </a:xfrm>
            <a:custGeom>
              <a:avLst/>
              <a:gdLst/>
              <a:ahLst/>
              <a:cxnLst/>
              <a:rect l="l" t="t" r="r" b="b"/>
              <a:pathLst>
                <a:path w="756059" h="506559">
                  <a:moveTo>
                    <a:pt x="0" y="0"/>
                  </a:moveTo>
                  <a:lnTo>
                    <a:pt x="756059" y="0"/>
                  </a:lnTo>
                  <a:lnTo>
                    <a:pt x="756059" y="506559"/>
                  </a:lnTo>
                  <a:lnTo>
                    <a:pt x="0" y="506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grpSp>
          <p:nvGrpSpPr>
            <p:cNvPr id="31" name="Group 31"/>
            <p:cNvGrpSpPr/>
            <p:nvPr/>
          </p:nvGrpSpPr>
          <p:grpSpPr>
            <a:xfrm>
              <a:off x="2122320" y="2736982"/>
              <a:ext cx="3741856" cy="1155256"/>
              <a:chOff x="0" y="0"/>
              <a:chExt cx="1316323" cy="4064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31632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316323" h="406400">
                    <a:moveTo>
                      <a:pt x="1113123" y="0"/>
                    </a:moveTo>
                    <a:cubicBezTo>
                      <a:pt x="1225348" y="0"/>
                      <a:pt x="1316323" y="90976"/>
                      <a:pt x="1316323" y="203200"/>
                    </a:cubicBezTo>
                    <a:cubicBezTo>
                      <a:pt x="1316323" y="315424"/>
                      <a:pt x="1225348" y="406400"/>
                      <a:pt x="111312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67663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0"/>
                <a:ext cx="1316323" cy="406400"/>
              </a:xfrm>
              <a:prstGeom prst="rect">
                <a:avLst/>
              </a:prstGeom>
            </p:spPr>
            <p:txBody>
              <a:bodyPr lIns="23266" tIns="23266" rIns="23266" bIns="23266" rtlCol="0" anchor="ctr"/>
              <a:lstStyle/>
              <a:p>
                <a:pPr algn="ctr">
                  <a:lnSpc>
                    <a:spcPts val="7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2224207" y="3122952"/>
              <a:ext cx="2856170" cy="354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70"/>
                </a:lnSpc>
              </a:pPr>
              <a:r>
                <a:rPr lang="en-US" sz="1622">
                  <a:solidFill>
                    <a:srgbClr val="FFFFFF"/>
                  </a:solidFill>
                  <a:latin typeface="Montserrat Semi-Bold"/>
                </a:rPr>
                <a:t>LABUMA GUVĒJI</a:t>
              </a:r>
            </a:p>
          </p:txBody>
        </p:sp>
        <p:sp>
          <p:nvSpPr>
            <p:cNvPr id="35" name="Freeform 35"/>
            <p:cNvSpPr/>
            <p:nvPr/>
          </p:nvSpPr>
          <p:spPr>
            <a:xfrm>
              <a:off x="4733259" y="2773906"/>
              <a:ext cx="1082762" cy="1081408"/>
            </a:xfrm>
            <a:custGeom>
              <a:avLst/>
              <a:gdLst/>
              <a:ahLst/>
              <a:cxnLst/>
              <a:rect l="l" t="t" r="r" b="b"/>
              <a:pathLst>
                <a:path w="1082762" h="1081408">
                  <a:moveTo>
                    <a:pt x="0" y="0"/>
                  </a:moveTo>
                  <a:lnTo>
                    <a:pt x="1082761" y="0"/>
                  </a:lnTo>
                  <a:lnTo>
                    <a:pt x="1082761" y="1081408"/>
                  </a:lnTo>
                  <a:lnTo>
                    <a:pt x="0" y="108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6" name="AutoShape 36"/>
            <p:cNvSpPr/>
            <p:nvPr/>
          </p:nvSpPr>
          <p:spPr>
            <a:xfrm>
              <a:off x="6013882" y="3328445"/>
              <a:ext cx="1393785" cy="0"/>
            </a:xfrm>
            <a:prstGeom prst="line">
              <a:avLst/>
            </a:prstGeom>
            <a:ln w="30208" cap="flat">
              <a:solidFill>
                <a:srgbClr val="364A5A"/>
              </a:solidFill>
              <a:prstDash val="sysDot"/>
              <a:headEnd type="none" w="sm" len="sm"/>
              <a:tailEnd type="oval" w="lg" len="lg"/>
            </a:ln>
          </p:spPr>
        </p:sp>
        <p:sp>
          <p:nvSpPr>
            <p:cNvPr id="37" name="Freeform 37"/>
            <p:cNvSpPr/>
            <p:nvPr/>
          </p:nvSpPr>
          <p:spPr>
            <a:xfrm>
              <a:off x="4733259" y="2988708"/>
              <a:ext cx="1082762" cy="604993"/>
            </a:xfrm>
            <a:custGeom>
              <a:avLst/>
              <a:gdLst/>
              <a:ahLst/>
              <a:cxnLst/>
              <a:rect l="l" t="t" r="r" b="b"/>
              <a:pathLst>
                <a:path w="1082762" h="604993">
                  <a:moveTo>
                    <a:pt x="0" y="0"/>
                  </a:moveTo>
                  <a:lnTo>
                    <a:pt x="1082761" y="0"/>
                  </a:lnTo>
                  <a:lnTo>
                    <a:pt x="1082761" y="604993"/>
                  </a:lnTo>
                  <a:lnTo>
                    <a:pt x="0" y="604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8" name="Group 38"/>
            <p:cNvGrpSpPr/>
            <p:nvPr/>
          </p:nvGrpSpPr>
          <p:grpSpPr>
            <a:xfrm>
              <a:off x="4228402" y="3999237"/>
              <a:ext cx="3866314" cy="1193681"/>
              <a:chOff x="0" y="0"/>
              <a:chExt cx="1316323" cy="4064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31632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316323" h="406400">
                    <a:moveTo>
                      <a:pt x="1113123" y="0"/>
                    </a:moveTo>
                    <a:cubicBezTo>
                      <a:pt x="1225348" y="0"/>
                      <a:pt x="1316323" y="90976"/>
                      <a:pt x="1316323" y="203200"/>
                    </a:cubicBezTo>
                    <a:cubicBezTo>
                      <a:pt x="1316323" y="315424"/>
                      <a:pt x="1225348" y="406400"/>
                      <a:pt x="111312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AA5555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0"/>
                <a:ext cx="1316323" cy="406400"/>
              </a:xfrm>
              <a:prstGeom prst="rect">
                <a:avLst/>
              </a:prstGeom>
            </p:spPr>
            <p:txBody>
              <a:bodyPr lIns="23266" tIns="23266" rIns="23266" bIns="23266" rtlCol="0" anchor="ctr"/>
              <a:lstStyle/>
              <a:p>
                <a:pPr algn="ctr">
                  <a:lnSpc>
                    <a:spcPts val="7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4250663" y="4044425"/>
              <a:ext cx="1104686" cy="1103305"/>
            </a:xfrm>
            <a:custGeom>
              <a:avLst/>
              <a:gdLst/>
              <a:ahLst/>
              <a:cxnLst/>
              <a:rect l="l" t="t" r="r" b="b"/>
              <a:pathLst>
                <a:path w="1104686" h="1103305">
                  <a:moveTo>
                    <a:pt x="0" y="0"/>
                  </a:moveTo>
                  <a:lnTo>
                    <a:pt x="1104686" y="0"/>
                  </a:lnTo>
                  <a:lnTo>
                    <a:pt x="1104686" y="1103305"/>
                  </a:lnTo>
                  <a:lnTo>
                    <a:pt x="0" y="1103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2" name="AutoShape 42"/>
            <p:cNvSpPr/>
            <p:nvPr/>
          </p:nvSpPr>
          <p:spPr>
            <a:xfrm flipH="1" flipV="1">
              <a:off x="2707495" y="4575325"/>
              <a:ext cx="1439311" cy="6918"/>
            </a:xfrm>
            <a:prstGeom prst="line">
              <a:avLst/>
            </a:prstGeom>
            <a:ln w="30208" cap="flat">
              <a:solidFill>
                <a:srgbClr val="364A5A"/>
              </a:solidFill>
              <a:prstDash val="sysDot"/>
              <a:headEnd type="none" w="sm" len="sm"/>
              <a:tailEnd type="oval" w="lg" len="lg"/>
            </a:ln>
          </p:spPr>
        </p:sp>
        <p:grpSp>
          <p:nvGrpSpPr>
            <p:cNvPr id="43" name="Group 43"/>
            <p:cNvGrpSpPr/>
            <p:nvPr/>
          </p:nvGrpSpPr>
          <p:grpSpPr>
            <a:xfrm>
              <a:off x="2015395" y="5328446"/>
              <a:ext cx="3852970" cy="1189561"/>
              <a:chOff x="0" y="0"/>
              <a:chExt cx="1316323" cy="4064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31632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316323" h="406400">
                    <a:moveTo>
                      <a:pt x="1113123" y="0"/>
                    </a:moveTo>
                    <a:cubicBezTo>
                      <a:pt x="1225348" y="0"/>
                      <a:pt x="1316323" y="90976"/>
                      <a:pt x="1316323" y="203200"/>
                    </a:cubicBezTo>
                    <a:cubicBezTo>
                      <a:pt x="1316323" y="315424"/>
                      <a:pt x="1225348" y="406400"/>
                      <a:pt x="111312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C96477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0"/>
                <a:ext cx="1316323" cy="406400"/>
              </a:xfrm>
              <a:prstGeom prst="rect">
                <a:avLst/>
              </a:prstGeom>
            </p:spPr>
            <p:txBody>
              <a:bodyPr lIns="23266" tIns="23266" rIns="23266" bIns="23266" rtlCol="0" anchor="ctr"/>
              <a:lstStyle/>
              <a:p>
                <a:pPr algn="ctr">
                  <a:lnSpc>
                    <a:spcPts val="7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684120" y="5359752"/>
              <a:ext cx="1128360" cy="1126949"/>
            </a:xfrm>
            <a:custGeom>
              <a:avLst/>
              <a:gdLst/>
              <a:ahLst/>
              <a:cxnLst/>
              <a:rect l="l" t="t" r="r" b="b"/>
              <a:pathLst>
                <a:path w="1128360" h="1126949">
                  <a:moveTo>
                    <a:pt x="0" y="0"/>
                  </a:moveTo>
                  <a:lnTo>
                    <a:pt x="1128360" y="0"/>
                  </a:lnTo>
                  <a:lnTo>
                    <a:pt x="1128360" y="1126949"/>
                  </a:lnTo>
                  <a:lnTo>
                    <a:pt x="0" y="1126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7" name="AutoShape 47"/>
            <p:cNvSpPr/>
            <p:nvPr/>
          </p:nvSpPr>
          <p:spPr>
            <a:xfrm>
              <a:off x="6004613" y="5988971"/>
              <a:ext cx="1393785" cy="0"/>
            </a:xfrm>
            <a:prstGeom prst="line">
              <a:avLst/>
            </a:prstGeom>
            <a:ln w="30208" cap="flat">
              <a:solidFill>
                <a:srgbClr val="364A5A"/>
              </a:solidFill>
              <a:prstDash val="sysDot"/>
              <a:headEnd type="none" w="sm" len="sm"/>
              <a:tailEnd type="oval" w="lg" len="lg"/>
            </a:ln>
          </p:spPr>
        </p:sp>
        <p:grpSp>
          <p:nvGrpSpPr>
            <p:cNvPr id="48" name="Group 48"/>
            <p:cNvGrpSpPr/>
            <p:nvPr/>
          </p:nvGrpSpPr>
          <p:grpSpPr>
            <a:xfrm>
              <a:off x="4235077" y="6601018"/>
              <a:ext cx="3902725" cy="1218758"/>
              <a:chOff x="0" y="0"/>
              <a:chExt cx="1316323" cy="41106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316323" cy="411066"/>
              </a:xfrm>
              <a:custGeom>
                <a:avLst/>
                <a:gdLst/>
                <a:ahLst/>
                <a:cxnLst/>
                <a:rect l="l" t="t" r="r" b="b"/>
                <a:pathLst>
                  <a:path w="1316323" h="411066">
                    <a:moveTo>
                      <a:pt x="1113123" y="0"/>
                    </a:moveTo>
                    <a:cubicBezTo>
                      <a:pt x="1225348" y="0"/>
                      <a:pt x="1316323" y="92020"/>
                      <a:pt x="1316323" y="205533"/>
                    </a:cubicBezTo>
                    <a:cubicBezTo>
                      <a:pt x="1316323" y="319046"/>
                      <a:pt x="1225348" y="411066"/>
                      <a:pt x="1113123" y="411066"/>
                    </a:cubicBezTo>
                    <a:lnTo>
                      <a:pt x="203200" y="411066"/>
                    </a:lnTo>
                    <a:cubicBezTo>
                      <a:pt x="90976" y="411066"/>
                      <a:pt x="0" y="319046"/>
                      <a:pt x="0" y="205533"/>
                    </a:cubicBezTo>
                    <a:cubicBezTo>
                      <a:pt x="0" y="920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94154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0"/>
                <a:ext cx="1316323" cy="411066"/>
              </a:xfrm>
              <a:prstGeom prst="rect">
                <a:avLst/>
              </a:prstGeom>
            </p:spPr>
            <p:txBody>
              <a:bodyPr lIns="23266" tIns="23266" rIns="23266" bIns="23266" rtlCol="0" anchor="ctr"/>
              <a:lstStyle/>
              <a:p>
                <a:pPr algn="ctr">
                  <a:lnSpc>
                    <a:spcPts val="7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1" name="Freeform 51"/>
            <p:cNvSpPr/>
            <p:nvPr/>
          </p:nvSpPr>
          <p:spPr>
            <a:xfrm>
              <a:off x="4310161" y="6628688"/>
              <a:ext cx="1159467" cy="1158018"/>
            </a:xfrm>
            <a:custGeom>
              <a:avLst/>
              <a:gdLst/>
              <a:ahLst/>
              <a:cxnLst/>
              <a:rect l="l" t="t" r="r" b="b"/>
              <a:pathLst>
                <a:path w="1159467" h="1158018">
                  <a:moveTo>
                    <a:pt x="0" y="0"/>
                  </a:moveTo>
                  <a:lnTo>
                    <a:pt x="1159468" y="0"/>
                  </a:lnTo>
                  <a:lnTo>
                    <a:pt x="1159468" y="1158018"/>
                  </a:lnTo>
                  <a:lnTo>
                    <a:pt x="0" y="1158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2" name="AutoShape 52"/>
            <p:cNvSpPr/>
            <p:nvPr/>
          </p:nvSpPr>
          <p:spPr>
            <a:xfrm flipH="1" flipV="1">
              <a:off x="2707495" y="7204239"/>
              <a:ext cx="1439311" cy="6918"/>
            </a:xfrm>
            <a:prstGeom prst="line">
              <a:avLst/>
            </a:prstGeom>
            <a:ln w="30208" cap="flat">
              <a:solidFill>
                <a:srgbClr val="364A5A"/>
              </a:solidFill>
              <a:prstDash val="sysDot"/>
              <a:headEnd type="none" w="sm" len="sm"/>
              <a:tailEnd type="oval" w="lg" len="lg"/>
            </a:ln>
          </p:spPr>
        </p:sp>
        <p:grpSp>
          <p:nvGrpSpPr>
            <p:cNvPr id="53" name="Group 53"/>
            <p:cNvGrpSpPr/>
            <p:nvPr/>
          </p:nvGrpSpPr>
          <p:grpSpPr>
            <a:xfrm>
              <a:off x="2191823" y="7916520"/>
              <a:ext cx="3891562" cy="1234488"/>
              <a:chOff x="0" y="0"/>
              <a:chExt cx="1281123" cy="4064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128112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81123" h="406400">
                    <a:moveTo>
                      <a:pt x="1077923" y="0"/>
                    </a:moveTo>
                    <a:cubicBezTo>
                      <a:pt x="1190147" y="0"/>
                      <a:pt x="1281123" y="90976"/>
                      <a:pt x="1281123" y="203200"/>
                    </a:cubicBezTo>
                    <a:cubicBezTo>
                      <a:pt x="1281123" y="315424"/>
                      <a:pt x="1190147" y="406400"/>
                      <a:pt x="107792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68597C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0"/>
                <a:ext cx="1281123" cy="406400"/>
              </a:xfrm>
              <a:prstGeom prst="rect">
                <a:avLst/>
              </a:prstGeom>
            </p:spPr>
            <p:txBody>
              <a:bodyPr lIns="23266" tIns="23266" rIns="23266" bIns="23266" rtlCol="0" anchor="ctr"/>
              <a:lstStyle/>
              <a:p>
                <a:pPr algn="ctr">
                  <a:lnSpc>
                    <a:spcPts val="7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6" name="Freeform 56"/>
            <p:cNvSpPr/>
            <p:nvPr/>
          </p:nvSpPr>
          <p:spPr>
            <a:xfrm>
              <a:off x="4810138" y="7937273"/>
              <a:ext cx="1194475" cy="1192982"/>
            </a:xfrm>
            <a:custGeom>
              <a:avLst/>
              <a:gdLst/>
              <a:ahLst/>
              <a:cxnLst/>
              <a:rect l="l" t="t" r="r" b="b"/>
              <a:pathLst>
                <a:path w="1194475" h="1192982">
                  <a:moveTo>
                    <a:pt x="0" y="0"/>
                  </a:moveTo>
                  <a:lnTo>
                    <a:pt x="1194475" y="0"/>
                  </a:lnTo>
                  <a:lnTo>
                    <a:pt x="1194475" y="1192982"/>
                  </a:lnTo>
                  <a:lnTo>
                    <a:pt x="0" y="1192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7" name="AutoShape 57"/>
            <p:cNvSpPr/>
            <p:nvPr/>
          </p:nvSpPr>
          <p:spPr>
            <a:xfrm>
              <a:off x="6139603" y="8547599"/>
              <a:ext cx="1393785" cy="0"/>
            </a:xfrm>
            <a:prstGeom prst="line">
              <a:avLst/>
            </a:prstGeom>
            <a:ln w="30208" cap="flat">
              <a:solidFill>
                <a:srgbClr val="364A5A"/>
              </a:solidFill>
              <a:prstDash val="sysDot"/>
              <a:headEnd type="none" w="sm" len="sm"/>
              <a:tailEnd type="oval" w="lg" len="lg"/>
            </a:ln>
          </p:spPr>
        </p:sp>
        <p:grpSp>
          <p:nvGrpSpPr>
            <p:cNvPr id="58" name="Group 58"/>
            <p:cNvGrpSpPr/>
            <p:nvPr/>
          </p:nvGrpSpPr>
          <p:grpSpPr>
            <a:xfrm>
              <a:off x="4401062" y="9234019"/>
              <a:ext cx="3921331" cy="1210667"/>
              <a:chOff x="0" y="0"/>
              <a:chExt cx="1316323" cy="4064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316323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316323" h="406400">
                    <a:moveTo>
                      <a:pt x="1113123" y="0"/>
                    </a:moveTo>
                    <a:cubicBezTo>
                      <a:pt x="1225348" y="0"/>
                      <a:pt x="1316323" y="90976"/>
                      <a:pt x="1316323" y="203200"/>
                    </a:cubicBezTo>
                    <a:cubicBezTo>
                      <a:pt x="1316323" y="315424"/>
                      <a:pt x="1225348" y="406400"/>
                      <a:pt x="1113123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15C6B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0"/>
                <a:ext cx="1316323" cy="406400"/>
              </a:xfrm>
              <a:prstGeom prst="rect">
                <a:avLst/>
              </a:prstGeom>
            </p:spPr>
            <p:txBody>
              <a:bodyPr lIns="23266" tIns="23266" rIns="23266" bIns="23266" rtlCol="0" anchor="ctr"/>
              <a:lstStyle/>
              <a:p>
                <a:pPr algn="ctr">
                  <a:lnSpc>
                    <a:spcPts val="79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1" name="Freeform 61"/>
            <p:cNvSpPr/>
            <p:nvPr/>
          </p:nvSpPr>
          <p:spPr>
            <a:xfrm>
              <a:off x="4432857" y="9247854"/>
              <a:ext cx="1203050" cy="1201546"/>
            </a:xfrm>
            <a:custGeom>
              <a:avLst/>
              <a:gdLst/>
              <a:ahLst/>
              <a:cxnLst/>
              <a:rect l="l" t="t" r="r" b="b"/>
              <a:pathLst>
                <a:path w="1203050" h="1201546">
                  <a:moveTo>
                    <a:pt x="0" y="0"/>
                  </a:moveTo>
                  <a:lnTo>
                    <a:pt x="1203050" y="0"/>
                  </a:lnTo>
                  <a:lnTo>
                    <a:pt x="1203050" y="1201546"/>
                  </a:lnTo>
                  <a:lnTo>
                    <a:pt x="0" y="1201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2" name="AutoShape 62"/>
            <p:cNvSpPr/>
            <p:nvPr/>
          </p:nvSpPr>
          <p:spPr>
            <a:xfrm flipH="1" flipV="1">
              <a:off x="2870784" y="9853187"/>
              <a:ext cx="1439311" cy="6919"/>
            </a:xfrm>
            <a:prstGeom prst="line">
              <a:avLst/>
            </a:prstGeom>
            <a:ln w="30208" cap="flat">
              <a:solidFill>
                <a:srgbClr val="364A5A"/>
              </a:solidFill>
              <a:prstDash val="sysDot"/>
              <a:headEnd type="none" w="sm" len="sm"/>
              <a:tailEnd type="oval" w="lg" len="lg"/>
            </a:ln>
          </p:spPr>
        </p:sp>
        <p:sp>
          <p:nvSpPr>
            <p:cNvPr id="63" name="Freeform 63"/>
            <p:cNvSpPr/>
            <p:nvPr/>
          </p:nvSpPr>
          <p:spPr>
            <a:xfrm>
              <a:off x="4677937" y="9248697"/>
              <a:ext cx="660057" cy="1181310"/>
            </a:xfrm>
            <a:custGeom>
              <a:avLst/>
              <a:gdLst/>
              <a:ahLst/>
              <a:cxnLst/>
              <a:rect l="l" t="t" r="r" b="b"/>
              <a:pathLst>
                <a:path w="660057" h="1181310">
                  <a:moveTo>
                    <a:pt x="0" y="0"/>
                  </a:moveTo>
                  <a:lnTo>
                    <a:pt x="660057" y="0"/>
                  </a:lnTo>
                  <a:lnTo>
                    <a:pt x="660057" y="1181310"/>
                  </a:lnTo>
                  <a:lnTo>
                    <a:pt x="0" y="1181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4684120" y="5383787"/>
              <a:ext cx="1111107" cy="963885"/>
            </a:xfrm>
            <a:custGeom>
              <a:avLst/>
              <a:gdLst/>
              <a:ahLst/>
              <a:cxnLst/>
              <a:rect l="l" t="t" r="r" b="b"/>
              <a:pathLst>
                <a:path w="1111107" h="963885">
                  <a:moveTo>
                    <a:pt x="0" y="0"/>
                  </a:moveTo>
                  <a:lnTo>
                    <a:pt x="1111108" y="0"/>
                  </a:lnTo>
                  <a:lnTo>
                    <a:pt x="1111108" y="963885"/>
                  </a:lnTo>
                  <a:lnTo>
                    <a:pt x="0" y="963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>
              <a:off x="4425810" y="6780876"/>
              <a:ext cx="980132" cy="858952"/>
            </a:xfrm>
            <a:custGeom>
              <a:avLst/>
              <a:gdLst/>
              <a:ahLst/>
              <a:cxnLst/>
              <a:rect l="l" t="t" r="r" b="b"/>
              <a:pathLst>
                <a:path w="980132" h="858952">
                  <a:moveTo>
                    <a:pt x="0" y="0"/>
                  </a:moveTo>
                  <a:lnTo>
                    <a:pt x="980132" y="0"/>
                  </a:lnTo>
                  <a:lnTo>
                    <a:pt x="980132" y="858951"/>
                  </a:lnTo>
                  <a:lnTo>
                    <a:pt x="0" y="858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>
              <a:off x="4834740" y="8096377"/>
              <a:ext cx="1068174" cy="771027"/>
            </a:xfrm>
            <a:custGeom>
              <a:avLst/>
              <a:gdLst/>
              <a:ahLst/>
              <a:cxnLst/>
              <a:rect l="l" t="t" r="r" b="b"/>
              <a:pathLst>
                <a:path w="1068174" h="771027">
                  <a:moveTo>
                    <a:pt x="0" y="0"/>
                  </a:moveTo>
                  <a:lnTo>
                    <a:pt x="1068174" y="0"/>
                  </a:lnTo>
                  <a:lnTo>
                    <a:pt x="1068174" y="771027"/>
                  </a:lnTo>
                  <a:lnTo>
                    <a:pt x="0" y="771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>
              <a:off x="4224446" y="4272657"/>
              <a:ext cx="978970" cy="702332"/>
            </a:xfrm>
            <a:custGeom>
              <a:avLst/>
              <a:gdLst/>
              <a:ahLst/>
              <a:cxnLst/>
              <a:rect l="l" t="t" r="r" b="b"/>
              <a:pathLst>
                <a:path w="978970" h="702332">
                  <a:moveTo>
                    <a:pt x="0" y="0"/>
                  </a:moveTo>
                  <a:lnTo>
                    <a:pt x="978970" y="0"/>
                  </a:lnTo>
                  <a:lnTo>
                    <a:pt x="978970" y="702333"/>
                  </a:lnTo>
                  <a:lnTo>
                    <a:pt x="0" y="702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3806" r="-3806"/>
              </a:stretch>
            </a:blipFill>
          </p:spPr>
        </p:sp>
        <p:sp>
          <p:nvSpPr>
            <p:cNvPr id="68" name="TextBox 68"/>
            <p:cNvSpPr txBox="1"/>
            <p:nvPr/>
          </p:nvSpPr>
          <p:spPr>
            <a:xfrm>
              <a:off x="7533388" y="475387"/>
              <a:ext cx="2602499" cy="380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0"/>
                </a:lnSpc>
              </a:pPr>
              <a:r>
                <a:rPr lang="en-US" sz="1743" dirty="0">
                  <a:solidFill>
                    <a:srgbClr val="364A5A"/>
                  </a:solidFill>
                  <a:latin typeface="Montserrat Ultra-Bold"/>
                </a:rPr>
                <a:t>10.2022-08.2028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-141509" y="1793448"/>
              <a:ext cx="2887473" cy="380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0"/>
                </a:lnSpc>
              </a:pPr>
              <a:r>
                <a:rPr lang="en-US" sz="1743" dirty="0">
                  <a:solidFill>
                    <a:srgbClr val="364A5A"/>
                  </a:solidFill>
                  <a:latin typeface="Montserrat Ultra-Bold"/>
                </a:rPr>
                <a:t>12 470 000 EURO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5504017" y="1803306"/>
              <a:ext cx="2708869" cy="372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71"/>
                </a:lnSpc>
              </a:pPr>
              <a:r>
                <a:rPr lang="en-US" sz="1693">
                  <a:solidFill>
                    <a:srgbClr val="FFFFFF"/>
                  </a:solidFill>
                  <a:latin typeface="Montserrat Semi-Bold"/>
                </a:rPr>
                <a:t>FINANSĒJUMS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7533389" y="3119251"/>
              <a:ext cx="1189363" cy="380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0"/>
                </a:lnSpc>
              </a:pPr>
              <a:r>
                <a:rPr lang="en-US" sz="1743">
                  <a:solidFill>
                    <a:srgbClr val="364A5A"/>
                  </a:solidFill>
                  <a:latin typeface="Montserrat Ultra-Bold"/>
                </a:rPr>
                <a:t>3099</a:t>
              </a: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5414847" y="4157547"/>
              <a:ext cx="2480878" cy="778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8"/>
                </a:lnSpc>
              </a:pPr>
              <a:r>
                <a:rPr lang="en-US" sz="1134">
                  <a:solidFill>
                    <a:srgbClr val="FFFFFF"/>
                  </a:solidFill>
                  <a:latin typeface="Montserrat Semi-Bold"/>
                </a:rPr>
                <a:t>PROFESIONĀLO PILNVEIDI KLĀTIENĒ UN TIEŠSAISTĒ APGUVUŠI</a:t>
              </a: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1629526" y="4344783"/>
              <a:ext cx="1189363" cy="404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92"/>
                </a:lnSpc>
              </a:pPr>
              <a:r>
                <a:rPr lang="en-US" sz="1851" dirty="0">
                  <a:solidFill>
                    <a:srgbClr val="364A5A"/>
                  </a:solidFill>
                  <a:latin typeface="Montserrat Ultra-Bold"/>
                </a:rPr>
                <a:t>3270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2122320" y="5428698"/>
              <a:ext cx="2879415" cy="105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7"/>
                </a:lnSpc>
              </a:pPr>
              <a:r>
                <a:rPr lang="en-US" sz="1548">
                  <a:solidFill>
                    <a:srgbClr val="FFFFFF"/>
                  </a:solidFill>
                  <a:latin typeface="Montserrat Semi-Bold"/>
                </a:rPr>
                <a:t>AUGSTĀKĀS IZGLĪTĪBAS </a:t>
              </a:r>
            </a:p>
            <a:p>
              <a:pPr algn="ctr">
                <a:lnSpc>
                  <a:spcPts val="2167"/>
                </a:lnSpc>
              </a:pPr>
              <a:r>
                <a:rPr lang="en-US" sz="1548">
                  <a:solidFill>
                    <a:srgbClr val="FFFFFF"/>
                  </a:solidFill>
                  <a:latin typeface="Montserrat Semi-Bold"/>
                </a:rPr>
                <a:t>IEGUVĒJI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7533389" y="5779777"/>
              <a:ext cx="1189363" cy="380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0"/>
                </a:lnSpc>
              </a:pPr>
              <a:r>
                <a:rPr lang="en-US" sz="1743">
                  <a:solidFill>
                    <a:srgbClr val="364A5A"/>
                  </a:solidFill>
                  <a:latin typeface="Montserrat Ultra-Bold"/>
                </a:rPr>
                <a:t>256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5309589" y="6811951"/>
              <a:ext cx="2691395" cy="705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50"/>
                </a:lnSpc>
              </a:pPr>
              <a:r>
                <a:rPr lang="en-US" sz="1536">
                  <a:solidFill>
                    <a:srgbClr val="FFFFFF"/>
                  </a:solidFill>
                  <a:latin typeface="Montserrat Semi-Bold"/>
                </a:rPr>
                <a:t>JAUNI SUPERVIZORI</a:t>
              </a:r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2152543" y="6995508"/>
              <a:ext cx="879783" cy="380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0"/>
                </a:lnSpc>
              </a:pPr>
              <a:r>
                <a:rPr lang="en-US" sz="1743" dirty="0">
                  <a:solidFill>
                    <a:srgbClr val="364A5A"/>
                  </a:solidFill>
                  <a:latin typeface="Montserrat Ultra-Bold"/>
                </a:rPr>
                <a:t>50</a:t>
              </a:r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2224207" y="8053967"/>
              <a:ext cx="2879415" cy="1015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95"/>
                </a:lnSpc>
              </a:pPr>
              <a:r>
                <a:rPr lang="en-US" sz="1496">
                  <a:solidFill>
                    <a:srgbClr val="FFFFFF"/>
                  </a:solidFill>
                  <a:latin typeface="Montserrat Semi-Bold"/>
                </a:rPr>
                <a:t>AUGSTSKOLU MĀCĪBSPĒKI-</a:t>
              </a:r>
            </a:p>
            <a:p>
              <a:pPr algn="ctr">
                <a:lnSpc>
                  <a:spcPts val="2095"/>
                </a:lnSpc>
              </a:pPr>
              <a:r>
                <a:rPr lang="en-US" sz="1496">
                  <a:solidFill>
                    <a:srgbClr val="FFFFFF"/>
                  </a:solidFill>
                  <a:latin typeface="Montserrat Semi-Bold"/>
                </a:rPr>
                <a:t>STAŽIERI</a:t>
              </a:r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7671741" y="8307413"/>
              <a:ext cx="1189363" cy="380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0"/>
                </a:lnSpc>
              </a:pPr>
              <a:r>
                <a:rPr lang="en-US" sz="1743">
                  <a:solidFill>
                    <a:srgbClr val="364A5A"/>
                  </a:solidFill>
                  <a:latin typeface="Montserrat Ultra-Bold"/>
                </a:rPr>
                <a:t>9</a:t>
              </a:r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5611098" y="9464002"/>
              <a:ext cx="2837979" cy="689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58"/>
                </a:lnSpc>
              </a:pPr>
              <a:r>
                <a:rPr lang="en-US" sz="1041">
                  <a:solidFill>
                    <a:srgbClr val="FFFFFF"/>
                  </a:solidFill>
                  <a:latin typeface="Montserrat Semi-Bold"/>
                </a:rPr>
                <a:t>AUGSTSKOLU </a:t>
              </a:r>
            </a:p>
            <a:p>
              <a:pPr algn="ctr">
                <a:lnSpc>
                  <a:spcPts val="1458"/>
                </a:lnSpc>
              </a:pPr>
              <a:r>
                <a:rPr lang="en-US" sz="1041">
                  <a:solidFill>
                    <a:srgbClr val="FFFFFF"/>
                  </a:solidFill>
                  <a:latin typeface="Montserrat Semi-Bold"/>
                </a:rPr>
                <a:t>MĀCĪBSPĒKU INKUBATORA </a:t>
              </a:r>
            </a:p>
            <a:p>
              <a:pPr algn="ctr">
                <a:lnSpc>
                  <a:spcPts val="1458"/>
                </a:lnSpc>
              </a:pPr>
              <a:r>
                <a:rPr lang="en-US" sz="1041">
                  <a:solidFill>
                    <a:srgbClr val="FFFFFF"/>
                  </a:solidFill>
                  <a:latin typeface="Montserrat Semi-Bold"/>
                </a:rPr>
                <a:t>ABSOLVENTI</a:t>
              </a:r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2410160" y="9618540"/>
              <a:ext cx="1189363" cy="380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0"/>
                </a:lnSpc>
              </a:pPr>
              <a:r>
                <a:rPr lang="en-US" sz="1743" dirty="0">
                  <a:solidFill>
                    <a:srgbClr val="364A5A"/>
                  </a:solidFill>
                  <a:latin typeface="Montserrat Ultra-Bold"/>
                </a:rPr>
                <a:t>12</a:t>
              </a:r>
            </a:p>
          </p:txBody>
        </p:sp>
      </p:grpSp>
      <p:sp>
        <p:nvSpPr>
          <p:cNvPr id="82" name="TextBox 82"/>
          <p:cNvSpPr txBox="1"/>
          <p:nvPr/>
        </p:nvSpPr>
        <p:spPr>
          <a:xfrm>
            <a:off x="2651553" y="597517"/>
            <a:ext cx="5512336" cy="374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lv-LV" sz="2400" b="1" dirty="0">
                <a:solidFill>
                  <a:srgbClr val="000000"/>
                </a:solidFill>
                <a:latin typeface="Montserrat"/>
              </a:rPr>
              <a:t>Galvenie sasniedzamie rezultāti</a:t>
            </a:r>
            <a:r>
              <a:rPr lang="en-US" sz="2400" b="1" dirty="0">
                <a:solidFill>
                  <a:srgbClr val="000000"/>
                </a:solidFill>
                <a:latin typeface="Montserrat"/>
              </a:rPr>
              <a:t> (1)</a:t>
            </a:r>
            <a:r>
              <a:rPr lang="lv-LV" sz="2400" b="1" dirty="0">
                <a:solidFill>
                  <a:srgbClr val="000000"/>
                </a:solidFill>
                <a:latin typeface="Montserrat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0382" y="6325520"/>
            <a:ext cx="1260692" cy="1813946"/>
          </a:xfrm>
          <a:custGeom>
            <a:avLst/>
            <a:gdLst/>
            <a:ahLst/>
            <a:cxnLst/>
            <a:rect l="l" t="t" r="r" b="b"/>
            <a:pathLst>
              <a:path w="1260692" h="1813946">
                <a:moveTo>
                  <a:pt x="0" y="0"/>
                </a:moveTo>
                <a:lnTo>
                  <a:pt x="1260692" y="0"/>
                </a:lnTo>
                <a:lnTo>
                  <a:pt x="1260692" y="1813946"/>
                </a:lnTo>
                <a:lnTo>
                  <a:pt x="0" y="1813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60382" y="1028700"/>
            <a:ext cx="1260692" cy="1813946"/>
          </a:xfrm>
          <a:custGeom>
            <a:avLst/>
            <a:gdLst/>
            <a:ahLst/>
            <a:cxnLst/>
            <a:rect l="l" t="t" r="r" b="b"/>
            <a:pathLst>
              <a:path w="1260692" h="1813946">
                <a:moveTo>
                  <a:pt x="0" y="0"/>
                </a:moveTo>
                <a:lnTo>
                  <a:pt x="1260692" y="0"/>
                </a:lnTo>
                <a:lnTo>
                  <a:pt x="1260692" y="1813946"/>
                </a:lnTo>
                <a:lnTo>
                  <a:pt x="0" y="1813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60382" y="2793896"/>
            <a:ext cx="1260692" cy="1813946"/>
          </a:xfrm>
          <a:custGeom>
            <a:avLst/>
            <a:gdLst/>
            <a:ahLst/>
            <a:cxnLst/>
            <a:rect l="l" t="t" r="r" b="b"/>
            <a:pathLst>
              <a:path w="1260692" h="1813946">
                <a:moveTo>
                  <a:pt x="0" y="0"/>
                </a:moveTo>
                <a:lnTo>
                  <a:pt x="1260692" y="0"/>
                </a:lnTo>
                <a:lnTo>
                  <a:pt x="1260692" y="1813946"/>
                </a:lnTo>
                <a:lnTo>
                  <a:pt x="0" y="1813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60382" y="4560134"/>
            <a:ext cx="1260692" cy="1813946"/>
          </a:xfrm>
          <a:custGeom>
            <a:avLst/>
            <a:gdLst/>
            <a:ahLst/>
            <a:cxnLst/>
            <a:rect l="l" t="t" r="r" b="b"/>
            <a:pathLst>
              <a:path w="1260692" h="1813946">
                <a:moveTo>
                  <a:pt x="0" y="0"/>
                </a:moveTo>
                <a:lnTo>
                  <a:pt x="1260692" y="0"/>
                </a:lnTo>
                <a:lnTo>
                  <a:pt x="1260692" y="1813946"/>
                </a:lnTo>
                <a:lnTo>
                  <a:pt x="0" y="1813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66641" y="8091794"/>
            <a:ext cx="1260692" cy="1813946"/>
          </a:xfrm>
          <a:custGeom>
            <a:avLst/>
            <a:gdLst/>
            <a:ahLst/>
            <a:cxnLst/>
            <a:rect l="l" t="t" r="r" b="b"/>
            <a:pathLst>
              <a:path w="1260692" h="1813946">
                <a:moveTo>
                  <a:pt x="0" y="0"/>
                </a:moveTo>
                <a:lnTo>
                  <a:pt x="1260692" y="0"/>
                </a:lnTo>
                <a:lnTo>
                  <a:pt x="1260692" y="1813946"/>
                </a:lnTo>
                <a:lnTo>
                  <a:pt x="0" y="1813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801211" y="1091005"/>
            <a:ext cx="2656535" cy="820175"/>
            <a:chOff x="0" y="0"/>
            <a:chExt cx="1316323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16323" cy="406400"/>
            </a:xfrm>
            <a:custGeom>
              <a:avLst/>
              <a:gdLst/>
              <a:ahLst/>
              <a:cxnLst/>
              <a:rect l="l" t="t" r="r" b="b"/>
              <a:pathLst>
                <a:path w="1316323" h="406400">
                  <a:moveTo>
                    <a:pt x="1113123" y="0"/>
                  </a:moveTo>
                  <a:cubicBezTo>
                    <a:pt x="1225348" y="0"/>
                    <a:pt x="1316323" y="90976"/>
                    <a:pt x="1316323" y="203200"/>
                  </a:cubicBezTo>
                  <a:cubicBezTo>
                    <a:pt x="1316323" y="315424"/>
                    <a:pt x="1225348" y="406400"/>
                    <a:pt x="11131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17B7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316323" cy="406400"/>
            </a:xfrm>
            <a:prstGeom prst="rect">
              <a:avLst/>
            </a:prstGeom>
          </p:spPr>
          <p:txBody>
            <a:bodyPr lIns="49825" tIns="49825" rIns="49825" bIns="49825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633350" y="1091005"/>
            <a:ext cx="791296" cy="790307"/>
          </a:xfrm>
          <a:custGeom>
            <a:avLst/>
            <a:gdLst/>
            <a:ahLst/>
            <a:cxnLst/>
            <a:rect l="l" t="t" r="r" b="b"/>
            <a:pathLst>
              <a:path w="791296" h="790307">
                <a:moveTo>
                  <a:pt x="0" y="0"/>
                </a:moveTo>
                <a:lnTo>
                  <a:pt x="791296" y="0"/>
                </a:lnTo>
                <a:lnTo>
                  <a:pt x="791296" y="790307"/>
                </a:lnTo>
                <a:lnTo>
                  <a:pt x="0" y="790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5510533" y="1486159"/>
            <a:ext cx="941149" cy="0"/>
          </a:xfrm>
          <a:prstGeom prst="line">
            <a:avLst/>
          </a:prstGeom>
          <a:ln w="19050" cap="flat">
            <a:solidFill>
              <a:srgbClr val="364A5A"/>
            </a:solidFill>
            <a:prstDash val="sysDot"/>
            <a:headEnd type="none" w="sm" len="sm"/>
            <a:tailEnd type="oval" w="lg" len="lg"/>
          </a:ln>
        </p:spPr>
      </p:sp>
      <p:grpSp>
        <p:nvGrpSpPr>
          <p:cNvPr id="12" name="Group 12"/>
          <p:cNvGrpSpPr/>
          <p:nvPr/>
        </p:nvGrpSpPr>
        <p:grpSpPr>
          <a:xfrm>
            <a:off x="4323924" y="1967233"/>
            <a:ext cx="2607911" cy="805163"/>
            <a:chOff x="0" y="0"/>
            <a:chExt cx="1316323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16323" cy="406400"/>
            </a:xfrm>
            <a:custGeom>
              <a:avLst/>
              <a:gdLst/>
              <a:ahLst/>
              <a:cxnLst/>
              <a:rect l="l" t="t" r="r" b="b"/>
              <a:pathLst>
                <a:path w="1316323" h="406400">
                  <a:moveTo>
                    <a:pt x="1113123" y="0"/>
                  </a:moveTo>
                  <a:cubicBezTo>
                    <a:pt x="1225348" y="0"/>
                    <a:pt x="1316323" y="90976"/>
                    <a:pt x="1316323" y="203200"/>
                  </a:cubicBezTo>
                  <a:cubicBezTo>
                    <a:pt x="1316323" y="315424"/>
                    <a:pt x="1225348" y="406400"/>
                    <a:pt x="11131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09BA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316323" cy="406400"/>
            </a:xfrm>
            <a:prstGeom prst="rect">
              <a:avLst/>
            </a:prstGeom>
          </p:spPr>
          <p:txBody>
            <a:bodyPr lIns="49825" tIns="49825" rIns="49825" bIns="49825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342255" y="1972023"/>
            <a:ext cx="776132" cy="775162"/>
          </a:xfrm>
          <a:custGeom>
            <a:avLst/>
            <a:gdLst/>
            <a:ahLst/>
            <a:cxnLst/>
            <a:rect l="l" t="t" r="r" b="b"/>
            <a:pathLst>
              <a:path w="776132" h="775162">
                <a:moveTo>
                  <a:pt x="0" y="0"/>
                </a:moveTo>
                <a:lnTo>
                  <a:pt x="776133" y="0"/>
                </a:lnTo>
                <a:lnTo>
                  <a:pt x="776133" y="775162"/>
                </a:lnTo>
                <a:lnTo>
                  <a:pt x="0" y="77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 flipH="1" flipV="1">
            <a:off x="3299762" y="2379157"/>
            <a:ext cx="971890" cy="4671"/>
          </a:xfrm>
          <a:prstGeom prst="line">
            <a:avLst/>
          </a:prstGeom>
          <a:ln w="19050" cap="flat">
            <a:solidFill>
              <a:srgbClr val="364A5A"/>
            </a:solidFill>
            <a:prstDash val="sysDot"/>
            <a:headEnd type="none" w="sm" len="sm"/>
            <a:tailEnd type="oval" w="lg" len="lg"/>
          </a:ln>
        </p:spPr>
      </p:sp>
      <p:grpSp>
        <p:nvGrpSpPr>
          <p:cNvPr id="17" name="Group 17"/>
          <p:cNvGrpSpPr/>
          <p:nvPr/>
        </p:nvGrpSpPr>
        <p:grpSpPr>
          <a:xfrm>
            <a:off x="2763864" y="2837792"/>
            <a:ext cx="2693881" cy="831706"/>
            <a:chOff x="0" y="0"/>
            <a:chExt cx="1316323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16323" cy="406400"/>
            </a:xfrm>
            <a:custGeom>
              <a:avLst/>
              <a:gdLst/>
              <a:ahLst/>
              <a:cxnLst/>
              <a:rect l="l" t="t" r="r" b="b"/>
              <a:pathLst>
                <a:path w="1316323" h="406400">
                  <a:moveTo>
                    <a:pt x="1113123" y="0"/>
                  </a:moveTo>
                  <a:cubicBezTo>
                    <a:pt x="1225348" y="0"/>
                    <a:pt x="1316323" y="90976"/>
                    <a:pt x="1316323" y="203200"/>
                  </a:cubicBezTo>
                  <a:cubicBezTo>
                    <a:pt x="1316323" y="315424"/>
                    <a:pt x="1225348" y="406400"/>
                    <a:pt x="11131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4846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316323" cy="406400"/>
            </a:xfrm>
            <a:prstGeom prst="rect">
              <a:avLst/>
            </a:prstGeom>
          </p:spPr>
          <p:txBody>
            <a:bodyPr lIns="49825" tIns="49825" rIns="49825" bIns="49825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4648434" y="2848032"/>
            <a:ext cx="803785" cy="802781"/>
          </a:xfrm>
          <a:custGeom>
            <a:avLst/>
            <a:gdLst/>
            <a:ahLst/>
            <a:cxnLst/>
            <a:rect l="l" t="t" r="r" b="b"/>
            <a:pathLst>
              <a:path w="803785" h="802781">
                <a:moveTo>
                  <a:pt x="0" y="0"/>
                </a:moveTo>
                <a:lnTo>
                  <a:pt x="803785" y="0"/>
                </a:lnTo>
                <a:lnTo>
                  <a:pt x="803785" y="802781"/>
                </a:lnTo>
                <a:lnTo>
                  <a:pt x="0" y="80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AutoShape 21"/>
          <p:cNvSpPr/>
          <p:nvPr/>
        </p:nvSpPr>
        <p:spPr>
          <a:xfrm>
            <a:off x="5527333" y="3264962"/>
            <a:ext cx="941149" cy="0"/>
          </a:xfrm>
          <a:prstGeom prst="line">
            <a:avLst/>
          </a:prstGeom>
          <a:ln w="19050" cap="flat">
            <a:solidFill>
              <a:srgbClr val="364A5A"/>
            </a:solidFill>
            <a:prstDash val="sysDot"/>
            <a:headEnd type="none" w="sm" len="sm"/>
            <a:tailEnd type="oval" w="lg" len="lg"/>
          </a:ln>
        </p:spPr>
      </p:sp>
      <p:grpSp>
        <p:nvGrpSpPr>
          <p:cNvPr id="22" name="Group 22"/>
          <p:cNvGrpSpPr/>
          <p:nvPr/>
        </p:nvGrpSpPr>
        <p:grpSpPr>
          <a:xfrm>
            <a:off x="4323924" y="3725550"/>
            <a:ext cx="2676965" cy="828381"/>
            <a:chOff x="0" y="0"/>
            <a:chExt cx="1343613" cy="41577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43613" cy="415778"/>
            </a:xfrm>
            <a:custGeom>
              <a:avLst/>
              <a:gdLst/>
              <a:ahLst/>
              <a:cxnLst/>
              <a:rect l="l" t="t" r="r" b="b"/>
              <a:pathLst>
                <a:path w="1343613" h="415778">
                  <a:moveTo>
                    <a:pt x="1140413" y="0"/>
                  </a:moveTo>
                  <a:cubicBezTo>
                    <a:pt x="1252637" y="0"/>
                    <a:pt x="1343613" y="93075"/>
                    <a:pt x="1343613" y="207889"/>
                  </a:cubicBezTo>
                  <a:cubicBezTo>
                    <a:pt x="1343613" y="322703"/>
                    <a:pt x="1252637" y="415778"/>
                    <a:pt x="1140413" y="415778"/>
                  </a:cubicBezTo>
                  <a:lnTo>
                    <a:pt x="203200" y="415778"/>
                  </a:lnTo>
                  <a:cubicBezTo>
                    <a:pt x="90976" y="415778"/>
                    <a:pt x="0" y="322703"/>
                    <a:pt x="0" y="207889"/>
                  </a:cubicBezTo>
                  <a:cubicBezTo>
                    <a:pt x="0" y="9307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D945C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1343613" cy="415778"/>
            </a:xfrm>
            <a:prstGeom prst="rect">
              <a:avLst/>
            </a:prstGeom>
          </p:spPr>
          <p:txBody>
            <a:bodyPr lIns="49825" tIns="49825" rIns="49825" bIns="49825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4342255" y="3734892"/>
            <a:ext cx="793366" cy="792375"/>
          </a:xfrm>
          <a:custGeom>
            <a:avLst/>
            <a:gdLst/>
            <a:ahLst/>
            <a:cxnLst/>
            <a:rect l="l" t="t" r="r" b="b"/>
            <a:pathLst>
              <a:path w="793366" h="792375">
                <a:moveTo>
                  <a:pt x="0" y="0"/>
                </a:moveTo>
                <a:lnTo>
                  <a:pt x="793367" y="0"/>
                </a:lnTo>
                <a:lnTo>
                  <a:pt x="793367" y="792375"/>
                </a:lnTo>
                <a:lnTo>
                  <a:pt x="0" y="79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AutoShape 26"/>
          <p:cNvSpPr/>
          <p:nvPr/>
        </p:nvSpPr>
        <p:spPr>
          <a:xfrm flipH="1" flipV="1">
            <a:off x="3387989" y="4147780"/>
            <a:ext cx="971890" cy="4671"/>
          </a:xfrm>
          <a:prstGeom prst="line">
            <a:avLst/>
          </a:prstGeom>
          <a:ln w="19050" cap="flat">
            <a:solidFill>
              <a:srgbClr val="364A5A"/>
            </a:solidFill>
            <a:prstDash val="sysDot"/>
            <a:headEnd type="none" w="sm" len="sm"/>
            <a:tailEnd type="oval" w="lg" len="lg"/>
          </a:ln>
        </p:spPr>
      </p:sp>
      <p:grpSp>
        <p:nvGrpSpPr>
          <p:cNvPr id="27" name="Group 27"/>
          <p:cNvGrpSpPr/>
          <p:nvPr/>
        </p:nvGrpSpPr>
        <p:grpSpPr>
          <a:xfrm>
            <a:off x="2816467" y="4609984"/>
            <a:ext cx="2642183" cy="827515"/>
            <a:chOff x="0" y="0"/>
            <a:chExt cx="1383875" cy="43342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83875" cy="433421"/>
            </a:xfrm>
            <a:custGeom>
              <a:avLst/>
              <a:gdLst/>
              <a:ahLst/>
              <a:cxnLst/>
              <a:rect l="l" t="t" r="r" b="b"/>
              <a:pathLst>
                <a:path w="1383875" h="433421">
                  <a:moveTo>
                    <a:pt x="1180675" y="0"/>
                  </a:moveTo>
                  <a:cubicBezTo>
                    <a:pt x="1292900" y="0"/>
                    <a:pt x="1383875" y="97025"/>
                    <a:pt x="1383875" y="216710"/>
                  </a:cubicBezTo>
                  <a:cubicBezTo>
                    <a:pt x="1383875" y="336396"/>
                    <a:pt x="1292900" y="433421"/>
                    <a:pt x="1180675" y="433421"/>
                  </a:cubicBezTo>
                  <a:lnTo>
                    <a:pt x="203200" y="433421"/>
                  </a:lnTo>
                  <a:cubicBezTo>
                    <a:pt x="90976" y="433421"/>
                    <a:pt x="0" y="336396"/>
                    <a:pt x="0" y="216710"/>
                  </a:cubicBezTo>
                  <a:cubicBezTo>
                    <a:pt x="0" y="9702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8603B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0"/>
              <a:ext cx="1383875" cy="433421"/>
            </a:xfrm>
            <a:prstGeom prst="rect">
              <a:avLst/>
            </a:prstGeom>
          </p:spPr>
          <p:txBody>
            <a:bodyPr lIns="49825" tIns="49825" rIns="49825" bIns="49825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4639608" y="4619326"/>
            <a:ext cx="803785" cy="802781"/>
          </a:xfrm>
          <a:custGeom>
            <a:avLst/>
            <a:gdLst/>
            <a:ahLst/>
            <a:cxnLst/>
            <a:rect l="l" t="t" r="r" b="b"/>
            <a:pathLst>
              <a:path w="803785" h="802781">
                <a:moveTo>
                  <a:pt x="0" y="0"/>
                </a:moveTo>
                <a:lnTo>
                  <a:pt x="803786" y="0"/>
                </a:lnTo>
                <a:lnTo>
                  <a:pt x="803786" y="802781"/>
                </a:lnTo>
                <a:lnTo>
                  <a:pt x="0" y="80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1" name="AutoShape 31"/>
          <p:cNvSpPr/>
          <p:nvPr/>
        </p:nvSpPr>
        <p:spPr>
          <a:xfrm>
            <a:off x="5527333" y="5033084"/>
            <a:ext cx="941149" cy="0"/>
          </a:xfrm>
          <a:prstGeom prst="line">
            <a:avLst/>
          </a:prstGeom>
          <a:ln w="19050" cap="flat">
            <a:solidFill>
              <a:srgbClr val="364A5A"/>
            </a:solidFill>
            <a:prstDash val="sysDot"/>
            <a:headEnd type="none" w="sm" len="sm"/>
            <a:tailEnd type="oval" w="lg" len="lg"/>
          </a:ln>
        </p:spPr>
      </p:sp>
      <p:grpSp>
        <p:nvGrpSpPr>
          <p:cNvPr id="32" name="Group 32"/>
          <p:cNvGrpSpPr/>
          <p:nvPr/>
        </p:nvGrpSpPr>
        <p:grpSpPr>
          <a:xfrm>
            <a:off x="4321762" y="5502894"/>
            <a:ext cx="2676965" cy="826483"/>
            <a:chOff x="0" y="0"/>
            <a:chExt cx="1316323" cy="406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316323" cy="406400"/>
            </a:xfrm>
            <a:custGeom>
              <a:avLst/>
              <a:gdLst/>
              <a:ahLst/>
              <a:cxnLst/>
              <a:rect l="l" t="t" r="r" b="b"/>
              <a:pathLst>
                <a:path w="1316323" h="406400">
                  <a:moveTo>
                    <a:pt x="1113123" y="0"/>
                  </a:moveTo>
                  <a:cubicBezTo>
                    <a:pt x="1225348" y="0"/>
                    <a:pt x="1316323" y="90976"/>
                    <a:pt x="1316323" y="203200"/>
                  </a:cubicBezTo>
                  <a:cubicBezTo>
                    <a:pt x="1316323" y="315424"/>
                    <a:pt x="1225348" y="406400"/>
                    <a:pt x="11131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405D86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0"/>
              <a:ext cx="1316323" cy="406400"/>
            </a:xfrm>
            <a:prstGeom prst="rect">
              <a:avLst/>
            </a:prstGeom>
          </p:spPr>
          <p:txBody>
            <a:bodyPr lIns="49825" tIns="49825" rIns="49825" bIns="49825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4342255" y="5512236"/>
            <a:ext cx="793366" cy="792375"/>
          </a:xfrm>
          <a:custGeom>
            <a:avLst/>
            <a:gdLst/>
            <a:ahLst/>
            <a:cxnLst/>
            <a:rect l="l" t="t" r="r" b="b"/>
            <a:pathLst>
              <a:path w="793366" h="792375">
                <a:moveTo>
                  <a:pt x="0" y="0"/>
                </a:moveTo>
                <a:lnTo>
                  <a:pt x="793367" y="0"/>
                </a:lnTo>
                <a:lnTo>
                  <a:pt x="793367" y="792375"/>
                </a:lnTo>
                <a:lnTo>
                  <a:pt x="0" y="79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6" name="AutoShape 36"/>
          <p:cNvSpPr/>
          <p:nvPr/>
        </p:nvSpPr>
        <p:spPr>
          <a:xfrm flipH="1" flipV="1">
            <a:off x="3299762" y="5880013"/>
            <a:ext cx="971890" cy="4671"/>
          </a:xfrm>
          <a:prstGeom prst="line">
            <a:avLst/>
          </a:prstGeom>
          <a:ln w="19050" cap="flat">
            <a:solidFill>
              <a:srgbClr val="364A5A"/>
            </a:solidFill>
            <a:prstDash val="sysDot"/>
            <a:headEnd type="none" w="sm" len="sm"/>
            <a:tailEnd type="oval" w="lg" len="lg"/>
          </a:ln>
        </p:spPr>
      </p:sp>
      <p:grpSp>
        <p:nvGrpSpPr>
          <p:cNvPr id="37" name="Group 37"/>
          <p:cNvGrpSpPr/>
          <p:nvPr/>
        </p:nvGrpSpPr>
        <p:grpSpPr>
          <a:xfrm>
            <a:off x="2851848" y="6376088"/>
            <a:ext cx="2607057" cy="804899"/>
            <a:chOff x="0" y="0"/>
            <a:chExt cx="1316323" cy="4064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316323" cy="406400"/>
            </a:xfrm>
            <a:custGeom>
              <a:avLst/>
              <a:gdLst/>
              <a:ahLst/>
              <a:cxnLst/>
              <a:rect l="l" t="t" r="r" b="b"/>
              <a:pathLst>
                <a:path w="1316323" h="406400">
                  <a:moveTo>
                    <a:pt x="1113123" y="0"/>
                  </a:moveTo>
                  <a:cubicBezTo>
                    <a:pt x="1225348" y="0"/>
                    <a:pt x="1316323" y="90976"/>
                    <a:pt x="1316323" y="203200"/>
                  </a:cubicBezTo>
                  <a:cubicBezTo>
                    <a:pt x="1316323" y="315424"/>
                    <a:pt x="1225348" y="406400"/>
                    <a:pt x="11131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A5555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0"/>
              <a:ext cx="1316323" cy="406400"/>
            </a:xfrm>
            <a:prstGeom prst="rect">
              <a:avLst/>
            </a:prstGeom>
          </p:spPr>
          <p:txBody>
            <a:bodyPr lIns="49825" tIns="49825" rIns="49825" bIns="49825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2875718" y="6559558"/>
            <a:ext cx="2018139" cy="444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</a:pPr>
            <a:r>
              <a:rPr lang="en-US" sz="1288">
                <a:solidFill>
                  <a:srgbClr val="FFFFFF"/>
                </a:solidFill>
                <a:latin typeface="Montserrat Semi-Bold"/>
              </a:rPr>
              <a:t>INFORMATĪVĀS KAMPAŅAS</a:t>
            </a:r>
          </a:p>
        </p:txBody>
      </p:sp>
      <p:sp>
        <p:nvSpPr>
          <p:cNvPr id="41" name="Freeform 41"/>
          <p:cNvSpPr/>
          <p:nvPr/>
        </p:nvSpPr>
        <p:spPr>
          <a:xfrm>
            <a:off x="4629805" y="6374080"/>
            <a:ext cx="813588" cy="812571"/>
          </a:xfrm>
          <a:custGeom>
            <a:avLst/>
            <a:gdLst/>
            <a:ahLst/>
            <a:cxnLst/>
            <a:rect l="l" t="t" r="r" b="b"/>
            <a:pathLst>
              <a:path w="813588" h="812571">
                <a:moveTo>
                  <a:pt x="0" y="0"/>
                </a:moveTo>
                <a:lnTo>
                  <a:pt x="813589" y="0"/>
                </a:lnTo>
                <a:lnTo>
                  <a:pt x="813589" y="812571"/>
                </a:lnTo>
                <a:lnTo>
                  <a:pt x="0" y="812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2" name="AutoShape 42"/>
          <p:cNvSpPr/>
          <p:nvPr/>
        </p:nvSpPr>
        <p:spPr>
          <a:xfrm>
            <a:off x="5510533" y="6805318"/>
            <a:ext cx="941149" cy="0"/>
          </a:xfrm>
          <a:prstGeom prst="line">
            <a:avLst/>
          </a:prstGeom>
          <a:ln w="19050" cap="flat">
            <a:solidFill>
              <a:srgbClr val="364A5A"/>
            </a:solidFill>
            <a:prstDash val="sysDot"/>
            <a:headEnd type="none" w="sm" len="sm"/>
            <a:tailEnd type="oval" w="lg" len="lg"/>
          </a:ln>
        </p:spPr>
      </p:sp>
      <p:grpSp>
        <p:nvGrpSpPr>
          <p:cNvPr id="43" name="Group 43"/>
          <p:cNvGrpSpPr/>
          <p:nvPr/>
        </p:nvGrpSpPr>
        <p:grpSpPr>
          <a:xfrm>
            <a:off x="4321762" y="7250443"/>
            <a:ext cx="2733410" cy="843909"/>
            <a:chOff x="0" y="0"/>
            <a:chExt cx="1316323" cy="4064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316323" cy="406400"/>
            </a:xfrm>
            <a:custGeom>
              <a:avLst/>
              <a:gdLst/>
              <a:ahLst/>
              <a:cxnLst/>
              <a:rect l="l" t="t" r="r" b="b"/>
              <a:pathLst>
                <a:path w="1316323" h="406400">
                  <a:moveTo>
                    <a:pt x="1113123" y="0"/>
                  </a:moveTo>
                  <a:cubicBezTo>
                    <a:pt x="1225348" y="0"/>
                    <a:pt x="1316323" y="90976"/>
                    <a:pt x="1316323" y="203200"/>
                  </a:cubicBezTo>
                  <a:cubicBezTo>
                    <a:pt x="1316323" y="315424"/>
                    <a:pt x="1225348" y="406400"/>
                    <a:pt x="11131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69152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0"/>
              <a:ext cx="1316323" cy="406400"/>
            </a:xfrm>
            <a:prstGeom prst="rect">
              <a:avLst/>
            </a:prstGeom>
          </p:spPr>
          <p:txBody>
            <a:bodyPr lIns="49825" tIns="49825" rIns="49825" bIns="49825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4338474" y="7256924"/>
            <a:ext cx="831987" cy="830947"/>
          </a:xfrm>
          <a:custGeom>
            <a:avLst/>
            <a:gdLst/>
            <a:ahLst/>
            <a:cxnLst/>
            <a:rect l="l" t="t" r="r" b="b"/>
            <a:pathLst>
              <a:path w="831987" h="830947">
                <a:moveTo>
                  <a:pt x="0" y="0"/>
                </a:moveTo>
                <a:lnTo>
                  <a:pt x="831986" y="0"/>
                </a:lnTo>
                <a:lnTo>
                  <a:pt x="831986" y="830947"/>
                </a:lnTo>
                <a:lnTo>
                  <a:pt x="0" y="830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7" name="AutoShape 47"/>
          <p:cNvSpPr/>
          <p:nvPr/>
        </p:nvSpPr>
        <p:spPr>
          <a:xfrm flipH="1" flipV="1">
            <a:off x="3286359" y="7658384"/>
            <a:ext cx="971890" cy="4671"/>
          </a:xfrm>
          <a:prstGeom prst="line">
            <a:avLst/>
          </a:prstGeom>
          <a:ln w="19050" cap="flat">
            <a:solidFill>
              <a:srgbClr val="364A5A"/>
            </a:solidFill>
            <a:prstDash val="sysDot"/>
            <a:headEnd type="none" w="sm" len="sm"/>
            <a:tailEnd type="oval" w="lg" len="lg"/>
          </a:ln>
        </p:spPr>
      </p:sp>
      <p:grpSp>
        <p:nvGrpSpPr>
          <p:cNvPr id="48" name="Group 48"/>
          <p:cNvGrpSpPr/>
          <p:nvPr/>
        </p:nvGrpSpPr>
        <p:grpSpPr>
          <a:xfrm>
            <a:off x="2851848" y="8150405"/>
            <a:ext cx="2616010" cy="807664"/>
            <a:chOff x="0" y="0"/>
            <a:chExt cx="1316323" cy="4064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316323" cy="406400"/>
            </a:xfrm>
            <a:custGeom>
              <a:avLst/>
              <a:gdLst/>
              <a:ahLst/>
              <a:cxnLst/>
              <a:rect l="l" t="t" r="r" b="b"/>
              <a:pathLst>
                <a:path w="1316323" h="406400">
                  <a:moveTo>
                    <a:pt x="1113123" y="0"/>
                  </a:moveTo>
                  <a:cubicBezTo>
                    <a:pt x="1225348" y="0"/>
                    <a:pt x="1316323" y="90976"/>
                    <a:pt x="1316323" y="203200"/>
                  </a:cubicBezTo>
                  <a:cubicBezTo>
                    <a:pt x="1316323" y="315424"/>
                    <a:pt x="1225348" y="406400"/>
                    <a:pt x="11131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046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0"/>
              <a:ext cx="1316323" cy="406400"/>
            </a:xfrm>
            <a:prstGeom prst="rect">
              <a:avLst/>
            </a:prstGeom>
          </p:spPr>
          <p:txBody>
            <a:bodyPr lIns="49825" tIns="49825" rIns="49825" bIns="49825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4629805" y="8146800"/>
            <a:ext cx="812284" cy="811269"/>
          </a:xfrm>
          <a:custGeom>
            <a:avLst/>
            <a:gdLst/>
            <a:ahLst/>
            <a:cxnLst/>
            <a:rect l="l" t="t" r="r" b="b"/>
            <a:pathLst>
              <a:path w="812284" h="811269">
                <a:moveTo>
                  <a:pt x="0" y="0"/>
                </a:moveTo>
                <a:lnTo>
                  <a:pt x="812284" y="0"/>
                </a:lnTo>
                <a:lnTo>
                  <a:pt x="812284" y="811269"/>
                </a:lnTo>
                <a:lnTo>
                  <a:pt x="0" y="8112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2" name="AutoShape 52"/>
          <p:cNvSpPr/>
          <p:nvPr/>
        </p:nvSpPr>
        <p:spPr>
          <a:xfrm>
            <a:off x="5539768" y="8563579"/>
            <a:ext cx="941149" cy="0"/>
          </a:xfrm>
          <a:prstGeom prst="line">
            <a:avLst/>
          </a:prstGeom>
          <a:ln w="19050" cap="flat">
            <a:solidFill>
              <a:srgbClr val="364A5A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53" name="Freeform 53"/>
          <p:cNvSpPr/>
          <p:nvPr/>
        </p:nvSpPr>
        <p:spPr>
          <a:xfrm>
            <a:off x="4739444" y="6458159"/>
            <a:ext cx="654170" cy="659944"/>
          </a:xfrm>
          <a:custGeom>
            <a:avLst/>
            <a:gdLst/>
            <a:ahLst/>
            <a:cxnLst/>
            <a:rect l="l" t="t" r="r" b="b"/>
            <a:pathLst>
              <a:path w="654170" h="659944">
                <a:moveTo>
                  <a:pt x="0" y="0"/>
                </a:moveTo>
                <a:lnTo>
                  <a:pt x="654170" y="0"/>
                </a:lnTo>
                <a:lnTo>
                  <a:pt x="654170" y="659944"/>
                </a:lnTo>
                <a:lnTo>
                  <a:pt x="0" y="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4705054" y="8204179"/>
            <a:ext cx="672618" cy="697013"/>
          </a:xfrm>
          <a:custGeom>
            <a:avLst/>
            <a:gdLst/>
            <a:ahLst/>
            <a:cxnLst/>
            <a:rect l="l" t="t" r="r" b="b"/>
            <a:pathLst>
              <a:path w="672618" h="697013">
                <a:moveTo>
                  <a:pt x="0" y="0"/>
                </a:moveTo>
                <a:lnTo>
                  <a:pt x="672618" y="0"/>
                </a:lnTo>
                <a:lnTo>
                  <a:pt x="672618" y="697014"/>
                </a:lnTo>
                <a:lnTo>
                  <a:pt x="0" y="697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4435103" y="7275007"/>
            <a:ext cx="648530" cy="748071"/>
          </a:xfrm>
          <a:custGeom>
            <a:avLst/>
            <a:gdLst/>
            <a:ahLst/>
            <a:cxnLst/>
            <a:rect l="l" t="t" r="r" b="b"/>
            <a:pathLst>
              <a:path w="648530" h="748071">
                <a:moveTo>
                  <a:pt x="0" y="0"/>
                </a:moveTo>
                <a:lnTo>
                  <a:pt x="648530" y="0"/>
                </a:lnTo>
                <a:lnTo>
                  <a:pt x="648530" y="748071"/>
                </a:lnTo>
                <a:lnTo>
                  <a:pt x="0" y="7480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4393239" y="3804170"/>
            <a:ext cx="676247" cy="606086"/>
          </a:xfrm>
          <a:custGeom>
            <a:avLst/>
            <a:gdLst/>
            <a:ahLst/>
            <a:cxnLst/>
            <a:rect l="l" t="t" r="r" b="b"/>
            <a:pathLst>
              <a:path w="676247" h="606086">
                <a:moveTo>
                  <a:pt x="0" y="0"/>
                </a:moveTo>
                <a:lnTo>
                  <a:pt x="676246" y="0"/>
                </a:lnTo>
                <a:lnTo>
                  <a:pt x="676246" y="606086"/>
                </a:lnTo>
                <a:lnTo>
                  <a:pt x="0" y="606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4459740" y="1940275"/>
            <a:ext cx="623892" cy="675883"/>
          </a:xfrm>
          <a:custGeom>
            <a:avLst/>
            <a:gdLst/>
            <a:ahLst/>
            <a:cxnLst/>
            <a:rect l="l" t="t" r="r" b="b"/>
            <a:pathLst>
              <a:path w="623892" h="675883">
                <a:moveTo>
                  <a:pt x="0" y="0"/>
                </a:moveTo>
                <a:lnTo>
                  <a:pt x="623893" y="0"/>
                </a:lnTo>
                <a:lnTo>
                  <a:pt x="623893" y="675883"/>
                </a:lnTo>
                <a:lnTo>
                  <a:pt x="0" y="675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4608286" y="1169710"/>
            <a:ext cx="757463" cy="574379"/>
          </a:xfrm>
          <a:custGeom>
            <a:avLst/>
            <a:gdLst/>
            <a:ahLst/>
            <a:cxnLst/>
            <a:rect l="l" t="t" r="r" b="b"/>
            <a:pathLst>
              <a:path w="757463" h="574379">
                <a:moveTo>
                  <a:pt x="0" y="0"/>
                </a:moveTo>
                <a:lnTo>
                  <a:pt x="757463" y="0"/>
                </a:lnTo>
                <a:lnTo>
                  <a:pt x="757463" y="574379"/>
                </a:lnTo>
                <a:lnTo>
                  <a:pt x="0" y="5743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3743"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4613716" y="2948837"/>
            <a:ext cx="801293" cy="582543"/>
          </a:xfrm>
          <a:custGeom>
            <a:avLst/>
            <a:gdLst/>
            <a:ahLst/>
            <a:cxnLst/>
            <a:rect l="l" t="t" r="r" b="b"/>
            <a:pathLst>
              <a:path w="801293" h="582543">
                <a:moveTo>
                  <a:pt x="0" y="0"/>
                </a:moveTo>
                <a:lnTo>
                  <a:pt x="801293" y="0"/>
                </a:lnTo>
                <a:lnTo>
                  <a:pt x="801293" y="582542"/>
                </a:lnTo>
                <a:lnTo>
                  <a:pt x="0" y="5825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4503181" y="5558947"/>
            <a:ext cx="591462" cy="209969"/>
          </a:xfrm>
          <a:custGeom>
            <a:avLst/>
            <a:gdLst/>
            <a:ahLst/>
            <a:cxnLst/>
            <a:rect l="l" t="t" r="r" b="b"/>
            <a:pathLst>
              <a:path w="591462" h="209969">
                <a:moveTo>
                  <a:pt x="0" y="0"/>
                </a:moveTo>
                <a:lnTo>
                  <a:pt x="591461" y="0"/>
                </a:lnTo>
                <a:lnTo>
                  <a:pt x="591461" y="209969"/>
                </a:lnTo>
                <a:lnTo>
                  <a:pt x="0" y="209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4513122" y="5778258"/>
            <a:ext cx="383865" cy="397787"/>
          </a:xfrm>
          <a:custGeom>
            <a:avLst/>
            <a:gdLst/>
            <a:ahLst/>
            <a:cxnLst/>
            <a:rect l="l" t="t" r="r" b="b"/>
            <a:pathLst>
              <a:path w="383865" h="397787">
                <a:moveTo>
                  <a:pt x="0" y="0"/>
                </a:moveTo>
                <a:lnTo>
                  <a:pt x="383865" y="0"/>
                </a:lnTo>
                <a:lnTo>
                  <a:pt x="383865" y="397788"/>
                </a:lnTo>
                <a:lnTo>
                  <a:pt x="0" y="3977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62" name="Picture 6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669918" y="4619326"/>
            <a:ext cx="760817" cy="753209"/>
          </a:xfrm>
          <a:prstGeom prst="rect">
            <a:avLst/>
          </a:prstGeom>
        </p:spPr>
      </p:pic>
      <p:grpSp>
        <p:nvGrpSpPr>
          <p:cNvPr id="63" name="Group 63"/>
          <p:cNvGrpSpPr/>
          <p:nvPr/>
        </p:nvGrpSpPr>
        <p:grpSpPr>
          <a:xfrm>
            <a:off x="4334500" y="9070175"/>
            <a:ext cx="2481391" cy="766102"/>
            <a:chOff x="0" y="0"/>
            <a:chExt cx="1316323" cy="40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316323" cy="406400"/>
            </a:xfrm>
            <a:custGeom>
              <a:avLst/>
              <a:gdLst/>
              <a:ahLst/>
              <a:cxnLst/>
              <a:rect l="l" t="t" r="r" b="b"/>
              <a:pathLst>
                <a:path w="1316323" h="406400">
                  <a:moveTo>
                    <a:pt x="1113123" y="0"/>
                  </a:moveTo>
                  <a:cubicBezTo>
                    <a:pt x="1225348" y="0"/>
                    <a:pt x="1316323" y="90976"/>
                    <a:pt x="1316323" y="203200"/>
                  </a:cubicBezTo>
                  <a:cubicBezTo>
                    <a:pt x="1316323" y="315424"/>
                    <a:pt x="1225348" y="406400"/>
                    <a:pt x="11131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DC875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0"/>
              <a:ext cx="1316323" cy="406400"/>
            </a:xfrm>
            <a:prstGeom prst="rect">
              <a:avLst/>
            </a:prstGeom>
          </p:spPr>
          <p:txBody>
            <a:bodyPr lIns="49825" tIns="49825" rIns="49825" bIns="49825" rtlCol="0" anchor="ctr"/>
            <a:lstStyle/>
            <a:p>
              <a:pPr algn="ctr">
                <a:lnSpc>
                  <a:spcPts val="79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5015624" y="9176419"/>
            <a:ext cx="1709290" cy="55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"/>
              </a:lnSpc>
            </a:pPr>
            <a:r>
              <a:rPr lang="en-US" sz="776" dirty="0" err="1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Profesionāla</a:t>
            </a:r>
            <a:r>
              <a:rPr lang="en-US" sz="776" dirty="0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 un </a:t>
            </a:r>
            <a:r>
              <a:rPr lang="en-US" sz="776" dirty="0" err="1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mūsdienīga</a:t>
            </a:r>
            <a:r>
              <a:rPr lang="en-US" sz="776" dirty="0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 </a:t>
            </a:r>
            <a:r>
              <a:rPr lang="en-US" sz="776" dirty="0" err="1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sociālā</a:t>
            </a:r>
            <a:r>
              <a:rPr lang="en-US" sz="776" dirty="0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 </a:t>
            </a:r>
            <a:r>
              <a:rPr lang="en-US" sz="776" dirty="0" err="1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darba</a:t>
            </a:r>
            <a:r>
              <a:rPr lang="en-US" sz="776" dirty="0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 </a:t>
            </a:r>
            <a:r>
              <a:rPr lang="en-US" sz="776" dirty="0" err="1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attīstība</a:t>
            </a:r>
            <a:r>
              <a:rPr lang="en-US" sz="776" dirty="0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 | </a:t>
            </a:r>
            <a:r>
              <a:rPr lang="en-US" sz="776" dirty="0" err="1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Labklājības</a:t>
            </a:r>
            <a:r>
              <a:rPr lang="en-US" sz="776" dirty="0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 </a:t>
            </a:r>
            <a:r>
              <a:rPr lang="en-US" sz="776" dirty="0" err="1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ministrija</a:t>
            </a:r>
            <a:r>
              <a:rPr lang="en-US" sz="776" dirty="0">
                <a:solidFill>
                  <a:srgbClr val="FFFFFF"/>
                </a:solidFill>
                <a:latin typeface="Montserrat Semi-Bold"/>
                <a:hlinkClick r:id="rId18" tooltip="https://www.lm.gov.lv/lv/projekts/profesionala-un-musdieniga-sociala-darba-attistiba"/>
              </a:rPr>
              <a:t> (lgov.lv)</a:t>
            </a:r>
          </a:p>
          <a:p>
            <a:pPr algn="ctr">
              <a:lnSpc>
                <a:spcPts val="1087"/>
              </a:lnSpc>
              <a:spcBef>
                <a:spcPct val="0"/>
              </a:spcBef>
            </a:pPr>
            <a:endParaRPr lang="en-US" sz="776" dirty="0">
              <a:solidFill>
                <a:srgbClr val="FFFFFF"/>
              </a:solidFill>
              <a:latin typeface="Montserrat Semi-Bold"/>
              <a:hlinkClick r:id="rId18" tooltip="https://www.lm.gov.lv/lv/projekts/profesionala-un-musdieniga-sociala-darba-attistiba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5066529" y="9569295"/>
            <a:ext cx="1576015" cy="145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"/>
              </a:lnSpc>
            </a:pPr>
            <a:r>
              <a:rPr lang="en-US" sz="878">
                <a:solidFill>
                  <a:srgbClr val="FFFFFF"/>
                </a:solidFill>
                <a:latin typeface="Montserrat Semi-Bold"/>
              </a:rPr>
              <a:t>socdarbs2028@lm.gov.lv</a:t>
            </a:r>
          </a:p>
        </p:txBody>
      </p:sp>
      <p:sp>
        <p:nvSpPr>
          <p:cNvPr id="68" name="Freeform 68"/>
          <p:cNvSpPr/>
          <p:nvPr/>
        </p:nvSpPr>
        <p:spPr>
          <a:xfrm>
            <a:off x="4349851" y="9088859"/>
            <a:ext cx="719634" cy="718734"/>
          </a:xfrm>
          <a:custGeom>
            <a:avLst/>
            <a:gdLst/>
            <a:ahLst/>
            <a:cxnLst/>
            <a:rect l="l" t="t" r="r" b="b"/>
            <a:pathLst>
              <a:path w="719634" h="718734">
                <a:moveTo>
                  <a:pt x="0" y="0"/>
                </a:moveTo>
                <a:lnTo>
                  <a:pt x="719634" y="0"/>
                </a:lnTo>
                <a:lnTo>
                  <a:pt x="719634" y="718734"/>
                </a:lnTo>
                <a:lnTo>
                  <a:pt x="0" y="718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4393239" y="9144912"/>
            <a:ext cx="618708" cy="618708"/>
          </a:xfrm>
          <a:custGeom>
            <a:avLst/>
            <a:gdLst/>
            <a:ahLst/>
            <a:cxnLst/>
            <a:rect l="l" t="t" r="r" b="b"/>
            <a:pathLst>
              <a:path w="618708" h="618708">
                <a:moveTo>
                  <a:pt x="0" y="0"/>
                </a:moveTo>
                <a:lnTo>
                  <a:pt x="618708" y="0"/>
                </a:lnTo>
                <a:lnTo>
                  <a:pt x="618708" y="618709"/>
                </a:lnTo>
                <a:lnTo>
                  <a:pt x="0" y="6187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77" name="TextBox 77"/>
          <p:cNvSpPr txBox="1"/>
          <p:nvPr/>
        </p:nvSpPr>
        <p:spPr>
          <a:xfrm>
            <a:off x="3044361" y="1177221"/>
            <a:ext cx="1468536" cy="615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7"/>
              </a:lnSpc>
            </a:pPr>
            <a:r>
              <a:rPr lang="en-US" sz="1162">
                <a:solidFill>
                  <a:srgbClr val="FFFFFF"/>
                </a:solidFill>
                <a:latin typeface="Montserrat Semi-Bold"/>
              </a:rPr>
              <a:t>SOCIĀLĀ DARBA</a:t>
            </a:r>
          </a:p>
          <a:p>
            <a:pPr algn="ctr">
              <a:lnSpc>
                <a:spcPts val="1627"/>
              </a:lnSpc>
            </a:pPr>
            <a:r>
              <a:rPr lang="en-US" sz="1162">
                <a:solidFill>
                  <a:srgbClr val="FFFFFF"/>
                </a:solidFill>
                <a:latin typeface="Montserrat Semi-Bold"/>
              </a:rPr>
              <a:t> LĪDERU SKOLAS ABSOLVENTI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6530278" y="1344848"/>
            <a:ext cx="803114" cy="25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7"/>
              </a:lnSpc>
            </a:pPr>
            <a:r>
              <a:rPr lang="en-US" sz="1569" dirty="0">
                <a:solidFill>
                  <a:srgbClr val="364A5A"/>
                </a:solidFill>
                <a:latin typeface="Montserrat Ultra-Bold"/>
              </a:rPr>
              <a:t>20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4727365" y="2101924"/>
            <a:ext cx="2418244" cy="530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7"/>
              </a:lnSpc>
            </a:pPr>
            <a:r>
              <a:rPr lang="en-US" sz="1569">
                <a:solidFill>
                  <a:srgbClr val="FFFFFF"/>
                </a:solidFill>
                <a:latin typeface="Montserrat Semi-Bold"/>
              </a:rPr>
              <a:t>SUPERVĪZIJAS SNIEGTAS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2710690" y="2237385"/>
            <a:ext cx="1081600" cy="25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7"/>
              </a:lnSpc>
            </a:pPr>
            <a:r>
              <a:rPr lang="en-US" sz="1569" dirty="0">
                <a:solidFill>
                  <a:srgbClr val="364A5A"/>
                </a:solidFill>
                <a:latin typeface="Montserrat Ultra-Bold"/>
              </a:rPr>
              <a:t>1900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2816467" y="3127033"/>
            <a:ext cx="1781523" cy="207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8"/>
              </a:lnSpc>
            </a:pPr>
            <a:r>
              <a:rPr lang="en-US" sz="1277">
                <a:solidFill>
                  <a:srgbClr val="FFFFFF"/>
                </a:solidFill>
                <a:latin typeface="Montserrat Semi-Bold"/>
              </a:rPr>
              <a:t>JAUNAS METODIKAS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552562" y="3096002"/>
            <a:ext cx="1374024" cy="25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7"/>
              </a:lnSpc>
            </a:pPr>
            <a:r>
              <a:rPr lang="en-US" sz="1569">
                <a:solidFill>
                  <a:srgbClr val="364A5A"/>
                </a:solidFill>
                <a:latin typeface="Montserrat Heavy"/>
              </a:rPr>
              <a:t>4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5202342" y="3986973"/>
            <a:ext cx="1729493" cy="25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7"/>
              </a:lnSpc>
            </a:pPr>
            <a:r>
              <a:rPr lang="en-US" sz="1569">
                <a:solidFill>
                  <a:srgbClr val="FFFFFF"/>
                </a:solidFill>
                <a:latin typeface="Montserrat Semi-Bold"/>
              </a:rPr>
              <a:t>JAUNI PĒTĪJUMI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3132417" y="4010268"/>
            <a:ext cx="837297" cy="261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7"/>
              </a:lnSpc>
            </a:pPr>
            <a:r>
              <a:rPr lang="en-US" sz="1569" dirty="0">
                <a:solidFill>
                  <a:srgbClr val="364A5A"/>
                </a:solidFill>
                <a:latin typeface="Montserrat Ultra-Bold"/>
              </a:rPr>
              <a:t>5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2911259" y="4733916"/>
            <a:ext cx="1722091" cy="588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1"/>
              </a:lnSpc>
            </a:pPr>
            <a:r>
              <a:rPr lang="en-US" sz="1136">
                <a:solidFill>
                  <a:srgbClr val="FFFFFF"/>
                </a:solidFill>
                <a:latin typeface="Montserrat Semi-Bold"/>
              </a:rPr>
              <a:t>STARPPROFESIONĀLA KOMANDA KRĪŽU RISINĀŠANAI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6543970" y="4888978"/>
            <a:ext cx="1416833" cy="25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7"/>
              </a:lnSpc>
            </a:pPr>
            <a:r>
              <a:rPr lang="en-US" sz="1569">
                <a:solidFill>
                  <a:srgbClr val="364A5A"/>
                </a:solidFill>
                <a:latin typeface="Montserrat Heavy"/>
              </a:rPr>
              <a:t>1 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5066529" y="5585237"/>
            <a:ext cx="1904327" cy="589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sz="1107">
                <a:solidFill>
                  <a:srgbClr val="FFFFFF"/>
                </a:solidFill>
                <a:latin typeface="Montserrat Semi-Bold"/>
              </a:rPr>
              <a:t>INFORMATĪVI </a:t>
            </a:r>
          </a:p>
          <a:p>
            <a:pPr algn="ctr">
              <a:lnSpc>
                <a:spcPts val="1550"/>
              </a:lnSpc>
            </a:pPr>
            <a:r>
              <a:rPr lang="en-US" sz="1107">
                <a:solidFill>
                  <a:srgbClr val="FFFFFF"/>
                </a:solidFill>
                <a:latin typeface="Montserrat Semi-Bold"/>
              </a:rPr>
              <a:t>IZGLĪTOJOŠI PASĀKUMI/DALĪBNIEKI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2310067" y="5719120"/>
            <a:ext cx="1202384" cy="25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7"/>
              </a:lnSpc>
            </a:pPr>
            <a:r>
              <a:rPr lang="en-US" sz="1569" dirty="0">
                <a:solidFill>
                  <a:srgbClr val="364A5A"/>
                </a:solidFill>
                <a:latin typeface="Montserrat Ultra-Bold"/>
              </a:rPr>
              <a:t>67/2740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6552562" y="6651870"/>
            <a:ext cx="209691" cy="25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7"/>
              </a:lnSpc>
            </a:pPr>
            <a:r>
              <a:rPr lang="en-US" sz="1569">
                <a:solidFill>
                  <a:srgbClr val="364A5A"/>
                </a:solidFill>
                <a:latin typeface="Montserrat Ultra-Bold"/>
              </a:rPr>
              <a:t>3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3114700" y="7487002"/>
            <a:ext cx="228388" cy="25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7"/>
              </a:lnSpc>
            </a:pPr>
            <a:r>
              <a:rPr lang="en-US" sz="1569" dirty="0">
                <a:solidFill>
                  <a:srgbClr val="364A5A"/>
                </a:solidFill>
                <a:latin typeface="Montserrat Ultra-Bold"/>
              </a:rPr>
              <a:t>1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5001273" y="7352658"/>
            <a:ext cx="2018139" cy="668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</a:pPr>
            <a:r>
              <a:rPr lang="en-US" sz="1288">
                <a:solidFill>
                  <a:srgbClr val="FFFFFF"/>
                </a:solidFill>
                <a:latin typeface="Montserrat Semi-Bold"/>
              </a:rPr>
              <a:t>JAUNAS SOCIĀLĀ DARBA TEORIJU GRĀMATAS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6560003" y="8422615"/>
            <a:ext cx="209691" cy="25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7"/>
              </a:lnSpc>
            </a:pPr>
            <a:r>
              <a:rPr lang="en-US" sz="1569" dirty="0">
                <a:solidFill>
                  <a:srgbClr val="364A5A"/>
                </a:solidFill>
                <a:latin typeface="Montserrat Heavy"/>
              </a:rPr>
              <a:t>9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2807088" y="8233936"/>
            <a:ext cx="2018139" cy="668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</a:pPr>
            <a:r>
              <a:rPr lang="en-US" sz="1288">
                <a:solidFill>
                  <a:srgbClr val="FFFFFF"/>
                </a:solidFill>
                <a:latin typeface="Montserrat Semi-Bold"/>
              </a:rPr>
              <a:t>"SOCIĀLAIS DARBS LATVIJĀ" </a:t>
            </a:r>
          </a:p>
          <a:p>
            <a:pPr algn="ctr">
              <a:lnSpc>
                <a:spcPts val="1804"/>
              </a:lnSpc>
            </a:pPr>
            <a:r>
              <a:rPr lang="en-US" sz="1288">
                <a:solidFill>
                  <a:srgbClr val="FFFFFF"/>
                </a:solidFill>
                <a:latin typeface="Montserrat Semi-Bold"/>
              </a:rPr>
              <a:t>NUMURI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2851848" y="289200"/>
            <a:ext cx="5339652" cy="368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lv-LV" sz="2214" b="1" dirty="0">
                <a:solidFill>
                  <a:srgbClr val="000000"/>
                </a:solidFill>
                <a:latin typeface="Montserrat"/>
              </a:rPr>
              <a:t>Galvenie sasniedzamie rezultāti</a:t>
            </a:r>
            <a:r>
              <a:rPr lang="en-US" sz="2214" b="1" dirty="0">
                <a:solidFill>
                  <a:srgbClr val="000000"/>
                </a:solidFill>
                <a:latin typeface="Montserrat"/>
              </a:rPr>
              <a:t> (2)</a:t>
            </a:r>
            <a:r>
              <a:rPr lang="lv-LV" sz="2214" b="1" dirty="0">
                <a:solidFill>
                  <a:srgbClr val="000000"/>
                </a:solidFill>
                <a:latin typeface="Montserrat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3900" y="709946"/>
            <a:ext cx="9143999" cy="2804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lv-LV" sz="2800" dirty="0">
                <a:solidFill>
                  <a:srgbClr val="3D3D36"/>
                </a:solidFill>
                <a:latin typeface="Montserrat"/>
              </a:rPr>
              <a:t>Sociālajā jomā strādājošo speciālistu profesionālās kompetences pilnveide: </a:t>
            </a:r>
            <a:endParaRPr lang="en-US" sz="2800" dirty="0">
              <a:solidFill>
                <a:srgbClr val="3D3D36"/>
              </a:solidFill>
              <a:latin typeface="Montserrat"/>
            </a:endParaRPr>
          </a:p>
          <a:p>
            <a:pPr algn="ctr">
              <a:lnSpc>
                <a:spcPts val="4339"/>
              </a:lnSpc>
            </a:pPr>
            <a:r>
              <a:rPr lang="lv-LV" sz="2800" b="1" dirty="0">
                <a:solidFill>
                  <a:srgbClr val="3D3D36"/>
                </a:solidFill>
                <a:latin typeface="Montserrat"/>
              </a:rPr>
              <a:t>profesionālās pilnveides izglītības programmu </a:t>
            </a:r>
          </a:p>
          <a:p>
            <a:pPr algn="ctr">
              <a:lnSpc>
                <a:spcPts val="4339"/>
              </a:lnSpc>
            </a:pPr>
            <a:r>
              <a:rPr lang="lv-LV" sz="2800" b="1" dirty="0">
                <a:solidFill>
                  <a:srgbClr val="3D3D36"/>
                </a:solidFill>
                <a:latin typeface="Montserrat"/>
              </a:rPr>
              <a:t>izstrāde un īstenošana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099" dirty="0">
              <a:solidFill>
                <a:srgbClr val="3D3D36"/>
              </a:solidFill>
              <a:latin typeface="Montserrat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200875" y="4248021"/>
            <a:ext cx="4263687" cy="400809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5200875" y="5551080"/>
            <a:ext cx="4263687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5200875" y="7457716"/>
            <a:ext cx="4263687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200875" y="6515384"/>
            <a:ext cx="4263687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5200875" y="4248021"/>
            <a:ext cx="4263687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5252726" y="4288250"/>
            <a:ext cx="4159986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5"/>
              </a:lnSpc>
            </a:pPr>
            <a:r>
              <a:rPr lang="en-US" sz="1837" spc="-36">
                <a:solidFill>
                  <a:srgbClr val="3D3D36"/>
                </a:solidFill>
                <a:latin typeface="Montserrat"/>
              </a:rPr>
              <a:t>Sociālā darba speciālisti – sociālie darbinieki, specializāciju saturs </a:t>
            </a:r>
          </a:p>
          <a:p>
            <a:pPr algn="ctr">
              <a:lnSpc>
                <a:spcPts val="2205"/>
              </a:lnSpc>
            </a:pPr>
            <a:r>
              <a:rPr lang="en-US" sz="1837" spc="-36">
                <a:solidFill>
                  <a:srgbClr val="3D3D36"/>
                </a:solidFill>
                <a:latin typeface="Montserrat"/>
              </a:rPr>
              <a:t>vēlāk integrēts augstskolu studiju programmās </a:t>
            </a:r>
          </a:p>
          <a:p>
            <a:pPr algn="ctr">
              <a:lnSpc>
                <a:spcPts val="2205"/>
              </a:lnSpc>
            </a:pPr>
            <a:endParaRPr lang="en-US" sz="1837" spc="-36">
              <a:solidFill>
                <a:srgbClr val="3D3D36"/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59606" y="5559718"/>
            <a:ext cx="3546225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5"/>
              </a:lnSpc>
            </a:pPr>
            <a:r>
              <a:rPr lang="en-US" sz="1837" spc="-36">
                <a:solidFill>
                  <a:srgbClr val="3D3D36"/>
                </a:solidFill>
                <a:latin typeface="Montserrat"/>
              </a:rPr>
              <a:t>Valsts un pašvaldību sociālo pakalpojumu sniedzēju iestāžu un to struktūrvienību vadītāji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59606" y="6873414"/>
            <a:ext cx="3546225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5"/>
              </a:lnSpc>
            </a:pPr>
            <a:r>
              <a:rPr lang="en-US" sz="1837" spc="-36">
                <a:solidFill>
                  <a:srgbClr val="3D3D36"/>
                </a:solidFill>
                <a:latin typeface="Montserrat"/>
              </a:rPr>
              <a:t>Aprūpētāji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59606" y="7452567"/>
            <a:ext cx="3193829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5"/>
              </a:lnSpc>
            </a:pPr>
            <a:endParaRPr/>
          </a:p>
          <a:p>
            <a:pPr algn="ctr">
              <a:lnSpc>
                <a:spcPts val="2245"/>
              </a:lnSpc>
            </a:pPr>
            <a:r>
              <a:rPr lang="en-US" sz="1871" spc="-37">
                <a:solidFill>
                  <a:srgbClr val="3D3D36"/>
                </a:solidFill>
                <a:latin typeface="Montserrat"/>
              </a:rPr>
              <a:t>Ģimenes asistenti </a:t>
            </a:r>
          </a:p>
          <a:p>
            <a:pPr algn="ctr">
              <a:lnSpc>
                <a:spcPts val="2245"/>
              </a:lnSpc>
            </a:pPr>
            <a:endParaRPr lang="en-US" sz="1871" spc="-37">
              <a:solidFill>
                <a:srgbClr val="3D3D36"/>
              </a:solidFill>
              <a:latin typeface="Montserrat"/>
            </a:endParaRPr>
          </a:p>
          <a:p>
            <a:pPr algn="ctr">
              <a:lnSpc>
                <a:spcPts val="2245"/>
              </a:lnSpc>
            </a:pPr>
            <a:endParaRPr lang="en-US" sz="1871" spc="-37">
              <a:solidFill>
                <a:srgbClr val="3D3D36"/>
              </a:solidFill>
              <a:latin typeface="Montserrat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574673" y="4248021"/>
            <a:ext cx="4263687" cy="400809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3" name="AutoShape 13"/>
          <p:cNvSpPr/>
          <p:nvPr/>
        </p:nvSpPr>
        <p:spPr>
          <a:xfrm>
            <a:off x="567408" y="5561378"/>
            <a:ext cx="4263687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574673" y="7468014"/>
            <a:ext cx="4263687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574673" y="6505086"/>
            <a:ext cx="4263687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574673" y="4248021"/>
            <a:ext cx="4263687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933404" y="4345299"/>
            <a:ext cx="389248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5"/>
              </a:lnSpc>
            </a:pPr>
            <a:r>
              <a:rPr lang="lv-LV" sz="1837" spc="-36" dirty="0">
                <a:solidFill>
                  <a:srgbClr val="3D3D36"/>
                </a:solidFill>
                <a:latin typeface="Montserrat"/>
              </a:rPr>
              <a:t>Specializāciju sociālais darbs kopienā, sociālais darbs ģimenēm ar bērniem, sociālais darbs ar jauniešiem apguve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3404" y="5688284"/>
            <a:ext cx="3546225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5"/>
              </a:lnSpc>
            </a:pPr>
            <a:r>
              <a:rPr lang="en-US" sz="1837" spc="-36">
                <a:solidFill>
                  <a:srgbClr val="3D3D36"/>
                </a:solidFill>
                <a:latin typeface="Montserrat"/>
              </a:rPr>
              <a:t>Līderības un pārvaldības prasmju pilnveide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8607" y="6735301"/>
            <a:ext cx="3348266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5"/>
              </a:lnSpc>
            </a:pPr>
            <a:r>
              <a:rPr lang="en-US" sz="1837" spc="-36">
                <a:solidFill>
                  <a:srgbClr val="3D3D36"/>
                </a:solidFill>
                <a:latin typeface="Montserrat"/>
              </a:rPr>
              <a:t>Aprūpētāju darba prasmju uzlabošanai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3404" y="7599318"/>
            <a:ext cx="3546225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5"/>
              </a:lnSpc>
            </a:pPr>
            <a:r>
              <a:rPr lang="en-US" sz="1837" spc="-36">
                <a:solidFill>
                  <a:srgbClr val="3D3D36"/>
                </a:solidFill>
                <a:latin typeface="Montserrat"/>
              </a:rPr>
              <a:t>Ģimenes asistentu prasmju pilnveidei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8607" y="345556"/>
            <a:ext cx="7995174" cy="2589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lv-LV" sz="2800" b="1" dirty="0">
                <a:solidFill>
                  <a:srgbClr val="3D3D36"/>
                </a:solidFill>
                <a:latin typeface="Montserrat"/>
              </a:rPr>
              <a:t>Augstākās izglītības programmu pilnveide un īstenošana</a:t>
            </a:r>
            <a:r>
              <a:rPr lang="lv-LV" sz="2800" dirty="0">
                <a:solidFill>
                  <a:srgbClr val="3D3D36"/>
                </a:solidFill>
                <a:latin typeface="Montserrat"/>
              </a:rPr>
              <a:t>, </a:t>
            </a:r>
            <a:endParaRPr lang="en-US" sz="2800" dirty="0">
              <a:solidFill>
                <a:srgbClr val="3D3D36"/>
              </a:solidFill>
              <a:latin typeface="Montserrat"/>
            </a:endParaRPr>
          </a:p>
          <a:p>
            <a:pPr algn="ctr">
              <a:lnSpc>
                <a:spcPts val="4060"/>
              </a:lnSpc>
            </a:pPr>
            <a:r>
              <a:rPr lang="lv-LV" sz="2800" dirty="0">
                <a:solidFill>
                  <a:srgbClr val="3D3D36"/>
                </a:solidFill>
                <a:latin typeface="Montserrat"/>
              </a:rPr>
              <a:t>tai skaitā mācībspēku stažēšanās sociālo pakalpojumu sniedzēju iestādēs Latvijā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2900" dirty="0">
              <a:solidFill>
                <a:srgbClr val="3D3D36"/>
              </a:solidFill>
              <a:latin typeface="Montserrat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314512" y="2680544"/>
            <a:ext cx="3998401" cy="56044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5314512" y="4814254"/>
            <a:ext cx="394378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5369131" y="5668521"/>
            <a:ext cx="394378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5479860" y="2903960"/>
            <a:ext cx="328015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"/>
              </a:rPr>
              <a:t>Mācībspēki sociālā darba studiju programmās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79860" y="3780791"/>
            <a:ext cx="377843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"/>
              </a:rPr>
              <a:t>Sociālā darba maģistra studiju programmās studējošie, kurus augstskola gatavo mācībspēka karjerai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79860" y="4901758"/>
            <a:ext cx="328015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"/>
              </a:rPr>
              <a:t>Sociālie darbinieki ar pieredzi sociālā darba praksē, prakšu vadītāji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79860" y="5922073"/>
            <a:ext cx="328015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"/>
              </a:rPr>
              <a:t>Sociālā darba studiju programmās studējošie, arī praktizējoši sociālie darbinieki - mūžizglītības programmās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79860" y="7407117"/>
            <a:ext cx="377843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"/>
              </a:rPr>
              <a:t>Sociālie darbinieki ar profesionālo pieredzi</a:t>
            </a:r>
          </a:p>
          <a:p>
            <a:pPr algn="ctr">
              <a:lnSpc>
                <a:spcPts val="2040"/>
              </a:lnSpc>
            </a:pPr>
            <a:endParaRPr lang="en-US" sz="1700" spc="-34">
              <a:solidFill>
                <a:srgbClr val="3D3D36"/>
              </a:solidFill>
              <a:latin typeface="Montserrat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035415" y="2680544"/>
            <a:ext cx="4108080" cy="56044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2" name="AutoShape 12"/>
          <p:cNvSpPr/>
          <p:nvPr/>
        </p:nvSpPr>
        <p:spPr>
          <a:xfrm>
            <a:off x="1028700" y="7231760"/>
            <a:ext cx="4114795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083313" y="4779387"/>
            <a:ext cx="394378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1320490" y="2818235"/>
            <a:ext cx="328015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"/>
              </a:rPr>
              <a:t>Mācībspēku stažēšanās sociālo pakalpojumu sniedzēju iestādēs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0490" y="3741162"/>
            <a:ext cx="328015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"/>
              </a:rPr>
              <a:t>Moduļa topošu mācībspēku kompetences sociālā darba docēšanā izstrāde un īstenošana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0490" y="4973196"/>
            <a:ext cx="328015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"/>
              </a:rPr>
              <a:t>Maģistra studiju finansēšana sociālā darba praktiķiem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0490" y="5809584"/>
            <a:ext cx="328015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"/>
              </a:rPr>
              <a:t>6 moduļi aktuālu prasmju apguvei izstrādāti un integrēti augstākās izglītības programmās, kā arī mūžizglītības programmās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0490" y="7314981"/>
            <a:ext cx="328015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"/>
              </a:rPr>
              <a:t>Izglītības programmas īstenošana supervizora kvalifikācijas iegūšanai</a:t>
            </a:r>
          </a:p>
        </p:txBody>
      </p:sp>
      <p:sp>
        <p:nvSpPr>
          <p:cNvPr id="19" name="AutoShape 19"/>
          <p:cNvSpPr/>
          <p:nvPr/>
        </p:nvSpPr>
        <p:spPr>
          <a:xfrm>
            <a:off x="1032058" y="5673283"/>
            <a:ext cx="4114795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083313" y="3594523"/>
            <a:ext cx="394378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5341821" y="3604048"/>
            <a:ext cx="394378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5341821" y="7222235"/>
            <a:ext cx="394378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073651" y="8608872"/>
            <a:ext cx="4024893" cy="87816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4" name="TextBox 24"/>
          <p:cNvSpPr txBox="1"/>
          <p:nvPr/>
        </p:nvSpPr>
        <p:spPr>
          <a:xfrm>
            <a:off x="1236152" y="8715508"/>
            <a:ext cx="370660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 Bold"/>
              </a:rPr>
              <a:t>Supervīzijas pašvaldības sociālo pakalpojumu sniedzēju iestādēs</a:t>
            </a:r>
          </a:p>
          <a:p>
            <a:pPr algn="ctr">
              <a:lnSpc>
                <a:spcPts val="2040"/>
              </a:lnSpc>
            </a:pPr>
            <a:endParaRPr lang="en-US" sz="1700" spc="-34">
              <a:solidFill>
                <a:srgbClr val="3D3D36"/>
              </a:solidFill>
              <a:latin typeface="Montserrat Bold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5328575" y="8608872"/>
            <a:ext cx="4024893" cy="87816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6" name="TextBox 26"/>
          <p:cNvSpPr txBox="1"/>
          <p:nvPr/>
        </p:nvSpPr>
        <p:spPr>
          <a:xfrm>
            <a:off x="5515774" y="8790778"/>
            <a:ext cx="37066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sz="1700" spc="-34">
                <a:solidFill>
                  <a:srgbClr val="3D3D36"/>
                </a:solidFill>
                <a:latin typeface="Montserrat Bold"/>
              </a:rPr>
              <a:t>Sociālā darba specialisti – sociālo pakalpojumu sniedzēji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5420" y="479441"/>
            <a:ext cx="7995174" cy="1816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lv-LV" sz="2800" b="1" dirty="0">
                <a:solidFill>
                  <a:srgbClr val="3D3D36"/>
                </a:solidFill>
                <a:latin typeface="Montserrat"/>
              </a:rPr>
              <a:t>Metodiku izstrāde darbam ar dažādām klientu grupām, mācību programmu </a:t>
            </a:r>
            <a:r>
              <a:rPr lang="lv-LV" sz="2800" dirty="0">
                <a:solidFill>
                  <a:srgbClr val="3D3D36"/>
                </a:solidFill>
                <a:latin typeface="Montserrat"/>
              </a:rPr>
              <a:t>izstrāde un īstenošana to apguvei</a:t>
            </a:r>
          </a:p>
        </p:txBody>
      </p:sp>
      <p:sp>
        <p:nvSpPr>
          <p:cNvPr id="3" name="AutoShape 3"/>
          <p:cNvSpPr/>
          <p:nvPr/>
        </p:nvSpPr>
        <p:spPr>
          <a:xfrm>
            <a:off x="5463697" y="3485198"/>
            <a:ext cx="4432602" cy="259127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5458289" y="3494723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00406" y="3485198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458289" y="3489961"/>
            <a:ext cx="4432602" cy="259127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AutoShape 7"/>
          <p:cNvSpPr/>
          <p:nvPr/>
        </p:nvSpPr>
        <p:spPr>
          <a:xfrm>
            <a:off x="5458289" y="4340859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5458289" y="6070429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5458289" y="5205941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5836640" y="3745163"/>
            <a:ext cx="368671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</a:pPr>
            <a:r>
              <a:rPr lang="en-US" sz="1910" spc="-38">
                <a:solidFill>
                  <a:srgbClr val="3D3D36"/>
                </a:solidFill>
                <a:latin typeface="Montserrat"/>
              </a:rPr>
              <a:t>Sociālie darbinieki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36640" y="4614590"/>
            <a:ext cx="368671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</a:pPr>
            <a:r>
              <a:rPr lang="en-US" sz="1910" spc="-38">
                <a:solidFill>
                  <a:srgbClr val="3D3D36"/>
                </a:solidFill>
                <a:latin typeface="Montserrat"/>
              </a:rPr>
              <a:t>Sociālie darbinieki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36640" y="5341141"/>
            <a:ext cx="368671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</a:pPr>
            <a:r>
              <a:rPr lang="en-US" sz="1910" spc="-38">
                <a:solidFill>
                  <a:srgbClr val="3D3D36"/>
                </a:solidFill>
                <a:latin typeface="Montserrat"/>
              </a:rPr>
              <a:t>Visi interesenti </a:t>
            </a:r>
          </a:p>
          <a:p>
            <a:pPr algn="ctr">
              <a:lnSpc>
                <a:spcPts val="2292"/>
              </a:lnSpc>
            </a:pPr>
            <a:endParaRPr lang="en-US" sz="1910" spc="-38">
              <a:solidFill>
                <a:srgbClr val="3D3D36"/>
              </a:solidFill>
              <a:latin typeface="Montserrat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00406" y="3494723"/>
            <a:ext cx="4432602" cy="259127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AutoShape 14"/>
          <p:cNvSpPr/>
          <p:nvPr/>
        </p:nvSpPr>
        <p:spPr>
          <a:xfrm>
            <a:off x="648811" y="4340859"/>
            <a:ext cx="4384197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648811" y="6070429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648811" y="5205941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1021754" y="3614465"/>
            <a:ext cx="368671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</a:pPr>
            <a:r>
              <a:rPr lang="en-US" sz="1910" spc="-38">
                <a:solidFill>
                  <a:srgbClr val="3D3D36"/>
                </a:solidFill>
                <a:latin typeface="Montserrat"/>
              </a:rPr>
              <a:t>4 jaunas metodikas, to mācības </a:t>
            </a:r>
          </a:p>
          <a:p>
            <a:pPr algn="ctr">
              <a:lnSpc>
                <a:spcPts val="2292"/>
              </a:lnSpc>
            </a:pPr>
            <a:endParaRPr lang="en-US" sz="1910" spc="-38">
              <a:solidFill>
                <a:srgbClr val="3D3D36"/>
              </a:solidFill>
              <a:latin typeface="Montserra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7162" y="4471715"/>
            <a:ext cx="368671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</a:pPr>
            <a:r>
              <a:rPr lang="en-US" sz="1910" spc="-38">
                <a:solidFill>
                  <a:srgbClr val="3D3D36"/>
                </a:solidFill>
                <a:latin typeface="Montserrat"/>
              </a:rPr>
              <a:t>10 iepriekš izstrādāto metodiku aktualizācija, to mācības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7162" y="5484016"/>
            <a:ext cx="368671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</a:pPr>
            <a:r>
              <a:rPr lang="en-US" sz="1910" spc="-38">
                <a:solidFill>
                  <a:srgbClr val="3D3D36"/>
                </a:solidFill>
                <a:latin typeface="Montserrat"/>
              </a:rPr>
              <a:t>14 metodiku e-mācības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5420" y="738887"/>
            <a:ext cx="8222880" cy="2101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7"/>
              </a:lnSpc>
            </a:pPr>
            <a:r>
              <a:rPr lang="lv-LV" sz="2800" b="1" dirty="0">
                <a:solidFill>
                  <a:srgbClr val="3D3D36"/>
                </a:solidFill>
                <a:latin typeface="Montserrat"/>
              </a:rPr>
              <a:t>Profesionālā atbalsta tīkla izveide sociālā darba attīstībai </a:t>
            </a:r>
          </a:p>
          <a:p>
            <a:pPr algn="ctr">
              <a:lnSpc>
                <a:spcPts val="5587"/>
              </a:lnSpc>
              <a:spcBef>
                <a:spcPct val="0"/>
              </a:spcBef>
            </a:pPr>
            <a:endParaRPr lang="en-US" sz="3991" dirty="0">
              <a:solidFill>
                <a:srgbClr val="3D3D36"/>
              </a:solidFill>
              <a:latin typeface="Montserrat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269851" y="3484608"/>
            <a:ext cx="4432602" cy="43401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5269851" y="4335507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5269851" y="5352988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5571584" y="3663994"/>
            <a:ext cx="368671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2"/>
              </a:lnSpc>
            </a:pPr>
            <a:r>
              <a:rPr lang="en-US" sz="1710" spc="-34">
                <a:solidFill>
                  <a:srgbClr val="3D3D36"/>
                </a:solidFill>
                <a:latin typeface="Montserrat"/>
              </a:rPr>
              <a:t>Sociālie darbinieki – nozares līderi uz profilēšanas un atlases pamata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09154" y="4463247"/>
            <a:ext cx="455399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2"/>
              </a:lnSpc>
            </a:pPr>
            <a:r>
              <a:rPr lang="en-US" sz="1710" spc="-34">
                <a:solidFill>
                  <a:srgbClr val="3D3D36"/>
                </a:solidFill>
                <a:latin typeface="Montserrat"/>
              </a:rPr>
              <a:t>Pētījuma mērķa grupa: gan sociālā darba speciālisti, gan saistīto nozaru – izglītības, psiholoģijas u.c. - pārstāvji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69851" y="5472050"/>
            <a:ext cx="4432602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1"/>
              </a:lnSpc>
            </a:pPr>
            <a:r>
              <a:rPr lang="en-US" sz="1634" spc="-32">
                <a:solidFill>
                  <a:srgbClr val="3D3D36"/>
                </a:solidFill>
                <a:latin typeface="Montserrat"/>
              </a:rPr>
              <a:t>Komandas sastāvā iespējama dažādu speciālistu iesaiste – supervizoru, komunikācijas un vadības speciālistu, sociālā darba ekspertu, psihoterapeitu, mākslas terapeitu u.c. Indikatīvs komandas dalībnieku skaits – 5 personas. </a:t>
            </a:r>
          </a:p>
          <a:p>
            <a:pPr algn="ctr">
              <a:lnSpc>
                <a:spcPts val="1961"/>
              </a:lnSpc>
            </a:pPr>
            <a:endParaRPr lang="en-US" sz="1634" spc="-32">
              <a:solidFill>
                <a:srgbClr val="3D3D36"/>
              </a:solidFill>
              <a:latin typeface="Montserrat"/>
            </a:endParaRPr>
          </a:p>
          <a:p>
            <a:pPr algn="ctr">
              <a:lnSpc>
                <a:spcPts val="1961"/>
              </a:lnSpc>
            </a:pPr>
            <a:r>
              <a:rPr lang="en-US" sz="1634" spc="-32">
                <a:solidFill>
                  <a:srgbClr val="3D3D36"/>
                </a:solidFill>
                <a:latin typeface="Montserrat"/>
              </a:rPr>
              <a:t>Labuma guvēji: sociālo pakalpojumu sniedzēji </a:t>
            </a:r>
          </a:p>
          <a:p>
            <a:pPr algn="ctr">
              <a:lnSpc>
                <a:spcPts val="1422"/>
              </a:lnSpc>
            </a:pPr>
            <a:endParaRPr lang="en-US" sz="1634" spc="-32">
              <a:solidFill>
                <a:srgbClr val="3D3D36"/>
              </a:solidFill>
              <a:latin typeface="Montserrat"/>
            </a:endParaRPr>
          </a:p>
          <a:p>
            <a:pPr algn="ctr">
              <a:lnSpc>
                <a:spcPts val="1841"/>
              </a:lnSpc>
            </a:pPr>
            <a:endParaRPr lang="en-US" sz="1634" spc="-32">
              <a:solidFill>
                <a:srgbClr val="3D3D36"/>
              </a:solidFill>
              <a:latin typeface="Montserrat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460373" y="3484608"/>
            <a:ext cx="4432602" cy="391037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" name="AutoShape 10"/>
          <p:cNvSpPr/>
          <p:nvPr/>
        </p:nvSpPr>
        <p:spPr>
          <a:xfrm>
            <a:off x="460373" y="4335507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460373" y="5348225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833316" y="3768769"/>
            <a:ext cx="368671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</a:pPr>
            <a:r>
              <a:rPr lang="en-US" sz="1910" spc="-38">
                <a:solidFill>
                  <a:srgbClr val="3D3D36"/>
                </a:solidFill>
                <a:latin typeface="Montserrat"/>
              </a:rPr>
              <a:t>Līderības pilnveides treniņi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2253" y="4424300"/>
            <a:ext cx="405965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2"/>
              </a:lnSpc>
            </a:pPr>
            <a:r>
              <a:rPr lang="en-US" sz="1710" spc="-34">
                <a:solidFill>
                  <a:srgbClr val="3D3D36"/>
                </a:solidFill>
                <a:latin typeface="Montserrat"/>
              </a:rPr>
              <a:t>Darba tirgus izvērtējums ar mērķi identificēt iespējas pārkvalificēt sociālajā jomā citu profesiju pārstāvjus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3294" y="5732996"/>
            <a:ext cx="433757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2"/>
              </a:lnSpc>
            </a:pPr>
            <a:r>
              <a:rPr lang="en-US" sz="1810" spc="-36">
                <a:solidFill>
                  <a:srgbClr val="3D3D36"/>
                </a:solidFill>
                <a:latin typeface="Montserrat"/>
              </a:rPr>
              <a:t>Starpdisciplināras komandas modelis atbalstam krīžu apstākļos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1190"/>
            <a:ext cx="7995174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lv-LV" sz="2800" b="1" dirty="0">
                <a:solidFill>
                  <a:srgbClr val="3D3D36"/>
                </a:solidFill>
                <a:latin typeface="Montserrat"/>
              </a:rPr>
              <a:t>Informatīvi izglītojošo pasākumu </a:t>
            </a:r>
            <a:endParaRPr lang="en-US" sz="2800" b="1" dirty="0">
              <a:solidFill>
                <a:srgbClr val="3D3D36"/>
              </a:solidFill>
              <a:latin typeface="Montserrat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lv-LV" sz="2800" dirty="0">
                <a:solidFill>
                  <a:srgbClr val="3D3D36"/>
                </a:solidFill>
                <a:latin typeface="Montserrat"/>
              </a:rPr>
              <a:t>un sabiedrības izpratnes un informētības veicināšanas pasākumi</a:t>
            </a:r>
          </a:p>
        </p:txBody>
      </p:sp>
      <p:sp>
        <p:nvSpPr>
          <p:cNvPr id="3" name="AutoShape 3"/>
          <p:cNvSpPr/>
          <p:nvPr/>
        </p:nvSpPr>
        <p:spPr>
          <a:xfrm>
            <a:off x="5316949" y="2310830"/>
            <a:ext cx="4408124" cy="630388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5576465" y="2696484"/>
            <a:ext cx="3889091" cy="518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2"/>
              </a:lnSpc>
            </a:pPr>
            <a:r>
              <a:rPr lang="en-US" sz="2010" spc="-40">
                <a:solidFill>
                  <a:srgbClr val="3D3D36"/>
                </a:solidFill>
                <a:latin typeface="Montserrat"/>
              </a:rPr>
              <a:t>Sociālo pakalpojumu sniedzēji, tai skaitā sociālā darba speciālisti, iestāžu, nevalstisko organizāciju un to struktūrvienību vadītāji, aprūpes speciālisti un personas, kas nodrošina ģimenes asistenta pakalpojumu; augstskolu, kuras akreditēta studiju virziena ietvaros nodrošina pirmā un otrā līmeņa augstākās izglītības studiju programmas sociālā darba jomā, mācībspēki; sociālā darba studiju programmu studenti.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15584" y="2885504"/>
            <a:ext cx="4440714" cy="4803560"/>
            <a:chOff x="0" y="0"/>
            <a:chExt cx="5920952" cy="6404746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5910136" cy="3196023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0" y="1134532"/>
              <a:ext cx="5910136" cy="0"/>
            </a:xfrm>
            <a:prstGeom prst="line">
              <a:avLst/>
            </a:prstGeom>
            <a:ln w="12700" cap="flat">
              <a:solidFill>
                <a:srgbClr val="9FA07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7211" y="2300673"/>
              <a:ext cx="5910136" cy="0"/>
            </a:xfrm>
            <a:prstGeom prst="line">
              <a:avLst/>
            </a:prstGeom>
            <a:ln w="12700" cap="flat">
              <a:solidFill>
                <a:srgbClr val="9FA07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255840" y="188382"/>
              <a:ext cx="5412878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92"/>
                </a:lnSpc>
              </a:pPr>
              <a:r>
                <a:rPr lang="en-US" sz="1910" spc="-38">
                  <a:solidFill>
                    <a:srgbClr val="3D3D36"/>
                  </a:solidFill>
                  <a:latin typeface="Montserrat"/>
                </a:rPr>
                <a:t>Darbnīcas, domnīcas un vasaras skolas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5840" y="1252923"/>
              <a:ext cx="5412878" cy="1028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2"/>
                </a:lnSpc>
              </a:pPr>
              <a:r>
                <a:rPr lang="en-US" sz="1710" spc="-34">
                  <a:solidFill>
                    <a:srgbClr val="3D3D36"/>
                  </a:solidFill>
                  <a:latin typeface="Montserrat"/>
                </a:rPr>
                <a:t>Periodiskais izdevums “Sociālais darbs Latvijā” – 2 reizes gadā </a:t>
              </a:r>
            </a:p>
            <a:p>
              <a:pPr algn="ctr">
                <a:lnSpc>
                  <a:spcPts val="2052"/>
                </a:lnSpc>
              </a:pPr>
              <a:endParaRPr lang="en-US" sz="1710" spc="-34">
                <a:solidFill>
                  <a:srgbClr val="3D3D36"/>
                </a:solidFill>
                <a:latin typeface="Montserra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484823"/>
              <a:ext cx="5783435" cy="71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2"/>
                </a:lnSpc>
              </a:pPr>
              <a:r>
                <a:rPr lang="en-US" sz="1810" spc="-36">
                  <a:solidFill>
                    <a:srgbClr val="3D3D36"/>
                  </a:solidFill>
                  <a:latin typeface="Montserrat"/>
                </a:rPr>
                <a:t>Teoriju grāmata – nākošais sējums </a:t>
              </a:r>
            </a:p>
            <a:p>
              <a:pPr algn="ctr">
                <a:lnSpc>
                  <a:spcPts val="2172"/>
                </a:lnSpc>
              </a:pPr>
              <a:endParaRPr lang="en-US" sz="1810" spc="-36">
                <a:solidFill>
                  <a:srgbClr val="3D3D36"/>
                </a:solidFill>
                <a:latin typeface="Montserrat"/>
              </a:endParaRP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3606" y="3208723"/>
              <a:ext cx="5910136" cy="3196023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3" name="AutoShape 13"/>
            <p:cNvSpPr/>
            <p:nvPr/>
          </p:nvSpPr>
          <p:spPr>
            <a:xfrm>
              <a:off x="3606" y="4343255"/>
              <a:ext cx="5910136" cy="0"/>
            </a:xfrm>
            <a:prstGeom prst="line">
              <a:avLst/>
            </a:prstGeom>
            <a:ln w="12700" cap="flat">
              <a:solidFill>
                <a:srgbClr val="9FA07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>
              <a:off x="10817" y="5509396"/>
              <a:ext cx="5910136" cy="0"/>
            </a:xfrm>
            <a:prstGeom prst="line">
              <a:avLst/>
            </a:prstGeom>
            <a:ln w="12700" cap="flat">
              <a:solidFill>
                <a:srgbClr val="9FA07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259446" y="3587605"/>
              <a:ext cx="5412878" cy="381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92"/>
                </a:lnSpc>
              </a:pPr>
              <a:r>
                <a:rPr lang="en-US" sz="1910" spc="-38">
                  <a:solidFill>
                    <a:srgbClr val="3D3D36"/>
                  </a:solidFill>
                  <a:latin typeface="Montserrat"/>
                </a:rPr>
                <a:t>Starpnozaru tematiskās diskusijas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59446" y="4633096"/>
              <a:ext cx="5412878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52"/>
                </a:lnSpc>
              </a:pPr>
              <a:r>
                <a:rPr lang="en-US" sz="1710" spc="-34">
                  <a:solidFill>
                    <a:srgbClr val="3D3D36"/>
                  </a:solidFill>
                  <a:latin typeface="Montserrat"/>
                </a:rPr>
                <a:t>Reģionālie semināri – metodisko sanāksmju turpinājums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606" y="5871346"/>
              <a:ext cx="5783435" cy="35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2"/>
                </a:lnSpc>
              </a:pPr>
              <a:r>
                <a:rPr lang="en-US" sz="1810" spc="-36">
                  <a:solidFill>
                    <a:srgbClr val="3D3D36"/>
                  </a:solidFill>
                  <a:latin typeface="Montserrat"/>
                </a:rPr>
                <a:t>Ikgadējā konference </a:t>
              </a:r>
            </a:p>
          </p:txBody>
        </p:sp>
        <p:sp>
          <p:nvSpPr>
            <p:cNvPr id="18" name="AutoShape 18"/>
            <p:cNvSpPr/>
            <p:nvPr/>
          </p:nvSpPr>
          <p:spPr>
            <a:xfrm>
              <a:off x="0" y="3215073"/>
              <a:ext cx="5910136" cy="0"/>
            </a:xfrm>
            <a:prstGeom prst="line">
              <a:avLst/>
            </a:prstGeom>
            <a:ln w="12700" cap="flat">
              <a:solidFill>
                <a:srgbClr val="9FA07C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3685" y="4798350"/>
            <a:ext cx="4432602" cy="23970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599094" y="6523855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740756" y="4947468"/>
            <a:ext cx="4059659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</a:pPr>
            <a:r>
              <a:rPr lang="en-US" sz="1910" spc="-38">
                <a:solidFill>
                  <a:srgbClr val="3D3D36"/>
                </a:solidFill>
                <a:latin typeface="Montserrat"/>
              </a:rPr>
              <a:t>Ex – post izvērtējuma veikšana par Projekta rezultātiem un klientu aktuālajām vajadzībām un izaicinājumiem turpmākai sociālā darba attīstībai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3685" y="6528618"/>
            <a:ext cx="4337576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2"/>
              </a:lnSpc>
            </a:pPr>
            <a:r>
              <a:rPr lang="en-US" sz="1810" spc="-36">
                <a:solidFill>
                  <a:srgbClr val="3D3D36"/>
                </a:solidFill>
                <a:latin typeface="Montserrat"/>
              </a:rPr>
              <a:t>Projekta informācijas un publicitātes pasākumi </a:t>
            </a:r>
          </a:p>
          <a:p>
            <a:pPr algn="ctr">
              <a:lnSpc>
                <a:spcPts val="2172"/>
              </a:lnSpc>
            </a:pPr>
            <a:endParaRPr lang="en-US" sz="1810" spc="-36">
              <a:solidFill>
                <a:srgbClr val="3D3D36"/>
              </a:solidFill>
              <a:latin typeface="Montserrat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596389" y="7204893"/>
            <a:ext cx="4432602" cy="952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7" name="Group 7"/>
          <p:cNvGrpSpPr/>
          <p:nvPr/>
        </p:nvGrpSpPr>
        <p:grpSpPr>
          <a:xfrm>
            <a:off x="5446104" y="4788825"/>
            <a:ext cx="4432602" cy="2416067"/>
            <a:chOff x="0" y="0"/>
            <a:chExt cx="5910136" cy="3221423"/>
          </a:xfrm>
        </p:grpSpPr>
        <p:sp>
          <p:nvSpPr>
            <p:cNvPr id="8" name="AutoShape 8"/>
            <p:cNvSpPr/>
            <p:nvPr/>
          </p:nvSpPr>
          <p:spPr>
            <a:xfrm>
              <a:off x="32637" y="0"/>
              <a:ext cx="5877499" cy="3221423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43019" y="126410"/>
              <a:ext cx="5655137" cy="216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4"/>
                </a:lnSpc>
              </a:pPr>
              <a:r>
                <a:rPr lang="en-US" sz="1812" spc="-36">
                  <a:solidFill>
                    <a:srgbClr val="3D3D36"/>
                  </a:solidFill>
                  <a:latin typeface="Montserrat"/>
                </a:rPr>
                <a:t>Pētījumu mērķa grupa: Latvijas iedzīvotāji, tostarp sociālo dienestu klienti, sociālie darbinieki, sociālo dienestu vadītāji, sociālo dienestu sadarbības partneri, pašvaldību administrācija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2313373"/>
              <a:ext cx="5910136" cy="0"/>
            </a:xfrm>
            <a:prstGeom prst="line">
              <a:avLst/>
            </a:prstGeom>
            <a:ln w="12700" cap="flat">
              <a:solidFill>
                <a:srgbClr val="9FA07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2608" y="2491173"/>
              <a:ext cx="5783435" cy="35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2"/>
                </a:lnSpc>
              </a:pPr>
              <a:r>
                <a:rPr lang="en-US" sz="1810" spc="-36">
                  <a:solidFill>
                    <a:srgbClr val="3D3D36"/>
                  </a:solidFill>
                  <a:latin typeface="Montserrat"/>
                </a:rPr>
                <a:t>Plašsaziņas līdzekļu lasītāji 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593685" y="1875157"/>
            <a:ext cx="4432602" cy="29231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3" name="AutoShape 13"/>
          <p:cNvSpPr/>
          <p:nvPr/>
        </p:nvSpPr>
        <p:spPr>
          <a:xfrm>
            <a:off x="593685" y="2533789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593685" y="1970407"/>
            <a:ext cx="433757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2"/>
              </a:lnSpc>
            </a:pPr>
            <a:r>
              <a:rPr lang="en-US" sz="1810" spc="-36">
                <a:solidFill>
                  <a:srgbClr val="3D3D36"/>
                </a:solidFill>
                <a:latin typeface="Montserrat"/>
              </a:rPr>
              <a:t>3 informatīvās kampaņas par sociālā darba nozīmi </a:t>
            </a:r>
          </a:p>
          <a:p>
            <a:pPr algn="ctr">
              <a:lnSpc>
                <a:spcPts val="2052"/>
              </a:lnSpc>
            </a:pPr>
            <a:endParaRPr lang="en-US" sz="1810" spc="-36">
              <a:solidFill>
                <a:srgbClr val="3D3D36"/>
              </a:solidFill>
              <a:latin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93685" y="2748101"/>
            <a:ext cx="4337576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2"/>
              </a:lnSpc>
            </a:pPr>
            <a:r>
              <a:rPr lang="en-US" sz="1610" spc="-32">
                <a:solidFill>
                  <a:srgbClr val="3D3D36"/>
                </a:solidFill>
                <a:latin typeface="Montserrat"/>
              </a:rPr>
              <a:t>3 izvērtējumu veikšana par pašvaldības īstenoto sociālo pakalpojumu sniedzēju darba efektivitāti: sabiedrības uzticēšanās sociālajiem dienestiem, sociālo darbinieku darba apstākļi un atlīdzības sistēma, sociālā darba prakse dažādās pašvaldībās Latvijas reģionos </a:t>
            </a:r>
          </a:p>
        </p:txBody>
      </p:sp>
      <p:sp>
        <p:nvSpPr>
          <p:cNvPr id="16" name="AutoShape 16"/>
          <p:cNvSpPr/>
          <p:nvPr/>
        </p:nvSpPr>
        <p:spPr>
          <a:xfrm>
            <a:off x="599094" y="4793588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5446104" y="1870394"/>
            <a:ext cx="4432602" cy="293271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8" name="AutoShape 18"/>
          <p:cNvSpPr/>
          <p:nvPr/>
        </p:nvSpPr>
        <p:spPr>
          <a:xfrm>
            <a:off x="5488321" y="2529026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5541130" y="2083029"/>
            <a:ext cx="4337576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2"/>
              </a:lnSpc>
            </a:pPr>
            <a:r>
              <a:rPr lang="en-US" sz="1710" spc="-34">
                <a:solidFill>
                  <a:srgbClr val="3D3D36"/>
                </a:solidFill>
                <a:latin typeface="Montserrat"/>
              </a:rPr>
              <a:t>Visa Latvijas sabiedrība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41130" y="2990989"/>
            <a:ext cx="4337576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2"/>
              </a:lnSpc>
            </a:pPr>
            <a:r>
              <a:rPr lang="en-US" sz="1610" spc="-32">
                <a:solidFill>
                  <a:srgbClr val="3D3D36"/>
                </a:solidFill>
                <a:latin typeface="Montserrat"/>
              </a:rPr>
              <a:t>Pētījumu mērķa grupa: </a:t>
            </a:r>
          </a:p>
          <a:p>
            <a:pPr algn="ctr">
              <a:lnSpc>
                <a:spcPts val="1932"/>
              </a:lnSpc>
            </a:pPr>
            <a:r>
              <a:rPr lang="en-US" sz="1610" spc="-32">
                <a:solidFill>
                  <a:srgbClr val="3D3D36"/>
                </a:solidFill>
                <a:latin typeface="Montserrat"/>
              </a:rPr>
              <a:t>Latvijas iedzīvotāji, tostarp sociālo dienestu klienti,</a:t>
            </a:r>
          </a:p>
          <a:p>
            <a:pPr algn="ctr">
              <a:lnSpc>
                <a:spcPts val="1932"/>
              </a:lnSpc>
            </a:pPr>
            <a:r>
              <a:rPr lang="en-US" sz="1610" spc="-32">
                <a:solidFill>
                  <a:srgbClr val="3D3D36"/>
                </a:solidFill>
                <a:latin typeface="Montserrat"/>
              </a:rPr>
              <a:t> sociālie darbinieki, </a:t>
            </a:r>
          </a:p>
          <a:p>
            <a:pPr algn="ctr">
              <a:lnSpc>
                <a:spcPts val="1932"/>
              </a:lnSpc>
            </a:pPr>
            <a:r>
              <a:rPr lang="en-US" sz="1610" spc="-32">
                <a:solidFill>
                  <a:srgbClr val="3D3D36"/>
                </a:solidFill>
                <a:latin typeface="Montserrat"/>
              </a:rPr>
              <a:t>sociālo dienestu vadītāji </a:t>
            </a:r>
          </a:p>
        </p:txBody>
      </p:sp>
      <p:sp>
        <p:nvSpPr>
          <p:cNvPr id="21" name="AutoShape 21"/>
          <p:cNvSpPr/>
          <p:nvPr/>
        </p:nvSpPr>
        <p:spPr>
          <a:xfrm>
            <a:off x="5493617" y="4784063"/>
            <a:ext cx="4432602" cy="0"/>
          </a:xfrm>
          <a:prstGeom prst="line">
            <a:avLst/>
          </a:prstGeom>
          <a:ln w="9525" cap="flat">
            <a:solidFill>
              <a:srgbClr val="9FA07C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1222</Words>
  <Application>Microsoft Office PowerPoint</Application>
  <PresentationFormat>Pielāgots</PresentationFormat>
  <Paragraphs>228</Paragraphs>
  <Slides>15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14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15</vt:i4>
      </vt:variant>
    </vt:vector>
  </HeadingPairs>
  <TitlesOfParts>
    <vt:vector size="30" baseType="lpstr">
      <vt:lpstr>Times New Roman</vt:lpstr>
      <vt:lpstr>Red Hat Display</vt:lpstr>
      <vt:lpstr>Arial</vt:lpstr>
      <vt:lpstr>Montserrat Semi-Bold</vt:lpstr>
      <vt:lpstr>Montserrat Heavy</vt:lpstr>
      <vt:lpstr>Montserrat Ultra-Bold</vt:lpstr>
      <vt:lpstr>Montserrat Bold</vt:lpstr>
      <vt:lpstr>Now Medium</vt:lpstr>
      <vt:lpstr>The Seasons Bold</vt:lpstr>
      <vt:lpstr>Cormorant Garamond</vt:lpstr>
      <vt:lpstr>Montserrat</vt:lpstr>
      <vt:lpstr>Calibri</vt:lpstr>
      <vt:lpstr>Saira Condensed Bold</vt:lpstr>
      <vt:lpstr>The Seasons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Mindset And Fixed Mindset Difference Instagram Post</dc:title>
  <dc:creator>Agita Riba</dc:creator>
  <cp:lastModifiedBy>Agnese Bīdermane</cp:lastModifiedBy>
  <cp:revision>4</cp:revision>
  <dcterms:created xsi:type="dcterms:W3CDTF">2006-08-16T00:00:00Z</dcterms:created>
  <dcterms:modified xsi:type="dcterms:W3CDTF">2024-02-14T10:46:01Z</dcterms:modified>
  <dc:identifier>DAFwwb8L8rs</dc:identifier>
</cp:coreProperties>
</file>