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sldIdLst>
    <p:sldId id="392" r:id="rId5"/>
    <p:sldId id="263" r:id="rId6"/>
    <p:sldId id="402" r:id="rId7"/>
    <p:sldId id="394" r:id="rId8"/>
    <p:sldId id="403" r:id="rId9"/>
    <p:sldId id="406" r:id="rId10"/>
    <p:sldId id="407" r:id="rId11"/>
    <p:sldId id="400" r:id="rId12"/>
    <p:sldId id="408" r:id="rId13"/>
    <p:sldId id="395" r:id="rId14"/>
    <p:sldId id="396" r:id="rId15"/>
    <p:sldId id="397" r:id="rId16"/>
    <p:sldId id="401" r:id="rId17"/>
    <p:sldId id="398" r:id="rId18"/>
    <p:sldId id="39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08" d="100"/>
          <a:sy n="108" d="100"/>
        </p:scale>
        <p:origin x="6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035A62-C10D-0646-F402-3071E86DE0D4}"/>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C87E421C-B28A-AE42-DF17-74BA2BC8E3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1AFE7953-7E0F-C995-73DB-CEF6FE35FDA6}"/>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5" name="Alatunnisteen paikkamerkki 4">
            <a:extLst>
              <a:ext uri="{FF2B5EF4-FFF2-40B4-BE49-F238E27FC236}">
                <a16:creationId xmlns:a16="http://schemas.microsoft.com/office/drawing/2014/main" id="{AC5B935F-0536-CDBD-AF73-EC26A8195DBD}"/>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AB5E09D0-E76F-9548-5F8E-E38799840C2A}"/>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1587032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735FEC2-6072-255E-223D-E86D702158AC}"/>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8DC4530B-2308-3611-7989-A1BD1E4B3F8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97606D1-1B80-2393-C060-07AD7172721D}"/>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5" name="Alatunnisteen paikkamerkki 4">
            <a:extLst>
              <a:ext uri="{FF2B5EF4-FFF2-40B4-BE49-F238E27FC236}">
                <a16:creationId xmlns:a16="http://schemas.microsoft.com/office/drawing/2014/main" id="{FADBD26D-FB9F-BC75-5B06-5FC9C265DD1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E07D8CC7-CAB9-9A16-FE39-C16A83D3F558}"/>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1852049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0ECDCCE9-E039-540F-DC57-FA733C1D93DE}"/>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0FA7DB46-000F-C3A6-59CD-65EC06F2DCDD}"/>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9BCFE87-C024-6D43-0724-0B93A57CB09B}"/>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5" name="Alatunnisteen paikkamerkki 4">
            <a:extLst>
              <a:ext uri="{FF2B5EF4-FFF2-40B4-BE49-F238E27FC236}">
                <a16:creationId xmlns:a16="http://schemas.microsoft.com/office/drawing/2014/main" id="{CD626036-0052-3CA2-E906-F5F6C6283BCF}"/>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81208551-BADE-8A97-72EF-5F64B00104FB}"/>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3362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1B40AF-465C-3635-4BD3-445C090C0B6C}"/>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579598F-27F0-E7A8-F332-5A1B30C7BB52}"/>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3D81B5A-2CC0-4950-3FAA-9CF21475FB32}"/>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5" name="Alatunnisteen paikkamerkki 4">
            <a:extLst>
              <a:ext uri="{FF2B5EF4-FFF2-40B4-BE49-F238E27FC236}">
                <a16:creationId xmlns:a16="http://schemas.microsoft.com/office/drawing/2014/main" id="{9055A401-D09D-6CDA-3646-D9AF5D5F528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92B974D-9EF7-A46D-58AC-ECFB9AA326D2}"/>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3459130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DD05C33-47F5-50EE-19D0-88A8588DD19A}"/>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C259081C-F09D-402C-CC9F-4E34E4805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2416C520-4D30-F245-804B-142B3F8C8453}"/>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5" name="Alatunnisteen paikkamerkki 4">
            <a:extLst>
              <a:ext uri="{FF2B5EF4-FFF2-40B4-BE49-F238E27FC236}">
                <a16:creationId xmlns:a16="http://schemas.microsoft.com/office/drawing/2014/main" id="{ABD36A7E-AD99-9856-AE13-4995C0C0D29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B3496D03-00EE-21D1-AB60-86765DF4D76F}"/>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224554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F4E542E-336E-BF37-4299-FED11D1D9A8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89AB93F1-3B98-A3E6-512C-94C1AA3C396C}"/>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8872700D-96C6-378B-A5DC-453EDA2909E1}"/>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978C9115-B286-5D1D-CD18-3001BF4092BA}"/>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6" name="Alatunnisteen paikkamerkki 5">
            <a:extLst>
              <a:ext uri="{FF2B5EF4-FFF2-40B4-BE49-F238E27FC236}">
                <a16:creationId xmlns:a16="http://schemas.microsoft.com/office/drawing/2014/main" id="{7AAB7751-9820-EF26-5354-D8EE71FD2EE0}"/>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E4B7C45D-1216-3A30-B5E9-D6DEEFC5C6B3}"/>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4284654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F2EA37E-8A64-4545-99E2-9B273072A8BE}"/>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7D177104-B867-6F57-2CD5-457FB4E95F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D9437A63-6456-3BD8-47DF-AB62CF8D4473}"/>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99EE2EB8-3D8C-73BE-729F-E240841E16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53180859-5C6C-1D53-3511-43370726F162}"/>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3F369F9-14AA-07FA-2234-8C1ED2127D7E}"/>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8" name="Alatunnisteen paikkamerkki 7">
            <a:extLst>
              <a:ext uri="{FF2B5EF4-FFF2-40B4-BE49-F238E27FC236}">
                <a16:creationId xmlns:a16="http://schemas.microsoft.com/office/drawing/2014/main" id="{982BB0AB-C23A-EA2D-ED16-2FB59895D15B}"/>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8FD07C38-5F2F-334C-586A-BFC70E79B6D8}"/>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890913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FC5C6E-437F-DF66-8CD0-05EF0D1E026A}"/>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1600BBA-6077-F84E-7BDF-A00EF3E0F424}"/>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4" name="Alatunnisteen paikkamerkki 3">
            <a:extLst>
              <a:ext uri="{FF2B5EF4-FFF2-40B4-BE49-F238E27FC236}">
                <a16:creationId xmlns:a16="http://schemas.microsoft.com/office/drawing/2014/main" id="{FE0C5B3B-5DB9-64E3-F64E-A9630DCB97E4}"/>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5C9A295F-B1E1-F565-6AFC-B1B5717AC611}"/>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790779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8AC5F58-35DD-51C5-6499-3D4C621F166A}"/>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3" name="Alatunnisteen paikkamerkki 2">
            <a:extLst>
              <a:ext uri="{FF2B5EF4-FFF2-40B4-BE49-F238E27FC236}">
                <a16:creationId xmlns:a16="http://schemas.microsoft.com/office/drawing/2014/main" id="{2D2EC51E-88CE-1147-FFB2-A01477CF25CE}"/>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1F5F271C-8134-EB9B-446B-0E5298AC96B9}"/>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179640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752B46-B4CB-173C-DBF5-A0AE5796583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E7A57752-2735-E464-E70A-20124F4CB0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CCB9174E-6CE5-3D9D-7109-89917D9207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998BA97-69E7-6C0A-5F88-4C2EE5BF68A9}"/>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6" name="Alatunnisteen paikkamerkki 5">
            <a:extLst>
              <a:ext uri="{FF2B5EF4-FFF2-40B4-BE49-F238E27FC236}">
                <a16:creationId xmlns:a16="http://schemas.microsoft.com/office/drawing/2014/main" id="{20F652A0-01AE-3EE7-6008-1B50419548C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CB07D596-D5F2-D1E0-2723-390F58B2CE84}"/>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883241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69692A5-A464-1A2A-2984-FF67AF5A9343}"/>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5F2F43CF-2571-13CD-8A15-5D58382256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E01BF949-53CE-B5DE-3AF1-447D4CA1AA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91A4E6BC-EF93-BE55-B3F2-A4CD3BE4EE84}"/>
              </a:ext>
            </a:extLst>
          </p:cNvPr>
          <p:cNvSpPr>
            <a:spLocks noGrp="1"/>
          </p:cNvSpPr>
          <p:nvPr>
            <p:ph type="dt" sz="half" idx="10"/>
          </p:nvPr>
        </p:nvSpPr>
        <p:spPr/>
        <p:txBody>
          <a:bodyPr/>
          <a:lstStyle/>
          <a:p>
            <a:fld id="{739FDBF1-5706-4101-9DC2-AB7C190A8751}" type="datetimeFigureOut">
              <a:rPr lang="fi-FI" smtClean="0"/>
              <a:t>28.2.2024</a:t>
            </a:fld>
            <a:endParaRPr lang="fi-FI"/>
          </a:p>
        </p:txBody>
      </p:sp>
      <p:sp>
        <p:nvSpPr>
          <p:cNvPr id="6" name="Alatunnisteen paikkamerkki 5">
            <a:extLst>
              <a:ext uri="{FF2B5EF4-FFF2-40B4-BE49-F238E27FC236}">
                <a16:creationId xmlns:a16="http://schemas.microsoft.com/office/drawing/2014/main" id="{633A406A-35CC-48D6-9322-1947B50A44D4}"/>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48627C57-81FC-D0B5-67ED-5D56F17154A9}"/>
              </a:ext>
            </a:extLst>
          </p:cNvPr>
          <p:cNvSpPr>
            <a:spLocks noGrp="1"/>
          </p:cNvSpPr>
          <p:nvPr>
            <p:ph type="sldNum" sz="quarter" idx="12"/>
          </p:nvPr>
        </p:nvSpPr>
        <p:spPr/>
        <p:txBody>
          <a:bodyPr/>
          <a:lstStyle/>
          <a:p>
            <a:fld id="{F39A493C-63B8-4597-8486-8A6DE6C869CA}" type="slidenum">
              <a:rPr lang="fi-FI" smtClean="0"/>
              <a:t>‹#›</a:t>
            </a:fld>
            <a:endParaRPr lang="fi-FI"/>
          </a:p>
        </p:txBody>
      </p:sp>
    </p:spTree>
    <p:extLst>
      <p:ext uri="{BB962C8B-B14F-4D97-AF65-F5344CB8AC3E}">
        <p14:creationId xmlns:p14="http://schemas.microsoft.com/office/powerpoint/2010/main" val="187887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2C5890C-3A5F-6ED3-8FF9-A1DC86C5EA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4036F85-4D7B-7B22-EE5A-5127A6629C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040ABAA-6276-8DEB-EF57-9D56E650AD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FDBF1-5706-4101-9DC2-AB7C190A8751}" type="datetimeFigureOut">
              <a:rPr lang="fi-FI" smtClean="0"/>
              <a:t>28.2.2024</a:t>
            </a:fld>
            <a:endParaRPr lang="fi-FI"/>
          </a:p>
        </p:txBody>
      </p:sp>
      <p:sp>
        <p:nvSpPr>
          <p:cNvPr id="5" name="Alatunnisteen paikkamerkki 4">
            <a:extLst>
              <a:ext uri="{FF2B5EF4-FFF2-40B4-BE49-F238E27FC236}">
                <a16:creationId xmlns:a16="http://schemas.microsoft.com/office/drawing/2014/main" id="{3921AB85-C2E1-FF2E-799C-C6FC418B2B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16C8BD13-A623-2AE6-4EDB-35C9C0EEE1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A493C-63B8-4597-8486-8A6DE6C869CA}" type="slidenum">
              <a:rPr lang="fi-FI" smtClean="0"/>
              <a:t>‹#›</a:t>
            </a:fld>
            <a:endParaRPr lang="fi-FI"/>
          </a:p>
        </p:txBody>
      </p:sp>
    </p:spTree>
    <p:extLst>
      <p:ext uri="{BB962C8B-B14F-4D97-AF65-F5344CB8AC3E}">
        <p14:creationId xmlns:p14="http://schemas.microsoft.com/office/powerpoint/2010/main" val="259058158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mailto:socdarbs2028@lm.gov.lv" TargetMode="Externa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hyperlink" Target="https://www.lm.gov.lv/lv/metodiskie-materiali-0" TargetMode="External"/><Relationship Id="rId2" Type="http://schemas.openxmlformats.org/officeDocument/2006/relationships/hyperlink" Target="https://www.lm.gov.lv/lv/media/23751/download" TargetMode="Externa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lm.gov.lv/lv/media/8365/download?attach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C0C8D67-D601-4879-BC4A-0F9502122888}"/>
              </a:ext>
            </a:extLst>
          </p:cNvPr>
          <p:cNvSpPr>
            <a:spLocks noGrp="1"/>
          </p:cNvSpPr>
          <p:nvPr>
            <p:ph type="ctrTitle"/>
          </p:nvPr>
        </p:nvSpPr>
        <p:spPr>
          <a:xfrm>
            <a:off x="1524000" y="410547"/>
            <a:ext cx="9019428" cy="4859797"/>
          </a:xfrm>
        </p:spPr>
        <p:txBody>
          <a:bodyPr>
            <a:normAutofit/>
          </a:bodyPr>
          <a:lstStyle/>
          <a:p>
            <a:br>
              <a:rPr lang="en-US" sz="36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br>
              <a:rPr lang="lv-LV" sz="36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r>
              <a:rPr lang="lv-LV"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Pamatojums trīs profesionālās pilnveides izglītības programmu izstrādei un īstenošanai praktizējošiem sociālā darba speciālistiem </a:t>
            </a:r>
            <a:br>
              <a:rPr lang="lv-LV"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r>
              <a:rPr lang="lv-LV"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Darbība 1.1.1. projektā “Profesionāla un mūsdienīga sociālā darba attīstība”</a:t>
            </a:r>
            <a:b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br>
              <a:rPr lang="en-US" sz="22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b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Sociālā</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darba</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speciālistu</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sadarbības</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C00000"/>
                </a:solidFill>
                <a:latin typeface="Times New Roman" panose="02020603050405020304" pitchFamily="18" charset="0"/>
                <a:ea typeface="Calibri" panose="020F0502020204030204" pitchFamily="34" charset="0"/>
                <a:cs typeface="Times New Roman" panose="02020603050405020304" pitchFamily="18" charset="0"/>
              </a:rPr>
              <a:t>padome</a:t>
            </a:r>
            <a:r>
              <a:rPr lang="en-US" sz="20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2024.gada 6.martā </a:t>
            </a:r>
            <a:br>
              <a:rPr lang="lv-LV" sz="2700" dirty="0">
                <a:solidFill>
                  <a:srgbClr val="FF0000"/>
                </a:solidFill>
                <a:latin typeface="Helv"/>
              </a:rPr>
            </a:br>
            <a:br>
              <a:rPr lang="en-US" sz="2800" b="0" dirty="0">
                <a:solidFill>
                  <a:srgbClr val="000000"/>
                </a:solidFill>
                <a:latin typeface="Helv"/>
              </a:rPr>
            </a:br>
            <a:br>
              <a:rPr lang="en-US" sz="2800" b="0" dirty="0">
                <a:solidFill>
                  <a:srgbClr val="000000"/>
                </a:solidFill>
                <a:latin typeface="Helv"/>
              </a:rPr>
            </a:br>
            <a:br>
              <a:rPr lang="lv-LV" sz="2000" dirty="0">
                <a:effectLst/>
                <a:latin typeface="Times New Roman" panose="02020603050405020304" pitchFamily="18" charset="0"/>
                <a:ea typeface="Calibri" panose="020F0502020204030204" pitchFamily="34" charset="0"/>
                <a:cs typeface="Times New Roman" panose="02020603050405020304" pitchFamily="18" charset="0"/>
              </a:rPr>
            </a:br>
            <a:endParaRPr lang="lv-LV" sz="2000" dirty="0">
              <a:latin typeface="Times New Roman" panose="02020603050405020304" pitchFamily="18" charset="0"/>
              <a:cs typeface="Times New Roman" panose="02020603050405020304" pitchFamily="18" charset="0"/>
            </a:endParaRPr>
          </a:p>
        </p:txBody>
      </p:sp>
      <p:pic>
        <p:nvPicPr>
          <p:cNvPr id="5" name="Picture 1">
            <a:extLst>
              <a:ext uri="{FF2B5EF4-FFF2-40B4-BE49-F238E27FC236}">
                <a16:creationId xmlns:a16="http://schemas.microsoft.com/office/drawing/2014/main" id="{122A4B07-ACC6-4457-8D3B-EDB0BAA7319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35867" y="479612"/>
            <a:ext cx="1271122" cy="954741"/>
          </a:xfrm>
          <a:prstGeom prst="rect">
            <a:avLst/>
          </a:prstGeom>
          <a:noFill/>
          <a:ln>
            <a:noFill/>
          </a:ln>
        </p:spPr>
      </p:pic>
      <p:sp>
        <p:nvSpPr>
          <p:cNvPr id="7" name="Slaida numura vietturis 6">
            <a:extLst>
              <a:ext uri="{FF2B5EF4-FFF2-40B4-BE49-F238E27FC236}">
                <a16:creationId xmlns:a16="http://schemas.microsoft.com/office/drawing/2014/main" id="{7480EB58-C282-41B2-996E-A3D78368F9D0}"/>
              </a:ext>
            </a:extLst>
          </p:cNvPr>
          <p:cNvSpPr>
            <a:spLocks noGrp="1"/>
          </p:cNvSpPr>
          <p:nvPr>
            <p:ph type="sldNum" sz="quarter" idx="12"/>
          </p:nvPr>
        </p:nvSpPr>
        <p:spPr/>
        <p:txBody>
          <a:bodyPr/>
          <a:lstStyle/>
          <a:p>
            <a:fld id="{533C6C95-5603-4CC0-B183-FECE9B64DFC2}" type="slidenum">
              <a:rPr lang="lv-LV" smtClean="0"/>
              <a:t>1</a:t>
            </a:fld>
            <a:endParaRPr lang="lv-LV"/>
          </a:p>
        </p:txBody>
      </p:sp>
      <p:sp>
        <p:nvSpPr>
          <p:cNvPr id="6" name="Virsraksts 1">
            <a:extLst>
              <a:ext uri="{FF2B5EF4-FFF2-40B4-BE49-F238E27FC236}">
                <a16:creationId xmlns:a16="http://schemas.microsoft.com/office/drawing/2014/main" id="{EFBFEF18-AFAF-417A-AE17-B999480FCF44}"/>
              </a:ext>
            </a:extLst>
          </p:cNvPr>
          <p:cNvSpPr txBox="1">
            <a:spLocks/>
          </p:cNvSpPr>
          <p:nvPr/>
        </p:nvSpPr>
        <p:spPr>
          <a:xfrm>
            <a:off x="1524000" y="4154214"/>
            <a:ext cx="9144000" cy="1756568"/>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2100" dirty="0">
                <a:latin typeface="Times New Roman" panose="02020603050405020304" pitchFamily="18" charset="0"/>
                <a:ea typeface="Calibri" panose="020F0502020204030204" pitchFamily="34" charset="0"/>
                <a:cs typeface="Times New Roman" panose="02020603050405020304" pitchFamily="18" charset="0"/>
              </a:rPr>
              <a:t>Eiropas Savienības kohēzijas politikas programmas 2021. – 2027. gadam </a:t>
            </a:r>
            <a:endParaRPr lang="en-US" sz="2100" dirty="0">
              <a:latin typeface="Times New Roman" panose="02020603050405020304" pitchFamily="18" charset="0"/>
              <a:ea typeface="Calibri" panose="020F0502020204030204" pitchFamily="34" charset="0"/>
              <a:cs typeface="Times New Roman" panose="02020603050405020304" pitchFamily="18" charset="0"/>
            </a:endParaRPr>
          </a:p>
          <a:p>
            <a:r>
              <a:rPr lang="lv-LV" sz="2100" dirty="0">
                <a:latin typeface="Times New Roman" panose="02020603050405020304" pitchFamily="18" charset="0"/>
                <a:ea typeface="Calibri" panose="020F0502020204030204" pitchFamily="34" charset="0"/>
                <a:cs typeface="Times New Roman" panose="02020603050405020304" pitchFamily="18" charset="0"/>
              </a:rPr>
              <a:t>Eiropas Sociālā fonda </a:t>
            </a:r>
            <a:r>
              <a:rPr lang="en-US" sz="2100" dirty="0">
                <a:latin typeface="Times New Roman" panose="02020603050405020304" pitchFamily="18" charset="0"/>
                <a:ea typeface="Calibri" panose="020F0502020204030204" pitchFamily="34" charset="0"/>
                <a:cs typeface="Times New Roman" panose="02020603050405020304" pitchFamily="18" charset="0"/>
              </a:rPr>
              <a:t>P</a:t>
            </a:r>
            <a:r>
              <a:rPr lang="lv-LV" sz="2100" dirty="0" err="1">
                <a:latin typeface="Times New Roman" panose="02020603050405020304" pitchFamily="18" charset="0"/>
                <a:ea typeface="Calibri" panose="020F0502020204030204" pitchFamily="34" charset="0"/>
                <a:cs typeface="Times New Roman" panose="02020603050405020304" pitchFamily="18" charset="0"/>
              </a:rPr>
              <a:t>lus</a:t>
            </a:r>
            <a:r>
              <a:rPr lang="lv-LV" sz="2100" dirty="0">
                <a:latin typeface="Times New Roman" panose="02020603050405020304" pitchFamily="18" charset="0"/>
                <a:ea typeface="Calibri" panose="020F0502020204030204" pitchFamily="34" charset="0"/>
                <a:cs typeface="Times New Roman" panose="02020603050405020304" pitchFamily="18" charset="0"/>
              </a:rPr>
              <a:t> 4.3.5.4.</a:t>
            </a:r>
            <a:r>
              <a:rPr lang="en-US" sz="2100" dirty="0">
                <a:latin typeface="Times New Roman" panose="02020603050405020304" pitchFamily="18" charset="0"/>
                <a:ea typeface="Calibri" panose="020F0502020204030204" pitchFamily="34" charset="0"/>
                <a:cs typeface="Times New Roman" panose="02020603050405020304" pitchFamily="18" charset="0"/>
              </a:rPr>
              <a:t> </a:t>
            </a:r>
            <a:r>
              <a:rPr lang="lv-LV" sz="2100" dirty="0">
                <a:latin typeface="Times New Roman" panose="02020603050405020304" pitchFamily="18" charset="0"/>
                <a:ea typeface="Calibri" panose="020F0502020204030204" pitchFamily="34" charset="0"/>
                <a:cs typeface="Times New Roman" panose="02020603050405020304" pitchFamily="18" charset="0"/>
              </a:rPr>
              <a:t>pasākuma projekts </a:t>
            </a:r>
            <a:endParaRPr lang="en-US" sz="2100" dirty="0">
              <a:latin typeface="Times New Roman" panose="02020603050405020304" pitchFamily="18" charset="0"/>
              <a:ea typeface="Calibri" panose="020F0502020204030204" pitchFamily="34" charset="0"/>
              <a:cs typeface="Times New Roman" panose="02020603050405020304" pitchFamily="18" charset="0"/>
            </a:endParaRPr>
          </a:p>
          <a:p>
            <a:r>
              <a:rPr lang="lv-LV" sz="2100" dirty="0">
                <a:latin typeface="Times New Roman" panose="02020603050405020304" pitchFamily="18" charset="0"/>
                <a:ea typeface="Calibri" panose="020F0502020204030204" pitchFamily="34" charset="0"/>
                <a:cs typeface="Times New Roman" panose="02020603050405020304" pitchFamily="18" charset="0"/>
              </a:rPr>
              <a:t>“Profesionāla un mūsdienīga sociālā darba attīstība” </a:t>
            </a:r>
            <a:br>
              <a:rPr lang="en-GB" sz="2100" dirty="0">
                <a:latin typeface="Times New Roman" panose="02020603050405020304" pitchFamily="18" charset="0"/>
                <a:ea typeface="Calibri" panose="020F0502020204030204" pitchFamily="34" charset="0"/>
                <a:cs typeface="Times New Roman" panose="02020603050405020304" pitchFamily="18" charset="0"/>
              </a:rPr>
            </a:br>
            <a:br>
              <a:rPr lang="en-GB" sz="2000" dirty="0">
                <a:latin typeface="Times New Roman" panose="02020603050405020304" pitchFamily="18" charset="0"/>
                <a:ea typeface="Calibri" panose="020F0502020204030204" pitchFamily="34" charset="0"/>
                <a:cs typeface="Times New Roman" panose="02020603050405020304" pitchFamily="18" charset="0"/>
              </a:rPr>
            </a:br>
            <a:br>
              <a:rPr lang="lv-LV" sz="2000" dirty="0">
                <a:latin typeface="Times New Roman" panose="02020603050405020304" pitchFamily="18" charset="0"/>
                <a:ea typeface="Calibri" panose="020F0502020204030204" pitchFamily="34" charset="0"/>
                <a:cs typeface="Times New Roman" panose="02020603050405020304" pitchFamily="18" charset="0"/>
              </a:rPr>
            </a:br>
            <a:endParaRPr lang="lv-LV" sz="2000"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400F29B0-0F0F-41D2-AB3F-9D43D8D67F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8841" y="5715913"/>
            <a:ext cx="1933903" cy="835307"/>
          </a:xfrm>
          <a:prstGeom prst="rect">
            <a:avLst/>
          </a:prstGeom>
        </p:spPr>
      </p:pic>
      <p:pic>
        <p:nvPicPr>
          <p:cNvPr id="9" name="Picture 8">
            <a:extLst>
              <a:ext uri="{FF2B5EF4-FFF2-40B4-BE49-F238E27FC236}">
                <a16:creationId xmlns:a16="http://schemas.microsoft.com/office/drawing/2014/main" id="{D0359EBC-4B60-4AE9-B0C1-3F58AEA058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1654" y="5813348"/>
            <a:ext cx="1600035" cy="835307"/>
          </a:xfrm>
          <a:prstGeom prst="rect">
            <a:avLst/>
          </a:prstGeom>
        </p:spPr>
      </p:pic>
    </p:spTree>
    <p:extLst>
      <p:ext uri="{BB962C8B-B14F-4D97-AF65-F5344CB8AC3E}">
        <p14:creationId xmlns:p14="http://schemas.microsoft.com/office/powerpoint/2010/main" val="3461903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p:txBody>
          <a:bodyPr>
            <a:normAutofit fontScale="90000"/>
          </a:bodyPr>
          <a:lstStyle/>
          <a:p>
            <a:r>
              <a:rPr lang="lv-LV" dirty="0"/>
              <a:t> </a:t>
            </a:r>
            <a:r>
              <a:rPr lang="lv-LV" sz="3100" dirty="0">
                <a:latin typeface="Times New Roman" panose="02020603050405020304" pitchFamily="18" charset="0"/>
                <a:cs typeface="Times New Roman" panose="02020603050405020304" pitchFamily="18" charset="0"/>
              </a:rPr>
              <a:t>2635 10 Sociālais DARBINIEKS darbam ar vardarbībā cietušām personām,  programmas nosaukums </a:t>
            </a:r>
            <a:r>
              <a:rPr lang="lv-LV" sz="3100" b="1" dirty="0">
                <a:latin typeface="Times New Roman" panose="02020603050405020304" pitchFamily="18" charset="0"/>
                <a:cs typeface="Times New Roman" panose="02020603050405020304" pitchFamily="18" charset="0"/>
              </a:rPr>
              <a:t>“ Sociālais darbs ar vardarbībā cietušām un vardarbību veikušām personām” </a:t>
            </a:r>
            <a:r>
              <a:rPr lang="lv-LV" sz="3100" dirty="0">
                <a:latin typeface="Times New Roman" panose="02020603050405020304" pitchFamily="18" charset="0"/>
                <a:cs typeface="Times New Roman" panose="02020603050405020304" pitchFamily="18" charset="0"/>
              </a:rPr>
              <a:t>(turp.) </a:t>
            </a: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a:xfrm>
            <a:off x="838200" y="1690688"/>
            <a:ext cx="10515600" cy="4351338"/>
          </a:xfrm>
        </p:spPr>
        <p:txBody>
          <a:bodyPr>
            <a:normAutofit lnSpcReduction="10000"/>
          </a:bodyPr>
          <a:lstStyle/>
          <a:p>
            <a:pPr algn="just"/>
            <a:r>
              <a:rPr lang="lv-LV" b="1" dirty="0">
                <a:latin typeface="Times New Roman" panose="02020603050405020304" pitchFamily="18" charset="0"/>
                <a:cs typeface="Times New Roman" panose="02020603050405020304" pitchFamily="18" charset="0"/>
              </a:rPr>
              <a:t>NOZĪME UN ILGTSPĒJA. </a:t>
            </a:r>
            <a:r>
              <a:rPr lang="lv-LV" dirty="0">
                <a:latin typeface="Times New Roman" panose="02020603050405020304" pitchFamily="18" charset="0"/>
                <a:cs typeface="Times New Roman" panose="02020603050405020304" pitchFamily="18" charset="0"/>
              </a:rPr>
              <a:t>Kombinējot abu metodiku resursus un izstrādājot profesionālās pilnveides izglītības programmu saskaņā ar IZM piedāvātajiem paraugiem un īstenojot mācības sociālajiem darbiniekiem, iespējams veidot ilgtspējīgu risinājumu sociālo darbinieku attiecīgās specializācijas ieviešanai un primāri efekt</a:t>
            </a:r>
            <a:r>
              <a:rPr lang="en-US" dirty="0" err="1">
                <a:latin typeface="Times New Roman" panose="02020603050405020304" pitchFamily="18" charset="0"/>
                <a:cs typeface="Times New Roman" panose="02020603050405020304" pitchFamily="18" charset="0"/>
              </a:rPr>
              <a:t>i</a:t>
            </a:r>
            <a:r>
              <a:rPr lang="lv-LV" dirty="0">
                <a:latin typeface="Times New Roman" panose="02020603050405020304" pitchFamily="18" charset="0"/>
                <a:cs typeface="Times New Roman" panose="02020603050405020304" pitchFamily="18" charset="0"/>
              </a:rPr>
              <a:t>vizēt darbu ar vardarbībā cietušām un vardarbību veikušām personām. Aktualizēta attiecīgo metodiku tematika, papildinot to ar ekonomiskās un psiholoģiskās vardarbības aktuālu izpausmju (pēc pandēmijas, Ukrainas kara izraisīto seku) raksturojumu un sociālo darbinieku darba pieredzi. lietderīgi arī aplūkot jaunās specializācijas saturā </a:t>
            </a:r>
            <a:r>
              <a:rPr lang="lv-LV" dirty="0" err="1">
                <a:latin typeface="Times New Roman" panose="02020603050405020304" pitchFamily="18" charset="0"/>
                <a:cs typeface="Times New Roman" panose="02020603050405020304" pitchFamily="18" charset="0"/>
              </a:rPr>
              <a:t>starpinstitucionālo</a:t>
            </a:r>
            <a:r>
              <a:rPr lang="lv-LV" dirty="0">
                <a:latin typeface="Times New Roman" panose="02020603050405020304" pitchFamily="18" charset="0"/>
                <a:cs typeface="Times New Roman" panose="02020603050405020304" pitchFamily="18" charset="0"/>
              </a:rPr>
              <a:t> sanāksmju (STIS) darba efektivitāti darbā ar vardarbību veikušam personām.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10</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4083381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p:txBody>
          <a:bodyPr>
            <a:noAutofit/>
          </a:bodyPr>
          <a:lstStyle/>
          <a:p>
            <a:r>
              <a:rPr lang="lv-LV" sz="3200" dirty="0">
                <a:latin typeface="Times New Roman" panose="02020603050405020304" pitchFamily="18" charset="0"/>
                <a:cs typeface="Times New Roman" panose="02020603050405020304" pitchFamily="18" charset="0"/>
              </a:rPr>
              <a:t>2635 09 Sociālais DARBINIEKS darbam ar klientiem ārstniecības iestādēs, </a:t>
            </a:r>
            <a:r>
              <a:rPr lang="lv-LV" sz="3200" b="1" dirty="0">
                <a:latin typeface="Times New Roman" panose="02020603050405020304" pitchFamily="18" charset="0"/>
                <a:cs typeface="Times New Roman" panose="02020603050405020304" pitchFamily="18" charset="0"/>
              </a:rPr>
              <a:t>indikatīvs programmas nosaukums “Sociālais darbs ārstniecības iestādēs”</a:t>
            </a: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85000" lnSpcReduction="20000"/>
          </a:bodyPr>
          <a:lstStyle/>
          <a:p>
            <a:pPr algn="just"/>
            <a:r>
              <a:rPr lang="lv-LV" b="1" dirty="0">
                <a:latin typeface="Times New Roman" panose="02020603050405020304" pitchFamily="18" charset="0"/>
                <a:cs typeface="Times New Roman" panose="02020603050405020304" pitchFamily="18" charset="0"/>
              </a:rPr>
              <a:t>PIEPRASĪJUMS. </a:t>
            </a:r>
            <a:r>
              <a:rPr lang="lv-LV" dirty="0">
                <a:latin typeface="Times New Roman" panose="02020603050405020304" pitchFamily="18" charset="0"/>
                <a:cs typeface="Times New Roman" panose="02020603050405020304" pitchFamily="18" charset="0"/>
              </a:rPr>
              <a:t>Sociālais darbs ārstniecības iestādē nepieciešams sociāli </a:t>
            </a:r>
            <a:r>
              <a:rPr lang="lv-LV" dirty="0" err="1">
                <a:latin typeface="Times New Roman" panose="02020603050405020304" pitchFamily="18" charset="0"/>
                <a:cs typeface="Times New Roman" panose="02020603050405020304" pitchFamily="18" charset="0"/>
              </a:rPr>
              <a:t>mazaizsargātu</a:t>
            </a:r>
            <a:r>
              <a:rPr lang="lv-LV" dirty="0">
                <a:latin typeface="Times New Roman" panose="02020603050405020304" pitchFamily="18" charset="0"/>
                <a:cs typeface="Times New Roman" panose="02020603050405020304" pitchFamily="18" charset="0"/>
              </a:rPr>
              <a:t> iedzīvotāju grupu (bezpajumtnieku, personu ar atkarībām, ilgstošu bezdarbnieku, vientuļu senioru, īpaši ar invaliditāti un /vai psihiskām saslimšanām, u.c.) atbalstam veselības aprūpes pakalpojumu sniegšanas laikā un pārejā uz ierasto dzīves vidi un dzīves kvalitātes saglabāšanu vai uzlabošanu, tajā atgriežoties.</a:t>
            </a:r>
            <a:r>
              <a:rPr lang="en-US"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Sociālā darbinieka pienākumos ietilpst arī </a:t>
            </a:r>
            <a:r>
              <a:rPr lang="lv-LV" dirty="0" err="1">
                <a:latin typeface="Times New Roman" panose="02020603050405020304" pitchFamily="18" charset="0"/>
                <a:cs typeface="Times New Roman" panose="02020603050405020304" pitchFamily="18" charset="0"/>
              </a:rPr>
              <a:t>mediācija</a:t>
            </a:r>
            <a:r>
              <a:rPr lang="lv-LV" dirty="0">
                <a:latin typeface="Times New Roman" panose="02020603050405020304" pitchFamily="18" charset="0"/>
                <a:cs typeface="Times New Roman" panose="02020603050405020304" pitchFamily="18" charset="0"/>
              </a:rPr>
              <a:t> starp pacientu un veselības aprūpes personālu un pacienta piederīgajiem. Krīzes intervence un </a:t>
            </a:r>
            <a:r>
              <a:rPr lang="lv-LV" dirty="0" err="1">
                <a:latin typeface="Times New Roman" panose="02020603050405020304" pitchFamily="18" charset="0"/>
                <a:cs typeface="Times New Roman" panose="02020603050405020304" pitchFamily="18" charset="0"/>
              </a:rPr>
              <a:t>psihosociālā</a:t>
            </a:r>
            <a:r>
              <a:rPr lang="lv-LV" dirty="0">
                <a:latin typeface="Times New Roman" panose="02020603050405020304" pitchFamily="18" charset="0"/>
                <a:cs typeface="Times New Roman" panose="02020603050405020304" pitchFamily="18" charset="0"/>
              </a:rPr>
              <a:t> konsultēšana ir viņa darba metodes. Interviju laikā noskaidrots, ka ir pieprasījums arī slimnīcu dzemdību nodaļās veikt vecāku prasmju attīstīšanu. Patlaban liela nozīme, īpaši onkoloģiskajiem pacientiem – bērniem un pieaugušajiem - ir pali</a:t>
            </a:r>
            <a:r>
              <a:rPr lang="en-US" dirty="0">
                <a:latin typeface="Times New Roman" panose="02020603050405020304" pitchFamily="18" charset="0"/>
                <a:cs typeface="Times New Roman" panose="02020603050405020304" pitchFamily="18" charset="0"/>
              </a:rPr>
              <a:t>a</a:t>
            </a:r>
            <a:r>
              <a:rPr lang="lv-LV" dirty="0" err="1">
                <a:latin typeface="Times New Roman" panose="02020603050405020304" pitchFamily="18" charset="0"/>
                <a:cs typeface="Times New Roman" panose="02020603050405020304" pitchFamily="18" charset="0"/>
              </a:rPr>
              <a:t>tīvajai</a:t>
            </a:r>
            <a:r>
              <a:rPr lang="lv-LV" dirty="0">
                <a:latin typeface="Times New Roman" panose="02020603050405020304" pitchFamily="18" charset="0"/>
                <a:cs typeface="Times New Roman" panose="02020603050405020304" pitchFamily="18" charset="0"/>
              </a:rPr>
              <a:t> aprūpei, kur komandā strādā sociālie darbinieki, kapelāni un medicīnas personāls. Paliatīvās aprūpes ietvaros pacientam nepieciešams nodrošināt gan veselības aprūpes pakalpojumus, gan sociālos pakalpojumus un materiālo atbalstu, gan </a:t>
            </a:r>
            <a:r>
              <a:rPr lang="lv-LV" dirty="0" err="1">
                <a:latin typeface="Times New Roman" panose="02020603050405020304" pitchFamily="18" charset="0"/>
                <a:cs typeface="Times New Roman" panose="02020603050405020304" pitchFamily="18" charset="0"/>
              </a:rPr>
              <a:t>psihoemocionālo</a:t>
            </a:r>
            <a:r>
              <a:rPr lang="lv-LV" dirty="0">
                <a:latin typeface="Times New Roman" panose="02020603050405020304" pitchFamily="18" charset="0"/>
                <a:cs typeface="Times New Roman" panose="02020603050405020304" pitchFamily="18" charset="0"/>
              </a:rPr>
              <a:t> atbalstu, kā arī tehniskos palīglīdzekļus.</a:t>
            </a:r>
          </a:p>
          <a:p>
            <a:endParaRPr lang="lv-LV" b="1" dirty="0">
              <a:latin typeface="Times New Roman" panose="02020603050405020304" pitchFamily="18" charset="0"/>
              <a:cs typeface="Times New Roman" panose="02020603050405020304" pitchFamily="18" charset="0"/>
            </a:endParaRPr>
          </a:p>
          <a:p>
            <a:endParaRPr lang="lv-LV" b="1" dirty="0">
              <a:latin typeface="Times New Roman" panose="02020603050405020304" pitchFamily="18" charset="0"/>
              <a:cs typeface="Times New Roman" panose="02020603050405020304" pitchFamily="18" charset="0"/>
            </a:endParaRP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11</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4220444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p:txBody>
          <a:bodyPr>
            <a:noAutofit/>
          </a:bodyPr>
          <a:lstStyle/>
          <a:p>
            <a:r>
              <a:rPr lang="lv-LV" sz="3200" dirty="0">
                <a:latin typeface="Times New Roman" panose="02020603050405020304" pitchFamily="18" charset="0"/>
                <a:cs typeface="Times New Roman" panose="02020603050405020304" pitchFamily="18" charset="0"/>
              </a:rPr>
              <a:t>2635 09 Sociālais DARBINIEKS darbam ar klientiem ārstniecības iestādēs, </a:t>
            </a:r>
            <a:r>
              <a:rPr lang="lv-LV" sz="3200" b="1" dirty="0">
                <a:latin typeface="Times New Roman" panose="02020603050405020304" pitchFamily="18" charset="0"/>
                <a:cs typeface="Times New Roman" panose="02020603050405020304" pitchFamily="18" charset="0"/>
              </a:rPr>
              <a:t>indikatīvs programmas nosaukums “Sociālais darbs ārstniecības iestādēs”</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turp</a:t>
            </a:r>
            <a:r>
              <a:rPr lang="en-US" sz="3200" dirty="0">
                <a:latin typeface="Times New Roman" panose="02020603050405020304" pitchFamily="18" charset="0"/>
                <a:cs typeface="Times New Roman" panose="02020603050405020304" pitchFamily="18" charset="0"/>
              </a:rPr>
              <a:t>.) </a:t>
            </a:r>
            <a:endParaRPr lang="lv-LV" sz="32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77500" lnSpcReduction="20000"/>
          </a:bodyPr>
          <a:lstStyle/>
          <a:p>
            <a:pPr algn="just"/>
            <a:r>
              <a:rPr lang="lv-LV" b="1" dirty="0">
                <a:latin typeface="Times New Roman" panose="02020603050405020304" pitchFamily="18" charset="0"/>
                <a:cs typeface="Times New Roman" panose="02020603050405020304" pitchFamily="18" charset="0"/>
              </a:rPr>
              <a:t>GATAVĪBA.</a:t>
            </a:r>
            <a:r>
              <a:rPr lang="en-US" b="1"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Rīgas </a:t>
            </a:r>
            <a:r>
              <a:rPr lang="lv-LV" dirty="0" err="1">
                <a:latin typeface="Times New Roman" panose="02020603050405020304" pitchFamily="18" charset="0"/>
                <a:cs typeface="Times New Roman" panose="02020603050405020304" pitchFamily="18" charset="0"/>
              </a:rPr>
              <a:t>valstspilsēta</a:t>
            </a:r>
            <a:r>
              <a:rPr lang="lv-LV" dirty="0">
                <a:latin typeface="Times New Roman" panose="02020603050405020304" pitchFamily="18" charset="0"/>
                <a:cs typeface="Times New Roman" panose="02020603050405020304" pitchFamily="18" charset="0"/>
              </a:rPr>
              <a:t> iedzīvotājiem sniedz pakalpojumu sociālais darbs stacionārajā ārstniecības iestādē, kura mērķis ir sniegt sociālo darbinieku atbalstu veselības aprūpes iestādēs esošām personām, lai nodrošinātu sociālās aprūpes nepārtrauktību, izrakstoties no veselības aprūpes iestādes, kā arī palīdzību citu sociālo problēmu risināšanā. Par šī pakalpojuma sniegšanu  ir noslēgti pārvaldes uzdevuma deleģēšanas līgumi ar šādām deviņām ārstniecības iestādēm. Darba specifiku profesionāļi visbiežāk apgūst, papildinot augstskolā iegūtās kompetences ar mācīšanos darba vidē. Profesionālās pilnveides izglītības programmas saturu veidotu metodikas krīzes intervencei sociālajā darbā un </a:t>
            </a:r>
            <a:r>
              <a:rPr lang="lv-LV" dirty="0" err="1">
                <a:latin typeface="Times New Roman" panose="02020603050405020304" pitchFamily="18" charset="0"/>
                <a:cs typeface="Times New Roman" panose="02020603050405020304" pitchFamily="18" charset="0"/>
              </a:rPr>
              <a:t>psihosociālajai</a:t>
            </a:r>
            <a:r>
              <a:rPr lang="lv-LV" dirty="0">
                <a:latin typeface="Times New Roman" panose="02020603050405020304" pitchFamily="18" charset="0"/>
                <a:cs typeface="Times New Roman" panose="02020603050405020304" pitchFamily="18" charset="0"/>
              </a:rPr>
              <a:t> konsultēšanai krīzē elementi apvienojumā ar metodikas sociālajam darbam ar atkarīgām un </a:t>
            </a:r>
            <a:r>
              <a:rPr lang="lv-LV" dirty="0" err="1">
                <a:latin typeface="Times New Roman" panose="02020603050405020304" pitchFamily="18" charset="0"/>
                <a:cs typeface="Times New Roman" panose="02020603050405020304" pitchFamily="18" charset="0"/>
              </a:rPr>
              <a:t>līdzatkarīgām</a:t>
            </a:r>
            <a:r>
              <a:rPr lang="lv-LV" dirty="0">
                <a:latin typeface="Times New Roman" panose="02020603050405020304" pitchFamily="18" charset="0"/>
                <a:cs typeface="Times New Roman" panose="02020603050405020304" pitchFamily="18" charset="0"/>
              </a:rPr>
              <a:t> personām, metodikas </a:t>
            </a:r>
            <a:r>
              <a:rPr lang="lv-LV" dirty="0" err="1">
                <a:latin typeface="Times New Roman" panose="02020603050405020304" pitchFamily="18" charset="0"/>
                <a:cs typeface="Times New Roman" panose="02020603050405020304" pitchFamily="18" charset="0"/>
              </a:rPr>
              <a:t>sociālaj</a:t>
            </a:r>
            <a:r>
              <a:rPr lang="en-US" dirty="0">
                <a:latin typeface="Times New Roman" panose="02020603050405020304" pitchFamily="18" charset="0"/>
                <a:cs typeface="Times New Roman" panose="02020603050405020304" pitchFamily="18" charset="0"/>
              </a:rPr>
              <a:t>a</a:t>
            </a:r>
            <a:r>
              <a:rPr lang="lv-LV" dirty="0">
                <a:latin typeface="Times New Roman" panose="02020603050405020304" pitchFamily="18" charset="0"/>
                <a:cs typeface="Times New Roman" panose="02020603050405020304" pitchFamily="18" charset="0"/>
              </a:rPr>
              <a:t>m darbam ar senioriem elementi, kā arī ņemot vērā Ukrainas kara sekas un eskalācijas draudus, metodika "Sociālais darbs daudzveidīgā sabiedrībā“, kur aplūkots sociālais darbs ar citu kultūru piederīgajiem. </a:t>
            </a:r>
            <a:r>
              <a:rPr lang="en-US" dirty="0" err="1">
                <a:latin typeface="Times New Roman" panose="02020603050405020304" pitchFamily="18" charset="0"/>
                <a:cs typeface="Times New Roman" panose="02020603050405020304" pitchFamily="18" charset="0"/>
              </a:rPr>
              <a:t>Papildus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studiju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kursu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saturs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augstākās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izglītības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iestādēs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īsteno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sociālā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darbinieka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bakalaura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studiju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programmas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ietver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paliatīvo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aprūpi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sociālo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slimnīcās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sociālo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specifisku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saslimšanu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pacientiem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tomēr</a:t>
            </a:r>
            <a:r>
              <a:rPr lang="en-US" dirty="0">
                <a:latin typeface="Times New Roman" panose="02020603050405020304" pitchFamily="18" charset="0"/>
                <a:cs typeface="Times New Roman" panose="02020603050405020304" pitchFamily="18" charset="0"/>
              </a:rPr>
              <a:t> to </a:t>
            </a:r>
            <a:r>
              <a:rPr lang="en-US" dirty="0" err="1">
                <a:latin typeface="Times New Roman" panose="02020603050405020304" pitchFamily="18" charset="0"/>
                <a:cs typeface="Times New Roman" panose="02020603050405020304" pitchFamily="18" charset="0"/>
              </a:rPr>
              <a:t>apjoms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nepārsniedz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dažus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kredītpunktus</a:t>
            </a:r>
            <a:r>
              <a:rPr lang="en-US" dirty="0">
                <a:latin typeface="Times New Roman" panose="02020603050405020304" pitchFamily="18" charset="0"/>
                <a:cs typeface="Times New Roman" panose="02020603050405020304" pitchFamily="18" charset="0"/>
              </a:rPr>
              <a:t>. </a:t>
            </a:r>
            <a:endParaRPr lang="lv-LV" dirty="0"/>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12</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3143358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p:txBody>
          <a:bodyPr>
            <a:noAutofit/>
          </a:bodyPr>
          <a:lstStyle/>
          <a:p>
            <a:r>
              <a:rPr lang="lv-LV" sz="3200" dirty="0">
                <a:latin typeface="Times New Roman" panose="02020603050405020304" pitchFamily="18" charset="0"/>
                <a:cs typeface="Times New Roman" panose="02020603050405020304" pitchFamily="18" charset="0"/>
              </a:rPr>
              <a:t>2635 09 Sociālais DARBINIEKS darbam ar klientiem ārstniecības iestādēs, </a:t>
            </a:r>
            <a:r>
              <a:rPr lang="lv-LV" sz="3200" b="1" dirty="0">
                <a:latin typeface="Times New Roman" panose="02020603050405020304" pitchFamily="18" charset="0"/>
                <a:cs typeface="Times New Roman" panose="02020603050405020304" pitchFamily="18" charset="0"/>
              </a:rPr>
              <a:t>indikatīvs programmas nosaukums “Sociālais darbs ārstniecības iestādēs”</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turp</a:t>
            </a:r>
            <a:r>
              <a:rPr lang="en-US" sz="3200" dirty="0">
                <a:latin typeface="Times New Roman" panose="02020603050405020304" pitchFamily="18" charset="0"/>
                <a:cs typeface="Times New Roman" panose="02020603050405020304" pitchFamily="18" charset="0"/>
              </a:rPr>
              <a:t>.) </a:t>
            </a:r>
            <a:endParaRPr lang="lv-LV" sz="32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lnSpcReduction="10000"/>
          </a:bodyPr>
          <a:lstStyle/>
          <a:p>
            <a:pPr algn="just"/>
            <a:r>
              <a:rPr lang="lv-LV" b="1" dirty="0">
                <a:latin typeface="Times New Roman" panose="02020603050405020304" pitchFamily="18" charset="0"/>
                <a:cs typeface="Times New Roman" panose="02020603050405020304" pitchFamily="18" charset="0"/>
              </a:rPr>
              <a:t>NOZĪME UN ILGTSPĒJA</a:t>
            </a:r>
            <a:r>
              <a:rPr lang="lv-LV" dirty="0">
                <a:latin typeface="Times New Roman" panose="02020603050405020304" pitchFamily="18" charset="0"/>
                <a:cs typeface="Times New Roman" panose="02020603050405020304" pitchFamily="18" charset="0"/>
              </a:rPr>
              <a:t>. Kombinējot minēto metodiku resursus un izstrādājot profesionālās pilnveides izglītības programmu saskaņā ar IZM piedāvātajiem paraugiem un īstenojot mācības sociālajiem darbiniekiem, kuri plāno strādāt slimnīcās kā sociālā pakalpojuma sniedzēji,  iespējams veidot ilgtspējīgu risinājumu sociālo darbinieku attiecīgās specializācijas ieviešanai, kas īpaši svarīgs Zemgales, Latgales, Vidzemes un Kurzemes plānošanas reģionos</a:t>
            </a:r>
            <a:r>
              <a:rPr lang="en-US" dirty="0">
                <a:latin typeface="Times New Roman" panose="02020603050405020304" pitchFamily="18" charset="0"/>
                <a:cs typeface="Times New Roman" panose="02020603050405020304" pitchFamily="18" charset="0"/>
              </a:rPr>
              <a:t> - </a:t>
            </a:r>
            <a:r>
              <a:rPr lang="lv-LV" dirty="0">
                <a:latin typeface="Times New Roman" panose="02020603050405020304" pitchFamily="18" charset="0"/>
                <a:cs typeface="Times New Roman" panose="02020603050405020304" pitchFamily="18" charset="0"/>
              </a:rPr>
              <a:t>IV līmeņa ārstniecības iestādes. Rīgas </a:t>
            </a:r>
            <a:r>
              <a:rPr lang="lv-LV" dirty="0" err="1">
                <a:latin typeface="Times New Roman" panose="02020603050405020304" pitchFamily="18" charset="0"/>
                <a:cs typeface="Times New Roman" panose="02020603050405020304" pitchFamily="18" charset="0"/>
              </a:rPr>
              <a:t>valstspilsēta</a:t>
            </a:r>
            <a:r>
              <a:rPr lang="lv-LV" dirty="0">
                <a:latin typeface="Times New Roman" panose="02020603050405020304" pitchFamily="18" charset="0"/>
                <a:cs typeface="Times New Roman" panose="02020603050405020304" pitchFamily="18" charset="0"/>
              </a:rPr>
              <a:t> var dalīties labajā praksē un programmas apguves laikā piedāvāt labās prakses analīzi. Specializācijas un attiecīgās programmas izstrāde un ieviešana var potenciāli uzlabot veselības un sociālo pakalpojumu sniegšanas koordināciju un kvalitāti</a:t>
            </a:r>
            <a:r>
              <a:rPr lang="en-US" dirty="0">
                <a:latin typeface="Times New Roman" panose="02020603050405020304" pitchFamily="18" charset="0"/>
                <a:cs typeface="Times New Roman" panose="02020603050405020304" pitchFamily="18" charset="0"/>
              </a:rPr>
              <a:t>. </a:t>
            </a:r>
            <a:endParaRPr lang="lv-LV" dirty="0"/>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13</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156527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497EE1-CE5D-47DC-87BC-ED412098FEDD}"/>
              </a:ext>
            </a:extLst>
          </p:cNvPr>
          <p:cNvSpPr>
            <a:spLocks noGrp="1"/>
          </p:cNvSpPr>
          <p:nvPr>
            <p:ph type="title"/>
          </p:nvPr>
        </p:nvSpPr>
        <p:spPr/>
        <p:txBody>
          <a:bodyPr/>
          <a:lstStyle/>
          <a:p>
            <a:pPr algn="ctr"/>
            <a:r>
              <a:rPr lang="en-US" dirty="0" err="1">
                <a:latin typeface="Times New Roman" panose="02020603050405020304" pitchFamily="18" charset="0"/>
                <a:cs typeface="Times New Roman" panose="02020603050405020304" pitchFamily="18" charset="0"/>
              </a:rPr>
              <a:t>Paldies</a:t>
            </a:r>
            <a:r>
              <a:rPr lang="en-US" dirty="0">
                <a:latin typeface="Times New Roman" panose="02020603050405020304" pitchFamily="18" charset="0"/>
                <a:cs typeface="Times New Roman" panose="02020603050405020304" pitchFamily="18" charset="0"/>
              </a:rPr>
              <a:t> par </a:t>
            </a:r>
            <a:r>
              <a:rPr lang="en-US" dirty="0" err="1">
                <a:latin typeface="Times New Roman" panose="02020603050405020304" pitchFamily="18" charset="0"/>
                <a:cs typeface="Times New Roman" panose="02020603050405020304" pitchFamily="18" charset="0"/>
              </a:rPr>
              <a:t>uzmanību</a:t>
            </a:r>
            <a:r>
              <a:rPr lang="en-US" dirty="0">
                <a:latin typeface="Times New Roman" panose="02020603050405020304" pitchFamily="18" charset="0"/>
                <a:cs typeface="Times New Roman" panose="02020603050405020304" pitchFamily="18" charset="0"/>
              </a:rPr>
              <a:t>! </a:t>
            </a:r>
            <a:endParaRPr lang="lv-LV" dirty="0">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03762390-7187-49C1-A863-DF91408E8C78}"/>
              </a:ext>
            </a:extLst>
          </p:cNvPr>
          <p:cNvSpPr>
            <a:spLocks noGrp="1"/>
          </p:cNvSpPr>
          <p:nvPr>
            <p:ph type="body" idx="1"/>
          </p:nvPr>
        </p:nvSpPr>
        <p:spPr/>
        <p:txBody>
          <a:bodyPr/>
          <a:lstStyle/>
          <a:p>
            <a:endParaRPr lang="lv-LV"/>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14</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1455740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9276" y="1975443"/>
            <a:ext cx="10184524" cy="879475"/>
          </a:xfrm>
        </p:spPr>
        <p:txBody>
          <a:bodyPr>
            <a:noAutofit/>
          </a:bodyPr>
          <a:lstStyle/>
          <a:p>
            <a:r>
              <a:rPr lang="lv-LV" sz="3200" dirty="0">
                <a:latin typeface="Times New Roman" panose="02020603050405020304" pitchFamily="18" charset="0"/>
                <a:cs typeface="Times New Roman" panose="02020603050405020304" pitchFamily="18" charset="0"/>
              </a:rPr>
              <a:t>Projekts </a:t>
            </a:r>
            <a:br>
              <a:rPr lang="en-US" sz="3200" b="1" dirty="0">
                <a:latin typeface="Times New Roman" panose="02020603050405020304" pitchFamily="18" charset="0"/>
                <a:cs typeface="Times New Roman" panose="02020603050405020304" pitchFamily="18" charset="0"/>
              </a:rPr>
            </a:br>
            <a:r>
              <a:rPr lang="lv-LV" sz="3200" b="1" dirty="0">
                <a:latin typeface="Times New Roman" panose="02020603050405020304" pitchFamily="18" charset="0"/>
                <a:cs typeface="Times New Roman" panose="02020603050405020304" pitchFamily="18" charset="0"/>
              </a:rPr>
              <a:t>“Profesionāla un mūsdienīga sociālā darba </a:t>
            </a:r>
            <a:br>
              <a:rPr lang="en-US" sz="3200" b="1" dirty="0">
                <a:latin typeface="Times New Roman" panose="02020603050405020304" pitchFamily="18" charset="0"/>
                <a:cs typeface="Times New Roman" panose="02020603050405020304" pitchFamily="18" charset="0"/>
              </a:rPr>
            </a:br>
            <a:r>
              <a:rPr lang="lv-LV" sz="3200" b="1" dirty="0">
                <a:latin typeface="Times New Roman" panose="02020603050405020304" pitchFamily="18" charset="0"/>
                <a:cs typeface="Times New Roman" panose="02020603050405020304" pitchFamily="18" charset="0"/>
              </a:rPr>
              <a:t>attīstība</a:t>
            </a:r>
            <a:r>
              <a:rPr lang="en-US" sz="3200" b="1" dirty="0">
                <a:latin typeface="Times New Roman" panose="02020603050405020304" pitchFamily="18" charset="0"/>
                <a:cs typeface="Times New Roman" panose="02020603050405020304" pitchFamily="18" charset="0"/>
              </a:rPr>
              <a:t>”</a:t>
            </a:r>
            <a:endParaRPr lang="lv-LV" sz="3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689538" y="2670946"/>
            <a:ext cx="9144000" cy="1820230"/>
          </a:xfrm>
        </p:spPr>
        <p:txBody>
          <a:bodyPr>
            <a:noAutofit/>
          </a:bodyPr>
          <a:lstStyle/>
          <a:p>
            <a:endParaRPr lang="lv-LV" sz="3200" dirty="0"/>
          </a:p>
          <a:p>
            <a:r>
              <a:rPr lang="lv-LV" dirty="0">
                <a:latin typeface="Times New Roman" panose="02020603050405020304" pitchFamily="18" charset="0"/>
                <a:cs typeface="Times New Roman" panose="02020603050405020304" pitchFamily="18" charset="0"/>
              </a:rPr>
              <a:t>E-pasts: </a:t>
            </a:r>
            <a:r>
              <a:rPr lang="lv-LV" u="sng" dirty="0">
                <a:effectLst/>
                <a:latin typeface="Times New Roman" panose="020206030504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socdarbs2028@lm.gov.lv</a:t>
            </a:r>
            <a:endParaRPr lang="lv-LV" dirty="0">
              <a:latin typeface="Times New Roman" panose="02020603050405020304" pitchFamily="18" charset="0"/>
              <a:cs typeface="Times New Roman" panose="02020603050405020304" pitchFamily="18" charset="0"/>
            </a:endParaRPr>
          </a:p>
          <a:p>
            <a:r>
              <a:rPr lang="lv-LV" dirty="0">
                <a:latin typeface="Times New Roman" panose="02020603050405020304" pitchFamily="18" charset="0"/>
                <a:cs typeface="Times New Roman" panose="02020603050405020304" pitchFamily="18" charset="0"/>
              </a:rPr>
              <a:t>Tālr</a:t>
            </a:r>
            <a:r>
              <a:rPr lang="lv-LV" b="0" i="0" dirty="0">
                <a:effectLst/>
                <a:latin typeface="Times New Roman" panose="02020603050405020304" pitchFamily="18" charset="0"/>
                <a:cs typeface="Times New Roman" panose="02020603050405020304" pitchFamily="18" charset="0"/>
              </a:rPr>
              <a:t>unis: 67021517</a:t>
            </a:r>
            <a:endParaRPr lang="lv-LV" dirty="0">
              <a:latin typeface="Times New Roman" panose="02020603050405020304" pitchFamily="18" charset="0"/>
              <a:cs typeface="Times New Roman" panose="02020603050405020304" pitchFamily="18" charset="0"/>
            </a:endParaRPr>
          </a:p>
        </p:txBody>
      </p:sp>
      <p:sp>
        <p:nvSpPr>
          <p:cNvPr id="6" name="Rectangle 4">
            <a:extLst>
              <a:ext uri="{FF2B5EF4-FFF2-40B4-BE49-F238E27FC236}">
                <a16:creationId xmlns:a16="http://schemas.microsoft.com/office/drawing/2014/main" id="{7A9B69EB-C21E-4549-81FB-09A1BCD8BED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v-LV"/>
          </a:p>
        </p:txBody>
      </p:sp>
      <p:sp>
        <p:nvSpPr>
          <p:cNvPr id="7" name="Rectangle 5">
            <a:extLst>
              <a:ext uri="{FF2B5EF4-FFF2-40B4-BE49-F238E27FC236}">
                <a16:creationId xmlns:a16="http://schemas.microsoft.com/office/drawing/2014/main" id="{9725742F-C489-4AF8-9A2D-7D41EC54CCC0}"/>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lv-LV"/>
          </a:p>
        </p:txBody>
      </p:sp>
      <p:sp>
        <p:nvSpPr>
          <p:cNvPr id="5" name="Slaida numura vietturis 4">
            <a:extLst>
              <a:ext uri="{FF2B5EF4-FFF2-40B4-BE49-F238E27FC236}">
                <a16:creationId xmlns:a16="http://schemas.microsoft.com/office/drawing/2014/main" id="{9D21E064-102B-48DC-9C50-BEDBC3616195}"/>
              </a:ext>
            </a:extLst>
          </p:cNvPr>
          <p:cNvSpPr>
            <a:spLocks noGrp="1"/>
          </p:cNvSpPr>
          <p:nvPr>
            <p:ph type="sldNum" sz="quarter" idx="12"/>
          </p:nvPr>
        </p:nvSpPr>
        <p:spPr/>
        <p:txBody>
          <a:bodyPr/>
          <a:lstStyle/>
          <a:p>
            <a:fld id="{533C6C95-5603-4CC0-B183-FECE9B64DFC2}" type="slidenum">
              <a:rPr lang="lv-LV" smtClean="0"/>
              <a:t>15</a:t>
            </a:fld>
            <a:endParaRPr lang="lv-LV"/>
          </a:p>
        </p:txBody>
      </p:sp>
      <p:pic>
        <p:nvPicPr>
          <p:cNvPr id="8" name="Picture 7">
            <a:extLst>
              <a:ext uri="{FF2B5EF4-FFF2-40B4-BE49-F238E27FC236}">
                <a16:creationId xmlns:a16="http://schemas.microsoft.com/office/drawing/2014/main" id="{98F57C52-F2AB-4F4A-BAFF-43F17F48CF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0728" y="5366692"/>
            <a:ext cx="2291255" cy="989658"/>
          </a:xfrm>
          <a:prstGeom prst="rect">
            <a:avLst/>
          </a:prstGeom>
        </p:spPr>
      </p:pic>
      <p:pic>
        <p:nvPicPr>
          <p:cNvPr id="10" name="Picture 9">
            <a:extLst>
              <a:ext uri="{FF2B5EF4-FFF2-40B4-BE49-F238E27FC236}">
                <a16:creationId xmlns:a16="http://schemas.microsoft.com/office/drawing/2014/main" id="{5858AC6B-7F7F-4D9B-81D2-B25DEB811F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26621" y="5372809"/>
            <a:ext cx="1883979" cy="983541"/>
          </a:xfrm>
          <a:prstGeom prst="rect">
            <a:avLst/>
          </a:prstGeom>
        </p:spPr>
      </p:pic>
    </p:spTree>
    <p:extLst>
      <p:ext uri="{BB962C8B-B14F-4D97-AF65-F5344CB8AC3E}">
        <p14:creationId xmlns:p14="http://schemas.microsoft.com/office/powerpoint/2010/main" val="315561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44FC455-EEE1-4BC8-92A7-398CD118E7CF}"/>
              </a:ext>
            </a:extLst>
          </p:cNvPr>
          <p:cNvSpPr>
            <a:spLocks noGrp="1"/>
          </p:cNvSpPr>
          <p:nvPr>
            <p:ph type="title"/>
          </p:nvPr>
        </p:nvSpPr>
        <p:spPr/>
        <p:txBody>
          <a:bodyPr/>
          <a:lstStyle/>
          <a:p>
            <a:r>
              <a:rPr lang="en-US" dirty="0" err="1">
                <a:solidFill>
                  <a:srgbClr val="C00000"/>
                </a:solidFill>
                <a:latin typeface="Times New Roman" panose="02020603050405020304" pitchFamily="18" charset="0"/>
                <a:cs typeface="Times New Roman" panose="02020603050405020304" pitchFamily="18" charset="0"/>
              </a:rPr>
              <a:t>Avoti</a:t>
            </a:r>
            <a:endParaRPr lang="lv-LV" dirty="0">
              <a:solidFill>
                <a:srgbClr val="C00000"/>
              </a:solidFill>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E9F79160-51C5-4898-927E-BD4B49E2DDA4}"/>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(1) projekta “Profesionāla un mūsdienīga sociālā darba attīstība pašvaldībās” </a:t>
            </a:r>
            <a:r>
              <a:rPr lang="lv-LV" dirty="0" err="1">
                <a:latin typeface="Times New Roman" panose="02020603050405020304" pitchFamily="18" charset="0"/>
                <a:cs typeface="Times New Roman" panose="02020603050405020304" pitchFamily="18" charset="0"/>
              </a:rPr>
              <a:t>ex</a:t>
            </a:r>
            <a:r>
              <a:rPr lang="lv-LV" dirty="0">
                <a:latin typeface="Times New Roman" panose="02020603050405020304" pitchFamily="18" charset="0"/>
                <a:cs typeface="Times New Roman" panose="02020603050405020304" pitchFamily="18" charset="0"/>
              </a:rPr>
              <a:t>-post </a:t>
            </a:r>
            <a:r>
              <a:rPr lang="lv-LV" dirty="0" err="1">
                <a:latin typeface="Times New Roman" panose="02020603050405020304" pitchFamily="18" charset="0"/>
                <a:cs typeface="Times New Roman" panose="02020603050405020304" pitchFamily="18" charset="0"/>
              </a:rPr>
              <a:t>izvērtējuma</a:t>
            </a:r>
            <a:r>
              <a:rPr lang="lv-LV" dirty="0">
                <a:latin typeface="Times New Roman" panose="02020603050405020304" pitchFamily="18" charset="0"/>
                <a:cs typeface="Times New Roman" panose="02020603050405020304" pitchFamily="18" charset="0"/>
              </a:rPr>
              <a:t> rezultāti (Gala ziņojums pieejams: </a:t>
            </a:r>
            <a:r>
              <a:rPr lang="lv-LV" dirty="0">
                <a:latin typeface="Times New Roman" panose="02020603050405020304" pitchFamily="18" charset="0"/>
                <a:cs typeface="Times New Roman" panose="02020603050405020304" pitchFamily="18" charset="0"/>
                <a:hlinkClick r:id="rId2"/>
              </a:rPr>
              <a:t>https://www.lm.gov.lv/lv/media/23751/download</a:t>
            </a:r>
            <a:r>
              <a:rPr lang="lv-LV" dirty="0">
                <a:latin typeface="Times New Roman" panose="02020603050405020304" pitchFamily="18" charset="0"/>
                <a:cs typeface="Times New Roman" panose="02020603050405020304" pitchFamily="18" charset="0"/>
              </a:rPr>
              <a:t> ) ;</a:t>
            </a:r>
          </a:p>
          <a:p>
            <a:r>
              <a:rPr lang="lv-LV" dirty="0">
                <a:latin typeface="Times New Roman" panose="02020603050405020304" pitchFamily="18" charset="0"/>
                <a:cs typeface="Times New Roman" panose="02020603050405020304" pitchFamily="18" charset="0"/>
              </a:rPr>
              <a:t>(2) LM vietnē publicēto sociālā darba metodiku satura analīze (visas metodikas: </a:t>
            </a:r>
            <a:r>
              <a:rPr lang="lv-LV" dirty="0">
                <a:latin typeface="Times New Roman" panose="02020603050405020304" pitchFamily="18" charset="0"/>
                <a:cs typeface="Times New Roman" panose="02020603050405020304" pitchFamily="18" charset="0"/>
                <a:hlinkClick r:id="rId3"/>
              </a:rPr>
              <a:t>https://www.lm.gov.lv/lv/metodiskie-materiali-0</a:t>
            </a:r>
            <a:r>
              <a:rPr lang="lv-LV"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2</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2029851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7398E67-454C-46A9-969D-E0D23EB85817}"/>
              </a:ext>
            </a:extLst>
          </p:cNvPr>
          <p:cNvSpPr>
            <a:spLocks noGrp="1"/>
          </p:cNvSpPr>
          <p:nvPr>
            <p:ph type="title"/>
          </p:nvPr>
        </p:nvSpPr>
        <p:spPr/>
        <p:txBody>
          <a:bodyPr>
            <a:normAutofit fontScale="90000"/>
          </a:bodyPr>
          <a:lstStyle/>
          <a:p>
            <a:r>
              <a:rPr lang="lv-LV" sz="3600" dirty="0">
                <a:latin typeface="Times New Roman" panose="02020603050405020304" pitchFamily="18" charset="0"/>
                <a:cs typeface="Times New Roman" panose="02020603050405020304" pitchFamily="18" charset="0"/>
              </a:rPr>
              <a:t>Apspriešanai Padomē virzām 4 idejas </a:t>
            </a:r>
            <a:r>
              <a:rPr lang="lv-LV" sz="3600" b="1" dirty="0">
                <a:latin typeface="Times New Roman" panose="02020603050405020304" pitchFamily="18" charset="0"/>
                <a:cs typeface="Times New Roman" panose="02020603050405020304" pitchFamily="18" charset="0"/>
              </a:rPr>
              <a:t>profesionālās pilnveides izglītības programmu </a:t>
            </a:r>
            <a:r>
              <a:rPr lang="lv-LV" sz="3600" dirty="0">
                <a:latin typeface="Times New Roman" panose="02020603050405020304" pitchFamily="18" charset="0"/>
                <a:cs typeface="Times New Roman" panose="02020603050405020304" pitchFamily="18" charset="0"/>
              </a:rPr>
              <a:t>izstrādei nākošo sociālā darbinieka profesijas specializāciju veidošanai: </a:t>
            </a:r>
          </a:p>
        </p:txBody>
      </p:sp>
      <p:sp>
        <p:nvSpPr>
          <p:cNvPr id="3" name="Satura vietturis 2">
            <a:extLst>
              <a:ext uri="{FF2B5EF4-FFF2-40B4-BE49-F238E27FC236}">
                <a16:creationId xmlns:a16="http://schemas.microsoft.com/office/drawing/2014/main" id="{00A80495-8E49-4AD4-AE4B-4180B22C5AEB}"/>
              </a:ext>
            </a:extLst>
          </p:cNvPr>
          <p:cNvSpPr>
            <a:spLocks noGrp="1"/>
          </p:cNvSpPr>
          <p:nvPr>
            <p:ph idx="1"/>
          </p:nvPr>
        </p:nvSpPr>
        <p:spPr/>
        <p:txBody>
          <a:bodyPr/>
          <a:lstStyle/>
          <a:p>
            <a:r>
              <a:rPr lang="lv-LV" dirty="0">
                <a:latin typeface="Times New Roman" panose="02020603050405020304" pitchFamily="18" charset="0"/>
                <a:cs typeface="Times New Roman" panose="02020603050405020304" pitchFamily="18" charset="0"/>
              </a:rPr>
              <a:t>Sociālais darbs ar senioriem </a:t>
            </a:r>
          </a:p>
          <a:p>
            <a:r>
              <a:rPr lang="lv-LV" dirty="0">
                <a:latin typeface="Times New Roman" panose="02020603050405020304" pitchFamily="18" charset="0"/>
                <a:cs typeface="Times New Roman" panose="02020603050405020304" pitchFamily="18" charset="0"/>
              </a:rPr>
              <a:t>Sociālais darbs ar pilngadīgām personām ar garīga rakstura traucējumiem</a:t>
            </a:r>
          </a:p>
          <a:p>
            <a:r>
              <a:rPr lang="lv-LV" dirty="0">
                <a:latin typeface="Times New Roman" panose="02020603050405020304" pitchFamily="18" charset="0"/>
                <a:cs typeface="Times New Roman" panose="02020603050405020304" pitchFamily="18" charset="0"/>
              </a:rPr>
              <a:t>Sociālais darbs ar vardarbībā cietušām un vardarbību veikušām personām</a:t>
            </a:r>
          </a:p>
          <a:p>
            <a:r>
              <a:rPr lang="lv-LV" dirty="0">
                <a:latin typeface="Times New Roman" panose="02020603050405020304" pitchFamily="18" charset="0"/>
                <a:cs typeface="Times New Roman" panose="02020603050405020304" pitchFamily="18" charset="0"/>
              </a:rPr>
              <a:t>Sociālais darbs ārstniecības iestādēs</a:t>
            </a:r>
          </a:p>
          <a:p>
            <a:endParaRPr lang="lv-LV"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321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483636" y="168450"/>
            <a:ext cx="10087947" cy="1554163"/>
          </a:xfrm>
        </p:spPr>
        <p:txBody>
          <a:bodyPr>
            <a:noAutofit/>
          </a:bodyPr>
          <a:lstStyle/>
          <a:p>
            <a:r>
              <a:rPr lang="lv-LV" sz="3200" dirty="0">
                <a:latin typeface="Times New Roman" panose="02020603050405020304" pitchFamily="18" charset="0"/>
                <a:cs typeface="Times New Roman" panose="02020603050405020304" pitchFamily="18" charset="0"/>
              </a:rPr>
              <a:t>2635 04 Sociālais DARBINIEKS darbam ar veciem cilvēkiem</a:t>
            </a:r>
            <a:r>
              <a:rPr lang="en-US" sz="3200" dirty="0">
                <a:latin typeface="Times New Roman" panose="02020603050405020304" pitchFamily="18" charset="0"/>
                <a:cs typeface="Times New Roman" panose="02020603050405020304" pitchFamily="18" charset="0"/>
              </a:rPr>
              <a:t>, </a:t>
            </a:r>
            <a:r>
              <a:rPr lang="lv-LV" sz="3200" b="1" dirty="0">
                <a:latin typeface="Times New Roman" panose="02020603050405020304" pitchFamily="18" charset="0"/>
                <a:cs typeface="Times New Roman" panose="02020603050405020304" pitchFamily="18" charset="0"/>
              </a:rPr>
              <a:t>programmas indikatīvs nosaukums “Sociālais darbs ar senioriem”</a:t>
            </a:r>
            <a:endParaRPr lang="lv-LV" sz="32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77500" lnSpcReduction="20000"/>
          </a:bodyPr>
          <a:lstStyle/>
          <a:p>
            <a:pPr algn="just"/>
            <a:r>
              <a:rPr lang="lv-LV" b="1" dirty="0">
                <a:latin typeface="Times New Roman" panose="02020603050405020304" pitchFamily="18" charset="0"/>
                <a:cs typeface="Times New Roman" panose="02020603050405020304" pitchFamily="18" charset="0"/>
              </a:rPr>
              <a:t>PIEPRASĪJUMS. </a:t>
            </a:r>
            <a:r>
              <a:rPr lang="lv-LV" dirty="0">
                <a:latin typeface="Times New Roman" panose="02020603050405020304" pitchFamily="18" charset="0"/>
                <a:cs typeface="Times New Roman" panose="02020603050405020304" pitchFamily="18" charset="0"/>
              </a:rPr>
              <a:t>Nozarē aktuāls sociālais darbs ar personām 60 +, viņu vidū, ilgstošajiem bezdarbniekiem, savukārt no senioriem vecumā 65+ un 75+ aktuāls darbs ar tiem, kuriem ir vecumam raksturīgi GRT vai psihiskas saslimšanas, īpaši </a:t>
            </a:r>
            <a:r>
              <a:rPr lang="lv-LV" dirty="0" err="1">
                <a:latin typeface="Times New Roman" panose="02020603050405020304" pitchFamily="18" charset="0"/>
                <a:cs typeface="Times New Roman" panose="02020603050405020304" pitchFamily="18" charset="0"/>
              </a:rPr>
              <a:t>demence</a:t>
            </a:r>
            <a:r>
              <a:rPr lang="lv-LV" dirty="0">
                <a:latin typeface="Times New Roman" panose="02020603050405020304" pitchFamily="18" charset="0"/>
                <a:cs typeface="Times New Roman" panose="02020603050405020304" pitchFamily="18" charset="0"/>
              </a:rPr>
              <a:t>. Aktuāls darbs ar senioriem aprūpes iestādēs, viņu tuviniekiem (ģimenes sistēmā), </a:t>
            </a:r>
            <a:r>
              <a:rPr lang="lv-LV" dirty="0" err="1">
                <a:latin typeface="Times New Roman" panose="02020603050405020304" pitchFamily="18" charset="0"/>
                <a:cs typeface="Times New Roman" panose="02020603050405020304" pitchFamily="18" charset="0"/>
              </a:rPr>
              <a:t>psihosociālais</a:t>
            </a:r>
            <a:r>
              <a:rPr lang="lv-LV" dirty="0">
                <a:latin typeface="Times New Roman" panose="02020603050405020304" pitchFamily="18" charset="0"/>
                <a:cs typeface="Times New Roman" panose="02020603050405020304" pitchFamily="18" charset="0"/>
              </a:rPr>
              <a:t> darbs senioru vientulības negatīvo seku mazināšanai.  </a:t>
            </a:r>
          </a:p>
          <a:p>
            <a:pPr algn="just"/>
            <a:endParaRPr lang="lv-LV" dirty="0">
              <a:latin typeface="Times New Roman" panose="02020603050405020304" pitchFamily="18" charset="0"/>
              <a:cs typeface="Times New Roman" panose="02020603050405020304" pitchFamily="18" charset="0"/>
            </a:endParaRPr>
          </a:p>
          <a:p>
            <a:pPr algn="just"/>
            <a:r>
              <a:rPr lang="lv-LV" b="1" dirty="0">
                <a:latin typeface="Times New Roman" panose="02020603050405020304" pitchFamily="18" charset="0"/>
                <a:cs typeface="Times New Roman" panose="02020603050405020304" pitchFamily="18" charset="0"/>
              </a:rPr>
              <a:t>GATAVĪBA. </a:t>
            </a:r>
            <a:r>
              <a:rPr lang="lv-LV" dirty="0">
                <a:latin typeface="Times New Roman" panose="02020603050405020304" pitchFamily="18" charset="0"/>
                <a:cs typeface="Times New Roman" panose="02020603050405020304" pitchFamily="18" charset="0"/>
              </a:rPr>
              <a:t>Metodika “Sociālais darbs ar senioriem</a:t>
            </a:r>
            <a:r>
              <a:rPr lang="en-US" dirty="0">
                <a:latin typeface="Times New Roman" panose="02020603050405020304" pitchFamily="18" charset="0"/>
                <a:cs typeface="Times New Roman" panose="02020603050405020304" pitchFamily="18" charset="0"/>
              </a:rPr>
              <a:t>” ( 2024.)</a:t>
            </a:r>
            <a:r>
              <a:rPr lang="lv-LV" dirty="0">
                <a:latin typeface="Times New Roman" panose="02020603050405020304" pitchFamily="18" charset="0"/>
                <a:cs typeface="Times New Roman" panose="02020603050405020304" pitchFamily="18" charset="0"/>
              </a:rPr>
              <a:t> piedāvā izprast novecošanos no seniora fizisko spēju, veselības, psiholoģiskās un sociālās perspektīvas, iezīmē sociālā darbinieka darbam ar senioriem nepieciešamo, zināšanu, prasmju un kompetenču lauku, sniedz ieteikumus sociālā gadījuma vadībai un saskarsmes uzlabošanai darbā ar senioriem, atspoguļo </a:t>
            </a:r>
            <a:r>
              <a:rPr lang="lv-LV" dirty="0" err="1">
                <a:latin typeface="Times New Roman" panose="02020603050405020304" pitchFamily="18" charset="0"/>
                <a:cs typeface="Times New Roman" panose="02020603050405020304" pitchFamily="18" charset="0"/>
              </a:rPr>
              <a:t>starpprofesionālās</a:t>
            </a:r>
            <a:r>
              <a:rPr lang="lv-LV" dirty="0">
                <a:latin typeface="Times New Roman" panose="02020603050405020304" pitchFamily="18" charset="0"/>
                <a:cs typeface="Times New Roman" panose="02020603050405020304" pitchFamily="18" charset="0"/>
              </a:rPr>
              <a:t> un </a:t>
            </a:r>
            <a:r>
              <a:rPr lang="lv-LV" dirty="0" err="1">
                <a:latin typeface="Times New Roman" panose="02020603050405020304" pitchFamily="18" charset="0"/>
                <a:cs typeface="Times New Roman" panose="02020603050405020304" pitchFamily="18" charset="0"/>
              </a:rPr>
              <a:t>starpinstitucionālās</a:t>
            </a:r>
            <a:r>
              <a:rPr lang="lv-LV" dirty="0">
                <a:latin typeface="Times New Roman" panose="02020603050405020304" pitchFamily="18" charset="0"/>
                <a:cs typeface="Times New Roman" panose="02020603050405020304" pitchFamily="18" charset="0"/>
              </a:rPr>
              <a:t> sadarbības nozīmi darbā ar senioriem, kā arī raksturo dažādos senioriem pieejamos sociālos pakalpojumus un atbalsta veidus. Izstrādes procesā papildināma ar elementiem no metodikas sociālajam darbam ar pilngadīgām personām ar garīga rakstura traucējumiem (attiecībā uz darbu ar klientiem ar </a:t>
            </a:r>
            <a:r>
              <a:rPr lang="lv-LV" dirty="0" err="1">
                <a:latin typeface="Times New Roman" panose="02020603050405020304" pitchFamily="18" charset="0"/>
                <a:cs typeface="Times New Roman" panose="02020603050405020304" pitchFamily="18" charset="0"/>
              </a:rPr>
              <a:t>demenci</a:t>
            </a:r>
            <a:r>
              <a:rPr lang="lv-LV" dirty="0">
                <a:latin typeface="Times New Roman" panose="02020603050405020304" pitchFamily="18" charset="0"/>
                <a:cs typeface="Times New Roman" panose="02020603050405020304" pitchFamily="18" charset="0"/>
              </a:rPr>
              <a:t>), kā arī ar  </a:t>
            </a:r>
            <a:r>
              <a:rPr lang="lv-LV" dirty="0" err="1">
                <a:latin typeface="Times New Roman" panose="02020603050405020304" pitchFamily="18" charset="0"/>
                <a:cs typeface="Times New Roman" panose="02020603050405020304" pitchFamily="18" charset="0"/>
              </a:rPr>
              <a:t>gerontoloģiskā</a:t>
            </a:r>
            <a:r>
              <a:rPr lang="lv-LV" dirty="0">
                <a:latin typeface="Times New Roman" panose="02020603050405020304" pitchFamily="18" charset="0"/>
                <a:cs typeface="Times New Roman" panose="02020603050405020304" pitchFamily="18" charset="0"/>
              </a:rPr>
              <a:t> darba prakses analīzi un adaptāciju mūsu valsts apstākļiem. Tematika starpdisciplināra, konteksts ar DI un saikne  ar veselības aprūpes pakalpojumu jomu. </a:t>
            </a:r>
          </a:p>
          <a:p>
            <a:endParaRPr lang="lv-LV" dirty="0"/>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4</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2253671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483636" y="168450"/>
            <a:ext cx="10087947" cy="1554163"/>
          </a:xfrm>
        </p:spPr>
        <p:txBody>
          <a:bodyPr>
            <a:noAutofit/>
          </a:bodyPr>
          <a:lstStyle/>
          <a:p>
            <a:r>
              <a:rPr lang="lv-LV" sz="3200" dirty="0">
                <a:latin typeface="Times New Roman" panose="02020603050405020304" pitchFamily="18" charset="0"/>
                <a:cs typeface="Times New Roman" panose="02020603050405020304" pitchFamily="18" charset="0"/>
              </a:rPr>
              <a:t>2635 04 Sociālais DARBINIEKS darbam ar veciem cilvēkiem</a:t>
            </a:r>
            <a:r>
              <a:rPr lang="en-US" sz="3200" dirty="0">
                <a:latin typeface="Times New Roman" panose="02020603050405020304" pitchFamily="18" charset="0"/>
                <a:cs typeface="Times New Roman" panose="02020603050405020304" pitchFamily="18" charset="0"/>
              </a:rPr>
              <a:t>, </a:t>
            </a:r>
            <a:r>
              <a:rPr lang="lv-LV" sz="3200" b="1" dirty="0">
                <a:latin typeface="Times New Roman" panose="02020603050405020304" pitchFamily="18" charset="0"/>
                <a:cs typeface="Times New Roman" panose="02020603050405020304" pitchFamily="18" charset="0"/>
              </a:rPr>
              <a:t>programmas indikatīvs nosaukums “Sociālais darbs ar senioriem”</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turp</a:t>
            </a:r>
            <a:r>
              <a:rPr lang="en-US" sz="3200" dirty="0">
                <a:latin typeface="Times New Roman" panose="02020603050405020304" pitchFamily="18" charset="0"/>
                <a:cs typeface="Times New Roman" panose="02020603050405020304" pitchFamily="18" charset="0"/>
              </a:rPr>
              <a:t>.) </a:t>
            </a:r>
            <a:endParaRPr lang="lv-LV" sz="32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77500" lnSpcReduction="20000"/>
          </a:bodyPr>
          <a:lstStyle/>
          <a:p>
            <a:r>
              <a:rPr lang="lv-LV" b="1" dirty="0">
                <a:latin typeface="Times New Roman" panose="02020603050405020304" pitchFamily="18" charset="0"/>
                <a:cs typeface="Times New Roman" panose="02020603050405020304" pitchFamily="18" charset="0"/>
              </a:rPr>
              <a:t>NOZĪME UN ILGTSPĒJA. </a:t>
            </a:r>
            <a:r>
              <a:rPr lang="lv-LV" dirty="0">
                <a:latin typeface="Times New Roman" panose="02020603050405020304" pitchFamily="18" charset="0"/>
                <a:cs typeface="Times New Roman" panose="02020603050405020304" pitchFamily="18" charset="0"/>
              </a:rPr>
              <a:t>Demogrāfisko procesu izmaņas Latvijā norāda, ka 22 % iedzīvotāju  ir virs darbspējas vecuma (64 un vairāk gadi). Darbspējas vecuma iedzīvotāju īpatsvaram ir tendence samazināties. Pasaules praksē: veselības aprūpes un sociālo pakalpojumu integrācijā un DI politikas īstenošanā sociālā darba un gerontoloģijas starpnozaru saiknes nozīme pieaug (ESN, 2023).</a:t>
            </a:r>
          </a:p>
          <a:p>
            <a:r>
              <a:rPr lang="lv-LV" dirty="0">
                <a:latin typeface="Times New Roman" panose="02020603050405020304" pitchFamily="18" charset="0"/>
                <a:cs typeface="Times New Roman" panose="02020603050405020304" pitchFamily="18" charset="0"/>
              </a:rPr>
              <a:t> Sadarbība ar augstākās izglītības iestādi, kura programmu izstrādās un ieviesīs, sekmēs programmas satura integrāciju sociālā darba bakalaura studiju programmā un tālākizglītībā praktiķiem. </a:t>
            </a:r>
          </a:p>
          <a:p>
            <a:r>
              <a:rPr lang="lv-LV" dirty="0">
                <a:latin typeface="Times New Roman" panose="02020603050405020304" pitchFamily="18" charset="0"/>
                <a:cs typeface="Times New Roman" panose="02020603050405020304" pitchFamily="18" charset="0"/>
              </a:rPr>
              <a:t>Sociālie darbinieki, kas pašvaldību sociālajos dienestos strādā ar senioriem, varēs pēc programmas apguves izmantot iegūtās kompetences vadot sociālo gadījumu ar senioriem un viņu ģimenēm, identificējot specifiskas sākotnējās izvērtēšanas, intervences vai noslēguma rezultātu novērtējuma metodes, ja seniora pašaprūpes spējas samazinājušās, ja seniors cietis vardarbībā, atrodas depresijā, pastāv aizdomas par seniora </a:t>
            </a:r>
            <a:r>
              <a:rPr lang="lv-LV" dirty="0" err="1">
                <a:latin typeface="Times New Roman" panose="02020603050405020304" pitchFamily="18" charset="0"/>
                <a:cs typeface="Times New Roman" panose="02020603050405020304" pitchFamily="18" charset="0"/>
              </a:rPr>
              <a:t>kompulsīvās</a:t>
            </a:r>
            <a:r>
              <a:rPr lang="lv-LV" dirty="0">
                <a:latin typeface="Times New Roman" panose="02020603050405020304" pitchFamily="18" charset="0"/>
                <a:cs typeface="Times New Roman" panose="02020603050405020304" pitchFamily="18" charset="0"/>
              </a:rPr>
              <a:t> uzkrāšanas sindromu vai citos gadījumos, kā arī sadarbojoties ar sociālo pakalpojumu sniedzējiem vai piesaistot resursus senioram.</a:t>
            </a:r>
            <a:r>
              <a:rPr lang="en-US" dirty="0">
                <a:latin typeface="Times New Roman" panose="02020603050405020304" pitchFamily="18" charset="0"/>
                <a:cs typeface="Times New Roman" panose="02020603050405020304" pitchFamily="18" charset="0"/>
              </a:rPr>
              <a:t> </a:t>
            </a:r>
            <a:endParaRPr lang="lv-LV" dirty="0">
              <a:latin typeface="Times New Roman" panose="02020603050405020304" pitchFamily="18" charset="0"/>
              <a:cs typeface="Times New Roman" panose="02020603050405020304" pitchFamily="18" charset="0"/>
            </a:endParaRPr>
          </a:p>
          <a:p>
            <a:endParaRPr lang="lv-LV" dirty="0"/>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5</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95260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483636" y="168450"/>
            <a:ext cx="10087947" cy="1554163"/>
          </a:xfrm>
        </p:spPr>
        <p:txBody>
          <a:bodyPr>
            <a:noAutofit/>
          </a:bodyPr>
          <a:lstStyle/>
          <a:p>
            <a:r>
              <a:rPr lang="lv-LV" sz="2800" dirty="0">
                <a:latin typeface="Times New Roman" panose="02020603050405020304" pitchFamily="18" charset="0"/>
                <a:cs typeface="Times New Roman" panose="02020603050405020304" pitchFamily="18" charset="0"/>
              </a:rPr>
              <a:t>2635 08 Sociālais DARBINIEKS darbam ar personām ar funkcionāliem traucējumiem</a:t>
            </a: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programmas</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indikatīvs</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nosaukums</a:t>
            </a:r>
            <a:r>
              <a:rPr lang="en-US" sz="2800" b="1" dirty="0">
                <a:latin typeface="Times New Roman" panose="02020603050405020304" pitchFamily="18" charset="0"/>
                <a:cs typeface="Times New Roman" panose="02020603050405020304" pitchFamily="18" charset="0"/>
              </a:rPr>
              <a:t> “Sociālais darbs </a:t>
            </a:r>
            <a:r>
              <a:rPr lang="en-US" sz="2800" b="1" dirty="0" err="1">
                <a:latin typeface="Times New Roman" panose="02020603050405020304" pitchFamily="18" charset="0"/>
                <a:cs typeface="Times New Roman" panose="02020603050405020304" pitchFamily="18" charset="0"/>
              </a:rPr>
              <a:t>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personām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garīga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rakstura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traucējumiem</a:t>
            </a:r>
            <a:r>
              <a:rPr lang="en-US" sz="2800" b="1" dirty="0">
                <a:latin typeface="Times New Roman" panose="02020603050405020304" pitchFamily="18" charset="0"/>
                <a:cs typeface="Times New Roman" panose="02020603050405020304" pitchFamily="18" charset="0"/>
              </a:rPr>
              <a:t>” </a:t>
            </a:r>
            <a:endParaRPr lang="lv-LV" sz="2800" b="1"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fontScale="70000" lnSpcReduction="20000"/>
          </a:bodyPr>
          <a:lstStyle/>
          <a:p>
            <a:pPr algn="just"/>
            <a:r>
              <a:rPr lang="lv-LV" b="1" dirty="0">
                <a:latin typeface="Times New Roman" panose="02020603050405020304" pitchFamily="18" charset="0"/>
                <a:cs typeface="Times New Roman" panose="02020603050405020304" pitchFamily="18" charset="0"/>
              </a:rPr>
              <a:t>PIEPRASĪJUMS. </a:t>
            </a:r>
            <a:r>
              <a:rPr lang="lv-LV" dirty="0">
                <a:latin typeface="Times New Roman" panose="02020603050405020304" pitchFamily="18" charset="0"/>
                <a:cs typeface="Times New Roman" panose="02020603050405020304" pitchFamily="18" charset="0"/>
              </a:rPr>
              <a:t>Sociālo darbinieku izglītības vajadzības ietver darbu ar personām ar GRT. Nepieciešama sociālo dienestu sociālo darbinieku kompetenču pilnveide SD ar personām ar dažāda veida funkcionāliem traucējumiem, ar personām ar GRT, it īpaši, ar psihiskām saslimšanām. 2020. – 2021.gada Covid-19 pandēmijas un 2022. gada Ukrainas bēgļu pieplūduma Latvijā sociālie darbinieki arvien biežāk saskarās ar klientu garīgās veselības  problēmām dažādās demogrāfiskajās grupās un darbā arvien vairāk izmanto krīzes intervenci. Tomēr kompetences nav pietiekamas, kā secināts </a:t>
            </a:r>
            <a:r>
              <a:rPr lang="lv-LV" dirty="0" err="1">
                <a:latin typeface="Times New Roman" panose="02020603050405020304" pitchFamily="18" charset="0"/>
                <a:cs typeface="Times New Roman" panose="02020603050405020304" pitchFamily="18" charset="0"/>
              </a:rPr>
              <a:t>izvērtējumā</a:t>
            </a:r>
            <a:r>
              <a:rPr lang="lv-LV" dirty="0">
                <a:latin typeface="Times New Roman" panose="02020603050405020304" pitchFamily="18" charset="0"/>
                <a:cs typeface="Times New Roman" panose="02020603050405020304" pitchFamily="18" charset="0"/>
              </a:rPr>
              <a:t>, un tās attīstāmas, padziļinot izpratni par psiholoģiju, psihiatriju, krīzi veicinošiem faktoriem, stresa radītām pārmaiņām. </a:t>
            </a:r>
          </a:p>
          <a:p>
            <a:r>
              <a:rPr lang="lv-LV" b="1" dirty="0">
                <a:latin typeface="Times New Roman" panose="02020603050405020304" pitchFamily="18" charset="0"/>
                <a:cs typeface="Times New Roman" panose="02020603050405020304" pitchFamily="18" charset="0"/>
              </a:rPr>
              <a:t>GATAVĪBA. </a:t>
            </a:r>
            <a:r>
              <a:rPr lang="lv-LV" dirty="0">
                <a:latin typeface="Times New Roman" panose="02020603050405020304" pitchFamily="18" charset="0"/>
                <a:cs typeface="Times New Roman" panose="02020603050405020304" pitchFamily="18" charset="0"/>
              </a:rPr>
              <a:t>Metodika sociālajam darbam ar pilngadīgām personām ar GRT biedrību “Kustība par neatkarīgu dzīvi” un “Zelda” resursus apvienojot, izstrādāta 2019.gadā. Starp tās intelektuālajām vērtībām ir gan </a:t>
            </a:r>
            <a:r>
              <a:rPr lang="lv-LV" dirty="0" err="1">
                <a:latin typeface="Times New Roman" panose="02020603050405020304" pitchFamily="18" charset="0"/>
                <a:cs typeface="Times New Roman" panose="02020603050405020304" pitchFamily="18" charset="0"/>
              </a:rPr>
              <a:t>personcentrētā</a:t>
            </a:r>
            <a:r>
              <a:rPr lang="lv-LV" dirty="0">
                <a:latin typeface="Times New Roman" panose="02020603050405020304" pitchFamily="18" charset="0"/>
                <a:cs typeface="Times New Roman" panose="02020603050405020304" pitchFamily="18" charset="0"/>
              </a:rPr>
              <a:t> pieeja darbā ar klientu, gan individuālā atlabšanas plāna piedāvājums (</a:t>
            </a:r>
            <a:r>
              <a:rPr lang="lv-LV" dirty="0">
                <a:latin typeface="Times New Roman" panose="02020603050405020304" pitchFamily="18" charset="0"/>
                <a:cs typeface="Times New Roman" panose="02020603050405020304" pitchFamily="18" charset="0"/>
                <a:hlinkClick r:id="rId2"/>
              </a:rPr>
              <a:t>https://www.lm.gov.lv/lv/media/8365/download?attachment</a:t>
            </a:r>
            <a:r>
              <a:rPr lang="lv-LV" dirty="0">
                <a:latin typeface="Times New Roman" panose="02020603050405020304" pitchFamily="18" charset="0"/>
                <a:cs typeface="Times New Roman" panose="02020603050405020304" pitchFamily="18" charset="0"/>
              </a:rPr>
              <a:t>). </a:t>
            </a:r>
          </a:p>
          <a:p>
            <a:r>
              <a:rPr lang="lv-LV" dirty="0">
                <a:latin typeface="Times New Roman" panose="02020603050405020304" pitchFamily="18" charset="0"/>
                <a:cs typeface="Times New Roman" panose="02020603050405020304" pitchFamily="18" charset="0"/>
              </a:rPr>
              <a:t>Papildus, izmantojami resursi no metodikas krīzes intervencei sociālajā darbā un </a:t>
            </a:r>
            <a:r>
              <a:rPr lang="lv-LV" dirty="0" err="1">
                <a:latin typeface="Times New Roman" panose="02020603050405020304" pitchFamily="18" charset="0"/>
                <a:cs typeface="Times New Roman" panose="02020603050405020304" pitchFamily="18" charset="0"/>
              </a:rPr>
              <a:t>psihosociālajai</a:t>
            </a:r>
            <a:r>
              <a:rPr lang="lv-LV" dirty="0">
                <a:latin typeface="Times New Roman" panose="02020603050405020304" pitchFamily="18" charset="0"/>
                <a:cs typeface="Times New Roman" panose="02020603050405020304" pitchFamily="18" charset="0"/>
              </a:rPr>
              <a:t> konsultēšanai krīzē. Psihiskās veselības jautājumi un sociālais darbs psihiatrijā iekļauts sociālā darba studiju programmās augstākās izglītības iestādēs, kuras īsteno sociālā darba bakalaura studiju programmas. </a:t>
            </a:r>
          </a:p>
          <a:p>
            <a:pPr algn="just"/>
            <a:endParaRPr lang="lv-LV" dirty="0"/>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6</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3694525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483636" y="168450"/>
            <a:ext cx="10087947" cy="1554163"/>
          </a:xfrm>
        </p:spPr>
        <p:txBody>
          <a:bodyPr>
            <a:noAutofit/>
          </a:bodyPr>
          <a:lstStyle/>
          <a:p>
            <a:r>
              <a:rPr lang="lv-LV" sz="2800" dirty="0">
                <a:latin typeface="Times New Roman" panose="02020603050405020304" pitchFamily="18" charset="0"/>
                <a:cs typeface="Times New Roman" panose="02020603050405020304" pitchFamily="18" charset="0"/>
              </a:rPr>
              <a:t>2635 08 Sociālais DARBINIEKS darbam ar personām ar funkcionāliem traucējumiem</a:t>
            </a: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programmas</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indikatīvs</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nosaukums</a:t>
            </a:r>
            <a:r>
              <a:rPr lang="en-US" sz="2800" b="1" dirty="0">
                <a:latin typeface="Times New Roman" panose="02020603050405020304" pitchFamily="18" charset="0"/>
                <a:cs typeface="Times New Roman" panose="02020603050405020304" pitchFamily="18" charset="0"/>
              </a:rPr>
              <a:t> “Sociālais darbs </a:t>
            </a:r>
            <a:r>
              <a:rPr lang="en-US" sz="2800" b="1" dirty="0" err="1">
                <a:latin typeface="Times New Roman" panose="02020603050405020304" pitchFamily="18" charset="0"/>
                <a:cs typeface="Times New Roman" panose="02020603050405020304" pitchFamily="18" charset="0"/>
              </a:rPr>
              <a:t>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personām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garīga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rakstura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traucējumiem</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turp</a:t>
            </a:r>
            <a:r>
              <a:rPr lang="en-US" sz="2800" dirty="0">
                <a:latin typeface="Times New Roman" panose="02020603050405020304" pitchFamily="18" charset="0"/>
                <a:cs typeface="Times New Roman" panose="02020603050405020304" pitchFamily="18" charset="0"/>
              </a:rPr>
              <a:t>.) </a:t>
            </a:r>
            <a:endParaRPr lang="lv-LV" sz="2800"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lnSpcReduction="10000"/>
          </a:bodyPr>
          <a:lstStyle/>
          <a:p>
            <a:pPr algn="just"/>
            <a:r>
              <a:rPr lang="lv-LV" b="1" dirty="0">
                <a:latin typeface="Times New Roman" panose="02020603050405020304" pitchFamily="18" charset="0"/>
                <a:cs typeface="Times New Roman" panose="02020603050405020304" pitchFamily="18" charset="0"/>
              </a:rPr>
              <a:t>NOZĪME UN ILGTSPĒJA. </a:t>
            </a:r>
            <a:r>
              <a:rPr lang="lv-LV" dirty="0">
                <a:latin typeface="Times New Roman" panose="02020603050405020304" pitchFamily="18" charset="0"/>
                <a:cs typeface="Times New Roman" panose="02020603050405020304" pitchFamily="18" charset="0"/>
              </a:rPr>
              <a:t>Kombinējot abu metodiku resursus un izstrādājot profesionālās pilnveides izglītības programmu saskaņā ar IZM piedāvātajiem paraugiem un īstenojot mācības sociālajiem darbiniekiem</a:t>
            </a:r>
            <a:r>
              <a:rPr lang="en-US" dirty="0">
                <a:latin typeface="Times New Roman" panose="02020603050405020304" pitchFamily="18" charset="0"/>
                <a:cs typeface="Times New Roman" panose="02020603050405020304" pitchFamily="18" charset="0"/>
              </a:rPr>
              <a:t>,</a:t>
            </a:r>
            <a:r>
              <a:rPr lang="lv-LV" dirty="0">
                <a:latin typeface="Times New Roman" panose="02020603050405020304" pitchFamily="18" charset="0"/>
                <a:cs typeface="Times New Roman" panose="02020603050405020304" pitchFamily="18" charset="0"/>
              </a:rPr>
              <a:t> iespējams veidot ilgtspējīgu risinājumu sociālo darbinieku attiecīgās specializācijas ieviešanai. Attiecīgo metodiku tematika, papildinot to ar akadēmiskajā vidē izmatotiem resursiem psihiatrijas un psiholoģijas nozarēs un ar kritiski izvērtētu  sociālo darbinieku darba pieredzi Latvijā un ārvalstīs dotu iespēju gan pašvaldību sociālajiem dienestiem, gan valsts institūcijām kā VSAC, gan citiem projekta mērķa grupu pārstāvjiem apgūt </a:t>
            </a:r>
            <a:r>
              <a:rPr lang="lv-LV" dirty="0" err="1">
                <a:latin typeface="Times New Roman" panose="02020603050405020304" pitchFamily="18" charset="0"/>
                <a:cs typeface="Times New Roman" panose="02020603050405020304" pitchFamily="18" charset="0"/>
              </a:rPr>
              <a:t>personcentrētu</a:t>
            </a:r>
            <a:r>
              <a:rPr lang="lv-LV" dirty="0">
                <a:latin typeface="Times New Roman" panose="02020603050405020304" pitchFamily="18" charset="0"/>
                <a:cs typeface="Times New Roman" panose="02020603050405020304" pitchFamily="18" charset="0"/>
              </a:rPr>
              <a:t> pieeju darbā ar šo klientu mērķa grupu, un attiecīgi ieviest specializāciju.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7</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1566667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522514" y="365125"/>
            <a:ext cx="10831286" cy="978483"/>
          </a:xfrm>
        </p:spPr>
        <p:txBody>
          <a:bodyPr>
            <a:normAutofit fontScale="90000"/>
          </a:bodyPr>
          <a:lstStyle/>
          <a:p>
            <a:r>
              <a:rPr lang="lv-LV" dirty="0"/>
              <a:t> </a:t>
            </a:r>
            <a:r>
              <a:rPr lang="lv-LV" sz="3100" dirty="0">
                <a:latin typeface="Times New Roman" panose="02020603050405020304" pitchFamily="18" charset="0"/>
                <a:cs typeface="Times New Roman" panose="02020603050405020304" pitchFamily="18" charset="0"/>
              </a:rPr>
              <a:t>2635 10 Sociālais DARBINIEKS darbam ar vardarbībā cietušām personām,  programmas nosaukums </a:t>
            </a:r>
            <a:r>
              <a:rPr lang="lv-LV" sz="3100" b="1" dirty="0">
                <a:latin typeface="Times New Roman" panose="02020603050405020304" pitchFamily="18" charset="0"/>
                <a:cs typeface="Times New Roman" panose="02020603050405020304" pitchFamily="18" charset="0"/>
              </a:rPr>
              <a:t>“ Sociālais darbs ar vardarbībā cietušām un vardarbību veikušām personām”</a:t>
            </a:r>
            <a:r>
              <a:rPr lang="en-US" sz="1800" b="1" dirty="0">
                <a:latin typeface="Times New Roman" panose="02020603050405020304" pitchFamily="18" charset="0"/>
                <a:cs typeface="Times New Roman" panose="02020603050405020304" pitchFamily="18" charset="0"/>
              </a:rPr>
              <a:t> </a:t>
            </a:r>
            <a:r>
              <a:rPr lang="en-US" sz="1800" dirty="0">
                <a:solidFill>
                  <a:srgbClr val="FF0000"/>
                </a:solidFill>
                <a:latin typeface="Times New Roman" panose="02020603050405020304" pitchFamily="18" charset="0"/>
                <a:cs typeface="Times New Roman" panose="02020603050405020304" pitchFamily="18" charset="0"/>
              </a:rPr>
              <a:t>(</a:t>
            </a:r>
            <a:r>
              <a:rPr lang="en-US" sz="1800" dirty="0" err="1">
                <a:solidFill>
                  <a:srgbClr val="FF0000"/>
                </a:solidFill>
                <a:latin typeface="Times New Roman" panose="02020603050405020304" pitchFamily="18" charset="0"/>
                <a:cs typeface="Times New Roman" panose="02020603050405020304" pitchFamily="18" charset="0"/>
              </a:rPr>
              <a:t>procesā</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jaunu</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iestrād</a:t>
            </a:r>
            <a:r>
              <a:rPr lang="lv-LV" sz="1800" dirty="0">
                <a:solidFill>
                  <a:srgbClr val="FF0000"/>
                </a:solidFill>
                <a:latin typeface="Times New Roman" panose="02020603050405020304" pitchFamily="18" charset="0"/>
                <a:cs typeface="Times New Roman" panose="02020603050405020304" pitchFamily="18" charset="0"/>
              </a:rPr>
              <a:t>ņ</a:t>
            </a:r>
            <a:r>
              <a:rPr lang="en-US" sz="1800" dirty="0">
                <a:solidFill>
                  <a:srgbClr val="FF0000"/>
                </a:solidFill>
                <a:latin typeface="Times New Roman" panose="02020603050405020304" pitchFamily="18" charset="0"/>
                <a:cs typeface="Times New Roman" panose="02020603050405020304" pitchFamily="18" charset="0"/>
              </a:rPr>
              <a:t>u un </a:t>
            </a:r>
            <a:r>
              <a:rPr lang="en-US" sz="1800" dirty="0" err="1">
                <a:solidFill>
                  <a:srgbClr val="FF0000"/>
                </a:solidFill>
                <a:latin typeface="Times New Roman" panose="02020603050405020304" pitchFamily="18" charset="0"/>
                <a:cs typeface="Times New Roman" panose="02020603050405020304" pitchFamily="18" charset="0"/>
              </a:rPr>
              <a:t>resursu</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apzināšana</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specializācijas</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err="1">
                <a:solidFill>
                  <a:srgbClr val="FF0000"/>
                </a:solidFill>
                <a:latin typeface="Times New Roman" panose="02020603050405020304" pitchFamily="18" charset="0"/>
                <a:cs typeface="Times New Roman" panose="02020603050405020304" pitchFamily="18" charset="0"/>
              </a:rPr>
              <a:t>noteikšanai</a:t>
            </a:r>
            <a:r>
              <a:rPr lang="en-US" sz="1800" dirty="0">
                <a:solidFill>
                  <a:srgbClr val="FF0000"/>
                </a:solidFill>
                <a:latin typeface="Times New Roman" panose="02020603050405020304" pitchFamily="18" charset="0"/>
                <a:cs typeface="Times New Roman" panose="02020603050405020304" pitchFamily="18" charset="0"/>
              </a:rPr>
              <a:t>) </a:t>
            </a:r>
            <a:endParaRPr lang="lv-LV" sz="1800" dirty="0">
              <a:solidFill>
                <a:srgbClr val="FF0000"/>
              </a:solidFill>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a:bodyPr>
          <a:lstStyle/>
          <a:p>
            <a:pPr algn="just"/>
            <a:r>
              <a:rPr lang="lv-LV" sz="2400" b="1" dirty="0">
                <a:latin typeface="Times New Roman" panose="02020603050405020304" pitchFamily="18" charset="0"/>
                <a:cs typeface="Times New Roman" panose="02020603050405020304" pitchFamily="18" charset="0"/>
              </a:rPr>
              <a:t>PIEPRASĪJUMS</a:t>
            </a:r>
            <a:r>
              <a:rPr lang="lv-LV" sz="2400" dirty="0">
                <a:latin typeface="Times New Roman" panose="02020603050405020304" pitchFamily="18" charset="0"/>
                <a:cs typeface="Times New Roman" panose="02020603050405020304" pitchFamily="18" charset="0"/>
              </a:rPr>
              <a:t>. Profesionālās pilnveides vajadzības sociālajiem darbiniekiem ietver darbu ar personām, kuras cietušas no vardarbības (īpaši izcelti </a:t>
            </a:r>
            <a:r>
              <a:rPr lang="lv-LV" sz="2400" dirty="0" err="1">
                <a:latin typeface="Times New Roman" panose="02020603050405020304" pitchFamily="18" charset="0"/>
                <a:cs typeface="Times New Roman" panose="02020603050405020304" pitchFamily="18" charset="0"/>
              </a:rPr>
              <a:t>cilvēktirdzniecības</a:t>
            </a:r>
            <a:r>
              <a:rPr lang="lv-LV" sz="2400" dirty="0">
                <a:latin typeface="Times New Roman" panose="02020603050405020304" pitchFamily="18" charset="0"/>
                <a:cs typeface="Times New Roman" panose="02020603050405020304" pitchFamily="18" charset="0"/>
              </a:rPr>
              <a:t> upuri) un personām, kuras veikušas vardarbību ( īpaši izceltas personas, kuras atbrīvotas no ieslodzījuma vietām). Prasmes, kuras viņi uzskata par nepieciešamu apgūt, ietver konsultēšanu (kontakta nodibināšanu ar klientu, motivēšanu, komunikāciju ar agresīvu klientu), t.sk. spēju būt </a:t>
            </a:r>
            <a:r>
              <a:rPr lang="lv-LV" sz="2400" dirty="0" err="1">
                <a:latin typeface="Times New Roman" panose="02020603050405020304" pitchFamily="18" charset="0"/>
                <a:cs typeface="Times New Roman" panose="02020603050405020304" pitchFamily="18" charset="0"/>
              </a:rPr>
              <a:t>empātiskam</a:t>
            </a:r>
            <a:r>
              <a:rPr lang="lv-LV" sz="2400" dirty="0">
                <a:latin typeface="Times New Roman" panose="02020603050405020304" pitchFamily="18" charset="0"/>
                <a:cs typeface="Times New Roman" panose="02020603050405020304" pitchFamily="18" charset="0"/>
              </a:rPr>
              <a:t> un pieņemošam; spēju atpazīt seksuālas vardarbības sekas.</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8</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398066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49ADC1D-B876-42E5-8DF4-944CA82C5DB9}"/>
              </a:ext>
            </a:extLst>
          </p:cNvPr>
          <p:cNvSpPr>
            <a:spLocks noGrp="1"/>
          </p:cNvSpPr>
          <p:nvPr>
            <p:ph type="title"/>
          </p:nvPr>
        </p:nvSpPr>
        <p:spPr>
          <a:xfrm>
            <a:off x="680357" y="268207"/>
            <a:ext cx="10831286" cy="978483"/>
          </a:xfrm>
        </p:spPr>
        <p:txBody>
          <a:bodyPr>
            <a:normAutofit fontScale="90000"/>
          </a:bodyPr>
          <a:lstStyle/>
          <a:p>
            <a:r>
              <a:rPr lang="lv-LV" dirty="0"/>
              <a:t> </a:t>
            </a:r>
            <a:r>
              <a:rPr lang="lv-LV" sz="3100" dirty="0">
                <a:latin typeface="Times New Roman" panose="02020603050405020304" pitchFamily="18" charset="0"/>
                <a:cs typeface="Times New Roman" panose="02020603050405020304" pitchFamily="18" charset="0"/>
              </a:rPr>
              <a:t>2635 10 Sociālais DARBINIEKS darbam ar vardarbībā cietušām personām,  programmas nosaukums </a:t>
            </a:r>
            <a:r>
              <a:rPr lang="lv-LV" sz="3100" b="1" dirty="0">
                <a:latin typeface="Times New Roman" panose="02020603050405020304" pitchFamily="18" charset="0"/>
                <a:cs typeface="Times New Roman" panose="02020603050405020304" pitchFamily="18" charset="0"/>
              </a:rPr>
              <a:t>“ Sociālais darbs ar vardarbībā cietušām un vardarbību veikušām personām”</a:t>
            </a:r>
            <a:r>
              <a:rPr lang="en-US" sz="3100" b="1" dirty="0">
                <a:latin typeface="Times New Roman" panose="02020603050405020304" pitchFamily="18" charset="0"/>
                <a:cs typeface="Times New Roman" panose="02020603050405020304" pitchFamily="18" charset="0"/>
              </a:rPr>
              <a:t> </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turp</a:t>
            </a:r>
            <a:r>
              <a:rPr lang="en-US" sz="3100" dirty="0">
                <a:latin typeface="Times New Roman" panose="02020603050405020304" pitchFamily="18" charset="0"/>
                <a:cs typeface="Times New Roman" panose="02020603050405020304" pitchFamily="18" charset="0"/>
              </a:rPr>
              <a:t>.)</a:t>
            </a:r>
            <a:endParaRPr lang="lv-LV" sz="1800" dirty="0">
              <a:solidFill>
                <a:srgbClr val="FF0000"/>
              </a:solidFill>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6A22E899-26DF-4F0F-895F-AAD9506992DE}"/>
              </a:ext>
            </a:extLst>
          </p:cNvPr>
          <p:cNvSpPr>
            <a:spLocks noGrp="1"/>
          </p:cNvSpPr>
          <p:nvPr>
            <p:ph idx="1"/>
          </p:nvPr>
        </p:nvSpPr>
        <p:spPr/>
        <p:txBody>
          <a:bodyPr>
            <a:normAutofit/>
          </a:bodyPr>
          <a:lstStyle/>
          <a:p>
            <a:pPr algn="just"/>
            <a:r>
              <a:rPr lang="lv-LV" sz="2000" b="1" dirty="0">
                <a:latin typeface="Times New Roman" panose="02020603050405020304" pitchFamily="18" charset="0"/>
                <a:cs typeface="Times New Roman" panose="02020603050405020304" pitchFamily="18" charset="0"/>
              </a:rPr>
              <a:t>GATAVĪBA. </a:t>
            </a:r>
            <a:r>
              <a:rPr lang="lv-LV" sz="2000" dirty="0">
                <a:latin typeface="Times New Roman" panose="02020603050405020304" pitchFamily="18" charset="0"/>
                <a:cs typeface="Times New Roman" panose="02020603050405020304" pitchFamily="18" charset="0"/>
              </a:rPr>
              <a:t>Pateicoties metodikai darbam ar vardarbībā cietušajām un vardarbību veikušajām personām, kopš 2020.gada profesionāļu vidē nostiprinās izpratne par dažādiem vardarbības veidiem, tai skaitā intīmo partneru vardarbību, un meklētas pieejas tās risināšanai. Šobrīd vardarbības gadījumi ir viena no izplatītākajām un plašākajām tēmām sociālajā darbā, un problēma, kuras izplatība pieaugusi </a:t>
            </a:r>
            <a:r>
              <a:rPr lang="lv-LV" sz="2000" dirty="0" err="1">
                <a:latin typeface="Times New Roman" panose="02020603050405020304" pitchFamily="18" charset="0"/>
                <a:cs typeface="Times New Roman" panose="02020603050405020304" pitchFamily="18" charset="0"/>
              </a:rPr>
              <a:t>Covid</a:t>
            </a:r>
            <a:r>
              <a:rPr lang="lv-LV" sz="2000" dirty="0">
                <a:latin typeface="Times New Roman" panose="02020603050405020304" pitchFamily="18" charset="0"/>
                <a:cs typeface="Times New Roman" panose="02020603050405020304" pitchFamily="18" charset="0"/>
              </a:rPr>
              <a:t> – 19 pandēmijas ietekmē. Starp metodikā padziļināti apskatītām ir šādas tēmas: vardarbības fenomens un vardarbību kā sociālu problēmu skaidrojošas teorijas; sociālā darba prakse vardarbības gadījumos, ētiskas dilemmas, </a:t>
            </a:r>
            <a:r>
              <a:rPr lang="lv-LV" sz="2000" dirty="0" err="1">
                <a:latin typeface="Times New Roman" panose="02020603050405020304" pitchFamily="18" charset="0"/>
                <a:cs typeface="Times New Roman" panose="02020603050405020304" pitchFamily="18" charset="0"/>
              </a:rPr>
              <a:t>prevence</a:t>
            </a:r>
            <a:r>
              <a:rPr lang="lv-LV" sz="2000" dirty="0">
                <a:latin typeface="Times New Roman" panose="02020603050405020304" pitchFamily="18" charset="0"/>
                <a:cs typeface="Times New Roman" panose="02020603050405020304" pitchFamily="18" charset="0"/>
              </a:rPr>
              <a:t>, specifisko gadījumu vadīšana, kā arī resursu atpazīšana, kāda kompetence nepieciešama darbā ar vardarbības gadījumiem, kādas sarunu tehnikas izmantot, lai veiksmīgi veidotu saskarsmi ar vardarbībā cietušajiem un vardarbību veikušām personām; sociālo darbu ar nepilngadīgu no vardarbības cietušu un vardarbību veikušu personu; sociālo darbu ar vardarbību veikušu personu un rīkiem darbā ar vardarbību veikušu personu. Savukārt 2023.gada nogalē izstrādātā krīzes intervences sociālajā darbā metodika veido pamatu konkrētu krīzes intervences pieeju un attiecīgu kompetenču apguvei darbā ar vardarbībā cietušām personām. </a:t>
            </a:r>
          </a:p>
        </p:txBody>
      </p:sp>
      <p:sp>
        <p:nvSpPr>
          <p:cNvPr id="6" name="Kājenes vietturis 5">
            <a:extLst>
              <a:ext uri="{FF2B5EF4-FFF2-40B4-BE49-F238E27FC236}">
                <a16:creationId xmlns:a16="http://schemas.microsoft.com/office/drawing/2014/main" id="{0348A307-7403-47AD-9647-B62FFCD7D172}"/>
              </a:ext>
            </a:extLst>
          </p:cNvPr>
          <p:cNvSpPr>
            <a:spLocks noGrp="1"/>
          </p:cNvSpPr>
          <p:nvPr>
            <p:ph type="ftr" sz="quarter" idx="11"/>
          </p:nvPr>
        </p:nvSpPr>
        <p:spPr/>
        <p:txBody>
          <a:bodyPr/>
          <a:lstStyle/>
          <a:p>
            <a:endParaRPr lang="lv-LV"/>
          </a:p>
        </p:txBody>
      </p:sp>
      <p:sp>
        <p:nvSpPr>
          <p:cNvPr id="2" name="Slaida numura vietturis 1">
            <a:extLst>
              <a:ext uri="{FF2B5EF4-FFF2-40B4-BE49-F238E27FC236}">
                <a16:creationId xmlns:a16="http://schemas.microsoft.com/office/drawing/2014/main" id="{1B5C6E2E-0648-49A1-976C-BEE50E2C44E8}"/>
              </a:ext>
            </a:extLst>
          </p:cNvPr>
          <p:cNvSpPr>
            <a:spLocks noGrp="1"/>
          </p:cNvSpPr>
          <p:nvPr>
            <p:ph type="sldNum" sz="quarter" idx="12"/>
          </p:nvPr>
        </p:nvSpPr>
        <p:spPr/>
        <p:txBody>
          <a:bodyPr/>
          <a:lstStyle/>
          <a:p>
            <a:fld id="{533C6C95-5603-4CC0-B183-FECE9B64DFC2}" type="slidenum">
              <a:rPr lang="lv-LV" smtClean="0"/>
              <a:t>9</a:t>
            </a:fld>
            <a:endParaRPr lang="lv-LV"/>
          </a:p>
        </p:txBody>
      </p:sp>
      <p:pic>
        <p:nvPicPr>
          <p:cNvPr id="5" name="Satura vietturis 7">
            <a:extLst>
              <a:ext uri="{FF2B5EF4-FFF2-40B4-BE49-F238E27FC236}">
                <a16:creationId xmlns:a16="http://schemas.microsoft.com/office/drawing/2014/main" id="{50161BCE-73F8-4745-B0FA-51187ACFDB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3066" y="246529"/>
            <a:ext cx="1221468" cy="637674"/>
          </a:xfrm>
          <a:prstGeom prst="rect">
            <a:avLst/>
          </a:prstGeom>
        </p:spPr>
      </p:pic>
    </p:spTree>
    <p:extLst>
      <p:ext uri="{BB962C8B-B14F-4D97-AF65-F5344CB8AC3E}">
        <p14:creationId xmlns:p14="http://schemas.microsoft.com/office/powerpoint/2010/main" val="2125606920"/>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310CB980028E489AA38B5A3B725AD0" ma:contentTypeVersion="11" ma:contentTypeDescription="Create a new document." ma:contentTypeScope="" ma:versionID="9b30ec543f7eb5f100d081cf049ae3c1">
  <xsd:schema xmlns:xsd="http://www.w3.org/2001/XMLSchema" xmlns:xs="http://www.w3.org/2001/XMLSchema" xmlns:p="http://schemas.microsoft.com/office/2006/metadata/properties" xmlns:ns3="30b671a1-e750-4efc-a322-d42da3124237" targetNamespace="http://schemas.microsoft.com/office/2006/metadata/properties" ma:root="true" ma:fieldsID="745f2e13b88a020187dbd0b14a2c3bc4" ns3:_="">
    <xsd:import namespace="30b671a1-e750-4efc-a322-d42da3124237"/>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SystemTags" minOccurs="0"/>
                <xsd:element ref="ns3:MediaServiceLocation" minOccurs="0"/>
                <xsd:element ref="ns3:MediaServiceGenerationTime" minOccurs="0"/>
                <xsd:element ref="ns3:MediaServiceEventHashCode" minOccurs="0"/>
                <xsd:element ref="ns3:MediaLengthInSecond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b671a1-e750-4efc-a322-d42da31242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ystemTags" ma:index="13" nillable="true" ma:displayName="MediaServiceSystemTags" ma:hidden="true" ma:internalName="MediaServiceSystemTags" ma:readOnly="true">
      <xsd:simpleType>
        <xsd:restriction base="dms:Note"/>
      </xsd:simpleType>
    </xsd:element>
    <xsd:element name="MediaServiceLocation" ma:index="14" nillable="true" ma:displayName="Location" ma:indexed="true"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B583D0-70E1-4139-B865-21D5746F0521}">
  <ds:schemaRefs>
    <ds:schemaRef ds:uri="http://schemas.microsoft.com/sharepoint/v3/contenttype/forms"/>
  </ds:schemaRefs>
</ds:datastoreItem>
</file>

<file path=customXml/itemProps2.xml><?xml version="1.0" encoding="utf-8"?>
<ds:datastoreItem xmlns:ds="http://schemas.openxmlformats.org/officeDocument/2006/customXml" ds:itemID="{43A6F8A7-95D8-4DED-B5D4-BAD962426E4B}">
  <ds:schemaRefs>
    <ds:schemaRef ds:uri="http://purl.org/dc/dcmitype/"/>
    <ds:schemaRef ds:uri="http://schemas.microsoft.com/office/2006/documentManagement/types"/>
    <ds:schemaRef ds:uri="http://schemas.microsoft.com/office/2006/metadata/properties"/>
    <ds:schemaRef ds:uri="http://www.w3.org/XML/1998/namespace"/>
    <ds:schemaRef ds:uri="http://purl.org/dc/terms/"/>
    <ds:schemaRef ds:uri="30b671a1-e750-4efc-a322-d42da3124237"/>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A1C5375A-D74C-43B6-8D43-65E8E5A6B7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b671a1-e750-4efc-a322-d42da31242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3966</TotalTime>
  <Words>1927</Words>
  <Application>Microsoft Office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Helv</vt:lpstr>
      <vt:lpstr>Times New Roman</vt:lpstr>
      <vt:lpstr>Office-teema</vt:lpstr>
      <vt:lpstr>  Pamatojums trīs profesionālās pilnveides izglītības programmu izstrādei un īstenošanai praktizējošiem sociālā darba speciālistiem  Darbība 1.1.1. projektā “Profesionāla un mūsdienīga sociālā darba attīstība”  Sociālā darba speciālistu sadarbības padome 2024.gada 6.martā     </vt:lpstr>
      <vt:lpstr>Avoti</vt:lpstr>
      <vt:lpstr>Apspriešanai Padomē virzām 4 idejas profesionālās pilnveides izglītības programmu izstrādei nākošo sociālā darbinieka profesijas specializāciju veidošanai: </vt:lpstr>
      <vt:lpstr>2635 04 Sociālais DARBINIEKS darbam ar veciem cilvēkiem, programmas indikatīvs nosaukums “Sociālais darbs ar senioriem”</vt:lpstr>
      <vt:lpstr>2635 04 Sociālais DARBINIEKS darbam ar veciem cilvēkiem, programmas indikatīvs nosaukums “Sociālais darbs ar senioriem” (turp.) </vt:lpstr>
      <vt:lpstr>2635 08 Sociālais DARBINIEKS darbam ar personām ar funkcionāliem traucējumiem, programmas indikatīvs nosaukums “Sociālais darbs ar personām ar garīga rakstura traucējumiem” </vt:lpstr>
      <vt:lpstr>2635 08 Sociālais DARBINIEKS darbam ar personām ar funkcionāliem traucējumiem, programmas indikatīvs nosaukums “Sociālais darbs ar personām ar garīga rakstura traucējumiem” (turp.) </vt:lpstr>
      <vt:lpstr> 2635 10 Sociālais DARBINIEKS darbam ar vardarbībā cietušām personām,  programmas nosaukums “ Sociālais darbs ar vardarbībā cietušām un vardarbību veikušām personām” (procesā jaunu iestrādņu un resursu apzināšana specializācijas noteikšanai) </vt:lpstr>
      <vt:lpstr> 2635 10 Sociālais DARBINIEKS darbam ar vardarbībā cietušām personām,  programmas nosaukums “ Sociālais darbs ar vardarbībā cietušām un vardarbību veikušām personām” ( turp.)</vt:lpstr>
      <vt:lpstr> 2635 10 Sociālais DARBINIEKS darbam ar vardarbībā cietušām personām,  programmas nosaukums “ Sociālais darbs ar vardarbībā cietušām un vardarbību veikušām personām” (turp.) </vt:lpstr>
      <vt:lpstr>2635 09 Sociālais DARBINIEKS darbam ar klientiem ārstniecības iestādēs, indikatīvs programmas nosaukums “Sociālais darbs ārstniecības iestādēs”</vt:lpstr>
      <vt:lpstr>2635 09 Sociālais DARBINIEKS darbam ar klientiem ārstniecības iestādēs, indikatīvs programmas nosaukums “Sociālais darbs ārstniecības iestādēs” ( turp.) </vt:lpstr>
      <vt:lpstr>2635 09 Sociālais DARBINIEKS darbam ar klientiem ārstniecības iestādēs, indikatīvs programmas nosaukums “Sociālais darbs ārstniecības iestādēs” ( turp.) </vt:lpstr>
      <vt:lpstr>Paldies par uzmanību! </vt:lpstr>
      <vt:lpstr>Projekts  “Profesionāla un mūsdienīga sociālā darba  attīstība”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dc:title>
  <dc:creator>Kiviranta Joonas</dc:creator>
  <cp:lastModifiedBy>Liesma Ose</cp:lastModifiedBy>
  <cp:revision>106</cp:revision>
  <dcterms:created xsi:type="dcterms:W3CDTF">2023-07-31T08:57:13Z</dcterms:created>
  <dcterms:modified xsi:type="dcterms:W3CDTF">2024-02-28T14:29:07Z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0x010100F6310CB980028E489AA38B5A3B725AD0</vt:lpwstr>
  </property>
</Properties>
</file>