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71" r:id="rId2"/>
    <p:sldMasterId id="2147484678" r:id="rId3"/>
    <p:sldMasterId id="2147484690" r:id="rId4"/>
    <p:sldMasterId id="2147484702" r:id="rId5"/>
    <p:sldMasterId id="2147484714" r:id="rId6"/>
  </p:sldMasterIdLst>
  <p:notesMasterIdLst>
    <p:notesMasterId r:id="rId41"/>
  </p:notesMasterIdLst>
  <p:sldIdLst>
    <p:sldId id="256" r:id="rId7"/>
    <p:sldId id="257" r:id="rId8"/>
    <p:sldId id="271" r:id="rId9"/>
    <p:sldId id="259" r:id="rId10"/>
    <p:sldId id="281" r:id="rId11"/>
    <p:sldId id="286" r:id="rId12"/>
    <p:sldId id="268" r:id="rId13"/>
    <p:sldId id="269" r:id="rId14"/>
    <p:sldId id="272" r:id="rId15"/>
    <p:sldId id="282" r:id="rId16"/>
    <p:sldId id="273" r:id="rId17"/>
    <p:sldId id="288" r:id="rId18"/>
    <p:sldId id="274" r:id="rId19"/>
    <p:sldId id="290" r:id="rId20"/>
    <p:sldId id="291" r:id="rId21"/>
    <p:sldId id="358" r:id="rId22"/>
    <p:sldId id="359" r:id="rId23"/>
    <p:sldId id="360" r:id="rId24"/>
    <p:sldId id="311" r:id="rId25"/>
    <p:sldId id="1377" r:id="rId26"/>
    <p:sldId id="1414" r:id="rId27"/>
    <p:sldId id="1423" r:id="rId28"/>
    <p:sldId id="1430" r:id="rId29"/>
    <p:sldId id="1429" r:id="rId30"/>
    <p:sldId id="1431" r:id="rId31"/>
    <p:sldId id="1432" r:id="rId32"/>
    <p:sldId id="1446" r:id="rId33"/>
    <p:sldId id="1439" r:id="rId34"/>
    <p:sldId id="1440" r:id="rId35"/>
    <p:sldId id="1441" r:id="rId36"/>
    <p:sldId id="1442" r:id="rId37"/>
    <p:sldId id="1443" r:id="rId38"/>
    <p:sldId id="1444" r:id="rId39"/>
    <p:sldId id="1445" r:id="rId40"/>
  </p:sldIdLst>
  <p:sldSz cx="12192000" cy="6858000"/>
  <p:notesSz cx="6669088" cy="987266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Noklusējuma sadaļa" id="{A8819811-DF6C-4AC9-9F58-A694A8A4E39E}">
          <p14:sldIdLst>
            <p14:sldId id="256"/>
            <p14:sldId id="257"/>
            <p14:sldId id="271"/>
            <p14:sldId id="259"/>
            <p14:sldId id="281"/>
            <p14:sldId id="286"/>
            <p14:sldId id="268"/>
            <p14:sldId id="269"/>
            <p14:sldId id="272"/>
            <p14:sldId id="282"/>
            <p14:sldId id="273"/>
            <p14:sldId id="288"/>
            <p14:sldId id="274"/>
            <p14:sldId id="290"/>
            <p14:sldId id="291"/>
            <p14:sldId id="358"/>
            <p14:sldId id="359"/>
            <p14:sldId id="360"/>
            <p14:sldId id="311"/>
            <p14:sldId id="1377"/>
            <p14:sldId id="1414"/>
            <p14:sldId id="1423"/>
            <p14:sldId id="1430"/>
            <p14:sldId id="1429"/>
            <p14:sldId id="1431"/>
            <p14:sldId id="1432"/>
          </p14:sldIdLst>
        </p14:section>
        <p14:section name="Nenosaukta sadaļa" id="{8E25EAFA-769E-400F-A4C2-F0D8AA814C3D}">
          <p14:sldIdLst>
            <p14:sldId id="1446"/>
            <p14:sldId id="1439"/>
            <p14:sldId id="1440"/>
            <p14:sldId id="1441"/>
            <p14:sldId id="1442"/>
            <p14:sldId id="1443"/>
            <p14:sldId id="1444"/>
            <p14:sldId id="144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ita Kopeika" initials="GK" lastIdx="0" clrIdx="0">
    <p:extLst>
      <p:ext uri="{19B8F6BF-5375-455C-9EA6-DF929625EA0E}">
        <p15:presenceInfo xmlns:p15="http://schemas.microsoft.com/office/powerpoint/2012/main" userId="S-1-5-21-738795142-1242532775-405837587-4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2339" autoAdjust="0"/>
  </p:normalViewPr>
  <p:slideViewPr>
    <p:cSldViewPr snapToGrid="0" snapToObjects="1">
      <p:cViewPr varScale="1">
        <p:scale>
          <a:sx n="94" d="100"/>
          <a:sy n="94" d="100"/>
        </p:scale>
        <p:origin x="1026" y="90"/>
      </p:cViewPr>
      <p:guideLst>
        <p:guide orient="horz" pos="2160"/>
        <p:guide pos="3840"/>
      </p:guideLst>
    </p:cSldViewPr>
  </p:slideViewPr>
  <p:outlineViewPr>
    <p:cViewPr>
      <p:scale>
        <a:sx n="33" d="100"/>
        <a:sy n="33" d="100"/>
      </p:scale>
      <p:origin x="0" y="-14742"/>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iemca-ds-c1k5\U%20disks\iputane\Documenti%20dator&#257;\PARSKATI\BERNI\2023\Parskatam2023_shem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ADL!$B$16</c:f>
              <c:strCache>
                <c:ptCount val="1"/>
                <c:pt idx="0">
                  <c:v>uzsākto procesu nepilngadīgām personām skaits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ADL!$C$15:$E$15</c:f>
              <c:numCache>
                <c:formatCode>General</c:formatCode>
                <c:ptCount val="3"/>
                <c:pt idx="0">
                  <c:v>2021</c:v>
                </c:pt>
                <c:pt idx="1">
                  <c:v>2022</c:v>
                </c:pt>
                <c:pt idx="2">
                  <c:v>2023</c:v>
                </c:pt>
              </c:numCache>
            </c:numRef>
          </c:cat>
          <c:val>
            <c:numRef>
              <c:f>ADL!$C$16:$E$16</c:f>
              <c:numCache>
                <c:formatCode>General</c:formatCode>
                <c:ptCount val="3"/>
                <c:pt idx="0">
                  <c:v>9327</c:v>
                </c:pt>
                <c:pt idx="1">
                  <c:v>8342</c:v>
                </c:pt>
                <c:pt idx="2">
                  <c:v>8208</c:v>
                </c:pt>
              </c:numCache>
            </c:numRef>
          </c:val>
          <c:extLst>
            <c:ext xmlns:c16="http://schemas.microsoft.com/office/drawing/2014/chart" uri="{C3380CC4-5D6E-409C-BE32-E72D297353CC}">
              <c16:uniqueId val="{00000000-D783-4136-B2B7-F08F9BC10BE1}"/>
            </c:ext>
          </c:extLst>
        </c:ser>
        <c:ser>
          <c:idx val="1"/>
          <c:order val="1"/>
          <c:tx>
            <c:strRef>
              <c:f>ADL!$B$17</c:f>
              <c:strCache>
                <c:ptCount val="1"/>
                <c:pt idx="0">
                  <c:v>nepilngadīgo skaits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ADL!$C$15:$E$15</c:f>
              <c:numCache>
                <c:formatCode>General</c:formatCode>
                <c:ptCount val="3"/>
                <c:pt idx="0">
                  <c:v>2021</c:v>
                </c:pt>
                <c:pt idx="1">
                  <c:v>2022</c:v>
                </c:pt>
                <c:pt idx="2">
                  <c:v>2023</c:v>
                </c:pt>
              </c:numCache>
            </c:numRef>
          </c:cat>
          <c:val>
            <c:numRef>
              <c:f>ADL!$C$17:$E$17</c:f>
              <c:numCache>
                <c:formatCode>General</c:formatCode>
                <c:ptCount val="3"/>
                <c:pt idx="0">
                  <c:v>5524</c:v>
                </c:pt>
                <c:pt idx="1">
                  <c:v>5276</c:v>
                </c:pt>
                <c:pt idx="2">
                  <c:v>6780</c:v>
                </c:pt>
              </c:numCache>
            </c:numRef>
          </c:val>
          <c:extLst>
            <c:ext xmlns:c16="http://schemas.microsoft.com/office/drawing/2014/chart" uri="{C3380CC4-5D6E-409C-BE32-E72D297353CC}">
              <c16:uniqueId val="{00000001-D783-4136-B2B7-F08F9BC10BE1}"/>
            </c:ext>
          </c:extLst>
        </c:ser>
        <c:dLbls>
          <c:showLegendKey val="0"/>
          <c:showVal val="0"/>
          <c:showCatName val="0"/>
          <c:showSerName val="0"/>
          <c:showPercent val="0"/>
          <c:showBubbleSize val="0"/>
        </c:dLbls>
        <c:gapWidth val="219"/>
        <c:overlap val="-27"/>
        <c:axId val="315485424"/>
        <c:axId val="315481264"/>
      </c:barChart>
      <c:catAx>
        <c:axId val="31548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315481264"/>
        <c:crosses val="autoZero"/>
        <c:auto val="1"/>
        <c:lblAlgn val="ctr"/>
        <c:lblOffset val="100"/>
        <c:noMultiLvlLbl val="0"/>
      </c:catAx>
      <c:valAx>
        <c:axId val="31548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15485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Entry>
      <c:legendEntry>
        <c:idx val="1"/>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'ieslodzitie, notiesatie'!$B$4</c:f>
              <c:strCache>
                <c:ptCount val="1"/>
                <c:pt idx="0">
                  <c:v>Pašvaldību administratīvo komisiju lēmumi par audzinoša rakstura piespeidu līdzekļi piemērošanu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lumMod val="7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'ieslodzitie, notiesatie'!$C$3:$G$3</c:f>
              <c:numCache>
                <c:formatCode>General</c:formatCode>
                <c:ptCount val="5"/>
                <c:pt idx="0">
                  <c:v>2019</c:v>
                </c:pt>
                <c:pt idx="1">
                  <c:v>2020</c:v>
                </c:pt>
                <c:pt idx="2">
                  <c:v>2021</c:v>
                </c:pt>
                <c:pt idx="3">
                  <c:v>2022</c:v>
                </c:pt>
                <c:pt idx="4">
                  <c:v>2023</c:v>
                </c:pt>
              </c:numCache>
            </c:numRef>
          </c:cat>
          <c:val>
            <c:numRef>
              <c:f>'ieslodzitie, notiesatie'!$C$4:$G$4</c:f>
              <c:numCache>
                <c:formatCode>General</c:formatCode>
                <c:ptCount val="5"/>
                <c:pt idx="0">
                  <c:v>2900</c:v>
                </c:pt>
                <c:pt idx="1">
                  <c:v>2582</c:v>
                </c:pt>
                <c:pt idx="2">
                  <c:v>4544</c:v>
                </c:pt>
                <c:pt idx="3">
                  <c:v>5143</c:v>
                </c:pt>
                <c:pt idx="4">
                  <c:v>6407</c:v>
                </c:pt>
              </c:numCache>
            </c:numRef>
          </c:val>
          <c:extLst>
            <c:ext xmlns:c16="http://schemas.microsoft.com/office/drawing/2014/chart" uri="{C3380CC4-5D6E-409C-BE32-E72D297353CC}">
              <c16:uniqueId val="{00000000-3D02-4142-83AA-97B5443C98A5}"/>
            </c:ext>
          </c:extLst>
        </c:ser>
        <c:dLbls>
          <c:showLegendKey val="0"/>
          <c:showVal val="0"/>
          <c:showCatName val="0"/>
          <c:showSerName val="0"/>
          <c:showPercent val="0"/>
          <c:showBubbleSize val="0"/>
        </c:dLbls>
        <c:gapWidth val="219"/>
        <c:overlap val="-27"/>
        <c:axId val="1795663968"/>
        <c:axId val="1795669792"/>
      </c:barChart>
      <c:catAx>
        <c:axId val="17956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795669792"/>
        <c:crosses val="autoZero"/>
        <c:auto val="1"/>
        <c:lblAlgn val="ctr"/>
        <c:lblOffset val="100"/>
        <c:noMultiLvlLbl val="0"/>
      </c:catAx>
      <c:valAx>
        <c:axId val="179566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795663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NN!$R$5</c:f>
              <c:strCache>
                <c:ptCount val="1"/>
                <c:pt idx="0">
                  <c:v>valstī reģistrētie noziedzīgie nodarījumi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lumMod val="7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NN!$S$4:$U$4</c:f>
              <c:numCache>
                <c:formatCode>General</c:formatCode>
                <c:ptCount val="3"/>
                <c:pt idx="0">
                  <c:v>2021</c:v>
                </c:pt>
                <c:pt idx="1">
                  <c:v>2022</c:v>
                </c:pt>
                <c:pt idx="2">
                  <c:v>2023</c:v>
                </c:pt>
              </c:numCache>
            </c:numRef>
          </c:cat>
          <c:val>
            <c:numRef>
              <c:f>NN!$S$5:$U$5</c:f>
              <c:numCache>
                <c:formatCode>General</c:formatCode>
                <c:ptCount val="3"/>
                <c:pt idx="0">
                  <c:v>32820</c:v>
                </c:pt>
                <c:pt idx="1">
                  <c:v>33707</c:v>
                </c:pt>
                <c:pt idx="2">
                  <c:v>35609</c:v>
                </c:pt>
              </c:numCache>
            </c:numRef>
          </c:val>
          <c:extLst>
            <c:ext xmlns:c16="http://schemas.microsoft.com/office/drawing/2014/chart" uri="{C3380CC4-5D6E-409C-BE32-E72D297353CC}">
              <c16:uniqueId val="{00000000-868D-4448-A86D-34E893BFE347}"/>
            </c:ext>
          </c:extLst>
        </c:ser>
        <c:ser>
          <c:idx val="1"/>
          <c:order val="1"/>
          <c:tx>
            <c:strRef>
              <c:f>NN!$R$6</c:f>
              <c:strCache>
                <c:ptCount val="1"/>
                <c:pt idx="0">
                  <c:v>Nepilngadīgo izdarītie noziedzīgie nodarījumi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NN!$S$4:$U$4</c:f>
              <c:numCache>
                <c:formatCode>General</c:formatCode>
                <c:ptCount val="3"/>
                <c:pt idx="0">
                  <c:v>2021</c:v>
                </c:pt>
                <c:pt idx="1">
                  <c:v>2022</c:v>
                </c:pt>
                <c:pt idx="2">
                  <c:v>2023</c:v>
                </c:pt>
              </c:numCache>
            </c:numRef>
          </c:cat>
          <c:val>
            <c:numRef>
              <c:f>NN!$S$6:$U$6</c:f>
              <c:numCache>
                <c:formatCode>General</c:formatCode>
                <c:ptCount val="3"/>
                <c:pt idx="0">
                  <c:v>544</c:v>
                </c:pt>
                <c:pt idx="1">
                  <c:v>570</c:v>
                </c:pt>
                <c:pt idx="2">
                  <c:v>636</c:v>
                </c:pt>
              </c:numCache>
            </c:numRef>
          </c:val>
          <c:extLst>
            <c:ext xmlns:c16="http://schemas.microsoft.com/office/drawing/2014/chart" uri="{C3380CC4-5D6E-409C-BE32-E72D297353CC}">
              <c16:uniqueId val="{00000001-868D-4448-A86D-34E893BFE347}"/>
            </c:ext>
          </c:extLst>
        </c:ser>
        <c:dLbls>
          <c:showLegendKey val="0"/>
          <c:showVal val="0"/>
          <c:showCatName val="0"/>
          <c:showSerName val="0"/>
          <c:showPercent val="0"/>
          <c:showBubbleSize val="0"/>
        </c:dLbls>
        <c:gapWidth val="219"/>
        <c:overlap val="-27"/>
        <c:axId val="1595874752"/>
        <c:axId val="1595883904"/>
      </c:barChart>
      <c:lineChart>
        <c:grouping val="standard"/>
        <c:varyColors val="0"/>
        <c:ser>
          <c:idx val="2"/>
          <c:order val="2"/>
          <c:tx>
            <c:strRef>
              <c:f>NN!$R$7</c:f>
              <c:strCache>
                <c:ptCount val="1"/>
                <c:pt idx="0">
                  <c:v>Nepilngadīgo izdarīto noziedzīgo nodarījumu īpatsvars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NN!$S$4:$U$4</c:f>
              <c:numCache>
                <c:formatCode>General</c:formatCode>
                <c:ptCount val="3"/>
                <c:pt idx="0">
                  <c:v>2021</c:v>
                </c:pt>
                <c:pt idx="1">
                  <c:v>2022</c:v>
                </c:pt>
                <c:pt idx="2">
                  <c:v>2023</c:v>
                </c:pt>
              </c:numCache>
            </c:numRef>
          </c:cat>
          <c:val>
            <c:numRef>
              <c:f>NN!$S$7:$U$7</c:f>
              <c:numCache>
                <c:formatCode>0.00%</c:formatCode>
                <c:ptCount val="3"/>
                <c:pt idx="0">
                  <c:v>1.6E-2</c:v>
                </c:pt>
                <c:pt idx="1">
                  <c:v>1.67E-2</c:v>
                </c:pt>
                <c:pt idx="2">
                  <c:v>1.7000000000000001E-2</c:v>
                </c:pt>
              </c:numCache>
            </c:numRef>
          </c:val>
          <c:smooth val="0"/>
          <c:extLst>
            <c:ext xmlns:c16="http://schemas.microsoft.com/office/drawing/2014/chart" uri="{C3380CC4-5D6E-409C-BE32-E72D297353CC}">
              <c16:uniqueId val="{00000002-868D-4448-A86D-34E893BFE347}"/>
            </c:ext>
          </c:extLst>
        </c:ser>
        <c:dLbls>
          <c:showLegendKey val="0"/>
          <c:showVal val="0"/>
          <c:showCatName val="0"/>
          <c:showSerName val="0"/>
          <c:showPercent val="0"/>
          <c:showBubbleSize val="0"/>
        </c:dLbls>
        <c:marker val="1"/>
        <c:smooth val="0"/>
        <c:axId val="1595894720"/>
        <c:axId val="1595899296"/>
      </c:lineChart>
      <c:catAx>
        <c:axId val="159587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595883904"/>
        <c:crosses val="autoZero"/>
        <c:auto val="1"/>
        <c:lblAlgn val="ctr"/>
        <c:lblOffset val="100"/>
        <c:noMultiLvlLbl val="0"/>
      </c:catAx>
      <c:valAx>
        <c:axId val="159588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595874752"/>
        <c:crosses val="autoZero"/>
        <c:crossBetween val="between"/>
      </c:valAx>
      <c:valAx>
        <c:axId val="159589929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595894720"/>
        <c:crosses val="max"/>
        <c:crossBetween val="between"/>
      </c:valAx>
      <c:catAx>
        <c:axId val="1595894720"/>
        <c:scaling>
          <c:orientation val="minMax"/>
        </c:scaling>
        <c:delete val="1"/>
        <c:axPos val="b"/>
        <c:numFmt formatCode="General" sourceLinked="1"/>
        <c:majorTickMark val="none"/>
        <c:minorTickMark val="none"/>
        <c:tickLblPos val="nextTo"/>
        <c:crossAx val="15958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Personas!$S$10</c:f>
              <c:strCache>
                <c:ptCount val="1"/>
                <c:pt idx="0">
                  <c:v>nepilngadīgo skaits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85-44AA-8F13-151C820AF2F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5-44AA-8F13-151C820AF2F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85-44AA-8F13-151C820AF2F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Personas!$R$11:$R$13</c:f>
              <c:numCache>
                <c:formatCode>General</c:formatCode>
                <c:ptCount val="3"/>
                <c:pt idx="0">
                  <c:v>2021</c:v>
                </c:pt>
                <c:pt idx="1">
                  <c:v>2022</c:v>
                </c:pt>
                <c:pt idx="2">
                  <c:v>2023</c:v>
                </c:pt>
              </c:numCache>
            </c:numRef>
          </c:cat>
          <c:val>
            <c:numRef>
              <c:f>Personas!$S$11:$S$13</c:f>
              <c:numCache>
                <c:formatCode>General</c:formatCode>
                <c:ptCount val="3"/>
                <c:pt idx="0">
                  <c:v>591</c:v>
                </c:pt>
                <c:pt idx="1">
                  <c:v>585</c:v>
                </c:pt>
                <c:pt idx="2">
                  <c:v>509</c:v>
                </c:pt>
              </c:numCache>
            </c:numRef>
          </c:val>
          <c:extLst>
            <c:ext xmlns:c16="http://schemas.microsoft.com/office/drawing/2014/chart" uri="{C3380CC4-5D6E-409C-BE32-E72D297353CC}">
              <c16:uniqueId val="{00000003-5685-44AA-8F13-151C820AF2F2}"/>
            </c:ext>
          </c:extLst>
        </c:ser>
        <c:dLbls>
          <c:showLegendKey val="0"/>
          <c:showVal val="0"/>
          <c:showCatName val="0"/>
          <c:showSerName val="0"/>
          <c:showPercent val="0"/>
          <c:showBubbleSize val="0"/>
        </c:dLbls>
        <c:gapWidth val="182"/>
        <c:axId val="1395832800"/>
        <c:axId val="1395819904"/>
      </c:barChart>
      <c:catAx>
        <c:axId val="139583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395819904"/>
        <c:crosses val="autoZero"/>
        <c:auto val="1"/>
        <c:lblAlgn val="ctr"/>
        <c:lblOffset val="100"/>
        <c:noMultiLvlLbl val="0"/>
      </c:catAx>
      <c:valAx>
        <c:axId val="139581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395832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1297718510643"/>
          <c:y val="3.2841069908928919E-2"/>
          <c:w val="0.50231530435197591"/>
          <c:h val="0.82693132290505944"/>
        </c:manualLayout>
      </c:layout>
      <c:barChart>
        <c:barDir val="bar"/>
        <c:grouping val="clustered"/>
        <c:varyColors val="0"/>
        <c:ser>
          <c:idx val="0"/>
          <c:order val="0"/>
          <c:tx>
            <c:strRef>
              <c:f>NN!$C$44</c:f>
              <c:strCache>
                <c:ptCount val="1"/>
                <c:pt idx="0">
                  <c:v>2021</c:v>
                </c:pt>
              </c:strCache>
            </c:strRef>
          </c:tx>
          <c:spPr>
            <a:solidFill>
              <a:schemeClr val="accent1"/>
            </a:solidFill>
            <a:ln>
              <a:noFill/>
            </a:ln>
            <a:effectLst/>
          </c:spPr>
          <c:invertIfNegative val="0"/>
          <c:cat>
            <c:strRef>
              <c:f>NN!$B$45:$B$49</c:f>
              <c:strCache>
                <c:ptCount val="5"/>
                <c:pt idx="0">
                  <c:v>pret īpašumu</c:v>
                </c:pt>
                <c:pt idx="1">
                  <c:v>apreibinošu vielu, lietošana, iegādāšanās, glabāšana, izgatavošana, pārvadāšana un pārsūtīšana</c:v>
                </c:pt>
                <c:pt idx="2">
                  <c:v>pret personu veselību</c:v>
                </c:pt>
                <c:pt idx="3">
                  <c:v>pret tikumību un dzimumneiaizskaramību</c:v>
                </c:pt>
                <c:pt idx="4">
                  <c:v>huligānisms </c:v>
                </c:pt>
              </c:strCache>
            </c:strRef>
          </c:cat>
          <c:val>
            <c:numRef>
              <c:f>NN!$C$45:$C$49</c:f>
              <c:numCache>
                <c:formatCode>0.00%</c:formatCode>
                <c:ptCount val="5"/>
                <c:pt idx="0">
                  <c:v>0.66500000000000004</c:v>
                </c:pt>
                <c:pt idx="1">
                  <c:v>0.114</c:v>
                </c:pt>
                <c:pt idx="2">
                  <c:v>7.2999999999999995E-2</c:v>
                </c:pt>
                <c:pt idx="3">
                  <c:v>2.0199999999999999E-2</c:v>
                </c:pt>
                <c:pt idx="4">
                  <c:v>2.9000000000000001E-2</c:v>
                </c:pt>
              </c:numCache>
            </c:numRef>
          </c:val>
          <c:extLst>
            <c:ext xmlns:c16="http://schemas.microsoft.com/office/drawing/2014/chart" uri="{C3380CC4-5D6E-409C-BE32-E72D297353CC}">
              <c16:uniqueId val="{00000000-D462-4602-BB66-D68B9A8B7985}"/>
            </c:ext>
          </c:extLst>
        </c:ser>
        <c:ser>
          <c:idx val="1"/>
          <c:order val="1"/>
          <c:tx>
            <c:strRef>
              <c:f>NN!$D$44</c:f>
              <c:strCache>
                <c:ptCount val="1"/>
                <c:pt idx="0">
                  <c:v>2022</c:v>
                </c:pt>
              </c:strCache>
            </c:strRef>
          </c:tx>
          <c:spPr>
            <a:solidFill>
              <a:schemeClr val="accent2"/>
            </a:solidFill>
            <a:ln>
              <a:noFill/>
            </a:ln>
            <a:effectLst/>
          </c:spPr>
          <c:invertIfNegative val="0"/>
          <c:cat>
            <c:strRef>
              <c:f>NN!$B$45:$B$49</c:f>
              <c:strCache>
                <c:ptCount val="5"/>
                <c:pt idx="0">
                  <c:v>pret īpašumu</c:v>
                </c:pt>
                <c:pt idx="1">
                  <c:v>apreibinošu vielu, lietošana, iegādāšanās, glabāšana, izgatavošana, pārvadāšana un pārsūtīšana</c:v>
                </c:pt>
                <c:pt idx="2">
                  <c:v>pret personu veselību</c:v>
                </c:pt>
                <c:pt idx="3">
                  <c:v>pret tikumību un dzimumneiaizskaramību</c:v>
                </c:pt>
                <c:pt idx="4">
                  <c:v>huligānisms </c:v>
                </c:pt>
              </c:strCache>
            </c:strRef>
          </c:cat>
          <c:val>
            <c:numRef>
              <c:f>NN!$D$45:$D$49</c:f>
              <c:numCache>
                <c:formatCode>0%</c:formatCode>
                <c:ptCount val="5"/>
                <c:pt idx="0" formatCode="0.00%">
                  <c:v>0.63100000000000001</c:v>
                </c:pt>
                <c:pt idx="1">
                  <c:v>0.17</c:v>
                </c:pt>
                <c:pt idx="2" formatCode="0.00%">
                  <c:v>8.7999999999999995E-2</c:v>
                </c:pt>
                <c:pt idx="3" formatCode="0.00%">
                  <c:v>4.3999999999999997E-2</c:v>
                </c:pt>
                <c:pt idx="4" formatCode="0.00%">
                  <c:v>1.2E-2</c:v>
                </c:pt>
              </c:numCache>
            </c:numRef>
          </c:val>
          <c:extLst>
            <c:ext xmlns:c16="http://schemas.microsoft.com/office/drawing/2014/chart" uri="{C3380CC4-5D6E-409C-BE32-E72D297353CC}">
              <c16:uniqueId val="{00000001-D462-4602-BB66-D68B9A8B7985}"/>
            </c:ext>
          </c:extLst>
        </c:ser>
        <c:ser>
          <c:idx val="2"/>
          <c:order val="2"/>
          <c:tx>
            <c:strRef>
              <c:f>NN!$E$44</c:f>
              <c:strCache>
                <c:ptCount val="1"/>
                <c:pt idx="0">
                  <c:v>2023</c:v>
                </c:pt>
              </c:strCache>
            </c:strRef>
          </c:tx>
          <c:spPr>
            <a:solidFill>
              <a:schemeClr val="accent3"/>
            </a:solidFill>
            <a:ln>
              <a:noFill/>
            </a:ln>
            <a:effectLst/>
          </c:spPr>
          <c:invertIfNegative val="0"/>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2-D462-4602-BB66-D68B9A8B7985}"/>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3-D462-4602-BB66-D68B9A8B7985}"/>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4-D462-4602-BB66-D68B9A8B798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NN!$B$45:$B$49</c:f>
              <c:strCache>
                <c:ptCount val="5"/>
                <c:pt idx="0">
                  <c:v>pret īpašumu</c:v>
                </c:pt>
                <c:pt idx="1">
                  <c:v>apreibinošu vielu, lietošana, iegādāšanās, glabāšana, izgatavošana, pārvadāšana un pārsūtīšana</c:v>
                </c:pt>
                <c:pt idx="2">
                  <c:v>pret personu veselību</c:v>
                </c:pt>
                <c:pt idx="3">
                  <c:v>pret tikumību un dzimumneiaizskaramību</c:v>
                </c:pt>
                <c:pt idx="4">
                  <c:v>huligānisms </c:v>
                </c:pt>
              </c:strCache>
            </c:strRef>
          </c:cat>
          <c:val>
            <c:numRef>
              <c:f>NN!$E$45:$E$49</c:f>
              <c:numCache>
                <c:formatCode>0.00%</c:formatCode>
                <c:ptCount val="5"/>
                <c:pt idx="0" formatCode="0%">
                  <c:v>0.65</c:v>
                </c:pt>
                <c:pt idx="1">
                  <c:v>0.127</c:v>
                </c:pt>
                <c:pt idx="2">
                  <c:v>6.6000000000000003E-2</c:v>
                </c:pt>
                <c:pt idx="3" formatCode="0%">
                  <c:v>0.06</c:v>
                </c:pt>
                <c:pt idx="4">
                  <c:v>1.4E-2</c:v>
                </c:pt>
              </c:numCache>
            </c:numRef>
          </c:val>
          <c:extLst>
            <c:ext xmlns:c16="http://schemas.microsoft.com/office/drawing/2014/chart" uri="{C3380CC4-5D6E-409C-BE32-E72D297353CC}">
              <c16:uniqueId val="{00000005-D462-4602-BB66-D68B9A8B7985}"/>
            </c:ext>
          </c:extLst>
        </c:ser>
        <c:dLbls>
          <c:showLegendKey val="0"/>
          <c:showVal val="0"/>
          <c:showCatName val="0"/>
          <c:showSerName val="0"/>
          <c:showPercent val="0"/>
          <c:showBubbleSize val="0"/>
        </c:dLbls>
        <c:gapWidth val="182"/>
        <c:axId val="951109375"/>
        <c:axId val="951096479"/>
      </c:barChart>
      <c:catAx>
        <c:axId val="951109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v-LV"/>
          </a:p>
        </c:txPr>
        <c:crossAx val="951096479"/>
        <c:crossesAt val="0"/>
        <c:auto val="1"/>
        <c:lblAlgn val="ctr"/>
        <c:lblOffset val="100"/>
        <c:noMultiLvlLbl val="0"/>
      </c:catAx>
      <c:valAx>
        <c:axId val="951096479"/>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951109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cietusie!$C$28</c:f>
              <c:strCache>
                <c:ptCount val="1"/>
                <c:pt idx="0">
                  <c:v>zēni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cietusie!$B$29:$B$33</c:f>
              <c:numCache>
                <c:formatCode>General</c:formatCode>
                <c:ptCount val="5"/>
                <c:pt idx="0">
                  <c:v>2019</c:v>
                </c:pt>
                <c:pt idx="1">
                  <c:v>2020</c:v>
                </c:pt>
                <c:pt idx="2">
                  <c:v>2021</c:v>
                </c:pt>
                <c:pt idx="3">
                  <c:v>2022</c:v>
                </c:pt>
                <c:pt idx="4">
                  <c:v>2023</c:v>
                </c:pt>
              </c:numCache>
            </c:numRef>
          </c:cat>
          <c:val>
            <c:numRef>
              <c:f>cietusie!$C$29:$C$33</c:f>
              <c:numCache>
                <c:formatCode>General</c:formatCode>
                <c:ptCount val="5"/>
                <c:pt idx="0">
                  <c:v>243</c:v>
                </c:pt>
                <c:pt idx="1">
                  <c:v>216</c:v>
                </c:pt>
                <c:pt idx="2">
                  <c:v>197</c:v>
                </c:pt>
                <c:pt idx="3">
                  <c:v>224</c:v>
                </c:pt>
                <c:pt idx="4">
                  <c:v>247</c:v>
                </c:pt>
              </c:numCache>
            </c:numRef>
          </c:val>
          <c:extLst>
            <c:ext xmlns:c16="http://schemas.microsoft.com/office/drawing/2014/chart" uri="{C3380CC4-5D6E-409C-BE32-E72D297353CC}">
              <c16:uniqueId val="{00000000-BCF8-429E-831C-7B97B384BE16}"/>
            </c:ext>
          </c:extLst>
        </c:ser>
        <c:ser>
          <c:idx val="1"/>
          <c:order val="1"/>
          <c:tx>
            <c:strRef>
              <c:f>cietusie!$D$28</c:f>
              <c:strCache>
                <c:ptCount val="1"/>
                <c:pt idx="0">
                  <c:v>meitenes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FF0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cietusie!$B$29:$B$33</c:f>
              <c:numCache>
                <c:formatCode>General</c:formatCode>
                <c:ptCount val="5"/>
                <c:pt idx="0">
                  <c:v>2019</c:v>
                </c:pt>
                <c:pt idx="1">
                  <c:v>2020</c:v>
                </c:pt>
                <c:pt idx="2">
                  <c:v>2021</c:v>
                </c:pt>
                <c:pt idx="3">
                  <c:v>2022</c:v>
                </c:pt>
                <c:pt idx="4">
                  <c:v>2023</c:v>
                </c:pt>
              </c:numCache>
            </c:numRef>
          </c:cat>
          <c:val>
            <c:numRef>
              <c:f>cietusie!$D$29:$D$33</c:f>
              <c:numCache>
                <c:formatCode>General</c:formatCode>
                <c:ptCount val="5"/>
                <c:pt idx="0">
                  <c:v>306</c:v>
                </c:pt>
                <c:pt idx="1">
                  <c:v>278</c:v>
                </c:pt>
                <c:pt idx="2">
                  <c:v>306</c:v>
                </c:pt>
                <c:pt idx="3">
                  <c:v>318</c:v>
                </c:pt>
                <c:pt idx="4">
                  <c:v>338</c:v>
                </c:pt>
              </c:numCache>
            </c:numRef>
          </c:val>
          <c:extLst>
            <c:ext xmlns:c16="http://schemas.microsoft.com/office/drawing/2014/chart" uri="{C3380CC4-5D6E-409C-BE32-E72D297353CC}">
              <c16:uniqueId val="{00000001-BCF8-429E-831C-7B97B384BE16}"/>
            </c:ext>
          </c:extLst>
        </c:ser>
        <c:dLbls>
          <c:showLegendKey val="0"/>
          <c:showVal val="0"/>
          <c:showCatName val="0"/>
          <c:showSerName val="0"/>
          <c:showPercent val="0"/>
          <c:showBubbleSize val="0"/>
        </c:dLbls>
        <c:gapWidth val="150"/>
        <c:overlap val="100"/>
        <c:axId val="814207856"/>
        <c:axId val="814206608"/>
      </c:barChart>
      <c:catAx>
        <c:axId val="81420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v-LV"/>
          </a:p>
        </c:txPr>
        <c:crossAx val="814206608"/>
        <c:crosses val="autoZero"/>
        <c:auto val="1"/>
        <c:lblAlgn val="ctr"/>
        <c:lblOffset val="100"/>
        <c:noMultiLvlLbl val="0"/>
      </c:catAx>
      <c:valAx>
        <c:axId val="81420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81420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407407407407407E-2"/>
          <c:w val="0.95329087048832273"/>
          <c:h val="0.8480941965587635"/>
        </c:manualLayout>
      </c:layout>
      <c:barChart>
        <c:barDir val="col"/>
        <c:grouping val="clustered"/>
        <c:varyColors val="0"/>
        <c:ser>
          <c:idx val="0"/>
          <c:order val="0"/>
          <c:tx>
            <c:strRef>
              <c:f>ADL!$B$25</c:f>
              <c:strCache>
                <c:ptCount val="1"/>
                <c:pt idx="0">
                  <c:v>uzsākto procesu skaits</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ADL!$C$24:$E$24</c:f>
              <c:numCache>
                <c:formatCode>General</c:formatCode>
                <c:ptCount val="3"/>
                <c:pt idx="0">
                  <c:v>2021</c:v>
                </c:pt>
                <c:pt idx="1">
                  <c:v>2022</c:v>
                </c:pt>
                <c:pt idx="2">
                  <c:v>2023</c:v>
                </c:pt>
              </c:numCache>
            </c:numRef>
          </c:cat>
          <c:val>
            <c:numRef>
              <c:f>ADL!$C$25:$E$25</c:f>
              <c:numCache>
                <c:formatCode>General</c:formatCode>
                <c:ptCount val="3"/>
                <c:pt idx="0">
                  <c:v>4104</c:v>
                </c:pt>
                <c:pt idx="1">
                  <c:v>3774</c:v>
                </c:pt>
                <c:pt idx="2">
                  <c:v>3989</c:v>
                </c:pt>
              </c:numCache>
            </c:numRef>
          </c:val>
          <c:extLst>
            <c:ext xmlns:c16="http://schemas.microsoft.com/office/drawing/2014/chart" uri="{C3380CC4-5D6E-409C-BE32-E72D297353CC}">
              <c16:uniqueId val="{00000000-BD56-4F61-A29A-D2779CC86608}"/>
            </c:ext>
          </c:extLst>
        </c:ser>
        <c:dLbls>
          <c:dLblPos val="inEnd"/>
          <c:showLegendKey val="0"/>
          <c:showVal val="1"/>
          <c:showCatName val="0"/>
          <c:showSerName val="0"/>
          <c:showPercent val="0"/>
          <c:showBubbleSize val="0"/>
        </c:dLbls>
        <c:gapWidth val="41"/>
        <c:axId val="470585072"/>
        <c:axId val="470575088"/>
      </c:barChart>
      <c:catAx>
        <c:axId val="470585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effectLst/>
                <a:latin typeface="+mn-lt"/>
                <a:ea typeface="+mn-ea"/>
                <a:cs typeface="+mn-cs"/>
              </a:defRPr>
            </a:pPr>
            <a:endParaRPr lang="lv-LV"/>
          </a:p>
        </c:txPr>
        <c:crossAx val="470575088"/>
        <c:crosses val="autoZero"/>
        <c:auto val="1"/>
        <c:lblAlgn val="ctr"/>
        <c:lblOffset val="100"/>
        <c:noMultiLvlLbl val="0"/>
      </c:catAx>
      <c:valAx>
        <c:axId val="470575088"/>
        <c:scaling>
          <c:orientation val="minMax"/>
        </c:scaling>
        <c:delete val="1"/>
        <c:axPos val="l"/>
        <c:numFmt formatCode="General" sourceLinked="1"/>
        <c:majorTickMark val="none"/>
        <c:minorTickMark val="none"/>
        <c:tickLblPos val="nextTo"/>
        <c:crossAx val="47058507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83543456344804E-2"/>
          <c:y val="2.2218077908241065E-2"/>
          <c:w val="0.75501763651233544"/>
          <c:h val="0.83032433419942797"/>
        </c:manualLayout>
      </c:layout>
      <c:barChart>
        <c:barDir val="col"/>
        <c:grouping val="clustered"/>
        <c:varyColors val="0"/>
        <c:ser>
          <c:idx val="0"/>
          <c:order val="0"/>
          <c:tx>
            <c:strRef>
              <c:f>Lapa1!$B$1</c:f>
              <c:strCache>
                <c:ptCount val="1"/>
                <c:pt idx="0">
                  <c:v>KOPĀ</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Lapa1!$A$6:$A$9</c:f>
              <c:strCache>
                <c:ptCount val="4"/>
                <c:pt idx="0">
                  <c:v>2020.g.</c:v>
                </c:pt>
                <c:pt idx="1">
                  <c:v>2021.g.</c:v>
                </c:pt>
                <c:pt idx="2">
                  <c:v>2022.g.</c:v>
                </c:pt>
                <c:pt idx="3">
                  <c:v>2023.g.</c:v>
                </c:pt>
              </c:strCache>
            </c:strRef>
          </c:cat>
          <c:val>
            <c:numRef>
              <c:f>Lapa1!$B$6:$B$9</c:f>
              <c:numCache>
                <c:formatCode>General</c:formatCode>
                <c:ptCount val="4"/>
                <c:pt idx="0" formatCode="#,##0">
                  <c:v>16850</c:v>
                </c:pt>
                <c:pt idx="1">
                  <c:v>16391</c:v>
                </c:pt>
                <c:pt idx="2">
                  <c:v>16724</c:v>
                </c:pt>
                <c:pt idx="3">
                  <c:v>16052</c:v>
                </c:pt>
              </c:numCache>
            </c:numRef>
          </c:val>
          <c:extLst>
            <c:ext xmlns:c16="http://schemas.microsoft.com/office/drawing/2014/chart" uri="{C3380CC4-5D6E-409C-BE32-E72D297353CC}">
              <c16:uniqueId val="{00000000-570D-467B-9601-7EE78DD96440}"/>
            </c:ext>
          </c:extLst>
        </c:ser>
        <c:ser>
          <c:idx val="1"/>
          <c:order val="1"/>
          <c:tx>
            <c:strRef>
              <c:f>Lapa1!$C$1</c:f>
              <c:strCache>
                <c:ptCount val="1"/>
                <c:pt idx="0">
                  <c:v>JAUNAS LIETAS</c:v>
                </c:pt>
              </c:strCache>
            </c:strRef>
          </c:tx>
          <c:spPr>
            <a:solidFill>
              <a:schemeClr val="accent1">
                <a:lumMod val="60000"/>
                <a:lumOff val="40000"/>
              </a:schemeClr>
            </a:solidFill>
            <a:ln>
              <a:noFill/>
            </a:ln>
            <a:effectLst/>
          </c:spPr>
          <c:invertIfNegative val="0"/>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BFE8-4C4D-B83A-5C8594A9B5FA}"/>
              </c:ext>
            </c:extLst>
          </c:dPt>
          <c:dLbls>
            <c:dLbl>
              <c:idx val="0"/>
              <c:layout>
                <c:manualLayout>
                  <c:x val="1.3784845266740012E-2"/>
                  <c:y val="-6.41433767466974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0D-467B-9601-7EE78DD9644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Lapa1!$A$6:$A$9</c:f>
              <c:strCache>
                <c:ptCount val="4"/>
                <c:pt idx="0">
                  <c:v>2020.g.</c:v>
                </c:pt>
                <c:pt idx="1">
                  <c:v>2021.g.</c:v>
                </c:pt>
                <c:pt idx="2">
                  <c:v>2022.g.</c:v>
                </c:pt>
                <c:pt idx="3">
                  <c:v>2023.g.</c:v>
                </c:pt>
              </c:strCache>
            </c:strRef>
          </c:cat>
          <c:val>
            <c:numRef>
              <c:f>Lapa1!$C$6:$C$9</c:f>
              <c:numCache>
                <c:formatCode>General</c:formatCode>
                <c:ptCount val="4"/>
                <c:pt idx="0" formatCode="#,##0">
                  <c:v>10272</c:v>
                </c:pt>
                <c:pt idx="1">
                  <c:v>9998</c:v>
                </c:pt>
                <c:pt idx="2">
                  <c:v>9991</c:v>
                </c:pt>
                <c:pt idx="3">
                  <c:v>9860</c:v>
                </c:pt>
              </c:numCache>
            </c:numRef>
          </c:val>
          <c:extLst>
            <c:ext xmlns:c16="http://schemas.microsoft.com/office/drawing/2014/chart" uri="{C3380CC4-5D6E-409C-BE32-E72D297353CC}">
              <c16:uniqueId val="{00000003-570D-467B-9601-7EE78DD96440}"/>
            </c:ext>
          </c:extLst>
        </c:ser>
        <c:dLbls>
          <c:dLblPos val="outEnd"/>
          <c:showLegendKey val="0"/>
          <c:showVal val="1"/>
          <c:showCatName val="0"/>
          <c:showSerName val="0"/>
          <c:showPercent val="0"/>
          <c:showBubbleSize val="0"/>
        </c:dLbls>
        <c:gapWidth val="219"/>
        <c:overlap val="-27"/>
        <c:axId val="432026224"/>
        <c:axId val="432023272"/>
      </c:barChart>
      <c:catAx>
        <c:axId val="4320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lv-LV"/>
          </a:p>
        </c:txPr>
        <c:crossAx val="432023272"/>
        <c:crosses val="autoZero"/>
        <c:auto val="1"/>
        <c:lblAlgn val="ctr"/>
        <c:lblOffset val="100"/>
        <c:noMultiLvlLbl val="0"/>
      </c:catAx>
      <c:valAx>
        <c:axId val="43202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v-LV"/>
          </a:p>
        </c:txPr>
        <c:crossAx val="432026224"/>
        <c:crosses val="autoZero"/>
        <c:crossBetween val="between"/>
      </c:valAx>
      <c:spPr>
        <a:noFill/>
        <a:ln>
          <a:noFill/>
        </a:ln>
        <a:effectLst/>
      </c:spPr>
    </c:plotArea>
    <c:legend>
      <c:legendPos val="b"/>
      <c:layout>
        <c:manualLayout>
          <c:xMode val="edge"/>
          <c:yMode val="edge"/>
          <c:x val="0.37434625099967261"/>
          <c:y val="0.93297375894906864"/>
          <c:w val="0.2371047057431972"/>
          <c:h val="5.1677778077508917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660033"/>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lv-LV"/>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14091015452587E-2"/>
          <c:y val="0"/>
          <c:w val="0.82843478035640283"/>
          <c:h val="0.88853792219095951"/>
        </c:manualLayout>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VBTAI!$O$17:$O$19</c:f>
              <c:numCache>
                <c:formatCode>General</c:formatCode>
                <c:ptCount val="3"/>
                <c:pt idx="0">
                  <c:v>2021</c:v>
                </c:pt>
                <c:pt idx="1">
                  <c:v>2022</c:v>
                </c:pt>
                <c:pt idx="2">
                  <c:v>2023</c:v>
                </c:pt>
              </c:numCache>
            </c:numRef>
          </c:cat>
          <c:val>
            <c:numRef>
              <c:f>VBTAI!$P$17:$P$19</c:f>
              <c:numCache>
                <c:formatCode>General</c:formatCode>
                <c:ptCount val="3"/>
                <c:pt idx="0">
                  <c:v>447</c:v>
                </c:pt>
                <c:pt idx="1">
                  <c:v>627</c:v>
                </c:pt>
                <c:pt idx="2">
                  <c:v>811</c:v>
                </c:pt>
              </c:numCache>
            </c:numRef>
          </c:val>
          <c:extLst>
            <c:ext xmlns:c16="http://schemas.microsoft.com/office/drawing/2014/chart" uri="{C3380CC4-5D6E-409C-BE32-E72D297353CC}">
              <c16:uniqueId val="{00000000-453E-46C2-8D37-B231E2C09E8B}"/>
            </c:ext>
          </c:extLst>
        </c:ser>
        <c:dLbls>
          <c:dLblPos val="inEnd"/>
          <c:showLegendKey val="0"/>
          <c:showVal val="1"/>
          <c:showCatName val="0"/>
          <c:showSerName val="0"/>
          <c:showPercent val="0"/>
          <c:showBubbleSize val="0"/>
        </c:dLbls>
        <c:gapWidth val="65"/>
        <c:axId val="470625424"/>
        <c:axId val="470617936"/>
      </c:barChart>
      <c:catAx>
        <c:axId val="4706254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lv-LV"/>
          </a:p>
        </c:txPr>
        <c:crossAx val="470617936"/>
        <c:crosses val="autoZero"/>
        <c:auto val="1"/>
        <c:lblAlgn val="ctr"/>
        <c:lblOffset val="100"/>
        <c:noMultiLvlLbl val="0"/>
      </c:catAx>
      <c:valAx>
        <c:axId val="4706179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v-LV"/>
          </a:p>
        </c:txPr>
        <c:crossAx val="4706254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0.83999</cdr:x>
      <cdr:y>0.5</cdr:y>
    </cdr:from>
    <cdr:to>
      <cdr:x>1</cdr:x>
      <cdr:y>0.73019</cdr:y>
    </cdr:to>
    <cdr:sp macro="" textlink="">
      <cdr:nvSpPr>
        <cdr:cNvPr id="3" name="Taisnstūris 2">
          <a:extLst xmlns:a="http://schemas.openxmlformats.org/drawingml/2006/main">
            <a:ext uri="{FF2B5EF4-FFF2-40B4-BE49-F238E27FC236}">
              <a16:creationId xmlns:a16="http://schemas.microsoft.com/office/drawing/2014/main" id="{53B02484-B524-400A-BF03-EA06F0925CF2}"/>
            </a:ext>
          </a:extLst>
        </cdr:cNvPr>
        <cdr:cNvSpPr/>
      </cdr:nvSpPr>
      <cdr:spPr>
        <a:xfrm xmlns:a="http://schemas.openxmlformats.org/drawingml/2006/main">
          <a:off x="8844717" y="2353961"/>
          <a:ext cx="1684867" cy="108373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lv-LV" sz="1200" b="1" dirty="0">
              <a:solidFill>
                <a:srgbClr val="660033"/>
              </a:solidFill>
              <a:latin typeface="Times New Roman" panose="02020603050405020304" pitchFamily="18" charset="0"/>
              <a:cs typeface="Times New Roman" panose="02020603050405020304" pitchFamily="18" charset="0"/>
            </a:rPr>
            <a:t>792 bērni</a:t>
          </a:r>
        </a:p>
        <a:p xmlns:a="http://schemas.openxmlformats.org/drawingml/2006/main">
          <a:r>
            <a:rPr lang="lv-LV" sz="1100" dirty="0">
              <a:solidFill>
                <a:srgbClr val="660033"/>
              </a:solidFill>
              <a:latin typeface="Times New Roman" panose="02020603050405020304" pitchFamily="18" charset="0"/>
              <a:cs typeface="Times New Roman" panose="02020603050405020304" pitchFamily="18" charset="0"/>
            </a:rPr>
            <a:t>(714 zēni un 78 meitenes)</a:t>
          </a:r>
        </a:p>
        <a:p xmlns:a="http://schemas.openxmlformats.org/drawingml/2006/main">
          <a:endParaRPr lang="lv-LV" sz="1200" dirty="0">
            <a:solidFill>
              <a:srgbClr val="660033"/>
            </a:solidFill>
            <a:latin typeface="Times New Roman" panose="02020603050405020304" pitchFamily="18" charset="0"/>
            <a:cs typeface="Times New Roman" panose="02020603050405020304" pitchFamily="18" charset="0"/>
          </a:endParaRPr>
        </a:p>
        <a:p xmlns:a="http://schemas.openxmlformats.org/drawingml/2006/main">
          <a:r>
            <a:rPr lang="lv-LV" sz="1200" dirty="0">
              <a:solidFill>
                <a:srgbClr val="660033"/>
              </a:solidFill>
              <a:latin typeface="Times New Roman" panose="02020603050405020304" pitchFamily="18" charset="0"/>
              <a:cs typeface="Times New Roman" panose="02020603050405020304" pitchFamily="18" charset="0"/>
            </a:rPr>
            <a:t>1858 jaunieši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C524B-BC45-401B-B5AB-DCA1EA1799FF}"/>
              </a:ext>
            </a:extLst>
          </p:cNvPr>
          <p:cNvSpPr>
            <a:spLocks noGrp="1"/>
          </p:cNvSpPr>
          <p:nvPr>
            <p:ph type="hdr" sz="quarter"/>
          </p:nvPr>
        </p:nvSpPr>
        <p:spPr>
          <a:xfrm>
            <a:off x="0" y="0"/>
            <a:ext cx="2890838" cy="493713"/>
          </a:xfrm>
          <a:prstGeom prst="rect">
            <a:avLst/>
          </a:prstGeom>
        </p:spPr>
        <p:txBody>
          <a:bodyPr vert="horz" lIns="90434" tIns="45217" rIns="90434" bIns="45217" rtlCol="0"/>
          <a:lstStyle>
            <a:lvl1pPr algn="l" defTabSz="929240"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8CB78DDE-DBD8-479C-A52A-F87592B5C03B}"/>
              </a:ext>
            </a:extLst>
          </p:cNvPr>
          <p:cNvSpPr>
            <a:spLocks noGrp="1"/>
          </p:cNvSpPr>
          <p:nvPr>
            <p:ph type="dt" idx="1"/>
          </p:nvPr>
        </p:nvSpPr>
        <p:spPr>
          <a:xfrm>
            <a:off x="3776663" y="0"/>
            <a:ext cx="2890837" cy="493713"/>
          </a:xfrm>
          <a:prstGeom prst="rect">
            <a:avLst/>
          </a:prstGeom>
        </p:spPr>
        <p:txBody>
          <a:bodyPr vert="horz" lIns="90434" tIns="45217" rIns="90434" bIns="45217" rtlCol="0"/>
          <a:lstStyle>
            <a:lvl1pPr algn="r" defTabSz="929240" eaLnBrk="1" fontAlgn="auto" hangingPunct="1">
              <a:spcBef>
                <a:spcPts val="0"/>
              </a:spcBef>
              <a:spcAft>
                <a:spcPts val="0"/>
              </a:spcAft>
              <a:defRPr sz="1200">
                <a:latin typeface="+mn-lt"/>
                <a:cs typeface="+mn-cs"/>
              </a:defRPr>
            </a:lvl1pPr>
          </a:lstStyle>
          <a:p>
            <a:pPr>
              <a:defRPr/>
            </a:pPr>
            <a:fld id="{DE6C6D44-C5BF-433F-8B78-3E1992FCAD73}" type="datetimeFigureOut">
              <a:rPr lang="lv-LV"/>
              <a:pPr>
                <a:defRPr/>
              </a:pPr>
              <a:t>22.05.2024</a:t>
            </a:fld>
            <a:endParaRPr lang="lv-LV"/>
          </a:p>
        </p:txBody>
      </p:sp>
      <p:sp>
        <p:nvSpPr>
          <p:cNvPr id="4" name="Slide Image Placeholder 3">
            <a:extLst>
              <a:ext uri="{FF2B5EF4-FFF2-40B4-BE49-F238E27FC236}">
                <a16:creationId xmlns:a16="http://schemas.microsoft.com/office/drawing/2014/main" id="{127575EA-C6E1-47D6-9C41-12161E0045C2}"/>
              </a:ext>
            </a:extLst>
          </p:cNvPr>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0434" tIns="45217" rIns="90434" bIns="45217" rtlCol="0" anchor="ctr"/>
          <a:lstStyle/>
          <a:p>
            <a:pPr lvl="0"/>
            <a:endParaRPr lang="lv-LV" noProof="0"/>
          </a:p>
        </p:txBody>
      </p:sp>
      <p:sp>
        <p:nvSpPr>
          <p:cNvPr id="5" name="Notes Placeholder 4">
            <a:extLst>
              <a:ext uri="{FF2B5EF4-FFF2-40B4-BE49-F238E27FC236}">
                <a16:creationId xmlns:a16="http://schemas.microsoft.com/office/drawing/2014/main" id="{5CA7E97F-2A48-4B19-B113-2015EBE1D545}"/>
              </a:ext>
            </a:extLst>
          </p:cNvPr>
          <p:cNvSpPr>
            <a:spLocks noGrp="1"/>
          </p:cNvSpPr>
          <p:nvPr>
            <p:ph type="body" sz="quarter" idx="3"/>
          </p:nvPr>
        </p:nvSpPr>
        <p:spPr>
          <a:xfrm>
            <a:off x="666750" y="4689475"/>
            <a:ext cx="5335588" cy="4443413"/>
          </a:xfrm>
          <a:prstGeom prst="rect">
            <a:avLst/>
          </a:prstGeom>
        </p:spPr>
        <p:txBody>
          <a:bodyPr vert="horz" lIns="90434" tIns="45217" rIns="90434" bIns="4521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E2D59919-5EC9-4551-8CDB-EF02D3884342}"/>
              </a:ext>
            </a:extLst>
          </p:cNvPr>
          <p:cNvSpPr>
            <a:spLocks noGrp="1"/>
          </p:cNvSpPr>
          <p:nvPr>
            <p:ph type="ftr" sz="quarter" idx="4"/>
          </p:nvPr>
        </p:nvSpPr>
        <p:spPr>
          <a:xfrm>
            <a:off x="0" y="9377363"/>
            <a:ext cx="2890838" cy="493712"/>
          </a:xfrm>
          <a:prstGeom prst="rect">
            <a:avLst/>
          </a:prstGeom>
        </p:spPr>
        <p:txBody>
          <a:bodyPr vert="horz" lIns="90434" tIns="45217" rIns="90434" bIns="45217" rtlCol="0" anchor="b"/>
          <a:lstStyle>
            <a:lvl1pPr algn="l" defTabSz="929240"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6FE8E674-B367-45C7-987E-236D02444892}"/>
              </a:ext>
            </a:extLst>
          </p:cNvPr>
          <p:cNvSpPr>
            <a:spLocks noGrp="1"/>
          </p:cNvSpPr>
          <p:nvPr>
            <p:ph type="sldNum" sz="quarter" idx="5"/>
          </p:nvPr>
        </p:nvSpPr>
        <p:spPr>
          <a:xfrm>
            <a:off x="3776663" y="9377363"/>
            <a:ext cx="2890837" cy="493712"/>
          </a:xfrm>
          <a:prstGeom prst="rect">
            <a:avLst/>
          </a:prstGeom>
        </p:spPr>
        <p:txBody>
          <a:bodyPr vert="horz" wrap="square" lIns="90434" tIns="45217" rIns="90434" bIns="4521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2E55C14-BDF2-40CB-AB18-F73A0A995B31}"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49DEAB5-DC1D-4A31-BF09-106286F811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60B30E3-5F02-47DA-834D-9CB79A0C78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a:p>
            <a:endParaRPr lang="lv-LV" altLang="lv-LV" dirty="0"/>
          </a:p>
        </p:txBody>
      </p:sp>
      <p:sp>
        <p:nvSpPr>
          <p:cNvPr id="13316" name="Slide Number Placeholder 3">
            <a:extLst>
              <a:ext uri="{FF2B5EF4-FFF2-40B4-BE49-F238E27FC236}">
                <a16:creationId xmlns:a16="http://schemas.microsoft.com/office/drawing/2014/main" id="{C7B9FFBA-D218-472A-B46C-CAE9F45929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5A0973-7622-4FE9-A195-1BB27F7249A6}" type="slidenum">
              <a:rPr lang="lv-LV" altLang="lv-LV" smtClean="0"/>
              <a:pPr/>
              <a:t>1</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E37E48E-193C-4BAE-BBBE-29FC19291A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EE1C73A-4CAC-4E5A-98E2-A15ACC17FA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1748" name="Slide Number Placeholder 3">
            <a:extLst>
              <a:ext uri="{FF2B5EF4-FFF2-40B4-BE49-F238E27FC236}">
                <a16:creationId xmlns:a16="http://schemas.microsoft.com/office/drawing/2014/main" id="{F30623AC-AF3D-4B4A-8855-2C4F3111F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D726F42-E2DE-4BB2-A58F-D7BB704D2B43}" type="slidenum">
              <a:rPr lang="lv-LV" altLang="lv-LV" smtClean="0"/>
              <a:pPr/>
              <a:t>10</a:t>
            </a:fld>
            <a:endParaRPr lang="lv-LV" alt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C1B1F9C-F566-4661-B8EC-BBBE75A06E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2626AE4-9C8B-4E27-B444-F636B574AA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3796" name="Slide Number Placeholder 3">
            <a:extLst>
              <a:ext uri="{FF2B5EF4-FFF2-40B4-BE49-F238E27FC236}">
                <a16:creationId xmlns:a16="http://schemas.microsoft.com/office/drawing/2014/main" id="{7647F96A-7E8A-4DB2-B36C-D62CEFA8CD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3504F3B-5C96-45B0-B57F-EED185C59623}" type="slidenum">
              <a:rPr lang="lv-LV" altLang="lv-LV" smtClean="0"/>
              <a:pPr/>
              <a:t>11</a:t>
            </a:fld>
            <a:endParaRPr lang="lv-LV" alt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E5CB309-B42D-4565-9A11-2C7511FF7C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7DCDB84-4A58-48BF-82B7-5FB9C2DCCC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5844" name="Slide Number Placeholder 3">
            <a:extLst>
              <a:ext uri="{FF2B5EF4-FFF2-40B4-BE49-F238E27FC236}">
                <a16:creationId xmlns:a16="http://schemas.microsoft.com/office/drawing/2014/main" id="{F04CCABA-99DC-4EA6-95A4-E533D90CD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C9E06EE-A8D2-4E8B-AA68-42F38072DF35}" type="slidenum">
              <a:rPr lang="lv-LV" altLang="lv-LV" smtClean="0"/>
              <a:pPr/>
              <a:t>12</a:t>
            </a:fld>
            <a:endParaRPr lang="lv-LV" alt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7C71FB9-5C90-4380-A2C7-99FD0EDF2B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EA1B7EB-1980-45C4-8E64-60F61DAC4B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7892" name="Slide Number Placeholder 3">
            <a:extLst>
              <a:ext uri="{FF2B5EF4-FFF2-40B4-BE49-F238E27FC236}">
                <a16:creationId xmlns:a16="http://schemas.microsoft.com/office/drawing/2014/main" id="{F70A6656-A3CE-4492-A130-EE2E3BD99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1CC341-775C-4338-A049-EE3E8E8F0FDD}" type="slidenum">
              <a:rPr lang="lv-LV" altLang="lv-LV" smtClean="0"/>
              <a:pPr/>
              <a:t>13</a:t>
            </a:fld>
            <a:endParaRPr lang="lv-LV" alt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9469d1f4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9469d1f4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48443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9469d1f4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9469d1f4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646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381000" y="685800"/>
            <a:ext cx="6096000" cy="3429000"/>
          </a:xfrm>
        </p:spPr>
      </p:sp>
      <p:sp>
        <p:nvSpPr>
          <p:cNvPr id="3" name="Piezīmju vietturis 2"/>
          <p:cNvSpPr>
            <a:spLocks noGrp="1"/>
          </p:cNvSpPr>
          <p:nvPr>
            <p:ph type="body" idx="1"/>
          </p:nvPr>
        </p:nvSpPr>
        <p:spPr/>
        <p:txBody>
          <a:bodyPr/>
          <a:lstStyle/>
          <a:p>
            <a:pPr marL="158750" indent="0">
              <a:buNone/>
            </a:pPr>
            <a:endParaRPr lang="lv-LV" dirty="0"/>
          </a:p>
        </p:txBody>
      </p:sp>
    </p:spTree>
    <p:extLst>
      <p:ext uri="{BB962C8B-B14F-4D97-AF65-F5344CB8AC3E}">
        <p14:creationId xmlns:p14="http://schemas.microsoft.com/office/powerpoint/2010/main" val="190424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9469d1f4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9469d1f4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548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8529489-E8AA-4D25-BF0E-90CD32D08F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BA63332-7B8B-4800-9BF6-BCB0CDC17F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5364" name="Slide Number Placeholder 3">
            <a:extLst>
              <a:ext uri="{FF2B5EF4-FFF2-40B4-BE49-F238E27FC236}">
                <a16:creationId xmlns:a16="http://schemas.microsoft.com/office/drawing/2014/main" id="{53DFA2EB-871D-4BE2-AD2C-5D981D1495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69EBD2-8618-4ED0-B433-E05E138A23C2}" type="slidenum">
              <a:rPr lang="lv-LV" altLang="lv-LV" smtClean="0"/>
              <a:pPr/>
              <a:t>2</a:t>
            </a:fld>
            <a:endParaRPr lang="lv-LV" alt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ida attēla vietturis 1">
            <a:extLst>
              <a:ext uri="{FF2B5EF4-FFF2-40B4-BE49-F238E27FC236}">
                <a16:creationId xmlns:a16="http://schemas.microsoft.com/office/drawing/2014/main" id="{BCC9C1E7-EA61-40A3-B9B7-92577818B7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iezīmju vietturis 2">
            <a:extLst>
              <a:ext uri="{FF2B5EF4-FFF2-40B4-BE49-F238E27FC236}">
                <a16:creationId xmlns:a16="http://schemas.microsoft.com/office/drawing/2014/main" id="{E80B47E7-FA24-4186-B1DC-0AF9D7B783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4" name="Slaida numura vietturis 3">
            <a:extLst>
              <a:ext uri="{FF2B5EF4-FFF2-40B4-BE49-F238E27FC236}">
                <a16:creationId xmlns:a16="http://schemas.microsoft.com/office/drawing/2014/main" id="{20CC5EE2-FA63-4666-99DB-0BC07671896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2EFEE6-F40B-4C1F-AA88-203F4D350EC7}" type="slidenum">
              <a:rPr kumimoji="0" lang="lv-LV"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lv-LV"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332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26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1BC9F-F6EB-40C1-AFD2-4E2EE08ACE33}"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681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899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948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42BEC-D2BD-4273-91E2-3C5932BC3E6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02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DC50DD2-783B-434B-9CEC-DE77B5D7CD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C33C8F0-6FD3-4389-8333-8230C06C45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a:p>
            <a:endParaRPr lang="lv-LV" altLang="lv-LV"/>
          </a:p>
        </p:txBody>
      </p:sp>
      <p:sp>
        <p:nvSpPr>
          <p:cNvPr id="17412" name="Slide Number Placeholder 3">
            <a:extLst>
              <a:ext uri="{FF2B5EF4-FFF2-40B4-BE49-F238E27FC236}">
                <a16:creationId xmlns:a16="http://schemas.microsoft.com/office/drawing/2014/main" id="{72144840-AC33-497C-9165-42BF647D4D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588BE0-AEF9-48AA-B901-BF932F17E60F}" type="slidenum">
              <a:rPr lang="lv-LV" altLang="lv-LV" smtClean="0"/>
              <a:pPr/>
              <a:t>3</a:t>
            </a:fld>
            <a:endParaRPr lang="lv-LV"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1293B05-9436-433C-8247-38C864E3EB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504021B-4221-40C2-ACFB-9F9516A3B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19460" name="Slide Number Placeholder 3">
            <a:extLst>
              <a:ext uri="{FF2B5EF4-FFF2-40B4-BE49-F238E27FC236}">
                <a16:creationId xmlns:a16="http://schemas.microsoft.com/office/drawing/2014/main" id="{0BEF08F4-1F7E-4148-B009-ECEDCEB4AD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9B4B45-48C1-41D6-BE57-B0CA80C4E4BB}" type="slidenum">
              <a:rPr lang="lv-LV" altLang="lv-LV" smtClean="0"/>
              <a:pPr/>
              <a:t>4</a:t>
            </a:fld>
            <a:endParaRPr lang="lv-LV" alt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530B618-F7C2-4557-9B6C-3E0AC63F6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A748FFE-600D-40F4-ABCB-827BBF2208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1508" name="Slide Number Placeholder 3">
            <a:extLst>
              <a:ext uri="{FF2B5EF4-FFF2-40B4-BE49-F238E27FC236}">
                <a16:creationId xmlns:a16="http://schemas.microsoft.com/office/drawing/2014/main" id="{FFEA501E-4575-4931-AFBD-F40076AD33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EFA0CC-C646-485E-857B-D72DF4DE4FBA}" type="slidenum">
              <a:rPr lang="lv-LV" altLang="lv-LV" smtClean="0"/>
              <a:pPr/>
              <a:t>5</a:t>
            </a:fld>
            <a:endParaRPr lang="lv-LV" alt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28D43BD-052C-4E0E-8AFF-BEA1C1396C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278647E-7D53-4D20-A54A-769517BAF2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3556" name="Slide Number Placeholder 3">
            <a:extLst>
              <a:ext uri="{FF2B5EF4-FFF2-40B4-BE49-F238E27FC236}">
                <a16:creationId xmlns:a16="http://schemas.microsoft.com/office/drawing/2014/main" id="{0286C22F-DC22-4870-AA18-4537C4B4FB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94601B0-539C-4D04-A143-79EC59566738}" type="slidenum">
              <a:rPr lang="lv-LV" altLang="lv-LV" smtClean="0"/>
              <a:pPr/>
              <a:t>6</a:t>
            </a:fld>
            <a:endParaRPr lang="lv-LV" alt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6264876-947E-4E85-A6A0-95CBFEAC2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45FDA11-210D-486B-8F13-24DB6B8FD6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5604" name="Slide Number Placeholder 3">
            <a:extLst>
              <a:ext uri="{FF2B5EF4-FFF2-40B4-BE49-F238E27FC236}">
                <a16:creationId xmlns:a16="http://schemas.microsoft.com/office/drawing/2014/main" id="{DE74B123-0D00-45E5-AA58-D25275AB2E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8A7354-889F-42BB-BB79-73FFAF3929A1}" type="slidenum">
              <a:rPr lang="lv-LV" altLang="lv-LV" smtClean="0"/>
              <a:pPr/>
              <a:t>7</a:t>
            </a:fld>
            <a:endParaRPr lang="lv-LV" alt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2F77186-1AC0-4E6B-9E00-A15D5C4A92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192C553-5493-476B-8EC9-9E70AE86B8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7652" name="Slide Number Placeholder 3">
            <a:extLst>
              <a:ext uri="{FF2B5EF4-FFF2-40B4-BE49-F238E27FC236}">
                <a16:creationId xmlns:a16="http://schemas.microsoft.com/office/drawing/2014/main" id="{E616C556-E31E-4783-85CB-2B038BCB1B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23460D-DDC0-4D86-9136-BF93EACD2DB2}" type="slidenum">
              <a:rPr lang="lv-LV" altLang="lv-LV" smtClean="0"/>
              <a:pPr/>
              <a:t>8</a:t>
            </a:fld>
            <a:endParaRPr lang="lv-LV" alt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18E6F77-7562-440F-AFCF-3CEB83FBD5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A2E6579-EE72-4634-A891-05ED3716D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9700" name="Slide Number Placeholder 3">
            <a:extLst>
              <a:ext uri="{FF2B5EF4-FFF2-40B4-BE49-F238E27FC236}">
                <a16:creationId xmlns:a16="http://schemas.microsoft.com/office/drawing/2014/main" id="{E491C2F0-1A3E-431C-AB13-CA68D29B3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191D2B-9828-415E-9965-8990DD96BAE5}" type="slidenum">
              <a:rPr lang="lv-LV" altLang="lv-LV" smtClean="0"/>
              <a:pPr/>
              <a:t>9</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814A327-6452-48DF-AE6D-A15687FF4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D3841B5-B5D1-4146-8954-3283E5C4D48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AFBAC04F-D8D3-41E8-984B-56259ADA9D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6363" y="0"/>
            <a:ext cx="18192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83973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1811" y="1562967"/>
            <a:ext cx="9027600" cy="27368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70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191803" y="4349033"/>
            <a:ext cx="9027600" cy="742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accent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a:off x="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7574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950967"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Medium"/>
              <a:buChar char=""/>
              <a:defRPr sz="1867">
                <a:solidFill>
                  <a:schemeClr val="dk1"/>
                </a:solidFill>
              </a:defRPr>
            </a:lvl1pPr>
            <a:lvl2pPr marL="1219170" lvl="1" indent="-423323">
              <a:spcBef>
                <a:spcPts val="0"/>
              </a:spcBef>
              <a:spcAft>
                <a:spcPts val="0"/>
              </a:spcAft>
              <a:buClr>
                <a:srgbClr val="000043"/>
              </a:buClr>
              <a:buSzPts val="1400"/>
              <a:buFont typeface="Quicksand Medium"/>
              <a:buChar char="●"/>
              <a:defRPr sz="1600"/>
            </a:lvl2pPr>
            <a:lvl3pPr marL="1828754" lvl="2" indent="-423323">
              <a:spcBef>
                <a:spcPts val="2133"/>
              </a:spcBef>
              <a:spcAft>
                <a:spcPts val="0"/>
              </a:spcAft>
              <a:buClr>
                <a:srgbClr val="000043"/>
              </a:buClr>
              <a:buSzPts val="1400"/>
              <a:buFont typeface="Quicksand Medium"/>
              <a:buChar char="■"/>
              <a:defRPr sz="1600"/>
            </a:lvl3pPr>
            <a:lvl4pPr marL="2438339" lvl="3" indent="-423323">
              <a:spcBef>
                <a:spcPts val="2133"/>
              </a:spcBef>
              <a:spcAft>
                <a:spcPts val="0"/>
              </a:spcAft>
              <a:buClr>
                <a:srgbClr val="000043"/>
              </a:buClr>
              <a:buSzPts val="1400"/>
              <a:buFont typeface="Quicksand Medium"/>
              <a:buChar char="●"/>
              <a:defRPr sz="1600"/>
            </a:lvl4pPr>
            <a:lvl5pPr marL="3047924" lvl="4" indent="-423323">
              <a:spcBef>
                <a:spcPts val="2133"/>
              </a:spcBef>
              <a:spcAft>
                <a:spcPts val="0"/>
              </a:spcAft>
              <a:buClr>
                <a:srgbClr val="000043"/>
              </a:buClr>
              <a:buSzPts val="1400"/>
              <a:buFont typeface="Quicksand Medium"/>
              <a:buChar char="○"/>
              <a:defRPr sz="1600"/>
            </a:lvl5pPr>
            <a:lvl6pPr marL="3657509" lvl="5" indent="-423323">
              <a:spcBef>
                <a:spcPts val="2133"/>
              </a:spcBef>
              <a:spcAft>
                <a:spcPts val="0"/>
              </a:spcAft>
              <a:buClr>
                <a:srgbClr val="000043"/>
              </a:buClr>
              <a:buSzPts val="1400"/>
              <a:buFont typeface="Quicksand Medium"/>
              <a:buChar char="■"/>
              <a:defRPr sz="1600"/>
            </a:lvl6pPr>
            <a:lvl7pPr marL="4267093" lvl="6" indent="-423323">
              <a:spcBef>
                <a:spcPts val="2133"/>
              </a:spcBef>
              <a:spcAft>
                <a:spcPts val="0"/>
              </a:spcAft>
              <a:buClr>
                <a:srgbClr val="000043"/>
              </a:buClr>
              <a:buSzPts val="1400"/>
              <a:buFont typeface="Quicksand Medium"/>
              <a:buChar char="●"/>
              <a:defRPr sz="1600"/>
            </a:lvl7pPr>
            <a:lvl8pPr marL="4876678" lvl="7" indent="-423323">
              <a:spcBef>
                <a:spcPts val="2133"/>
              </a:spcBef>
              <a:spcAft>
                <a:spcPts val="0"/>
              </a:spcAft>
              <a:buClr>
                <a:srgbClr val="000043"/>
              </a:buClr>
              <a:buSzPts val="1400"/>
              <a:buFont typeface="Quicksand Medium"/>
              <a:buChar char="○"/>
              <a:defRPr sz="1600"/>
            </a:lvl8pPr>
            <a:lvl9pPr marL="5486263" lvl="8" indent="-423323">
              <a:spcBef>
                <a:spcPts val="2133"/>
              </a:spcBef>
              <a:spcAft>
                <a:spcPts val="2133"/>
              </a:spcAft>
              <a:buClr>
                <a:srgbClr val="000043"/>
              </a:buClr>
              <a:buSzPts val="1400"/>
              <a:buFont typeface="Quicksand Medium"/>
              <a:buChar char="■"/>
              <a:defRPr sz="1600"/>
            </a:lvl9pPr>
          </a:lstStyle>
          <a:p>
            <a:endParaRPr/>
          </a:p>
        </p:txBody>
      </p:sp>
      <p:sp>
        <p:nvSpPr>
          <p:cNvPr id="24" name="Google Shape;24;p5"/>
          <p:cNvSpPr txBox="1">
            <a:spLocks noGrp="1"/>
          </p:cNvSpPr>
          <p:nvPr>
            <p:ph type="body" idx="2"/>
          </p:nvPr>
        </p:nvSpPr>
        <p:spPr>
          <a:xfrm>
            <a:off x="5283200"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Medium"/>
              <a:buChar char=""/>
              <a:defRPr sz="1867">
                <a:solidFill>
                  <a:schemeClr val="dk1"/>
                </a:solidFill>
              </a:defRPr>
            </a:lvl1pPr>
            <a:lvl2pPr marL="1219170" lvl="1" indent="-423323">
              <a:spcBef>
                <a:spcPts val="0"/>
              </a:spcBef>
              <a:spcAft>
                <a:spcPts val="0"/>
              </a:spcAft>
              <a:buClr>
                <a:srgbClr val="000043"/>
              </a:buClr>
              <a:buSzPts val="1400"/>
              <a:buFont typeface="Quicksand Medium"/>
              <a:buChar char="●"/>
              <a:defRPr sz="1600"/>
            </a:lvl2pPr>
            <a:lvl3pPr marL="1828754" lvl="2" indent="-423323">
              <a:spcBef>
                <a:spcPts val="2133"/>
              </a:spcBef>
              <a:spcAft>
                <a:spcPts val="0"/>
              </a:spcAft>
              <a:buClr>
                <a:srgbClr val="000043"/>
              </a:buClr>
              <a:buSzPts val="1400"/>
              <a:buFont typeface="Quicksand Medium"/>
              <a:buChar char="■"/>
              <a:defRPr sz="1600"/>
            </a:lvl3pPr>
            <a:lvl4pPr marL="2438339" lvl="3" indent="-423323">
              <a:spcBef>
                <a:spcPts val="2133"/>
              </a:spcBef>
              <a:spcAft>
                <a:spcPts val="0"/>
              </a:spcAft>
              <a:buClr>
                <a:srgbClr val="000043"/>
              </a:buClr>
              <a:buSzPts val="1400"/>
              <a:buFont typeface="Quicksand Medium"/>
              <a:buChar char="●"/>
              <a:defRPr sz="1600"/>
            </a:lvl4pPr>
            <a:lvl5pPr marL="3047924" lvl="4" indent="-423323">
              <a:spcBef>
                <a:spcPts val="2133"/>
              </a:spcBef>
              <a:spcAft>
                <a:spcPts val="0"/>
              </a:spcAft>
              <a:buClr>
                <a:srgbClr val="000043"/>
              </a:buClr>
              <a:buSzPts val="1400"/>
              <a:buFont typeface="Quicksand Medium"/>
              <a:buChar char="○"/>
              <a:defRPr sz="1600"/>
            </a:lvl5pPr>
            <a:lvl6pPr marL="3657509" lvl="5" indent="-423323">
              <a:spcBef>
                <a:spcPts val="2133"/>
              </a:spcBef>
              <a:spcAft>
                <a:spcPts val="0"/>
              </a:spcAft>
              <a:buClr>
                <a:srgbClr val="000043"/>
              </a:buClr>
              <a:buSzPts val="1400"/>
              <a:buFont typeface="Quicksand Medium"/>
              <a:buChar char="■"/>
              <a:defRPr sz="1600"/>
            </a:lvl6pPr>
            <a:lvl7pPr marL="4267093" lvl="6" indent="-423323">
              <a:spcBef>
                <a:spcPts val="2133"/>
              </a:spcBef>
              <a:spcAft>
                <a:spcPts val="0"/>
              </a:spcAft>
              <a:buClr>
                <a:srgbClr val="000043"/>
              </a:buClr>
              <a:buSzPts val="1400"/>
              <a:buFont typeface="Quicksand Medium"/>
              <a:buChar char="●"/>
              <a:defRPr sz="1600"/>
            </a:lvl7pPr>
            <a:lvl8pPr marL="4876678" lvl="7" indent="-423323">
              <a:spcBef>
                <a:spcPts val="2133"/>
              </a:spcBef>
              <a:spcAft>
                <a:spcPts val="0"/>
              </a:spcAft>
              <a:buClr>
                <a:srgbClr val="000043"/>
              </a:buClr>
              <a:buSzPts val="1400"/>
              <a:buFont typeface="Quicksand Medium"/>
              <a:buChar char="○"/>
              <a:defRPr sz="1600"/>
            </a:lvl8pPr>
            <a:lvl9pPr marL="5486263" lvl="8" indent="-423323">
              <a:spcBef>
                <a:spcPts val="2133"/>
              </a:spcBef>
              <a:spcAft>
                <a:spcPts val="2133"/>
              </a:spcAft>
              <a:buClr>
                <a:srgbClr val="000043"/>
              </a:buClr>
              <a:buSzPts val="1400"/>
              <a:buFont typeface="Quicksand Medium"/>
              <a:buChar char="■"/>
              <a:defRPr sz="1600"/>
            </a:lvl9pPr>
          </a:lstStyle>
          <a:p>
            <a:endParaRPr/>
          </a:p>
        </p:txBody>
      </p:sp>
      <p:sp>
        <p:nvSpPr>
          <p:cNvPr id="25" name="Google Shape;25;p5"/>
          <p:cNvSpPr txBox="1">
            <a:spLocks noGrp="1"/>
          </p:cNvSpPr>
          <p:nvPr>
            <p:ph type="subTitle" idx="3"/>
          </p:nvPr>
        </p:nvSpPr>
        <p:spPr>
          <a:xfrm>
            <a:off x="950967" y="2567733"/>
            <a:ext cx="3982800" cy="62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6" name="Google Shape;26;p5"/>
          <p:cNvSpPr txBox="1">
            <a:spLocks noGrp="1"/>
          </p:cNvSpPr>
          <p:nvPr>
            <p:ph type="subTitle" idx="4"/>
          </p:nvPr>
        </p:nvSpPr>
        <p:spPr>
          <a:xfrm>
            <a:off x="5283200" y="2567733"/>
            <a:ext cx="3982800" cy="6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7" name="Google Shape;27;p5"/>
          <p:cNvSpPr/>
          <p:nvPr/>
        </p:nvSpPr>
        <p:spPr>
          <a:xfrm>
            <a:off x="10027600" y="27348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
        <p:nvSpPr>
          <p:cNvPr id="28" name="Google Shape;28;p5"/>
          <p:cNvSpPr/>
          <p:nvPr/>
        </p:nvSpPr>
        <p:spPr>
          <a:xfrm>
            <a:off x="8406000" y="0"/>
            <a:ext cx="1621600" cy="2734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194860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542033" y="1787200"/>
            <a:ext cx="56428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1542033" y="2794800"/>
            <a:ext cx="5642800" cy="268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867">
                <a:solidFill>
                  <a:schemeClr val="accent2"/>
                </a:solidFill>
              </a:defRPr>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5" name="Google Shape;35;p7"/>
          <p:cNvSpPr/>
          <p:nvPr/>
        </p:nvSpPr>
        <p:spPr>
          <a:xfrm>
            <a:off x="8976167"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
        <p:nvSpPr>
          <p:cNvPr id="36" name="Google Shape;36;p7"/>
          <p:cNvSpPr/>
          <p:nvPr/>
        </p:nvSpPr>
        <p:spPr>
          <a:xfrm>
            <a:off x="10601767" y="34290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13533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196481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578600" y="4364700"/>
            <a:ext cx="767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b="1">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3"/>
          <p:cNvSpPr txBox="1">
            <a:spLocks noGrp="1"/>
          </p:cNvSpPr>
          <p:nvPr>
            <p:ph type="subTitle" idx="1"/>
          </p:nvPr>
        </p:nvSpPr>
        <p:spPr>
          <a:xfrm flipH="1">
            <a:off x="3578667" y="1662967"/>
            <a:ext cx="7676400" cy="247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3733">
                <a:latin typeface="Montserrat SemiBold"/>
                <a:ea typeface="Montserrat SemiBold"/>
                <a:cs typeface="Montserrat SemiBold"/>
                <a:sym typeface="Montserrat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3"/>
          <p:cNvSpPr/>
          <p:nvPr/>
        </p:nvSpPr>
        <p:spPr>
          <a:xfrm rot="10800000" flipH="1">
            <a:off x="1621600" y="3429000"/>
            <a:ext cx="1621600" cy="3428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
        <p:nvSpPr>
          <p:cNvPr id="60" name="Google Shape;60;p13"/>
          <p:cNvSpPr/>
          <p:nvPr/>
        </p:nvSpPr>
        <p:spPr>
          <a:xfrm rot="10800000" flipH="1">
            <a:off x="0" y="1415767"/>
            <a:ext cx="1621600" cy="2013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390929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94" name="Google Shape;94;p17"/>
          <p:cNvSpPr txBox="1">
            <a:spLocks noGrp="1"/>
          </p:cNvSpPr>
          <p:nvPr>
            <p:ph type="subTitle" idx="1"/>
          </p:nvPr>
        </p:nvSpPr>
        <p:spPr>
          <a:xfrm>
            <a:off x="10508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endParaRPr/>
          </a:p>
        </p:txBody>
      </p:sp>
      <p:sp>
        <p:nvSpPr>
          <p:cNvPr id="95" name="Google Shape;95;p17"/>
          <p:cNvSpPr txBox="1">
            <a:spLocks noGrp="1"/>
          </p:cNvSpPr>
          <p:nvPr>
            <p:ph type="subTitle" idx="2"/>
          </p:nvPr>
        </p:nvSpPr>
        <p:spPr>
          <a:xfrm>
            <a:off x="10508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endParaRPr/>
          </a:p>
        </p:txBody>
      </p:sp>
      <p:sp>
        <p:nvSpPr>
          <p:cNvPr id="96" name="Google Shape;96;p17"/>
          <p:cNvSpPr txBox="1">
            <a:spLocks noGrp="1"/>
          </p:cNvSpPr>
          <p:nvPr>
            <p:ph type="subTitle" idx="3"/>
          </p:nvPr>
        </p:nvSpPr>
        <p:spPr>
          <a:xfrm>
            <a:off x="45882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endParaRPr/>
          </a:p>
        </p:txBody>
      </p:sp>
      <p:sp>
        <p:nvSpPr>
          <p:cNvPr id="97" name="Google Shape;97;p17"/>
          <p:cNvSpPr txBox="1">
            <a:spLocks noGrp="1"/>
          </p:cNvSpPr>
          <p:nvPr>
            <p:ph type="subTitle" idx="4"/>
          </p:nvPr>
        </p:nvSpPr>
        <p:spPr>
          <a:xfrm>
            <a:off x="45882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endParaRPr/>
          </a:p>
        </p:txBody>
      </p:sp>
      <p:sp>
        <p:nvSpPr>
          <p:cNvPr id="98" name="Google Shape;98;p17"/>
          <p:cNvSpPr txBox="1">
            <a:spLocks noGrp="1"/>
          </p:cNvSpPr>
          <p:nvPr>
            <p:ph type="subTitle" idx="5"/>
          </p:nvPr>
        </p:nvSpPr>
        <p:spPr>
          <a:xfrm>
            <a:off x="81256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endParaRPr/>
          </a:p>
        </p:txBody>
      </p:sp>
      <p:sp>
        <p:nvSpPr>
          <p:cNvPr id="99" name="Google Shape;99;p17"/>
          <p:cNvSpPr txBox="1">
            <a:spLocks noGrp="1"/>
          </p:cNvSpPr>
          <p:nvPr>
            <p:ph type="subTitle" idx="6"/>
          </p:nvPr>
        </p:nvSpPr>
        <p:spPr>
          <a:xfrm>
            <a:off x="81256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endParaRPr/>
          </a:p>
        </p:txBody>
      </p:sp>
      <p:sp>
        <p:nvSpPr>
          <p:cNvPr id="100" name="Google Shape;100;p17"/>
          <p:cNvSpPr/>
          <p:nvPr/>
        </p:nvSpPr>
        <p:spPr>
          <a:xfrm flipH="1">
            <a:off x="6096000"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
        <p:nvSpPr>
          <p:cNvPr id="101" name="Google Shape;101;p17"/>
          <p:cNvSpPr/>
          <p:nvPr/>
        </p:nvSpPr>
        <p:spPr>
          <a:xfrm flipH="1">
            <a:off x="67"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267"/>
          </a:p>
        </p:txBody>
      </p:sp>
    </p:spTree>
    <p:extLst>
      <p:ext uri="{BB962C8B-B14F-4D97-AF65-F5344CB8AC3E}">
        <p14:creationId xmlns:p14="http://schemas.microsoft.com/office/powerpoint/2010/main" val="42923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lv-LV"/>
              <a:t>Click to edit Master subtitle style</a:t>
            </a:r>
            <a:endParaRPr lang="en-US"/>
          </a:p>
        </p:txBody>
      </p:sp>
      <p:sp>
        <p:nvSpPr>
          <p:cNvPr id="4" name="Date Placeholder 3">
            <a:extLst>
              <a:ext uri="{FF2B5EF4-FFF2-40B4-BE49-F238E27FC236}">
                <a16:creationId xmlns:a16="http://schemas.microsoft.com/office/drawing/2014/main" id="{4A37E707-0C0B-4001-848D-7272F1D90F15}"/>
              </a:ext>
            </a:extLst>
          </p:cNvPr>
          <p:cNvSpPr>
            <a:spLocks noGrp="1"/>
          </p:cNvSpPr>
          <p:nvPr>
            <p:ph type="dt" sz="half" idx="10"/>
          </p:nvPr>
        </p:nvSpPr>
        <p:spPr/>
        <p:txBody>
          <a:bodyPr/>
          <a:lstStyle>
            <a:lvl1pPr>
              <a:defRPr/>
            </a:lvl1pPr>
          </a:lstStyle>
          <a:p>
            <a:pPr>
              <a:defRPr/>
            </a:pPr>
            <a:fld id="{4AF643B1-DA2A-48BF-8342-72A29AF53799}" type="datetime1">
              <a:rPr lang="en-US"/>
              <a:pPr>
                <a:defRPr/>
              </a:pPr>
              <a:t>5/22/2024</a:t>
            </a:fld>
            <a:endParaRPr lang="en-US"/>
          </a:p>
        </p:txBody>
      </p:sp>
      <p:sp>
        <p:nvSpPr>
          <p:cNvPr id="5" name="Footer Placeholder 4">
            <a:extLst>
              <a:ext uri="{FF2B5EF4-FFF2-40B4-BE49-F238E27FC236}">
                <a16:creationId xmlns:a16="http://schemas.microsoft.com/office/drawing/2014/main" id="{912A5FD6-C5D1-43FE-A3A2-5500863010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099811-BE63-4E6A-A0E1-A2668CCFA494}"/>
              </a:ext>
            </a:extLst>
          </p:cNvPr>
          <p:cNvSpPr>
            <a:spLocks noGrp="1"/>
          </p:cNvSpPr>
          <p:nvPr>
            <p:ph type="sldNum" sz="quarter" idx="12"/>
          </p:nvPr>
        </p:nvSpPr>
        <p:spPr/>
        <p:txBody>
          <a:bodyPr/>
          <a:lstStyle>
            <a:lvl1pPr>
              <a:defRPr/>
            </a:lvl1pPr>
          </a:lstStyle>
          <a:p>
            <a:pPr>
              <a:defRPr/>
            </a:pPr>
            <a:fld id="{11A8044C-A3B0-4516-9579-2765DAA1E889}" type="slidenum">
              <a:rPr lang="en-US"/>
              <a:pPr>
                <a:defRPr/>
              </a:pPr>
              <a:t>‹#›</a:t>
            </a:fld>
            <a:endParaRPr lang="en-US"/>
          </a:p>
        </p:txBody>
      </p:sp>
    </p:spTree>
    <p:extLst>
      <p:ext uri="{BB962C8B-B14F-4D97-AF65-F5344CB8AC3E}">
        <p14:creationId xmlns:p14="http://schemas.microsoft.com/office/powerpoint/2010/main" val="320874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a:ext uri="{FF2B5EF4-FFF2-40B4-BE49-F238E27FC236}">
                <a16:creationId xmlns:a16="http://schemas.microsoft.com/office/drawing/2014/main" id="{82D456EC-830C-493B-9D88-21C442FC98BD}"/>
              </a:ext>
            </a:extLst>
          </p:cNvPr>
          <p:cNvSpPr>
            <a:spLocks noGrp="1"/>
          </p:cNvSpPr>
          <p:nvPr>
            <p:ph type="dt" sz="half" idx="10"/>
          </p:nvPr>
        </p:nvSpPr>
        <p:spPr/>
        <p:txBody>
          <a:bodyPr/>
          <a:lstStyle>
            <a:lvl1pPr>
              <a:defRPr/>
            </a:lvl1pPr>
          </a:lstStyle>
          <a:p>
            <a:pPr>
              <a:defRPr/>
            </a:pPr>
            <a:fld id="{F09E4379-C0C9-42F0-8B13-12E2FBBC3D59}" type="datetime1">
              <a:rPr lang="en-US"/>
              <a:pPr>
                <a:defRPr/>
              </a:pPr>
              <a:t>5/22/2024</a:t>
            </a:fld>
            <a:endParaRPr lang="en-US"/>
          </a:p>
        </p:txBody>
      </p:sp>
      <p:sp>
        <p:nvSpPr>
          <p:cNvPr id="5" name="Footer Placeholder 4">
            <a:extLst>
              <a:ext uri="{FF2B5EF4-FFF2-40B4-BE49-F238E27FC236}">
                <a16:creationId xmlns:a16="http://schemas.microsoft.com/office/drawing/2014/main" id="{D00703FF-63EC-406B-8EA8-67D9F93AB4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826814-7A2A-4977-99D0-950FBB738454}"/>
              </a:ext>
            </a:extLst>
          </p:cNvPr>
          <p:cNvSpPr>
            <a:spLocks noGrp="1"/>
          </p:cNvSpPr>
          <p:nvPr>
            <p:ph type="sldNum" sz="quarter" idx="12"/>
          </p:nvPr>
        </p:nvSpPr>
        <p:spPr/>
        <p:txBody>
          <a:bodyPr/>
          <a:lstStyle>
            <a:lvl1pPr>
              <a:defRPr/>
            </a:lvl1pPr>
          </a:lstStyle>
          <a:p>
            <a:pPr>
              <a:defRPr/>
            </a:pPr>
            <a:fld id="{9F50CAE3-DAD1-4CAA-9326-21C86C4E76F9}" type="slidenum">
              <a:rPr lang="en-US"/>
              <a:pPr>
                <a:defRPr/>
              </a:pPr>
              <a:t>‹#›</a:t>
            </a:fld>
            <a:endParaRPr lang="en-US"/>
          </a:p>
        </p:txBody>
      </p:sp>
    </p:spTree>
    <p:extLst>
      <p:ext uri="{BB962C8B-B14F-4D97-AF65-F5344CB8AC3E}">
        <p14:creationId xmlns:p14="http://schemas.microsoft.com/office/powerpoint/2010/main" val="3861540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lv-LV"/>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lv-LV"/>
              <a:t>Click to edit Master text styles</a:t>
            </a:r>
          </a:p>
        </p:txBody>
      </p:sp>
      <p:sp>
        <p:nvSpPr>
          <p:cNvPr id="4" name="Date Placeholder 3">
            <a:extLst>
              <a:ext uri="{FF2B5EF4-FFF2-40B4-BE49-F238E27FC236}">
                <a16:creationId xmlns:a16="http://schemas.microsoft.com/office/drawing/2014/main" id="{43DA6B52-313D-4A0A-88D9-A55AB015B0AB}"/>
              </a:ext>
            </a:extLst>
          </p:cNvPr>
          <p:cNvSpPr>
            <a:spLocks noGrp="1"/>
          </p:cNvSpPr>
          <p:nvPr>
            <p:ph type="dt" sz="half" idx="10"/>
          </p:nvPr>
        </p:nvSpPr>
        <p:spPr/>
        <p:txBody>
          <a:bodyPr/>
          <a:lstStyle>
            <a:lvl1pPr>
              <a:defRPr/>
            </a:lvl1pPr>
          </a:lstStyle>
          <a:p>
            <a:pPr>
              <a:defRPr/>
            </a:pPr>
            <a:fld id="{7E81BC57-1F9E-4C1A-B9FF-BA72F920704C}" type="datetime1">
              <a:rPr lang="en-US"/>
              <a:pPr>
                <a:defRPr/>
              </a:pPr>
              <a:t>5/22/2024</a:t>
            </a:fld>
            <a:endParaRPr lang="en-US"/>
          </a:p>
        </p:txBody>
      </p:sp>
      <p:sp>
        <p:nvSpPr>
          <p:cNvPr id="5" name="Footer Placeholder 4">
            <a:extLst>
              <a:ext uri="{FF2B5EF4-FFF2-40B4-BE49-F238E27FC236}">
                <a16:creationId xmlns:a16="http://schemas.microsoft.com/office/drawing/2014/main" id="{F96FD0F8-0A45-4854-9556-836FE83458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A2F475-7E16-4974-BA5C-9C6C02ADF29D}"/>
              </a:ext>
            </a:extLst>
          </p:cNvPr>
          <p:cNvSpPr>
            <a:spLocks noGrp="1"/>
          </p:cNvSpPr>
          <p:nvPr>
            <p:ph type="sldNum" sz="quarter" idx="12"/>
          </p:nvPr>
        </p:nvSpPr>
        <p:spPr/>
        <p:txBody>
          <a:bodyPr/>
          <a:lstStyle>
            <a:lvl1pPr>
              <a:defRPr/>
            </a:lvl1pPr>
          </a:lstStyle>
          <a:p>
            <a:pPr>
              <a:defRPr/>
            </a:pPr>
            <a:fld id="{7FE68A29-3D80-4D46-B1BF-751AC9DF426A}" type="slidenum">
              <a:rPr lang="en-US"/>
              <a:pPr>
                <a:defRPr/>
              </a:pPr>
              <a:t>‹#›</a:t>
            </a:fld>
            <a:endParaRPr lang="en-US"/>
          </a:p>
        </p:txBody>
      </p:sp>
    </p:spTree>
    <p:extLst>
      <p:ext uri="{BB962C8B-B14F-4D97-AF65-F5344CB8AC3E}">
        <p14:creationId xmlns:p14="http://schemas.microsoft.com/office/powerpoint/2010/main" val="528551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3">
            <a:extLst>
              <a:ext uri="{FF2B5EF4-FFF2-40B4-BE49-F238E27FC236}">
                <a16:creationId xmlns:a16="http://schemas.microsoft.com/office/drawing/2014/main" id="{C9E4B3A4-05F3-4138-9289-7A8776ED60E3}"/>
              </a:ext>
            </a:extLst>
          </p:cNvPr>
          <p:cNvSpPr>
            <a:spLocks noGrp="1"/>
          </p:cNvSpPr>
          <p:nvPr>
            <p:ph type="dt" sz="half" idx="10"/>
          </p:nvPr>
        </p:nvSpPr>
        <p:spPr/>
        <p:txBody>
          <a:bodyPr/>
          <a:lstStyle>
            <a:lvl1pPr>
              <a:defRPr/>
            </a:lvl1pPr>
          </a:lstStyle>
          <a:p>
            <a:pPr>
              <a:defRPr/>
            </a:pPr>
            <a:fld id="{2A7BCAB1-E142-49C0-BAE4-CF4458A0079A}" type="datetime1">
              <a:rPr lang="en-US"/>
              <a:pPr>
                <a:defRPr/>
              </a:pPr>
              <a:t>5/22/2024</a:t>
            </a:fld>
            <a:endParaRPr lang="en-US"/>
          </a:p>
        </p:txBody>
      </p:sp>
      <p:sp>
        <p:nvSpPr>
          <p:cNvPr id="6" name="Footer Placeholder 4">
            <a:extLst>
              <a:ext uri="{FF2B5EF4-FFF2-40B4-BE49-F238E27FC236}">
                <a16:creationId xmlns:a16="http://schemas.microsoft.com/office/drawing/2014/main" id="{0A8A8FEB-FC90-4C24-9885-1C452FA895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2ECB95-7B1A-46E4-BE84-BBE539EE5A2E}"/>
              </a:ext>
            </a:extLst>
          </p:cNvPr>
          <p:cNvSpPr>
            <a:spLocks noGrp="1"/>
          </p:cNvSpPr>
          <p:nvPr>
            <p:ph type="sldNum" sz="quarter" idx="12"/>
          </p:nvPr>
        </p:nvSpPr>
        <p:spPr/>
        <p:txBody>
          <a:bodyPr/>
          <a:lstStyle>
            <a:lvl1pPr>
              <a:defRPr/>
            </a:lvl1pPr>
          </a:lstStyle>
          <a:p>
            <a:pPr>
              <a:defRPr/>
            </a:pPr>
            <a:fld id="{F5BEB900-14A5-4CED-8F7C-377BCBA205A3}" type="slidenum">
              <a:rPr lang="en-US"/>
              <a:pPr>
                <a:defRPr/>
              </a:pPr>
              <a:t>‹#›</a:t>
            </a:fld>
            <a:endParaRPr lang="en-US"/>
          </a:p>
        </p:txBody>
      </p:sp>
    </p:spTree>
    <p:extLst>
      <p:ext uri="{BB962C8B-B14F-4D97-AF65-F5344CB8AC3E}">
        <p14:creationId xmlns:p14="http://schemas.microsoft.com/office/powerpoint/2010/main" val="140673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140E260-C8A9-4556-8676-D4CFD5C555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4D8FDF8-CB47-4A37-866C-EFBC0576D84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4F51D5A-58FF-427D-8E09-F5C5E0334FE5}" type="slidenum">
              <a:rPr lang="en-US" altLang="lv-LV"/>
              <a:pPr>
                <a:defRPr/>
              </a:pPr>
              <a:t>‹#›</a:t>
            </a:fld>
            <a:endParaRPr lang="en-US" altLang="lv-LV"/>
          </a:p>
        </p:txBody>
      </p:sp>
    </p:spTree>
    <p:extLst>
      <p:ext uri="{BB962C8B-B14F-4D97-AF65-F5344CB8AC3E}">
        <p14:creationId xmlns:p14="http://schemas.microsoft.com/office/powerpoint/2010/main" val="836914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lv-LV"/>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lv-LV"/>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3">
            <a:extLst>
              <a:ext uri="{FF2B5EF4-FFF2-40B4-BE49-F238E27FC236}">
                <a16:creationId xmlns:a16="http://schemas.microsoft.com/office/drawing/2014/main" id="{E4A9F7AC-59CA-42D8-9116-BD092C61CFCF}"/>
              </a:ext>
            </a:extLst>
          </p:cNvPr>
          <p:cNvSpPr>
            <a:spLocks noGrp="1"/>
          </p:cNvSpPr>
          <p:nvPr>
            <p:ph type="dt" sz="half" idx="10"/>
          </p:nvPr>
        </p:nvSpPr>
        <p:spPr/>
        <p:txBody>
          <a:bodyPr/>
          <a:lstStyle>
            <a:lvl1pPr>
              <a:defRPr/>
            </a:lvl1pPr>
          </a:lstStyle>
          <a:p>
            <a:pPr>
              <a:defRPr/>
            </a:pPr>
            <a:fld id="{28A49D05-EBB3-4AD3-99CF-97E5D222FE64}" type="datetime1">
              <a:rPr lang="en-US"/>
              <a:pPr>
                <a:defRPr/>
              </a:pPr>
              <a:t>5/22/2024</a:t>
            </a:fld>
            <a:endParaRPr lang="en-US"/>
          </a:p>
        </p:txBody>
      </p:sp>
      <p:sp>
        <p:nvSpPr>
          <p:cNvPr id="8" name="Footer Placeholder 4">
            <a:extLst>
              <a:ext uri="{FF2B5EF4-FFF2-40B4-BE49-F238E27FC236}">
                <a16:creationId xmlns:a16="http://schemas.microsoft.com/office/drawing/2014/main" id="{1D2B35F9-4A51-4C37-B216-559E4366005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5A92E8-FDB4-4043-9C36-7588B3081F8E}"/>
              </a:ext>
            </a:extLst>
          </p:cNvPr>
          <p:cNvSpPr>
            <a:spLocks noGrp="1"/>
          </p:cNvSpPr>
          <p:nvPr>
            <p:ph type="sldNum" sz="quarter" idx="12"/>
          </p:nvPr>
        </p:nvSpPr>
        <p:spPr/>
        <p:txBody>
          <a:bodyPr/>
          <a:lstStyle>
            <a:lvl1pPr>
              <a:defRPr/>
            </a:lvl1pPr>
          </a:lstStyle>
          <a:p>
            <a:pPr>
              <a:defRPr/>
            </a:pPr>
            <a:fld id="{FC482489-28CD-4D56-A6F2-4CFC3EEBAC2F}" type="slidenum">
              <a:rPr lang="en-US"/>
              <a:pPr>
                <a:defRPr/>
              </a:pPr>
              <a:t>‹#›</a:t>
            </a:fld>
            <a:endParaRPr lang="en-US"/>
          </a:p>
        </p:txBody>
      </p:sp>
    </p:spTree>
    <p:extLst>
      <p:ext uri="{BB962C8B-B14F-4D97-AF65-F5344CB8AC3E}">
        <p14:creationId xmlns:p14="http://schemas.microsoft.com/office/powerpoint/2010/main" val="851442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3">
            <a:extLst>
              <a:ext uri="{FF2B5EF4-FFF2-40B4-BE49-F238E27FC236}">
                <a16:creationId xmlns:a16="http://schemas.microsoft.com/office/drawing/2014/main" id="{3D4542B7-C806-4252-AB54-2AFFD7B5EF41}"/>
              </a:ext>
            </a:extLst>
          </p:cNvPr>
          <p:cNvSpPr>
            <a:spLocks noGrp="1"/>
          </p:cNvSpPr>
          <p:nvPr>
            <p:ph type="dt" sz="half" idx="10"/>
          </p:nvPr>
        </p:nvSpPr>
        <p:spPr/>
        <p:txBody>
          <a:bodyPr/>
          <a:lstStyle>
            <a:lvl1pPr>
              <a:defRPr/>
            </a:lvl1pPr>
          </a:lstStyle>
          <a:p>
            <a:pPr>
              <a:defRPr/>
            </a:pPr>
            <a:fld id="{332D18CB-88B9-4C48-84EC-F93BDA01CC04}" type="datetime1">
              <a:rPr lang="en-US"/>
              <a:pPr>
                <a:defRPr/>
              </a:pPr>
              <a:t>5/22/2024</a:t>
            </a:fld>
            <a:endParaRPr lang="en-US"/>
          </a:p>
        </p:txBody>
      </p:sp>
      <p:sp>
        <p:nvSpPr>
          <p:cNvPr id="4" name="Footer Placeholder 4">
            <a:extLst>
              <a:ext uri="{FF2B5EF4-FFF2-40B4-BE49-F238E27FC236}">
                <a16:creationId xmlns:a16="http://schemas.microsoft.com/office/drawing/2014/main" id="{F977BBA3-C8FC-459B-A5A3-358AE7B331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41BB4F-DE66-44B2-93C0-932A6877ACD3}"/>
              </a:ext>
            </a:extLst>
          </p:cNvPr>
          <p:cNvSpPr>
            <a:spLocks noGrp="1"/>
          </p:cNvSpPr>
          <p:nvPr>
            <p:ph type="sldNum" sz="quarter" idx="12"/>
          </p:nvPr>
        </p:nvSpPr>
        <p:spPr/>
        <p:txBody>
          <a:bodyPr/>
          <a:lstStyle>
            <a:lvl1pPr>
              <a:defRPr/>
            </a:lvl1pPr>
          </a:lstStyle>
          <a:p>
            <a:pPr>
              <a:defRPr/>
            </a:pPr>
            <a:fld id="{C7797960-094A-44D6-90D4-E9B0E533F0F3}" type="slidenum">
              <a:rPr lang="en-US"/>
              <a:pPr>
                <a:defRPr/>
              </a:pPr>
              <a:t>‹#›</a:t>
            </a:fld>
            <a:endParaRPr lang="en-US"/>
          </a:p>
        </p:txBody>
      </p:sp>
    </p:spTree>
    <p:extLst>
      <p:ext uri="{BB962C8B-B14F-4D97-AF65-F5344CB8AC3E}">
        <p14:creationId xmlns:p14="http://schemas.microsoft.com/office/powerpoint/2010/main" val="1039990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B51FFB-4B08-47EA-82E6-7A700DB26A4E}"/>
              </a:ext>
            </a:extLst>
          </p:cNvPr>
          <p:cNvSpPr>
            <a:spLocks noGrp="1"/>
          </p:cNvSpPr>
          <p:nvPr>
            <p:ph type="dt" sz="half" idx="10"/>
          </p:nvPr>
        </p:nvSpPr>
        <p:spPr/>
        <p:txBody>
          <a:bodyPr/>
          <a:lstStyle>
            <a:lvl1pPr>
              <a:defRPr/>
            </a:lvl1pPr>
          </a:lstStyle>
          <a:p>
            <a:pPr>
              <a:defRPr/>
            </a:pPr>
            <a:fld id="{EBBAAF52-AB8D-4D70-A24E-C8F47914E34D}" type="datetime1">
              <a:rPr lang="en-US"/>
              <a:pPr>
                <a:defRPr/>
              </a:pPr>
              <a:t>5/22/2024</a:t>
            </a:fld>
            <a:endParaRPr lang="en-US"/>
          </a:p>
        </p:txBody>
      </p:sp>
      <p:sp>
        <p:nvSpPr>
          <p:cNvPr id="3" name="Footer Placeholder 4">
            <a:extLst>
              <a:ext uri="{FF2B5EF4-FFF2-40B4-BE49-F238E27FC236}">
                <a16:creationId xmlns:a16="http://schemas.microsoft.com/office/drawing/2014/main" id="{D7FAE956-C1A0-4FB8-8C55-71190AB50BD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4F45BE-ECC6-432B-9A71-165C83C3839C}"/>
              </a:ext>
            </a:extLst>
          </p:cNvPr>
          <p:cNvSpPr>
            <a:spLocks noGrp="1"/>
          </p:cNvSpPr>
          <p:nvPr>
            <p:ph type="sldNum" sz="quarter" idx="12"/>
          </p:nvPr>
        </p:nvSpPr>
        <p:spPr/>
        <p:txBody>
          <a:bodyPr/>
          <a:lstStyle>
            <a:lvl1pPr>
              <a:defRPr/>
            </a:lvl1pPr>
          </a:lstStyle>
          <a:p>
            <a:pPr>
              <a:defRPr/>
            </a:pPr>
            <a:fld id="{2F4DACCF-3BF6-4216-874C-EE148A7B8FE7}" type="slidenum">
              <a:rPr lang="en-US"/>
              <a:pPr>
                <a:defRPr/>
              </a:pPr>
              <a:t>‹#›</a:t>
            </a:fld>
            <a:endParaRPr lang="en-US"/>
          </a:p>
        </p:txBody>
      </p:sp>
    </p:spTree>
    <p:extLst>
      <p:ext uri="{BB962C8B-B14F-4D97-AF65-F5344CB8AC3E}">
        <p14:creationId xmlns:p14="http://schemas.microsoft.com/office/powerpoint/2010/main" val="2660027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lv-LV"/>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lv-LV"/>
              <a:t>Click to edit Master text styles</a:t>
            </a:r>
          </a:p>
        </p:txBody>
      </p:sp>
      <p:sp>
        <p:nvSpPr>
          <p:cNvPr id="5" name="Date Placeholder 3">
            <a:extLst>
              <a:ext uri="{FF2B5EF4-FFF2-40B4-BE49-F238E27FC236}">
                <a16:creationId xmlns:a16="http://schemas.microsoft.com/office/drawing/2014/main" id="{2883569F-AB13-42CD-BE4C-DF5C5162C948}"/>
              </a:ext>
            </a:extLst>
          </p:cNvPr>
          <p:cNvSpPr>
            <a:spLocks noGrp="1"/>
          </p:cNvSpPr>
          <p:nvPr>
            <p:ph type="dt" sz="half" idx="10"/>
          </p:nvPr>
        </p:nvSpPr>
        <p:spPr/>
        <p:txBody>
          <a:bodyPr/>
          <a:lstStyle>
            <a:lvl1pPr>
              <a:defRPr/>
            </a:lvl1pPr>
          </a:lstStyle>
          <a:p>
            <a:pPr>
              <a:defRPr/>
            </a:pPr>
            <a:fld id="{4E5FC820-708E-444B-A4F3-2C3915D1BE4D}" type="datetime1">
              <a:rPr lang="en-US"/>
              <a:pPr>
                <a:defRPr/>
              </a:pPr>
              <a:t>5/22/2024</a:t>
            </a:fld>
            <a:endParaRPr lang="en-US"/>
          </a:p>
        </p:txBody>
      </p:sp>
      <p:sp>
        <p:nvSpPr>
          <p:cNvPr id="6" name="Footer Placeholder 4">
            <a:extLst>
              <a:ext uri="{FF2B5EF4-FFF2-40B4-BE49-F238E27FC236}">
                <a16:creationId xmlns:a16="http://schemas.microsoft.com/office/drawing/2014/main" id="{20A67E43-4BE1-4E71-9BA8-CC010EE55B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FB0111-72D8-4B52-8AF1-EAA57AED0DBD}"/>
              </a:ext>
            </a:extLst>
          </p:cNvPr>
          <p:cNvSpPr>
            <a:spLocks noGrp="1"/>
          </p:cNvSpPr>
          <p:nvPr>
            <p:ph type="sldNum" sz="quarter" idx="12"/>
          </p:nvPr>
        </p:nvSpPr>
        <p:spPr/>
        <p:txBody>
          <a:bodyPr/>
          <a:lstStyle>
            <a:lvl1pPr>
              <a:defRPr/>
            </a:lvl1pPr>
          </a:lstStyle>
          <a:p>
            <a:pPr>
              <a:defRPr/>
            </a:pPr>
            <a:fld id="{E94CDA75-7692-4ED9-BB2B-AB4EAF11C573}" type="slidenum">
              <a:rPr lang="en-US"/>
              <a:pPr>
                <a:defRPr/>
              </a:pPr>
              <a:t>‹#›</a:t>
            </a:fld>
            <a:endParaRPr lang="en-US"/>
          </a:p>
        </p:txBody>
      </p:sp>
    </p:spTree>
    <p:extLst>
      <p:ext uri="{BB962C8B-B14F-4D97-AF65-F5344CB8AC3E}">
        <p14:creationId xmlns:p14="http://schemas.microsoft.com/office/powerpoint/2010/main" val="92016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lv-LV"/>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lv-LV"/>
              <a:t>Click to edit Master text styles</a:t>
            </a:r>
          </a:p>
        </p:txBody>
      </p:sp>
      <p:sp>
        <p:nvSpPr>
          <p:cNvPr id="5" name="Date Placeholder 3">
            <a:extLst>
              <a:ext uri="{FF2B5EF4-FFF2-40B4-BE49-F238E27FC236}">
                <a16:creationId xmlns:a16="http://schemas.microsoft.com/office/drawing/2014/main" id="{A0E2FF72-53FD-4C83-B1C3-5719770DCC52}"/>
              </a:ext>
            </a:extLst>
          </p:cNvPr>
          <p:cNvSpPr>
            <a:spLocks noGrp="1"/>
          </p:cNvSpPr>
          <p:nvPr>
            <p:ph type="dt" sz="half" idx="10"/>
          </p:nvPr>
        </p:nvSpPr>
        <p:spPr/>
        <p:txBody>
          <a:bodyPr/>
          <a:lstStyle>
            <a:lvl1pPr>
              <a:defRPr/>
            </a:lvl1pPr>
          </a:lstStyle>
          <a:p>
            <a:pPr>
              <a:defRPr/>
            </a:pPr>
            <a:fld id="{7548B3D6-C2BA-4182-8875-FA9979C18B0F}" type="datetime1">
              <a:rPr lang="en-US"/>
              <a:pPr>
                <a:defRPr/>
              </a:pPr>
              <a:t>5/22/2024</a:t>
            </a:fld>
            <a:endParaRPr lang="en-US"/>
          </a:p>
        </p:txBody>
      </p:sp>
      <p:sp>
        <p:nvSpPr>
          <p:cNvPr id="6" name="Footer Placeholder 4">
            <a:extLst>
              <a:ext uri="{FF2B5EF4-FFF2-40B4-BE49-F238E27FC236}">
                <a16:creationId xmlns:a16="http://schemas.microsoft.com/office/drawing/2014/main" id="{13B71351-982C-4A65-9301-1426C90E3D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4D4314-A4A7-4017-B8DB-1726551E8B4F}"/>
              </a:ext>
            </a:extLst>
          </p:cNvPr>
          <p:cNvSpPr>
            <a:spLocks noGrp="1"/>
          </p:cNvSpPr>
          <p:nvPr>
            <p:ph type="sldNum" sz="quarter" idx="12"/>
          </p:nvPr>
        </p:nvSpPr>
        <p:spPr/>
        <p:txBody>
          <a:bodyPr/>
          <a:lstStyle>
            <a:lvl1pPr>
              <a:defRPr/>
            </a:lvl1pPr>
          </a:lstStyle>
          <a:p>
            <a:pPr>
              <a:defRPr/>
            </a:pPr>
            <a:fld id="{3B01A647-77C9-400F-870A-CC2CB5604C7A}" type="slidenum">
              <a:rPr lang="en-US"/>
              <a:pPr>
                <a:defRPr/>
              </a:pPr>
              <a:t>‹#›</a:t>
            </a:fld>
            <a:endParaRPr lang="en-US"/>
          </a:p>
        </p:txBody>
      </p:sp>
    </p:spTree>
    <p:extLst>
      <p:ext uri="{BB962C8B-B14F-4D97-AF65-F5344CB8AC3E}">
        <p14:creationId xmlns:p14="http://schemas.microsoft.com/office/powerpoint/2010/main" val="97737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a:ext uri="{FF2B5EF4-FFF2-40B4-BE49-F238E27FC236}">
                <a16:creationId xmlns:a16="http://schemas.microsoft.com/office/drawing/2014/main" id="{953A8AFE-D9B5-4101-810F-3924F6539F16}"/>
              </a:ext>
            </a:extLst>
          </p:cNvPr>
          <p:cNvSpPr>
            <a:spLocks noGrp="1"/>
          </p:cNvSpPr>
          <p:nvPr>
            <p:ph type="dt" sz="half" idx="10"/>
          </p:nvPr>
        </p:nvSpPr>
        <p:spPr/>
        <p:txBody>
          <a:bodyPr/>
          <a:lstStyle>
            <a:lvl1pPr>
              <a:defRPr/>
            </a:lvl1pPr>
          </a:lstStyle>
          <a:p>
            <a:pPr>
              <a:defRPr/>
            </a:pPr>
            <a:fld id="{012CC001-4AB2-413F-9D64-C23C66E40F04}" type="datetime1">
              <a:rPr lang="en-US"/>
              <a:pPr>
                <a:defRPr/>
              </a:pPr>
              <a:t>5/22/2024</a:t>
            </a:fld>
            <a:endParaRPr lang="en-US"/>
          </a:p>
        </p:txBody>
      </p:sp>
      <p:sp>
        <p:nvSpPr>
          <p:cNvPr id="5" name="Footer Placeholder 4">
            <a:extLst>
              <a:ext uri="{FF2B5EF4-FFF2-40B4-BE49-F238E27FC236}">
                <a16:creationId xmlns:a16="http://schemas.microsoft.com/office/drawing/2014/main" id="{4A49DCE5-C453-4314-BD4C-DE726772BE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88E445-BB53-4AA2-839D-AE41EE57F064}"/>
              </a:ext>
            </a:extLst>
          </p:cNvPr>
          <p:cNvSpPr>
            <a:spLocks noGrp="1"/>
          </p:cNvSpPr>
          <p:nvPr>
            <p:ph type="sldNum" sz="quarter" idx="12"/>
          </p:nvPr>
        </p:nvSpPr>
        <p:spPr/>
        <p:txBody>
          <a:bodyPr/>
          <a:lstStyle>
            <a:lvl1pPr>
              <a:defRPr/>
            </a:lvl1pPr>
          </a:lstStyle>
          <a:p>
            <a:pPr>
              <a:defRPr/>
            </a:pPr>
            <a:fld id="{5996B405-4128-4C8B-BFB1-A17746AD639C}" type="slidenum">
              <a:rPr lang="en-US"/>
              <a:pPr>
                <a:defRPr/>
              </a:pPr>
              <a:t>‹#›</a:t>
            </a:fld>
            <a:endParaRPr lang="en-US"/>
          </a:p>
        </p:txBody>
      </p:sp>
    </p:spTree>
    <p:extLst>
      <p:ext uri="{BB962C8B-B14F-4D97-AF65-F5344CB8AC3E}">
        <p14:creationId xmlns:p14="http://schemas.microsoft.com/office/powerpoint/2010/main" val="3017603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a:extLst>
              <a:ext uri="{FF2B5EF4-FFF2-40B4-BE49-F238E27FC236}">
                <a16:creationId xmlns:a16="http://schemas.microsoft.com/office/drawing/2014/main" id="{EBD73E80-8F4F-4B5A-8B96-6642DABB2391}"/>
              </a:ext>
            </a:extLst>
          </p:cNvPr>
          <p:cNvSpPr>
            <a:spLocks noGrp="1"/>
          </p:cNvSpPr>
          <p:nvPr>
            <p:ph type="dt" sz="half" idx="10"/>
          </p:nvPr>
        </p:nvSpPr>
        <p:spPr/>
        <p:txBody>
          <a:bodyPr/>
          <a:lstStyle>
            <a:lvl1pPr>
              <a:defRPr/>
            </a:lvl1pPr>
          </a:lstStyle>
          <a:p>
            <a:pPr>
              <a:defRPr/>
            </a:pPr>
            <a:fld id="{D74A8E31-F43E-46D5-B12A-0B0AFA780EE9}" type="datetime1">
              <a:rPr lang="en-US"/>
              <a:pPr>
                <a:defRPr/>
              </a:pPr>
              <a:t>5/22/2024</a:t>
            </a:fld>
            <a:endParaRPr lang="en-US"/>
          </a:p>
        </p:txBody>
      </p:sp>
      <p:sp>
        <p:nvSpPr>
          <p:cNvPr id="5" name="Footer Placeholder 4">
            <a:extLst>
              <a:ext uri="{FF2B5EF4-FFF2-40B4-BE49-F238E27FC236}">
                <a16:creationId xmlns:a16="http://schemas.microsoft.com/office/drawing/2014/main" id="{21BC1E67-126A-4727-AB80-491D522D06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8C1765-1B20-433F-9F81-CFB5EE5EC4FD}"/>
              </a:ext>
            </a:extLst>
          </p:cNvPr>
          <p:cNvSpPr>
            <a:spLocks noGrp="1"/>
          </p:cNvSpPr>
          <p:nvPr>
            <p:ph type="sldNum" sz="quarter" idx="12"/>
          </p:nvPr>
        </p:nvSpPr>
        <p:spPr/>
        <p:txBody>
          <a:bodyPr/>
          <a:lstStyle>
            <a:lvl1pPr>
              <a:defRPr/>
            </a:lvl1pPr>
          </a:lstStyle>
          <a:p>
            <a:pPr>
              <a:defRPr/>
            </a:pPr>
            <a:fld id="{18766E3B-4093-4513-86B1-0B85E7EF8AAD}" type="slidenum">
              <a:rPr lang="en-US"/>
              <a:pPr>
                <a:defRPr/>
              </a:pPr>
              <a:t>‹#›</a:t>
            </a:fld>
            <a:endParaRPr lang="en-US"/>
          </a:p>
        </p:txBody>
      </p:sp>
    </p:spTree>
    <p:extLst>
      <p:ext uri="{BB962C8B-B14F-4D97-AF65-F5344CB8AC3E}">
        <p14:creationId xmlns:p14="http://schemas.microsoft.com/office/powerpoint/2010/main" val="3854691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85942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9277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452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BC9E7DE-7176-43D1-A393-8C6C45842E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6E5EAE44-A65A-4760-ADE3-84E87B62B2A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2BBEF93-BD09-4385-82D7-C35A2C391537}" type="slidenum">
              <a:rPr lang="en-US" altLang="lv-LV"/>
              <a:pPr>
                <a:defRPr/>
              </a:pPr>
              <a:t>‹#›</a:t>
            </a:fld>
            <a:endParaRPr lang="en-US" altLang="lv-LV"/>
          </a:p>
        </p:txBody>
      </p:sp>
    </p:spTree>
    <p:extLst>
      <p:ext uri="{BB962C8B-B14F-4D97-AF65-F5344CB8AC3E}">
        <p14:creationId xmlns:p14="http://schemas.microsoft.com/office/powerpoint/2010/main" val="2511872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7367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7377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5750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9251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9165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9046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9561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8784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6774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211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428527-1580-4A8F-8AE4-BD8CBD1641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35BE8DA2-C79D-41FA-A831-01B23B88196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AD7C6921-E461-485B-8DD5-BC20FB30230A}" type="slidenum">
              <a:rPr lang="en-US" altLang="lv-LV"/>
              <a:pPr>
                <a:defRPr/>
              </a:pPr>
              <a:t>‹#›</a:t>
            </a:fld>
            <a:endParaRPr lang="en-US" altLang="lv-LV"/>
          </a:p>
        </p:txBody>
      </p:sp>
    </p:spTree>
    <p:extLst>
      <p:ext uri="{BB962C8B-B14F-4D97-AF65-F5344CB8AC3E}">
        <p14:creationId xmlns:p14="http://schemas.microsoft.com/office/powerpoint/2010/main" val="2619560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960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9740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890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64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5920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852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3257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905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3621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712B9A1-769E-4461-8B91-C458DA3B674D}"/>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5" name="Footer Placeholder 4">
            <a:extLst>
              <a:ext uri="{FF2B5EF4-FFF2-40B4-BE49-F238E27FC236}">
                <a16:creationId xmlns:a16="http://schemas.microsoft.com/office/drawing/2014/main" id="{76A3D10D-30D5-4264-9B1A-AC31825D89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01C28C-3A8B-49D4-ACFA-611884E62804}"/>
              </a:ext>
            </a:extLst>
          </p:cNvPr>
          <p:cNvSpPr>
            <a:spLocks noGrp="1"/>
          </p:cNvSpPr>
          <p:nvPr>
            <p:ph type="sldNum" sz="quarter" idx="12"/>
          </p:nvPr>
        </p:nvSpPr>
        <p:spPr/>
        <p:txBody>
          <a:bodyPr/>
          <a:lstStyle>
            <a:lvl1pPr>
              <a:defRPr/>
            </a:lvl1pPr>
          </a:lstStyle>
          <a:p>
            <a:pPr>
              <a:defRPr/>
            </a:pPr>
            <a:fld id="{7A6F0492-B146-4861-9D98-6940903B0248}" type="slidenum">
              <a:rPr lang="en-US"/>
              <a:pPr>
                <a:defRPr/>
              </a:pPr>
              <a:t>‹#›</a:t>
            </a:fld>
            <a:endParaRPr lang="en-US"/>
          </a:p>
        </p:txBody>
      </p:sp>
    </p:spTree>
    <p:extLst>
      <p:ext uri="{BB962C8B-B14F-4D97-AF65-F5344CB8AC3E}">
        <p14:creationId xmlns:p14="http://schemas.microsoft.com/office/powerpoint/2010/main" val="307434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5AB07F33-E21B-495B-8DE3-FAFEFEB6F8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9518B58A-DFD9-44BB-B75B-436EC310951C}"/>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3AC43DCA-3579-4613-80C6-7A8F64CD6397}" type="slidenum">
              <a:rPr lang="en-US" altLang="lv-LV"/>
              <a:pPr>
                <a:defRPr/>
              </a:pPr>
              <a:t>‹#›</a:t>
            </a:fld>
            <a:endParaRPr lang="en-US" altLang="lv-LV"/>
          </a:p>
        </p:txBody>
      </p:sp>
    </p:spTree>
    <p:extLst>
      <p:ext uri="{BB962C8B-B14F-4D97-AF65-F5344CB8AC3E}">
        <p14:creationId xmlns:p14="http://schemas.microsoft.com/office/powerpoint/2010/main" val="3062905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ED0936-CB07-4417-B417-A00553457C57}"/>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5" name="Footer Placeholder 4">
            <a:extLst>
              <a:ext uri="{FF2B5EF4-FFF2-40B4-BE49-F238E27FC236}">
                <a16:creationId xmlns:a16="http://schemas.microsoft.com/office/drawing/2014/main" id="{9FEFE401-B1BB-49CD-A580-5B00855763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93BF9F-C661-42F7-837A-BCDF6DC25F97}"/>
              </a:ext>
            </a:extLst>
          </p:cNvPr>
          <p:cNvSpPr>
            <a:spLocks noGrp="1"/>
          </p:cNvSpPr>
          <p:nvPr>
            <p:ph type="sldNum" sz="quarter" idx="12"/>
          </p:nvPr>
        </p:nvSpPr>
        <p:spPr/>
        <p:txBody>
          <a:bodyPr/>
          <a:lstStyle>
            <a:lvl1pPr>
              <a:defRPr/>
            </a:lvl1pPr>
          </a:lstStyle>
          <a:p>
            <a:pPr>
              <a:defRPr/>
            </a:pPr>
            <a:fld id="{6F00983A-45C9-4FAB-B3CB-4929CD374D6B}" type="slidenum">
              <a:rPr lang="en-US"/>
              <a:pPr>
                <a:defRPr/>
              </a:pPr>
              <a:t>‹#›</a:t>
            </a:fld>
            <a:endParaRPr lang="en-US"/>
          </a:p>
        </p:txBody>
      </p:sp>
    </p:spTree>
    <p:extLst>
      <p:ext uri="{BB962C8B-B14F-4D97-AF65-F5344CB8AC3E}">
        <p14:creationId xmlns:p14="http://schemas.microsoft.com/office/powerpoint/2010/main" val="3962589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0ADD129-FFED-491D-B8E9-D7DBEF7102D0}"/>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5" name="Footer Placeholder 4">
            <a:extLst>
              <a:ext uri="{FF2B5EF4-FFF2-40B4-BE49-F238E27FC236}">
                <a16:creationId xmlns:a16="http://schemas.microsoft.com/office/drawing/2014/main" id="{F8691F8C-8234-4DEC-903C-25774955B6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4E73B3-A72A-431D-B4AB-282A6B5553E1}"/>
              </a:ext>
            </a:extLst>
          </p:cNvPr>
          <p:cNvSpPr>
            <a:spLocks noGrp="1"/>
          </p:cNvSpPr>
          <p:nvPr>
            <p:ph type="sldNum" sz="quarter" idx="12"/>
          </p:nvPr>
        </p:nvSpPr>
        <p:spPr/>
        <p:txBody>
          <a:bodyPr/>
          <a:lstStyle>
            <a:lvl1pPr>
              <a:defRPr/>
            </a:lvl1pPr>
          </a:lstStyle>
          <a:p>
            <a:pPr>
              <a:defRPr/>
            </a:pPr>
            <a:fld id="{B07AE492-0C6C-4CFE-9B0A-A1EBD7CEDB67}" type="slidenum">
              <a:rPr lang="en-US"/>
              <a:pPr>
                <a:defRPr/>
              </a:pPr>
              <a:t>‹#›</a:t>
            </a:fld>
            <a:endParaRPr lang="en-US"/>
          </a:p>
        </p:txBody>
      </p:sp>
    </p:spTree>
    <p:extLst>
      <p:ext uri="{BB962C8B-B14F-4D97-AF65-F5344CB8AC3E}">
        <p14:creationId xmlns:p14="http://schemas.microsoft.com/office/powerpoint/2010/main" val="1702722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9CE60470-DE9F-4B39-B49E-EE19A437FC0F}"/>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6" name="Footer Placeholder 4">
            <a:extLst>
              <a:ext uri="{FF2B5EF4-FFF2-40B4-BE49-F238E27FC236}">
                <a16:creationId xmlns:a16="http://schemas.microsoft.com/office/drawing/2014/main" id="{DBCD2A9F-6AC4-432F-B63C-CE08B2C840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0CB4BD-9095-49EF-B2BD-A1A8375271F3}"/>
              </a:ext>
            </a:extLst>
          </p:cNvPr>
          <p:cNvSpPr>
            <a:spLocks noGrp="1"/>
          </p:cNvSpPr>
          <p:nvPr>
            <p:ph type="sldNum" sz="quarter" idx="12"/>
          </p:nvPr>
        </p:nvSpPr>
        <p:spPr/>
        <p:txBody>
          <a:bodyPr/>
          <a:lstStyle>
            <a:lvl1pPr>
              <a:defRPr/>
            </a:lvl1pPr>
          </a:lstStyle>
          <a:p>
            <a:pPr>
              <a:defRPr/>
            </a:pPr>
            <a:fld id="{6125CC9E-FCFD-475D-B84D-FE40DFAF9264}" type="slidenum">
              <a:rPr lang="en-US"/>
              <a:pPr>
                <a:defRPr/>
              </a:pPr>
              <a:t>‹#›</a:t>
            </a:fld>
            <a:endParaRPr lang="en-US"/>
          </a:p>
        </p:txBody>
      </p:sp>
    </p:spTree>
    <p:extLst>
      <p:ext uri="{BB962C8B-B14F-4D97-AF65-F5344CB8AC3E}">
        <p14:creationId xmlns:p14="http://schemas.microsoft.com/office/powerpoint/2010/main" val="2510001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0C9119CB-4B23-4006-AC2B-B55C1D681AC7}"/>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8" name="Footer Placeholder 4">
            <a:extLst>
              <a:ext uri="{FF2B5EF4-FFF2-40B4-BE49-F238E27FC236}">
                <a16:creationId xmlns:a16="http://schemas.microsoft.com/office/drawing/2014/main" id="{AFC97869-E8E3-419E-B729-D9E409A15D3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70B9664-FA32-4A05-A64E-BCC33BC24338}"/>
              </a:ext>
            </a:extLst>
          </p:cNvPr>
          <p:cNvSpPr>
            <a:spLocks noGrp="1"/>
          </p:cNvSpPr>
          <p:nvPr>
            <p:ph type="sldNum" sz="quarter" idx="12"/>
          </p:nvPr>
        </p:nvSpPr>
        <p:spPr/>
        <p:txBody>
          <a:bodyPr/>
          <a:lstStyle>
            <a:lvl1pPr>
              <a:defRPr/>
            </a:lvl1pPr>
          </a:lstStyle>
          <a:p>
            <a:pPr>
              <a:defRPr/>
            </a:pPr>
            <a:fld id="{8A1F02F2-5BE2-4C0F-9930-F141CD83BE62}" type="slidenum">
              <a:rPr lang="en-US"/>
              <a:pPr>
                <a:defRPr/>
              </a:pPr>
              <a:t>‹#›</a:t>
            </a:fld>
            <a:endParaRPr lang="en-US"/>
          </a:p>
        </p:txBody>
      </p:sp>
    </p:spTree>
    <p:extLst>
      <p:ext uri="{BB962C8B-B14F-4D97-AF65-F5344CB8AC3E}">
        <p14:creationId xmlns:p14="http://schemas.microsoft.com/office/powerpoint/2010/main" val="628005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a:extLst>
              <a:ext uri="{FF2B5EF4-FFF2-40B4-BE49-F238E27FC236}">
                <a16:creationId xmlns:a16="http://schemas.microsoft.com/office/drawing/2014/main" id="{8B5A8D33-D9A0-4386-B7E4-773F7200FEE9}"/>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4" name="Footer Placeholder 4">
            <a:extLst>
              <a:ext uri="{FF2B5EF4-FFF2-40B4-BE49-F238E27FC236}">
                <a16:creationId xmlns:a16="http://schemas.microsoft.com/office/drawing/2014/main" id="{018B7460-D4F7-44BA-A96E-8FBFC0D5EC3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DCFE4A7-69BE-4057-99F1-8AB04B120016}"/>
              </a:ext>
            </a:extLst>
          </p:cNvPr>
          <p:cNvSpPr>
            <a:spLocks noGrp="1"/>
          </p:cNvSpPr>
          <p:nvPr>
            <p:ph type="sldNum" sz="quarter" idx="12"/>
          </p:nvPr>
        </p:nvSpPr>
        <p:spPr/>
        <p:txBody>
          <a:bodyPr/>
          <a:lstStyle>
            <a:lvl1pPr>
              <a:defRPr/>
            </a:lvl1pPr>
          </a:lstStyle>
          <a:p>
            <a:pPr>
              <a:defRPr/>
            </a:pPr>
            <a:fld id="{95E42346-9A08-44E0-A0F9-90B27280E0E7}" type="slidenum">
              <a:rPr lang="en-US"/>
              <a:pPr>
                <a:defRPr/>
              </a:pPr>
              <a:t>‹#›</a:t>
            </a:fld>
            <a:endParaRPr lang="en-US"/>
          </a:p>
        </p:txBody>
      </p:sp>
    </p:spTree>
    <p:extLst>
      <p:ext uri="{BB962C8B-B14F-4D97-AF65-F5344CB8AC3E}">
        <p14:creationId xmlns:p14="http://schemas.microsoft.com/office/powerpoint/2010/main" val="1359021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CEF07B-EFA1-459E-927D-3B682F40F33C}"/>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3" name="Footer Placeholder 4">
            <a:extLst>
              <a:ext uri="{FF2B5EF4-FFF2-40B4-BE49-F238E27FC236}">
                <a16:creationId xmlns:a16="http://schemas.microsoft.com/office/drawing/2014/main" id="{DD744475-C5CF-4FC6-B7FF-F08960FECD8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4BEA22-A714-4A22-A267-36996CD65C08}"/>
              </a:ext>
            </a:extLst>
          </p:cNvPr>
          <p:cNvSpPr>
            <a:spLocks noGrp="1"/>
          </p:cNvSpPr>
          <p:nvPr>
            <p:ph type="sldNum" sz="quarter" idx="12"/>
          </p:nvPr>
        </p:nvSpPr>
        <p:spPr/>
        <p:txBody>
          <a:bodyPr/>
          <a:lstStyle>
            <a:lvl1pPr>
              <a:defRPr/>
            </a:lvl1pPr>
          </a:lstStyle>
          <a:p>
            <a:pPr>
              <a:defRPr/>
            </a:pPr>
            <a:fld id="{B4831D5F-8331-4C9C-BE7A-1FE54033DAAF}" type="slidenum">
              <a:rPr lang="en-US"/>
              <a:pPr>
                <a:defRPr/>
              </a:pPr>
              <a:t>‹#›</a:t>
            </a:fld>
            <a:endParaRPr lang="en-US"/>
          </a:p>
        </p:txBody>
      </p:sp>
    </p:spTree>
    <p:extLst>
      <p:ext uri="{BB962C8B-B14F-4D97-AF65-F5344CB8AC3E}">
        <p14:creationId xmlns:p14="http://schemas.microsoft.com/office/powerpoint/2010/main" val="1201607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a:extLst>
              <a:ext uri="{FF2B5EF4-FFF2-40B4-BE49-F238E27FC236}">
                <a16:creationId xmlns:a16="http://schemas.microsoft.com/office/drawing/2014/main" id="{7347E602-4F72-47CF-B6AB-98B9BD872AE9}"/>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6" name="Footer Placeholder 4">
            <a:extLst>
              <a:ext uri="{FF2B5EF4-FFF2-40B4-BE49-F238E27FC236}">
                <a16:creationId xmlns:a16="http://schemas.microsoft.com/office/drawing/2014/main" id="{A7574D98-55AC-46B6-B758-CE02564617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299166-2A85-4854-BF81-B819CA742873}"/>
              </a:ext>
            </a:extLst>
          </p:cNvPr>
          <p:cNvSpPr>
            <a:spLocks noGrp="1"/>
          </p:cNvSpPr>
          <p:nvPr>
            <p:ph type="sldNum" sz="quarter" idx="12"/>
          </p:nvPr>
        </p:nvSpPr>
        <p:spPr/>
        <p:txBody>
          <a:bodyPr/>
          <a:lstStyle>
            <a:lvl1pPr>
              <a:defRPr/>
            </a:lvl1pPr>
          </a:lstStyle>
          <a:p>
            <a:pPr>
              <a:defRPr/>
            </a:pPr>
            <a:fld id="{3BF7EE9D-7266-4CAC-9D33-D7EBA33037EF}" type="slidenum">
              <a:rPr lang="en-US"/>
              <a:pPr>
                <a:defRPr/>
              </a:pPr>
              <a:t>‹#›</a:t>
            </a:fld>
            <a:endParaRPr lang="en-US"/>
          </a:p>
        </p:txBody>
      </p:sp>
    </p:spTree>
    <p:extLst>
      <p:ext uri="{BB962C8B-B14F-4D97-AF65-F5344CB8AC3E}">
        <p14:creationId xmlns:p14="http://schemas.microsoft.com/office/powerpoint/2010/main" val="26871886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3">
            <a:extLst>
              <a:ext uri="{FF2B5EF4-FFF2-40B4-BE49-F238E27FC236}">
                <a16:creationId xmlns:a16="http://schemas.microsoft.com/office/drawing/2014/main" id="{D8F1CC5A-3D7B-4967-824C-7E2A578CDC27}"/>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6" name="Footer Placeholder 4">
            <a:extLst>
              <a:ext uri="{FF2B5EF4-FFF2-40B4-BE49-F238E27FC236}">
                <a16:creationId xmlns:a16="http://schemas.microsoft.com/office/drawing/2014/main" id="{3391AC46-B503-48F1-A928-9F43267B55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2453F6-D5F1-411E-95FC-8C8B445F2198}"/>
              </a:ext>
            </a:extLst>
          </p:cNvPr>
          <p:cNvSpPr>
            <a:spLocks noGrp="1"/>
          </p:cNvSpPr>
          <p:nvPr>
            <p:ph type="sldNum" sz="quarter" idx="12"/>
          </p:nvPr>
        </p:nvSpPr>
        <p:spPr/>
        <p:txBody>
          <a:bodyPr/>
          <a:lstStyle>
            <a:lvl1pPr>
              <a:defRPr/>
            </a:lvl1pPr>
          </a:lstStyle>
          <a:p>
            <a:pPr>
              <a:defRPr/>
            </a:pPr>
            <a:fld id="{4CBCB883-FDB3-432A-BDFE-FE38288ABB96}" type="slidenum">
              <a:rPr lang="en-US"/>
              <a:pPr>
                <a:defRPr/>
              </a:pPr>
              <a:t>‹#›</a:t>
            </a:fld>
            <a:endParaRPr lang="en-US"/>
          </a:p>
        </p:txBody>
      </p:sp>
    </p:spTree>
    <p:extLst>
      <p:ext uri="{BB962C8B-B14F-4D97-AF65-F5344CB8AC3E}">
        <p14:creationId xmlns:p14="http://schemas.microsoft.com/office/powerpoint/2010/main" val="1628451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91E248-C3A2-4026-B99A-B0FCB3125B78}"/>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5" name="Footer Placeholder 4">
            <a:extLst>
              <a:ext uri="{FF2B5EF4-FFF2-40B4-BE49-F238E27FC236}">
                <a16:creationId xmlns:a16="http://schemas.microsoft.com/office/drawing/2014/main" id="{7E41083E-9743-4B22-8FAD-C137CAF429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10542F-901F-4518-84E8-D565693D7CF7}"/>
              </a:ext>
            </a:extLst>
          </p:cNvPr>
          <p:cNvSpPr>
            <a:spLocks noGrp="1"/>
          </p:cNvSpPr>
          <p:nvPr>
            <p:ph type="sldNum" sz="quarter" idx="12"/>
          </p:nvPr>
        </p:nvSpPr>
        <p:spPr/>
        <p:txBody>
          <a:bodyPr/>
          <a:lstStyle>
            <a:lvl1pPr>
              <a:defRPr/>
            </a:lvl1pPr>
          </a:lstStyle>
          <a:p>
            <a:pPr>
              <a:defRPr/>
            </a:pPr>
            <a:fld id="{81D5D6F7-FD6A-484F-8CAE-EBDE739268A6}" type="slidenum">
              <a:rPr lang="en-US"/>
              <a:pPr>
                <a:defRPr/>
              </a:pPr>
              <a:t>‹#›</a:t>
            </a:fld>
            <a:endParaRPr lang="en-US"/>
          </a:p>
        </p:txBody>
      </p:sp>
    </p:spTree>
    <p:extLst>
      <p:ext uri="{BB962C8B-B14F-4D97-AF65-F5344CB8AC3E}">
        <p14:creationId xmlns:p14="http://schemas.microsoft.com/office/powerpoint/2010/main" val="310497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483977-5C51-494B-B60B-19873C1A1DF0}"/>
              </a:ext>
            </a:extLst>
          </p:cNvPr>
          <p:cNvSpPr>
            <a:spLocks noGrp="1"/>
          </p:cNvSpPr>
          <p:nvPr>
            <p:ph type="dt" sz="half" idx="10"/>
          </p:nvPr>
        </p:nvSpPr>
        <p:spPr/>
        <p:txBody>
          <a:bodyPr/>
          <a:lstStyle>
            <a:lvl1pPr>
              <a:defRPr/>
            </a:lvl1pPr>
          </a:lstStyle>
          <a:p>
            <a:pPr>
              <a:defRPr/>
            </a:pPr>
            <a:fld id="{C764DE79-268F-4C1A-8933-263129D2AF90}" type="datetimeFigureOut">
              <a:rPr lang="en-US"/>
              <a:pPr>
                <a:defRPr/>
              </a:pPr>
              <a:t>5/22/2024</a:t>
            </a:fld>
            <a:endParaRPr lang="en-US"/>
          </a:p>
        </p:txBody>
      </p:sp>
      <p:sp>
        <p:nvSpPr>
          <p:cNvPr id="5" name="Footer Placeholder 4">
            <a:extLst>
              <a:ext uri="{FF2B5EF4-FFF2-40B4-BE49-F238E27FC236}">
                <a16:creationId xmlns:a16="http://schemas.microsoft.com/office/drawing/2014/main" id="{C997A42F-8258-4E2C-8DCD-F07822C3CF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E70929-5392-44B8-B372-5B57F64E0374}"/>
              </a:ext>
            </a:extLst>
          </p:cNvPr>
          <p:cNvSpPr>
            <a:spLocks noGrp="1"/>
          </p:cNvSpPr>
          <p:nvPr>
            <p:ph type="sldNum" sz="quarter" idx="12"/>
          </p:nvPr>
        </p:nvSpPr>
        <p:spPr/>
        <p:txBody>
          <a:bodyPr/>
          <a:lstStyle>
            <a:lvl1pPr>
              <a:defRPr/>
            </a:lvl1pPr>
          </a:lstStyle>
          <a:p>
            <a:pPr>
              <a:defRPr/>
            </a:pPr>
            <a:fld id="{11E17300-83EE-4F8B-AD17-69F1161DCAAC}" type="slidenum">
              <a:rPr lang="en-US"/>
              <a:pPr>
                <a:defRPr/>
              </a:pPr>
              <a:t>‹#›</a:t>
            </a:fld>
            <a:endParaRPr lang="en-US"/>
          </a:p>
        </p:txBody>
      </p:sp>
    </p:spTree>
    <p:extLst>
      <p:ext uri="{BB962C8B-B14F-4D97-AF65-F5344CB8AC3E}">
        <p14:creationId xmlns:p14="http://schemas.microsoft.com/office/powerpoint/2010/main" val="1244600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FF93C92-7ED2-4D21-AB45-C557F670BD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9C421E4-EE95-4B8A-B0B9-1A60AA6173A8}"/>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E54C0C4-037F-43FA-83FF-13E6D9CC1797}" type="slidenum">
              <a:rPr lang="en-US" altLang="lv-LV"/>
              <a:pPr>
                <a:defRPr/>
              </a:pPr>
              <a:t>‹#›</a:t>
            </a:fld>
            <a:endParaRPr lang="en-US" altLang="lv-LV"/>
          </a:p>
        </p:txBody>
      </p:sp>
    </p:spTree>
    <p:extLst>
      <p:ext uri="{BB962C8B-B14F-4D97-AF65-F5344CB8AC3E}">
        <p14:creationId xmlns:p14="http://schemas.microsoft.com/office/powerpoint/2010/main" val="355578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D8C005B-D752-4AB9-8886-29FEED528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5DF60FFA-4765-44C0-81BF-01E33CA4833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CDD9D76-E861-4707-80F7-EC989430AD26}" type="slidenum">
              <a:rPr lang="en-US" altLang="lv-LV"/>
              <a:pPr>
                <a:defRPr/>
              </a:pPr>
              <a:t>‹#›</a:t>
            </a:fld>
            <a:endParaRPr lang="en-US" altLang="lv-LV"/>
          </a:p>
        </p:txBody>
      </p:sp>
    </p:spTree>
    <p:extLst>
      <p:ext uri="{BB962C8B-B14F-4D97-AF65-F5344CB8AC3E}">
        <p14:creationId xmlns:p14="http://schemas.microsoft.com/office/powerpoint/2010/main" val="51718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BE3B53-6A46-417C-B140-8466E0357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975" y="0"/>
            <a:ext cx="9985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077787AC-D77E-49BF-925B-81E7A0B4356E}"/>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75797EC8-F23D-463F-9A18-DD4DD723E707}" type="slidenum">
              <a:rPr lang="en-US" altLang="lv-LV"/>
              <a:pPr>
                <a:defRPr/>
              </a:pPr>
              <a:t>‹#›</a:t>
            </a:fld>
            <a:endParaRPr lang="en-US" altLang="lv-LV"/>
          </a:p>
        </p:txBody>
      </p:sp>
    </p:spTree>
    <p:extLst>
      <p:ext uri="{BB962C8B-B14F-4D97-AF65-F5344CB8AC3E}">
        <p14:creationId xmlns:p14="http://schemas.microsoft.com/office/powerpoint/2010/main" val="94301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91646F79-E25A-49CE-9415-4DE151DC1D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38F232B-7BA5-4E2D-9A67-E6621153CE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60963" y="0"/>
            <a:ext cx="187007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65826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73DC22-0880-4930-970F-39442331177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637AD310-8063-477A-96CF-95E852471AF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CECCBAAC-C4E8-4CA4-AF00-A9683C1A4516}"/>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327CCC26-050E-49B9-9CC5-7120F52D8437}" type="datetime1">
              <a:rPr lang="en-US"/>
              <a:pPr>
                <a:defRPr/>
              </a:pPr>
              <a:t>5/22/2024</a:t>
            </a:fld>
            <a:endParaRPr lang="en-US"/>
          </a:p>
        </p:txBody>
      </p:sp>
      <p:sp>
        <p:nvSpPr>
          <p:cNvPr id="5" name="Footer Placeholder 4">
            <a:extLst>
              <a:ext uri="{FF2B5EF4-FFF2-40B4-BE49-F238E27FC236}">
                <a16:creationId xmlns:a16="http://schemas.microsoft.com/office/drawing/2014/main" id="{DA73DAB9-CE1D-43EB-9F27-9953E3690DE2}"/>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6603114-CE5D-4CAD-99AE-6828F419C5A3}"/>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C1817CD-B6D3-4A5B-8EA3-DE72BEA6E98A}"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431955456"/>
      </p:ext>
    </p:extLst>
  </p:cSld>
  <p:clrMap bg1="lt1" tx1="dk1" bg2="dk2" tx2="lt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269A45C-2CB3-4799-B050-E6D1946985B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a:t>Click to edit Master title style</a:t>
            </a:r>
            <a:endParaRPr lang="en-US" altLang="lv-LV"/>
          </a:p>
        </p:txBody>
      </p:sp>
      <p:sp>
        <p:nvSpPr>
          <p:cNvPr id="2051" name="Text Placeholder 2">
            <a:extLst>
              <a:ext uri="{FF2B5EF4-FFF2-40B4-BE49-F238E27FC236}">
                <a16:creationId xmlns:a16="http://schemas.microsoft.com/office/drawing/2014/main" id="{6FA2EFCE-9EE8-41F6-A5F3-312D39CDCFAC}"/>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a:t>Click to edit Master text styles</a:t>
            </a:r>
          </a:p>
          <a:p>
            <a:pPr lvl="1"/>
            <a:r>
              <a:rPr lang="lv-LV" altLang="lv-LV"/>
              <a:t>Second level</a:t>
            </a:r>
          </a:p>
          <a:p>
            <a:pPr lvl="2"/>
            <a:r>
              <a:rPr lang="lv-LV" altLang="lv-LV"/>
              <a:t>Third level</a:t>
            </a:r>
          </a:p>
          <a:p>
            <a:pPr lvl="3"/>
            <a:r>
              <a:rPr lang="lv-LV" altLang="lv-LV"/>
              <a:t>Fourth level</a:t>
            </a:r>
          </a:p>
          <a:p>
            <a:pPr lvl="4"/>
            <a:r>
              <a:rPr lang="lv-LV" altLang="lv-LV"/>
              <a:t>Fifth level</a:t>
            </a:r>
            <a:endParaRPr lang="en-US" altLang="lv-LV"/>
          </a:p>
        </p:txBody>
      </p:sp>
      <p:sp>
        <p:nvSpPr>
          <p:cNvPr id="4" name="Date Placeholder 3">
            <a:extLst>
              <a:ext uri="{FF2B5EF4-FFF2-40B4-BE49-F238E27FC236}">
                <a16:creationId xmlns:a16="http://schemas.microsoft.com/office/drawing/2014/main" id="{72B06315-59CD-4C34-AFC8-45E78FE991D3}"/>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75AE20F0-2A12-4F05-834F-7B2176E9EFF1}" type="datetime1">
              <a:rPr lang="en-US"/>
              <a:pPr>
                <a:defRPr/>
              </a:pPr>
              <a:t>5/22/2024</a:t>
            </a:fld>
            <a:endParaRPr lang="en-US"/>
          </a:p>
        </p:txBody>
      </p:sp>
      <p:sp>
        <p:nvSpPr>
          <p:cNvPr id="5" name="Footer Placeholder 4">
            <a:extLst>
              <a:ext uri="{FF2B5EF4-FFF2-40B4-BE49-F238E27FC236}">
                <a16:creationId xmlns:a16="http://schemas.microsoft.com/office/drawing/2014/main" id="{90EF0608-61B3-4C5A-9E9C-74D552EC7BD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3E84E9D-F648-48B9-9109-0ABA66D7D54D}"/>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E7003BC4-94A2-4B1A-8749-6FAD8B92E875}" type="slidenum">
              <a:rPr lang="en-US"/>
              <a:pPr>
                <a:defRPr/>
              </a:pPr>
              <a:t>‹#›</a:t>
            </a:fld>
            <a:endParaRPr lang="en-US"/>
          </a:p>
        </p:txBody>
      </p:sp>
    </p:spTree>
    <p:extLst>
      <p:ext uri="{BB962C8B-B14F-4D97-AF65-F5344CB8AC3E}">
        <p14:creationId xmlns:p14="http://schemas.microsoft.com/office/powerpoint/2010/main" val="3232743885"/>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hf hdr="0" ft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08219982"/>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5/22/2024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43904815"/>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D386F84-8367-468B-8C69-47E9AF546BC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a:t>Click to edit Master title style</a:t>
            </a:r>
          </a:p>
        </p:txBody>
      </p:sp>
      <p:sp>
        <p:nvSpPr>
          <p:cNvPr id="3075" name="Text Placeholder 2">
            <a:extLst>
              <a:ext uri="{FF2B5EF4-FFF2-40B4-BE49-F238E27FC236}">
                <a16:creationId xmlns:a16="http://schemas.microsoft.com/office/drawing/2014/main" id="{D96ABA73-11CD-48A2-8E95-7028DBEAEA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FABC346D-831F-4232-9BDF-548EC4914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764DE79-268F-4C1A-8933-263129D2AF90}" type="datetimeFigureOut">
              <a:rPr lang="en-US"/>
              <a:pPr>
                <a:defRPr/>
              </a:pPr>
              <a:t>5/22/2024</a:t>
            </a:fld>
            <a:endParaRPr lang="en-US"/>
          </a:p>
        </p:txBody>
      </p:sp>
      <p:sp>
        <p:nvSpPr>
          <p:cNvPr id="5" name="Footer Placeholder 4">
            <a:extLst>
              <a:ext uri="{FF2B5EF4-FFF2-40B4-BE49-F238E27FC236}">
                <a16:creationId xmlns:a16="http://schemas.microsoft.com/office/drawing/2014/main" id="{1D859B45-3DB6-400E-919E-71C1AA146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383C798-4098-4828-838E-F20A6C645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123FA7C-B4C0-4546-A58E-F2C79CA777A4}" type="slidenum">
              <a:rPr lang="en-US"/>
              <a:pPr>
                <a:defRPr/>
              </a:pPr>
              <a:t>‹#›</a:t>
            </a:fld>
            <a:endParaRPr lang="en-US"/>
          </a:p>
        </p:txBody>
      </p:sp>
    </p:spTree>
    <p:extLst>
      <p:ext uri="{BB962C8B-B14F-4D97-AF65-F5344CB8AC3E}">
        <p14:creationId xmlns:p14="http://schemas.microsoft.com/office/powerpoint/2010/main" val="1451213265"/>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chart" Target="../charts/chart8.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hyperlink" Target="mailto:ilona.linde@vpd.gov.lv" TargetMode="External"/><Relationship Id="rId2" Type="http://schemas.openxmlformats.org/officeDocument/2006/relationships/notesSlide" Target="../notesSlides/notesSlide26.xml"/><Relationship Id="rId1" Type="http://schemas.openxmlformats.org/officeDocument/2006/relationships/slideLayout" Target="../slideLayouts/slideLayout53.xml"/><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41.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7.bin"/><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35B7AC1-0364-48B0-BB45-F8CF92147840}"/>
              </a:ext>
            </a:extLst>
          </p:cNvPr>
          <p:cNvSpPr>
            <a:spLocks noGrp="1"/>
          </p:cNvSpPr>
          <p:nvPr>
            <p:ph type="title"/>
          </p:nvPr>
        </p:nvSpPr>
        <p:spPr>
          <a:xfrm>
            <a:off x="2209800" y="3505200"/>
            <a:ext cx="7772400" cy="960438"/>
          </a:xfrm>
        </p:spPr>
        <p:txBody>
          <a:bodyPr/>
          <a:lstStyle/>
          <a:p>
            <a:r>
              <a:rPr lang="lv-LV" altLang="lv-LV" sz="1800" dirty="0"/>
              <a:t>Pārskats par nepilngadīgo noziedzības stāvokli un noziedzīgos nodarījumos cietušajiem bērniem</a:t>
            </a:r>
            <a:br>
              <a:rPr lang="lv-LV" altLang="lv-LV" sz="1800" dirty="0"/>
            </a:br>
            <a:r>
              <a:rPr lang="lv-LV" altLang="lv-LV" sz="1800" dirty="0"/>
              <a:t> 2023. gadā</a:t>
            </a:r>
          </a:p>
        </p:txBody>
      </p:sp>
      <p:sp>
        <p:nvSpPr>
          <p:cNvPr id="12291" name="Text Placeholder 2">
            <a:extLst>
              <a:ext uri="{FF2B5EF4-FFF2-40B4-BE49-F238E27FC236}">
                <a16:creationId xmlns:a16="http://schemas.microsoft.com/office/drawing/2014/main" id="{C1A806CE-6515-4C11-9E0F-1774DE37FE3B}"/>
              </a:ext>
            </a:extLst>
          </p:cNvPr>
          <p:cNvSpPr>
            <a:spLocks noGrp="1"/>
          </p:cNvSpPr>
          <p:nvPr>
            <p:ph type="body" sz="quarter" idx="10"/>
          </p:nvPr>
        </p:nvSpPr>
        <p:spPr/>
        <p:txBody>
          <a:bodyPr/>
          <a:lstStyle/>
          <a:p>
            <a:endParaRPr lang="lv-LV" altLang="lv-LV" dirty="0"/>
          </a:p>
          <a:p>
            <a:r>
              <a:rPr lang="lv-LV" altLang="lv-LV" dirty="0" err="1"/>
              <a:t>Iekšlietu</a:t>
            </a:r>
            <a:r>
              <a:rPr lang="lv-LV" altLang="lv-LV" dirty="0"/>
              <a:t> ministrija</a:t>
            </a:r>
          </a:p>
        </p:txBody>
      </p:sp>
      <p:sp>
        <p:nvSpPr>
          <p:cNvPr id="12292" name="Text Placeholder 3">
            <a:extLst>
              <a:ext uri="{FF2B5EF4-FFF2-40B4-BE49-F238E27FC236}">
                <a16:creationId xmlns:a16="http://schemas.microsoft.com/office/drawing/2014/main" id="{B20EABD2-8BE5-4A01-9F77-8CA65E88DFCC}"/>
              </a:ext>
            </a:extLst>
          </p:cNvPr>
          <p:cNvSpPr>
            <a:spLocks noGrp="1"/>
          </p:cNvSpPr>
          <p:nvPr>
            <p:ph type="body" sz="quarter" idx="11"/>
          </p:nvPr>
        </p:nvSpPr>
        <p:spPr/>
        <p:txBody>
          <a:bodyPr/>
          <a:lstStyle/>
          <a:p>
            <a:r>
              <a:rPr lang="lv-LV" altLang="lv-LV" dirty="0"/>
              <a:t>2024. gada 22. maijs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8CBAC1F-F673-4BD5-A474-22581288ECB6}"/>
              </a:ext>
            </a:extLst>
          </p:cNvPr>
          <p:cNvSpPr>
            <a:spLocks noGrp="1"/>
          </p:cNvSpPr>
          <p:nvPr>
            <p:ph type="title"/>
          </p:nvPr>
        </p:nvSpPr>
        <p:spPr>
          <a:xfrm>
            <a:off x="2271713" y="304800"/>
            <a:ext cx="9310687" cy="1066800"/>
          </a:xfrm>
        </p:spPr>
        <p:txBody>
          <a:bodyPr/>
          <a:lstStyle/>
          <a:p>
            <a:pPr algn="ctr"/>
            <a:r>
              <a:rPr lang="lv-LV" altLang="lv-LV" sz="2200"/>
              <a:t>Cietušie bērni</a:t>
            </a:r>
            <a:br>
              <a:rPr lang="lv-LV" altLang="lv-LV" sz="2200"/>
            </a:br>
            <a:br>
              <a:rPr lang="lv-LV" altLang="lv-LV" sz="2200"/>
            </a:br>
            <a:r>
              <a:rPr lang="lv-LV" altLang="lv-LV" sz="1600"/>
              <a:t>noziedzīgie nodarījumi pret tikumību un dzimumneaizskaramību</a:t>
            </a:r>
          </a:p>
        </p:txBody>
      </p:sp>
      <p:sp>
        <p:nvSpPr>
          <p:cNvPr id="30723" name="Content Placeholder 3">
            <a:extLst>
              <a:ext uri="{FF2B5EF4-FFF2-40B4-BE49-F238E27FC236}">
                <a16:creationId xmlns:a16="http://schemas.microsoft.com/office/drawing/2014/main" id="{0E8D10BB-CD2F-4799-9AF7-94F796B4A142}"/>
              </a:ext>
            </a:extLst>
          </p:cNvPr>
          <p:cNvSpPr>
            <a:spLocks noGrp="1"/>
          </p:cNvSpPr>
          <p:nvPr>
            <p:ph sz="half" idx="2"/>
          </p:nvPr>
        </p:nvSpPr>
        <p:spPr>
          <a:xfrm>
            <a:off x="7521575" y="1509713"/>
            <a:ext cx="4264025" cy="5043487"/>
          </a:xfrm>
        </p:spPr>
        <p:txBody>
          <a:bodyPr/>
          <a:lstStyle/>
          <a:p>
            <a:pPr marL="0" indent="0">
              <a:buFont typeface="Arial" panose="020B0604020202020204" pitchFamily="34" charset="0"/>
              <a:buNone/>
            </a:pPr>
            <a:endParaRPr lang="lv-LV" altLang="lv-LV" sz="1600"/>
          </a:p>
          <a:p>
            <a:pPr marL="0" indent="0"/>
            <a:r>
              <a:rPr lang="lv-LV" altLang="lv-LV" sz="1600"/>
              <a:t> tiek veikti reālajā vidē:</a:t>
            </a:r>
          </a:p>
          <a:p>
            <a:pPr lvl="1"/>
            <a:r>
              <a:rPr lang="lv-LV" altLang="lv-LV" sz="1600"/>
              <a:t>dzīvojamajās telpās - 51 %;</a:t>
            </a:r>
          </a:p>
          <a:p>
            <a:pPr lvl="1"/>
            <a:r>
              <a:rPr lang="lv-LV" altLang="lv-LV" sz="1600"/>
              <a:t>kāpņu telpa, mašīna, viesnīca – 12 %; </a:t>
            </a:r>
          </a:p>
          <a:p>
            <a:pPr lvl="1"/>
            <a:r>
              <a:rPr lang="lv-LV" altLang="lv-LV" sz="1600"/>
              <a:t>iela, mežs, pilsēta – 19 %. </a:t>
            </a:r>
          </a:p>
          <a:p>
            <a:pPr marL="0" indent="0"/>
            <a:endParaRPr lang="lv-LV" altLang="lv-LV" sz="1600"/>
          </a:p>
          <a:p>
            <a:pPr marL="0" indent="0"/>
            <a:r>
              <a:rPr lang="lv-LV" altLang="lv-LV" sz="1600"/>
              <a:t> aizdomās turētā persona ir pilngadīgs vīrietis, bet cietusī – nepilngadīga meitene. </a:t>
            </a:r>
          </a:p>
          <a:p>
            <a:pPr marL="0" indent="0"/>
            <a:endParaRPr lang="lv-LV" altLang="lv-LV" sz="1400"/>
          </a:p>
          <a:p>
            <a:pPr marL="0" indent="0"/>
            <a:r>
              <a:rPr lang="lv-LV" altLang="lv-LV" sz="1600"/>
              <a:t> augsts latentums</a:t>
            </a:r>
          </a:p>
          <a:p>
            <a:pPr marL="0" indent="0">
              <a:buFont typeface="Arial" panose="020B0604020202020204" pitchFamily="34" charset="0"/>
              <a:buNone/>
            </a:pPr>
            <a:r>
              <a:rPr lang="lv-LV" altLang="lv-LV" sz="1600"/>
              <a:t>Drošs internets aptauja : </a:t>
            </a:r>
          </a:p>
          <a:p>
            <a:pPr marL="0" indent="0">
              <a:lnSpc>
                <a:spcPct val="70000"/>
              </a:lnSpc>
              <a:buFont typeface="Arial" panose="020B0604020202020204" pitchFamily="34" charset="0"/>
              <a:buNone/>
            </a:pPr>
            <a:r>
              <a:rPr lang="lv-LV" altLang="lv-LV" sz="1600"/>
              <a:t>savu draudzību internetā ir pārbaudījuši        2017  bērni vecumā no 8 -17 gadiem. </a:t>
            </a:r>
          </a:p>
          <a:p>
            <a:pPr marL="0" indent="0">
              <a:lnSpc>
                <a:spcPct val="70000"/>
              </a:lnSpc>
              <a:buFont typeface="Arial" panose="020B0604020202020204" pitchFamily="34" charset="0"/>
              <a:buNone/>
            </a:pPr>
            <a:r>
              <a:rPr lang="lv-LV" altLang="lv-LV" sz="1600"/>
              <a:t>20 % jeb vairāk nekā 400 bērnu ir cietuši no pavedināšanas internetā</a:t>
            </a:r>
          </a:p>
          <a:p>
            <a:pPr marL="0" indent="0">
              <a:buFont typeface="Arial" panose="020B0604020202020204" pitchFamily="34" charset="0"/>
              <a:buNone/>
            </a:pPr>
            <a:endParaRPr lang="lv-LV" altLang="lv-LV" sz="1600"/>
          </a:p>
        </p:txBody>
      </p:sp>
      <p:sp>
        <p:nvSpPr>
          <p:cNvPr id="30724" name="Slide Number Placeholder 8">
            <a:extLst>
              <a:ext uri="{FF2B5EF4-FFF2-40B4-BE49-F238E27FC236}">
                <a16:creationId xmlns:a16="http://schemas.microsoft.com/office/drawing/2014/main" id="{12CDEA24-D2E2-457D-B528-CCB736FC0A2E}"/>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5CDB9D-3958-431B-8DE6-0D4CD6016169}" type="slidenum">
              <a:rPr lang="en-US" altLang="lv-LV" smtClean="0"/>
              <a:pPr/>
              <a:t>10</a:t>
            </a:fld>
            <a:endParaRPr lang="en-US" altLang="lv-LV"/>
          </a:p>
        </p:txBody>
      </p:sp>
      <p:graphicFrame>
        <p:nvGraphicFramePr>
          <p:cNvPr id="2" name="Content Placeholder 1">
            <a:extLst>
              <a:ext uri="{FF2B5EF4-FFF2-40B4-BE49-F238E27FC236}">
                <a16:creationId xmlns:a16="http://schemas.microsoft.com/office/drawing/2014/main" id="{8C668BD5-5539-4546-940D-840A32A12B4E}"/>
              </a:ext>
            </a:extLst>
          </p:cNvPr>
          <p:cNvGraphicFramePr>
            <a:graphicFrameLocks noGrp="1"/>
          </p:cNvGraphicFramePr>
          <p:nvPr>
            <p:ph sz="half" idx="1"/>
          </p:nvPr>
        </p:nvGraphicFramePr>
        <p:xfrm>
          <a:off x="406400" y="1828800"/>
          <a:ext cx="6908800" cy="4233864"/>
        </p:xfrm>
        <a:graphic>
          <a:graphicData uri="http://schemas.openxmlformats.org/drawingml/2006/table">
            <a:tbl>
              <a:tblPr>
                <a:tableStyleId>{BC89EF96-8CEA-46FF-86C4-4CE0E7609802}</a:tableStyleId>
              </a:tblPr>
              <a:tblGrid>
                <a:gridCol w="4642585">
                  <a:extLst>
                    <a:ext uri="{9D8B030D-6E8A-4147-A177-3AD203B41FA5}">
                      <a16:colId xmlns:a16="http://schemas.microsoft.com/office/drawing/2014/main" val="20000"/>
                    </a:ext>
                  </a:extLst>
                </a:gridCol>
                <a:gridCol w="755405">
                  <a:extLst>
                    <a:ext uri="{9D8B030D-6E8A-4147-A177-3AD203B41FA5}">
                      <a16:colId xmlns:a16="http://schemas.microsoft.com/office/drawing/2014/main" val="20001"/>
                    </a:ext>
                  </a:extLst>
                </a:gridCol>
                <a:gridCol w="755405">
                  <a:extLst>
                    <a:ext uri="{9D8B030D-6E8A-4147-A177-3AD203B41FA5}">
                      <a16:colId xmlns:a16="http://schemas.microsoft.com/office/drawing/2014/main" val="20002"/>
                    </a:ext>
                  </a:extLst>
                </a:gridCol>
                <a:gridCol w="755405">
                  <a:extLst>
                    <a:ext uri="{9D8B030D-6E8A-4147-A177-3AD203B41FA5}">
                      <a16:colId xmlns:a16="http://schemas.microsoft.com/office/drawing/2014/main" val="20003"/>
                    </a:ext>
                  </a:extLst>
                </a:gridCol>
              </a:tblGrid>
              <a:tr h="198855">
                <a:tc>
                  <a:txBody>
                    <a:bodyPr/>
                    <a:lstStyle/>
                    <a:p>
                      <a:pPr algn="ctr" fontAlgn="ctr"/>
                      <a:r>
                        <a:rPr lang="lv-LV" sz="1200" b="1" u="none" strike="noStrike" dirty="0">
                          <a:solidFill>
                            <a:schemeClr val="tx1"/>
                          </a:solidFill>
                          <a:effectLst/>
                        </a:rPr>
                        <a:t>KL pants</a:t>
                      </a:r>
                      <a:endParaRPr lang="lv-LV" sz="1200" b="1" i="0" u="none" strike="noStrike" dirty="0">
                        <a:solidFill>
                          <a:schemeClr val="tx1"/>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solidFill>
                            <a:schemeClr val="tx1"/>
                          </a:solidFill>
                          <a:effectLst/>
                        </a:rPr>
                        <a:t>2021.</a:t>
                      </a:r>
                      <a:endParaRPr lang="lv-LV" sz="1200" b="1" i="0" u="none" strike="noStrike">
                        <a:solidFill>
                          <a:schemeClr val="tx1"/>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solidFill>
                            <a:schemeClr val="tx1"/>
                          </a:solidFill>
                          <a:effectLst/>
                        </a:rPr>
                        <a:t>2022.</a:t>
                      </a:r>
                      <a:endParaRPr lang="lv-LV" sz="1200" b="1" i="0" u="none" strike="noStrike">
                        <a:solidFill>
                          <a:schemeClr val="tx1"/>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dirty="0">
                          <a:solidFill>
                            <a:schemeClr val="tx1"/>
                          </a:solidFill>
                          <a:effectLst/>
                        </a:rPr>
                        <a:t>2023.</a:t>
                      </a:r>
                      <a:endParaRPr lang="lv-LV" sz="1200" b="1" i="0" u="none" strike="noStrike" dirty="0">
                        <a:solidFill>
                          <a:schemeClr val="tx1"/>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0"/>
                  </a:ext>
                </a:extLst>
              </a:tr>
              <a:tr h="357936">
                <a:tc>
                  <a:txBody>
                    <a:bodyPr/>
                    <a:lstStyle/>
                    <a:p>
                      <a:pPr algn="just" fontAlgn="ctr"/>
                      <a:r>
                        <a:rPr lang="lv-LV" sz="1200" b="1" u="none" strike="noStrike" dirty="0">
                          <a:effectLst/>
                        </a:rPr>
                        <a:t>Pēc KL 159. panta otrās daļas (Par nepilngadīgā </a:t>
                      </a:r>
                      <a:r>
                        <a:rPr lang="lv-LV" sz="1200" b="1" u="none" strike="noStrike" dirty="0" err="1">
                          <a:effectLst/>
                        </a:rPr>
                        <a:t>izvarošanu</a:t>
                      </a:r>
                      <a:r>
                        <a:rPr lang="lv-LV" sz="1200" b="1" u="none" strike="noStrike" dirty="0">
                          <a:effectLst/>
                        </a:rPr>
                        <a:t>)</a:t>
                      </a:r>
                      <a:endParaRPr lang="lv-LV" sz="1200" b="1"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10</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16</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dirty="0">
                          <a:effectLst/>
                        </a:rPr>
                        <a:t>21</a:t>
                      </a:r>
                      <a:endParaRPr lang="lv-LV" sz="1200" b="1"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1"/>
                  </a:ext>
                </a:extLst>
              </a:tr>
              <a:tr h="386205">
                <a:tc>
                  <a:txBody>
                    <a:bodyPr/>
                    <a:lstStyle/>
                    <a:p>
                      <a:pPr algn="just" fontAlgn="ctr"/>
                      <a:r>
                        <a:rPr lang="lv-LV" sz="1200" u="none" strike="noStrike" dirty="0">
                          <a:effectLst/>
                        </a:rPr>
                        <a:t>Pēc KL 159. panta trešās daļas (Par </a:t>
                      </a:r>
                      <a:r>
                        <a:rPr lang="lv-LV" sz="1200" u="none" strike="noStrike" dirty="0" err="1">
                          <a:effectLst/>
                        </a:rPr>
                        <a:t>izvarošanu</a:t>
                      </a:r>
                      <a:r>
                        <a:rPr lang="lv-LV" sz="1200" u="none" strike="noStrike" dirty="0">
                          <a:effectLst/>
                        </a:rPr>
                        <a:t>, ja persona nav sasniegusi sešpadsmit gadu vecumu)</a:t>
                      </a:r>
                      <a:endParaRPr lang="lv-LV" sz="1200" b="0"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28</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53</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41</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2"/>
                  </a:ext>
                </a:extLst>
              </a:tr>
              <a:tr h="198855">
                <a:tc>
                  <a:txBody>
                    <a:bodyPr/>
                    <a:lstStyle/>
                    <a:p>
                      <a:pPr algn="just" fontAlgn="ctr"/>
                      <a:r>
                        <a:rPr lang="lv-LV" sz="1200" b="1" u="none" strike="noStrike">
                          <a:effectLst/>
                        </a:rPr>
                        <a:t>Pēc KL 160. panta (Seksuāla vardarbība)</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100</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148</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dirty="0">
                          <a:effectLst/>
                        </a:rPr>
                        <a:t>153</a:t>
                      </a:r>
                      <a:endParaRPr lang="lv-LV" sz="1200" b="1"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3"/>
                  </a:ext>
                </a:extLst>
              </a:tr>
              <a:tr h="425794">
                <a:tc>
                  <a:txBody>
                    <a:bodyPr/>
                    <a:lstStyle/>
                    <a:p>
                      <a:pPr algn="just" fontAlgn="ctr"/>
                      <a:r>
                        <a:rPr lang="lv-LV" sz="1200" u="none" strike="noStrike" dirty="0">
                          <a:effectLst/>
                        </a:rPr>
                        <a:t>Pēc KL 161. panta (Seksuāla rakstura darbības ar personu, kura nav sasniegusi 16 gadu vecumu)</a:t>
                      </a:r>
                      <a:endParaRPr lang="lv-LV" sz="1200" b="0"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34</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46</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40</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4"/>
                  </a:ext>
                </a:extLst>
              </a:tr>
              <a:tr h="228615">
                <a:tc>
                  <a:txBody>
                    <a:bodyPr/>
                    <a:lstStyle/>
                    <a:p>
                      <a:pPr algn="just" fontAlgn="ctr"/>
                      <a:r>
                        <a:rPr lang="lv-LV" sz="1200" b="1" u="none" strike="noStrike">
                          <a:effectLst/>
                        </a:rPr>
                        <a:t>Pēc KL 162. panta (Pavešana netiklībā)</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36</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44</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dirty="0">
                          <a:effectLst/>
                        </a:rPr>
                        <a:t>50</a:t>
                      </a:r>
                      <a:endParaRPr lang="lv-LV" sz="1200" b="1"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5"/>
                  </a:ext>
                </a:extLst>
              </a:tr>
              <a:tr h="386205">
                <a:tc>
                  <a:txBody>
                    <a:bodyPr/>
                    <a:lstStyle/>
                    <a:p>
                      <a:pPr algn="just" fontAlgn="ctr"/>
                      <a:r>
                        <a:rPr lang="lv-LV" sz="1200" u="none" strike="noStrike" dirty="0">
                          <a:effectLst/>
                        </a:rPr>
                        <a:t>Pēc KL 162.¹ panta (Pamudināšana iesaistīties seksuālās darbībās)</a:t>
                      </a:r>
                      <a:endParaRPr lang="lv-LV" sz="1200" b="0"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19</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20</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22</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6"/>
                  </a:ext>
                </a:extLst>
              </a:tr>
              <a:tr h="957273">
                <a:tc>
                  <a:txBody>
                    <a:bodyPr/>
                    <a:lstStyle/>
                    <a:p>
                      <a:pPr algn="just" fontAlgn="ctr"/>
                      <a:r>
                        <a:rPr lang="lv-LV" sz="1200" u="none" strike="noStrike" dirty="0">
                          <a:effectLst/>
                        </a:rPr>
                        <a:t>Pēc KL 166. panta otrās daļas (Pornogrāfiska priekšnesuma apmeklēšana vai demonstrēšana vai tādu pornogrāfiska rakstura materiālu apriti, kurš satur bērnu pornogrāfiju, cilvēka seksuālas darbības ar dzīvnieku, nekrofiliju vai dzimumtieksmes apmierināšanu vardarbīgā veidā)</a:t>
                      </a:r>
                      <a:endParaRPr lang="lv-LV" sz="1200" b="0"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88</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dirty="0">
                          <a:effectLst/>
                        </a:rPr>
                        <a:t>96</a:t>
                      </a:r>
                      <a:endParaRPr lang="lv-LV" sz="1200" b="0"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87</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7"/>
                  </a:ext>
                </a:extLst>
              </a:tr>
              <a:tr h="707921">
                <a:tc>
                  <a:txBody>
                    <a:bodyPr/>
                    <a:lstStyle/>
                    <a:p>
                      <a:pPr algn="just" fontAlgn="ctr"/>
                      <a:r>
                        <a:rPr lang="lv-LV" sz="1200" u="none" strike="noStrike" dirty="0">
                          <a:effectLst/>
                        </a:rPr>
                        <a:t>Pēc KL 166. panta  ceturtās daļas (Pornogrāfiska priekšnesuma demonstrēšana, intīma rakstura izklaides ierobežošanas un pornogrāfiska rakstura materiāla aprites noteikumu pārkāpšana)</a:t>
                      </a:r>
                      <a:endParaRPr lang="lv-LV" sz="1200" b="0"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26</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39</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u="none" strike="noStrike">
                          <a:effectLst/>
                        </a:rPr>
                        <a:t>29</a:t>
                      </a:r>
                      <a:endParaRPr lang="lv-LV" sz="1200" b="0"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8"/>
                  </a:ext>
                </a:extLst>
              </a:tr>
              <a:tr h="386205">
                <a:tc>
                  <a:txBody>
                    <a:bodyPr/>
                    <a:lstStyle/>
                    <a:p>
                      <a:pPr algn="just" fontAlgn="ctr"/>
                      <a:r>
                        <a:rPr lang="lv-LV" sz="1200" b="1" u="none" strike="noStrike" dirty="0">
                          <a:effectLst/>
                        </a:rPr>
                        <a:t>Pēc KL 174. panta (Par cietsirdību un vardarbību pret nepilngadīgo)</a:t>
                      </a:r>
                      <a:endParaRPr lang="lv-LV" sz="1200" b="1"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86</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a:effectLst/>
                        </a:rPr>
                        <a:t>137</a:t>
                      </a:r>
                      <a:endParaRPr lang="lv-LV" sz="1200" b="1" i="0" u="none" strike="noStrike">
                        <a:solidFill>
                          <a:srgbClr val="000000"/>
                        </a:solidFill>
                        <a:effectLst/>
                        <a:latin typeface="Arial" panose="020B0604020202020204" pitchFamily="34" charset="0"/>
                        <a:cs typeface="Arial" panose="020B0604020202020204" pitchFamily="34" charset="0"/>
                      </a:endParaRPr>
                    </a:p>
                  </a:txBody>
                  <a:tcPr marL="5277" marR="5277" marT="5277" marB="0" anchor="ctr"/>
                </a:tc>
                <a:tc>
                  <a:txBody>
                    <a:bodyPr/>
                    <a:lstStyle/>
                    <a:p>
                      <a:pPr algn="ctr" fontAlgn="ctr"/>
                      <a:r>
                        <a:rPr lang="lv-LV" sz="1200" b="1" u="none" strike="noStrike" dirty="0">
                          <a:effectLst/>
                        </a:rPr>
                        <a:t>184</a:t>
                      </a:r>
                      <a:endParaRPr lang="lv-LV" sz="1200" b="1" i="0" u="none" strike="noStrike" dirty="0">
                        <a:solidFill>
                          <a:srgbClr val="000000"/>
                        </a:solidFill>
                        <a:effectLst/>
                        <a:latin typeface="Arial" panose="020B0604020202020204" pitchFamily="34" charset="0"/>
                        <a:cs typeface="Arial" panose="020B0604020202020204" pitchFamily="34" charset="0"/>
                      </a:endParaRPr>
                    </a:p>
                  </a:txBody>
                  <a:tcPr marL="5277" marR="5277" marT="5277" marB="0"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52680A3-37F8-4782-9EFA-26E2D21ED4DE}"/>
              </a:ext>
            </a:extLst>
          </p:cNvPr>
          <p:cNvSpPr>
            <a:spLocks noGrp="1"/>
          </p:cNvSpPr>
          <p:nvPr>
            <p:ph type="title"/>
          </p:nvPr>
        </p:nvSpPr>
        <p:spPr>
          <a:xfrm>
            <a:off x="2846388" y="304800"/>
            <a:ext cx="8736012" cy="1066800"/>
          </a:xfrm>
        </p:spPr>
        <p:txBody>
          <a:bodyPr/>
          <a:lstStyle/>
          <a:p>
            <a:pPr algn="ctr"/>
            <a:r>
              <a:rPr lang="lv-LV" altLang="lv-LV">
                <a:latin typeface="Tahoma" panose="020B0604030504040204" pitchFamily="34" charset="0"/>
                <a:cs typeface="Tahoma" panose="020B0604030504040204" pitchFamily="34" charset="0"/>
              </a:rPr>
              <a:t>Bērnu tiesību pārkāpumi</a:t>
            </a:r>
            <a:endParaRPr lang="lv-LV" altLang="lv-LV" sz="2200">
              <a:cs typeface="Tahoma" panose="020B0604030504040204" pitchFamily="34" charset="0"/>
            </a:endParaRPr>
          </a:p>
        </p:txBody>
      </p:sp>
      <p:sp>
        <p:nvSpPr>
          <p:cNvPr id="32771" name="Content Placeholder 2">
            <a:extLst>
              <a:ext uri="{FF2B5EF4-FFF2-40B4-BE49-F238E27FC236}">
                <a16:creationId xmlns:a16="http://schemas.microsoft.com/office/drawing/2014/main" id="{7855D632-2B61-4EE2-858B-3665DF0761CC}"/>
              </a:ext>
            </a:extLst>
          </p:cNvPr>
          <p:cNvSpPr>
            <a:spLocks noGrp="1"/>
          </p:cNvSpPr>
          <p:nvPr>
            <p:ph sz="half" idx="1"/>
          </p:nvPr>
        </p:nvSpPr>
        <p:spPr>
          <a:xfrm>
            <a:off x="6807200" y="1284288"/>
            <a:ext cx="4492625" cy="5345112"/>
          </a:xfrm>
        </p:spPr>
        <p:txBody>
          <a:bodyPr/>
          <a:lstStyle/>
          <a:p>
            <a:pPr>
              <a:lnSpc>
                <a:spcPct val="70000"/>
              </a:lnSpc>
              <a:buFontTx/>
              <a:buChar char="-"/>
            </a:pPr>
            <a:r>
              <a:rPr lang="lv-LV" altLang="lv-LV" sz="1600">
                <a:cs typeface="Tahoma" panose="020B0604030504040204" pitchFamily="34" charset="0"/>
              </a:rPr>
              <a:t>par fizisku vai emocionālu vardarbību    pret bērnu </a:t>
            </a:r>
            <a:r>
              <a:rPr lang="lv-LV" altLang="lv-LV" sz="1400">
                <a:cs typeface="Tahoma" panose="020B0604030504040204" pitchFamily="34" charset="0"/>
              </a:rPr>
              <a:t>(</a:t>
            </a:r>
            <a:r>
              <a:rPr lang="lv-LV" altLang="lv-LV" sz="1400" i="1">
                <a:cs typeface="Tahoma" panose="020B0604030504040204" pitchFamily="34" charset="0"/>
              </a:rPr>
              <a:t>BTAL 81.p.</a:t>
            </a:r>
            <a:r>
              <a:rPr lang="lv-LV" altLang="lv-LV" sz="1400">
                <a:cs typeface="Tahoma" panose="020B0604030504040204" pitchFamily="34" charset="0"/>
              </a:rPr>
              <a:t>) </a:t>
            </a:r>
            <a:r>
              <a:rPr lang="lv-LV" altLang="lv-LV" sz="1600" b="1">
                <a:cs typeface="Tahoma" panose="020B0604030504040204" pitchFamily="34" charset="0"/>
              </a:rPr>
              <a:t>– </a:t>
            </a:r>
            <a:r>
              <a:rPr lang="lv-LV" altLang="lv-LV" sz="1600" b="1">
                <a:solidFill>
                  <a:srgbClr val="002060"/>
                </a:solidFill>
                <a:cs typeface="Tahoma" panose="020B0604030504040204" pitchFamily="34" charset="0"/>
              </a:rPr>
              <a:t>1928 (+148). </a:t>
            </a:r>
          </a:p>
          <a:p>
            <a:pPr>
              <a:lnSpc>
                <a:spcPct val="70000"/>
              </a:lnSpc>
              <a:buFont typeface="Arial" panose="020B0604020202020204" pitchFamily="34" charset="0"/>
              <a:buNone/>
            </a:pPr>
            <a:endParaRPr lang="lv-LV" altLang="lv-LV" sz="1600">
              <a:cs typeface="Tahoma" panose="020B0604030504040204" pitchFamily="34" charset="0"/>
            </a:endParaRPr>
          </a:p>
          <a:p>
            <a:pPr>
              <a:lnSpc>
                <a:spcPct val="70000"/>
              </a:lnSpc>
              <a:buFontTx/>
              <a:buChar char="-"/>
            </a:pPr>
            <a:r>
              <a:rPr lang="lv-LV" altLang="lv-LV" sz="1600">
                <a:cs typeface="Tahoma" panose="020B0604030504040204" pitchFamily="34" charset="0"/>
              </a:rPr>
              <a:t>par bērna, kas nav sasniedzis septiņu gadu vecumu, atstāšanu bez uzraudzības </a:t>
            </a:r>
            <a:r>
              <a:rPr lang="lv-LV" altLang="lv-LV" sz="1400">
                <a:cs typeface="Tahoma" panose="020B0604030504040204" pitchFamily="34" charset="0"/>
              </a:rPr>
              <a:t>(</a:t>
            </a:r>
            <a:r>
              <a:rPr lang="lv-LV" altLang="lv-LV" sz="1400" i="1">
                <a:cs typeface="Tahoma" panose="020B0604030504040204" pitchFamily="34" charset="0"/>
              </a:rPr>
              <a:t>BTAL 83.p.1.d.</a:t>
            </a:r>
            <a:r>
              <a:rPr lang="lv-LV" altLang="lv-LV" sz="1400">
                <a:cs typeface="Tahoma" panose="020B0604030504040204" pitchFamily="34" charset="0"/>
              </a:rPr>
              <a:t> ) </a:t>
            </a:r>
            <a:r>
              <a:rPr lang="lv-LV" altLang="lv-LV" sz="1600" b="1">
                <a:solidFill>
                  <a:srgbClr val="002060"/>
                </a:solidFill>
                <a:cs typeface="Tahoma" panose="020B0604030504040204" pitchFamily="34" charset="0"/>
              </a:rPr>
              <a:t>– 110 (+4),</a:t>
            </a:r>
          </a:p>
          <a:p>
            <a:pPr>
              <a:lnSpc>
                <a:spcPct val="70000"/>
              </a:lnSpc>
              <a:buFont typeface="Arial" panose="020B0604020202020204" pitchFamily="34" charset="0"/>
              <a:buNone/>
            </a:pPr>
            <a:endParaRPr lang="lv-LV" altLang="lv-LV" sz="1600">
              <a:cs typeface="Tahoma" panose="020B0604030504040204" pitchFamily="34" charset="0"/>
            </a:endParaRPr>
          </a:p>
          <a:p>
            <a:pPr>
              <a:lnSpc>
                <a:spcPct val="70000"/>
              </a:lnSpc>
              <a:buFontTx/>
              <a:buChar char="-"/>
            </a:pPr>
            <a:r>
              <a:rPr lang="lv-LV" altLang="lv-LV" sz="1600">
                <a:cs typeface="Tahoma" panose="020B0604030504040204" pitchFamily="34" charset="0"/>
              </a:rPr>
              <a:t>par bērna aprūpes pienākumu nepildīšanu </a:t>
            </a:r>
            <a:r>
              <a:rPr lang="lv-LV" altLang="lv-LV" sz="1400" i="1">
                <a:cs typeface="Tahoma" panose="020B0604030504040204" pitchFamily="34" charset="0"/>
              </a:rPr>
              <a:t>(BTAL 85. p.)</a:t>
            </a:r>
            <a:r>
              <a:rPr lang="lv-LV" altLang="lv-LV" sz="1600">
                <a:cs typeface="Tahoma" panose="020B0604030504040204" pitchFamily="34" charset="0"/>
              </a:rPr>
              <a:t> </a:t>
            </a:r>
            <a:r>
              <a:rPr lang="lv-LV" altLang="lv-LV" sz="1600" b="1">
                <a:cs typeface="Tahoma" panose="020B0604030504040204" pitchFamily="34" charset="0"/>
              </a:rPr>
              <a:t>– 794 (+ 94)</a:t>
            </a:r>
            <a:r>
              <a:rPr lang="lv-LV" altLang="lv-LV" sz="1600" b="1">
                <a:solidFill>
                  <a:srgbClr val="002060"/>
                </a:solidFill>
                <a:cs typeface="Tahoma" panose="020B0604030504040204" pitchFamily="34" charset="0"/>
              </a:rPr>
              <a:t>.</a:t>
            </a:r>
          </a:p>
          <a:p>
            <a:pPr>
              <a:lnSpc>
                <a:spcPct val="70000"/>
              </a:lnSpc>
              <a:buFont typeface="Arial" panose="020B0604020202020204" pitchFamily="34" charset="0"/>
              <a:buNone/>
            </a:pPr>
            <a:endParaRPr lang="lv-LV" altLang="lv-LV" sz="1600">
              <a:cs typeface="Tahoma" panose="020B0604030504040204" pitchFamily="34" charset="0"/>
            </a:endParaRPr>
          </a:p>
          <a:p>
            <a:pPr>
              <a:lnSpc>
                <a:spcPct val="70000"/>
              </a:lnSpc>
              <a:buFontTx/>
              <a:buChar char="-"/>
            </a:pPr>
            <a:r>
              <a:rPr lang="lv-LV" altLang="lv-LV" sz="1600">
                <a:cs typeface="Tahoma" panose="020B0604030504040204" pitchFamily="34" charset="0"/>
              </a:rPr>
              <a:t>par tabakas izstrādājumu, augu smēķēšanas produktu, elektronisko smēķēšanas ierīču vai to uzpildes tvertņu pārdošanu personām, kuras ir jaunākas par 18 gadiem </a:t>
            </a:r>
            <a:r>
              <a:rPr lang="lv-LV" altLang="lv-LV" sz="1400" i="1">
                <a:cs typeface="Tahoma" panose="020B0604030504040204" pitchFamily="34" charset="0"/>
              </a:rPr>
              <a:t>(Tabakas izstrādājumu, augu smēķēšanas produktu, elektronisko smēķēšanas ierīču un to šķidrumu aprites likuma 14. p. devītā daļa)</a:t>
            </a:r>
            <a:r>
              <a:rPr lang="lv-LV" altLang="lv-LV" sz="1600" i="1">
                <a:cs typeface="Tahoma" panose="020B0604030504040204" pitchFamily="34" charset="0"/>
              </a:rPr>
              <a:t>  </a:t>
            </a:r>
            <a:r>
              <a:rPr lang="lv-LV" altLang="lv-LV" sz="1600" b="1">
                <a:cs typeface="Tahoma" panose="020B0604030504040204" pitchFamily="34" charset="0"/>
              </a:rPr>
              <a:t>- 75 (+25) </a:t>
            </a:r>
          </a:p>
          <a:p>
            <a:pPr>
              <a:lnSpc>
                <a:spcPct val="70000"/>
              </a:lnSpc>
              <a:buFontTx/>
              <a:buChar char="-"/>
            </a:pPr>
            <a:endParaRPr lang="lv-LV" altLang="lv-LV" sz="1600">
              <a:cs typeface="Tahoma" panose="020B0604030504040204" pitchFamily="34" charset="0"/>
            </a:endParaRPr>
          </a:p>
          <a:p>
            <a:pPr>
              <a:lnSpc>
                <a:spcPct val="70000"/>
              </a:lnSpc>
              <a:buFontTx/>
              <a:buChar char="-"/>
            </a:pPr>
            <a:r>
              <a:rPr lang="lv-LV" altLang="lv-LV" sz="1600">
                <a:cs typeface="Tahoma" panose="020B0604030504040204" pitchFamily="34" charset="0"/>
              </a:rPr>
              <a:t>par agresīvu uzvedību pret bērnu </a:t>
            </a:r>
            <a:r>
              <a:rPr lang="lv-LV" altLang="lv-LV" sz="1400" i="1">
                <a:cs typeface="Tahoma" panose="020B0604030504040204" pitchFamily="34" charset="0"/>
              </a:rPr>
              <a:t>(Administratīvo sodu likuma par pārkāpumiem pārvaldes, sabiedriskās kārtības un valsts valodas lietošanas jomā 11.</a:t>
            </a:r>
            <a:r>
              <a:rPr lang="lv-LV" altLang="lv-LV" sz="1400" i="1" baseline="30000">
                <a:cs typeface="Tahoma" panose="020B0604030504040204" pitchFamily="34" charset="0"/>
              </a:rPr>
              <a:t>1</a:t>
            </a:r>
            <a:r>
              <a:rPr lang="lv-LV" altLang="lv-LV" sz="1400" i="1">
                <a:cs typeface="Tahoma" panose="020B0604030504040204" pitchFamily="34" charset="0"/>
              </a:rPr>
              <a:t>p). </a:t>
            </a:r>
            <a:r>
              <a:rPr lang="lv-LV" altLang="lv-LV" sz="1600" i="1">
                <a:cs typeface="Tahoma" panose="020B0604030504040204" pitchFamily="34" charset="0"/>
              </a:rPr>
              <a:t>–  </a:t>
            </a:r>
            <a:r>
              <a:rPr lang="lv-LV" altLang="lv-LV" sz="1600" b="1">
                <a:cs typeface="Tahoma" panose="020B0604030504040204" pitchFamily="34" charset="0"/>
              </a:rPr>
              <a:t>109 (+89)</a:t>
            </a:r>
            <a:endParaRPr lang="lv-LV" altLang="lv-LV" sz="1600">
              <a:cs typeface="Tahoma" panose="020B0604030504040204" pitchFamily="34" charset="0"/>
            </a:endParaRPr>
          </a:p>
        </p:txBody>
      </p:sp>
      <p:sp>
        <p:nvSpPr>
          <p:cNvPr id="32772" name="Slide Number Placeholder 8">
            <a:extLst>
              <a:ext uri="{FF2B5EF4-FFF2-40B4-BE49-F238E27FC236}">
                <a16:creationId xmlns:a16="http://schemas.microsoft.com/office/drawing/2014/main" id="{7DB3E0B5-A59D-4F84-8D94-66DB67C78BBC}"/>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5911EB-C8F7-4F1E-A477-73FEF5B5567E}" type="slidenum">
              <a:rPr lang="en-US" altLang="lv-LV" smtClean="0"/>
              <a:pPr/>
              <a:t>11</a:t>
            </a:fld>
            <a:endParaRPr lang="en-US" altLang="lv-LV"/>
          </a:p>
        </p:txBody>
      </p:sp>
      <p:graphicFrame>
        <p:nvGraphicFramePr>
          <p:cNvPr id="6" name="Chart 5">
            <a:extLst>
              <a:ext uri="{FF2B5EF4-FFF2-40B4-BE49-F238E27FC236}">
                <a16:creationId xmlns:a16="http://schemas.microsoft.com/office/drawing/2014/main" id="{68AAF3FA-00D9-4DCE-87FF-3FF8D600E402}"/>
              </a:ext>
            </a:extLst>
          </p:cNvPr>
          <p:cNvGraphicFramePr/>
          <p:nvPr/>
        </p:nvGraphicFramePr>
        <p:xfrm>
          <a:off x="666750" y="2057400"/>
          <a:ext cx="5981700" cy="3824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AEE3B8D-5C42-43BE-BB44-4D7ADDCB9D5D}"/>
              </a:ext>
            </a:extLst>
          </p:cNvPr>
          <p:cNvSpPr>
            <a:spLocks noGrp="1"/>
          </p:cNvSpPr>
          <p:nvPr>
            <p:ph type="title"/>
          </p:nvPr>
        </p:nvSpPr>
        <p:spPr>
          <a:xfrm>
            <a:off x="2547938" y="304800"/>
            <a:ext cx="9034462" cy="1066800"/>
          </a:xfrm>
        </p:spPr>
        <p:txBody>
          <a:bodyPr/>
          <a:lstStyle/>
          <a:p>
            <a:pPr algn="ctr"/>
            <a:r>
              <a:rPr lang="lv-LV" altLang="lv-LV"/>
              <a:t>Negadījumos cietušie bērni</a:t>
            </a:r>
          </a:p>
        </p:txBody>
      </p:sp>
      <p:graphicFrame>
        <p:nvGraphicFramePr>
          <p:cNvPr id="10" name="Table 10">
            <a:extLst>
              <a:ext uri="{FF2B5EF4-FFF2-40B4-BE49-F238E27FC236}">
                <a16:creationId xmlns:a16="http://schemas.microsoft.com/office/drawing/2014/main" id="{4D3EDA89-1FBC-443D-A0E2-214A4B22CC9B}"/>
              </a:ext>
            </a:extLst>
          </p:cNvPr>
          <p:cNvGraphicFramePr>
            <a:graphicFrameLocks noGrp="1"/>
          </p:cNvGraphicFramePr>
          <p:nvPr>
            <p:ph sz="half" idx="1"/>
          </p:nvPr>
        </p:nvGraphicFramePr>
        <p:xfrm>
          <a:off x="739775" y="1535113"/>
          <a:ext cx="10744200" cy="4270375"/>
        </p:xfrm>
        <a:graphic>
          <a:graphicData uri="http://schemas.openxmlformats.org/drawingml/2006/table">
            <a:tbl>
              <a:tblPr/>
              <a:tblGrid>
                <a:gridCol w="6434138">
                  <a:extLst>
                    <a:ext uri="{9D8B030D-6E8A-4147-A177-3AD203B41FA5}">
                      <a16:colId xmlns:a16="http://schemas.microsoft.com/office/drawing/2014/main" val="20000"/>
                    </a:ext>
                  </a:extLst>
                </a:gridCol>
                <a:gridCol w="1470025">
                  <a:extLst>
                    <a:ext uri="{9D8B030D-6E8A-4147-A177-3AD203B41FA5}">
                      <a16:colId xmlns:a16="http://schemas.microsoft.com/office/drawing/2014/main" val="20001"/>
                    </a:ext>
                  </a:extLst>
                </a:gridCol>
                <a:gridCol w="1436687">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tblGrid>
              <a:tr h="55880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lv-LV" altLang="lv-LV" sz="1700" b="1" i="0" u="none" strike="noStrike" cap="none" normalizeH="0" baseline="0">
                        <a:ln>
                          <a:noFill/>
                        </a:ln>
                        <a:solidFill>
                          <a:srgbClr val="FFFFFF"/>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1" i="0" u="none" strike="noStrike" cap="none" normalizeH="0" baseline="0">
                          <a:ln>
                            <a:noFill/>
                          </a:ln>
                          <a:solidFill>
                            <a:srgbClr val="FFFFFF"/>
                          </a:solidFill>
                          <a:effectLst/>
                          <a:latin typeface="Verdana" panose="020B0604030504040204" pitchFamily="34" charset="0"/>
                          <a:cs typeface="Arial" panose="020B0604020202020204" pitchFamily="34" charset="0"/>
                        </a:rPr>
                        <a:t>2021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1" i="0" u="none" strike="noStrike" cap="none" normalizeH="0" baseline="0">
                          <a:ln>
                            <a:noFill/>
                          </a:ln>
                          <a:solidFill>
                            <a:srgbClr val="FFFFFF"/>
                          </a:solidFill>
                          <a:effectLst/>
                          <a:latin typeface="Verdana" panose="020B0604030504040204" pitchFamily="34" charset="0"/>
                          <a:cs typeface="Arial" panose="020B0604020202020204" pitchFamily="34" charset="0"/>
                        </a:rPr>
                        <a:t>2022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1" i="0" u="none" strike="noStrike" cap="none" normalizeH="0" baseline="0">
                          <a:ln>
                            <a:noFill/>
                          </a:ln>
                          <a:solidFill>
                            <a:srgbClr val="FFFFFF"/>
                          </a:solidFill>
                          <a:effectLst/>
                          <a:latin typeface="Verdana" panose="020B0604030504040204" pitchFamily="34" charset="0"/>
                          <a:cs typeface="Arial" panose="020B0604020202020204" pitchFamily="34" charset="0"/>
                        </a:rPr>
                        <a:t>2023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880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Ugunsgrēkos cietušie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5880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Ugunsgrēkos bojā gājušie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17575">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No ūdenstilpnēm izceltie bojā gājušie </a:t>
                      </a:r>
                    </a:p>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(iespējams noslīkušie)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5880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Ceļu satiksmes negadījumos cietušie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585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615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703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5880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Ceļu satiksmes negadījumos bojā gājušie bērni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5880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KOPĀ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609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a:ln>
                            <a:noFill/>
                          </a:ln>
                          <a:solidFill>
                            <a:srgbClr val="000000"/>
                          </a:solidFill>
                          <a:effectLst/>
                          <a:latin typeface="Verdana" panose="020B0604030504040204" pitchFamily="34" charset="0"/>
                          <a:cs typeface="Arial" panose="020B0604020202020204" pitchFamily="34" charset="0"/>
                        </a:rPr>
                        <a:t>646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7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727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34861" name="Slide Number Placeholder 8">
            <a:extLst>
              <a:ext uri="{FF2B5EF4-FFF2-40B4-BE49-F238E27FC236}">
                <a16:creationId xmlns:a16="http://schemas.microsoft.com/office/drawing/2014/main" id="{393A20CB-C422-425E-9283-FB2FF1CF2E36}"/>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1FFEC4-BEE7-4D2C-828F-E17BB29826AB}" type="slidenum">
              <a:rPr lang="en-US" altLang="lv-LV" smtClean="0"/>
              <a:pPr/>
              <a:t>12</a:t>
            </a:fld>
            <a:endParaRPr lang="en-US" alt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809F25D-F73C-43C5-85C4-4D04B45B67C7}"/>
              </a:ext>
            </a:extLst>
          </p:cNvPr>
          <p:cNvSpPr>
            <a:spLocks noGrp="1"/>
          </p:cNvSpPr>
          <p:nvPr>
            <p:ph type="title"/>
          </p:nvPr>
        </p:nvSpPr>
        <p:spPr>
          <a:xfrm>
            <a:off x="2600325" y="342900"/>
            <a:ext cx="8982075" cy="630238"/>
          </a:xfrm>
        </p:spPr>
        <p:txBody>
          <a:bodyPr/>
          <a:lstStyle/>
          <a:p>
            <a:pPr algn="ctr"/>
            <a:r>
              <a:rPr lang="lv-LV" altLang="lv-LV" dirty="0"/>
              <a:t>Izaicinājumi</a:t>
            </a:r>
          </a:p>
        </p:txBody>
      </p:sp>
      <p:sp>
        <p:nvSpPr>
          <p:cNvPr id="36867" name="Content Placeholder 2">
            <a:extLst>
              <a:ext uri="{FF2B5EF4-FFF2-40B4-BE49-F238E27FC236}">
                <a16:creationId xmlns:a16="http://schemas.microsoft.com/office/drawing/2014/main" id="{C8FF4CFD-EC71-40FD-AC44-3FAF1FF5491B}"/>
              </a:ext>
            </a:extLst>
          </p:cNvPr>
          <p:cNvSpPr>
            <a:spLocks noGrp="1"/>
          </p:cNvSpPr>
          <p:nvPr>
            <p:ph sz="half" idx="1"/>
          </p:nvPr>
        </p:nvSpPr>
        <p:spPr>
          <a:xfrm>
            <a:off x="792163" y="1473200"/>
            <a:ext cx="10587037" cy="5041900"/>
          </a:xfrm>
        </p:spPr>
        <p:txBody>
          <a:bodyPr/>
          <a:lstStyle/>
          <a:p>
            <a:pPr>
              <a:lnSpc>
                <a:spcPct val="90000"/>
              </a:lnSpc>
            </a:pPr>
            <a:r>
              <a:rPr lang="lv-LV" altLang="lv-LV" sz="1700"/>
              <a:t>Nemainīgi aktuāli ir likumpārkāpumi, kas saistīti ar smēķēšanu, narkotiku, alkohola un citu apreibinošo vielu lietošanu.</a:t>
            </a:r>
          </a:p>
          <a:p>
            <a:pPr>
              <a:lnSpc>
                <a:spcPct val="90000"/>
              </a:lnSpc>
              <a:buFont typeface="Arial" panose="020B0604020202020204" pitchFamily="34" charset="0"/>
              <a:buNone/>
            </a:pPr>
            <a:endParaRPr lang="lv-LV" altLang="lv-LV" sz="1700"/>
          </a:p>
          <a:p>
            <a:pPr>
              <a:lnSpc>
                <a:spcPct val="90000"/>
              </a:lnSpc>
            </a:pPr>
            <a:r>
              <a:rPr lang="lv-LV" altLang="lv-LV" sz="1700">
                <a:cs typeface="Times New Roman" panose="02020603050405020304" pitchFamily="18" charset="0"/>
              </a:rPr>
              <a:t>Pakalpojums bērniem reibumā  (izmitināšana, atskurbšana, veselības un sociālās rehabilitācijas pakalpojums). </a:t>
            </a:r>
          </a:p>
          <a:p>
            <a:pPr>
              <a:lnSpc>
                <a:spcPct val="90000"/>
              </a:lnSpc>
              <a:buFont typeface="Arial" panose="020B0604020202020204" pitchFamily="34" charset="0"/>
              <a:buNone/>
            </a:pPr>
            <a:endParaRPr lang="lv-LV" altLang="lv-LV" sz="1700">
              <a:cs typeface="Times New Roman" panose="02020603050405020304" pitchFamily="18" charset="0"/>
            </a:endParaRPr>
          </a:p>
          <a:p>
            <a:pPr>
              <a:lnSpc>
                <a:spcPct val="90000"/>
              </a:lnSpc>
            </a:pPr>
            <a:r>
              <a:rPr lang="lv-LV" altLang="lv-LV" sz="1700"/>
              <a:t>Rīcība un risinājumi gadījumos, kad NN izdara nepilngadīgais, kas nav sasniedzis 14 gadu vecumu, kā arī gadījumos, kad ir izsmelti visi sabiedrībā pieejamie resursi un bērns apdraud sevi un citus. </a:t>
            </a:r>
          </a:p>
          <a:p>
            <a:pPr>
              <a:lnSpc>
                <a:spcPct val="90000"/>
              </a:lnSpc>
              <a:buFont typeface="Arial" panose="020B0604020202020204" pitchFamily="34" charset="0"/>
              <a:buNone/>
            </a:pPr>
            <a:endParaRPr lang="lv-LV" altLang="lv-LV" sz="1700"/>
          </a:p>
          <a:p>
            <a:pPr>
              <a:lnSpc>
                <a:spcPct val="90000"/>
              </a:lnSpc>
            </a:pPr>
            <a:r>
              <a:rPr lang="lv-LV" altLang="lv-LV" sz="1700"/>
              <a:t>Personas, kas atrodas individuālās prevencijas uzskaitē, izdara gan noziedzīgos nodarījumus, gan administratīvos pārkāpumus.</a:t>
            </a:r>
          </a:p>
          <a:p>
            <a:pPr>
              <a:lnSpc>
                <a:spcPct val="90000"/>
              </a:lnSpc>
              <a:buFont typeface="Arial" panose="020B0604020202020204" pitchFamily="34" charset="0"/>
              <a:buNone/>
            </a:pPr>
            <a:endParaRPr lang="lv-LV" altLang="lv-LV" sz="1700"/>
          </a:p>
          <a:p>
            <a:pPr>
              <a:lnSpc>
                <a:spcPct val="90000"/>
              </a:lnSpc>
            </a:pPr>
            <a:r>
              <a:rPr lang="lv-LV" altLang="lv-LV" sz="1700"/>
              <a:t>Cietušie no cietsirdības un vardarbības, kā arī no noziedzīgiem nodarījumiem, kas saistīti ar dzimumneaizskaramību. Fiziskā un emocionālā vardarbība pret bērnu, kā arī bērna aprūpes pienākumu nepildīšana, pret bērnu vērsta agresīva uzvedība.</a:t>
            </a:r>
          </a:p>
          <a:p>
            <a:pPr>
              <a:lnSpc>
                <a:spcPct val="90000"/>
              </a:lnSpc>
              <a:buFont typeface="Arial" panose="020B0604020202020204" pitchFamily="34" charset="0"/>
              <a:buNone/>
            </a:pPr>
            <a:endParaRPr lang="lv-LV" altLang="lv-LV" sz="1700"/>
          </a:p>
          <a:p>
            <a:pPr>
              <a:lnSpc>
                <a:spcPct val="90000"/>
              </a:lnSpc>
            </a:pPr>
            <a:r>
              <a:rPr lang="lv-LV" altLang="lv-LV" sz="1700"/>
              <a:t>Ceļu satiksmes negadījumos cietušo un bojā gājušo bērnu skaits ir satraucošs. </a:t>
            </a:r>
          </a:p>
          <a:p>
            <a:pPr>
              <a:lnSpc>
                <a:spcPct val="90000"/>
              </a:lnSpc>
            </a:pPr>
            <a:endParaRPr lang="lv-LV" altLang="lv-LV" sz="1900"/>
          </a:p>
        </p:txBody>
      </p:sp>
      <p:sp>
        <p:nvSpPr>
          <p:cNvPr id="36868" name="Slide Number Placeholder 8">
            <a:extLst>
              <a:ext uri="{FF2B5EF4-FFF2-40B4-BE49-F238E27FC236}">
                <a16:creationId xmlns:a16="http://schemas.microsoft.com/office/drawing/2014/main" id="{1AEF2090-C28F-4646-8A8B-6924614C5CF1}"/>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A9C7D6-FB4C-499B-8645-8979C146046F}" type="slidenum">
              <a:rPr lang="en-US" altLang="lv-LV" smtClean="0"/>
              <a:pPr/>
              <a:t>13</a:t>
            </a:fld>
            <a:endParaRPr lang="en-US" alt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1691149" y="2923118"/>
            <a:ext cx="9406564" cy="2259673"/>
          </a:xfrm>
          <a:prstGeom prst="rect">
            <a:avLst/>
          </a:prstGeom>
        </p:spPr>
        <p:txBody>
          <a:bodyPr spcFirstLastPara="1" wrap="square" lIns="121900" tIns="121900" rIns="121900" bIns="121900" anchor="b" anchorCtr="0">
            <a:noAutofit/>
          </a:bodyPr>
          <a:lstStyle/>
          <a:p>
            <a:pPr>
              <a:lnSpc>
                <a:spcPct val="150000"/>
              </a:lnSpc>
            </a:pPr>
            <a:br>
              <a:rPr lang="lv-LV" sz="3733" dirty="0">
                <a:solidFill>
                  <a:schemeClr val="accent1"/>
                </a:solidFill>
              </a:rPr>
            </a:br>
            <a:br>
              <a:rPr lang="lv-LV" sz="3733" dirty="0">
                <a:solidFill>
                  <a:schemeClr val="accent1"/>
                </a:solidFill>
              </a:rPr>
            </a:br>
            <a:br>
              <a:rPr lang="lv-LV" sz="3733" dirty="0">
                <a:solidFill>
                  <a:schemeClr val="accent1"/>
                </a:solidFill>
              </a:rPr>
            </a:br>
            <a:r>
              <a:rPr lang="lv-LV" sz="3200" dirty="0">
                <a:solidFill>
                  <a:schemeClr val="accent1"/>
                </a:solidFill>
              </a:rPr>
              <a:t>Ieslodzījuma vietu pārvaldes</a:t>
            </a:r>
          </a:p>
          <a:p>
            <a:pPr lvl="0"/>
            <a:r>
              <a:rPr lang="lv-LV" sz="3733" dirty="0">
                <a:solidFill>
                  <a:schemeClr val="dk2"/>
                </a:solidFill>
              </a:rPr>
              <a:t>2023.gadā paveiktais</a:t>
            </a:r>
            <a:br>
              <a:rPr lang="lv-LV" sz="3733" dirty="0">
                <a:solidFill>
                  <a:schemeClr val="dk2"/>
                </a:solidFill>
              </a:rPr>
            </a:br>
            <a:r>
              <a:rPr lang="lv-LV" sz="4267" dirty="0">
                <a:solidFill>
                  <a:schemeClr val="dk2"/>
                </a:solidFill>
              </a:rPr>
              <a:t>nepilngadīgo noziedzības prevencijā</a:t>
            </a:r>
          </a:p>
        </p:txBody>
      </p:sp>
      <p:sp>
        <p:nvSpPr>
          <p:cNvPr id="186" name="Google Shape;186;p30"/>
          <p:cNvSpPr txBox="1">
            <a:spLocks noGrp="1"/>
          </p:cNvSpPr>
          <p:nvPr>
            <p:ph type="subTitle" idx="1"/>
          </p:nvPr>
        </p:nvSpPr>
        <p:spPr>
          <a:xfrm>
            <a:off x="1691149" y="5606303"/>
            <a:ext cx="1505015" cy="742800"/>
          </a:xfrm>
          <a:prstGeom prst="rect">
            <a:avLst/>
          </a:prstGeom>
        </p:spPr>
        <p:txBody>
          <a:bodyPr spcFirstLastPara="1" wrap="square" lIns="121900" tIns="121900" rIns="121900" bIns="121900" anchor="t" anchorCtr="0">
            <a:noAutofit/>
          </a:bodyPr>
          <a:lstStyle/>
          <a:p>
            <a:pPr marL="0" indent="0" algn="ctr"/>
            <a:r>
              <a:rPr lang="lv-LV" sz="1600" dirty="0"/>
              <a:t>22.05.2024.</a:t>
            </a:r>
            <a:endParaRPr sz="1600" dirty="0"/>
          </a:p>
          <a:p>
            <a:pPr marL="0" indent="0" algn="ctr"/>
            <a:endParaRPr dirty="0"/>
          </a:p>
        </p:txBody>
      </p:sp>
      <p:pic>
        <p:nvPicPr>
          <p:cNvPr id="3" name="Attēls 2">
            <a:extLst>
              <a:ext uri="{FF2B5EF4-FFF2-40B4-BE49-F238E27FC236}">
                <a16:creationId xmlns:a16="http://schemas.microsoft.com/office/drawing/2014/main" id="{AD5BF5ED-9B7D-49F0-A8BB-A1AE240C80EB}"/>
              </a:ext>
            </a:extLst>
          </p:cNvPr>
          <p:cNvPicPr>
            <a:picLocks noChangeAspect="1"/>
          </p:cNvPicPr>
          <p:nvPr/>
        </p:nvPicPr>
        <p:blipFill>
          <a:blip r:embed="rId3"/>
          <a:stretch>
            <a:fillRect/>
          </a:stretch>
        </p:blipFill>
        <p:spPr>
          <a:xfrm>
            <a:off x="10277474" y="116327"/>
            <a:ext cx="1640479" cy="16404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Attēls 2">
            <a:extLst>
              <a:ext uri="{FF2B5EF4-FFF2-40B4-BE49-F238E27FC236}">
                <a16:creationId xmlns:a16="http://schemas.microsoft.com/office/drawing/2014/main" id="{9E0E0F21-09E2-4FA7-99B2-B4BBF48729F2}"/>
              </a:ext>
            </a:extLst>
          </p:cNvPr>
          <p:cNvPicPr>
            <a:picLocks noChangeAspect="1"/>
          </p:cNvPicPr>
          <p:nvPr/>
        </p:nvPicPr>
        <p:blipFill>
          <a:blip r:embed="rId3"/>
          <a:stretch>
            <a:fillRect/>
          </a:stretch>
        </p:blipFill>
        <p:spPr>
          <a:xfrm>
            <a:off x="6339570" y="0"/>
            <a:ext cx="5883797" cy="6858000"/>
          </a:xfrm>
          <a:prstGeom prst="rect">
            <a:avLst/>
          </a:prstGeom>
        </p:spPr>
      </p:pic>
      <p:sp>
        <p:nvSpPr>
          <p:cNvPr id="214" name="Google Shape;214;p33"/>
          <p:cNvSpPr txBox="1">
            <a:spLocks noGrp="1"/>
          </p:cNvSpPr>
          <p:nvPr>
            <p:ph type="title"/>
          </p:nvPr>
        </p:nvSpPr>
        <p:spPr>
          <a:xfrm>
            <a:off x="453200" y="212425"/>
            <a:ext cx="5642800" cy="1007600"/>
          </a:xfrm>
          <a:prstGeom prst="rect">
            <a:avLst/>
          </a:prstGeom>
        </p:spPr>
        <p:txBody>
          <a:bodyPr spcFirstLastPara="1" wrap="square" lIns="121900" tIns="121900" rIns="121900" bIns="121900" anchor="b" anchorCtr="0">
            <a:noAutofit/>
          </a:bodyPr>
          <a:lstStyle/>
          <a:p>
            <a:r>
              <a:rPr lang="lv-LV" sz="2667" dirty="0"/>
              <a:t>Mūsu misija</a:t>
            </a:r>
            <a:endParaRPr sz="2667" dirty="0"/>
          </a:p>
        </p:txBody>
      </p:sp>
      <p:sp>
        <p:nvSpPr>
          <p:cNvPr id="215" name="Google Shape;215;p33"/>
          <p:cNvSpPr txBox="1">
            <a:spLocks noGrp="1"/>
          </p:cNvSpPr>
          <p:nvPr>
            <p:ph type="body" idx="1"/>
          </p:nvPr>
        </p:nvSpPr>
        <p:spPr>
          <a:xfrm>
            <a:off x="449201" y="1022723"/>
            <a:ext cx="6449441" cy="895451"/>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lv-LV" sz="1467" dirty="0"/>
              <a:t>Izpildām sodu, palīdzot likumpārkāpējiem kļūt par</a:t>
            </a:r>
          </a:p>
          <a:p>
            <a:pPr marL="0" indent="0">
              <a:buClr>
                <a:schemeClr val="dk1"/>
              </a:buClr>
              <a:buSzPts val="1100"/>
              <a:buNone/>
            </a:pPr>
            <a:r>
              <a:rPr lang="lv-LV" sz="1467" dirty="0"/>
              <a:t>socializētiem pilsoņiem</a:t>
            </a:r>
            <a:endParaRPr sz="1467" dirty="0"/>
          </a:p>
        </p:txBody>
      </p:sp>
      <p:pic>
        <p:nvPicPr>
          <p:cNvPr id="6" name="Attēls 5">
            <a:extLst>
              <a:ext uri="{FF2B5EF4-FFF2-40B4-BE49-F238E27FC236}">
                <a16:creationId xmlns:a16="http://schemas.microsoft.com/office/drawing/2014/main" id="{05415D19-8F46-43CA-9919-1A728353907D}"/>
              </a:ext>
            </a:extLst>
          </p:cNvPr>
          <p:cNvPicPr>
            <a:picLocks noChangeAspect="1"/>
          </p:cNvPicPr>
          <p:nvPr/>
        </p:nvPicPr>
        <p:blipFill>
          <a:blip r:embed="rId4"/>
          <a:stretch>
            <a:fillRect/>
          </a:stretch>
        </p:blipFill>
        <p:spPr>
          <a:xfrm>
            <a:off x="10277474" y="116327"/>
            <a:ext cx="1640479" cy="1640479"/>
          </a:xfrm>
          <a:prstGeom prst="rect">
            <a:avLst/>
          </a:prstGeom>
        </p:spPr>
      </p:pic>
      <p:sp>
        <p:nvSpPr>
          <p:cNvPr id="7" name="Google Shape;214;p33">
            <a:extLst>
              <a:ext uri="{FF2B5EF4-FFF2-40B4-BE49-F238E27FC236}">
                <a16:creationId xmlns:a16="http://schemas.microsoft.com/office/drawing/2014/main" id="{BBBEC3EC-2C3B-4F87-9EAC-F0BAAEFC09AA}"/>
              </a:ext>
            </a:extLst>
          </p:cNvPr>
          <p:cNvSpPr txBox="1">
            <a:spLocks/>
          </p:cNvSpPr>
          <p:nvPr/>
        </p:nvSpPr>
        <p:spPr>
          <a:xfrm>
            <a:off x="453200" y="1618097"/>
            <a:ext cx="5642800" cy="10076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a:buNone/>
              <a:defRPr sz="28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9pPr>
          </a:lstStyle>
          <a:p>
            <a:pPr defTabSz="1219170" eaLnBrk="1" fontAlgn="auto" hangingPunct="1">
              <a:buClr>
                <a:srgbClr val="000000"/>
              </a:buClr>
            </a:pPr>
            <a:r>
              <a:rPr lang="lv-LV" sz="2667" kern="0" dirty="0">
                <a:solidFill>
                  <a:srgbClr val="003BA3"/>
                </a:solidFill>
              </a:rPr>
              <a:t>Mūsu vīzija</a:t>
            </a:r>
          </a:p>
        </p:txBody>
      </p:sp>
      <p:sp>
        <p:nvSpPr>
          <p:cNvPr id="8" name="Google Shape;215;p33">
            <a:extLst>
              <a:ext uri="{FF2B5EF4-FFF2-40B4-BE49-F238E27FC236}">
                <a16:creationId xmlns:a16="http://schemas.microsoft.com/office/drawing/2014/main" id="{4DC762C0-52FF-4609-8262-6B48FA9EEBEB}"/>
              </a:ext>
            </a:extLst>
          </p:cNvPr>
          <p:cNvSpPr txBox="1">
            <a:spLocks/>
          </p:cNvSpPr>
          <p:nvPr/>
        </p:nvSpPr>
        <p:spPr>
          <a:xfrm>
            <a:off x="449200" y="2453406"/>
            <a:ext cx="6449441" cy="4016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Montserrat"/>
              <a:buChar char="●"/>
              <a:defRPr sz="1400" b="0" i="0" u="none" strike="noStrike" cap="none">
                <a:solidFill>
                  <a:schemeClr val="accent2"/>
                </a:solidFill>
                <a:latin typeface="Montserrat"/>
                <a:ea typeface="Montserrat"/>
                <a:cs typeface="Montserrat"/>
                <a:sym typeface="Montserrat"/>
              </a:defRPr>
            </a:lvl1pPr>
            <a:lvl2pPr marL="914400" marR="0" lvl="1" indent="-304800" algn="l" rtl="0">
              <a:lnSpc>
                <a:spcPct val="100000"/>
              </a:lnSpc>
              <a:spcBef>
                <a:spcPts val="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2pPr>
            <a:lvl3pPr marL="1371600" marR="0" lvl="2"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3pPr>
            <a:lvl4pPr marL="1828800" marR="0" lvl="3"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4pPr>
            <a:lvl5pPr marL="2286000" marR="0" lvl="4"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5pPr>
            <a:lvl6pPr marL="2743200" marR="0" lvl="5"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6pPr>
            <a:lvl7pPr marL="3200400" marR="0" lvl="6"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7pPr>
            <a:lvl8pPr marL="3657600" marR="0" lvl="7" indent="-304800" algn="l" rtl="0">
              <a:lnSpc>
                <a:spcPct val="100000"/>
              </a:lnSpc>
              <a:spcBef>
                <a:spcPts val="1600"/>
              </a:spcBef>
              <a:spcAft>
                <a:spcPts val="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8pPr>
            <a:lvl9pPr marL="4114800" marR="0" lvl="8" indent="-304800" algn="l" rtl="0">
              <a:lnSpc>
                <a:spcPct val="100000"/>
              </a:lnSpc>
              <a:spcBef>
                <a:spcPts val="1600"/>
              </a:spcBef>
              <a:spcAft>
                <a:spcPts val="1600"/>
              </a:spcAft>
              <a:buClr>
                <a:schemeClr val="dk2"/>
              </a:buClr>
              <a:buSzPts val="1200"/>
              <a:buFont typeface="Montserrat"/>
              <a:buChar char="■"/>
              <a:defRPr sz="1200" b="0" i="0" u="none" strike="noStrike" cap="none">
                <a:solidFill>
                  <a:schemeClr val="dk2"/>
                </a:solidFill>
                <a:latin typeface="Montserrat"/>
                <a:ea typeface="Montserrat"/>
                <a:cs typeface="Montserrat"/>
                <a:sym typeface="Montserrat"/>
              </a:defRPr>
            </a:lvl9pPr>
          </a:lstStyle>
          <a:p>
            <a:pPr marL="0" indent="0" defTabSz="1219170" eaLnBrk="1" fontAlgn="auto" hangingPunct="1">
              <a:buClr>
                <a:srgbClr val="000000"/>
              </a:buClr>
              <a:buSzPts val="1100"/>
              <a:buNone/>
            </a:pPr>
            <a:r>
              <a:rPr lang="lv-LV" sz="1467" kern="0" dirty="0">
                <a:solidFill>
                  <a:srgbClr val="000000"/>
                </a:solidFill>
              </a:rPr>
              <a:t>Laikmetīgi cietumi drošākai sabiedrībai</a:t>
            </a:r>
          </a:p>
        </p:txBody>
      </p:sp>
      <p:sp>
        <p:nvSpPr>
          <p:cNvPr id="9" name="Google Shape;214;p33">
            <a:extLst>
              <a:ext uri="{FF2B5EF4-FFF2-40B4-BE49-F238E27FC236}">
                <a16:creationId xmlns:a16="http://schemas.microsoft.com/office/drawing/2014/main" id="{D85513B1-0102-427D-8B39-D2AFC1C998EC}"/>
              </a:ext>
            </a:extLst>
          </p:cNvPr>
          <p:cNvSpPr txBox="1">
            <a:spLocks/>
          </p:cNvSpPr>
          <p:nvPr/>
        </p:nvSpPr>
        <p:spPr>
          <a:xfrm>
            <a:off x="449200" y="3128823"/>
            <a:ext cx="5642800" cy="60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a:buNone/>
              <a:defRPr sz="28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9pPr>
          </a:lstStyle>
          <a:p>
            <a:pPr defTabSz="1219170" eaLnBrk="1" fontAlgn="auto" hangingPunct="1">
              <a:buClr>
                <a:srgbClr val="000000"/>
              </a:buClr>
            </a:pPr>
            <a:r>
              <a:rPr lang="lv-LV" sz="2667" kern="0" dirty="0">
                <a:solidFill>
                  <a:srgbClr val="003BA3"/>
                </a:solidFill>
              </a:rPr>
              <a:t>Mūsu vērtības</a:t>
            </a:r>
          </a:p>
        </p:txBody>
      </p:sp>
      <p:sp>
        <p:nvSpPr>
          <p:cNvPr id="2" name="Taisnstūris 1">
            <a:extLst>
              <a:ext uri="{FF2B5EF4-FFF2-40B4-BE49-F238E27FC236}">
                <a16:creationId xmlns:a16="http://schemas.microsoft.com/office/drawing/2014/main" id="{92133AF4-42C2-4026-9641-A6EF33340F02}"/>
              </a:ext>
            </a:extLst>
          </p:cNvPr>
          <p:cNvSpPr/>
          <p:nvPr/>
        </p:nvSpPr>
        <p:spPr>
          <a:xfrm>
            <a:off x="449199" y="3616950"/>
            <a:ext cx="8039987" cy="318100"/>
          </a:xfrm>
          <a:prstGeom prst="rect">
            <a:avLst/>
          </a:prstGeom>
        </p:spPr>
        <p:txBody>
          <a:bodyPr wrap="square">
            <a:spAutoFit/>
          </a:bodyPr>
          <a:lstStyle/>
          <a:p>
            <a:pPr defTabSz="1219170" eaLnBrk="1" fontAlgn="auto" hangingPunct="1">
              <a:spcBef>
                <a:spcPts val="0"/>
              </a:spcBef>
              <a:spcAft>
                <a:spcPts val="0"/>
              </a:spcAft>
              <a:buClr>
                <a:srgbClr val="000000"/>
              </a:buClr>
            </a:pPr>
            <a:r>
              <a:rPr lang="lv-LV" sz="1467" kern="0" dirty="0">
                <a:solidFill>
                  <a:srgbClr val="000000"/>
                </a:solidFill>
                <a:latin typeface="Montserrat" panose="020B0604020202020204" charset="-70"/>
                <a:cs typeface="Arial"/>
                <a:sym typeface="Arial"/>
              </a:rPr>
              <a:t>Cilvēks  Profesionalitāte  Drošība  Attīstība  Sabiedrība </a:t>
            </a:r>
          </a:p>
        </p:txBody>
      </p:sp>
      <p:sp>
        <p:nvSpPr>
          <p:cNvPr id="12" name="Google Shape;214;p33">
            <a:extLst>
              <a:ext uri="{FF2B5EF4-FFF2-40B4-BE49-F238E27FC236}">
                <a16:creationId xmlns:a16="http://schemas.microsoft.com/office/drawing/2014/main" id="{EFB2C931-65A1-42B7-A75A-494720214D53}"/>
              </a:ext>
            </a:extLst>
          </p:cNvPr>
          <p:cNvSpPr txBox="1">
            <a:spLocks/>
          </p:cNvSpPr>
          <p:nvPr/>
        </p:nvSpPr>
        <p:spPr>
          <a:xfrm>
            <a:off x="449200" y="4256741"/>
            <a:ext cx="5642800" cy="594084"/>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a:buNone/>
              <a:defRPr sz="28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9pPr>
          </a:lstStyle>
          <a:p>
            <a:pPr defTabSz="1219170" eaLnBrk="1" fontAlgn="auto" hangingPunct="1">
              <a:buClr>
                <a:srgbClr val="000000"/>
              </a:buClr>
            </a:pPr>
            <a:r>
              <a:rPr lang="lv-LV" sz="2667" kern="0" dirty="0">
                <a:solidFill>
                  <a:srgbClr val="003BA3"/>
                </a:solidFill>
              </a:rPr>
              <a:t>Mūsu mērķis</a:t>
            </a:r>
          </a:p>
        </p:txBody>
      </p:sp>
      <p:sp>
        <p:nvSpPr>
          <p:cNvPr id="13" name="Taisnstūris 12">
            <a:extLst>
              <a:ext uri="{FF2B5EF4-FFF2-40B4-BE49-F238E27FC236}">
                <a16:creationId xmlns:a16="http://schemas.microsoft.com/office/drawing/2014/main" id="{68BF0E32-3D2D-447C-9CB6-251AF24CF0DE}"/>
              </a:ext>
            </a:extLst>
          </p:cNvPr>
          <p:cNvSpPr/>
          <p:nvPr/>
        </p:nvSpPr>
        <p:spPr>
          <a:xfrm>
            <a:off x="449200" y="4780833"/>
            <a:ext cx="5642801" cy="769634"/>
          </a:xfrm>
          <a:prstGeom prst="rect">
            <a:avLst/>
          </a:prstGeom>
        </p:spPr>
        <p:txBody>
          <a:bodyPr wrap="square">
            <a:spAutoFit/>
          </a:bodyPr>
          <a:lstStyle/>
          <a:p>
            <a:pPr defTabSz="1219170" eaLnBrk="1" fontAlgn="auto" hangingPunct="1">
              <a:spcBef>
                <a:spcPts val="0"/>
              </a:spcBef>
              <a:spcAft>
                <a:spcPts val="0"/>
              </a:spcAft>
              <a:buClr>
                <a:srgbClr val="000000"/>
              </a:buClr>
            </a:pPr>
            <a:r>
              <a:rPr lang="lv-LV" sz="1467" kern="0" dirty="0">
                <a:solidFill>
                  <a:srgbClr val="000000"/>
                </a:solidFill>
                <a:latin typeface="Montserrat" panose="020B0604020202020204" charset="-70"/>
                <a:cs typeface="Arial"/>
                <a:sym typeface="Arial"/>
              </a:rPr>
              <a:t>Likumības, taisnīguma un vienlīdzības apstākļos sodītas personas efektīva resocializācija, kā arī atkārtoto noziedzīgo nodarījumu izdarīšanas skaita mazināšana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A1F61337-B50A-4F7C-AF37-413786DF0E1C}"/>
              </a:ext>
            </a:extLst>
          </p:cNvPr>
          <p:cNvSpPr>
            <a:spLocks noGrp="1"/>
          </p:cNvSpPr>
          <p:nvPr>
            <p:ph type="title"/>
          </p:nvPr>
        </p:nvSpPr>
        <p:spPr/>
        <p:txBody>
          <a:bodyPr/>
          <a:lstStyle/>
          <a:p>
            <a:r>
              <a:rPr lang="lv-LV" dirty="0"/>
              <a:t>Statistika un dinamika</a:t>
            </a:r>
          </a:p>
        </p:txBody>
      </p:sp>
      <p:sp>
        <p:nvSpPr>
          <p:cNvPr id="6" name="Teksta vietturis 5">
            <a:extLst>
              <a:ext uri="{FF2B5EF4-FFF2-40B4-BE49-F238E27FC236}">
                <a16:creationId xmlns:a16="http://schemas.microsoft.com/office/drawing/2014/main" id="{EA872687-02CA-40C1-9DAC-481DD5845C58}"/>
              </a:ext>
            </a:extLst>
          </p:cNvPr>
          <p:cNvSpPr>
            <a:spLocks noGrp="1"/>
          </p:cNvSpPr>
          <p:nvPr>
            <p:ph type="body" idx="1"/>
          </p:nvPr>
        </p:nvSpPr>
        <p:spPr/>
        <p:txBody>
          <a:bodyPr/>
          <a:lstStyle/>
          <a:p>
            <a:r>
              <a:rPr lang="lv-LV" b="1" dirty="0"/>
              <a:t>30 </a:t>
            </a:r>
            <a:r>
              <a:rPr lang="lv-LV" dirty="0"/>
              <a:t>ieslodzītie jaunieši,</a:t>
            </a:r>
            <a:r>
              <a:rPr lang="lv-LV" b="1" dirty="0"/>
              <a:t> </a:t>
            </a:r>
            <a:r>
              <a:rPr lang="lv-LV" dirty="0"/>
              <a:t>14 apcietinātie un 16 notiesātie</a:t>
            </a:r>
          </a:p>
          <a:p>
            <a:pPr marL="186262" indent="0">
              <a:buNone/>
            </a:pPr>
            <a:endParaRPr lang="lv-LV" dirty="0"/>
          </a:p>
        </p:txBody>
      </p:sp>
      <p:sp>
        <p:nvSpPr>
          <p:cNvPr id="7" name="Teksta vietturis 6">
            <a:extLst>
              <a:ext uri="{FF2B5EF4-FFF2-40B4-BE49-F238E27FC236}">
                <a16:creationId xmlns:a16="http://schemas.microsoft.com/office/drawing/2014/main" id="{42E2EE26-1BBB-4CF6-B241-276F9713A8EA}"/>
              </a:ext>
            </a:extLst>
          </p:cNvPr>
          <p:cNvSpPr>
            <a:spLocks noGrp="1"/>
          </p:cNvSpPr>
          <p:nvPr>
            <p:ph type="body" idx="2"/>
          </p:nvPr>
        </p:nvSpPr>
        <p:spPr/>
        <p:txBody>
          <a:bodyPr/>
          <a:lstStyle/>
          <a:p>
            <a:r>
              <a:rPr lang="lv-LV" dirty="0"/>
              <a:t>Nepilngadīgo ieslodzīto īpatsvars nemainīgs, </a:t>
            </a:r>
            <a:r>
              <a:rPr lang="lv-LV" b="1" dirty="0"/>
              <a:t>0,7 – 0,9% </a:t>
            </a:r>
            <a:r>
              <a:rPr lang="lv-LV" dirty="0"/>
              <a:t>robežās no ieslodzīto kopskaita </a:t>
            </a:r>
          </a:p>
        </p:txBody>
      </p:sp>
      <p:sp>
        <p:nvSpPr>
          <p:cNvPr id="8" name="Apakšvirsraksts 7">
            <a:extLst>
              <a:ext uri="{FF2B5EF4-FFF2-40B4-BE49-F238E27FC236}">
                <a16:creationId xmlns:a16="http://schemas.microsoft.com/office/drawing/2014/main" id="{923B3014-902F-4DC8-9FFC-292781D2C6AB}"/>
              </a:ext>
            </a:extLst>
          </p:cNvPr>
          <p:cNvSpPr>
            <a:spLocks noGrp="1"/>
          </p:cNvSpPr>
          <p:nvPr>
            <p:ph type="subTitle" idx="3"/>
          </p:nvPr>
        </p:nvSpPr>
        <p:spPr/>
        <p:txBody>
          <a:bodyPr/>
          <a:lstStyle/>
          <a:p>
            <a:r>
              <a:rPr lang="lv-LV" dirty="0"/>
              <a:t>2023.gadā</a:t>
            </a:r>
          </a:p>
        </p:txBody>
      </p:sp>
      <p:sp>
        <p:nvSpPr>
          <p:cNvPr id="9" name="Apakšvirsraksts 8">
            <a:extLst>
              <a:ext uri="{FF2B5EF4-FFF2-40B4-BE49-F238E27FC236}">
                <a16:creationId xmlns:a16="http://schemas.microsoft.com/office/drawing/2014/main" id="{1B9577C8-9C8A-4ED5-B860-20291D43AF0C}"/>
              </a:ext>
            </a:extLst>
          </p:cNvPr>
          <p:cNvSpPr>
            <a:spLocks noGrp="1"/>
          </p:cNvSpPr>
          <p:nvPr>
            <p:ph type="subTitle" idx="4"/>
          </p:nvPr>
        </p:nvSpPr>
        <p:spPr/>
        <p:txBody>
          <a:bodyPr/>
          <a:lstStyle/>
          <a:p>
            <a:r>
              <a:rPr lang="lv-LV" dirty="0"/>
              <a:t>2020.-2023.gadā</a:t>
            </a:r>
          </a:p>
        </p:txBody>
      </p:sp>
      <p:pic>
        <p:nvPicPr>
          <p:cNvPr id="10" name="Attēls 9">
            <a:extLst>
              <a:ext uri="{FF2B5EF4-FFF2-40B4-BE49-F238E27FC236}">
                <a16:creationId xmlns:a16="http://schemas.microsoft.com/office/drawing/2014/main" id="{7ABE5243-40D7-41CF-AF76-D2B3D5C9698B}"/>
              </a:ext>
            </a:extLst>
          </p:cNvPr>
          <p:cNvPicPr>
            <a:picLocks noChangeAspect="1"/>
          </p:cNvPicPr>
          <p:nvPr/>
        </p:nvPicPr>
        <p:blipFill>
          <a:blip r:embed="rId3"/>
          <a:stretch>
            <a:fillRect/>
          </a:stretch>
        </p:blipFill>
        <p:spPr>
          <a:xfrm>
            <a:off x="10277474" y="116327"/>
            <a:ext cx="1640479" cy="1640479"/>
          </a:xfrm>
          <a:prstGeom prst="rect">
            <a:avLst/>
          </a:prstGeom>
        </p:spPr>
      </p:pic>
      <p:sp>
        <p:nvSpPr>
          <p:cNvPr id="11" name="Google Shape;186;p30">
            <a:extLst>
              <a:ext uri="{FF2B5EF4-FFF2-40B4-BE49-F238E27FC236}">
                <a16:creationId xmlns:a16="http://schemas.microsoft.com/office/drawing/2014/main" id="{C278FA23-5BF3-43F9-874F-2D17ED3A6011}"/>
              </a:ext>
            </a:extLst>
          </p:cNvPr>
          <p:cNvSpPr txBox="1">
            <a:spLocks/>
          </p:cNvSpPr>
          <p:nvPr/>
        </p:nvSpPr>
        <p:spPr>
          <a:xfrm>
            <a:off x="1249874" y="5093372"/>
            <a:ext cx="8425068" cy="88360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43"/>
              </a:buClr>
              <a:buSzPts val="1400"/>
              <a:buFont typeface="Quicksand Medium"/>
              <a:buChar char=""/>
              <a:defRPr sz="14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rgbClr val="000043"/>
              </a:buClr>
              <a:buSzPts val="1400"/>
              <a:buFont typeface="Quicksand Medium"/>
              <a:buChar char="■"/>
              <a:defRPr sz="1200" b="0" i="0" u="none" strike="noStrike" cap="none">
                <a:solidFill>
                  <a:schemeClr val="dk2"/>
                </a:solidFill>
                <a:latin typeface="Montserrat"/>
                <a:ea typeface="Montserrat"/>
                <a:cs typeface="Montserrat"/>
                <a:sym typeface="Montserrat"/>
              </a:defRPr>
            </a:lvl9pPr>
          </a:lstStyle>
          <a:p>
            <a:pPr marL="0" indent="0" defTabSz="1219170" eaLnBrk="1" fontAlgn="auto" hangingPunct="1">
              <a:buNone/>
            </a:pPr>
            <a:r>
              <a:rPr lang="lv-LV" sz="1867" b="1" kern="0" dirty="0">
                <a:solidFill>
                  <a:srgbClr val="4A8CFF">
                    <a:lumMod val="75000"/>
                  </a:srgbClr>
                </a:solidFill>
              </a:rPr>
              <a:t>Brīvības atņemšanas sods tiek piemērots par smagiem un sevišķi smagiem noziedzīgiem nodarījumiem</a:t>
            </a:r>
          </a:p>
        </p:txBody>
      </p:sp>
    </p:spTree>
    <p:extLst>
      <p:ext uri="{BB962C8B-B14F-4D97-AF65-F5344CB8AC3E}">
        <p14:creationId xmlns:p14="http://schemas.microsoft.com/office/powerpoint/2010/main" val="334688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957067" y="510900"/>
            <a:ext cx="10277600" cy="763600"/>
          </a:xfrm>
          <a:prstGeom prst="rect">
            <a:avLst/>
          </a:prstGeom>
        </p:spPr>
        <p:txBody>
          <a:bodyPr spcFirstLastPara="1" wrap="square" lIns="121900" tIns="121900" rIns="121900" bIns="121900" anchor="t" anchorCtr="0">
            <a:noAutofit/>
          </a:bodyPr>
          <a:lstStyle/>
          <a:p>
            <a:pPr lvl="0"/>
            <a:r>
              <a:rPr lang="lv-LV" dirty="0"/>
              <a:t>Resocializācijas darbs</a:t>
            </a:r>
            <a:endParaRPr dirty="0"/>
          </a:p>
        </p:txBody>
      </p:sp>
      <p:sp>
        <p:nvSpPr>
          <p:cNvPr id="236" name="Google Shape;236;p36"/>
          <p:cNvSpPr txBox="1">
            <a:spLocks noGrp="1"/>
          </p:cNvSpPr>
          <p:nvPr>
            <p:ph type="subTitle" idx="1"/>
          </p:nvPr>
        </p:nvSpPr>
        <p:spPr>
          <a:xfrm>
            <a:off x="555505" y="2810203"/>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RVN</a:t>
            </a:r>
            <a:endParaRPr dirty="0"/>
          </a:p>
        </p:txBody>
      </p:sp>
      <p:sp>
        <p:nvSpPr>
          <p:cNvPr id="237" name="Google Shape;237;p36"/>
          <p:cNvSpPr txBox="1">
            <a:spLocks noGrp="1"/>
          </p:cNvSpPr>
          <p:nvPr>
            <p:ph type="subTitle" idx="2"/>
          </p:nvPr>
        </p:nvSpPr>
        <p:spPr>
          <a:xfrm>
            <a:off x="390900" y="3691393"/>
            <a:ext cx="3733025" cy="1088665"/>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b="1" dirty="0"/>
              <a:t>Katram </a:t>
            </a:r>
            <a:r>
              <a:rPr lang="lv-LV" dirty="0"/>
              <a:t>nepilngadīgajam notiesātajam ir veikta risku un vajadzību novērtēšana</a:t>
            </a:r>
            <a:endParaRPr dirty="0"/>
          </a:p>
        </p:txBody>
      </p:sp>
      <p:sp>
        <p:nvSpPr>
          <p:cNvPr id="238" name="Google Shape;238;p36"/>
          <p:cNvSpPr txBox="1">
            <a:spLocks noGrp="1"/>
          </p:cNvSpPr>
          <p:nvPr>
            <p:ph type="subTitle" idx="3"/>
          </p:nvPr>
        </p:nvSpPr>
        <p:spPr>
          <a:xfrm>
            <a:off x="8314688" y="2852880"/>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Resocializācijas plāns</a:t>
            </a:r>
            <a:endParaRPr dirty="0"/>
          </a:p>
        </p:txBody>
      </p:sp>
      <p:sp>
        <p:nvSpPr>
          <p:cNvPr id="239" name="Google Shape;239;p36"/>
          <p:cNvSpPr txBox="1">
            <a:spLocks noGrp="1"/>
          </p:cNvSpPr>
          <p:nvPr>
            <p:ph type="subTitle" idx="4"/>
          </p:nvPr>
        </p:nvSpPr>
        <p:spPr>
          <a:xfrm>
            <a:off x="8053788" y="3814857"/>
            <a:ext cx="3537400" cy="9652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b="1" dirty="0"/>
              <a:t>Katram </a:t>
            </a:r>
            <a:r>
              <a:rPr lang="lv-LV" dirty="0"/>
              <a:t>nepilngadīgajam notiesātajam ir izstrādāts resocializācijas plāns</a:t>
            </a:r>
            <a:endParaRPr dirty="0"/>
          </a:p>
        </p:txBody>
      </p:sp>
      <p:sp>
        <p:nvSpPr>
          <p:cNvPr id="240" name="Google Shape;240;p36"/>
          <p:cNvSpPr txBox="1">
            <a:spLocks noGrp="1"/>
          </p:cNvSpPr>
          <p:nvPr>
            <p:ph type="subTitle" idx="5"/>
          </p:nvPr>
        </p:nvSpPr>
        <p:spPr>
          <a:xfrm>
            <a:off x="4598577" y="2810203"/>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Resocializācijas līdzekļi</a:t>
            </a:r>
            <a:endParaRPr dirty="0"/>
          </a:p>
        </p:txBody>
      </p:sp>
      <p:sp>
        <p:nvSpPr>
          <p:cNvPr id="241" name="Google Shape;241;p36"/>
          <p:cNvSpPr txBox="1">
            <a:spLocks noGrp="1"/>
          </p:cNvSpPr>
          <p:nvPr>
            <p:ph type="subTitle" idx="6"/>
          </p:nvPr>
        </p:nvSpPr>
        <p:spPr>
          <a:xfrm>
            <a:off x="4081245" y="3680992"/>
            <a:ext cx="4050264" cy="2198131"/>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dirty="0"/>
              <a:t>Izglītība, sociālais darbs, psiholoģiskā palīdzība, brīvā laika pasākumi, atkarību mazināšana, sociālās uzvedības korekcijas programmas, ģimenes dienas, NVA, darba prasmes</a:t>
            </a:r>
            <a:endParaRPr dirty="0"/>
          </a:p>
        </p:txBody>
      </p:sp>
      <p:pic>
        <p:nvPicPr>
          <p:cNvPr id="14" name="Attēls 13">
            <a:extLst>
              <a:ext uri="{FF2B5EF4-FFF2-40B4-BE49-F238E27FC236}">
                <a16:creationId xmlns:a16="http://schemas.microsoft.com/office/drawing/2014/main" id="{4BF66036-207D-42EE-B4B6-4829428EEB83}"/>
              </a:ext>
            </a:extLst>
          </p:cNvPr>
          <p:cNvPicPr>
            <a:picLocks noChangeAspect="1"/>
          </p:cNvPicPr>
          <p:nvPr/>
        </p:nvPicPr>
        <p:blipFill>
          <a:blip r:embed="rId3"/>
          <a:stretch>
            <a:fillRect/>
          </a:stretch>
        </p:blipFill>
        <p:spPr>
          <a:xfrm>
            <a:off x="10277474" y="116327"/>
            <a:ext cx="1640479" cy="1640479"/>
          </a:xfrm>
          <a:prstGeom prst="rect">
            <a:avLst/>
          </a:prstGeom>
        </p:spPr>
      </p:pic>
      <p:grpSp>
        <p:nvGrpSpPr>
          <p:cNvPr id="21" name="Google Shape;9716;p77">
            <a:extLst>
              <a:ext uri="{FF2B5EF4-FFF2-40B4-BE49-F238E27FC236}">
                <a16:creationId xmlns:a16="http://schemas.microsoft.com/office/drawing/2014/main" id="{94B5D3A1-FC2D-4AB2-86B2-F8F2D13AFA4D}"/>
              </a:ext>
            </a:extLst>
          </p:cNvPr>
          <p:cNvGrpSpPr/>
          <p:nvPr/>
        </p:nvGrpSpPr>
        <p:grpSpPr>
          <a:xfrm>
            <a:off x="5811362" y="2090401"/>
            <a:ext cx="569009" cy="544623"/>
            <a:chOff x="685475" y="2318350"/>
            <a:chExt cx="297750" cy="296200"/>
          </a:xfrm>
          <a:solidFill>
            <a:schemeClr val="bg2"/>
          </a:solidFill>
        </p:grpSpPr>
        <p:sp>
          <p:nvSpPr>
            <p:cNvPr id="22" name="Google Shape;9717;p77">
              <a:extLst>
                <a:ext uri="{FF2B5EF4-FFF2-40B4-BE49-F238E27FC236}">
                  <a16:creationId xmlns:a16="http://schemas.microsoft.com/office/drawing/2014/main" id="{0AB54623-4406-4703-B162-722D7846729B}"/>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000000"/>
                </a:solidFill>
                <a:latin typeface="Arial"/>
                <a:cs typeface="Arial"/>
                <a:sym typeface="Arial"/>
              </a:endParaRPr>
            </a:p>
          </p:txBody>
        </p:sp>
        <p:sp>
          <p:nvSpPr>
            <p:cNvPr id="23" name="Google Shape;9718;p77">
              <a:extLst>
                <a:ext uri="{FF2B5EF4-FFF2-40B4-BE49-F238E27FC236}">
                  <a16:creationId xmlns:a16="http://schemas.microsoft.com/office/drawing/2014/main" id="{71FC9F67-39AE-4451-946F-559BFD9349FE}"/>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000000"/>
                </a:solidFill>
                <a:latin typeface="Arial"/>
                <a:cs typeface="Arial"/>
                <a:sym typeface="Arial"/>
              </a:endParaRPr>
            </a:p>
          </p:txBody>
        </p:sp>
        <p:sp>
          <p:nvSpPr>
            <p:cNvPr id="24" name="Google Shape;9719;p77">
              <a:extLst>
                <a:ext uri="{FF2B5EF4-FFF2-40B4-BE49-F238E27FC236}">
                  <a16:creationId xmlns:a16="http://schemas.microsoft.com/office/drawing/2014/main" id="{36CF5314-16A7-47DB-82BF-BEA0B3E1E6B6}"/>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000000"/>
                </a:solidFill>
                <a:latin typeface="Arial"/>
                <a:cs typeface="Arial"/>
                <a:sym typeface="Arial"/>
              </a:endParaRPr>
            </a:p>
          </p:txBody>
        </p:sp>
      </p:grpSp>
      <p:pic>
        <p:nvPicPr>
          <p:cNvPr id="3" name="Attēls 2">
            <a:extLst>
              <a:ext uri="{FF2B5EF4-FFF2-40B4-BE49-F238E27FC236}">
                <a16:creationId xmlns:a16="http://schemas.microsoft.com/office/drawing/2014/main" id="{536AD302-78B0-44AF-92A0-3F16AA571659}"/>
              </a:ext>
            </a:extLst>
          </p:cNvPr>
          <p:cNvPicPr>
            <a:picLocks noChangeAspect="1"/>
          </p:cNvPicPr>
          <p:nvPr/>
        </p:nvPicPr>
        <p:blipFill>
          <a:blip r:embed="rId4"/>
          <a:stretch>
            <a:fillRect/>
          </a:stretch>
        </p:blipFill>
        <p:spPr>
          <a:xfrm>
            <a:off x="1688404" y="2090400"/>
            <a:ext cx="569009" cy="544800"/>
          </a:xfrm>
          <a:prstGeom prst="rect">
            <a:avLst/>
          </a:prstGeom>
        </p:spPr>
      </p:pic>
      <p:pic>
        <p:nvPicPr>
          <p:cNvPr id="4" name="Attēls 3">
            <a:extLst>
              <a:ext uri="{FF2B5EF4-FFF2-40B4-BE49-F238E27FC236}">
                <a16:creationId xmlns:a16="http://schemas.microsoft.com/office/drawing/2014/main" id="{A0D8C5FA-617C-4E94-8224-027FB617145A}"/>
              </a:ext>
            </a:extLst>
          </p:cNvPr>
          <p:cNvPicPr>
            <a:picLocks noChangeAspect="1"/>
          </p:cNvPicPr>
          <p:nvPr/>
        </p:nvPicPr>
        <p:blipFill>
          <a:blip r:embed="rId5"/>
          <a:stretch>
            <a:fillRect/>
          </a:stretch>
        </p:blipFill>
        <p:spPr>
          <a:xfrm>
            <a:off x="9542048" y="2139055"/>
            <a:ext cx="560880" cy="544623"/>
          </a:xfrm>
          <a:prstGeom prst="rect">
            <a:avLst/>
          </a:prstGeom>
        </p:spPr>
      </p:pic>
    </p:spTree>
    <p:extLst>
      <p:ext uri="{BB962C8B-B14F-4D97-AF65-F5344CB8AC3E}">
        <p14:creationId xmlns:p14="http://schemas.microsoft.com/office/powerpoint/2010/main" val="91512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irsraksts 10">
            <a:extLst>
              <a:ext uri="{FF2B5EF4-FFF2-40B4-BE49-F238E27FC236}">
                <a16:creationId xmlns:a16="http://schemas.microsoft.com/office/drawing/2014/main" id="{47B937BB-1CA0-45CE-9B52-DAC949E80455}"/>
              </a:ext>
            </a:extLst>
          </p:cNvPr>
          <p:cNvSpPr>
            <a:spLocks noGrp="1"/>
          </p:cNvSpPr>
          <p:nvPr>
            <p:ph type="title"/>
          </p:nvPr>
        </p:nvSpPr>
        <p:spPr>
          <a:xfrm>
            <a:off x="5135204" y="5121384"/>
            <a:ext cx="5142269" cy="965307"/>
          </a:xfrm>
        </p:spPr>
        <p:txBody>
          <a:bodyPr/>
          <a:lstStyle/>
          <a:p>
            <a:pPr algn="l"/>
            <a:r>
              <a:rPr lang="lv-LV" sz="1867" b="0" dirty="0">
                <a:solidFill>
                  <a:schemeClr val="tx1"/>
                </a:solidFill>
              </a:rPr>
              <a:t>tendence pieaugt atkārtota noziedzīga nodarījuma izdarīšanas riskam</a:t>
            </a:r>
            <a:br>
              <a:rPr lang="lv-LV" sz="1867" b="0" dirty="0">
                <a:solidFill>
                  <a:schemeClr val="tx1"/>
                </a:solidFill>
              </a:rPr>
            </a:br>
            <a:br>
              <a:rPr lang="lv-LV" sz="1600" b="0" dirty="0">
                <a:solidFill>
                  <a:schemeClr val="tx1"/>
                </a:solidFill>
              </a:rPr>
            </a:br>
            <a:br>
              <a:rPr lang="lv-LV" sz="1600" b="0" dirty="0">
                <a:solidFill>
                  <a:schemeClr val="tx1"/>
                </a:solidFill>
              </a:rPr>
            </a:br>
            <a:br>
              <a:rPr lang="lv-LV" sz="1600" b="0" dirty="0">
                <a:solidFill>
                  <a:schemeClr val="tx1"/>
                </a:solidFill>
              </a:rPr>
            </a:br>
            <a:br>
              <a:rPr lang="lv-LV" sz="1600" b="0" dirty="0">
                <a:solidFill>
                  <a:schemeClr val="tx1"/>
                </a:solidFill>
              </a:rPr>
            </a:br>
            <a:endParaRPr lang="lv-LV" sz="1600" b="0" dirty="0">
              <a:solidFill>
                <a:schemeClr val="tx1"/>
              </a:solidFill>
            </a:endParaRPr>
          </a:p>
        </p:txBody>
      </p:sp>
      <p:pic>
        <p:nvPicPr>
          <p:cNvPr id="16" name="Attēls 15">
            <a:extLst>
              <a:ext uri="{FF2B5EF4-FFF2-40B4-BE49-F238E27FC236}">
                <a16:creationId xmlns:a16="http://schemas.microsoft.com/office/drawing/2014/main" id="{CD4A3FAD-B4D1-4850-9599-B336D9EA0FF1}"/>
              </a:ext>
            </a:extLst>
          </p:cNvPr>
          <p:cNvPicPr>
            <a:picLocks noChangeAspect="1"/>
          </p:cNvPicPr>
          <p:nvPr/>
        </p:nvPicPr>
        <p:blipFill>
          <a:blip r:embed="rId3"/>
          <a:stretch>
            <a:fillRect/>
          </a:stretch>
        </p:blipFill>
        <p:spPr>
          <a:xfrm>
            <a:off x="3535416" y="1756804"/>
            <a:ext cx="7065027" cy="2982344"/>
          </a:xfrm>
          <a:prstGeom prst="rect">
            <a:avLst/>
          </a:prstGeom>
        </p:spPr>
      </p:pic>
      <p:pic>
        <p:nvPicPr>
          <p:cNvPr id="13" name="Attēls 12">
            <a:extLst>
              <a:ext uri="{FF2B5EF4-FFF2-40B4-BE49-F238E27FC236}">
                <a16:creationId xmlns:a16="http://schemas.microsoft.com/office/drawing/2014/main" id="{EA3B27CE-E796-4A3E-BBDA-F25E21C1BAB3}"/>
              </a:ext>
            </a:extLst>
          </p:cNvPr>
          <p:cNvPicPr>
            <a:picLocks noChangeAspect="1"/>
          </p:cNvPicPr>
          <p:nvPr/>
        </p:nvPicPr>
        <p:blipFill>
          <a:blip r:embed="rId4"/>
          <a:stretch>
            <a:fillRect/>
          </a:stretch>
        </p:blipFill>
        <p:spPr>
          <a:xfrm>
            <a:off x="10277474" y="116327"/>
            <a:ext cx="1640479" cy="1640479"/>
          </a:xfrm>
          <a:prstGeom prst="rect">
            <a:avLst/>
          </a:prstGeom>
        </p:spPr>
      </p:pic>
      <p:sp>
        <p:nvSpPr>
          <p:cNvPr id="15" name="Google Shape;235;p36">
            <a:extLst>
              <a:ext uri="{FF2B5EF4-FFF2-40B4-BE49-F238E27FC236}">
                <a16:creationId xmlns:a16="http://schemas.microsoft.com/office/drawing/2014/main" id="{9A0D3AFB-2B64-4FD7-8A17-9522D3B7A030}"/>
              </a:ext>
            </a:extLst>
          </p:cNvPr>
          <p:cNvSpPr txBox="1">
            <a:spLocks/>
          </p:cNvSpPr>
          <p:nvPr/>
        </p:nvSpPr>
        <p:spPr>
          <a:xfrm>
            <a:off x="1769806" y="510900"/>
            <a:ext cx="8268929"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Montserrat"/>
              <a:buNone/>
              <a:defRPr sz="18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defTabSz="1219170" eaLnBrk="1" fontAlgn="auto" hangingPunct="1">
              <a:buClr>
                <a:srgbClr val="000000"/>
              </a:buClr>
            </a:pPr>
            <a:r>
              <a:rPr lang="lv-LV" sz="3733" kern="0" dirty="0">
                <a:solidFill>
                  <a:srgbClr val="003BA3"/>
                </a:solidFill>
              </a:rPr>
              <a:t>Riska</a:t>
            </a:r>
            <a:r>
              <a:rPr lang="lv-LV" sz="2400" kern="0" dirty="0">
                <a:solidFill>
                  <a:srgbClr val="003BA3"/>
                </a:solidFill>
              </a:rPr>
              <a:t> </a:t>
            </a:r>
            <a:r>
              <a:rPr lang="lv-LV" sz="3733" kern="0" dirty="0">
                <a:solidFill>
                  <a:srgbClr val="003BA3"/>
                </a:solidFill>
              </a:rPr>
              <a:t>dinamika</a:t>
            </a:r>
          </a:p>
        </p:txBody>
      </p:sp>
      <p:pic>
        <p:nvPicPr>
          <p:cNvPr id="17" name="Attēls 16">
            <a:extLst>
              <a:ext uri="{FF2B5EF4-FFF2-40B4-BE49-F238E27FC236}">
                <a16:creationId xmlns:a16="http://schemas.microsoft.com/office/drawing/2014/main" id="{756B2CCE-B22B-477B-9BAB-41BE5D443ECE}"/>
              </a:ext>
            </a:extLst>
          </p:cNvPr>
          <p:cNvPicPr>
            <a:picLocks noChangeAspect="1"/>
          </p:cNvPicPr>
          <p:nvPr/>
        </p:nvPicPr>
        <p:blipFill>
          <a:blip r:embed="rId5"/>
          <a:stretch>
            <a:fillRect/>
          </a:stretch>
        </p:blipFill>
        <p:spPr>
          <a:xfrm>
            <a:off x="4341661" y="5281842"/>
            <a:ext cx="593396" cy="520237"/>
          </a:xfrm>
          <a:prstGeom prst="rect">
            <a:avLst/>
          </a:prstGeom>
        </p:spPr>
      </p:pic>
    </p:spTree>
    <p:extLst>
      <p:ext uri="{BB962C8B-B14F-4D97-AF65-F5344CB8AC3E}">
        <p14:creationId xmlns:p14="http://schemas.microsoft.com/office/powerpoint/2010/main" val="277136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274048" y="511659"/>
            <a:ext cx="10277600" cy="763600"/>
          </a:xfrm>
          <a:prstGeom prst="rect">
            <a:avLst/>
          </a:prstGeom>
        </p:spPr>
        <p:txBody>
          <a:bodyPr spcFirstLastPara="1" wrap="square" lIns="121900" tIns="121900" rIns="121900" bIns="121900" anchor="t" anchorCtr="0">
            <a:noAutofit/>
          </a:bodyPr>
          <a:lstStyle/>
          <a:p>
            <a:pPr lvl="0"/>
            <a:r>
              <a:rPr lang="lv-LV" dirty="0"/>
              <a:t>IeVP veiktie preventīvie pasākumi</a:t>
            </a:r>
            <a:endParaRPr dirty="0"/>
          </a:p>
        </p:txBody>
      </p:sp>
      <p:sp>
        <p:nvSpPr>
          <p:cNvPr id="236" name="Google Shape;236;p36"/>
          <p:cNvSpPr txBox="1">
            <a:spLocks noGrp="1"/>
          </p:cNvSpPr>
          <p:nvPr>
            <p:ph type="subTitle" idx="1"/>
          </p:nvPr>
        </p:nvSpPr>
        <p:spPr>
          <a:xfrm>
            <a:off x="692084" y="2781885"/>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Resocializācijas programmas</a:t>
            </a:r>
            <a:endParaRPr dirty="0"/>
          </a:p>
        </p:txBody>
      </p:sp>
      <p:sp>
        <p:nvSpPr>
          <p:cNvPr id="237" name="Google Shape;237;p36"/>
          <p:cNvSpPr txBox="1">
            <a:spLocks noGrp="1"/>
          </p:cNvSpPr>
          <p:nvPr>
            <p:ph type="subTitle" idx="2"/>
          </p:nvPr>
        </p:nvSpPr>
        <p:spPr>
          <a:xfrm>
            <a:off x="599546" y="3754492"/>
            <a:ext cx="3733025" cy="2370621"/>
          </a:xfrm>
          <a:prstGeom prst="rect">
            <a:avLst/>
          </a:prstGeom>
        </p:spPr>
        <p:txBody>
          <a:bodyPr spcFirstLastPara="1" wrap="square" lIns="121900" tIns="121900" rIns="121900" bIns="121900" anchor="t" anchorCtr="0">
            <a:noAutofit/>
          </a:bodyPr>
          <a:lstStyle/>
          <a:p>
            <a:pPr marL="0" indent="0">
              <a:buClr>
                <a:schemeClr val="dk1"/>
              </a:buClr>
              <a:buSzPts val="1100"/>
            </a:pPr>
            <a:r>
              <a:rPr lang="lv-LV" b="1" dirty="0"/>
              <a:t>+ 2 </a:t>
            </a:r>
            <a:r>
              <a:rPr lang="lv-LV" dirty="0"/>
              <a:t>jaunas resocializācijas programmas (Vardarbības mazināšanas programma un "Racionalitāte un resocializācija 2". </a:t>
            </a:r>
          </a:p>
          <a:p>
            <a:pPr marL="0" indent="0">
              <a:buClr>
                <a:schemeClr val="dk1"/>
              </a:buClr>
              <a:buSzPts val="1100"/>
            </a:pPr>
            <a:r>
              <a:rPr lang="lv-LV" dirty="0"/>
              <a:t>Probācijas programma </a:t>
            </a:r>
            <a:r>
              <a:rPr lang="lv-LV" i="1" dirty="0"/>
              <a:t>"Pārmaiņu ceļš 2</a:t>
            </a:r>
            <a:r>
              <a:rPr lang="lv-LV" dirty="0"/>
              <a:t>« tiek īstenota ar VPD.</a:t>
            </a:r>
            <a:endParaRPr i="1" dirty="0"/>
          </a:p>
        </p:txBody>
      </p:sp>
      <p:sp>
        <p:nvSpPr>
          <p:cNvPr id="238" name="Google Shape;238;p36"/>
          <p:cNvSpPr txBox="1">
            <a:spLocks noGrp="1"/>
          </p:cNvSpPr>
          <p:nvPr>
            <p:ph type="subTitle" idx="3"/>
          </p:nvPr>
        </p:nvSpPr>
        <p:spPr>
          <a:xfrm>
            <a:off x="4536375" y="2781885"/>
            <a:ext cx="3015600" cy="544800"/>
          </a:xfrm>
          <a:prstGeom prst="rect">
            <a:avLst/>
          </a:prstGeom>
        </p:spPr>
        <p:txBody>
          <a:bodyPr spcFirstLastPara="1" wrap="square" lIns="121900" tIns="121900" rIns="121900" bIns="121900" anchor="t" anchorCtr="0">
            <a:noAutofit/>
          </a:bodyPr>
          <a:lstStyle/>
          <a:p>
            <a:pPr marL="0" indent="0">
              <a:spcAft>
                <a:spcPts val="2133"/>
              </a:spcAft>
            </a:pPr>
            <a:r>
              <a:rPr lang="lv-LV" dirty="0"/>
              <a:t>Atkarību mazināšana</a:t>
            </a:r>
            <a:endParaRPr dirty="0"/>
          </a:p>
        </p:txBody>
      </p:sp>
      <p:sp>
        <p:nvSpPr>
          <p:cNvPr id="239" name="Google Shape;239;p36"/>
          <p:cNvSpPr txBox="1">
            <a:spLocks noGrp="1"/>
          </p:cNvSpPr>
          <p:nvPr>
            <p:ph type="subTitle" idx="4"/>
          </p:nvPr>
        </p:nvSpPr>
        <p:spPr>
          <a:xfrm>
            <a:off x="4332571" y="3740920"/>
            <a:ext cx="3801291" cy="2184785"/>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dirty="0"/>
              <a:t>Minesotas 12 soļu programmas nodarbības, «AA" un «AN" sanāksmes, atkarību mazināšanas programmas Olaines cietuma Atkarīgo centrā (pieaugušajiem)  </a:t>
            </a:r>
          </a:p>
          <a:p>
            <a:pPr marL="0" indent="0">
              <a:spcAft>
                <a:spcPts val="2133"/>
              </a:spcAft>
              <a:buClr>
                <a:schemeClr val="dk1"/>
              </a:buClr>
              <a:buSzPts val="1100"/>
            </a:pPr>
            <a:endParaRPr dirty="0"/>
          </a:p>
        </p:txBody>
      </p:sp>
      <p:sp>
        <p:nvSpPr>
          <p:cNvPr id="240" name="Google Shape;240;p36"/>
          <p:cNvSpPr txBox="1">
            <a:spLocks noGrp="1"/>
          </p:cNvSpPr>
          <p:nvPr>
            <p:ph type="subTitle" idx="5"/>
          </p:nvPr>
        </p:nvSpPr>
        <p:spPr>
          <a:xfrm>
            <a:off x="8345180" y="2782908"/>
            <a:ext cx="3015600" cy="662227"/>
          </a:xfrm>
          <a:prstGeom prst="rect">
            <a:avLst/>
          </a:prstGeom>
        </p:spPr>
        <p:txBody>
          <a:bodyPr spcFirstLastPara="1" wrap="square" lIns="121900" tIns="121900" rIns="121900" bIns="121900" anchor="t" anchorCtr="0">
            <a:noAutofit/>
          </a:bodyPr>
          <a:lstStyle/>
          <a:p>
            <a:pPr marL="0" indent="0">
              <a:spcAft>
                <a:spcPts val="2133"/>
              </a:spcAft>
            </a:pPr>
            <a:r>
              <a:rPr lang="lv-LV" dirty="0"/>
              <a:t>Jaunas metodes</a:t>
            </a:r>
            <a:endParaRPr dirty="0"/>
          </a:p>
        </p:txBody>
      </p:sp>
      <p:sp>
        <p:nvSpPr>
          <p:cNvPr id="241" name="Google Shape;241;p36"/>
          <p:cNvSpPr txBox="1">
            <a:spLocks noGrp="1"/>
          </p:cNvSpPr>
          <p:nvPr>
            <p:ph type="subTitle" idx="6"/>
          </p:nvPr>
        </p:nvSpPr>
        <p:spPr>
          <a:xfrm>
            <a:off x="8053143" y="3769795"/>
            <a:ext cx="3599675" cy="1934864"/>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pPr>
            <a:r>
              <a:rPr lang="lv-LV" dirty="0"/>
              <a:t>RVN-V, ģimenes dienas, darba prasmes, brīvprātīgā darba sistēma </a:t>
            </a:r>
            <a:endParaRPr dirty="0"/>
          </a:p>
        </p:txBody>
      </p:sp>
      <p:pic>
        <p:nvPicPr>
          <p:cNvPr id="14" name="Attēls 13">
            <a:extLst>
              <a:ext uri="{FF2B5EF4-FFF2-40B4-BE49-F238E27FC236}">
                <a16:creationId xmlns:a16="http://schemas.microsoft.com/office/drawing/2014/main" id="{4BF66036-207D-42EE-B4B6-4829428EEB83}"/>
              </a:ext>
            </a:extLst>
          </p:cNvPr>
          <p:cNvPicPr>
            <a:picLocks noChangeAspect="1"/>
          </p:cNvPicPr>
          <p:nvPr/>
        </p:nvPicPr>
        <p:blipFill>
          <a:blip r:embed="rId3"/>
          <a:stretch>
            <a:fillRect/>
          </a:stretch>
        </p:blipFill>
        <p:spPr>
          <a:xfrm>
            <a:off x="10277474" y="116327"/>
            <a:ext cx="1640479" cy="1640479"/>
          </a:xfrm>
          <a:prstGeom prst="rect">
            <a:avLst/>
          </a:prstGeom>
        </p:spPr>
      </p:pic>
      <p:sp>
        <p:nvSpPr>
          <p:cNvPr id="15" name="Google Shape;9396;p76">
            <a:extLst>
              <a:ext uri="{FF2B5EF4-FFF2-40B4-BE49-F238E27FC236}">
                <a16:creationId xmlns:a16="http://schemas.microsoft.com/office/drawing/2014/main" id="{20FC2AAE-539C-46A5-A788-74DF6E2DD8A5}"/>
              </a:ext>
            </a:extLst>
          </p:cNvPr>
          <p:cNvSpPr/>
          <p:nvPr/>
        </p:nvSpPr>
        <p:spPr>
          <a:xfrm>
            <a:off x="5686512" y="1910707"/>
            <a:ext cx="715325" cy="643357"/>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bg2"/>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dirty="0">
              <a:solidFill>
                <a:srgbClr val="000000"/>
              </a:solidFill>
              <a:latin typeface="Arial"/>
              <a:cs typeface="Arial"/>
              <a:sym typeface="Arial"/>
            </a:endParaRPr>
          </a:p>
        </p:txBody>
      </p:sp>
      <p:grpSp>
        <p:nvGrpSpPr>
          <p:cNvPr id="31" name="Google Shape;9169;p75">
            <a:extLst>
              <a:ext uri="{FF2B5EF4-FFF2-40B4-BE49-F238E27FC236}">
                <a16:creationId xmlns:a16="http://schemas.microsoft.com/office/drawing/2014/main" id="{D58DDA87-B73A-4D89-B11A-A989FCD58B2F}"/>
              </a:ext>
            </a:extLst>
          </p:cNvPr>
          <p:cNvGrpSpPr/>
          <p:nvPr/>
        </p:nvGrpSpPr>
        <p:grpSpPr>
          <a:xfrm>
            <a:off x="9467370" y="1910706"/>
            <a:ext cx="601789" cy="650628"/>
            <a:chOff x="890400" y="4399350"/>
            <a:chExt cx="486600" cy="483150"/>
          </a:xfrm>
          <a:solidFill>
            <a:schemeClr val="bg2"/>
          </a:solidFill>
        </p:grpSpPr>
        <p:sp>
          <p:nvSpPr>
            <p:cNvPr id="32" name="Google Shape;9170;p75">
              <a:extLst>
                <a:ext uri="{FF2B5EF4-FFF2-40B4-BE49-F238E27FC236}">
                  <a16:creationId xmlns:a16="http://schemas.microsoft.com/office/drawing/2014/main" id="{C7BCFA7E-B745-4108-A87B-960E874CD1DA}"/>
                </a:ext>
              </a:extLst>
            </p:cNvPr>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grp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435D74"/>
                </a:solidFill>
                <a:latin typeface="Arial"/>
                <a:cs typeface="Arial"/>
                <a:sym typeface="Arial"/>
              </a:endParaRPr>
            </a:p>
          </p:txBody>
        </p:sp>
        <p:sp>
          <p:nvSpPr>
            <p:cNvPr id="33" name="Google Shape;9171;p75">
              <a:extLst>
                <a:ext uri="{FF2B5EF4-FFF2-40B4-BE49-F238E27FC236}">
                  <a16:creationId xmlns:a16="http://schemas.microsoft.com/office/drawing/2014/main" id="{A1861D8E-4A25-4314-9073-2EE7026662AB}"/>
                </a:ext>
              </a:extLst>
            </p:cNvPr>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grp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dirty="0">
                <a:solidFill>
                  <a:srgbClr val="435D74"/>
                </a:solidFill>
                <a:latin typeface="Arial"/>
                <a:cs typeface="Arial"/>
                <a:sym typeface="Arial"/>
              </a:endParaRPr>
            </a:p>
          </p:txBody>
        </p:sp>
        <p:sp>
          <p:nvSpPr>
            <p:cNvPr id="34" name="Google Shape;9172;p75">
              <a:extLst>
                <a:ext uri="{FF2B5EF4-FFF2-40B4-BE49-F238E27FC236}">
                  <a16:creationId xmlns:a16="http://schemas.microsoft.com/office/drawing/2014/main" id="{88847D20-0F7D-4D0E-8046-E90F24D336E6}"/>
                </a:ext>
              </a:extLst>
            </p:cNvPr>
            <p:cNvSpPr/>
            <p:nvPr/>
          </p:nvSpPr>
          <p:spPr>
            <a:xfrm>
              <a:off x="1106974" y="4639875"/>
              <a:ext cx="28326" cy="28326"/>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grp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1867" kern="0">
                <a:solidFill>
                  <a:srgbClr val="435D74"/>
                </a:solidFill>
                <a:latin typeface="Arial"/>
                <a:cs typeface="Arial"/>
                <a:sym typeface="Arial"/>
              </a:endParaRPr>
            </a:p>
          </p:txBody>
        </p:sp>
      </p:grpSp>
      <p:pic>
        <p:nvPicPr>
          <p:cNvPr id="2" name="Attēls 1">
            <a:extLst>
              <a:ext uri="{FF2B5EF4-FFF2-40B4-BE49-F238E27FC236}">
                <a16:creationId xmlns:a16="http://schemas.microsoft.com/office/drawing/2014/main" id="{EE959AA4-C688-4A81-8BDE-C2AD69ED4F79}"/>
              </a:ext>
            </a:extLst>
          </p:cNvPr>
          <p:cNvPicPr>
            <a:picLocks noChangeAspect="1"/>
          </p:cNvPicPr>
          <p:nvPr/>
        </p:nvPicPr>
        <p:blipFill>
          <a:blip r:embed="rId4"/>
          <a:stretch>
            <a:fillRect/>
          </a:stretch>
        </p:blipFill>
        <p:spPr>
          <a:xfrm>
            <a:off x="1796291" y="1917978"/>
            <a:ext cx="715325" cy="643357"/>
          </a:xfrm>
          <a:prstGeom prst="rect">
            <a:avLst/>
          </a:prstGeom>
        </p:spPr>
      </p:pic>
    </p:spTree>
    <p:extLst>
      <p:ext uri="{BB962C8B-B14F-4D97-AF65-F5344CB8AC3E}">
        <p14:creationId xmlns:p14="http://schemas.microsoft.com/office/powerpoint/2010/main" val="344938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A191DDA-9445-449A-96F7-9FFD63803FF1}"/>
              </a:ext>
            </a:extLst>
          </p:cNvPr>
          <p:cNvSpPr>
            <a:spLocks noGrp="1"/>
          </p:cNvSpPr>
          <p:nvPr>
            <p:ph type="title"/>
          </p:nvPr>
        </p:nvSpPr>
        <p:spPr>
          <a:xfrm>
            <a:off x="2579688" y="381000"/>
            <a:ext cx="7697787" cy="1036638"/>
          </a:xfrm>
        </p:spPr>
        <p:txBody>
          <a:bodyPr/>
          <a:lstStyle/>
          <a:p>
            <a:pPr algn="ctr"/>
            <a:r>
              <a:rPr lang="lv-LV" altLang="lv-LV">
                <a:cs typeface="Tahoma" panose="020B0604030504040204" pitchFamily="34" charset="0"/>
              </a:rPr>
              <a:t>Administratīvie pārkāpumi</a:t>
            </a:r>
            <a:br>
              <a:rPr lang="lv-LV" altLang="lv-LV">
                <a:cs typeface="Tahoma" panose="020B0604030504040204" pitchFamily="34" charset="0"/>
              </a:rPr>
            </a:br>
            <a:endParaRPr lang="lv-LV" altLang="lv-LV">
              <a:cs typeface="Tahoma" panose="020B0604030504040204" pitchFamily="34" charset="0"/>
            </a:endParaRPr>
          </a:p>
        </p:txBody>
      </p:sp>
      <p:sp>
        <p:nvSpPr>
          <p:cNvPr id="14339" name="Content Placeholder 2">
            <a:extLst>
              <a:ext uri="{FF2B5EF4-FFF2-40B4-BE49-F238E27FC236}">
                <a16:creationId xmlns:a16="http://schemas.microsoft.com/office/drawing/2014/main" id="{F726698C-CC33-4CE0-A0DB-5A7746E99778}"/>
              </a:ext>
            </a:extLst>
          </p:cNvPr>
          <p:cNvSpPr>
            <a:spLocks noGrp="1"/>
          </p:cNvSpPr>
          <p:nvPr>
            <p:ph idx="1"/>
          </p:nvPr>
        </p:nvSpPr>
        <p:spPr>
          <a:xfrm>
            <a:off x="7504113" y="1417638"/>
            <a:ext cx="4281487" cy="4373562"/>
          </a:xfrm>
        </p:spPr>
        <p:txBody>
          <a:bodyPr/>
          <a:lstStyle/>
          <a:p>
            <a:pPr marL="342900" indent="-342900">
              <a:lnSpc>
                <a:spcPct val="80000"/>
              </a:lnSpc>
              <a:buFontTx/>
              <a:buChar char="-"/>
            </a:pPr>
            <a:r>
              <a:rPr lang="lv-LV" altLang="lv-LV" sz="1600" dirty="0">
                <a:cs typeface="Tahoma" panose="020B0604030504040204" pitchFamily="34" charset="0"/>
              </a:rPr>
              <a:t>par smēķēšanu;</a:t>
            </a:r>
          </a:p>
          <a:p>
            <a:pPr marL="342900" indent="-342900">
              <a:lnSpc>
                <a:spcPct val="80000"/>
              </a:lnSpc>
              <a:buFontTx/>
              <a:buChar char="-"/>
            </a:pPr>
            <a:r>
              <a:rPr lang="lv-LV" altLang="lv-LV" sz="1600" dirty="0">
                <a:cs typeface="Tahoma" panose="020B0604030504040204" pitchFamily="34" charset="0"/>
              </a:rPr>
              <a:t>par tabakas izstrādājumu, augu smēķēšanas produktu, elektronisko smēķēšanas ierīču vai to </a:t>
            </a:r>
            <a:r>
              <a:rPr lang="lv-LV" altLang="lv-LV" sz="1600" dirty="0" err="1">
                <a:cs typeface="Tahoma" panose="020B0604030504040204" pitchFamily="34" charset="0"/>
              </a:rPr>
              <a:t>uzpildes</a:t>
            </a:r>
            <a:r>
              <a:rPr lang="lv-LV" altLang="lv-LV" sz="1600" dirty="0">
                <a:cs typeface="Tahoma" panose="020B0604030504040204" pitchFamily="34" charset="0"/>
              </a:rPr>
              <a:t> tvertņu iegādāšanos vai glabāšanu (34,4%);</a:t>
            </a:r>
          </a:p>
          <a:p>
            <a:pPr marL="342900" indent="-342900">
              <a:lnSpc>
                <a:spcPct val="80000"/>
              </a:lnSpc>
            </a:pPr>
            <a:endParaRPr lang="lv-LV" altLang="lv-LV" sz="1600" dirty="0">
              <a:cs typeface="Tahoma" panose="020B0604030504040204" pitchFamily="34" charset="0"/>
            </a:endParaRPr>
          </a:p>
          <a:p>
            <a:pPr marL="342900" indent="-342900">
              <a:lnSpc>
                <a:spcPct val="80000"/>
              </a:lnSpc>
            </a:pPr>
            <a:endParaRPr lang="lv-LV" altLang="lv-LV" sz="1600" dirty="0">
              <a:cs typeface="Tahoma" panose="020B0604030504040204" pitchFamily="34" charset="0"/>
            </a:endParaRPr>
          </a:p>
          <a:p>
            <a:pPr marL="342900" indent="-342900">
              <a:lnSpc>
                <a:spcPct val="80000"/>
              </a:lnSpc>
              <a:buFontTx/>
              <a:buChar char="-"/>
            </a:pPr>
            <a:r>
              <a:rPr lang="lv-LV" altLang="lv-LV" sz="1600" dirty="0">
                <a:cs typeface="Tahoma" panose="020B0604030504040204" pitchFamily="34" charset="0"/>
              </a:rPr>
              <a:t>par alkoholisko dzērienu lietošana</a:t>
            </a:r>
          </a:p>
          <a:p>
            <a:pPr marL="342900" indent="-342900">
              <a:lnSpc>
                <a:spcPct val="80000"/>
              </a:lnSpc>
            </a:pPr>
            <a:endParaRPr lang="lv-LV" altLang="lv-LV" sz="800" dirty="0">
              <a:cs typeface="Tahoma" panose="020B0604030504040204" pitchFamily="34" charset="0"/>
            </a:endParaRPr>
          </a:p>
          <a:p>
            <a:pPr marL="342900" indent="-342900">
              <a:lnSpc>
                <a:spcPct val="80000"/>
              </a:lnSpc>
              <a:buFontTx/>
              <a:buChar char="-"/>
            </a:pPr>
            <a:r>
              <a:rPr lang="lv-LV" altLang="lv-LV" sz="1600" dirty="0">
                <a:cs typeface="Tahoma" panose="020B0604030504040204" pitchFamily="34" charset="0"/>
              </a:rPr>
              <a:t>par narkotisko vai psihotropo vielu neatļautu iegādāšanos vai glabāšanu nelielā apmērā bez nolūka tās realizēt vai narkotisko vai psihotropo vielu neatļautu lietošanu (26,5%); </a:t>
            </a:r>
          </a:p>
          <a:p>
            <a:pPr marL="342900" indent="-342900">
              <a:lnSpc>
                <a:spcPct val="80000"/>
              </a:lnSpc>
            </a:pPr>
            <a:endParaRPr lang="lv-LV" altLang="lv-LV" sz="800" dirty="0">
              <a:cs typeface="Tahoma" panose="020B0604030504040204" pitchFamily="34" charset="0"/>
            </a:endParaRPr>
          </a:p>
          <a:p>
            <a:pPr marL="342900" indent="-342900">
              <a:lnSpc>
                <a:spcPct val="80000"/>
              </a:lnSpc>
              <a:buFontTx/>
              <a:buChar char="-"/>
            </a:pPr>
            <a:r>
              <a:rPr lang="lv-LV" altLang="lv-LV" sz="1600" dirty="0">
                <a:cs typeface="Tahoma" panose="020B0604030504040204" pitchFamily="34" charset="0"/>
              </a:rPr>
              <a:t>par sīko huligānismu (4,3%);</a:t>
            </a:r>
          </a:p>
          <a:p>
            <a:pPr marL="342900" indent="-342900">
              <a:lnSpc>
                <a:spcPct val="80000"/>
              </a:lnSpc>
            </a:pPr>
            <a:endParaRPr lang="lv-LV" altLang="lv-LV" sz="800" dirty="0">
              <a:cs typeface="Tahoma" panose="020B0604030504040204" pitchFamily="34" charset="0"/>
            </a:endParaRPr>
          </a:p>
        </p:txBody>
      </p:sp>
      <p:sp>
        <p:nvSpPr>
          <p:cNvPr id="14340" name="Slide Number Placeholder 5">
            <a:extLst>
              <a:ext uri="{FF2B5EF4-FFF2-40B4-BE49-F238E27FC236}">
                <a16:creationId xmlns:a16="http://schemas.microsoft.com/office/drawing/2014/main" id="{9DE7E25D-C370-4FAF-A6BB-356562ADAC4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E7F76E-DA99-4399-B71A-AA7AE12D0E78}" type="slidenum">
              <a:rPr lang="en-US" altLang="lv-LV" smtClean="0"/>
              <a:pPr/>
              <a:t>2</a:t>
            </a:fld>
            <a:endParaRPr lang="en-US" altLang="lv-LV"/>
          </a:p>
        </p:txBody>
      </p:sp>
      <p:graphicFrame>
        <p:nvGraphicFramePr>
          <p:cNvPr id="6" name="Chart 5">
            <a:extLst>
              <a:ext uri="{FF2B5EF4-FFF2-40B4-BE49-F238E27FC236}">
                <a16:creationId xmlns:a16="http://schemas.microsoft.com/office/drawing/2014/main" id="{A0B082F4-77E8-4691-A352-AA09BCEB454C}"/>
              </a:ext>
            </a:extLst>
          </p:cNvPr>
          <p:cNvGraphicFramePr/>
          <p:nvPr/>
        </p:nvGraphicFramePr>
        <p:xfrm>
          <a:off x="846908" y="1915885"/>
          <a:ext cx="6267875" cy="41467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3B3934-1BC0-488F-BD37-88FD2C20F13B}"/>
              </a:ext>
            </a:extLst>
          </p:cNvPr>
          <p:cNvSpPr>
            <a:spLocks noGrp="1"/>
          </p:cNvSpPr>
          <p:nvPr>
            <p:ph type="ctrTitle"/>
          </p:nvPr>
        </p:nvSpPr>
        <p:spPr>
          <a:xfrm>
            <a:off x="1671638" y="1236663"/>
            <a:ext cx="9336087" cy="4048125"/>
          </a:xfrm>
        </p:spPr>
        <p:txBody>
          <a:bodyPr rtlCol="0">
            <a:normAutofit fontScale="90000"/>
          </a:bodyPr>
          <a:lstStyle/>
          <a:p>
            <a:pPr defTabSz="609585" eaLnBrk="1" fontAlgn="auto" hangingPunct="1">
              <a:spcAft>
                <a:spcPts val="0"/>
              </a:spcAft>
              <a:defRPr/>
            </a:pPr>
            <a:br>
              <a:rPr lang="lv-LV" altLang="lv-LV" sz="5867" b="1" dirty="0">
                <a:solidFill>
                  <a:srgbClr val="660033"/>
                </a:solidFill>
                <a:latin typeface="Times New Roman" panose="02020603050405020304" pitchFamily="18" charset="0"/>
                <a:cs typeface="Times New Roman" panose="02020603050405020304" pitchFamily="18" charset="0"/>
              </a:rPr>
            </a:br>
            <a:br>
              <a:rPr lang="lv-LV" altLang="lv-LV" sz="5867" b="1" dirty="0">
                <a:solidFill>
                  <a:srgbClr val="660033"/>
                </a:solidFill>
                <a:latin typeface="Times New Roman" panose="02020603050405020304" pitchFamily="18" charset="0"/>
                <a:cs typeface="Times New Roman" panose="02020603050405020304" pitchFamily="18" charset="0"/>
              </a:rPr>
            </a:br>
            <a:r>
              <a:rPr lang="lv-LV" altLang="lv-LV" sz="3100" dirty="0">
                <a:solidFill>
                  <a:schemeClr val="tx1">
                    <a:lumMod val="65000"/>
                    <a:lumOff val="35000"/>
                  </a:schemeClr>
                </a:solidFill>
                <a:latin typeface="Times New Roman" panose="02020603050405020304" pitchFamily="18" charset="0"/>
                <a:cs typeface="Times New Roman" panose="02020603050405020304" pitchFamily="18" charset="0"/>
              </a:rPr>
              <a:t>Pārskats par nepilngadīgo noziedzības stāvokli un noziedzīgos nodarījumos cietušajiem bērniem 2023. gadā</a:t>
            </a:r>
            <a:br>
              <a:rPr lang="lv-LV" altLang="lv-LV" sz="3100" b="1" dirty="0">
                <a:solidFill>
                  <a:schemeClr val="tx1">
                    <a:lumMod val="65000"/>
                    <a:lumOff val="35000"/>
                  </a:schemeClr>
                </a:solidFill>
                <a:latin typeface="Times New Roman" panose="02020603050405020304" pitchFamily="18" charset="0"/>
                <a:cs typeface="Times New Roman" panose="02020603050405020304" pitchFamily="18" charset="0"/>
              </a:rPr>
            </a:br>
            <a:br>
              <a:rPr lang="lv-LV" altLang="lv-LV" sz="3100" b="1" dirty="0">
                <a:solidFill>
                  <a:schemeClr val="tx1">
                    <a:lumMod val="65000"/>
                    <a:lumOff val="35000"/>
                  </a:schemeClr>
                </a:solidFill>
                <a:latin typeface="Times New Roman" panose="02020603050405020304" pitchFamily="18" charset="0"/>
                <a:cs typeface="Times New Roman" panose="02020603050405020304" pitchFamily="18" charset="0"/>
              </a:rPr>
            </a:br>
            <a:r>
              <a:rPr lang="lv-LV" sz="3100" b="1" i="1" dirty="0">
                <a:solidFill>
                  <a:schemeClr val="tx1">
                    <a:lumMod val="65000"/>
                    <a:lumOff val="35000"/>
                  </a:schemeClr>
                </a:solidFill>
                <a:latin typeface="Times New Roman" panose="02020603050405020304" pitchFamily="18" charset="0"/>
                <a:cs typeface="Times New Roman" panose="02020603050405020304" pitchFamily="18" charset="0"/>
              </a:rPr>
              <a:t>Valsts probācijas dienesta darbs ar bērniem</a:t>
            </a:r>
            <a:br>
              <a:rPr lang="lv-LV" sz="3100" dirty="0">
                <a:solidFill>
                  <a:srgbClr val="660033"/>
                </a:solidFill>
                <a:latin typeface="Times New Roman" panose="02020603050405020304" pitchFamily="18" charset="0"/>
                <a:cs typeface="Times New Roman" panose="02020603050405020304" pitchFamily="18" charset="0"/>
              </a:rPr>
            </a:br>
            <a:br>
              <a:rPr lang="lv-LV" sz="3600" dirty="0">
                <a:solidFill>
                  <a:srgbClr val="660033"/>
                </a:solidFill>
                <a:latin typeface="Times New Roman" panose="02020603050405020304" pitchFamily="18" charset="0"/>
                <a:cs typeface="Times New Roman" panose="02020603050405020304" pitchFamily="18" charset="0"/>
              </a:rPr>
            </a:br>
            <a:br>
              <a:rPr lang="lv-LV" sz="3600" dirty="0">
                <a:solidFill>
                  <a:srgbClr val="660033"/>
                </a:solidFill>
                <a:latin typeface="Times New Roman" panose="02020603050405020304" pitchFamily="18" charset="0"/>
                <a:cs typeface="Times New Roman" panose="02020603050405020304" pitchFamily="18" charset="0"/>
              </a:rPr>
            </a:br>
            <a:endParaRPr lang="lv-LV" sz="3600" i="1" dirty="0">
              <a:solidFill>
                <a:srgbClr val="660033"/>
              </a:solidFill>
              <a:latin typeface="Times New Roman" panose="02020603050405020304" pitchFamily="18" charset="0"/>
              <a:cs typeface="Times New Roman" panose="02020603050405020304" pitchFamily="18" charset="0"/>
            </a:endParaRPr>
          </a:p>
        </p:txBody>
      </p:sp>
      <p:sp>
        <p:nvSpPr>
          <p:cNvPr id="5" name="Taisnstūris 4">
            <a:extLst>
              <a:ext uri="{FF2B5EF4-FFF2-40B4-BE49-F238E27FC236}">
                <a16:creationId xmlns:a16="http://schemas.microsoft.com/office/drawing/2014/main" id="{CD83BEAC-98E8-4D54-A599-80D33D460C1E}"/>
              </a:ext>
            </a:extLst>
          </p:cNvPr>
          <p:cNvSpPr/>
          <p:nvPr/>
        </p:nvSpPr>
        <p:spPr>
          <a:xfrm>
            <a:off x="3833813" y="6224588"/>
            <a:ext cx="4524375" cy="420687"/>
          </a:xfrm>
          <a:prstGeom prst="rect">
            <a:avLst/>
          </a:prstGeom>
        </p:spPr>
        <p:txBody>
          <a:bodyPr>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lv-LV" altLang="en-US" sz="2133" b="0" i="1"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2024. gada 22. maijs </a:t>
            </a:r>
          </a:p>
        </p:txBody>
      </p:sp>
      <p:sp>
        <p:nvSpPr>
          <p:cNvPr id="37892" name="TextBox 2">
            <a:extLst>
              <a:ext uri="{FF2B5EF4-FFF2-40B4-BE49-F238E27FC236}">
                <a16:creationId xmlns:a16="http://schemas.microsoft.com/office/drawing/2014/main" id="{C626755A-09A9-4D75-A70C-A49702544B1A}"/>
              </a:ext>
            </a:extLst>
          </p:cNvPr>
          <p:cNvSpPr txBox="1">
            <a:spLocks noChangeArrowheads="1"/>
          </p:cNvSpPr>
          <p:nvPr/>
        </p:nvSpPr>
        <p:spPr bwMode="auto">
          <a:xfrm>
            <a:off x="8358188" y="5194300"/>
            <a:ext cx="36814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altLang="lv-LV" sz="1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Ilona Linde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alt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Valsts probācijas dienesta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lv-LV" alt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vadītāja vietniece funkciju jautājumos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isnstūris: ar noapaļotiem stūriem 6">
            <a:extLst>
              <a:ext uri="{FF2B5EF4-FFF2-40B4-BE49-F238E27FC236}">
                <a16:creationId xmlns:a16="http://schemas.microsoft.com/office/drawing/2014/main" id="{0002D0F2-CFF4-4F86-BCCE-CCE519FE7B94}"/>
              </a:ext>
            </a:extLst>
          </p:cNvPr>
          <p:cNvSpPr/>
          <p:nvPr/>
        </p:nvSpPr>
        <p:spPr>
          <a:xfrm>
            <a:off x="532690" y="395418"/>
            <a:ext cx="9443503" cy="914400"/>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Probācijas klientu skaits visās VPD funkcijās (kopējais skaits)</a:t>
            </a:r>
          </a:p>
        </p:txBody>
      </p:sp>
      <p:pic>
        <p:nvPicPr>
          <p:cNvPr id="15" name="Grafika 14" descr="Personu grupa">
            <a:extLst>
              <a:ext uri="{FF2B5EF4-FFF2-40B4-BE49-F238E27FC236}">
                <a16:creationId xmlns:a16="http://schemas.microsoft.com/office/drawing/2014/main" id="{2818D819-16F1-4569-8478-AEAEB8B1EB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4508" y="395418"/>
            <a:ext cx="914400" cy="914400"/>
          </a:xfrm>
          <a:prstGeom prst="rect">
            <a:avLst/>
          </a:prstGeom>
        </p:spPr>
      </p:pic>
      <p:graphicFrame>
        <p:nvGraphicFramePr>
          <p:cNvPr id="5" name="Satura vietturis 5">
            <a:extLst>
              <a:ext uri="{FF2B5EF4-FFF2-40B4-BE49-F238E27FC236}">
                <a16:creationId xmlns:a16="http://schemas.microsoft.com/office/drawing/2014/main" id="{4683F5C1-0DD2-4CE9-BD59-9267689884E0}"/>
              </a:ext>
            </a:extLst>
          </p:cNvPr>
          <p:cNvGraphicFramePr>
            <a:graphicFrameLocks/>
          </p:cNvGraphicFramePr>
          <p:nvPr/>
        </p:nvGraphicFramePr>
        <p:xfrm>
          <a:off x="705683" y="1754659"/>
          <a:ext cx="10529584" cy="470792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Taisns bultveida savienotājs 2">
            <a:extLst>
              <a:ext uri="{FF2B5EF4-FFF2-40B4-BE49-F238E27FC236}">
                <a16:creationId xmlns:a16="http://schemas.microsoft.com/office/drawing/2014/main" id="{04B4279A-AC41-47C9-B02D-01AB5D7EF183}"/>
              </a:ext>
            </a:extLst>
          </p:cNvPr>
          <p:cNvCxnSpPr>
            <a:cxnSpLocks/>
          </p:cNvCxnSpPr>
          <p:nvPr/>
        </p:nvCxnSpPr>
        <p:spPr>
          <a:xfrm>
            <a:off x="9087708" y="4663073"/>
            <a:ext cx="406400" cy="0"/>
          </a:xfrm>
          <a:prstGeom prst="straightConnector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756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šstūris 3">
            <a:extLst>
              <a:ext uri="{FF2B5EF4-FFF2-40B4-BE49-F238E27FC236}">
                <a16:creationId xmlns:a16="http://schemas.microsoft.com/office/drawing/2014/main" id="{500CB926-BDE2-4B47-AA47-5FCBF81D3AAD}"/>
              </a:ext>
            </a:extLst>
          </p:cNvPr>
          <p:cNvSpPr/>
          <p:nvPr/>
        </p:nvSpPr>
        <p:spPr>
          <a:xfrm>
            <a:off x="815740" y="2619771"/>
            <a:ext cx="2009104" cy="1777285"/>
          </a:xfrm>
          <a:prstGeom prst="hexagon">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150</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660033"/>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sabiedriskais darbs</a:t>
            </a:r>
          </a:p>
        </p:txBody>
      </p:sp>
      <p:sp>
        <p:nvSpPr>
          <p:cNvPr id="5" name="Sešstūris 4">
            <a:extLst>
              <a:ext uri="{FF2B5EF4-FFF2-40B4-BE49-F238E27FC236}">
                <a16:creationId xmlns:a16="http://schemas.microsoft.com/office/drawing/2014/main" id="{1C231916-A5BB-4676-8F6E-50D9E12D7E16}"/>
              </a:ext>
            </a:extLst>
          </p:cNvPr>
          <p:cNvSpPr/>
          <p:nvPr/>
        </p:nvSpPr>
        <p:spPr>
          <a:xfrm>
            <a:off x="2653219" y="1840732"/>
            <a:ext cx="2004911" cy="1629193"/>
          </a:xfrm>
          <a:prstGeom prst="hexagon">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80 </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probācijas uzraudzība</a:t>
            </a:r>
          </a:p>
        </p:txBody>
      </p:sp>
      <p:sp>
        <p:nvSpPr>
          <p:cNvPr id="6" name="Sešstūris 5">
            <a:extLst>
              <a:ext uri="{FF2B5EF4-FFF2-40B4-BE49-F238E27FC236}">
                <a16:creationId xmlns:a16="http://schemas.microsoft.com/office/drawing/2014/main" id="{FC6BD02D-D289-47BD-AFE1-570CAF737F1A}"/>
              </a:ext>
            </a:extLst>
          </p:cNvPr>
          <p:cNvSpPr/>
          <p:nvPr/>
        </p:nvSpPr>
        <p:spPr>
          <a:xfrm>
            <a:off x="819803" y="4697109"/>
            <a:ext cx="2009104" cy="1777284"/>
          </a:xfrm>
          <a:prstGeom prst="hexagon">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75</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nosacīta notiesāšana</a:t>
            </a:r>
          </a:p>
        </p:txBody>
      </p:sp>
      <p:cxnSp>
        <p:nvCxnSpPr>
          <p:cNvPr id="3" name="Taisns savienotājs 2">
            <a:extLst>
              <a:ext uri="{FF2B5EF4-FFF2-40B4-BE49-F238E27FC236}">
                <a16:creationId xmlns:a16="http://schemas.microsoft.com/office/drawing/2014/main" id="{4EE8F591-240B-4B09-A4BF-4C81C037917B}"/>
              </a:ext>
            </a:extLst>
          </p:cNvPr>
          <p:cNvCxnSpPr>
            <a:cxnSpLocks/>
          </p:cNvCxnSpPr>
          <p:nvPr/>
        </p:nvCxnSpPr>
        <p:spPr>
          <a:xfrm>
            <a:off x="5779391" y="1015148"/>
            <a:ext cx="0" cy="5627183"/>
          </a:xfrm>
          <a:prstGeom prst="line">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Taisns savienotājs 7">
            <a:extLst>
              <a:ext uri="{FF2B5EF4-FFF2-40B4-BE49-F238E27FC236}">
                <a16:creationId xmlns:a16="http://schemas.microsoft.com/office/drawing/2014/main" id="{A6A5FB5B-6DC1-41A6-B268-FEADD4895725}"/>
              </a:ext>
            </a:extLst>
          </p:cNvPr>
          <p:cNvCxnSpPr/>
          <p:nvPr/>
        </p:nvCxnSpPr>
        <p:spPr>
          <a:xfrm>
            <a:off x="470074" y="1674253"/>
            <a:ext cx="10618634" cy="0"/>
          </a:xfrm>
          <a:prstGeom prst="line">
            <a:avLst/>
          </a:prstGeom>
          <a:ln w="28575">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E4C12F-E548-41FE-9405-409461296820}"/>
              </a:ext>
            </a:extLst>
          </p:cNvPr>
          <p:cNvSpPr txBox="1"/>
          <p:nvPr/>
        </p:nvSpPr>
        <p:spPr>
          <a:xfrm>
            <a:off x="383822" y="1138444"/>
            <a:ext cx="5259259" cy="369332"/>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kuriem piemērots kriminālsods (pamatsods)</a:t>
            </a:r>
          </a:p>
        </p:txBody>
      </p:sp>
      <p:sp>
        <p:nvSpPr>
          <p:cNvPr id="10" name="TextBox 9">
            <a:extLst>
              <a:ext uri="{FF2B5EF4-FFF2-40B4-BE49-F238E27FC236}">
                <a16:creationId xmlns:a16="http://schemas.microsoft.com/office/drawing/2014/main" id="{C00FD612-FFE1-48F0-AD3E-F4A9948C9376}"/>
              </a:ext>
            </a:extLst>
          </p:cNvPr>
          <p:cNvSpPr txBox="1"/>
          <p:nvPr/>
        </p:nvSpPr>
        <p:spPr>
          <a:xfrm>
            <a:off x="5915697" y="928473"/>
            <a:ext cx="5726795" cy="64633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kuriem piemērots ARPL un</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kuri nosacīti atbrīvoti no kriminālatbildības </a:t>
            </a:r>
          </a:p>
        </p:txBody>
      </p:sp>
      <p:sp>
        <p:nvSpPr>
          <p:cNvPr id="11" name="Sešstūris 10">
            <a:extLst>
              <a:ext uri="{FF2B5EF4-FFF2-40B4-BE49-F238E27FC236}">
                <a16:creationId xmlns:a16="http://schemas.microsoft.com/office/drawing/2014/main" id="{63F19EA9-8071-4CC2-A980-1B6268B7634E}"/>
              </a:ext>
            </a:extLst>
          </p:cNvPr>
          <p:cNvSpPr/>
          <p:nvPr/>
        </p:nvSpPr>
        <p:spPr>
          <a:xfrm>
            <a:off x="6957746" y="3016237"/>
            <a:ext cx="2043562" cy="1680873"/>
          </a:xfrm>
          <a:prstGeom prst="hexagon">
            <a:avLst/>
          </a:prstGeom>
          <a:solidFill>
            <a:srgbClr val="FFC000"/>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11</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ARPL probācijas novērošana</a:t>
            </a:r>
          </a:p>
        </p:txBody>
      </p:sp>
      <p:sp>
        <p:nvSpPr>
          <p:cNvPr id="7" name="TextBox 6">
            <a:extLst>
              <a:ext uri="{FF2B5EF4-FFF2-40B4-BE49-F238E27FC236}">
                <a16:creationId xmlns:a16="http://schemas.microsoft.com/office/drawing/2014/main" id="{A4F713B8-4C36-44E7-BE83-0DC468600402}"/>
              </a:ext>
            </a:extLst>
          </p:cNvPr>
          <p:cNvSpPr txBox="1"/>
          <p:nvPr/>
        </p:nvSpPr>
        <p:spPr>
          <a:xfrm>
            <a:off x="383822" y="264289"/>
            <a:ext cx="11074400" cy="461665"/>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Bērni probācijā – 2023. gads</a:t>
            </a:r>
          </a:p>
        </p:txBody>
      </p:sp>
      <p:sp>
        <p:nvSpPr>
          <p:cNvPr id="12" name="Sešstūris 11">
            <a:extLst>
              <a:ext uri="{FF2B5EF4-FFF2-40B4-BE49-F238E27FC236}">
                <a16:creationId xmlns:a16="http://schemas.microsoft.com/office/drawing/2014/main" id="{32C64304-728E-4A09-BF90-0CDD02834BEC}"/>
              </a:ext>
            </a:extLst>
          </p:cNvPr>
          <p:cNvSpPr/>
          <p:nvPr/>
        </p:nvSpPr>
        <p:spPr>
          <a:xfrm>
            <a:off x="2622474" y="3675884"/>
            <a:ext cx="2125015" cy="1777285"/>
          </a:xfrm>
          <a:prstGeom prst="hex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white"/>
                </a:solidFill>
                <a:effectLst/>
                <a:uLnTx/>
                <a:uFillTx/>
                <a:latin typeface="Calibri" panose="020F0502020204030204"/>
                <a:ea typeface="+mn-ea"/>
                <a:cs typeface="+mn-cs"/>
              </a:rPr>
              <a:t>305</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KOPĀ</a:t>
            </a:r>
          </a:p>
        </p:txBody>
      </p:sp>
      <p:sp>
        <p:nvSpPr>
          <p:cNvPr id="13" name="Sešstūris 12">
            <a:extLst>
              <a:ext uri="{FF2B5EF4-FFF2-40B4-BE49-F238E27FC236}">
                <a16:creationId xmlns:a16="http://schemas.microsoft.com/office/drawing/2014/main" id="{6082FA66-9F38-4383-834F-C1D177E78EAD}"/>
              </a:ext>
            </a:extLst>
          </p:cNvPr>
          <p:cNvSpPr/>
          <p:nvPr/>
        </p:nvSpPr>
        <p:spPr>
          <a:xfrm>
            <a:off x="8714302" y="1878318"/>
            <a:ext cx="2661958" cy="1932268"/>
          </a:xfrm>
          <a:prstGeom prst="hexagon">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19</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nosacīta atbrīvošana no kriminālatbildības</a:t>
            </a:r>
          </a:p>
        </p:txBody>
      </p:sp>
      <p:cxnSp>
        <p:nvCxnSpPr>
          <p:cNvPr id="15" name="Taisns savienotājs 14">
            <a:extLst>
              <a:ext uri="{FF2B5EF4-FFF2-40B4-BE49-F238E27FC236}">
                <a16:creationId xmlns:a16="http://schemas.microsoft.com/office/drawing/2014/main" id="{1EF726DA-6C1B-4BF4-BEA5-FC74D1B6C1AF}"/>
              </a:ext>
            </a:extLst>
          </p:cNvPr>
          <p:cNvCxnSpPr>
            <a:cxnSpLocks/>
          </p:cNvCxnSpPr>
          <p:nvPr/>
        </p:nvCxnSpPr>
        <p:spPr>
          <a:xfrm>
            <a:off x="2946197" y="2609204"/>
            <a:ext cx="1391611"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id="{32EC83E3-9E95-48EA-A447-58D3C7861FF2}"/>
              </a:ext>
            </a:extLst>
          </p:cNvPr>
          <p:cNvCxnSpPr>
            <a:cxnSpLocks/>
          </p:cNvCxnSpPr>
          <p:nvPr/>
        </p:nvCxnSpPr>
        <p:spPr>
          <a:xfrm>
            <a:off x="2974327" y="4493534"/>
            <a:ext cx="1363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Taisns savienotājs 20">
            <a:extLst>
              <a:ext uri="{FF2B5EF4-FFF2-40B4-BE49-F238E27FC236}">
                <a16:creationId xmlns:a16="http://schemas.microsoft.com/office/drawing/2014/main" id="{CAA73345-91A9-4E36-929D-162BF7EC6AF3}"/>
              </a:ext>
            </a:extLst>
          </p:cNvPr>
          <p:cNvCxnSpPr>
            <a:cxnSpLocks/>
          </p:cNvCxnSpPr>
          <p:nvPr/>
        </p:nvCxnSpPr>
        <p:spPr>
          <a:xfrm>
            <a:off x="1124263" y="3422586"/>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2" name="Taisns savienotājs 21">
            <a:extLst>
              <a:ext uri="{FF2B5EF4-FFF2-40B4-BE49-F238E27FC236}">
                <a16:creationId xmlns:a16="http://schemas.microsoft.com/office/drawing/2014/main" id="{38AF4E4D-A757-4873-8882-BDB8919406D1}"/>
              </a:ext>
            </a:extLst>
          </p:cNvPr>
          <p:cNvCxnSpPr>
            <a:cxnSpLocks/>
          </p:cNvCxnSpPr>
          <p:nvPr/>
        </p:nvCxnSpPr>
        <p:spPr>
          <a:xfrm>
            <a:off x="3519069" y="5705069"/>
            <a:ext cx="14001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Taisns savienotājs 23">
            <a:extLst>
              <a:ext uri="{FF2B5EF4-FFF2-40B4-BE49-F238E27FC236}">
                <a16:creationId xmlns:a16="http://schemas.microsoft.com/office/drawing/2014/main" id="{9D9578B4-7BFE-4F19-95E0-A82C47267DAC}"/>
              </a:ext>
            </a:extLst>
          </p:cNvPr>
          <p:cNvCxnSpPr>
            <a:cxnSpLocks/>
          </p:cNvCxnSpPr>
          <p:nvPr/>
        </p:nvCxnSpPr>
        <p:spPr>
          <a:xfrm>
            <a:off x="9300222" y="2547871"/>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5" name="Sešstūris 24">
            <a:extLst>
              <a:ext uri="{FF2B5EF4-FFF2-40B4-BE49-F238E27FC236}">
                <a16:creationId xmlns:a16="http://schemas.microsoft.com/office/drawing/2014/main" id="{32483F2B-1FAA-4F40-ADC0-AF206628DB03}"/>
              </a:ext>
            </a:extLst>
          </p:cNvPr>
          <p:cNvSpPr/>
          <p:nvPr/>
        </p:nvSpPr>
        <p:spPr>
          <a:xfrm>
            <a:off x="8729877" y="3959294"/>
            <a:ext cx="2177483" cy="1819884"/>
          </a:xfrm>
          <a:prstGeom prst="hexagon">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white"/>
                </a:solidFill>
                <a:effectLst/>
                <a:uLnTx/>
                <a:uFillTx/>
                <a:latin typeface="Calibri" panose="020F0502020204030204"/>
                <a:ea typeface="+mn-ea"/>
                <a:cs typeface="+mn-cs"/>
              </a:rPr>
              <a:t>66</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KOPĀ</a:t>
            </a:r>
          </a:p>
        </p:txBody>
      </p:sp>
      <p:cxnSp>
        <p:nvCxnSpPr>
          <p:cNvPr id="26" name="Taisns savienotājs 25">
            <a:extLst>
              <a:ext uri="{FF2B5EF4-FFF2-40B4-BE49-F238E27FC236}">
                <a16:creationId xmlns:a16="http://schemas.microsoft.com/office/drawing/2014/main" id="{61158927-C1E3-4A52-8C1E-2F1865325ED9}"/>
              </a:ext>
            </a:extLst>
          </p:cNvPr>
          <p:cNvCxnSpPr>
            <a:cxnSpLocks/>
          </p:cNvCxnSpPr>
          <p:nvPr/>
        </p:nvCxnSpPr>
        <p:spPr>
          <a:xfrm>
            <a:off x="9119918" y="4865903"/>
            <a:ext cx="14001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Taisns savienotājs 26">
            <a:extLst>
              <a:ext uri="{FF2B5EF4-FFF2-40B4-BE49-F238E27FC236}">
                <a16:creationId xmlns:a16="http://schemas.microsoft.com/office/drawing/2014/main" id="{E1D53A09-8F7F-47CE-88C2-37F1EE538C75}"/>
              </a:ext>
            </a:extLst>
          </p:cNvPr>
          <p:cNvCxnSpPr>
            <a:cxnSpLocks/>
          </p:cNvCxnSpPr>
          <p:nvPr/>
        </p:nvCxnSpPr>
        <p:spPr>
          <a:xfrm>
            <a:off x="7260023" y="3556701"/>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8" name="Taisns savienotājs 27">
            <a:extLst>
              <a:ext uri="{FF2B5EF4-FFF2-40B4-BE49-F238E27FC236}">
                <a16:creationId xmlns:a16="http://schemas.microsoft.com/office/drawing/2014/main" id="{E79737AD-6391-4A80-B353-DBBA853A0AC3}"/>
              </a:ext>
            </a:extLst>
          </p:cNvPr>
          <p:cNvCxnSpPr>
            <a:cxnSpLocks/>
          </p:cNvCxnSpPr>
          <p:nvPr/>
        </p:nvCxnSpPr>
        <p:spPr>
          <a:xfrm>
            <a:off x="1124263" y="5473507"/>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
        <p:nvSpPr>
          <p:cNvPr id="29" name="Sešstūris 28">
            <a:extLst>
              <a:ext uri="{FF2B5EF4-FFF2-40B4-BE49-F238E27FC236}">
                <a16:creationId xmlns:a16="http://schemas.microsoft.com/office/drawing/2014/main" id="{6EC45C15-DB27-4831-9487-94C772B56E79}"/>
              </a:ext>
            </a:extLst>
          </p:cNvPr>
          <p:cNvSpPr/>
          <p:nvPr/>
        </p:nvSpPr>
        <p:spPr>
          <a:xfrm>
            <a:off x="6967901" y="4912838"/>
            <a:ext cx="2023255" cy="1680874"/>
          </a:xfrm>
          <a:prstGeom prst="hexagon">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36</a:t>
            </a: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n-ea"/>
                <a:cs typeface="Times New Roman" panose="02020603050405020304" pitchFamily="18" charset="0"/>
              </a:rPr>
              <a:t>ARPL sabiedriskais darbs</a:t>
            </a:r>
          </a:p>
        </p:txBody>
      </p:sp>
      <p:cxnSp>
        <p:nvCxnSpPr>
          <p:cNvPr id="30" name="Taisns savienotājs 29">
            <a:extLst>
              <a:ext uri="{FF2B5EF4-FFF2-40B4-BE49-F238E27FC236}">
                <a16:creationId xmlns:a16="http://schemas.microsoft.com/office/drawing/2014/main" id="{19735576-ECDA-4AB8-A7F8-5CDE3C1708D3}"/>
              </a:ext>
            </a:extLst>
          </p:cNvPr>
          <p:cNvCxnSpPr>
            <a:cxnSpLocks/>
          </p:cNvCxnSpPr>
          <p:nvPr/>
        </p:nvCxnSpPr>
        <p:spPr>
          <a:xfrm>
            <a:off x="7260023" y="5473507"/>
            <a:ext cx="1400185" cy="0"/>
          </a:xfrm>
          <a:prstGeom prst="line">
            <a:avLst/>
          </a:prstGeom>
          <a:ln w="12700">
            <a:solidFill>
              <a:srgbClr val="660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72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85797" y="1173841"/>
            <a:ext cx="10820396" cy="25673"/>
          </a:xfrm>
          <a:prstGeom prst="line">
            <a:avLst/>
          </a:prstGeom>
          <a:ln w="9525" cap="flat">
            <a:solidFill>
              <a:srgbClr val="2B2C30"/>
            </a:solidFill>
            <a:prstDash val="solid"/>
            <a:headEnd type="none" w="sm" len="sm"/>
            <a:tailEnd type="none" w="sm" len="sm"/>
          </a:ln>
        </p:spPr>
      </p:sp>
      <p:sp>
        <p:nvSpPr>
          <p:cNvPr id="3" name="TextBox 3"/>
          <p:cNvSpPr txBox="1"/>
          <p:nvPr/>
        </p:nvSpPr>
        <p:spPr>
          <a:xfrm>
            <a:off x="671247" y="641350"/>
            <a:ext cx="10820400" cy="408958"/>
          </a:xfrm>
          <a:prstGeom prst="rect">
            <a:avLst/>
          </a:prstGeom>
        </p:spPr>
        <p:txBody>
          <a:bodyPr lIns="0" tIns="0" rIns="0" bIns="0" rtlCol="0" anchor="t">
            <a:spAutoFit/>
          </a:bodyPr>
          <a:lstStyle/>
          <a:p>
            <a:pPr marL="0" marR="0" lvl="0" indent="0" algn="ctr" defTabSz="609630" rtl="0" eaLnBrk="1" fontAlgn="auto" latinLnBrk="0" hangingPunct="1">
              <a:lnSpc>
                <a:spcPts val="3467"/>
              </a:lnSpc>
              <a:spcBef>
                <a:spcPct val="0"/>
              </a:spcBef>
              <a:spcAft>
                <a:spcPts val="0"/>
              </a:spcAft>
              <a:buClrTx/>
              <a:buSzTx/>
              <a:buFontTx/>
              <a:buNone/>
              <a:tabLst/>
              <a:defRPr/>
            </a:pPr>
            <a:r>
              <a:rPr kumimoji="0" lang="lv-LV" sz="2476" b="0" i="0" u="none" strike="noStrike" kern="1200" cap="none" spc="562"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rPr>
              <a:t>BĒRNU IZDARĪTIE NOZIEDZĪGIE NODARĪJUMI</a:t>
            </a:r>
            <a:endParaRPr kumimoji="0" lang="en-US" sz="2476" b="0" i="0" u="none" strike="noStrike" kern="1200" cap="none" spc="562" normalizeH="0" baseline="0" noProof="0" dirty="0">
              <a:ln>
                <a:noFill/>
              </a:ln>
              <a:solidFill>
                <a:prstClr val="black">
                  <a:lumMod val="50000"/>
                  <a:lumOff val="50000"/>
                </a:prst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Tabula 5">
            <a:extLst>
              <a:ext uri="{FF2B5EF4-FFF2-40B4-BE49-F238E27FC236}">
                <a16:creationId xmlns:a16="http://schemas.microsoft.com/office/drawing/2014/main" id="{867D259E-05F1-4A12-AE5D-56ED896BFC5A}"/>
              </a:ext>
            </a:extLst>
          </p:cNvPr>
          <p:cNvGraphicFramePr>
            <a:graphicFrameLocks noGrp="1"/>
          </p:cNvGraphicFramePr>
          <p:nvPr/>
        </p:nvGraphicFramePr>
        <p:xfrm>
          <a:off x="1321699" y="1628775"/>
          <a:ext cx="9793976" cy="4208830"/>
        </p:xfrm>
        <a:graphic>
          <a:graphicData uri="http://schemas.openxmlformats.org/drawingml/2006/table">
            <a:tbl>
              <a:tblPr firstRow="1" firstCol="1" bandRow="1">
                <a:tableStyleId>{F5AB1C69-6EDB-4FF4-983F-18BD219EF322}</a:tableStyleId>
              </a:tblPr>
              <a:tblGrid>
                <a:gridCol w="1289491">
                  <a:extLst>
                    <a:ext uri="{9D8B030D-6E8A-4147-A177-3AD203B41FA5}">
                      <a16:colId xmlns:a16="http://schemas.microsoft.com/office/drawing/2014/main" val="3114437015"/>
                    </a:ext>
                  </a:extLst>
                </a:gridCol>
                <a:gridCol w="8504485">
                  <a:extLst>
                    <a:ext uri="{9D8B030D-6E8A-4147-A177-3AD203B41FA5}">
                      <a16:colId xmlns:a16="http://schemas.microsoft.com/office/drawing/2014/main" val="3637525076"/>
                    </a:ext>
                  </a:extLst>
                </a:gridCol>
              </a:tblGrid>
              <a:tr h="1018455">
                <a:tc gridSpan="2">
                  <a:txBody>
                    <a:bodyPr/>
                    <a:lstStyle/>
                    <a:p>
                      <a:pPr algn="ctr">
                        <a:lnSpc>
                          <a:spcPct val="107000"/>
                        </a:lnSpc>
                        <a:spcAft>
                          <a:spcPts val="0"/>
                        </a:spcAft>
                      </a:pPr>
                      <a:endParaRPr lang="lv-LV" sz="2000" dirty="0">
                        <a:effectLst/>
                        <a:latin typeface="Times New Roman" panose="02020603050405020304" pitchFamily="18" charset="0"/>
                        <a:cs typeface="Times New Roman" panose="02020603050405020304" pitchFamily="18" charset="0"/>
                      </a:endParaRPr>
                    </a:p>
                    <a:p>
                      <a:pPr algn="l">
                        <a:lnSpc>
                          <a:spcPct val="107000"/>
                        </a:lnSpc>
                        <a:spcAft>
                          <a:spcPts val="0"/>
                        </a:spcAft>
                      </a:pPr>
                      <a:r>
                        <a:rPr lang="lv-LV" sz="2000" dirty="0">
                          <a:effectLst/>
                          <a:latin typeface="Times New Roman" panose="02020603050405020304" pitchFamily="18" charset="0"/>
                          <a:cs typeface="Times New Roman" panose="02020603050405020304" pitchFamily="18" charset="0"/>
                        </a:rPr>
                        <a:t>Krimināllikuma pants</a:t>
                      </a:r>
                    </a:p>
                    <a:p>
                      <a:pPr algn="ctr">
                        <a:lnSpc>
                          <a:spcPct val="107000"/>
                        </a:lnSpc>
                        <a:spcAft>
                          <a:spcPts val="0"/>
                        </a:spcAft>
                      </a:pP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hMerge="1">
                  <a:txBody>
                    <a:bodyPr/>
                    <a:lstStyle/>
                    <a:p>
                      <a:endParaRPr lang="lv-LV"/>
                    </a:p>
                  </a:txBody>
                  <a:tcPr/>
                </a:tc>
                <a:extLst>
                  <a:ext uri="{0D108BD9-81ED-4DB2-BD59-A6C34878D82A}">
                    <a16:rowId xmlns:a16="http://schemas.microsoft.com/office/drawing/2014/main" val="2684536410"/>
                  </a:ext>
                </a:extLst>
              </a:tr>
              <a:tr h="322665">
                <a:tc>
                  <a:txBody>
                    <a:bodyPr/>
                    <a:lstStyle/>
                    <a:p>
                      <a:pPr>
                        <a:lnSpc>
                          <a:spcPct val="107000"/>
                        </a:lnSpc>
                        <a:spcAft>
                          <a:spcPts val="0"/>
                        </a:spcAft>
                      </a:pPr>
                      <a:r>
                        <a:rPr lang="lv-LV" sz="2000" dirty="0">
                          <a:effectLst/>
                          <a:latin typeface="Times New Roman" panose="02020603050405020304" pitchFamily="18" charset="0"/>
                          <a:cs typeface="Times New Roman" panose="02020603050405020304" pitchFamily="18" charset="0"/>
                        </a:rPr>
                        <a:t>180.pants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2000" dirty="0">
                          <a:solidFill>
                            <a:schemeClr val="tx1">
                              <a:lumMod val="65000"/>
                              <a:lumOff val="35000"/>
                            </a:schemeClr>
                          </a:solidFill>
                          <a:effectLst/>
                          <a:latin typeface="Times New Roman" panose="02020603050405020304" pitchFamily="18" charset="0"/>
                          <a:cs typeface="Times New Roman" panose="02020603050405020304" pitchFamily="18" charset="0"/>
                        </a:rPr>
                        <a:t>Zādzība, krāpšana, piesavināšanās nelielā apmērā</a:t>
                      </a:r>
                      <a:endParaRPr lang="lv-LV"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1553706428"/>
                  </a:ext>
                </a:extLst>
              </a:tr>
              <a:tr h="380641">
                <a:tc>
                  <a:txBody>
                    <a:bodyPr/>
                    <a:lstStyle/>
                    <a:p>
                      <a:pPr>
                        <a:lnSpc>
                          <a:spcPct val="107000"/>
                        </a:lnSpc>
                        <a:spcAft>
                          <a:spcPts val="0"/>
                        </a:spcAft>
                      </a:pPr>
                      <a:r>
                        <a:rPr lang="lv-LV" sz="2000" dirty="0">
                          <a:effectLst/>
                          <a:latin typeface="Times New Roman" panose="02020603050405020304" pitchFamily="18" charset="0"/>
                          <a:cs typeface="Times New Roman" panose="02020603050405020304" pitchFamily="18" charset="0"/>
                        </a:rPr>
                        <a:t>175.pants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2000" dirty="0">
                          <a:solidFill>
                            <a:schemeClr val="tx1">
                              <a:lumMod val="65000"/>
                              <a:lumOff val="35000"/>
                            </a:schemeClr>
                          </a:solidFill>
                          <a:effectLst/>
                          <a:latin typeface="Times New Roman" panose="02020603050405020304" pitchFamily="18" charset="0"/>
                          <a:cs typeface="Times New Roman" panose="02020603050405020304" pitchFamily="18" charset="0"/>
                        </a:rPr>
                        <a:t>Zādzība</a:t>
                      </a:r>
                      <a:endParaRPr lang="lv-LV"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3885708555"/>
                  </a:ext>
                </a:extLst>
              </a:tr>
              <a:tr h="380641">
                <a:tc>
                  <a:txBody>
                    <a:bodyPr/>
                    <a:lstStyle/>
                    <a:p>
                      <a:pPr>
                        <a:lnSpc>
                          <a:spcPct val="107000"/>
                        </a:lnSpc>
                        <a:spcAft>
                          <a:spcPts val="0"/>
                        </a:spcAft>
                      </a:pPr>
                      <a:r>
                        <a:rPr lang="lv-LV" sz="2000" dirty="0">
                          <a:effectLst/>
                          <a:latin typeface="Times New Roman" panose="02020603050405020304" pitchFamily="18" charset="0"/>
                          <a:cs typeface="Times New Roman" panose="02020603050405020304" pitchFamily="18" charset="0"/>
                        </a:rPr>
                        <a:t>176.pants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2000" dirty="0">
                          <a:solidFill>
                            <a:schemeClr val="tx1">
                              <a:lumMod val="65000"/>
                              <a:lumOff val="35000"/>
                            </a:schemeClr>
                          </a:solidFill>
                          <a:effectLst/>
                          <a:latin typeface="Times New Roman" panose="02020603050405020304" pitchFamily="18" charset="0"/>
                          <a:cs typeface="Times New Roman" panose="02020603050405020304" pitchFamily="18" charset="0"/>
                        </a:rPr>
                        <a:t>Laupīšana</a:t>
                      </a:r>
                      <a:endParaRPr lang="lv-LV"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2490435358"/>
                  </a:ext>
                </a:extLst>
              </a:tr>
              <a:tr h="670560">
                <a:tc>
                  <a:txBody>
                    <a:bodyPr/>
                    <a:lstStyle/>
                    <a:p>
                      <a:pPr>
                        <a:lnSpc>
                          <a:spcPct val="107000"/>
                        </a:lnSpc>
                        <a:spcAft>
                          <a:spcPts val="0"/>
                        </a:spcAft>
                      </a:pPr>
                      <a:r>
                        <a:rPr lang="lv-LV" sz="2000" dirty="0">
                          <a:effectLst/>
                          <a:latin typeface="Times New Roman" panose="02020603050405020304" pitchFamily="18" charset="0"/>
                          <a:cs typeface="Times New Roman" panose="02020603050405020304" pitchFamily="18" charset="0"/>
                        </a:rPr>
                        <a:t>262.pants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2000" dirty="0">
                          <a:solidFill>
                            <a:schemeClr val="tx1">
                              <a:lumMod val="65000"/>
                              <a:lumOff val="35000"/>
                            </a:schemeClr>
                          </a:solidFill>
                          <a:effectLst/>
                          <a:latin typeface="Times New Roman" panose="02020603050405020304" pitchFamily="18" charset="0"/>
                          <a:cs typeface="Times New Roman" panose="02020603050405020304" pitchFamily="18" charset="0"/>
                        </a:rPr>
                        <a:t>Transportlīdzekļa vadīšana alkohola, narkotisko, psihotropo, toksisko vai citu apreibinošu vielu ietekmē</a:t>
                      </a:r>
                      <a:endParaRPr lang="lv-LV"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763900595"/>
                  </a:ext>
                </a:extLst>
              </a:tr>
              <a:tr h="853709">
                <a:tc>
                  <a:txBody>
                    <a:bodyPr/>
                    <a:lstStyle/>
                    <a:p>
                      <a:pPr>
                        <a:lnSpc>
                          <a:spcPct val="107000"/>
                        </a:lnSpc>
                        <a:spcAft>
                          <a:spcPts val="0"/>
                        </a:spcAft>
                      </a:pPr>
                      <a:r>
                        <a:rPr lang="lv-LV" sz="2000" dirty="0">
                          <a:effectLst/>
                          <a:latin typeface="Times New Roman" panose="02020603050405020304" pitchFamily="18" charset="0"/>
                          <a:cs typeface="Times New Roman" panose="02020603050405020304" pitchFamily="18" charset="0"/>
                        </a:rPr>
                        <a:t>253.pants</a:t>
                      </a:r>
                    </a:p>
                  </a:txBody>
                  <a:tcPr marL="22657" marR="22657" marT="0" marB="0">
                    <a:solidFill>
                      <a:schemeClr val="bg1">
                        <a:lumMod val="65000"/>
                      </a:schemeClr>
                    </a:solidFill>
                  </a:tcPr>
                </a:tc>
                <a:tc>
                  <a:txBody>
                    <a:bodyPr/>
                    <a:lstStyle/>
                    <a:p>
                      <a:pPr>
                        <a:lnSpc>
                          <a:spcPct val="107000"/>
                        </a:lnSpc>
                        <a:spcAft>
                          <a:spcPts val="0"/>
                        </a:spcAft>
                      </a:pPr>
                      <a:r>
                        <a:rPr lang="lv-LV" sz="2000" dirty="0">
                          <a:solidFill>
                            <a:schemeClr val="tx1">
                              <a:lumMod val="65000"/>
                              <a:lumOff val="35000"/>
                            </a:schemeClr>
                          </a:solidFill>
                          <a:effectLst/>
                          <a:latin typeface="Times New Roman" panose="02020603050405020304" pitchFamily="18" charset="0"/>
                          <a:cs typeface="Times New Roman" panose="02020603050405020304" pitchFamily="18" charset="0"/>
                        </a:rPr>
                        <a:t>Narkotisko un psihotropo vielu neatļauta izgatavošana, iegādāšanās, glabāšana, pārvadāšana un pārsūtīšana</a:t>
                      </a:r>
                      <a:endParaRPr lang="lv-LV"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3880053727"/>
                  </a:ext>
                </a:extLst>
              </a:tr>
              <a:tr h="582159">
                <a:tc>
                  <a:txBody>
                    <a:bodyPr/>
                    <a:lstStyle/>
                    <a:p>
                      <a:pPr>
                        <a:lnSpc>
                          <a:spcPct val="107000"/>
                        </a:lnSpc>
                        <a:spcAft>
                          <a:spcPts val="0"/>
                        </a:spcAft>
                      </a:pPr>
                      <a:r>
                        <a:rPr lang="lv-LV" sz="2000" dirty="0">
                          <a:effectLst/>
                          <a:latin typeface="Times New Roman" panose="02020603050405020304" pitchFamily="18" charset="0"/>
                          <a:cs typeface="Times New Roman" panose="02020603050405020304" pitchFamily="18" charset="0"/>
                        </a:rPr>
                        <a:t>185.pants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65000"/>
                      </a:schemeClr>
                    </a:solidFill>
                  </a:tcPr>
                </a:tc>
                <a:tc>
                  <a:txBody>
                    <a:bodyPr/>
                    <a:lstStyle/>
                    <a:p>
                      <a:pPr>
                        <a:lnSpc>
                          <a:spcPct val="107000"/>
                        </a:lnSpc>
                        <a:spcAft>
                          <a:spcPts val="0"/>
                        </a:spcAft>
                      </a:pPr>
                      <a:r>
                        <a:rPr lang="lv-LV" sz="2000" dirty="0">
                          <a:solidFill>
                            <a:schemeClr val="tx1">
                              <a:lumMod val="65000"/>
                              <a:lumOff val="35000"/>
                            </a:schemeClr>
                          </a:solidFill>
                          <a:effectLst/>
                          <a:latin typeface="Times New Roman" panose="02020603050405020304" pitchFamily="18" charset="0"/>
                          <a:cs typeface="Times New Roman" panose="02020603050405020304" pitchFamily="18" charset="0"/>
                        </a:rPr>
                        <a:t>Mantas tīša iznīcināšana un bojāšana </a:t>
                      </a:r>
                      <a:endParaRPr lang="lv-LV" sz="20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657" marR="22657" marT="0" marB="0">
                    <a:solidFill>
                      <a:schemeClr val="bg1">
                        <a:lumMod val="95000"/>
                      </a:schemeClr>
                    </a:solidFill>
                  </a:tcPr>
                </a:tc>
                <a:extLst>
                  <a:ext uri="{0D108BD9-81ED-4DB2-BD59-A6C34878D82A}">
                    <a16:rowId xmlns:a16="http://schemas.microsoft.com/office/drawing/2014/main" val="3238316408"/>
                  </a:ext>
                </a:extLst>
              </a:tr>
            </a:tbl>
          </a:graphicData>
        </a:graphic>
      </p:graphicFrame>
    </p:spTree>
    <p:extLst>
      <p:ext uri="{BB962C8B-B14F-4D97-AF65-F5344CB8AC3E}">
        <p14:creationId xmlns:p14="http://schemas.microsoft.com/office/powerpoint/2010/main" val="386021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aisnstūris 14">
            <a:extLst>
              <a:ext uri="{FF2B5EF4-FFF2-40B4-BE49-F238E27FC236}">
                <a16:creationId xmlns:a16="http://schemas.microsoft.com/office/drawing/2014/main" id="{58A5C7B7-E61B-495F-8DE2-75E524049F9F}"/>
              </a:ext>
            </a:extLst>
          </p:cNvPr>
          <p:cNvSpPr/>
          <p:nvPr/>
        </p:nvSpPr>
        <p:spPr>
          <a:xfrm>
            <a:off x="2842518" y="2734222"/>
            <a:ext cx="1767017" cy="199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Sagatavoti 197 izvērtēšanas ziņojumi par bērniem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aisnstūris 26">
            <a:extLst>
              <a:ext uri="{FF2B5EF4-FFF2-40B4-BE49-F238E27FC236}">
                <a16:creationId xmlns:a16="http://schemas.microsoft.com/office/drawing/2014/main" id="{04F95BFF-4AD9-48AA-A7DF-BE6901A60DAA}"/>
              </a:ext>
            </a:extLst>
          </p:cNvPr>
          <p:cNvSpPr/>
          <p:nvPr/>
        </p:nvSpPr>
        <p:spPr>
          <a:xfrm>
            <a:off x="7110036" y="2579444"/>
            <a:ext cx="1767017" cy="2582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Organizētas 168 starpinstitūciju sadarbības sanāksmes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aisnstūris 15">
            <a:extLst>
              <a:ext uri="{FF2B5EF4-FFF2-40B4-BE49-F238E27FC236}">
                <a16:creationId xmlns:a16="http://schemas.microsoft.com/office/drawing/2014/main" id="{0BC0F971-A3CF-4D2F-9EFC-65E7B4226D21}"/>
              </a:ext>
            </a:extLst>
          </p:cNvPr>
          <p:cNvSpPr/>
          <p:nvPr/>
        </p:nvSpPr>
        <p:spPr>
          <a:xfrm>
            <a:off x="1411077" y="731648"/>
            <a:ext cx="9613557" cy="6796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Papildu informācija par 2023. gadā paveikto</a:t>
            </a:r>
          </a:p>
        </p:txBody>
      </p:sp>
      <p:sp>
        <p:nvSpPr>
          <p:cNvPr id="7" name="Taisnstūris 6">
            <a:extLst>
              <a:ext uri="{FF2B5EF4-FFF2-40B4-BE49-F238E27FC236}">
                <a16:creationId xmlns:a16="http://schemas.microsoft.com/office/drawing/2014/main" id="{187A340A-72B0-4798-A8AC-6BCF9F17D65A}"/>
              </a:ext>
            </a:extLst>
          </p:cNvPr>
          <p:cNvSpPr/>
          <p:nvPr/>
        </p:nvSpPr>
        <p:spPr>
          <a:xfrm>
            <a:off x="9325615" y="2780174"/>
            <a:ext cx="1634313" cy="1993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Pieciem bērniem piesaistīts līdzgaitnieks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aisnstūris 1">
            <a:extLst>
              <a:ext uri="{FF2B5EF4-FFF2-40B4-BE49-F238E27FC236}">
                <a16:creationId xmlns:a16="http://schemas.microsoft.com/office/drawing/2014/main" id="{9800897C-5B1D-46BB-A014-53152E83587E}"/>
              </a:ext>
            </a:extLst>
          </p:cNvPr>
          <p:cNvSpPr/>
          <p:nvPr/>
        </p:nvSpPr>
        <p:spPr>
          <a:xfrm>
            <a:off x="4944760" y="6377456"/>
            <a:ext cx="71525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Grozījumi Krimināllikumā </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Nr. 484/Lp14, pieņemti 1. lasījumā 11.01.2024.</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oogle Shape;717;p51">
            <a:extLst>
              <a:ext uri="{FF2B5EF4-FFF2-40B4-BE49-F238E27FC236}">
                <a16:creationId xmlns:a16="http://schemas.microsoft.com/office/drawing/2014/main" id="{4FBD738E-DDAA-4558-8B1E-48432A228D40}"/>
              </a:ext>
            </a:extLst>
          </p:cNvPr>
          <p:cNvGrpSpPr/>
          <p:nvPr/>
        </p:nvGrpSpPr>
        <p:grpSpPr>
          <a:xfrm>
            <a:off x="4175986" y="2607606"/>
            <a:ext cx="369505" cy="369505"/>
            <a:chOff x="2594050" y="1631825"/>
            <a:chExt cx="439625" cy="439625"/>
          </a:xfrm>
        </p:grpSpPr>
        <p:sp>
          <p:nvSpPr>
            <p:cNvPr id="18" name="Google Shape;718;p51">
              <a:extLst>
                <a:ext uri="{FF2B5EF4-FFF2-40B4-BE49-F238E27FC236}">
                  <a16:creationId xmlns:a16="http://schemas.microsoft.com/office/drawing/2014/main" id="{F3C6636A-696B-4EBD-B839-400AE40AAE89}"/>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19;p51">
              <a:extLst>
                <a:ext uri="{FF2B5EF4-FFF2-40B4-BE49-F238E27FC236}">
                  <a16:creationId xmlns:a16="http://schemas.microsoft.com/office/drawing/2014/main" id="{0A71890A-3A08-4A79-92F3-6C79CD6D7812}"/>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20;p51">
              <a:extLst>
                <a:ext uri="{FF2B5EF4-FFF2-40B4-BE49-F238E27FC236}">
                  <a16:creationId xmlns:a16="http://schemas.microsoft.com/office/drawing/2014/main" id="{76008098-FAC2-418E-9390-E78B717C9AB0}"/>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21;p51">
              <a:extLst>
                <a:ext uri="{FF2B5EF4-FFF2-40B4-BE49-F238E27FC236}">
                  <a16:creationId xmlns:a16="http://schemas.microsoft.com/office/drawing/2014/main" id="{D1889062-3037-4192-814B-26AB10D5E31D}"/>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717;p51">
            <a:extLst>
              <a:ext uri="{FF2B5EF4-FFF2-40B4-BE49-F238E27FC236}">
                <a16:creationId xmlns:a16="http://schemas.microsoft.com/office/drawing/2014/main" id="{0D2D19F2-59F2-4685-8C5B-CDE8AA2EC5A9}"/>
              </a:ext>
            </a:extLst>
          </p:cNvPr>
          <p:cNvGrpSpPr/>
          <p:nvPr/>
        </p:nvGrpSpPr>
        <p:grpSpPr>
          <a:xfrm>
            <a:off x="10458239" y="2620489"/>
            <a:ext cx="369505" cy="369505"/>
            <a:chOff x="2594050" y="1631825"/>
            <a:chExt cx="439625" cy="439625"/>
          </a:xfrm>
        </p:grpSpPr>
        <p:sp>
          <p:nvSpPr>
            <p:cNvPr id="23" name="Google Shape;718;p51">
              <a:extLst>
                <a:ext uri="{FF2B5EF4-FFF2-40B4-BE49-F238E27FC236}">
                  <a16:creationId xmlns:a16="http://schemas.microsoft.com/office/drawing/2014/main" id="{3405530F-9A44-4C77-B95A-DA571DF19DB3}"/>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719;p51">
              <a:extLst>
                <a:ext uri="{FF2B5EF4-FFF2-40B4-BE49-F238E27FC236}">
                  <a16:creationId xmlns:a16="http://schemas.microsoft.com/office/drawing/2014/main" id="{1A31036B-8F1D-4690-9BEB-0A78A7BD8C2C}"/>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720;p51">
              <a:extLst>
                <a:ext uri="{FF2B5EF4-FFF2-40B4-BE49-F238E27FC236}">
                  <a16:creationId xmlns:a16="http://schemas.microsoft.com/office/drawing/2014/main" id="{567BA638-8B4A-4C4B-B831-1D7AE425B14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721;p51">
              <a:extLst>
                <a:ext uri="{FF2B5EF4-FFF2-40B4-BE49-F238E27FC236}">
                  <a16:creationId xmlns:a16="http://schemas.microsoft.com/office/drawing/2014/main" id="{F34E8EBB-2256-4219-88D0-F878F68559C9}"/>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oogle Shape;717;p51">
            <a:extLst>
              <a:ext uri="{FF2B5EF4-FFF2-40B4-BE49-F238E27FC236}">
                <a16:creationId xmlns:a16="http://schemas.microsoft.com/office/drawing/2014/main" id="{C4128959-8FBF-47B1-BDC5-714DE3693964}"/>
              </a:ext>
            </a:extLst>
          </p:cNvPr>
          <p:cNvGrpSpPr/>
          <p:nvPr/>
        </p:nvGrpSpPr>
        <p:grpSpPr>
          <a:xfrm>
            <a:off x="8469624" y="2624201"/>
            <a:ext cx="369505" cy="369505"/>
            <a:chOff x="2594050" y="1631825"/>
            <a:chExt cx="439625" cy="439625"/>
          </a:xfrm>
        </p:grpSpPr>
        <p:sp>
          <p:nvSpPr>
            <p:cNvPr id="30" name="Google Shape;718;p51">
              <a:extLst>
                <a:ext uri="{FF2B5EF4-FFF2-40B4-BE49-F238E27FC236}">
                  <a16:creationId xmlns:a16="http://schemas.microsoft.com/office/drawing/2014/main" id="{F0637DC0-EE37-49E3-9C0B-89F3BAC4C6B7}"/>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719;p51">
              <a:extLst>
                <a:ext uri="{FF2B5EF4-FFF2-40B4-BE49-F238E27FC236}">
                  <a16:creationId xmlns:a16="http://schemas.microsoft.com/office/drawing/2014/main" id="{8933D9AB-006C-4A50-A4EE-0A92625FBBBE}"/>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720;p51">
              <a:extLst>
                <a:ext uri="{FF2B5EF4-FFF2-40B4-BE49-F238E27FC236}">
                  <a16:creationId xmlns:a16="http://schemas.microsoft.com/office/drawing/2014/main" id="{CA737F8F-B835-4CC1-91B6-7567E99D3EF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721;p51">
              <a:extLst>
                <a:ext uri="{FF2B5EF4-FFF2-40B4-BE49-F238E27FC236}">
                  <a16:creationId xmlns:a16="http://schemas.microsoft.com/office/drawing/2014/main" id="{31308546-5BEA-4149-9DF7-2AA997056A61}"/>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aisnstūris 38">
            <a:extLst>
              <a:ext uri="{FF2B5EF4-FFF2-40B4-BE49-F238E27FC236}">
                <a16:creationId xmlns:a16="http://schemas.microsoft.com/office/drawing/2014/main" id="{F3B10329-85FA-4DFD-8C28-E250D33177FD}"/>
              </a:ext>
            </a:extLst>
          </p:cNvPr>
          <p:cNvSpPr/>
          <p:nvPr/>
        </p:nvSpPr>
        <p:spPr>
          <a:xfrm>
            <a:off x="4894457" y="2977111"/>
            <a:ext cx="1767017" cy="1520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Ieviesta specializācija darbam ar bērniem un jauniešiem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0" name="Google Shape;717;p51">
            <a:extLst>
              <a:ext uri="{FF2B5EF4-FFF2-40B4-BE49-F238E27FC236}">
                <a16:creationId xmlns:a16="http://schemas.microsoft.com/office/drawing/2014/main" id="{E8479DD5-8F73-4D7A-96E0-0E3D1A9638F5}"/>
              </a:ext>
            </a:extLst>
          </p:cNvPr>
          <p:cNvGrpSpPr/>
          <p:nvPr/>
        </p:nvGrpSpPr>
        <p:grpSpPr>
          <a:xfrm>
            <a:off x="1796748" y="2581091"/>
            <a:ext cx="369505" cy="369505"/>
            <a:chOff x="2594050" y="1631825"/>
            <a:chExt cx="439625" cy="439625"/>
          </a:xfrm>
          <a:solidFill>
            <a:srgbClr val="FFC000"/>
          </a:solidFill>
        </p:grpSpPr>
        <p:sp>
          <p:nvSpPr>
            <p:cNvPr id="41" name="Google Shape;718;p51">
              <a:extLst>
                <a:ext uri="{FF2B5EF4-FFF2-40B4-BE49-F238E27FC236}">
                  <a16:creationId xmlns:a16="http://schemas.microsoft.com/office/drawing/2014/main" id="{2D3BBEC6-CB80-48F7-8F6F-515F8BAA3D30}"/>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719;p51">
              <a:extLst>
                <a:ext uri="{FF2B5EF4-FFF2-40B4-BE49-F238E27FC236}">
                  <a16:creationId xmlns:a16="http://schemas.microsoft.com/office/drawing/2014/main" id="{8145BE7B-5B08-47D6-B8EF-BB9AACD91E2E}"/>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720;p51">
              <a:extLst>
                <a:ext uri="{FF2B5EF4-FFF2-40B4-BE49-F238E27FC236}">
                  <a16:creationId xmlns:a16="http://schemas.microsoft.com/office/drawing/2014/main" id="{59F03EF2-6E4A-47C9-AF20-C3E1D2386A8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solidFill>
              <a:srgbClr val="FFC000"/>
            </a:solid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721;p51">
              <a:extLst>
                <a:ext uri="{FF2B5EF4-FFF2-40B4-BE49-F238E27FC236}">
                  <a16:creationId xmlns:a16="http://schemas.microsoft.com/office/drawing/2014/main" id="{588542FC-3C7D-42D1-8BD3-ECDA58BEAA86}"/>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Taisnstūris 33">
            <a:extLst>
              <a:ext uri="{FF2B5EF4-FFF2-40B4-BE49-F238E27FC236}">
                <a16:creationId xmlns:a16="http://schemas.microsoft.com/office/drawing/2014/main" id="{E64B3015-3A0C-4B9F-94C0-E42ADE2AC7B0}"/>
              </a:ext>
            </a:extLst>
          </p:cNvPr>
          <p:cNvSpPr/>
          <p:nvPr/>
        </p:nvSpPr>
        <p:spPr>
          <a:xfrm>
            <a:off x="791328" y="3047338"/>
            <a:ext cx="1767017" cy="1602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Organizēti un vadīti 397 izlīgumu procesi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(107 noslēgti izlīgumi)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5" name="Google Shape;717;p51">
            <a:extLst>
              <a:ext uri="{FF2B5EF4-FFF2-40B4-BE49-F238E27FC236}">
                <a16:creationId xmlns:a16="http://schemas.microsoft.com/office/drawing/2014/main" id="{91D57AD9-A98C-4AA8-9148-09498CF68A5D}"/>
              </a:ext>
            </a:extLst>
          </p:cNvPr>
          <p:cNvGrpSpPr/>
          <p:nvPr/>
        </p:nvGrpSpPr>
        <p:grpSpPr>
          <a:xfrm>
            <a:off x="6143924" y="2624201"/>
            <a:ext cx="369505" cy="369505"/>
            <a:chOff x="2594050" y="1631825"/>
            <a:chExt cx="439625" cy="439625"/>
          </a:xfrm>
        </p:grpSpPr>
        <p:sp>
          <p:nvSpPr>
            <p:cNvPr id="36" name="Google Shape;718;p51">
              <a:extLst>
                <a:ext uri="{FF2B5EF4-FFF2-40B4-BE49-F238E27FC236}">
                  <a16:creationId xmlns:a16="http://schemas.microsoft.com/office/drawing/2014/main" id="{94F653C4-B39E-42F0-8BF0-6687F629630A}"/>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719;p51">
              <a:extLst>
                <a:ext uri="{FF2B5EF4-FFF2-40B4-BE49-F238E27FC236}">
                  <a16:creationId xmlns:a16="http://schemas.microsoft.com/office/drawing/2014/main" id="{47D03983-CBC7-416E-8FA0-28F2BFAB761D}"/>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720;p51">
              <a:extLst>
                <a:ext uri="{FF2B5EF4-FFF2-40B4-BE49-F238E27FC236}">
                  <a16:creationId xmlns:a16="http://schemas.microsoft.com/office/drawing/2014/main" id="{B5C99F21-8993-4B83-AE73-C979FF74535D}"/>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721;p51">
              <a:extLst>
                <a:ext uri="{FF2B5EF4-FFF2-40B4-BE49-F238E27FC236}">
                  <a16:creationId xmlns:a16="http://schemas.microsoft.com/office/drawing/2014/main" id="{424FC496-E39C-42FE-8AFE-3785FCFB0F0A}"/>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73630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aisnstūris 14">
            <a:extLst>
              <a:ext uri="{FF2B5EF4-FFF2-40B4-BE49-F238E27FC236}">
                <a16:creationId xmlns:a16="http://schemas.microsoft.com/office/drawing/2014/main" id="{58A5C7B7-E61B-495F-8DE2-75E524049F9F}"/>
              </a:ext>
            </a:extLst>
          </p:cNvPr>
          <p:cNvSpPr/>
          <p:nvPr/>
        </p:nvSpPr>
        <p:spPr>
          <a:xfrm>
            <a:off x="2938459" y="2693697"/>
            <a:ext cx="1767017" cy="199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Situācija ārpusģimenes aprūp</a:t>
            </a:r>
            <a:r>
              <a:rPr kumimoji="0" lang="en-US"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e</a:t>
            </a: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s iestādē</a:t>
            </a:r>
            <a:r>
              <a:rPr kumimoji="0" lang="en-US"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s</a:t>
            </a:r>
            <a:endPar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aisnstūris 26">
            <a:extLst>
              <a:ext uri="{FF2B5EF4-FFF2-40B4-BE49-F238E27FC236}">
                <a16:creationId xmlns:a16="http://schemas.microsoft.com/office/drawing/2014/main" id="{04F95BFF-4AD9-48AA-A7DF-BE6901A60DAA}"/>
              </a:ext>
            </a:extLst>
          </p:cNvPr>
          <p:cNvSpPr/>
          <p:nvPr/>
        </p:nvSpPr>
        <p:spPr>
          <a:xfrm>
            <a:off x="7056619" y="2442060"/>
            <a:ext cx="1767017" cy="224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Atbalsta ģimeņu trūkums</a:t>
            </a:r>
          </a:p>
        </p:txBody>
      </p:sp>
      <p:sp>
        <p:nvSpPr>
          <p:cNvPr id="16" name="Taisnstūris 15">
            <a:extLst>
              <a:ext uri="{FF2B5EF4-FFF2-40B4-BE49-F238E27FC236}">
                <a16:creationId xmlns:a16="http://schemas.microsoft.com/office/drawing/2014/main" id="{0BC0F971-A3CF-4D2F-9EFC-65E7B4226D21}"/>
              </a:ext>
            </a:extLst>
          </p:cNvPr>
          <p:cNvSpPr/>
          <p:nvPr/>
        </p:nvSpPr>
        <p:spPr>
          <a:xfrm>
            <a:off x="1411077" y="731648"/>
            <a:ext cx="9613557" cy="6796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Aktuāli izaicinājumi</a:t>
            </a:r>
          </a:p>
        </p:txBody>
      </p:sp>
      <p:sp>
        <p:nvSpPr>
          <p:cNvPr id="7" name="Taisnstūris 6">
            <a:extLst>
              <a:ext uri="{FF2B5EF4-FFF2-40B4-BE49-F238E27FC236}">
                <a16:creationId xmlns:a16="http://schemas.microsoft.com/office/drawing/2014/main" id="{187A340A-72B0-4798-A8AC-6BCF9F17D65A}"/>
              </a:ext>
            </a:extLst>
          </p:cNvPr>
          <p:cNvSpPr/>
          <p:nvPr/>
        </p:nvSpPr>
        <p:spPr>
          <a:xfrm>
            <a:off x="9325615" y="2988965"/>
            <a:ext cx="1634313" cy="1993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Darbam ar bērniem un jauniešiem piemērotas telpas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aisnstūris 1">
            <a:extLst>
              <a:ext uri="{FF2B5EF4-FFF2-40B4-BE49-F238E27FC236}">
                <a16:creationId xmlns:a16="http://schemas.microsoft.com/office/drawing/2014/main" id="{9800897C-5B1D-46BB-A014-53152E83587E}"/>
              </a:ext>
            </a:extLst>
          </p:cNvPr>
          <p:cNvSpPr/>
          <p:nvPr/>
        </p:nvSpPr>
        <p:spPr>
          <a:xfrm>
            <a:off x="4944760" y="6377456"/>
            <a:ext cx="715250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Grozījumi Krimināllikumā </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lv-LV"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Nr. 484/Lp14, pieņemti 1. lasījumā 11.01.2024.</a:t>
            </a:r>
            <a:r>
              <a:rPr kumimoji="0" lang="lv-LV"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oogle Shape;717;p51">
            <a:extLst>
              <a:ext uri="{FF2B5EF4-FFF2-40B4-BE49-F238E27FC236}">
                <a16:creationId xmlns:a16="http://schemas.microsoft.com/office/drawing/2014/main" id="{4FBD738E-DDAA-4558-8B1E-48432A228D40}"/>
              </a:ext>
            </a:extLst>
          </p:cNvPr>
          <p:cNvGrpSpPr/>
          <p:nvPr/>
        </p:nvGrpSpPr>
        <p:grpSpPr>
          <a:xfrm>
            <a:off x="4175986" y="2607606"/>
            <a:ext cx="369505" cy="369505"/>
            <a:chOff x="2594050" y="1631825"/>
            <a:chExt cx="439625" cy="439625"/>
          </a:xfrm>
        </p:grpSpPr>
        <p:sp>
          <p:nvSpPr>
            <p:cNvPr id="18" name="Google Shape;718;p51">
              <a:extLst>
                <a:ext uri="{FF2B5EF4-FFF2-40B4-BE49-F238E27FC236}">
                  <a16:creationId xmlns:a16="http://schemas.microsoft.com/office/drawing/2014/main" id="{F3C6636A-696B-4EBD-B839-400AE40AAE89}"/>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19;p51">
              <a:extLst>
                <a:ext uri="{FF2B5EF4-FFF2-40B4-BE49-F238E27FC236}">
                  <a16:creationId xmlns:a16="http://schemas.microsoft.com/office/drawing/2014/main" id="{0A71890A-3A08-4A79-92F3-6C79CD6D7812}"/>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20;p51">
              <a:extLst>
                <a:ext uri="{FF2B5EF4-FFF2-40B4-BE49-F238E27FC236}">
                  <a16:creationId xmlns:a16="http://schemas.microsoft.com/office/drawing/2014/main" id="{76008098-FAC2-418E-9390-E78B717C9AB0}"/>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21;p51">
              <a:extLst>
                <a:ext uri="{FF2B5EF4-FFF2-40B4-BE49-F238E27FC236}">
                  <a16:creationId xmlns:a16="http://schemas.microsoft.com/office/drawing/2014/main" id="{D1889062-3037-4192-814B-26AB10D5E31D}"/>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717;p51">
            <a:extLst>
              <a:ext uri="{FF2B5EF4-FFF2-40B4-BE49-F238E27FC236}">
                <a16:creationId xmlns:a16="http://schemas.microsoft.com/office/drawing/2014/main" id="{0D2D19F2-59F2-4685-8C5B-CDE8AA2EC5A9}"/>
              </a:ext>
            </a:extLst>
          </p:cNvPr>
          <p:cNvGrpSpPr/>
          <p:nvPr/>
        </p:nvGrpSpPr>
        <p:grpSpPr>
          <a:xfrm>
            <a:off x="10458239" y="2620489"/>
            <a:ext cx="369505" cy="369505"/>
            <a:chOff x="2594050" y="1631825"/>
            <a:chExt cx="439625" cy="439625"/>
          </a:xfrm>
        </p:grpSpPr>
        <p:sp>
          <p:nvSpPr>
            <p:cNvPr id="23" name="Google Shape;718;p51">
              <a:extLst>
                <a:ext uri="{FF2B5EF4-FFF2-40B4-BE49-F238E27FC236}">
                  <a16:creationId xmlns:a16="http://schemas.microsoft.com/office/drawing/2014/main" id="{3405530F-9A44-4C77-B95A-DA571DF19DB3}"/>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719;p51">
              <a:extLst>
                <a:ext uri="{FF2B5EF4-FFF2-40B4-BE49-F238E27FC236}">
                  <a16:creationId xmlns:a16="http://schemas.microsoft.com/office/drawing/2014/main" id="{1A31036B-8F1D-4690-9BEB-0A78A7BD8C2C}"/>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720;p51">
              <a:extLst>
                <a:ext uri="{FF2B5EF4-FFF2-40B4-BE49-F238E27FC236}">
                  <a16:creationId xmlns:a16="http://schemas.microsoft.com/office/drawing/2014/main" id="{567BA638-8B4A-4C4B-B831-1D7AE425B14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721;p51">
              <a:extLst>
                <a:ext uri="{FF2B5EF4-FFF2-40B4-BE49-F238E27FC236}">
                  <a16:creationId xmlns:a16="http://schemas.microsoft.com/office/drawing/2014/main" id="{F34E8EBB-2256-4219-88D0-F878F68559C9}"/>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oogle Shape;717;p51">
            <a:extLst>
              <a:ext uri="{FF2B5EF4-FFF2-40B4-BE49-F238E27FC236}">
                <a16:creationId xmlns:a16="http://schemas.microsoft.com/office/drawing/2014/main" id="{C4128959-8FBF-47B1-BDC5-714DE3693964}"/>
              </a:ext>
            </a:extLst>
          </p:cNvPr>
          <p:cNvGrpSpPr/>
          <p:nvPr/>
        </p:nvGrpSpPr>
        <p:grpSpPr>
          <a:xfrm>
            <a:off x="8469624" y="2624201"/>
            <a:ext cx="369505" cy="369505"/>
            <a:chOff x="2594050" y="1631825"/>
            <a:chExt cx="439625" cy="439625"/>
          </a:xfrm>
        </p:grpSpPr>
        <p:sp>
          <p:nvSpPr>
            <p:cNvPr id="30" name="Google Shape;718;p51">
              <a:extLst>
                <a:ext uri="{FF2B5EF4-FFF2-40B4-BE49-F238E27FC236}">
                  <a16:creationId xmlns:a16="http://schemas.microsoft.com/office/drawing/2014/main" id="{F0637DC0-EE37-49E3-9C0B-89F3BAC4C6B7}"/>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719;p51">
              <a:extLst>
                <a:ext uri="{FF2B5EF4-FFF2-40B4-BE49-F238E27FC236}">
                  <a16:creationId xmlns:a16="http://schemas.microsoft.com/office/drawing/2014/main" id="{8933D9AB-006C-4A50-A4EE-0A92625FBBBE}"/>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720;p51">
              <a:extLst>
                <a:ext uri="{FF2B5EF4-FFF2-40B4-BE49-F238E27FC236}">
                  <a16:creationId xmlns:a16="http://schemas.microsoft.com/office/drawing/2014/main" id="{CA737F8F-B835-4CC1-91B6-7567E99D3EF1}"/>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721;p51">
              <a:extLst>
                <a:ext uri="{FF2B5EF4-FFF2-40B4-BE49-F238E27FC236}">
                  <a16:creationId xmlns:a16="http://schemas.microsoft.com/office/drawing/2014/main" id="{31308546-5BEA-4149-9DF7-2AA997056A61}"/>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aisnstūris 38">
            <a:extLst>
              <a:ext uri="{FF2B5EF4-FFF2-40B4-BE49-F238E27FC236}">
                <a16:creationId xmlns:a16="http://schemas.microsoft.com/office/drawing/2014/main" id="{F3B10329-85FA-4DFD-8C28-E250D33177FD}"/>
              </a:ext>
            </a:extLst>
          </p:cNvPr>
          <p:cNvSpPr/>
          <p:nvPr/>
        </p:nvSpPr>
        <p:spPr>
          <a:xfrm>
            <a:off x="4894457" y="2977111"/>
            <a:ext cx="1767017" cy="1520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Vienots redzējums un vispusīga informācija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0" name="Google Shape;717;p51">
            <a:extLst>
              <a:ext uri="{FF2B5EF4-FFF2-40B4-BE49-F238E27FC236}">
                <a16:creationId xmlns:a16="http://schemas.microsoft.com/office/drawing/2014/main" id="{E8479DD5-8F73-4D7A-96E0-0E3D1A9638F5}"/>
              </a:ext>
            </a:extLst>
          </p:cNvPr>
          <p:cNvGrpSpPr/>
          <p:nvPr/>
        </p:nvGrpSpPr>
        <p:grpSpPr>
          <a:xfrm>
            <a:off x="1796748" y="2581091"/>
            <a:ext cx="369505" cy="369505"/>
            <a:chOff x="2594050" y="1631825"/>
            <a:chExt cx="439625" cy="439625"/>
          </a:xfrm>
          <a:solidFill>
            <a:srgbClr val="FFC000"/>
          </a:solidFill>
        </p:grpSpPr>
        <p:sp>
          <p:nvSpPr>
            <p:cNvPr id="41" name="Google Shape;718;p51">
              <a:extLst>
                <a:ext uri="{FF2B5EF4-FFF2-40B4-BE49-F238E27FC236}">
                  <a16:creationId xmlns:a16="http://schemas.microsoft.com/office/drawing/2014/main" id="{2D3BBEC6-CB80-48F7-8F6F-515F8BAA3D30}"/>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719;p51">
              <a:extLst>
                <a:ext uri="{FF2B5EF4-FFF2-40B4-BE49-F238E27FC236}">
                  <a16:creationId xmlns:a16="http://schemas.microsoft.com/office/drawing/2014/main" id="{8145BE7B-5B08-47D6-B8EF-BB9AACD91E2E}"/>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720;p51">
              <a:extLst>
                <a:ext uri="{FF2B5EF4-FFF2-40B4-BE49-F238E27FC236}">
                  <a16:creationId xmlns:a16="http://schemas.microsoft.com/office/drawing/2014/main" id="{59F03EF2-6E4A-47C9-AF20-C3E1D2386A8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solidFill>
              <a:srgbClr val="FFC000"/>
            </a:solid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721;p51">
              <a:extLst>
                <a:ext uri="{FF2B5EF4-FFF2-40B4-BE49-F238E27FC236}">
                  <a16:creationId xmlns:a16="http://schemas.microsoft.com/office/drawing/2014/main" id="{588542FC-3C7D-42D1-8BD3-ECDA58BEAA86}"/>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 name="Taisnstūris 33">
            <a:extLst>
              <a:ext uri="{FF2B5EF4-FFF2-40B4-BE49-F238E27FC236}">
                <a16:creationId xmlns:a16="http://schemas.microsoft.com/office/drawing/2014/main" id="{E64B3015-3A0C-4B9F-94C0-E42ADE2AC7B0}"/>
              </a:ext>
            </a:extLst>
          </p:cNvPr>
          <p:cNvSpPr/>
          <p:nvPr/>
        </p:nvSpPr>
        <p:spPr>
          <a:xfrm>
            <a:off x="791328" y="3047338"/>
            <a:ext cx="1767017" cy="1602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Verdana" panose="020B0604030504040204" pitchFamily="34" charset="0"/>
                <a:cs typeface="Times New Roman" panose="02020603050405020304" pitchFamily="18" charset="0"/>
              </a:rPr>
              <a:t>Bērnu plašāka novirzīšana ARPL probācijas novērošana piemērošanai</a:t>
            </a:r>
          </a:p>
        </p:txBody>
      </p:sp>
      <p:grpSp>
        <p:nvGrpSpPr>
          <p:cNvPr id="35" name="Google Shape;717;p51">
            <a:extLst>
              <a:ext uri="{FF2B5EF4-FFF2-40B4-BE49-F238E27FC236}">
                <a16:creationId xmlns:a16="http://schemas.microsoft.com/office/drawing/2014/main" id="{91D57AD9-A98C-4AA8-9148-09498CF68A5D}"/>
              </a:ext>
            </a:extLst>
          </p:cNvPr>
          <p:cNvGrpSpPr/>
          <p:nvPr/>
        </p:nvGrpSpPr>
        <p:grpSpPr>
          <a:xfrm>
            <a:off x="6143924" y="2624201"/>
            <a:ext cx="369505" cy="369505"/>
            <a:chOff x="2594050" y="1631825"/>
            <a:chExt cx="439625" cy="439625"/>
          </a:xfrm>
        </p:grpSpPr>
        <p:sp>
          <p:nvSpPr>
            <p:cNvPr id="36" name="Google Shape;718;p51">
              <a:extLst>
                <a:ext uri="{FF2B5EF4-FFF2-40B4-BE49-F238E27FC236}">
                  <a16:creationId xmlns:a16="http://schemas.microsoft.com/office/drawing/2014/main" id="{94F653C4-B39E-42F0-8BF0-6687F629630A}"/>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719;p51">
              <a:extLst>
                <a:ext uri="{FF2B5EF4-FFF2-40B4-BE49-F238E27FC236}">
                  <a16:creationId xmlns:a16="http://schemas.microsoft.com/office/drawing/2014/main" id="{47D03983-CBC7-416E-8FA0-28F2BFAB761D}"/>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720;p51">
              <a:extLst>
                <a:ext uri="{FF2B5EF4-FFF2-40B4-BE49-F238E27FC236}">
                  <a16:creationId xmlns:a16="http://schemas.microsoft.com/office/drawing/2014/main" id="{B5C99F21-8993-4B83-AE73-C979FF74535D}"/>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721;p51">
              <a:extLst>
                <a:ext uri="{FF2B5EF4-FFF2-40B4-BE49-F238E27FC236}">
                  <a16:creationId xmlns:a16="http://schemas.microsoft.com/office/drawing/2014/main" id="{424FC496-E39C-42FE-8AFE-3785FCFB0F0A}"/>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71458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65370A9-64C2-4433-B409-6FD8E2DB4334}"/>
              </a:ext>
            </a:extLst>
          </p:cNvPr>
          <p:cNvSpPr>
            <a:spLocks noGrp="1"/>
          </p:cNvSpPr>
          <p:nvPr>
            <p:ph type="title"/>
          </p:nvPr>
        </p:nvSpPr>
        <p:spPr>
          <a:xfrm>
            <a:off x="1" y="0"/>
            <a:ext cx="8319751" cy="6858000"/>
          </a:xfrm>
          <a:solidFill>
            <a:schemeClr val="tx2">
              <a:lumMod val="75000"/>
            </a:schemeClr>
          </a:solidFill>
          <a:ln>
            <a:solidFill>
              <a:schemeClr val="accent2">
                <a:lumMod val="75000"/>
              </a:schemeClr>
            </a:solidFill>
          </a:ln>
        </p:spPr>
        <p:txBody>
          <a:bodyPr>
            <a:normAutofit/>
          </a:bodyPr>
          <a:lstStyle/>
          <a:p>
            <a:pPr algn="ctr"/>
            <a:br>
              <a:rPr lang="lv-LV" dirty="0">
                <a:solidFill>
                  <a:schemeClr val="bg1"/>
                </a:solidFill>
              </a:rPr>
            </a:br>
            <a:br>
              <a:rPr lang="lv-LV" dirty="0">
                <a:solidFill>
                  <a:schemeClr val="bg1"/>
                </a:solidFill>
              </a:rPr>
            </a:br>
            <a:r>
              <a:rPr lang="lv-LV" dirty="0">
                <a:solidFill>
                  <a:schemeClr val="bg1"/>
                </a:solidFill>
              </a:rPr>
              <a:t>Paldies!</a:t>
            </a:r>
            <a:br>
              <a:rPr lang="lv-LV" dirty="0">
                <a:solidFill>
                  <a:schemeClr val="bg1"/>
                </a:solidFill>
              </a:rPr>
            </a:br>
            <a:br>
              <a:rPr lang="lv-LV" dirty="0">
                <a:solidFill>
                  <a:schemeClr val="bg1"/>
                </a:solidFill>
              </a:rPr>
            </a:br>
            <a:endParaRPr lang="lv-LV" dirty="0">
              <a:solidFill>
                <a:schemeClr val="bg1"/>
              </a:solidFill>
            </a:endParaRPr>
          </a:p>
        </p:txBody>
      </p:sp>
      <p:sp>
        <p:nvSpPr>
          <p:cNvPr id="9" name="Satura vietturis 8">
            <a:extLst>
              <a:ext uri="{FF2B5EF4-FFF2-40B4-BE49-F238E27FC236}">
                <a16:creationId xmlns:a16="http://schemas.microsoft.com/office/drawing/2014/main" id="{38A350C0-188B-4DBD-AA73-21FB59F550BF}"/>
              </a:ext>
            </a:extLst>
          </p:cNvPr>
          <p:cNvSpPr>
            <a:spLocks noGrp="1"/>
          </p:cNvSpPr>
          <p:nvPr>
            <p:ph sz="quarter" idx="4"/>
          </p:nvPr>
        </p:nvSpPr>
        <p:spPr>
          <a:xfrm>
            <a:off x="8319753" y="0"/>
            <a:ext cx="3747751" cy="6858000"/>
          </a:xfrm>
        </p:spPr>
        <p:txBody>
          <a:bodyPr>
            <a:normAutofit/>
          </a:bodyPr>
          <a:lstStyle/>
          <a:p>
            <a:pPr marL="0" indent="0">
              <a:buNone/>
            </a:pPr>
            <a:endParaRPr lang="lv-LV" dirty="0"/>
          </a:p>
          <a:p>
            <a:pPr marL="0" indent="0">
              <a:buNone/>
            </a:pPr>
            <a:endParaRPr lang="lv-LV" dirty="0"/>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b="1"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endParaRPr lang="lv-LV" sz="1600" dirty="0">
              <a:solidFill>
                <a:srgbClr val="660033"/>
              </a:solidFill>
              <a:latin typeface="Times New Roman" panose="02020603050405020304" pitchFamily="18" charset="0"/>
              <a:cs typeface="Times New Roman" panose="02020603050405020304" pitchFamily="18" charset="0"/>
            </a:endParaRPr>
          </a:p>
          <a:p>
            <a:pPr marL="0" lvl="0" indent="0" algn="r">
              <a:spcBef>
                <a:spcPts val="0"/>
              </a:spcBef>
              <a:buNone/>
            </a:pPr>
            <a:r>
              <a:rPr lang="lv-LV" altLang="lv-LV" sz="1600" dirty="0">
                <a:solidFill>
                  <a:srgbClr val="FFC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ilona.linde@vpd.gov.lv</a:t>
            </a:r>
            <a:endParaRPr lang="lv-LV" altLang="lv-LV" sz="1600" dirty="0">
              <a:solidFill>
                <a:srgbClr val="FFC000"/>
              </a:solidFill>
              <a:latin typeface="Times New Roman" panose="02020603050405020304" pitchFamily="18" charset="0"/>
              <a:cs typeface="Times New Roman" panose="02020603050405020304" pitchFamily="18" charset="0"/>
            </a:endParaRPr>
          </a:p>
          <a:p>
            <a:pPr marL="0" lvl="0" indent="0" algn="r">
              <a:spcBef>
                <a:spcPts val="0"/>
              </a:spcBef>
              <a:buNone/>
            </a:pPr>
            <a:r>
              <a:rPr lang="lv-LV" altLang="lv-LV" sz="1600" dirty="0">
                <a:solidFill>
                  <a:srgbClr val="FFC000"/>
                </a:solidFill>
                <a:latin typeface="Times New Roman" panose="02020603050405020304" pitchFamily="18" charset="0"/>
                <a:cs typeface="Times New Roman" panose="02020603050405020304" pitchFamily="18" charset="0"/>
              </a:rPr>
              <a:t>t. 28303405</a:t>
            </a:r>
          </a:p>
          <a:p>
            <a:pPr marL="0" lvl="0" indent="0" algn="r">
              <a:spcBef>
                <a:spcPts val="0"/>
              </a:spcBef>
              <a:buNone/>
            </a:pPr>
            <a:endParaRPr lang="lv-LV" altLang="lv-LV" sz="1600" dirty="0">
              <a:solidFill>
                <a:srgbClr val="660033"/>
              </a:solidFill>
              <a:latin typeface="Times New Roman" panose="02020603050405020304" pitchFamily="18" charset="0"/>
              <a:cs typeface="Times New Roman" panose="02020603050405020304" pitchFamily="18" charset="0"/>
            </a:endParaRPr>
          </a:p>
          <a:p>
            <a:pPr marL="0" indent="0">
              <a:buNone/>
            </a:pPr>
            <a:endParaRPr lang="lv-LV" dirty="0"/>
          </a:p>
          <a:p>
            <a:pPr marL="0" indent="0">
              <a:buNone/>
            </a:pPr>
            <a:endParaRPr lang="lv-LV" dirty="0"/>
          </a:p>
          <a:p>
            <a:pPr marL="0" indent="0">
              <a:buNone/>
            </a:pPr>
            <a:endParaRPr lang="lv-LV" dirty="0"/>
          </a:p>
        </p:txBody>
      </p:sp>
      <p:pic>
        <p:nvPicPr>
          <p:cNvPr id="4" name="Grafika 3" descr="Rokasspiediens">
            <a:extLst>
              <a:ext uri="{FF2B5EF4-FFF2-40B4-BE49-F238E27FC236}">
                <a16:creationId xmlns:a16="http://schemas.microsoft.com/office/drawing/2014/main" id="{5650DE70-533B-4166-8180-C09D655BEC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8501" y="4813479"/>
            <a:ext cx="914400" cy="914400"/>
          </a:xfrm>
          <a:prstGeom prst="rect">
            <a:avLst/>
          </a:prstGeom>
        </p:spPr>
      </p:pic>
    </p:spTree>
    <p:extLst>
      <p:ext uri="{BB962C8B-B14F-4D97-AF65-F5344CB8AC3E}">
        <p14:creationId xmlns:p14="http://schemas.microsoft.com/office/powerpoint/2010/main" val="424717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B90D84A-6C9F-43A8-8037-07C61CEDBE36}"/>
              </a:ext>
            </a:extLst>
          </p:cNvPr>
          <p:cNvSpPr>
            <a:spLocks noGrp="1"/>
          </p:cNvSpPr>
          <p:nvPr>
            <p:ph type="title"/>
          </p:nvPr>
        </p:nvSpPr>
        <p:spPr>
          <a:xfrm>
            <a:off x="1588593" y="462553"/>
            <a:ext cx="10515600" cy="3479482"/>
          </a:xfrm>
        </p:spPr>
        <p:txBody>
          <a:bodyPr/>
          <a:lstStyle/>
          <a:p>
            <a:pPr algn="ctr"/>
            <a:r>
              <a:rPr lang="lv-LV" sz="3600" b="1" dirty="0">
                <a:solidFill>
                  <a:schemeClr val="accent6">
                    <a:lumMod val="75000"/>
                  </a:schemeClr>
                </a:solidFill>
                <a:latin typeface="Verdana" panose="020B0604030504040204" pitchFamily="34" charset="0"/>
                <a:ea typeface="Verdana" panose="020B0604030504040204" pitchFamily="34" charset="0"/>
              </a:rPr>
              <a:t>Bērnu tiesību aizsardzības centra </a:t>
            </a:r>
            <a:br>
              <a:rPr lang="lv-LV" sz="3600" b="1" dirty="0">
                <a:solidFill>
                  <a:schemeClr val="accent6">
                    <a:lumMod val="75000"/>
                  </a:schemeClr>
                </a:solidFill>
                <a:latin typeface="Verdana" panose="020B0604030504040204" pitchFamily="34" charset="0"/>
                <a:ea typeface="Verdana" panose="020B0604030504040204" pitchFamily="34" charset="0"/>
              </a:rPr>
            </a:br>
            <a:r>
              <a:rPr lang="lv-LV" sz="3600" b="1" dirty="0">
                <a:solidFill>
                  <a:schemeClr val="accent6">
                    <a:lumMod val="75000"/>
                  </a:schemeClr>
                </a:solidFill>
                <a:latin typeface="Verdana" panose="020B0604030504040204" pitchFamily="34" charset="0"/>
                <a:ea typeface="Verdana" panose="020B0604030504040204" pitchFamily="34" charset="0"/>
              </a:rPr>
              <a:t>pārskats par paveikto bērnu tiesību pārkāpumu novēršanai</a:t>
            </a:r>
            <a:br>
              <a:rPr lang="lv-LV" sz="3600" b="1" dirty="0">
                <a:solidFill>
                  <a:schemeClr val="accent6">
                    <a:lumMod val="75000"/>
                  </a:schemeClr>
                </a:solidFill>
                <a:latin typeface="Verdana" panose="020B0604030504040204" pitchFamily="34" charset="0"/>
                <a:ea typeface="Verdana" panose="020B0604030504040204" pitchFamily="34" charset="0"/>
              </a:rPr>
            </a:br>
            <a:r>
              <a:rPr lang="lv-LV" sz="3600" b="1" dirty="0">
                <a:solidFill>
                  <a:schemeClr val="accent6">
                    <a:lumMod val="75000"/>
                  </a:schemeClr>
                </a:solidFill>
                <a:latin typeface="Verdana" panose="020B0604030504040204" pitchFamily="34" charset="0"/>
                <a:ea typeface="Verdana" panose="020B0604030504040204" pitchFamily="34" charset="0"/>
              </a:rPr>
              <a:t>2023. gadā</a:t>
            </a:r>
          </a:p>
        </p:txBody>
      </p:sp>
      <p:sp>
        <p:nvSpPr>
          <p:cNvPr id="3" name="Satura vietturis 2">
            <a:extLst>
              <a:ext uri="{FF2B5EF4-FFF2-40B4-BE49-F238E27FC236}">
                <a16:creationId xmlns:a16="http://schemas.microsoft.com/office/drawing/2014/main" id="{3C92E488-6C67-4FF8-929B-76F71FEB159A}"/>
              </a:ext>
            </a:extLst>
          </p:cNvPr>
          <p:cNvSpPr>
            <a:spLocks noGrp="1"/>
          </p:cNvSpPr>
          <p:nvPr>
            <p:ph idx="1"/>
          </p:nvPr>
        </p:nvSpPr>
        <p:spPr>
          <a:xfrm>
            <a:off x="838200" y="3124199"/>
            <a:ext cx="10515600" cy="3052763"/>
          </a:xfrm>
        </p:spPr>
        <p:txBody>
          <a:bodyPr/>
          <a:lstStyle/>
          <a:p>
            <a:pPr marL="0" indent="0" algn="r">
              <a:buNone/>
            </a:pPr>
            <a:endParaRPr lang="en-US" dirty="0"/>
          </a:p>
          <a:p>
            <a:pPr marL="0" indent="0" algn="r">
              <a:buNone/>
            </a:pPr>
            <a:endParaRPr lang="en-US" dirty="0"/>
          </a:p>
          <a:p>
            <a:pPr marL="0" indent="0" algn="r">
              <a:buNone/>
            </a:pPr>
            <a:endParaRPr lang="en-US" b="1" dirty="0"/>
          </a:p>
          <a:p>
            <a:pPr marL="0" indent="0" algn="r">
              <a:buNone/>
            </a:pPr>
            <a:endParaRPr lang="en-US" b="1" dirty="0"/>
          </a:p>
          <a:p>
            <a:pPr marL="0" indent="0" algn="r">
              <a:buNone/>
            </a:pPr>
            <a:r>
              <a:rPr lang="lv-LV" sz="2400" b="1" i="1" dirty="0">
                <a:latin typeface="Verdana" panose="020B0604030504040204" pitchFamily="34" charset="0"/>
                <a:ea typeface="Verdana" panose="020B0604030504040204" pitchFamily="34" charset="0"/>
              </a:rPr>
              <a:t>Gunita Kovaļevska</a:t>
            </a:r>
          </a:p>
          <a:p>
            <a:pPr marL="0" indent="0" algn="r">
              <a:buNone/>
            </a:pPr>
            <a:r>
              <a:rPr lang="lv-LV" sz="2400" b="1" i="1" dirty="0">
                <a:latin typeface="Verdana" panose="020B0604030504040204" pitchFamily="34" charset="0"/>
                <a:ea typeface="Verdana" panose="020B0604030504040204" pitchFamily="34" charset="0"/>
              </a:rPr>
              <a:t>Bērnu aizsardzības centra </a:t>
            </a:r>
            <a:endParaRPr lang="en-US" sz="2400" b="1" i="1" dirty="0">
              <a:latin typeface="Verdana" panose="020B0604030504040204" pitchFamily="34" charset="0"/>
              <a:ea typeface="Verdana" panose="020B0604030504040204" pitchFamily="34" charset="0"/>
            </a:endParaRPr>
          </a:p>
          <a:p>
            <a:pPr marL="0" indent="0" algn="r">
              <a:buNone/>
            </a:pPr>
            <a:r>
              <a:rPr lang="lv-LV" sz="2400" b="1" i="1" dirty="0">
                <a:latin typeface="Verdana" panose="020B0604030504040204" pitchFamily="34" charset="0"/>
                <a:ea typeface="Verdana" panose="020B0604030504040204" pitchFamily="34" charset="0"/>
              </a:rPr>
              <a:t>vadītāja</a:t>
            </a:r>
            <a:endParaRPr lang="en-US" sz="2400" b="1" i="1" dirty="0">
              <a:latin typeface="Verdana" panose="020B0604030504040204" pitchFamily="34" charset="0"/>
              <a:ea typeface="Verdana" panose="020B0604030504040204" pitchFamily="34" charset="0"/>
            </a:endParaRPr>
          </a:p>
          <a:p>
            <a:pPr marL="0" indent="0" algn="ctr">
              <a:buNone/>
            </a:pPr>
            <a:endParaRPr lang="en-US" b="1" dirty="0"/>
          </a:p>
          <a:p>
            <a:endParaRPr lang="en-US" dirty="0"/>
          </a:p>
        </p:txBody>
      </p:sp>
      <p:pic>
        <p:nvPicPr>
          <p:cNvPr id="4" name="Attēls 3">
            <a:extLst>
              <a:ext uri="{FF2B5EF4-FFF2-40B4-BE49-F238E27FC236}">
                <a16:creationId xmlns:a16="http://schemas.microsoft.com/office/drawing/2014/main" id="{CF82F76A-E2C6-4FBA-B08C-6FF56203958E}"/>
              </a:ext>
            </a:extLst>
          </p:cNvPr>
          <p:cNvPicPr>
            <a:picLocks noChangeAspect="1"/>
          </p:cNvPicPr>
          <p:nvPr/>
        </p:nvPicPr>
        <p:blipFill>
          <a:blip r:embed="rId2"/>
          <a:stretch>
            <a:fillRect/>
          </a:stretch>
        </p:blipFill>
        <p:spPr>
          <a:xfrm>
            <a:off x="491218" y="134241"/>
            <a:ext cx="1097375" cy="1146147"/>
          </a:xfrm>
          <a:prstGeom prst="rect">
            <a:avLst/>
          </a:prstGeom>
        </p:spPr>
      </p:pic>
      <p:pic>
        <p:nvPicPr>
          <p:cNvPr id="5" name="Attēls 4">
            <a:extLst>
              <a:ext uri="{FF2B5EF4-FFF2-40B4-BE49-F238E27FC236}">
                <a16:creationId xmlns:a16="http://schemas.microsoft.com/office/drawing/2014/main" id="{346A2A5A-C50F-4320-AA62-54EDD58966C2}"/>
              </a:ext>
            </a:extLst>
          </p:cNvPr>
          <p:cNvPicPr>
            <a:picLocks noChangeAspect="1"/>
          </p:cNvPicPr>
          <p:nvPr/>
        </p:nvPicPr>
        <p:blipFill>
          <a:blip r:embed="rId3"/>
          <a:stretch>
            <a:fillRect/>
          </a:stretch>
        </p:blipFill>
        <p:spPr>
          <a:xfrm>
            <a:off x="1039905" y="3677195"/>
            <a:ext cx="4182494" cy="2499767"/>
          </a:xfrm>
          <a:prstGeom prst="rect">
            <a:avLst/>
          </a:prstGeom>
        </p:spPr>
      </p:pic>
    </p:spTree>
    <p:extLst>
      <p:ext uri="{BB962C8B-B14F-4D97-AF65-F5344CB8AC3E}">
        <p14:creationId xmlns:p14="http://schemas.microsoft.com/office/powerpoint/2010/main" val="261986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B6AADC-583A-4C5B-A27B-6C55B2F4008F}"/>
              </a:ext>
            </a:extLst>
          </p:cNvPr>
          <p:cNvSpPr>
            <a:spLocks noGrp="1"/>
          </p:cNvSpPr>
          <p:nvPr>
            <p:ph type="title"/>
          </p:nvPr>
        </p:nvSpPr>
        <p:spPr>
          <a:xfrm>
            <a:off x="2721684" y="183091"/>
            <a:ext cx="8993393" cy="1143649"/>
          </a:xfrm>
        </p:spPr>
        <p:txBody>
          <a:bodyPr>
            <a:normAutofit fontScale="90000"/>
          </a:bodyPr>
          <a:lstStyle/>
          <a:p>
            <a:r>
              <a:rPr lang="lv-LV" b="1" dirty="0"/>
              <a:t>Bērnu tiesību aizsardzības centrā (BAC)</a:t>
            </a:r>
            <a:br>
              <a:rPr lang="lv-LV" b="1" dirty="0"/>
            </a:br>
            <a:r>
              <a:rPr lang="lv-LV" b="1" dirty="0"/>
              <a:t>saņemto sūdzību skaits par iespējamiem bērnu tiesību pārkāpumiem</a:t>
            </a:r>
          </a:p>
        </p:txBody>
      </p:sp>
      <p:pic>
        <p:nvPicPr>
          <p:cNvPr id="5" name="Satura vietturis 17">
            <a:extLst>
              <a:ext uri="{FF2B5EF4-FFF2-40B4-BE49-F238E27FC236}">
                <a16:creationId xmlns:a16="http://schemas.microsoft.com/office/drawing/2014/main" id="{C9DCB2F0-70B5-4B47-AF79-BBD4D70195AC}"/>
              </a:ext>
            </a:extLst>
          </p:cNvPr>
          <p:cNvPicPr>
            <a:picLocks noGrp="1" noChangeAspect="1"/>
          </p:cNvPicPr>
          <p:nvPr>
            <p:ph sz="half" idx="2"/>
          </p:nvPr>
        </p:nvPicPr>
        <p:blipFill>
          <a:blip r:embed="rId2"/>
          <a:stretch>
            <a:fillRect/>
          </a:stretch>
        </p:blipFill>
        <p:spPr>
          <a:xfrm>
            <a:off x="6809592" y="1570038"/>
            <a:ext cx="4604272" cy="4949825"/>
          </a:xfrm>
          <a:prstGeom prst="rect">
            <a:avLst/>
          </a:prstGeom>
        </p:spPr>
      </p:pic>
      <p:pic>
        <p:nvPicPr>
          <p:cNvPr id="6" name="Attēls 5">
            <a:extLst>
              <a:ext uri="{FF2B5EF4-FFF2-40B4-BE49-F238E27FC236}">
                <a16:creationId xmlns:a16="http://schemas.microsoft.com/office/drawing/2014/main" id="{25E5D6E8-6E22-40FB-9F94-00046DB11B0E}"/>
              </a:ext>
            </a:extLst>
          </p:cNvPr>
          <p:cNvPicPr>
            <a:picLocks noChangeAspect="1"/>
          </p:cNvPicPr>
          <p:nvPr/>
        </p:nvPicPr>
        <p:blipFill>
          <a:blip r:embed="rId3"/>
          <a:stretch>
            <a:fillRect/>
          </a:stretch>
        </p:blipFill>
        <p:spPr>
          <a:xfrm>
            <a:off x="476923" y="183092"/>
            <a:ext cx="1099354" cy="1143650"/>
          </a:xfrm>
          <a:prstGeom prst="rect">
            <a:avLst/>
          </a:prstGeom>
        </p:spPr>
      </p:pic>
      <p:graphicFrame>
        <p:nvGraphicFramePr>
          <p:cNvPr id="7" name="Chart 12">
            <a:extLst>
              <a:ext uri="{FF2B5EF4-FFF2-40B4-BE49-F238E27FC236}">
                <a16:creationId xmlns:a16="http://schemas.microsoft.com/office/drawing/2014/main" id="{9EC1D514-8D2A-4413-AC8B-E6EFE280A5AA}"/>
              </a:ext>
            </a:extLst>
          </p:cNvPr>
          <p:cNvGraphicFramePr>
            <a:graphicFrameLocks noGrp="1"/>
          </p:cNvGraphicFramePr>
          <p:nvPr>
            <p:ph sz="half" idx="1"/>
            <p:extLst>
              <p:ext uri="{D42A27DB-BD31-4B8C-83A1-F6EECF244321}">
                <p14:modId xmlns:p14="http://schemas.microsoft.com/office/powerpoint/2010/main" val="1904653060"/>
              </p:ext>
            </p:extLst>
          </p:nvPr>
        </p:nvGraphicFramePr>
        <p:xfrm>
          <a:off x="1473200" y="1570038"/>
          <a:ext cx="5024438" cy="4949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2975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B6EBB7F-893D-4D7B-BF60-F11DA58E395F}"/>
              </a:ext>
            </a:extLst>
          </p:cNvPr>
          <p:cNvSpPr>
            <a:spLocks noGrp="1"/>
          </p:cNvSpPr>
          <p:nvPr>
            <p:ph type="title"/>
          </p:nvPr>
        </p:nvSpPr>
        <p:spPr>
          <a:xfrm>
            <a:off x="2323652" y="365125"/>
            <a:ext cx="9030148" cy="1325563"/>
          </a:xfrm>
        </p:spPr>
        <p:txBody>
          <a:bodyPr>
            <a:noAutofit/>
          </a:bodyPr>
          <a:lstStyle/>
          <a:p>
            <a:pPr algn="ctr"/>
            <a:r>
              <a:rPr lang="lv-LV" sz="2400" b="1" dirty="0">
                <a:latin typeface="Verdana" panose="020B0604030504040204" pitchFamily="34" charset="0"/>
                <a:ea typeface="Verdana" panose="020B0604030504040204" pitchFamily="34" charset="0"/>
              </a:rPr>
              <a:t>Bērnu tiesību aizsardzības centrā (BAC)</a:t>
            </a:r>
            <a:br>
              <a:rPr lang="lv-LV" sz="2400" b="1" dirty="0">
                <a:latin typeface="Verdana" panose="020B0604030504040204" pitchFamily="34" charset="0"/>
                <a:ea typeface="Verdana" panose="020B0604030504040204" pitchFamily="34" charset="0"/>
              </a:rPr>
            </a:br>
            <a:r>
              <a:rPr lang="lv-LV" sz="2400" b="1" dirty="0">
                <a:latin typeface="Verdana" panose="020B0604030504040204" pitchFamily="34" charset="0"/>
                <a:ea typeface="Verdana" panose="020B0604030504040204" pitchFamily="34" charset="0"/>
              </a:rPr>
              <a:t>saņemto sūdzību skaits par iespējamiem bērnu tiesību pārkāpumiem</a:t>
            </a:r>
          </a:p>
        </p:txBody>
      </p:sp>
      <p:pic>
        <p:nvPicPr>
          <p:cNvPr id="5" name="Satura vietturis 4">
            <a:extLst>
              <a:ext uri="{FF2B5EF4-FFF2-40B4-BE49-F238E27FC236}">
                <a16:creationId xmlns:a16="http://schemas.microsoft.com/office/drawing/2014/main" id="{D9CA7BD6-236F-4968-989E-EE30D48843FC}"/>
              </a:ext>
            </a:extLst>
          </p:cNvPr>
          <p:cNvPicPr>
            <a:picLocks noGrp="1" noChangeAspect="1"/>
          </p:cNvPicPr>
          <p:nvPr>
            <p:ph sz="half" idx="2"/>
          </p:nvPr>
        </p:nvPicPr>
        <p:blipFill>
          <a:blip r:embed="rId2"/>
          <a:stretch>
            <a:fillRect/>
          </a:stretch>
        </p:blipFill>
        <p:spPr>
          <a:xfrm>
            <a:off x="7391057" y="1690688"/>
            <a:ext cx="3962743" cy="2896982"/>
          </a:xfrm>
          <a:prstGeom prst="rect">
            <a:avLst/>
          </a:prstGeom>
        </p:spPr>
      </p:pic>
      <p:sp>
        <p:nvSpPr>
          <p:cNvPr id="6" name="Taisnstūris 5">
            <a:extLst>
              <a:ext uri="{FF2B5EF4-FFF2-40B4-BE49-F238E27FC236}">
                <a16:creationId xmlns:a16="http://schemas.microsoft.com/office/drawing/2014/main" id="{53F943E0-4BE3-4EA1-837D-C61D46FC69CD}"/>
              </a:ext>
            </a:extLst>
          </p:cNvPr>
          <p:cNvSpPr/>
          <p:nvPr/>
        </p:nvSpPr>
        <p:spPr>
          <a:xfrm>
            <a:off x="1409253" y="4768326"/>
            <a:ext cx="10442986" cy="1600438"/>
          </a:xfrm>
          <a:prstGeom prst="rect">
            <a:avLst/>
          </a:prstGeom>
        </p:spPr>
        <p:txBody>
          <a:bodyPr wrap="square">
            <a:spAutoFit/>
          </a:bodyPr>
          <a:lstStyle/>
          <a:p>
            <a:pPr algn="just"/>
            <a:r>
              <a:rPr lang="lv-LV" sz="1400" dirty="0">
                <a:latin typeface="Verdana" panose="020B0604030504040204" pitchFamily="34" charset="0"/>
                <a:ea typeface="Verdana" panose="020B0604030504040204" pitchFamily="34" charset="0"/>
              </a:rPr>
              <a:t>Lielākā daļa saņemto sūdzību ir saistītas ar iespējamiem bērnu tiesību pārkāpumiem </a:t>
            </a:r>
            <a:r>
              <a:rPr lang="lv-LV" sz="1400" u="sng" dirty="0">
                <a:latin typeface="Verdana" panose="020B0604030504040204" pitchFamily="34" charset="0"/>
                <a:ea typeface="Verdana" panose="020B0604030504040204" pitchFamily="34" charset="0"/>
              </a:rPr>
              <a:t>iestādēs vai pie pakalpojumu sniedzējiem</a:t>
            </a:r>
            <a:r>
              <a:rPr lang="lv-LV" sz="1400" dirty="0">
                <a:latin typeface="Verdana" panose="020B0604030504040204" pitchFamily="34" charset="0"/>
                <a:ea typeface="Verdana" panose="020B0604030504040204" pitchFamily="34" charset="0"/>
              </a:rPr>
              <a:t> – </a:t>
            </a:r>
            <a:r>
              <a:rPr lang="lv-LV" sz="1400" b="1" dirty="0">
                <a:latin typeface="Verdana" panose="020B0604030504040204" pitchFamily="34" charset="0"/>
                <a:ea typeface="Verdana" panose="020B0604030504040204" pitchFamily="34" charset="0"/>
              </a:rPr>
              <a:t>612</a:t>
            </a:r>
            <a:r>
              <a:rPr lang="lv-LV" sz="1400" dirty="0">
                <a:latin typeface="Verdana" panose="020B0604030504040204" pitchFamily="34" charset="0"/>
                <a:ea typeface="Verdana" panose="020B0604030504040204" pitchFamily="34" charset="0"/>
              </a:rPr>
              <a:t>.</a:t>
            </a:r>
            <a:endParaRPr lang="en-US" sz="1400" dirty="0">
              <a:latin typeface="Verdana" panose="020B0604030504040204" pitchFamily="34" charset="0"/>
              <a:ea typeface="Verdana" panose="020B0604030504040204" pitchFamily="34" charset="0"/>
            </a:endParaRPr>
          </a:p>
          <a:p>
            <a:pPr algn="just"/>
            <a:r>
              <a:rPr lang="lv-LV" sz="1400" dirty="0">
                <a:latin typeface="Verdana" panose="020B0604030504040204" pitchFamily="34" charset="0"/>
                <a:ea typeface="Verdana" panose="020B0604030504040204" pitchFamily="34" charset="0"/>
              </a:rPr>
              <a:t>No 2023. gadā kopā saņemtajām </a:t>
            </a:r>
            <a:r>
              <a:rPr lang="lv-LV" sz="1400" b="1" dirty="0">
                <a:latin typeface="Verdana" panose="020B0604030504040204" pitchFamily="34" charset="0"/>
                <a:ea typeface="Verdana" panose="020B0604030504040204" pitchFamily="34" charset="0"/>
              </a:rPr>
              <a:t>811</a:t>
            </a:r>
            <a:r>
              <a:rPr lang="lv-LV" sz="1400" dirty="0">
                <a:latin typeface="Verdana" panose="020B0604030504040204" pitchFamily="34" charset="0"/>
                <a:ea typeface="Verdana" panose="020B0604030504040204" pitchFamily="34" charset="0"/>
              </a:rPr>
              <a:t> sūdzībām </a:t>
            </a:r>
            <a:r>
              <a:rPr lang="lv-LV" sz="1400" b="1" dirty="0">
                <a:latin typeface="Verdana" panose="020B0604030504040204" pitchFamily="34" charset="0"/>
                <a:ea typeface="Verdana" panose="020B0604030504040204" pitchFamily="34" charset="0"/>
              </a:rPr>
              <a:t>apstiprinājās</a:t>
            </a:r>
            <a:r>
              <a:rPr lang="lv-LV" sz="1400" dirty="0">
                <a:latin typeface="Verdana" panose="020B0604030504040204" pitchFamily="34" charset="0"/>
                <a:ea typeface="Verdana" panose="020B0604030504040204" pitchFamily="34" charset="0"/>
              </a:rPr>
              <a:t> </a:t>
            </a:r>
            <a:r>
              <a:rPr lang="lv-LV" sz="1400" b="1" dirty="0">
                <a:latin typeface="Verdana" panose="020B0604030504040204" pitchFamily="34" charset="0"/>
                <a:ea typeface="Verdana" panose="020B0604030504040204" pitchFamily="34" charset="0"/>
              </a:rPr>
              <a:t>188</a:t>
            </a:r>
            <a:r>
              <a:rPr lang="lv-LV" sz="1400" dirty="0">
                <a:latin typeface="Verdana" panose="020B0604030504040204" pitchFamily="34" charset="0"/>
                <a:ea typeface="Verdana" panose="020B0604030504040204" pitchFamily="34" charset="0"/>
              </a:rPr>
              <a:t> sūdzības, </a:t>
            </a:r>
            <a:r>
              <a:rPr lang="lv-LV" sz="1400" b="1" dirty="0">
                <a:latin typeface="Verdana" panose="020B0604030504040204" pitchFamily="34" charset="0"/>
                <a:ea typeface="Verdana" panose="020B0604030504040204" pitchFamily="34" charset="0"/>
              </a:rPr>
              <a:t>daļēji apstiprinājās 101 </a:t>
            </a:r>
            <a:r>
              <a:rPr lang="lv-LV" sz="1400" dirty="0">
                <a:latin typeface="Verdana" panose="020B0604030504040204" pitchFamily="34" charset="0"/>
                <a:ea typeface="Verdana" panose="020B0604030504040204" pitchFamily="34" charset="0"/>
              </a:rPr>
              <a:t>sūdzība un </a:t>
            </a:r>
            <a:r>
              <a:rPr lang="lv-LV" sz="1400" b="1" dirty="0">
                <a:latin typeface="Verdana" panose="020B0604030504040204" pitchFamily="34" charset="0"/>
                <a:ea typeface="Verdana" panose="020B0604030504040204" pitchFamily="34" charset="0"/>
              </a:rPr>
              <a:t>neapstiprinājās 304 </a:t>
            </a:r>
            <a:r>
              <a:rPr lang="lv-LV" sz="1400" dirty="0">
                <a:latin typeface="Verdana" panose="020B0604030504040204" pitchFamily="34" charset="0"/>
                <a:ea typeface="Verdana" panose="020B0604030504040204" pitchFamily="34" charset="0"/>
              </a:rPr>
              <a:t>sūdzības. Kopumā </a:t>
            </a:r>
            <a:r>
              <a:rPr lang="lv-LV" sz="1400" b="1" dirty="0">
                <a:latin typeface="Verdana" panose="020B0604030504040204" pitchFamily="34" charset="0"/>
                <a:ea typeface="Verdana" panose="020B0604030504040204" pitchFamily="34" charset="0"/>
              </a:rPr>
              <a:t>289 sūdzības apstiprinājās vai apstiprinājās daļēji</a:t>
            </a:r>
            <a:r>
              <a:rPr lang="lv-LV" sz="1400" dirty="0">
                <a:latin typeface="Verdana" panose="020B0604030504040204" pitchFamily="34" charset="0"/>
                <a:ea typeface="Verdana" panose="020B0604030504040204" pitchFamily="34" charset="0"/>
              </a:rPr>
              <a:t>, kas ir </a:t>
            </a:r>
            <a:r>
              <a:rPr lang="lv-LV" sz="1400" b="1" dirty="0">
                <a:latin typeface="Verdana" panose="020B0604030504040204" pitchFamily="34" charset="0"/>
                <a:ea typeface="Verdana" panose="020B0604030504040204" pitchFamily="34" charset="0"/>
              </a:rPr>
              <a:t>36%</a:t>
            </a:r>
            <a:r>
              <a:rPr lang="lv-LV" sz="1400" dirty="0">
                <a:latin typeface="Verdana" panose="020B0604030504040204" pitchFamily="34" charset="0"/>
                <a:ea typeface="Verdana" panose="020B0604030504040204" pitchFamily="34" charset="0"/>
              </a:rPr>
              <a:t> no visu sūdzību skaita. </a:t>
            </a:r>
            <a:endParaRPr lang="en-US" sz="1400" dirty="0">
              <a:latin typeface="Verdana" panose="020B0604030504040204" pitchFamily="34" charset="0"/>
              <a:ea typeface="Verdana" panose="020B0604030504040204" pitchFamily="34" charset="0"/>
            </a:endParaRPr>
          </a:p>
          <a:p>
            <a:pPr algn="just"/>
            <a:r>
              <a:rPr lang="lv-LV" sz="1400" dirty="0">
                <a:latin typeface="Verdana" panose="020B0604030504040204" pitchFamily="34" charset="0"/>
                <a:ea typeface="Verdana" panose="020B0604030504040204" pitchFamily="34" charset="0"/>
              </a:rPr>
              <a:t>Uz BAC Uzticības tālruni 2023. gadā tika saņemti </a:t>
            </a:r>
            <a:r>
              <a:rPr lang="lv-LV" sz="1400" b="1" dirty="0">
                <a:latin typeface="Verdana" panose="020B0604030504040204" pitchFamily="34" charset="0"/>
                <a:ea typeface="Verdana" panose="020B0604030504040204" pitchFamily="34" charset="0"/>
              </a:rPr>
              <a:t>808</a:t>
            </a:r>
            <a:r>
              <a:rPr lang="lv-LV" sz="1400" dirty="0">
                <a:latin typeface="Verdana" panose="020B0604030504040204" pitchFamily="34" charset="0"/>
                <a:ea typeface="Verdana" panose="020B0604030504040204" pitchFamily="34" charset="0"/>
              </a:rPr>
              <a:t> zvani par </a:t>
            </a:r>
            <a:r>
              <a:rPr lang="lv-LV" sz="1400" b="1" dirty="0">
                <a:latin typeface="Verdana" panose="020B0604030504040204" pitchFamily="34" charset="0"/>
                <a:ea typeface="Verdana" panose="020B0604030504040204" pitchFamily="34" charset="0"/>
              </a:rPr>
              <a:t>emocionālu vardarbību </a:t>
            </a:r>
            <a:r>
              <a:rPr lang="lv-LV" sz="1400" dirty="0">
                <a:latin typeface="Verdana" panose="020B0604030504040204" pitchFamily="34" charset="0"/>
                <a:ea typeface="Verdana" panose="020B0604030504040204" pitchFamily="34" charset="0"/>
              </a:rPr>
              <a:t>(2022. g. - 1294), </a:t>
            </a:r>
            <a:r>
              <a:rPr lang="lv-LV" sz="1400" b="1" dirty="0">
                <a:latin typeface="Verdana" panose="020B0604030504040204" pitchFamily="34" charset="0"/>
                <a:ea typeface="Verdana" panose="020B0604030504040204" pitchFamily="34" charset="0"/>
              </a:rPr>
              <a:t>209</a:t>
            </a:r>
            <a:r>
              <a:rPr lang="lv-LV" sz="1400" dirty="0">
                <a:latin typeface="Verdana" panose="020B0604030504040204" pitchFamily="34" charset="0"/>
                <a:ea typeface="Verdana" panose="020B0604030504040204" pitchFamily="34" charset="0"/>
              </a:rPr>
              <a:t> zvani par </a:t>
            </a:r>
            <a:r>
              <a:rPr lang="lv-LV" sz="1400" b="1" dirty="0">
                <a:latin typeface="Verdana" panose="020B0604030504040204" pitchFamily="34" charset="0"/>
                <a:ea typeface="Verdana" panose="020B0604030504040204" pitchFamily="34" charset="0"/>
              </a:rPr>
              <a:t>fizisku vardarbību </a:t>
            </a:r>
            <a:r>
              <a:rPr lang="lv-LV" sz="1400" dirty="0">
                <a:latin typeface="Verdana" panose="020B0604030504040204" pitchFamily="34" charset="0"/>
                <a:ea typeface="Verdana" panose="020B0604030504040204" pitchFamily="34" charset="0"/>
              </a:rPr>
              <a:t>(2022. g.  – 230) un </a:t>
            </a:r>
            <a:r>
              <a:rPr lang="lv-LV" sz="1400" b="1" dirty="0">
                <a:latin typeface="Verdana" panose="020B0604030504040204" pitchFamily="34" charset="0"/>
                <a:ea typeface="Verdana" panose="020B0604030504040204" pitchFamily="34" charset="0"/>
              </a:rPr>
              <a:t>42</a:t>
            </a:r>
            <a:r>
              <a:rPr lang="lv-LV" sz="1400" dirty="0">
                <a:latin typeface="Verdana" panose="020B0604030504040204" pitchFamily="34" charset="0"/>
                <a:ea typeface="Verdana" panose="020B0604030504040204" pitchFamily="34" charset="0"/>
              </a:rPr>
              <a:t> zvani par </a:t>
            </a:r>
            <a:r>
              <a:rPr lang="lv-LV" sz="1400" b="1" dirty="0">
                <a:latin typeface="Verdana" panose="020B0604030504040204" pitchFamily="34" charset="0"/>
                <a:ea typeface="Verdana" panose="020B0604030504040204" pitchFamily="34" charset="0"/>
              </a:rPr>
              <a:t>seksuālu vardarbību </a:t>
            </a:r>
            <a:r>
              <a:rPr lang="lv-LV" sz="1400" dirty="0">
                <a:latin typeface="Verdana" panose="020B0604030504040204" pitchFamily="34" charset="0"/>
                <a:ea typeface="Verdana" panose="020B0604030504040204" pitchFamily="34" charset="0"/>
              </a:rPr>
              <a:t>(2022. g. - 54) </a:t>
            </a:r>
          </a:p>
        </p:txBody>
      </p:sp>
      <p:pic>
        <p:nvPicPr>
          <p:cNvPr id="7" name="Attēls 6">
            <a:extLst>
              <a:ext uri="{FF2B5EF4-FFF2-40B4-BE49-F238E27FC236}">
                <a16:creationId xmlns:a16="http://schemas.microsoft.com/office/drawing/2014/main" id="{D03980CC-E137-46DD-807D-FD09030DF945}"/>
              </a:ext>
            </a:extLst>
          </p:cNvPr>
          <p:cNvPicPr>
            <a:picLocks noChangeAspect="1"/>
          </p:cNvPicPr>
          <p:nvPr/>
        </p:nvPicPr>
        <p:blipFill>
          <a:blip r:embed="rId3"/>
          <a:stretch>
            <a:fillRect/>
          </a:stretch>
        </p:blipFill>
        <p:spPr>
          <a:xfrm>
            <a:off x="491218" y="134241"/>
            <a:ext cx="1097375" cy="1146147"/>
          </a:xfrm>
          <a:prstGeom prst="rect">
            <a:avLst/>
          </a:prstGeom>
        </p:spPr>
      </p:pic>
      <p:pic>
        <p:nvPicPr>
          <p:cNvPr id="3" name="Attēls 2">
            <a:extLst>
              <a:ext uri="{FF2B5EF4-FFF2-40B4-BE49-F238E27FC236}">
                <a16:creationId xmlns:a16="http://schemas.microsoft.com/office/drawing/2014/main" id="{5B4CBBCE-5D85-4683-B981-75CC076F89C1}"/>
              </a:ext>
            </a:extLst>
          </p:cNvPr>
          <p:cNvPicPr>
            <a:picLocks noChangeAspect="1"/>
          </p:cNvPicPr>
          <p:nvPr/>
        </p:nvPicPr>
        <p:blipFill>
          <a:blip r:embed="rId4"/>
          <a:stretch>
            <a:fillRect/>
          </a:stretch>
        </p:blipFill>
        <p:spPr>
          <a:xfrm>
            <a:off x="1942675" y="1813184"/>
            <a:ext cx="4779678" cy="2651990"/>
          </a:xfrm>
          <a:prstGeom prst="rect">
            <a:avLst/>
          </a:prstGeom>
        </p:spPr>
      </p:pic>
    </p:spTree>
    <p:extLst>
      <p:ext uri="{BB962C8B-B14F-4D97-AF65-F5344CB8AC3E}">
        <p14:creationId xmlns:p14="http://schemas.microsoft.com/office/powerpoint/2010/main" val="62441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9053430-5EDB-4DC4-8912-91B42EA249D9}"/>
              </a:ext>
            </a:extLst>
          </p:cNvPr>
          <p:cNvSpPr>
            <a:spLocks noGrp="1"/>
          </p:cNvSpPr>
          <p:nvPr>
            <p:ph type="title"/>
          </p:nvPr>
        </p:nvSpPr>
        <p:spPr>
          <a:xfrm>
            <a:off x="2246313" y="381000"/>
            <a:ext cx="9539287" cy="1036638"/>
          </a:xfrm>
        </p:spPr>
        <p:txBody>
          <a:bodyPr/>
          <a:lstStyle/>
          <a:p>
            <a:pPr algn="ctr"/>
            <a:r>
              <a:rPr lang="lv-LV" altLang="lv-LV">
                <a:cs typeface="Tahoma" panose="020B0604030504040204" pitchFamily="34" charset="0"/>
              </a:rPr>
              <a:t>Audzinoša rakstura piespiedu līdzekļu piemērošana nepilngadīgajiem </a:t>
            </a:r>
            <a:endParaRPr lang="lv-LV" altLang="lv-LV" sz="2000" b="0" i="1">
              <a:cs typeface="Tahoma" panose="020B0604030504040204" pitchFamily="34" charset="0"/>
            </a:endParaRPr>
          </a:p>
        </p:txBody>
      </p:sp>
      <p:sp>
        <p:nvSpPr>
          <p:cNvPr id="13315" name="Content Placeholder 2">
            <a:extLst>
              <a:ext uri="{FF2B5EF4-FFF2-40B4-BE49-F238E27FC236}">
                <a16:creationId xmlns:a16="http://schemas.microsoft.com/office/drawing/2014/main" id="{0B1584EB-E6D0-49D2-8CC4-B150855346C2}"/>
              </a:ext>
            </a:extLst>
          </p:cNvPr>
          <p:cNvSpPr>
            <a:spLocks noGrp="1"/>
          </p:cNvSpPr>
          <p:nvPr>
            <p:ph idx="1"/>
          </p:nvPr>
        </p:nvSpPr>
        <p:spPr>
          <a:xfrm>
            <a:off x="6842125" y="2093913"/>
            <a:ext cx="4341813" cy="3216275"/>
          </a:xfrm>
        </p:spPr>
        <p:txBody>
          <a:bodyPr>
            <a:noAutofit/>
          </a:bodyPr>
          <a:lstStyle/>
          <a:p>
            <a:pPr algn="just">
              <a:lnSpc>
                <a:spcPct val="115000"/>
              </a:lnSpc>
              <a:spcAft>
                <a:spcPts val="0"/>
              </a:spcAft>
              <a:buClr>
                <a:srgbClr val="000000"/>
              </a:buClr>
              <a:tabLst>
                <a:tab pos="180340" algn="l"/>
              </a:tabLst>
              <a:defRPr/>
            </a:pPr>
            <a:r>
              <a:rPr lang="lv-LV" sz="1600" dirty="0">
                <a:cs typeface="Tahoma" panose="020B0604030504040204" pitchFamily="34" charset="0"/>
              </a:rPr>
              <a:t>4180 - izteikts brīdinājums;</a:t>
            </a:r>
          </a:p>
          <a:p>
            <a:pPr algn="just">
              <a:lnSpc>
                <a:spcPct val="115000"/>
              </a:lnSpc>
              <a:spcAft>
                <a:spcPts val="0"/>
              </a:spcAft>
              <a:buClr>
                <a:srgbClr val="000000"/>
              </a:buClr>
              <a:tabLst>
                <a:tab pos="180340" algn="l"/>
              </a:tabLst>
              <a:defRPr/>
            </a:pPr>
            <a:r>
              <a:rPr lang="lv-LV" sz="1600" dirty="0">
                <a:cs typeface="Tahoma" panose="020B0604030504040204" pitchFamily="34" charset="0"/>
              </a:rPr>
              <a:t>2257 - noteikti uzvedības ierobežojumi;</a:t>
            </a:r>
          </a:p>
          <a:p>
            <a:pPr algn="just">
              <a:lnSpc>
                <a:spcPct val="115000"/>
              </a:lnSpc>
              <a:spcAft>
                <a:spcPts val="0"/>
              </a:spcAft>
              <a:buClr>
                <a:srgbClr val="000000"/>
              </a:buClr>
              <a:tabLst>
                <a:tab pos="180340" algn="l"/>
              </a:tabLst>
              <a:defRPr/>
            </a:pPr>
            <a:r>
              <a:rPr lang="lv-LV" sz="1600" dirty="0">
                <a:cs typeface="Tahoma" panose="020B0604030504040204" pitchFamily="34" charset="0"/>
              </a:rPr>
              <a:t>41 - nodoti galvojumā; </a:t>
            </a:r>
          </a:p>
          <a:p>
            <a:pPr marL="342900" indent="-342900" algn="just">
              <a:lnSpc>
                <a:spcPct val="115000"/>
              </a:lnSpc>
              <a:spcAft>
                <a:spcPts val="0"/>
              </a:spcAft>
              <a:buClr>
                <a:srgbClr val="000000"/>
              </a:buClr>
              <a:buFont typeface="Arial" panose="020B0604020202020204" pitchFamily="34" charset="0"/>
              <a:buAutoNum type="arabicPlain" startAt="12"/>
              <a:tabLst>
                <a:tab pos="180340" algn="l"/>
              </a:tabLst>
              <a:defRPr/>
            </a:pPr>
            <a:r>
              <a:rPr lang="lv-LV" sz="1600" dirty="0">
                <a:cs typeface="Tahoma" panose="020B0604030504040204" pitchFamily="34" charset="0"/>
              </a:rPr>
              <a:t>- uzlikts par pienākumu atvainoties 	cietušajām personām;</a:t>
            </a:r>
          </a:p>
          <a:p>
            <a:pPr algn="just">
              <a:lnSpc>
                <a:spcPct val="115000"/>
              </a:lnSpc>
              <a:spcAft>
                <a:spcPts val="0"/>
              </a:spcAft>
              <a:buClr>
                <a:srgbClr val="000000"/>
              </a:buClr>
              <a:tabLst>
                <a:tab pos="180340" algn="l"/>
              </a:tabLst>
              <a:defRPr/>
            </a:pPr>
            <a:r>
              <a:rPr lang="lv-LV" sz="1600" dirty="0">
                <a:cs typeface="Times New Roman" panose="02020603050405020304" pitchFamily="18" charset="0"/>
              </a:rPr>
              <a:t>5 - gadījumos nepilngadīgajiem 		uzlikts pienākums ārstēties no 	atkarībām.</a:t>
            </a:r>
          </a:p>
          <a:p>
            <a:pPr marL="342900" indent="-342900" algn="just">
              <a:lnSpc>
                <a:spcPct val="115000"/>
              </a:lnSpc>
              <a:spcAft>
                <a:spcPts val="0"/>
              </a:spcAft>
              <a:buClr>
                <a:srgbClr val="000000"/>
              </a:buClr>
              <a:buFont typeface="Arial" panose="020B0604020202020204" pitchFamily="34" charset="0"/>
              <a:buAutoNum type="arabicPlain" startAt="12"/>
              <a:tabLst>
                <a:tab pos="180340" algn="l"/>
              </a:tabLst>
              <a:defRPr/>
            </a:pPr>
            <a:endParaRPr lang="lv-LV" sz="1600" dirty="0">
              <a:cs typeface="Tahoma" panose="020B0604030504040204" pitchFamily="34" charset="0"/>
            </a:endParaRPr>
          </a:p>
          <a:p>
            <a:pPr algn="just">
              <a:lnSpc>
                <a:spcPct val="115000"/>
              </a:lnSpc>
              <a:spcAft>
                <a:spcPts val="0"/>
              </a:spcAft>
              <a:buClr>
                <a:srgbClr val="000000"/>
              </a:buClr>
              <a:tabLst>
                <a:tab pos="180340" algn="l"/>
              </a:tabLst>
              <a:defRPr/>
            </a:pPr>
            <a:endParaRPr lang="lv-LV" sz="1500" dirty="0">
              <a:cs typeface="Times New Roman" panose="02020603050405020304" pitchFamily="18" charset="0"/>
            </a:endParaRPr>
          </a:p>
        </p:txBody>
      </p:sp>
      <p:sp>
        <p:nvSpPr>
          <p:cNvPr id="16388" name="Slide Number Placeholder 5">
            <a:extLst>
              <a:ext uri="{FF2B5EF4-FFF2-40B4-BE49-F238E27FC236}">
                <a16:creationId xmlns:a16="http://schemas.microsoft.com/office/drawing/2014/main" id="{B3553461-699B-46CA-85E5-02C280AB96F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7BCFB7-FDEC-4E0B-8E4B-8941D8D62BE2}" type="slidenum">
              <a:rPr lang="en-US" altLang="lv-LV" smtClean="0"/>
              <a:pPr/>
              <a:t>3</a:t>
            </a:fld>
            <a:endParaRPr lang="en-US" altLang="lv-LV"/>
          </a:p>
        </p:txBody>
      </p:sp>
      <p:graphicFrame>
        <p:nvGraphicFramePr>
          <p:cNvPr id="6" name="Chart 5">
            <a:extLst>
              <a:ext uri="{FF2B5EF4-FFF2-40B4-BE49-F238E27FC236}">
                <a16:creationId xmlns:a16="http://schemas.microsoft.com/office/drawing/2014/main" id="{083CE864-65FE-4FE8-9247-766AEB88B08E}"/>
              </a:ext>
            </a:extLst>
          </p:cNvPr>
          <p:cNvGraphicFramePr/>
          <p:nvPr/>
        </p:nvGraphicFramePr>
        <p:xfrm>
          <a:off x="593725" y="1803748"/>
          <a:ext cx="6248400" cy="41461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707C5A-B278-40D8-AE1B-E2272209872F}"/>
              </a:ext>
            </a:extLst>
          </p:cNvPr>
          <p:cNvSpPr>
            <a:spLocks noGrp="1"/>
          </p:cNvSpPr>
          <p:nvPr>
            <p:ph type="title"/>
          </p:nvPr>
        </p:nvSpPr>
        <p:spPr>
          <a:xfrm>
            <a:off x="2388198" y="183092"/>
            <a:ext cx="9337636" cy="762000"/>
          </a:xfrm>
        </p:spPr>
        <p:txBody>
          <a:bodyPr/>
          <a:lstStyle/>
          <a:p>
            <a:r>
              <a:rPr lang="lv-LV" sz="2400" b="1" dirty="0">
                <a:latin typeface="Verdana" panose="020B0604030504040204" pitchFamily="34" charset="0"/>
                <a:ea typeface="Verdana" panose="020B0604030504040204" pitchFamily="34" charset="0"/>
              </a:rPr>
              <a:t>Vienaudžu</a:t>
            </a:r>
            <a:r>
              <a:rPr lang="lv-LV" b="1" dirty="0"/>
              <a:t> savstarpējā vardarbība</a:t>
            </a:r>
          </a:p>
        </p:txBody>
      </p:sp>
      <p:pic>
        <p:nvPicPr>
          <p:cNvPr id="3" name="Attēls 2">
            <a:extLst>
              <a:ext uri="{FF2B5EF4-FFF2-40B4-BE49-F238E27FC236}">
                <a16:creationId xmlns:a16="http://schemas.microsoft.com/office/drawing/2014/main" id="{D2FB2160-B028-4068-B299-FDAFE8EC6D43}"/>
              </a:ext>
            </a:extLst>
          </p:cNvPr>
          <p:cNvPicPr>
            <a:picLocks noChangeAspect="1"/>
          </p:cNvPicPr>
          <p:nvPr/>
        </p:nvPicPr>
        <p:blipFill>
          <a:blip r:embed="rId2"/>
          <a:stretch>
            <a:fillRect/>
          </a:stretch>
        </p:blipFill>
        <p:spPr>
          <a:xfrm>
            <a:off x="7348713" y="1874384"/>
            <a:ext cx="4487045" cy="1828959"/>
          </a:xfrm>
          <a:prstGeom prst="rect">
            <a:avLst/>
          </a:prstGeom>
        </p:spPr>
      </p:pic>
      <p:sp>
        <p:nvSpPr>
          <p:cNvPr id="4" name="Taisnstūris 3">
            <a:extLst>
              <a:ext uri="{FF2B5EF4-FFF2-40B4-BE49-F238E27FC236}">
                <a16:creationId xmlns:a16="http://schemas.microsoft.com/office/drawing/2014/main" id="{30D68516-F809-465F-B34E-38752055D68E}"/>
              </a:ext>
            </a:extLst>
          </p:cNvPr>
          <p:cNvSpPr/>
          <p:nvPr/>
        </p:nvSpPr>
        <p:spPr>
          <a:xfrm>
            <a:off x="2302136" y="4891096"/>
            <a:ext cx="9533622" cy="738664"/>
          </a:xfrm>
          <a:prstGeom prst="rect">
            <a:avLst/>
          </a:prstGeom>
        </p:spPr>
        <p:txBody>
          <a:bodyPr wrap="square">
            <a:spAutoFit/>
          </a:bodyPr>
          <a:lstStyle/>
          <a:p>
            <a:r>
              <a:rPr lang="lv-LV" sz="1400" dirty="0">
                <a:latin typeface="Verdana" panose="020B0604030504040204" pitchFamily="34" charset="0"/>
                <a:ea typeface="Verdana" panose="020B0604030504040204" pitchFamily="34" charset="0"/>
              </a:rPr>
              <a:t>Salīdzinājumā ar 2021. gadu un 2022. gadu sūdzību skaits par vienaudžu savstarpējo vardarbību ir palielinājies. No 2023. gadā saņemtajām 148 sūdzībām apstiprinājās un daļēji apstiprinājās 108 sūdzības, kas ir 73 %, nav apstiprinājušās 40 sūdzības, kas ir  27% no šo sūdzību skaita. </a:t>
            </a:r>
          </a:p>
        </p:txBody>
      </p:sp>
      <p:pic>
        <p:nvPicPr>
          <p:cNvPr id="5" name="Attēls 4">
            <a:extLst>
              <a:ext uri="{FF2B5EF4-FFF2-40B4-BE49-F238E27FC236}">
                <a16:creationId xmlns:a16="http://schemas.microsoft.com/office/drawing/2014/main" id="{40F1E01D-92BC-4F2F-98EC-516BD0D2DFC6}"/>
              </a:ext>
            </a:extLst>
          </p:cNvPr>
          <p:cNvPicPr>
            <a:picLocks noChangeAspect="1"/>
          </p:cNvPicPr>
          <p:nvPr/>
        </p:nvPicPr>
        <p:blipFill>
          <a:blip r:embed="rId3"/>
          <a:stretch>
            <a:fillRect/>
          </a:stretch>
        </p:blipFill>
        <p:spPr>
          <a:xfrm>
            <a:off x="408792" y="183092"/>
            <a:ext cx="1097375" cy="1146147"/>
          </a:xfrm>
          <a:prstGeom prst="rect">
            <a:avLst/>
          </a:prstGeom>
        </p:spPr>
      </p:pic>
      <p:pic>
        <p:nvPicPr>
          <p:cNvPr id="7" name="Attēls 6">
            <a:extLst>
              <a:ext uri="{FF2B5EF4-FFF2-40B4-BE49-F238E27FC236}">
                <a16:creationId xmlns:a16="http://schemas.microsoft.com/office/drawing/2014/main" id="{840A3858-42E7-4F97-9F59-21AE87F0F163}"/>
              </a:ext>
            </a:extLst>
          </p:cNvPr>
          <p:cNvPicPr>
            <a:picLocks noChangeAspect="1"/>
          </p:cNvPicPr>
          <p:nvPr/>
        </p:nvPicPr>
        <p:blipFill>
          <a:blip r:embed="rId4"/>
          <a:stretch>
            <a:fillRect/>
          </a:stretch>
        </p:blipFill>
        <p:spPr>
          <a:xfrm>
            <a:off x="2388198" y="1600041"/>
            <a:ext cx="4493141" cy="2377646"/>
          </a:xfrm>
          <a:prstGeom prst="rect">
            <a:avLst/>
          </a:prstGeom>
        </p:spPr>
      </p:pic>
    </p:spTree>
    <p:extLst>
      <p:ext uri="{BB962C8B-B14F-4D97-AF65-F5344CB8AC3E}">
        <p14:creationId xmlns:p14="http://schemas.microsoft.com/office/powerpoint/2010/main" val="116426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B5BE15A-A0C3-4D63-AA69-2DC2C4BBCB75}"/>
              </a:ext>
            </a:extLst>
          </p:cNvPr>
          <p:cNvSpPr>
            <a:spLocks noGrp="1"/>
          </p:cNvSpPr>
          <p:nvPr>
            <p:ph type="title"/>
          </p:nvPr>
        </p:nvSpPr>
        <p:spPr>
          <a:xfrm>
            <a:off x="2151528" y="365126"/>
            <a:ext cx="9202271" cy="1076400"/>
          </a:xfrm>
        </p:spPr>
        <p:txBody>
          <a:bodyPr>
            <a:normAutofit/>
          </a:bodyPr>
          <a:lstStyle/>
          <a:p>
            <a:pPr algn="ctr"/>
            <a:r>
              <a:rPr lang="en-US" sz="2400" b="1" dirty="0">
                <a:latin typeface="Verdana" panose="020B0604030504040204" pitchFamily="34" charset="0"/>
                <a:ea typeface="Verdana" panose="020B0604030504040204" pitchFamily="34" charset="0"/>
              </a:rPr>
              <a:t>V</a:t>
            </a:r>
            <a:r>
              <a:rPr lang="lv-LV" sz="2400" b="1" dirty="0" err="1">
                <a:latin typeface="Verdana" panose="020B0604030504040204" pitchFamily="34" charset="0"/>
                <a:ea typeface="Verdana" panose="020B0604030504040204" pitchFamily="34" charset="0"/>
              </a:rPr>
              <a:t>alsts</a:t>
            </a:r>
            <a:r>
              <a:rPr lang="lv-LV" sz="2400" b="1" dirty="0">
                <a:latin typeface="Verdana" panose="020B0604030504040204" pitchFamily="34" charset="0"/>
                <a:ea typeface="Verdana" panose="020B0604030504040204" pitchFamily="34" charset="0"/>
              </a:rPr>
              <a:t> un pašvaldību institūciju amatpersonu vai darbinieku  </a:t>
            </a:r>
            <a:r>
              <a:rPr lang="lv-LV" sz="2400" b="1" dirty="0" err="1">
                <a:latin typeface="Verdana" panose="020B0604030504040204" pitchFamily="34" charset="0"/>
                <a:ea typeface="Verdana" panose="020B0604030504040204" pitchFamily="34" charset="0"/>
              </a:rPr>
              <a:t>vardarbīb</a:t>
            </a:r>
            <a:r>
              <a:rPr lang="en-US" sz="2400" b="1" dirty="0">
                <a:latin typeface="Verdana" panose="020B0604030504040204" pitchFamily="34" charset="0"/>
                <a:ea typeface="Verdana" panose="020B0604030504040204" pitchFamily="34" charset="0"/>
              </a:rPr>
              <a:t>a</a:t>
            </a:r>
            <a:r>
              <a:rPr lang="lv-LV" sz="2400" b="1" dirty="0">
                <a:latin typeface="Verdana" panose="020B0604030504040204" pitchFamily="34" charset="0"/>
                <a:ea typeface="Verdana" panose="020B0604030504040204" pitchFamily="34" charset="0"/>
              </a:rPr>
              <a:t> pret bērniem</a:t>
            </a:r>
          </a:p>
        </p:txBody>
      </p:sp>
      <p:pic>
        <p:nvPicPr>
          <p:cNvPr id="3" name="Attēls 2">
            <a:extLst>
              <a:ext uri="{FF2B5EF4-FFF2-40B4-BE49-F238E27FC236}">
                <a16:creationId xmlns:a16="http://schemas.microsoft.com/office/drawing/2014/main" id="{6CD7B2D3-9091-40B1-AC99-444606BC6663}"/>
              </a:ext>
            </a:extLst>
          </p:cNvPr>
          <p:cNvPicPr>
            <a:picLocks noChangeAspect="1"/>
          </p:cNvPicPr>
          <p:nvPr/>
        </p:nvPicPr>
        <p:blipFill>
          <a:blip r:embed="rId2"/>
          <a:stretch>
            <a:fillRect/>
          </a:stretch>
        </p:blipFill>
        <p:spPr>
          <a:xfrm>
            <a:off x="7385839" y="1831756"/>
            <a:ext cx="4263071" cy="2256149"/>
          </a:xfrm>
          <a:prstGeom prst="rect">
            <a:avLst/>
          </a:prstGeom>
        </p:spPr>
      </p:pic>
      <p:pic>
        <p:nvPicPr>
          <p:cNvPr id="4" name="Attēls 3">
            <a:extLst>
              <a:ext uri="{FF2B5EF4-FFF2-40B4-BE49-F238E27FC236}">
                <a16:creationId xmlns:a16="http://schemas.microsoft.com/office/drawing/2014/main" id="{63A531D2-A3C9-431B-9F9C-0B8680EDDCD4}"/>
              </a:ext>
            </a:extLst>
          </p:cNvPr>
          <p:cNvPicPr>
            <a:picLocks noChangeAspect="1"/>
          </p:cNvPicPr>
          <p:nvPr/>
        </p:nvPicPr>
        <p:blipFill>
          <a:blip r:embed="rId3"/>
          <a:stretch>
            <a:fillRect/>
          </a:stretch>
        </p:blipFill>
        <p:spPr>
          <a:xfrm>
            <a:off x="2216846" y="3604462"/>
            <a:ext cx="4535817" cy="1542422"/>
          </a:xfrm>
          <a:prstGeom prst="rect">
            <a:avLst/>
          </a:prstGeom>
        </p:spPr>
      </p:pic>
      <p:sp>
        <p:nvSpPr>
          <p:cNvPr id="5" name="Taisnstūris 4">
            <a:extLst>
              <a:ext uri="{FF2B5EF4-FFF2-40B4-BE49-F238E27FC236}">
                <a16:creationId xmlns:a16="http://schemas.microsoft.com/office/drawing/2014/main" id="{EAA7C70E-36D4-48C0-891D-79123F934890}"/>
              </a:ext>
            </a:extLst>
          </p:cNvPr>
          <p:cNvSpPr/>
          <p:nvPr/>
        </p:nvSpPr>
        <p:spPr>
          <a:xfrm>
            <a:off x="2151528" y="5267614"/>
            <a:ext cx="9497382" cy="954107"/>
          </a:xfrm>
          <a:prstGeom prst="rect">
            <a:avLst/>
          </a:prstGeom>
        </p:spPr>
        <p:txBody>
          <a:bodyPr wrap="square">
            <a:spAutoFit/>
          </a:bodyPr>
          <a:lstStyle/>
          <a:p>
            <a:r>
              <a:rPr lang="lv-LV" sz="1400" dirty="0">
                <a:latin typeface="Verdana" panose="020B0604030504040204" pitchFamily="34" charset="0"/>
                <a:ea typeface="Verdana" panose="020B0604030504040204" pitchFamily="34" charset="0"/>
              </a:rPr>
              <a:t>No izskatītajām sūdzībām </a:t>
            </a:r>
            <a:r>
              <a:rPr lang="lv-LV" sz="1400" b="1" dirty="0">
                <a:latin typeface="Verdana" panose="020B0604030504040204" pitchFamily="34" charset="0"/>
                <a:ea typeface="Verdana" panose="020B0604030504040204" pitchFamily="34" charset="0"/>
              </a:rPr>
              <a:t>apstiprinājās 64 </a:t>
            </a:r>
            <a:r>
              <a:rPr lang="lv-LV" sz="1400" dirty="0">
                <a:latin typeface="Verdana" panose="020B0604030504040204" pitchFamily="34" charset="0"/>
                <a:ea typeface="Verdana" panose="020B0604030504040204" pitchFamily="34" charset="0"/>
              </a:rPr>
              <a:t>sūdzības, </a:t>
            </a:r>
            <a:r>
              <a:rPr lang="lv-LV" sz="1400" b="1" dirty="0">
                <a:latin typeface="Verdana" panose="020B0604030504040204" pitchFamily="34" charset="0"/>
                <a:ea typeface="Verdana" panose="020B0604030504040204" pitchFamily="34" charset="0"/>
              </a:rPr>
              <a:t>daļēji apstiprinājās 32 </a:t>
            </a:r>
            <a:r>
              <a:rPr lang="lv-LV" sz="1400" dirty="0">
                <a:latin typeface="Verdana" panose="020B0604030504040204" pitchFamily="34" charset="0"/>
                <a:ea typeface="Verdana" panose="020B0604030504040204" pitchFamily="34" charset="0"/>
              </a:rPr>
              <a:t>sūdzības un </a:t>
            </a:r>
            <a:r>
              <a:rPr lang="lv-LV" sz="1400" b="1" dirty="0">
                <a:latin typeface="Verdana" panose="020B0604030504040204" pitchFamily="34" charset="0"/>
                <a:ea typeface="Verdana" panose="020B0604030504040204" pitchFamily="34" charset="0"/>
              </a:rPr>
              <a:t>162 </a:t>
            </a:r>
            <a:r>
              <a:rPr lang="lv-LV" sz="1400" dirty="0">
                <a:latin typeface="Verdana" panose="020B0604030504040204" pitchFamily="34" charset="0"/>
                <a:ea typeface="Verdana" panose="020B0604030504040204" pitchFamily="34" charset="0"/>
              </a:rPr>
              <a:t>sūdzības </a:t>
            </a:r>
            <a:r>
              <a:rPr lang="lv-LV" sz="1400" b="1" dirty="0">
                <a:latin typeface="Verdana" panose="020B0604030504040204" pitchFamily="34" charset="0"/>
                <a:ea typeface="Verdana" panose="020B0604030504040204" pitchFamily="34" charset="0"/>
              </a:rPr>
              <a:t>neapstiprinājā</a:t>
            </a:r>
            <a:r>
              <a:rPr lang="lv-LV" sz="1400" dirty="0">
                <a:latin typeface="Verdana" panose="020B0604030504040204" pitchFamily="34" charset="0"/>
                <a:ea typeface="Verdana" panose="020B0604030504040204" pitchFamily="34" charset="0"/>
              </a:rPr>
              <a:t>s. </a:t>
            </a:r>
          </a:p>
          <a:p>
            <a:r>
              <a:rPr lang="lv-LV" sz="1400" dirty="0">
                <a:latin typeface="Verdana" panose="020B0604030504040204" pitchFamily="34" charset="0"/>
                <a:ea typeface="Verdana" panose="020B0604030504040204" pitchFamily="34" charset="0"/>
              </a:rPr>
              <a:t>Kopumā apstiprinājās un daļēji apstiprinājās 37 % sūdzības un  neapstiprinājās 63 % sūdzības par iespējamu darbinieku vardarbību pret bērniem. </a:t>
            </a:r>
          </a:p>
        </p:txBody>
      </p:sp>
      <p:pic>
        <p:nvPicPr>
          <p:cNvPr id="6" name="Attēls 5">
            <a:extLst>
              <a:ext uri="{FF2B5EF4-FFF2-40B4-BE49-F238E27FC236}">
                <a16:creationId xmlns:a16="http://schemas.microsoft.com/office/drawing/2014/main" id="{226B6450-67A8-4DA7-8987-CC2296A94E66}"/>
              </a:ext>
            </a:extLst>
          </p:cNvPr>
          <p:cNvPicPr>
            <a:picLocks noChangeAspect="1"/>
          </p:cNvPicPr>
          <p:nvPr/>
        </p:nvPicPr>
        <p:blipFill>
          <a:blip r:embed="rId4"/>
          <a:stretch>
            <a:fillRect/>
          </a:stretch>
        </p:blipFill>
        <p:spPr>
          <a:xfrm>
            <a:off x="200762" y="224804"/>
            <a:ext cx="1097375" cy="1146147"/>
          </a:xfrm>
          <a:prstGeom prst="rect">
            <a:avLst/>
          </a:prstGeom>
        </p:spPr>
      </p:pic>
      <p:pic>
        <p:nvPicPr>
          <p:cNvPr id="7" name="Attēls 6">
            <a:extLst>
              <a:ext uri="{FF2B5EF4-FFF2-40B4-BE49-F238E27FC236}">
                <a16:creationId xmlns:a16="http://schemas.microsoft.com/office/drawing/2014/main" id="{A268BAC9-7E02-4631-A3D0-AC1838579205}"/>
              </a:ext>
            </a:extLst>
          </p:cNvPr>
          <p:cNvPicPr>
            <a:picLocks noChangeAspect="1"/>
          </p:cNvPicPr>
          <p:nvPr/>
        </p:nvPicPr>
        <p:blipFill>
          <a:blip r:embed="rId5"/>
          <a:stretch>
            <a:fillRect/>
          </a:stretch>
        </p:blipFill>
        <p:spPr>
          <a:xfrm>
            <a:off x="2247329" y="1748642"/>
            <a:ext cx="4505334" cy="1554615"/>
          </a:xfrm>
          <a:prstGeom prst="rect">
            <a:avLst/>
          </a:prstGeom>
        </p:spPr>
      </p:pic>
    </p:spTree>
    <p:extLst>
      <p:ext uri="{BB962C8B-B14F-4D97-AF65-F5344CB8AC3E}">
        <p14:creationId xmlns:p14="http://schemas.microsoft.com/office/powerpoint/2010/main" val="357697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A8B3602-FDBB-4074-982C-31D19DB5A46E}"/>
              </a:ext>
            </a:extLst>
          </p:cNvPr>
          <p:cNvSpPr>
            <a:spLocks noGrp="1"/>
          </p:cNvSpPr>
          <p:nvPr>
            <p:ph type="title"/>
          </p:nvPr>
        </p:nvSpPr>
        <p:spPr>
          <a:xfrm>
            <a:off x="2097741" y="183091"/>
            <a:ext cx="9509759" cy="946461"/>
          </a:xfrm>
        </p:spPr>
        <p:txBody>
          <a:bodyPr>
            <a:normAutofit/>
          </a:bodyPr>
          <a:lstStyle/>
          <a:p>
            <a:r>
              <a:rPr lang="lv-LV" sz="2400" b="1" dirty="0">
                <a:latin typeface="Verdana" panose="020B0604030504040204" pitchFamily="34" charset="0"/>
                <a:ea typeface="Verdana" panose="020B0604030504040204" pitchFamily="34" charset="0"/>
              </a:rPr>
              <a:t>Valsts un pašvaldību institūciju amatpersonu vai darbinieku  vardarbība pret bērniem</a:t>
            </a:r>
          </a:p>
        </p:txBody>
      </p:sp>
      <p:pic>
        <p:nvPicPr>
          <p:cNvPr id="3" name="Attēls 2">
            <a:extLst>
              <a:ext uri="{FF2B5EF4-FFF2-40B4-BE49-F238E27FC236}">
                <a16:creationId xmlns:a16="http://schemas.microsoft.com/office/drawing/2014/main" id="{1078F196-5A4F-44B4-B31E-4E0929D18F34}"/>
              </a:ext>
            </a:extLst>
          </p:cNvPr>
          <p:cNvPicPr>
            <a:picLocks noChangeAspect="1"/>
          </p:cNvPicPr>
          <p:nvPr/>
        </p:nvPicPr>
        <p:blipFill>
          <a:blip r:embed="rId2"/>
          <a:stretch>
            <a:fillRect/>
          </a:stretch>
        </p:blipFill>
        <p:spPr>
          <a:xfrm>
            <a:off x="7632563" y="1506495"/>
            <a:ext cx="3974937" cy="2597121"/>
          </a:xfrm>
          <a:prstGeom prst="rect">
            <a:avLst/>
          </a:prstGeom>
        </p:spPr>
      </p:pic>
      <p:sp>
        <p:nvSpPr>
          <p:cNvPr id="4" name="Taisnstūris 3">
            <a:extLst>
              <a:ext uri="{FF2B5EF4-FFF2-40B4-BE49-F238E27FC236}">
                <a16:creationId xmlns:a16="http://schemas.microsoft.com/office/drawing/2014/main" id="{4E22D8FE-91DA-4F3D-9912-D6AD42368FDF}"/>
              </a:ext>
            </a:extLst>
          </p:cNvPr>
          <p:cNvSpPr/>
          <p:nvPr/>
        </p:nvSpPr>
        <p:spPr>
          <a:xfrm>
            <a:off x="1663847" y="4120364"/>
            <a:ext cx="9929309" cy="2462213"/>
          </a:xfrm>
          <a:prstGeom prst="rect">
            <a:avLst/>
          </a:prstGeom>
        </p:spPr>
        <p:txBody>
          <a:bodyPr wrap="square">
            <a:spAutoFit/>
          </a:bodyPr>
          <a:lstStyle/>
          <a:p>
            <a:pPr algn="just"/>
            <a:r>
              <a:rPr lang="lv-LV" sz="1400" dirty="0">
                <a:latin typeface="Verdana" panose="020B0604030504040204" pitchFamily="34" charset="0"/>
                <a:ea typeface="Verdana" panose="020B0604030504040204" pitchFamily="34" charset="0"/>
              </a:rPr>
              <a:t>2023. gadā </a:t>
            </a:r>
            <a:r>
              <a:rPr lang="lv-LV" sz="1400" b="1" dirty="0">
                <a:latin typeface="Verdana" panose="020B0604030504040204" pitchFamily="34" charset="0"/>
                <a:ea typeface="Verdana" panose="020B0604030504040204" pitchFamily="34" charset="0"/>
              </a:rPr>
              <a:t>62 </a:t>
            </a:r>
            <a:r>
              <a:rPr lang="lv-LV" sz="1400" dirty="0">
                <a:latin typeface="Verdana" panose="020B0604030504040204" pitchFamily="34" charset="0"/>
                <a:ea typeface="Verdana" panose="020B0604030504040204" pitchFamily="34" charset="0"/>
              </a:rPr>
              <a:t>gadījumos tika pieņemts lēmums atteikt uzsākt administratīvā pārkāpuma procesu saskaņā ar AAL 119. panta pirmās daļas 1. punktu, no tām skolās – 33, pirmsskolas izglītības iestādēs – 17, </a:t>
            </a:r>
            <a:r>
              <a:rPr lang="lv-LV" sz="1400" dirty="0" err="1">
                <a:latin typeface="Verdana" panose="020B0604030504040204" pitchFamily="34" charset="0"/>
                <a:ea typeface="Verdana" panose="020B0604030504040204" pitchFamily="34" charset="0"/>
              </a:rPr>
              <a:t>ārpusģimenes</a:t>
            </a:r>
            <a:r>
              <a:rPr lang="lv-LV" sz="1400" dirty="0">
                <a:latin typeface="Verdana" panose="020B0604030504040204" pitchFamily="34" charset="0"/>
                <a:ea typeface="Verdana" panose="020B0604030504040204" pitchFamily="34" charset="0"/>
              </a:rPr>
              <a:t> aprūpes iestādēs – 2, bāriņtiesās – 5, sociālajā dienestā – 1, Valsts policijā – 4. </a:t>
            </a:r>
          </a:p>
          <a:p>
            <a:pPr algn="just"/>
            <a:endParaRPr lang="lv-LV" sz="1400" dirty="0">
              <a:latin typeface="Verdana" panose="020B0604030504040204" pitchFamily="34" charset="0"/>
              <a:ea typeface="Verdana" panose="020B0604030504040204" pitchFamily="34" charset="0"/>
            </a:endParaRPr>
          </a:p>
          <a:p>
            <a:pPr algn="just"/>
            <a:r>
              <a:rPr lang="lv-LV" sz="1400" dirty="0">
                <a:latin typeface="Verdana" panose="020B0604030504040204" pitchFamily="34" charset="0"/>
                <a:ea typeface="Verdana" panose="020B0604030504040204" pitchFamily="34" charset="0"/>
              </a:rPr>
              <a:t>Valsts un pašvaldības iestāžu darbinieku pārkāpumi, par kuriem bija jāpieņem lēmums par administratīvā pārkāpuma lietas uzsākšanu vai atteikums uzsākt administratīvo procesu, lielākoties ir bijuši par emocionālu vardarbību pret bērnu, kas ir </a:t>
            </a:r>
            <a:r>
              <a:rPr lang="lv-LV" sz="1400" b="1" dirty="0">
                <a:latin typeface="Verdana" panose="020B0604030504040204" pitchFamily="34" charset="0"/>
                <a:ea typeface="Verdana" panose="020B0604030504040204" pitchFamily="34" charset="0"/>
              </a:rPr>
              <a:t>44</a:t>
            </a:r>
            <a:r>
              <a:rPr lang="lv-LV" sz="1400" dirty="0">
                <a:latin typeface="Verdana" panose="020B0604030504040204" pitchFamily="34" charset="0"/>
                <a:ea typeface="Verdana" panose="020B0604030504040204" pitchFamily="34" charset="0"/>
              </a:rPr>
              <a:t>. Par fizisku vardarbību pret bērnu – </a:t>
            </a:r>
            <a:r>
              <a:rPr lang="lv-LV" sz="1400" b="1" dirty="0">
                <a:latin typeface="Verdana" panose="020B0604030504040204" pitchFamily="34" charset="0"/>
                <a:ea typeface="Verdana" panose="020B0604030504040204" pitchFamily="34" charset="0"/>
              </a:rPr>
              <a:t>27</a:t>
            </a:r>
            <a:r>
              <a:rPr lang="lv-LV" sz="1400" dirty="0">
                <a:latin typeface="Verdana" panose="020B0604030504040204" pitchFamily="34" charset="0"/>
                <a:ea typeface="Verdana" panose="020B0604030504040204" pitchFamily="34" charset="0"/>
              </a:rPr>
              <a:t>, par emocionālu un fizisku vardarbību pret bērnu – </a:t>
            </a:r>
            <a:r>
              <a:rPr lang="lv-LV" sz="1400" b="1" dirty="0">
                <a:latin typeface="Verdana" panose="020B0604030504040204" pitchFamily="34" charset="0"/>
                <a:ea typeface="Verdana" panose="020B0604030504040204" pitchFamily="34" charset="0"/>
              </a:rPr>
              <a:t>18</a:t>
            </a:r>
            <a:r>
              <a:rPr lang="en-US" sz="1400" b="1" dirty="0">
                <a:latin typeface="Verdana" panose="020B0604030504040204" pitchFamily="34" charset="0"/>
                <a:ea typeface="Verdana" panose="020B0604030504040204" pitchFamily="34" charset="0"/>
              </a:rPr>
              <a:t>.</a:t>
            </a:r>
            <a:endParaRPr lang="lv-LV" sz="1400" b="1" dirty="0">
              <a:latin typeface="Verdana" panose="020B0604030504040204" pitchFamily="34" charset="0"/>
              <a:ea typeface="Verdana" panose="020B0604030504040204" pitchFamily="34" charset="0"/>
            </a:endParaRPr>
          </a:p>
          <a:p>
            <a:pPr algn="just"/>
            <a:endParaRPr lang="lv-LV" sz="1400" dirty="0">
              <a:latin typeface="Verdana" panose="020B0604030504040204" pitchFamily="34" charset="0"/>
              <a:ea typeface="Verdana" panose="020B0604030504040204" pitchFamily="34" charset="0"/>
            </a:endParaRPr>
          </a:p>
          <a:p>
            <a:pPr algn="just"/>
            <a:r>
              <a:rPr lang="lv-LV" sz="1400" b="1" dirty="0">
                <a:latin typeface="Verdana" panose="020B0604030504040204" pitchFamily="34" charset="0"/>
                <a:ea typeface="Verdana" panose="020B0604030504040204" pitchFamily="34" charset="0"/>
              </a:rPr>
              <a:t>22</a:t>
            </a:r>
            <a:r>
              <a:rPr lang="lv-LV" sz="1400" dirty="0">
                <a:latin typeface="Verdana" panose="020B0604030504040204" pitchFamily="34" charset="0"/>
                <a:ea typeface="Verdana" panose="020B0604030504040204" pitchFamily="34" charset="0"/>
              </a:rPr>
              <a:t> gadījumos tika pieņemts lēmums pārkāpumu izdarījušajai personai piemērot </a:t>
            </a:r>
            <a:r>
              <a:rPr lang="lv-LV" sz="1400" b="1" dirty="0">
                <a:latin typeface="Verdana" panose="020B0604030504040204" pitchFamily="34" charset="0"/>
                <a:ea typeface="Verdana" panose="020B0604030504040204" pitchFamily="34" charset="0"/>
              </a:rPr>
              <a:t>sodu</a:t>
            </a:r>
            <a:r>
              <a:rPr lang="lv-LV" sz="1400" dirty="0">
                <a:latin typeface="Verdana" panose="020B0604030504040204" pitchFamily="34" charset="0"/>
                <a:ea typeface="Verdana" panose="020B0604030504040204" pitchFamily="34" charset="0"/>
              </a:rPr>
              <a:t> – brīdinājumu (13) vai naudas sodu (9) saskaņā ar BTAL 81. pantu.</a:t>
            </a:r>
          </a:p>
        </p:txBody>
      </p:sp>
      <p:pic>
        <p:nvPicPr>
          <p:cNvPr id="5" name="Attēls 4">
            <a:extLst>
              <a:ext uri="{FF2B5EF4-FFF2-40B4-BE49-F238E27FC236}">
                <a16:creationId xmlns:a16="http://schemas.microsoft.com/office/drawing/2014/main" id="{4C8D39A4-6D48-41E0-B6A5-42D3097C3D03}"/>
              </a:ext>
            </a:extLst>
          </p:cNvPr>
          <p:cNvPicPr>
            <a:picLocks noChangeAspect="1"/>
          </p:cNvPicPr>
          <p:nvPr/>
        </p:nvPicPr>
        <p:blipFill>
          <a:blip r:embed="rId3"/>
          <a:stretch>
            <a:fillRect/>
          </a:stretch>
        </p:blipFill>
        <p:spPr>
          <a:xfrm>
            <a:off x="286823" y="183091"/>
            <a:ext cx="1097375" cy="1146147"/>
          </a:xfrm>
          <a:prstGeom prst="rect">
            <a:avLst/>
          </a:prstGeom>
        </p:spPr>
      </p:pic>
      <p:pic>
        <p:nvPicPr>
          <p:cNvPr id="6" name="Attēls 5">
            <a:extLst>
              <a:ext uri="{FF2B5EF4-FFF2-40B4-BE49-F238E27FC236}">
                <a16:creationId xmlns:a16="http://schemas.microsoft.com/office/drawing/2014/main" id="{15614B23-29D4-44E8-883C-BF7A3E8F9443}"/>
              </a:ext>
            </a:extLst>
          </p:cNvPr>
          <p:cNvPicPr>
            <a:picLocks noChangeAspect="1"/>
          </p:cNvPicPr>
          <p:nvPr/>
        </p:nvPicPr>
        <p:blipFill>
          <a:blip r:embed="rId4"/>
          <a:stretch>
            <a:fillRect/>
          </a:stretch>
        </p:blipFill>
        <p:spPr>
          <a:xfrm>
            <a:off x="1708603" y="1439075"/>
            <a:ext cx="4919898" cy="2597121"/>
          </a:xfrm>
          <a:prstGeom prst="rect">
            <a:avLst/>
          </a:prstGeom>
        </p:spPr>
      </p:pic>
    </p:spTree>
    <p:extLst>
      <p:ext uri="{BB962C8B-B14F-4D97-AF65-F5344CB8AC3E}">
        <p14:creationId xmlns:p14="http://schemas.microsoft.com/office/powerpoint/2010/main" val="3489488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9E01728-1882-4082-A20F-989BFEC1B050}"/>
              </a:ext>
            </a:extLst>
          </p:cNvPr>
          <p:cNvSpPr>
            <a:spLocks noGrp="1"/>
          </p:cNvSpPr>
          <p:nvPr>
            <p:ph type="title"/>
          </p:nvPr>
        </p:nvSpPr>
        <p:spPr>
          <a:xfrm>
            <a:off x="2011680" y="365125"/>
            <a:ext cx="9342120" cy="1325563"/>
          </a:xfrm>
        </p:spPr>
        <p:txBody>
          <a:bodyPr>
            <a:normAutofit/>
          </a:bodyPr>
          <a:lstStyle/>
          <a:p>
            <a:pPr algn="ctr"/>
            <a:r>
              <a:rPr lang="lv-LV" sz="2400" b="1" dirty="0">
                <a:latin typeface="Verdana" panose="020B0604030504040204" pitchFamily="34" charset="0"/>
                <a:ea typeface="Verdana" panose="020B0604030504040204" pitchFamily="34" charset="0"/>
              </a:rPr>
              <a:t>Bērnu aizsardzības centra veiktie preventīvie pasākumi</a:t>
            </a:r>
          </a:p>
        </p:txBody>
      </p:sp>
      <p:sp>
        <p:nvSpPr>
          <p:cNvPr id="3" name="Taisnstūris 2">
            <a:extLst>
              <a:ext uri="{FF2B5EF4-FFF2-40B4-BE49-F238E27FC236}">
                <a16:creationId xmlns:a16="http://schemas.microsoft.com/office/drawing/2014/main" id="{E8C12DEE-1C2E-4C2D-BF70-EB5B95BBED59}"/>
              </a:ext>
            </a:extLst>
          </p:cNvPr>
          <p:cNvSpPr/>
          <p:nvPr/>
        </p:nvSpPr>
        <p:spPr>
          <a:xfrm>
            <a:off x="1710466" y="1569982"/>
            <a:ext cx="10342581" cy="4832092"/>
          </a:xfrm>
          <a:prstGeom prst="rect">
            <a:avLst/>
          </a:prstGeom>
        </p:spPr>
        <p:txBody>
          <a:bodyPr wrap="square">
            <a:spAutoFit/>
          </a:bodyPr>
          <a:lstStyle/>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BAC Uzticības tālruņa </a:t>
            </a:r>
            <a:r>
              <a:rPr lang="lv-LV" sz="1400" dirty="0" err="1">
                <a:latin typeface="Verdana" panose="020B0604030504040204" pitchFamily="34" charset="0"/>
                <a:ea typeface="Verdana" panose="020B0604030504040204" pitchFamily="34" charset="0"/>
              </a:rPr>
              <a:t>kampaņ</a:t>
            </a:r>
            <a:r>
              <a:rPr lang="en-US" sz="1400" dirty="0">
                <a:latin typeface="Verdana" panose="020B0604030504040204" pitchFamily="34" charset="0"/>
                <a:ea typeface="Verdana" panose="020B0604030504040204" pitchFamily="34" charset="0"/>
              </a:rPr>
              <a:t>a</a:t>
            </a:r>
            <a:r>
              <a:rPr lang="lv-LV" sz="1400" dirty="0">
                <a:latin typeface="Verdana" panose="020B0604030504040204" pitchFamily="34" charset="0"/>
                <a:ea typeface="Verdana" panose="020B0604030504040204" pitchFamily="34" charset="0"/>
              </a:rPr>
              <a:t> “Atpazīsti savu spēku”</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Ģimenes psihoterapijas konsultācijas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Konference – </a:t>
            </a:r>
            <a:r>
              <a:rPr lang="lv-LV" sz="1400" dirty="0" err="1">
                <a:latin typeface="Verdana" panose="020B0604030504040204" pitchFamily="34" charset="0"/>
                <a:ea typeface="Verdana" panose="020B0604030504040204" pitchFamily="34" charset="0"/>
              </a:rPr>
              <a:t>domnīca</a:t>
            </a:r>
            <a:r>
              <a:rPr lang="lv-LV" sz="1400" dirty="0">
                <a:latin typeface="Verdana" panose="020B0604030504040204" pitchFamily="34" charset="0"/>
                <a:ea typeface="Verdana" panose="020B0604030504040204" pitchFamily="34" charset="0"/>
              </a:rPr>
              <a:t> “Uzspēlējam”</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Konference “Atbalsts pusaudžu dzīvē”</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Četras reģionālās </a:t>
            </a:r>
            <a:r>
              <a:rPr lang="lv-LV" sz="1400" dirty="0" err="1">
                <a:latin typeface="Verdana" panose="020B0604030504040204" pitchFamily="34" charset="0"/>
                <a:ea typeface="Verdana" panose="020B0604030504040204" pitchFamily="34" charset="0"/>
              </a:rPr>
              <a:t>domnīcas</a:t>
            </a:r>
            <a:r>
              <a:rPr lang="lv-LV" sz="1400" dirty="0">
                <a:latin typeface="Verdana" panose="020B0604030504040204" pitchFamily="34" charset="0"/>
                <a:ea typeface="Verdana" panose="020B0604030504040204" pitchFamily="34" charset="0"/>
              </a:rPr>
              <a:t> “Pirmsskolas izglītības iestāde – starts bērna izaugsmei”</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BAC sadarbībā ar Labklājības ministriju un nodibinājumu “Centrs </a:t>
            </a:r>
            <a:r>
              <a:rPr lang="lv-LV" sz="1400" dirty="0" err="1">
                <a:latin typeface="Verdana" panose="020B0604030504040204" pitchFamily="34" charset="0"/>
                <a:ea typeface="Verdana" panose="020B0604030504040204" pitchFamily="34" charset="0"/>
              </a:rPr>
              <a:t>Dardedze</a:t>
            </a:r>
            <a:r>
              <a:rPr lang="lv-LV" sz="1400" dirty="0">
                <a:latin typeface="Verdana" panose="020B0604030504040204" pitchFamily="34" charset="0"/>
                <a:ea typeface="Verdana" panose="020B0604030504040204" pitchFamily="34" charset="0"/>
              </a:rPr>
              <a:t>” rīkotā darba konference </a:t>
            </a:r>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    </a:t>
            </a:r>
            <a:r>
              <a:rPr lang="lv-LV" sz="1400" dirty="0">
                <a:latin typeface="Verdana" panose="020B0604030504040204" pitchFamily="34" charset="0"/>
                <a:ea typeface="Verdana" panose="020B0604030504040204" pitchFamily="34" charset="0"/>
              </a:rPr>
              <a:t>“Būt uz vienas lapas reaģēšanā uz bērnu izmantošanas gadījumiem”</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BAC Uzticības tālruņa informatīvā akcija “Pārtrauc klusēšanu!”</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Diskusija “</a:t>
            </a:r>
            <a:r>
              <a:rPr lang="lv-LV" sz="1400" dirty="0" err="1">
                <a:latin typeface="Verdana" panose="020B0604030504040204" pitchFamily="34" charset="0"/>
                <a:ea typeface="Verdana" panose="020B0604030504040204" pitchFamily="34" charset="0"/>
              </a:rPr>
              <a:t>Viedierīces</a:t>
            </a:r>
            <a:r>
              <a:rPr lang="lv-LV" sz="1400" dirty="0">
                <a:latin typeface="Verdana" panose="020B0604030504040204" pitchFamily="34" charset="0"/>
                <a:ea typeface="Verdana" panose="020B0604030504040204" pitchFamily="34" charset="0"/>
              </a:rPr>
              <a:t> šūpulī – bērnība digitālajā laikmetā”</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BAC Uzticības tālruņa Ziemassvētku kampaņu “Uzticies... Tevi dzirdēs un sapratīs”</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EEZ projekta Nr. EEZ/LM/2020/5 “Atbalsts </a:t>
            </a:r>
            <a:r>
              <a:rPr lang="lv-LV" sz="1400" dirty="0" err="1">
                <a:latin typeface="Verdana" panose="020B0604030504040204" pitchFamily="34" charset="0"/>
                <a:ea typeface="Verdana" panose="020B0604030504040204" pitchFamily="34" charset="0"/>
              </a:rPr>
              <a:t>Barnahus</a:t>
            </a:r>
            <a:r>
              <a:rPr lang="lv-LV" sz="1400" dirty="0">
                <a:latin typeface="Verdana" panose="020B0604030504040204" pitchFamily="34" charset="0"/>
                <a:ea typeface="Verdana" panose="020B0604030504040204" pitchFamily="34" charset="0"/>
              </a:rPr>
              <a:t> ieviešanai Latvijā”  ietvaros atklāta “Bērna māja”</a:t>
            </a:r>
          </a:p>
          <a:p>
            <a:pPr marL="285750" indent="-285750">
              <a:buFont typeface="Arial" panose="020B0604020202020204" pitchFamily="34" charset="0"/>
              <a:buChar char="•"/>
            </a:pPr>
            <a:endParaRPr lang="lv-LV"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Kampaņa “Es izvēlos runāt”</a:t>
            </a:r>
          </a:p>
        </p:txBody>
      </p:sp>
      <p:pic>
        <p:nvPicPr>
          <p:cNvPr id="4" name="Attēls 3">
            <a:extLst>
              <a:ext uri="{FF2B5EF4-FFF2-40B4-BE49-F238E27FC236}">
                <a16:creationId xmlns:a16="http://schemas.microsoft.com/office/drawing/2014/main" id="{E52F6700-E885-4343-8BB7-D9D2A39A51AE}"/>
              </a:ext>
            </a:extLst>
          </p:cNvPr>
          <p:cNvPicPr>
            <a:picLocks noChangeAspect="1"/>
          </p:cNvPicPr>
          <p:nvPr/>
        </p:nvPicPr>
        <p:blipFill>
          <a:blip r:embed="rId2"/>
          <a:stretch>
            <a:fillRect/>
          </a:stretch>
        </p:blipFill>
        <p:spPr>
          <a:xfrm>
            <a:off x="289512" y="209544"/>
            <a:ext cx="1097375" cy="1146147"/>
          </a:xfrm>
          <a:prstGeom prst="rect">
            <a:avLst/>
          </a:prstGeom>
        </p:spPr>
      </p:pic>
    </p:spTree>
    <p:extLst>
      <p:ext uri="{BB962C8B-B14F-4D97-AF65-F5344CB8AC3E}">
        <p14:creationId xmlns:p14="http://schemas.microsoft.com/office/powerpoint/2010/main" val="302822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D9A2425-915F-485A-875A-56EF40947630}"/>
              </a:ext>
            </a:extLst>
          </p:cNvPr>
          <p:cNvSpPr>
            <a:spLocks noGrp="1"/>
          </p:cNvSpPr>
          <p:nvPr>
            <p:ph type="title"/>
          </p:nvPr>
        </p:nvSpPr>
        <p:spPr>
          <a:xfrm>
            <a:off x="992188" y="549909"/>
            <a:ext cx="10515600" cy="1278891"/>
          </a:xfrm>
        </p:spPr>
        <p:txBody>
          <a:bodyPr>
            <a:normAutofit fontScale="90000"/>
          </a:bodyPr>
          <a:lstStyle/>
          <a:p>
            <a:pPr algn="ctr"/>
            <a:br>
              <a:rPr lang="en-US" b="1" dirty="0">
                <a:solidFill>
                  <a:schemeClr val="accent6">
                    <a:lumMod val="75000"/>
                  </a:schemeClr>
                </a:solidFill>
                <a:latin typeface="Verdana" panose="020B0604030504040204" pitchFamily="34" charset="0"/>
                <a:ea typeface="Verdana" panose="020B0604030504040204" pitchFamily="34" charset="0"/>
              </a:rPr>
            </a:br>
            <a:br>
              <a:rPr lang="en-US" b="1" dirty="0">
                <a:solidFill>
                  <a:schemeClr val="accent6">
                    <a:lumMod val="75000"/>
                  </a:schemeClr>
                </a:solidFill>
                <a:latin typeface="Verdana" panose="020B0604030504040204" pitchFamily="34" charset="0"/>
                <a:ea typeface="Verdana" panose="020B0604030504040204" pitchFamily="34" charset="0"/>
              </a:rPr>
            </a:br>
            <a:r>
              <a:rPr lang="en-US" b="1" dirty="0">
                <a:solidFill>
                  <a:schemeClr val="accent6">
                    <a:lumMod val="75000"/>
                  </a:schemeClr>
                </a:solidFill>
                <a:latin typeface="Verdana" panose="020B0604030504040204" pitchFamily="34" charset="0"/>
                <a:ea typeface="Verdana" panose="020B0604030504040204" pitchFamily="34" charset="0"/>
              </a:rPr>
              <a:t>PALDIES!</a:t>
            </a:r>
          </a:p>
        </p:txBody>
      </p:sp>
      <p:pic>
        <p:nvPicPr>
          <p:cNvPr id="7" name="Attēls 6">
            <a:extLst>
              <a:ext uri="{FF2B5EF4-FFF2-40B4-BE49-F238E27FC236}">
                <a16:creationId xmlns:a16="http://schemas.microsoft.com/office/drawing/2014/main" id="{C8A211B1-D91F-4382-8468-AC474277C209}"/>
              </a:ext>
            </a:extLst>
          </p:cNvPr>
          <p:cNvPicPr>
            <a:picLocks noChangeAspect="1"/>
          </p:cNvPicPr>
          <p:nvPr/>
        </p:nvPicPr>
        <p:blipFill>
          <a:blip r:embed="rId2"/>
          <a:stretch>
            <a:fillRect/>
          </a:stretch>
        </p:blipFill>
        <p:spPr>
          <a:xfrm>
            <a:off x="289512" y="209544"/>
            <a:ext cx="1097375" cy="1146147"/>
          </a:xfrm>
          <a:prstGeom prst="rect">
            <a:avLst/>
          </a:prstGeom>
        </p:spPr>
      </p:pic>
      <p:pic>
        <p:nvPicPr>
          <p:cNvPr id="10" name="Attēls 9">
            <a:extLst>
              <a:ext uri="{FF2B5EF4-FFF2-40B4-BE49-F238E27FC236}">
                <a16:creationId xmlns:a16="http://schemas.microsoft.com/office/drawing/2014/main" id="{460D0C9F-65F6-4068-979F-AAB6060B37AA}"/>
              </a:ext>
            </a:extLst>
          </p:cNvPr>
          <p:cNvPicPr>
            <a:picLocks noChangeAspect="1"/>
          </p:cNvPicPr>
          <p:nvPr/>
        </p:nvPicPr>
        <p:blipFill>
          <a:blip r:embed="rId3"/>
          <a:stretch>
            <a:fillRect/>
          </a:stretch>
        </p:blipFill>
        <p:spPr>
          <a:xfrm>
            <a:off x="3307080" y="2895600"/>
            <a:ext cx="5547360" cy="3261360"/>
          </a:xfrm>
          <a:prstGeom prst="rect">
            <a:avLst/>
          </a:prstGeom>
        </p:spPr>
      </p:pic>
    </p:spTree>
    <p:extLst>
      <p:ext uri="{BB962C8B-B14F-4D97-AF65-F5344CB8AC3E}">
        <p14:creationId xmlns:p14="http://schemas.microsoft.com/office/powerpoint/2010/main" val="323470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FBD8193-E3A1-482C-856C-01E4D1F5462D}"/>
              </a:ext>
            </a:extLst>
          </p:cNvPr>
          <p:cNvSpPr>
            <a:spLocks noGrp="1"/>
          </p:cNvSpPr>
          <p:nvPr>
            <p:ph type="title"/>
          </p:nvPr>
        </p:nvSpPr>
        <p:spPr>
          <a:xfrm>
            <a:off x="2557463" y="304800"/>
            <a:ext cx="9123362" cy="1066800"/>
          </a:xfrm>
        </p:spPr>
        <p:txBody>
          <a:bodyPr/>
          <a:lstStyle/>
          <a:p>
            <a:pPr algn="ctr"/>
            <a:r>
              <a:rPr lang="lv-LV" altLang="lv-LV">
                <a:cs typeface="Tahoma" panose="020B0604030504040204" pitchFamily="34" charset="0"/>
              </a:rPr>
              <a:t>VP Prevencijas uzskaite</a:t>
            </a:r>
          </a:p>
        </p:txBody>
      </p:sp>
      <p:sp>
        <p:nvSpPr>
          <p:cNvPr id="18436" name="Content Placeholder 3">
            <a:extLst>
              <a:ext uri="{FF2B5EF4-FFF2-40B4-BE49-F238E27FC236}">
                <a16:creationId xmlns:a16="http://schemas.microsoft.com/office/drawing/2014/main" id="{DCB76BBB-C1C4-4826-B5AA-2DCDB22BC0EE}"/>
              </a:ext>
            </a:extLst>
          </p:cNvPr>
          <p:cNvSpPr>
            <a:spLocks noGrp="1"/>
          </p:cNvSpPr>
          <p:nvPr>
            <p:ph sz="half" idx="2"/>
          </p:nvPr>
        </p:nvSpPr>
        <p:spPr>
          <a:xfrm>
            <a:off x="7597775" y="2190750"/>
            <a:ext cx="4187825" cy="2963863"/>
          </a:xfrm>
        </p:spPr>
        <p:txBody>
          <a:bodyPr>
            <a:normAutofit fontScale="70000" lnSpcReduction="20000"/>
          </a:bodyPr>
          <a:lstStyle/>
          <a:p>
            <a:pPr marL="0" indent="0">
              <a:buFont typeface="Arial" panose="020B0604020202020204" pitchFamily="34" charset="0"/>
              <a:buNone/>
              <a:defRPr/>
            </a:pPr>
            <a:br>
              <a:rPr lang="lv-LV" altLang="lv-LV" sz="1800" i="1" dirty="0"/>
            </a:br>
            <a:endParaRPr lang="lv-LV" altLang="lv-LV" dirty="0"/>
          </a:p>
          <a:p>
            <a:pPr marL="0" indent="0">
              <a:buFont typeface="Arial" panose="020B0604020202020204" pitchFamily="34" charset="0"/>
              <a:buNone/>
              <a:defRPr/>
            </a:pPr>
            <a:endParaRPr lang="lv-LV" altLang="lv-LV" dirty="0"/>
          </a:p>
          <a:p>
            <a:pPr marL="0" indent="0">
              <a:buFont typeface="Arial" panose="020B0604020202020204" pitchFamily="34" charset="0"/>
              <a:buNone/>
              <a:defRPr/>
            </a:pPr>
            <a:r>
              <a:rPr lang="lv-LV" sz="2600" dirty="0">
                <a:cs typeface="Tahoma" panose="020B0604030504040204" pitchFamily="34" charset="0"/>
              </a:rPr>
              <a:t>pašvaldību dienestos tika uzsāktas </a:t>
            </a:r>
            <a:r>
              <a:rPr lang="lv-LV" sz="2600" b="1" dirty="0">
                <a:cs typeface="Tahoma" panose="020B0604030504040204" pitchFamily="34" charset="0"/>
              </a:rPr>
              <a:t>173 sociālās korekcijas programmas </a:t>
            </a:r>
            <a:r>
              <a:rPr lang="lv-LV" sz="2600" dirty="0">
                <a:cs typeface="Tahoma" panose="020B0604030504040204" pitchFamily="34" charset="0"/>
              </a:rPr>
              <a:t>(-95);</a:t>
            </a:r>
          </a:p>
          <a:p>
            <a:pPr marL="0" indent="0">
              <a:buFont typeface="Arial" panose="020B0604020202020204" pitchFamily="34" charset="0"/>
              <a:buNone/>
              <a:defRPr/>
            </a:pPr>
            <a:endParaRPr lang="lv-LV" sz="2600" dirty="0">
              <a:cs typeface="Tahoma" panose="020B0604030504040204" pitchFamily="34" charset="0"/>
            </a:endParaRPr>
          </a:p>
          <a:p>
            <a:pPr marL="0" indent="0">
              <a:buFont typeface="Arial" panose="020B0604020202020204" pitchFamily="34" charset="0"/>
              <a:buNone/>
              <a:defRPr/>
            </a:pPr>
            <a:r>
              <a:rPr lang="lv-LV" sz="2600" dirty="0">
                <a:cs typeface="Tahoma" panose="020B0604030504040204" pitchFamily="34" charset="0"/>
              </a:rPr>
              <a:t>sociālās korekcijas programmas tika izstrādātās </a:t>
            </a:r>
            <a:r>
              <a:rPr lang="lv-LV" sz="2600" b="1" dirty="0">
                <a:cs typeface="Tahoma" panose="020B0604030504040204" pitchFamily="34" charset="0"/>
              </a:rPr>
              <a:t>168 bērniem</a:t>
            </a:r>
          </a:p>
          <a:p>
            <a:pPr marL="0" indent="0">
              <a:buFont typeface="Arial" panose="020B0604020202020204" pitchFamily="34" charset="0"/>
              <a:buNone/>
              <a:defRPr/>
            </a:pPr>
            <a:r>
              <a:rPr lang="lv-LV" sz="2600" dirty="0">
                <a:cs typeface="Tahoma" panose="020B0604030504040204" pitchFamily="34" charset="0"/>
              </a:rPr>
              <a:t>(-86).</a:t>
            </a:r>
          </a:p>
          <a:p>
            <a:pPr marL="0" indent="0">
              <a:buFont typeface="Arial" panose="020B0604020202020204" pitchFamily="34" charset="0"/>
              <a:buNone/>
              <a:defRPr/>
            </a:pPr>
            <a:endParaRPr lang="lv-LV" altLang="lv-LV" dirty="0"/>
          </a:p>
        </p:txBody>
      </p:sp>
      <p:sp>
        <p:nvSpPr>
          <p:cNvPr id="2" name="Slide Number Placeholder 6">
            <a:extLst>
              <a:ext uri="{FF2B5EF4-FFF2-40B4-BE49-F238E27FC236}">
                <a16:creationId xmlns:a16="http://schemas.microsoft.com/office/drawing/2014/main" id="{DD56FC99-A3EB-4545-ABC6-16AE7B4723F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4883E7-0FF4-4643-9363-8AE235CB185D}" type="slidenum">
              <a:rPr lang="en-US" altLang="lv-LV" smtClean="0"/>
              <a:pPr/>
              <a:t>4</a:t>
            </a:fld>
            <a:endParaRPr lang="en-US" altLang="lv-LV"/>
          </a:p>
        </p:txBody>
      </p:sp>
      <p:graphicFrame>
        <p:nvGraphicFramePr>
          <p:cNvPr id="6" name="Table 6">
            <a:extLst>
              <a:ext uri="{FF2B5EF4-FFF2-40B4-BE49-F238E27FC236}">
                <a16:creationId xmlns:a16="http://schemas.microsoft.com/office/drawing/2014/main" id="{004D30C2-B995-470C-8AB2-424FF616FF9F}"/>
              </a:ext>
            </a:extLst>
          </p:cNvPr>
          <p:cNvGraphicFramePr>
            <a:graphicFrameLocks noGrp="1"/>
          </p:cNvGraphicFramePr>
          <p:nvPr>
            <p:ph sz="half" idx="1"/>
            <p:extLst>
              <p:ext uri="{D42A27DB-BD31-4B8C-83A1-F6EECF244321}">
                <p14:modId xmlns:p14="http://schemas.microsoft.com/office/powerpoint/2010/main" val="1553737912"/>
              </p:ext>
            </p:extLst>
          </p:nvPr>
        </p:nvGraphicFramePr>
        <p:xfrm>
          <a:off x="514350" y="2190750"/>
          <a:ext cx="6724650" cy="3884612"/>
        </p:xfrm>
        <a:graphic>
          <a:graphicData uri="http://schemas.openxmlformats.org/drawingml/2006/table">
            <a:tbl>
              <a:tblPr/>
              <a:tblGrid>
                <a:gridCol w="4394214">
                  <a:extLst>
                    <a:ext uri="{9D8B030D-6E8A-4147-A177-3AD203B41FA5}">
                      <a16:colId xmlns:a16="http://schemas.microsoft.com/office/drawing/2014/main" val="20000"/>
                    </a:ext>
                  </a:extLst>
                </a:gridCol>
                <a:gridCol w="1145824">
                  <a:extLst>
                    <a:ext uri="{9D8B030D-6E8A-4147-A177-3AD203B41FA5}">
                      <a16:colId xmlns:a16="http://schemas.microsoft.com/office/drawing/2014/main" val="20001"/>
                    </a:ext>
                  </a:extLst>
                </a:gridCol>
                <a:gridCol w="1184612">
                  <a:extLst>
                    <a:ext uri="{9D8B030D-6E8A-4147-A177-3AD203B41FA5}">
                      <a16:colId xmlns:a16="http://schemas.microsoft.com/office/drawing/2014/main" val="20002"/>
                    </a:ext>
                  </a:extLst>
                </a:gridCol>
              </a:tblGrid>
              <a:tr h="74618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lv-LV" altLang="lv-LV" sz="1600" b="1" i="0" u="none" strike="noStrike" cap="none" normalizeH="0" baseline="0">
                        <a:ln>
                          <a:noFill/>
                        </a:ln>
                        <a:solidFill>
                          <a:srgbClr val="FFFFFF"/>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a:ln>
                            <a:noFill/>
                          </a:ln>
                          <a:solidFill>
                            <a:srgbClr val="FFFFFF"/>
                          </a:solidFill>
                          <a:effectLst/>
                          <a:latin typeface="Verdana" panose="020B0604030504040204" pitchFamily="34" charset="0"/>
                          <a:cs typeface="Arial" panose="020B0604020202020204" pitchFamily="34" charset="0"/>
                        </a:rPr>
                        <a:t>2022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1" i="0" u="none" strike="noStrike" cap="none" normalizeH="0" baseline="0">
                          <a:ln>
                            <a:noFill/>
                          </a:ln>
                          <a:solidFill>
                            <a:srgbClr val="FFFFFF"/>
                          </a:solidFill>
                          <a:effectLst/>
                          <a:latin typeface="Verdana" panose="020B0604030504040204" pitchFamily="34" charset="0"/>
                          <a:cs typeface="Arial" panose="020B0604020202020204" pitchFamily="34" charset="0"/>
                        </a:rPr>
                        <a:t>2023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618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Individuālās </a:t>
                      </a:r>
                      <a:r>
                        <a:rPr kumimoji="0" lang="lv-LV" altLang="lv-LV" sz="1400" b="1" i="0" u="none" strike="noStrike" cap="none" normalizeH="0" baseline="0" dirty="0" err="1">
                          <a:ln>
                            <a:noFill/>
                          </a:ln>
                          <a:solidFill>
                            <a:srgbClr val="000000"/>
                          </a:solidFill>
                          <a:effectLst/>
                          <a:latin typeface="Verdana" panose="020B0604030504040204" pitchFamily="34" charset="0"/>
                          <a:cs typeface="Arial" panose="020B0604020202020204" pitchFamily="34" charset="0"/>
                        </a:rPr>
                        <a:t>prevencijas</a:t>
                      </a: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 uzskaitē atradās personas (skaits)</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673</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579</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46186">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Uzņemti uzskaitē</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273</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207</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82302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Personu, kuras, atrodoties uzskaitē, izdarīja  noziedzīgu nodarījumu (%)</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18,6%</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cs typeface="Arial" panose="020B0604020202020204" pitchFamily="34" charset="0"/>
                        </a:rPr>
                        <a:t>18,4%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23027">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400" b="1" i="0" u="none" strike="noStrike" cap="none" normalizeH="0" baseline="0" dirty="0">
                          <a:ln>
                            <a:noFill/>
                          </a:ln>
                          <a:solidFill>
                            <a:srgbClr val="000000"/>
                          </a:solidFill>
                          <a:effectLst/>
                          <a:latin typeface="Verdana" panose="020B0604030504040204" pitchFamily="34" charset="0"/>
                          <a:cs typeface="Arial" panose="020B0604020202020204" pitchFamily="34" charset="0"/>
                        </a:rPr>
                        <a:t>Personu, kuras, atrodoties uzskaitē, izdarīja administratīvo pārkāpumu (%)</a:t>
                      </a:r>
                      <a:endParaRPr kumimoji="0" lang="lv-LV" altLang="lv-LV" sz="1400" b="0" i="0" u="none" strike="noStrike" cap="none" normalizeH="0" baseline="0" dirty="0">
                        <a:ln>
                          <a:noFill/>
                        </a:ln>
                        <a:solidFill>
                          <a:srgbClr val="000000"/>
                        </a:solidFill>
                        <a:effectLst/>
                        <a:latin typeface="Verdana" panose="020B060403050404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25000"/>
                        </a:lnSpc>
                        <a:spcBef>
                          <a:spcPct val="0"/>
                        </a:spcBef>
                        <a:spcAft>
                          <a:spcPts val="800"/>
                        </a:spcAft>
                        <a:buClrTx/>
                        <a:buSzTx/>
                        <a:buFontTx/>
                        <a:buNone/>
                        <a:tabLst/>
                      </a:pPr>
                      <a:r>
                        <a:rPr kumimoji="0" lang="lv-LV" altLang="lv-LV" sz="16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42,6%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defRPr>
                      </a:lvl1pPr>
                      <a:lvl2pPr>
                        <a:spcBef>
                          <a:spcPct val="20000"/>
                        </a:spcBef>
                        <a:buFont typeface="Arial" panose="020B0604020202020204" pitchFamily="34" charset="0"/>
                        <a:defRPr sz="2500">
                          <a:solidFill>
                            <a:schemeClr val="tx1"/>
                          </a:solidFill>
                          <a:latin typeface="Times New Roman" panose="02020603050405020304" pitchFamily="18" charset="0"/>
                        </a:defRPr>
                      </a:lvl2pPr>
                      <a:lvl3pPr>
                        <a:spcBef>
                          <a:spcPct val="20000"/>
                        </a:spcBef>
                        <a:buFont typeface="Arial" panose="020B0604020202020204" pitchFamily="34" charset="0"/>
                        <a:defRPr sz="2100">
                          <a:solidFill>
                            <a:schemeClr val="tx1"/>
                          </a:solidFill>
                          <a:latin typeface="Times New Roman" panose="02020603050405020304" pitchFamily="18" charset="0"/>
                        </a:defRPr>
                      </a:lvl3pPr>
                      <a:lvl4pPr>
                        <a:spcBef>
                          <a:spcPct val="20000"/>
                        </a:spcBef>
                        <a:buFont typeface="Arial" panose="020B0604020202020204" pitchFamily="34" charset="0"/>
                        <a:defRPr sz="1700">
                          <a:solidFill>
                            <a:schemeClr val="tx1"/>
                          </a:solidFill>
                          <a:latin typeface="Times New Roman" panose="02020603050405020304" pitchFamily="18" charset="0"/>
                        </a:defRPr>
                      </a:lvl4pPr>
                      <a:lvl5pPr>
                        <a:spcBef>
                          <a:spcPct val="20000"/>
                        </a:spcBef>
                        <a:buFont typeface="Arial" panose="020B0604020202020204" pitchFamily="34" charset="0"/>
                        <a:defRPr sz="1700">
                          <a:solidFill>
                            <a:schemeClr val="tx1"/>
                          </a:solidFill>
                          <a:latin typeface="Times New Roman" panose="02020603050405020304" pitchFamily="18" charset="0"/>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altLang="lv-LV" sz="1600" b="0" i="0" u="none" strike="noStrike" cap="none" normalizeH="0" baseline="0" dirty="0">
                          <a:ln>
                            <a:noFill/>
                          </a:ln>
                          <a:solidFill>
                            <a:srgbClr val="000000"/>
                          </a:solidFill>
                          <a:effectLst/>
                          <a:latin typeface="Verdana" panose="020B0604030504040204" pitchFamily="34" charset="0"/>
                          <a:cs typeface="Arial" panose="020B0604020202020204" pitchFamily="34" charset="0"/>
                        </a:rPr>
                        <a:t>37,4%</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CC14775-938A-4B2D-AEAC-D18475097F2D}"/>
              </a:ext>
            </a:extLst>
          </p:cNvPr>
          <p:cNvSpPr>
            <a:spLocks noGrp="1"/>
          </p:cNvSpPr>
          <p:nvPr>
            <p:ph type="title"/>
          </p:nvPr>
        </p:nvSpPr>
        <p:spPr>
          <a:xfrm>
            <a:off x="2641600" y="304800"/>
            <a:ext cx="8940800" cy="669925"/>
          </a:xfrm>
        </p:spPr>
        <p:txBody>
          <a:bodyPr/>
          <a:lstStyle/>
          <a:p>
            <a:r>
              <a:rPr lang="lv-LV" altLang="lv-LV"/>
              <a:t>Valsts policijas profilakses iestādē ievietotie bērni</a:t>
            </a:r>
          </a:p>
        </p:txBody>
      </p:sp>
      <p:sp>
        <p:nvSpPr>
          <p:cNvPr id="20483" name="Content Placeholder 3">
            <a:extLst>
              <a:ext uri="{FF2B5EF4-FFF2-40B4-BE49-F238E27FC236}">
                <a16:creationId xmlns:a16="http://schemas.microsoft.com/office/drawing/2014/main" id="{7DE241D5-5749-41ED-B02F-7088598E956C}"/>
              </a:ext>
            </a:extLst>
          </p:cNvPr>
          <p:cNvSpPr>
            <a:spLocks noGrp="1"/>
          </p:cNvSpPr>
          <p:nvPr>
            <p:ph sz="half" idx="2"/>
          </p:nvPr>
        </p:nvSpPr>
        <p:spPr>
          <a:xfrm>
            <a:off x="7620000" y="1752600"/>
            <a:ext cx="3962400" cy="4373563"/>
          </a:xfrm>
        </p:spPr>
        <p:txBody>
          <a:bodyPr/>
          <a:lstStyle/>
          <a:p>
            <a:r>
              <a:rPr lang="lv-LV" altLang="lv-LV"/>
              <a:t>Lielākā daļa 15 – 16 gadus veci bērni, kā arī tie, kuru aprūpi veic tikai viens no vecākiem.</a:t>
            </a:r>
          </a:p>
          <a:p>
            <a:endParaRPr lang="lv-LV" altLang="lv-LV"/>
          </a:p>
          <a:p>
            <a:r>
              <a:rPr lang="lv-LV" altLang="lv-LV"/>
              <a:t>42 (+1)</a:t>
            </a:r>
            <a:r>
              <a:rPr lang="lv-LV" altLang="lv-LV" b="1"/>
              <a:t> </a:t>
            </a:r>
            <a:r>
              <a:rPr lang="lv-LV" altLang="lv-LV"/>
              <a:t>atradās apreibinošu vielu ietekmē (alkoholisko dzērienu, vai narkotisko vai psihotropo vielu ietekmē).</a:t>
            </a:r>
          </a:p>
        </p:txBody>
      </p:sp>
      <p:sp>
        <p:nvSpPr>
          <p:cNvPr id="20484" name="Slide Number Placeholder 6">
            <a:extLst>
              <a:ext uri="{FF2B5EF4-FFF2-40B4-BE49-F238E27FC236}">
                <a16:creationId xmlns:a16="http://schemas.microsoft.com/office/drawing/2014/main" id="{F5D9C2BF-FDE6-4439-B381-ADBDDE48C40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31DD0D-E916-44FE-B2E5-DA477FFD50C5}" type="slidenum">
              <a:rPr lang="en-US" altLang="lv-LV" smtClean="0"/>
              <a:pPr/>
              <a:t>5</a:t>
            </a:fld>
            <a:endParaRPr lang="en-US" altLang="lv-LV"/>
          </a:p>
        </p:txBody>
      </p:sp>
      <p:graphicFrame>
        <p:nvGraphicFramePr>
          <p:cNvPr id="20485" name="Content Placeholder 5">
            <a:extLst>
              <a:ext uri="{FF2B5EF4-FFF2-40B4-BE49-F238E27FC236}">
                <a16:creationId xmlns:a16="http://schemas.microsoft.com/office/drawing/2014/main" id="{11FB2826-8BC2-4B66-BB63-51FBEF854C34}"/>
              </a:ext>
            </a:extLst>
          </p:cNvPr>
          <p:cNvGraphicFramePr>
            <a:graphicFrameLocks noGrp="1"/>
          </p:cNvGraphicFramePr>
          <p:nvPr>
            <p:ph sz="half" idx="1"/>
          </p:nvPr>
        </p:nvGraphicFramePr>
        <p:xfrm>
          <a:off x="1320800" y="1701800"/>
          <a:ext cx="6045200" cy="4475163"/>
        </p:xfrm>
        <a:graphic>
          <a:graphicData uri="http://schemas.openxmlformats.org/presentationml/2006/ole">
            <mc:AlternateContent xmlns:mc="http://schemas.openxmlformats.org/markup-compatibility/2006">
              <mc:Choice xmlns:v="urn:schemas-microsoft-com:vml" Requires="v">
                <p:oleObj spid="_x0000_s20508" r:id="rId4" imgW="6053853" imgH="4480948" progId="Excel.Chart.8">
                  <p:embed/>
                </p:oleObj>
              </mc:Choice>
              <mc:Fallback>
                <p:oleObj r:id="rId4" imgW="6053853" imgH="4480948" progId="Excel.Char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701800"/>
                        <a:ext cx="60452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2108-C08E-46CD-B04E-BB11EEA3B320}"/>
              </a:ext>
            </a:extLst>
          </p:cNvPr>
          <p:cNvSpPr>
            <a:spLocks noGrp="1"/>
          </p:cNvSpPr>
          <p:nvPr>
            <p:ph type="title"/>
          </p:nvPr>
        </p:nvSpPr>
        <p:spPr>
          <a:xfrm>
            <a:off x="2905125" y="304800"/>
            <a:ext cx="8677275" cy="752475"/>
          </a:xfrm>
        </p:spPr>
        <p:txBody>
          <a:bodyPr>
            <a:normAutofit fontScale="90000"/>
          </a:bodyPr>
          <a:lstStyle/>
          <a:p>
            <a:pPr algn="ctr">
              <a:defRPr/>
            </a:pPr>
            <a:r>
              <a:rPr lang="lv-LV" altLang="lv-LV" dirty="0">
                <a:cs typeface="Tahoma" panose="020B0604030504040204" pitchFamily="34" charset="0"/>
              </a:rPr>
              <a:t>Noziedzīgie nodarījumi</a:t>
            </a:r>
            <a:br>
              <a:rPr lang="lv-LV" altLang="lv-LV" dirty="0">
                <a:cs typeface="Tahoma" panose="020B0604030504040204" pitchFamily="34" charset="0"/>
              </a:rPr>
            </a:br>
            <a:endParaRPr lang="lv-LV" dirty="0"/>
          </a:p>
        </p:txBody>
      </p:sp>
      <p:sp>
        <p:nvSpPr>
          <p:cNvPr id="22531" name="Text Placeholder 4">
            <a:extLst>
              <a:ext uri="{FF2B5EF4-FFF2-40B4-BE49-F238E27FC236}">
                <a16:creationId xmlns:a16="http://schemas.microsoft.com/office/drawing/2014/main" id="{CC06F808-D4CE-4EC7-9845-72C310EE6586}"/>
              </a:ext>
            </a:extLst>
          </p:cNvPr>
          <p:cNvSpPr>
            <a:spLocks noGrp="1"/>
          </p:cNvSpPr>
          <p:nvPr>
            <p:ph type="body" sz="quarter" idx="16"/>
          </p:nvPr>
        </p:nvSpPr>
        <p:spPr>
          <a:xfrm>
            <a:off x="965200" y="1736725"/>
            <a:ext cx="4978400" cy="304800"/>
          </a:xfrm>
        </p:spPr>
        <p:txBody>
          <a:bodyPr/>
          <a:lstStyle/>
          <a:p>
            <a:pPr algn="r">
              <a:lnSpc>
                <a:spcPct val="90000"/>
              </a:lnSpc>
            </a:pPr>
            <a:r>
              <a:rPr lang="lv-LV" altLang="lv-LV" sz="1500"/>
              <a:t>noziedzīgie nodarījumi</a:t>
            </a:r>
          </a:p>
        </p:txBody>
      </p:sp>
      <p:sp>
        <p:nvSpPr>
          <p:cNvPr id="22532" name="Text Placeholder 5">
            <a:extLst>
              <a:ext uri="{FF2B5EF4-FFF2-40B4-BE49-F238E27FC236}">
                <a16:creationId xmlns:a16="http://schemas.microsoft.com/office/drawing/2014/main" id="{7D98A07C-2829-4107-B993-41BBFCB671B5}"/>
              </a:ext>
            </a:extLst>
          </p:cNvPr>
          <p:cNvSpPr>
            <a:spLocks noGrp="1"/>
          </p:cNvSpPr>
          <p:nvPr>
            <p:ph type="body" sz="quarter" idx="17"/>
          </p:nvPr>
        </p:nvSpPr>
        <p:spPr>
          <a:xfrm>
            <a:off x="6959600" y="1736725"/>
            <a:ext cx="4622800" cy="420688"/>
          </a:xfrm>
        </p:spPr>
        <p:txBody>
          <a:bodyPr/>
          <a:lstStyle/>
          <a:p>
            <a:pPr algn="r"/>
            <a:r>
              <a:rPr lang="lv-LV" altLang="lv-LV" sz="1600"/>
              <a:t>personas</a:t>
            </a:r>
          </a:p>
        </p:txBody>
      </p:sp>
      <p:sp>
        <p:nvSpPr>
          <p:cNvPr id="22533" name="Slide Number Placeholder 8">
            <a:extLst>
              <a:ext uri="{FF2B5EF4-FFF2-40B4-BE49-F238E27FC236}">
                <a16:creationId xmlns:a16="http://schemas.microsoft.com/office/drawing/2014/main" id="{4DDBB2E6-4021-4B73-817C-99FCC15C3C21}"/>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280F39B-4851-421E-AC08-8F2DDD37D486}" type="slidenum">
              <a:rPr lang="en-US" altLang="lv-LV" smtClean="0"/>
              <a:pPr/>
              <a:t>6</a:t>
            </a:fld>
            <a:endParaRPr lang="en-US" altLang="lv-LV"/>
          </a:p>
        </p:txBody>
      </p:sp>
      <p:graphicFrame>
        <p:nvGraphicFramePr>
          <p:cNvPr id="9" name="Content Placeholder 8">
            <a:extLst>
              <a:ext uri="{FF2B5EF4-FFF2-40B4-BE49-F238E27FC236}">
                <a16:creationId xmlns:a16="http://schemas.microsoft.com/office/drawing/2014/main" id="{F4597409-CD4F-4FDB-95A3-E4F7C8D38004}"/>
              </a:ext>
            </a:extLst>
          </p:cNvPr>
          <p:cNvGraphicFramePr>
            <a:graphicFrameLocks noGrp="1"/>
          </p:cNvGraphicFramePr>
          <p:nvPr>
            <p:ph sz="half" idx="1"/>
          </p:nvPr>
        </p:nvGraphicFramePr>
        <p:xfrm>
          <a:off x="609600" y="2157413"/>
          <a:ext cx="5292726" cy="4286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A4A6DBFD-CF0B-4ED2-9F7A-8473B82F6AEE}"/>
              </a:ext>
            </a:extLst>
          </p:cNvPr>
          <p:cNvGraphicFramePr>
            <a:graphicFrameLocks noGrp="1"/>
          </p:cNvGraphicFramePr>
          <p:nvPr>
            <p:ph sz="half" idx="2"/>
          </p:nvPr>
        </p:nvGraphicFramePr>
        <p:xfrm>
          <a:off x="6604000" y="2387601"/>
          <a:ext cx="4978400" cy="37301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A2BF2D6-9F1D-4FBB-82FD-51B2122D4948}"/>
              </a:ext>
            </a:extLst>
          </p:cNvPr>
          <p:cNvSpPr>
            <a:spLocks noGrp="1"/>
          </p:cNvSpPr>
          <p:nvPr>
            <p:ph type="title"/>
          </p:nvPr>
        </p:nvSpPr>
        <p:spPr>
          <a:xfrm>
            <a:off x="2511425" y="228600"/>
            <a:ext cx="9156700" cy="665163"/>
          </a:xfrm>
        </p:spPr>
        <p:txBody>
          <a:bodyPr/>
          <a:lstStyle/>
          <a:p>
            <a:pPr algn="ctr"/>
            <a:r>
              <a:rPr lang="lv-LV" altLang="lv-LV">
                <a:cs typeface="Tahoma" panose="020B0604030504040204" pitchFamily="34" charset="0"/>
              </a:rPr>
              <a:t>Noziedzīgie nodarījumi</a:t>
            </a:r>
          </a:p>
        </p:txBody>
      </p:sp>
      <p:sp>
        <p:nvSpPr>
          <p:cNvPr id="24579" name="Slide Number Placeholder 8">
            <a:extLst>
              <a:ext uri="{FF2B5EF4-FFF2-40B4-BE49-F238E27FC236}">
                <a16:creationId xmlns:a16="http://schemas.microsoft.com/office/drawing/2014/main" id="{3845E64D-0E3B-4FB3-B41F-3E5C3231658B}"/>
              </a:ext>
            </a:extLst>
          </p:cNvPr>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433A99-7AC9-4985-B7F4-E96D8E4C3BD1}" type="slidenum">
              <a:rPr lang="en-US" altLang="lv-LV" smtClean="0"/>
              <a:pPr/>
              <a:t>7</a:t>
            </a:fld>
            <a:endParaRPr lang="en-US" altLang="lv-LV"/>
          </a:p>
        </p:txBody>
      </p:sp>
      <p:sp>
        <p:nvSpPr>
          <p:cNvPr id="24580" name="Rectangle 2">
            <a:extLst>
              <a:ext uri="{FF2B5EF4-FFF2-40B4-BE49-F238E27FC236}">
                <a16:creationId xmlns:a16="http://schemas.microsoft.com/office/drawing/2014/main" id="{9487B2FE-B135-405C-86D5-6CE9B796AAF5}"/>
              </a:ext>
            </a:extLst>
          </p:cNvPr>
          <p:cNvSpPr>
            <a:spLocks noChangeArrowheads="1"/>
          </p:cNvSpPr>
          <p:nvPr/>
        </p:nvSpPr>
        <p:spPr bwMode="auto">
          <a:xfrm>
            <a:off x="8023225" y="1704975"/>
            <a:ext cx="33559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800">
                <a:latin typeface="Verdana" panose="020B0604030504040204" pitchFamily="34" charset="0"/>
              </a:rPr>
              <a:t>63,4% - mazāk smagi noziegumi;</a:t>
            </a:r>
          </a:p>
          <a:p>
            <a:r>
              <a:rPr lang="lv-LV" altLang="lv-LV" sz="1800">
                <a:latin typeface="Verdana" panose="020B0604030504040204" pitchFamily="34" charset="0"/>
              </a:rPr>
              <a:t> </a:t>
            </a:r>
          </a:p>
          <a:p>
            <a:r>
              <a:rPr lang="lv-LV" altLang="lv-LV" sz="1800">
                <a:latin typeface="Verdana" panose="020B0604030504040204" pitchFamily="34" charset="0"/>
              </a:rPr>
              <a:t> 25% - smagi noziegumi</a:t>
            </a:r>
          </a:p>
          <a:p>
            <a:endParaRPr lang="lv-LV" altLang="lv-LV" sz="1800">
              <a:latin typeface="Verdana" panose="020B0604030504040204" pitchFamily="34" charset="0"/>
            </a:endParaRPr>
          </a:p>
          <a:p>
            <a:r>
              <a:rPr lang="lv-LV" altLang="lv-LV" sz="1800">
                <a:latin typeface="Verdana" panose="020B0604030504040204" pitchFamily="34" charset="0"/>
              </a:rPr>
              <a:t> 8%  - sevišķi smagi noziedzīgi nodarījumi</a:t>
            </a:r>
          </a:p>
          <a:p>
            <a:endParaRPr lang="lv-LV" altLang="lv-LV" sz="1800">
              <a:latin typeface="Verdana" panose="020B0604030504040204" pitchFamily="34" charset="0"/>
            </a:endParaRPr>
          </a:p>
          <a:p>
            <a:r>
              <a:rPr lang="lv-LV" altLang="lv-LV" sz="1800">
                <a:latin typeface="Verdana" panose="020B0604030504040204" pitchFamily="34" charset="0"/>
              </a:rPr>
              <a:t>3,1% - kriminālpārkāpumi</a:t>
            </a:r>
            <a:endParaRPr lang="lv-LV" altLang="lv-LV">
              <a:latin typeface="Verdana" panose="020B0604030504040204" pitchFamily="34" charset="0"/>
            </a:endParaRPr>
          </a:p>
        </p:txBody>
      </p:sp>
      <p:graphicFrame>
        <p:nvGraphicFramePr>
          <p:cNvPr id="7" name="Content Placeholder 6">
            <a:extLst>
              <a:ext uri="{FF2B5EF4-FFF2-40B4-BE49-F238E27FC236}">
                <a16:creationId xmlns:a16="http://schemas.microsoft.com/office/drawing/2014/main" id="{ACAB785E-9254-4391-B0D2-75B638FB1424}"/>
              </a:ext>
            </a:extLst>
          </p:cNvPr>
          <p:cNvGraphicFramePr>
            <a:graphicFrameLocks noGrp="1"/>
          </p:cNvGraphicFramePr>
          <p:nvPr>
            <p:ph sz="half" idx="1"/>
          </p:nvPr>
        </p:nvGraphicFramePr>
        <p:xfrm>
          <a:off x="522513" y="1872344"/>
          <a:ext cx="7334025" cy="42538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D5B4D0F-8411-4892-A45E-3E059DFFD36F}"/>
              </a:ext>
            </a:extLst>
          </p:cNvPr>
          <p:cNvSpPr>
            <a:spLocks noGrp="1"/>
          </p:cNvSpPr>
          <p:nvPr>
            <p:ph type="title"/>
          </p:nvPr>
        </p:nvSpPr>
        <p:spPr>
          <a:xfrm>
            <a:off x="2387600" y="304800"/>
            <a:ext cx="9194800" cy="838200"/>
          </a:xfrm>
        </p:spPr>
        <p:txBody>
          <a:bodyPr>
            <a:normAutofit fontScale="90000"/>
          </a:bodyPr>
          <a:lstStyle/>
          <a:p>
            <a:pPr algn="ctr">
              <a:defRPr/>
            </a:pPr>
            <a:br>
              <a:rPr lang="lv-LV" altLang="lv-LV" sz="1600" dirty="0">
                <a:cs typeface="Tahoma" panose="020B0604030504040204" pitchFamily="34" charset="0"/>
              </a:rPr>
            </a:br>
            <a:br>
              <a:rPr lang="lv-LV" altLang="lv-LV" sz="1600" dirty="0">
                <a:cs typeface="Tahoma" panose="020B0604030504040204" pitchFamily="34" charset="0"/>
              </a:rPr>
            </a:br>
            <a:r>
              <a:rPr lang="lv-LV" altLang="lv-LV" dirty="0">
                <a:cs typeface="Tahoma" panose="020B0604030504040204" pitchFamily="34" charset="0"/>
              </a:rPr>
              <a:t>Cietušie bērni</a:t>
            </a:r>
            <a:endParaRPr lang="lv-LV" altLang="lv-LV" sz="2200" dirty="0">
              <a:cs typeface="Tahoma" panose="020B0604030504040204" pitchFamily="34" charset="0"/>
            </a:endParaRPr>
          </a:p>
        </p:txBody>
      </p:sp>
      <p:sp>
        <p:nvSpPr>
          <p:cNvPr id="26627" name="Text Placeholder 5">
            <a:extLst>
              <a:ext uri="{FF2B5EF4-FFF2-40B4-BE49-F238E27FC236}">
                <a16:creationId xmlns:a16="http://schemas.microsoft.com/office/drawing/2014/main" id="{F5367185-39D0-4433-8930-3242C7416853}"/>
              </a:ext>
            </a:extLst>
          </p:cNvPr>
          <p:cNvSpPr>
            <a:spLocks noGrp="1"/>
          </p:cNvSpPr>
          <p:nvPr>
            <p:ph type="body" sz="quarter" idx="16"/>
          </p:nvPr>
        </p:nvSpPr>
        <p:spPr>
          <a:xfrm>
            <a:off x="952500" y="1751013"/>
            <a:ext cx="5003800" cy="534987"/>
          </a:xfrm>
        </p:spPr>
        <p:txBody>
          <a:bodyPr/>
          <a:lstStyle/>
          <a:p>
            <a:pPr algn="r"/>
            <a:r>
              <a:rPr lang="lv-LV" altLang="lv-LV" sz="1400"/>
              <a:t>NN cietušo bērnu skaits</a:t>
            </a:r>
          </a:p>
        </p:txBody>
      </p:sp>
      <p:sp>
        <p:nvSpPr>
          <p:cNvPr id="26628" name="Text Placeholder 6">
            <a:extLst>
              <a:ext uri="{FF2B5EF4-FFF2-40B4-BE49-F238E27FC236}">
                <a16:creationId xmlns:a16="http://schemas.microsoft.com/office/drawing/2014/main" id="{6E1647D6-9643-4B5E-ACA7-45919502C3B1}"/>
              </a:ext>
            </a:extLst>
          </p:cNvPr>
          <p:cNvSpPr>
            <a:spLocks noGrp="1"/>
          </p:cNvSpPr>
          <p:nvPr>
            <p:ph type="body" sz="quarter" idx="17"/>
          </p:nvPr>
        </p:nvSpPr>
        <p:spPr>
          <a:xfrm>
            <a:off x="7620000" y="1751013"/>
            <a:ext cx="3962400" cy="534987"/>
          </a:xfrm>
        </p:spPr>
        <p:txBody>
          <a:bodyPr/>
          <a:lstStyle/>
          <a:p>
            <a:pPr algn="r"/>
            <a:r>
              <a:rPr lang="lv-LV" altLang="lv-LV" sz="1400">
                <a:cs typeface="Tahoma" panose="020B0604030504040204" pitchFamily="34" charset="0"/>
              </a:rPr>
              <a:t>Pēc dzimuma</a:t>
            </a:r>
          </a:p>
        </p:txBody>
      </p:sp>
      <p:sp>
        <p:nvSpPr>
          <p:cNvPr id="26629" name="Slide Number Placeholder 8">
            <a:extLst>
              <a:ext uri="{FF2B5EF4-FFF2-40B4-BE49-F238E27FC236}">
                <a16:creationId xmlns:a16="http://schemas.microsoft.com/office/drawing/2014/main" id="{BC05399B-C65B-4D64-AC08-99843C73EA00}"/>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E7B5F7-98C2-42B5-8EB7-027E0CA48D11}" type="slidenum">
              <a:rPr lang="en-US" altLang="lv-LV" smtClean="0"/>
              <a:pPr/>
              <a:t>8</a:t>
            </a:fld>
            <a:endParaRPr lang="en-US" altLang="lv-LV"/>
          </a:p>
        </p:txBody>
      </p:sp>
      <p:graphicFrame>
        <p:nvGraphicFramePr>
          <p:cNvPr id="11" name="Content Placeholder 10">
            <a:extLst>
              <a:ext uri="{FF2B5EF4-FFF2-40B4-BE49-F238E27FC236}">
                <a16:creationId xmlns:a16="http://schemas.microsoft.com/office/drawing/2014/main" id="{960F8514-072B-4182-BC03-4B5F3824052A}"/>
              </a:ext>
            </a:extLst>
          </p:cNvPr>
          <p:cNvGraphicFramePr>
            <a:graphicFrameLocks noGrp="1"/>
          </p:cNvGraphicFramePr>
          <p:nvPr>
            <p:ph sz="half" idx="2"/>
          </p:nvPr>
        </p:nvGraphicFramePr>
        <p:xfrm>
          <a:off x="6876142" y="2285999"/>
          <a:ext cx="4503057" cy="37385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631" name="Content Placeholder 12">
            <a:extLst>
              <a:ext uri="{FF2B5EF4-FFF2-40B4-BE49-F238E27FC236}">
                <a16:creationId xmlns:a16="http://schemas.microsoft.com/office/drawing/2014/main" id="{2AF83538-375C-40F1-A568-DEF19F9A1A03}"/>
              </a:ext>
            </a:extLst>
          </p:cNvPr>
          <p:cNvGraphicFramePr>
            <a:graphicFrameLocks noGrp="1"/>
          </p:cNvGraphicFramePr>
          <p:nvPr>
            <p:ph sz="half" idx="1"/>
          </p:nvPr>
        </p:nvGraphicFramePr>
        <p:xfrm>
          <a:off x="635000" y="2336800"/>
          <a:ext cx="5740400" cy="3840163"/>
        </p:xfrm>
        <a:graphic>
          <a:graphicData uri="http://schemas.openxmlformats.org/presentationml/2006/ole">
            <mc:AlternateContent xmlns:mc="http://schemas.openxmlformats.org/markup-compatibility/2006">
              <mc:Choice xmlns:v="urn:schemas-microsoft-com:vml" Requires="v">
                <p:oleObj spid="_x0000_s26654" r:id="rId5" imgW="5742930" imgH="3846909" progId="Excel.Chart.8">
                  <p:embed/>
                </p:oleObj>
              </mc:Choice>
              <mc:Fallback>
                <p:oleObj r:id="rId5" imgW="5742930" imgH="3846909" progId="Excel.Chart.8">
                  <p:embed/>
                  <p:pic>
                    <p:nvPicPr>
                      <p:cNvPr id="0" name="Content Placeholder 12"/>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2336800"/>
                        <a:ext cx="57404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0235A44-1E1E-4217-AF1C-E2153387DA0B}"/>
              </a:ext>
            </a:extLst>
          </p:cNvPr>
          <p:cNvSpPr>
            <a:spLocks noGrp="1"/>
          </p:cNvSpPr>
          <p:nvPr>
            <p:ph type="title"/>
          </p:nvPr>
        </p:nvSpPr>
        <p:spPr>
          <a:xfrm>
            <a:off x="2846388" y="304800"/>
            <a:ext cx="8736012" cy="1066800"/>
          </a:xfrm>
        </p:spPr>
        <p:txBody>
          <a:bodyPr/>
          <a:lstStyle/>
          <a:p>
            <a:pPr algn="ctr"/>
            <a:r>
              <a:rPr lang="lv-LV" altLang="lv-LV" sz="2200"/>
              <a:t>Cietušie bērni</a:t>
            </a:r>
          </a:p>
        </p:txBody>
      </p:sp>
      <p:sp>
        <p:nvSpPr>
          <p:cNvPr id="28675" name="Content Placeholder 2">
            <a:extLst>
              <a:ext uri="{FF2B5EF4-FFF2-40B4-BE49-F238E27FC236}">
                <a16:creationId xmlns:a16="http://schemas.microsoft.com/office/drawing/2014/main" id="{34863BF7-355F-47FC-8C53-E8790E771CAC}"/>
              </a:ext>
            </a:extLst>
          </p:cNvPr>
          <p:cNvSpPr>
            <a:spLocks noGrp="1"/>
          </p:cNvSpPr>
          <p:nvPr>
            <p:ph sz="half" idx="1"/>
          </p:nvPr>
        </p:nvSpPr>
        <p:spPr>
          <a:xfrm>
            <a:off x="1116013" y="2024063"/>
            <a:ext cx="10768012" cy="4300537"/>
          </a:xfrm>
        </p:spPr>
        <p:txBody>
          <a:bodyPr/>
          <a:lstStyle/>
          <a:p>
            <a:pPr>
              <a:lnSpc>
                <a:spcPct val="70000"/>
              </a:lnSpc>
              <a:spcAft>
                <a:spcPts val="600"/>
              </a:spcAft>
            </a:pPr>
            <a:r>
              <a:rPr lang="lv-LV" altLang="lv-LV" sz="2400"/>
              <a:t>no noziedzīgiem nodarījumiem pret tikumību un dzimumneaizskaramību – </a:t>
            </a:r>
            <a:r>
              <a:rPr lang="lv-LV" altLang="lv-LV" sz="2400" b="1"/>
              <a:t>50,2%</a:t>
            </a:r>
          </a:p>
          <a:p>
            <a:pPr>
              <a:lnSpc>
                <a:spcPct val="70000"/>
              </a:lnSpc>
              <a:buFont typeface="Arial" panose="020B0604020202020204" pitchFamily="34" charset="0"/>
              <a:buNone/>
            </a:pPr>
            <a:endParaRPr lang="lv-LV" altLang="lv-LV" sz="2400"/>
          </a:p>
          <a:p>
            <a:pPr>
              <a:lnSpc>
                <a:spcPct val="70000"/>
              </a:lnSpc>
            </a:pPr>
            <a:r>
              <a:rPr lang="lv-LV" altLang="lv-LV" sz="2400"/>
              <a:t>no cietsirdības un vardarbības – </a:t>
            </a:r>
            <a:r>
              <a:rPr lang="lv-LV" altLang="lv-LV" sz="2400" b="1"/>
              <a:t>18,3%</a:t>
            </a:r>
            <a:r>
              <a:rPr lang="lv-LV" altLang="lv-LV" sz="2400"/>
              <a:t>;</a:t>
            </a:r>
          </a:p>
          <a:p>
            <a:pPr>
              <a:lnSpc>
                <a:spcPct val="70000"/>
              </a:lnSpc>
              <a:buFont typeface="Arial" panose="020B0604020202020204" pitchFamily="34" charset="0"/>
              <a:buNone/>
            </a:pPr>
            <a:endParaRPr lang="lv-LV" altLang="lv-LV" sz="2400"/>
          </a:p>
          <a:p>
            <a:pPr>
              <a:lnSpc>
                <a:spcPct val="70000"/>
              </a:lnSpc>
            </a:pPr>
            <a:r>
              <a:rPr lang="lv-LV" altLang="lv-LV" sz="2400"/>
              <a:t>no mantiskiem nodarījumiem – </a:t>
            </a:r>
            <a:r>
              <a:rPr lang="lv-LV" altLang="lv-LV" sz="2400" b="1"/>
              <a:t>11,7%</a:t>
            </a:r>
            <a:r>
              <a:rPr lang="lv-LV" altLang="lv-LV" sz="2400"/>
              <a:t>;</a:t>
            </a:r>
          </a:p>
          <a:p>
            <a:pPr>
              <a:lnSpc>
                <a:spcPct val="70000"/>
              </a:lnSpc>
              <a:buFont typeface="Arial" panose="020B0604020202020204" pitchFamily="34" charset="0"/>
              <a:buNone/>
            </a:pPr>
            <a:r>
              <a:rPr lang="lv-LV" altLang="lv-LV" sz="2400"/>
              <a:t> </a:t>
            </a:r>
          </a:p>
          <a:p>
            <a:pPr>
              <a:lnSpc>
                <a:spcPct val="70000"/>
              </a:lnSpc>
            </a:pPr>
            <a:r>
              <a:rPr lang="lv-LV" altLang="lv-LV" sz="2400"/>
              <a:t>no nodarījumiem pret dzīvību un veselību – </a:t>
            </a:r>
            <a:r>
              <a:rPr lang="lv-LV" altLang="lv-LV" sz="2400" b="1"/>
              <a:t>12,4%</a:t>
            </a:r>
            <a:r>
              <a:rPr lang="lv-LV" altLang="lv-LV" sz="2400"/>
              <a:t>.</a:t>
            </a:r>
          </a:p>
          <a:p>
            <a:pPr>
              <a:lnSpc>
                <a:spcPct val="70000"/>
              </a:lnSpc>
              <a:buFont typeface="Arial" panose="020B0604020202020204" pitchFamily="34" charset="0"/>
              <a:buNone/>
            </a:pPr>
            <a:endParaRPr lang="lv-LV" altLang="lv-LV" sz="1800"/>
          </a:p>
          <a:p>
            <a:pPr>
              <a:lnSpc>
                <a:spcPct val="70000"/>
              </a:lnSpc>
              <a:buFont typeface="Arial" panose="020B0604020202020204" pitchFamily="34" charset="0"/>
              <a:buNone/>
            </a:pPr>
            <a:endParaRPr lang="lv-LV" altLang="lv-LV" sz="1800"/>
          </a:p>
          <a:p>
            <a:pPr>
              <a:lnSpc>
                <a:spcPct val="70000"/>
              </a:lnSpc>
              <a:buFont typeface="Arial" panose="020B0604020202020204" pitchFamily="34" charset="0"/>
              <a:buNone/>
            </a:pPr>
            <a:endParaRPr lang="lv-LV" altLang="lv-LV" sz="1800"/>
          </a:p>
          <a:p>
            <a:pPr>
              <a:lnSpc>
                <a:spcPct val="70000"/>
              </a:lnSpc>
              <a:buFont typeface="Arial" panose="020B0604020202020204" pitchFamily="34" charset="0"/>
              <a:buNone/>
            </a:pPr>
            <a:endParaRPr lang="lv-LV" altLang="lv-LV" sz="1800"/>
          </a:p>
          <a:p>
            <a:pPr>
              <a:lnSpc>
                <a:spcPct val="70000"/>
              </a:lnSpc>
              <a:buFont typeface="Arial" panose="020B0604020202020204" pitchFamily="34" charset="0"/>
              <a:buNone/>
            </a:pPr>
            <a:endParaRPr lang="lv-LV" altLang="lv-LV" sz="1800"/>
          </a:p>
          <a:p>
            <a:pPr>
              <a:lnSpc>
                <a:spcPct val="70000"/>
              </a:lnSpc>
              <a:buFont typeface="Arial" panose="020B0604020202020204" pitchFamily="34" charset="0"/>
              <a:buNone/>
            </a:pPr>
            <a:endParaRPr lang="lv-LV" altLang="lv-LV" sz="1800"/>
          </a:p>
          <a:p>
            <a:pPr>
              <a:lnSpc>
                <a:spcPct val="70000"/>
              </a:lnSpc>
              <a:buFont typeface="Arial" panose="020B0604020202020204" pitchFamily="34" charset="0"/>
              <a:buNone/>
            </a:pPr>
            <a:endParaRPr lang="lv-LV" altLang="lv-LV" sz="1800"/>
          </a:p>
          <a:p>
            <a:pPr>
              <a:lnSpc>
                <a:spcPct val="70000"/>
              </a:lnSpc>
              <a:buFont typeface="Arial" panose="020B0604020202020204" pitchFamily="34" charset="0"/>
              <a:buNone/>
            </a:pPr>
            <a:endParaRPr lang="lv-LV" altLang="lv-LV" sz="1800"/>
          </a:p>
          <a:p>
            <a:pPr>
              <a:lnSpc>
                <a:spcPct val="70000"/>
              </a:lnSpc>
            </a:pPr>
            <a:endParaRPr lang="lv-LV" altLang="lv-LV" sz="1400"/>
          </a:p>
          <a:p>
            <a:pPr>
              <a:lnSpc>
                <a:spcPct val="70000"/>
              </a:lnSpc>
              <a:buFont typeface="Arial" panose="020B0604020202020204" pitchFamily="34" charset="0"/>
              <a:buNone/>
            </a:pPr>
            <a:endParaRPr lang="lv-LV" altLang="lv-LV" sz="1400"/>
          </a:p>
        </p:txBody>
      </p:sp>
      <p:sp>
        <p:nvSpPr>
          <p:cNvPr id="28676" name="Slide Number Placeholder 8">
            <a:extLst>
              <a:ext uri="{FF2B5EF4-FFF2-40B4-BE49-F238E27FC236}">
                <a16:creationId xmlns:a16="http://schemas.microsoft.com/office/drawing/2014/main" id="{1DD3C24E-FD31-406B-A11F-9EAA1C0E6D63}"/>
              </a:ext>
            </a:extLst>
          </p:cNvPr>
          <p:cNvSpPr>
            <a:spLocks noGrp="1" noChangeArrowheads="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087EC9-EF17-4B2F-B468-D63943A691A7}" type="slidenum">
              <a:rPr lang="en-US" altLang="lv-LV" smtClean="0"/>
              <a:pPr/>
              <a:t>9</a:t>
            </a:fld>
            <a:endParaRPr lang="en-US" altLang="lv-LV"/>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3889</TotalTime>
  <Words>2053</Words>
  <Application>Microsoft Office PowerPoint</Application>
  <PresentationFormat>Widescreen</PresentationFormat>
  <Paragraphs>397</Paragraphs>
  <Slides>34</Slides>
  <Notes>26</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34</vt:i4>
      </vt:variant>
    </vt:vector>
  </HeadingPairs>
  <TitlesOfParts>
    <vt:vector size="51" baseType="lpstr">
      <vt:lpstr>Arial</vt:lpstr>
      <vt:lpstr>Calibri</vt:lpstr>
      <vt:lpstr>Calibri Light</vt:lpstr>
      <vt:lpstr>Didact Gothic</vt:lpstr>
      <vt:lpstr>Montserrat</vt:lpstr>
      <vt:lpstr>Montserrat SemiBold</vt:lpstr>
      <vt:lpstr>Quicksand Medium</vt:lpstr>
      <vt:lpstr>Tahoma</vt:lpstr>
      <vt:lpstr>Times New Roman</vt:lpstr>
      <vt:lpstr>Verdana</vt:lpstr>
      <vt:lpstr>89_Prezentacija_templateLV</vt:lpstr>
      <vt:lpstr>Management Consulting Toolkit by Slidesgo</vt:lpstr>
      <vt:lpstr>1_Office Theme</vt:lpstr>
      <vt:lpstr>2_Office Theme</vt:lpstr>
      <vt:lpstr>3_Office Theme</vt:lpstr>
      <vt:lpstr>Office Theme</vt:lpstr>
      <vt:lpstr>Microsoft Excel Chart</vt:lpstr>
      <vt:lpstr>Pārskats par nepilngadīgo noziedzības stāvokli un noziedzīgos nodarījumos cietušajiem bērniem  2023. gadā</vt:lpstr>
      <vt:lpstr>Administratīvie pārkāpumi </vt:lpstr>
      <vt:lpstr>Audzinoša rakstura piespiedu līdzekļu piemērošana nepilngadīgajiem </vt:lpstr>
      <vt:lpstr>VP Prevencijas uzskaite</vt:lpstr>
      <vt:lpstr>Valsts policijas profilakses iestādē ievietotie bērni</vt:lpstr>
      <vt:lpstr>Noziedzīgie nodarījumi </vt:lpstr>
      <vt:lpstr>Noziedzīgie nodarījumi</vt:lpstr>
      <vt:lpstr>  Cietušie bērni</vt:lpstr>
      <vt:lpstr>Cietušie bērni</vt:lpstr>
      <vt:lpstr>Cietušie bērni  noziedzīgie nodarījumi pret tikumību un dzimumneaizskaramību</vt:lpstr>
      <vt:lpstr>Bērnu tiesību pārkāpumi</vt:lpstr>
      <vt:lpstr>Negadījumos cietušie bērni</vt:lpstr>
      <vt:lpstr>Izaicinājumi</vt:lpstr>
      <vt:lpstr>   Ieslodzījuma vietu pārvaldes 2023.gadā paveiktais nepilngadīgo noziedzības prevencijā</vt:lpstr>
      <vt:lpstr>Mūsu misija</vt:lpstr>
      <vt:lpstr>Statistika un dinamika</vt:lpstr>
      <vt:lpstr>Resocializācijas darbs</vt:lpstr>
      <vt:lpstr>tendence pieaugt atkārtota noziedzīga nodarījuma izdarīšanas riskam     </vt:lpstr>
      <vt:lpstr>IeVP veiktie preventīvie pasākumi</vt:lpstr>
      <vt:lpstr>  Pārskats par nepilngadīgo noziedzības stāvokli un noziedzīgos nodarījumos cietušajiem bērniem 2023. gadā  Valsts probācijas dienesta darbs ar bērniem   </vt:lpstr>
      <vt:lpstr>PowerPoint Presentation</vt:lpstr>
      <vt:lpstr>PowerPoint Presentation</vt:lpstr>
      <vt:lpstr>PowerPoint Presentation</vt:lpstr>
      <vt:lpstr>PowerPoint Presentation</vt:lpstr>
      <vt:lpstr>PowerPoint Presentation</vt:lpstr>
      <vt:lpstr>  Paldies!  </vt:lpstr>
      <vt:lpstr>Bērnu tiesību aizsardzības centra  pārskats par paveikto bērnu tiesību pārkāpumu novēršanai 2023. gadā</vt:lpstr>
      <vt:lpstr>Bērnu tiesību aizsardzības centrā (BAC) saņemto sūdzību skaits par iespējamiem bērnu tiesību pārkāpumiem</vt:lpstr>
      <vt:lpstr>Bērnu tiesību aizsardzības centrā (BAC) saņemto sūdzību skaits par iespējamiem bērnu tiesību pārkāpumiem</vt:lpstr>
      <vt:lpstr>Vienaudžu savstarpējā vardarbība</vt:lpstr>
      <vt:lpstr>Valsts un pašvaldību institūciju amatpersonu vai darbinieku  vardarbība pret bērniem</vt:lpstr>
      <vt:lpstr>Valsts un pašvaldību institūciju amatpersonu vai darbinieku  vardarbība pret bērniem</vt:lpstr>
      <vt:lpstr>Bērnu aizsardzības centra veiktie preventīvie pasākumi</vt:lpstr>
      <vt:lpstr>  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Inga Martinsone</cp:lastModifiedBy>
  <cp:revision>243</cp:revision>
  <cp:lastPrinted>2023-06-20T10:31:30Z</cp:lastPrinted>
  <dcterms:created xsi:type="dcterms:W3CDTF">2014-11-20T14:46:47Z</dcterms:created>
  <dcterms:modified xsi:type="dcterms:W3CDTF">2024-05-22T11:49:09Z</dcterms:modified>
</cp:coreProperties>
</file>