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288" r:id="rId3"/>
    <p:sldId id="309" r:id="rId4"/>
    <p:sldId id="308" r:id="rId5"/>
    <p:sldId id="311" r:id="rId6"/>
    <p:sldId id="315" r:id="rId7"/>
    <p:sldId id="291" r:id="rId8"/>
    <p:sldId id="304" r:id="rId9"/>
    <p:sldId id="285" r:id="rId10"/>
    <p:sldId id="293" r:id="rId11"/>
    <p:sldId id="306" r:id="rId12"/>
  </p:sldIdLst>
  <p:sldSz cx="9144000" cy="5715000" type="screen16x10"/>
  <p:notesSz cx="6797675" cy="987266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ze Gailīte" initials="IG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81" autoAdjust="0"/>
    <p:restoredTop sz="93979" autoAdjust="0"/>
  </p:normalViewPr>
  <p:slideViewPr>
    <p:cSldViewPr>
      <p:cViewPr varScale="1">
        <p:scale>
          <a:sx n="67" d="100"/>
          <a:sy n="67" d="100"/>
        </p:scale>
        <p:origin x="1004" y="5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nita\Desktop\Kompensacijas%20Janis\2023%2007%2025_Aprekin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anita\Desktop\Kompensacijas%20Janis\2023%2007%2025_Aprekin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ris\Desktop\Copy%20of%20Copy%20of%20Copy%20of%20Inv_2018_12m%20(00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ltab240-my.sharepoint.com/personal/stella_ltab_lv/Documents/U%20disks/Atskaites/2023/2cet/Copy%20of%202_jaut_GF_lidzeklu_parskats_2023%2006%203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ltab240-my.sharepoint.com/personal/stella_ltab_lv/Documents/U%20disks/Atskaites/2023/2cet/Copy%20of%202_jaut_GF_lidzeklu_parskats_2023%2006%203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ltab240-my.sharepoint.com/personal/stella_ltab_lv/Documents/U%20disks/Atskaites/2023/2cet/Copy%20of%202_jaut_GF_lidzeklu_parskats_2023%2006%203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ltab240-my.sharepoint.com/personal/stella_ltab_lv/Documents/U%20disks/Atskaites/2023/2cet/Copy%20of%202_jaut_GF_lidzeklu_parskats_2023%2006%203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477057837649818E-2"/>
          <c:y val="4.6116384984587207E-2"/>
          <c:w val="0.84693803334824114"/>
          <c:h val="0.79213281568005933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'GF apmērs (slaidi)'!$A$3</c:f>
              <c:strCache>
                <c:ptCount val="1"/>
                <c:pt idx="0">
                  <c:v>GF apmērs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434308663224326E-3"/>
                  <c:y val="-5.1626212131970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13-4F1A-9D60-DBD78B0CE60B}"/>
                </c:ext>
              </c:extLst>
            </c:dLbl>
            <c:dLbl>
              <c:idx val="8"/>
              <c:layout>
                <c:manualLayout>
                  <c:x val="0"/>
                  <c:y val="-3.4417474754646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13-4F1A-9D60-DBD78B0CE60B}"/>
                </c:ext>
              </c:extLst>
            </c:dLbl>
            <c:dLbl>
              <c:idx val="9"/>
              <c:layout>
                <c:manualLayout>
                  <c:x val="2.8686173264485465E-3"/>
                  <c:y val="-4.8184464656505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E713-4F1A-9D60-DBD78B0CE6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'GF apmērs (slaidi)'!$B$2:$K$2</c:f>
              <c:strCache>
                <c:ptCount val="10"/>
                <c:pt idx="0">
                  <c:v>31.12.2014.</c:v>
                </c:pt>
                <c:pt idx="1">
                  <c:v>31.12.2015.</c:v>
                </c:pt>
                <c:pt idx="2">
                  <c:v>31.12.2016.</c:v>
                </c:pt>
                <c:pt idx="3">
                  <c:v>31.12.2017.</c:v>
                </c:pt>
                <c:pt idx="4">
                  <c:v>31.12.2018.</c:v>
                </c:pt>
                <c:pt idx="5">
                  <c:v>31.12.2019.</c:v>
                </c:pt>
                <c:pt idx="6">
                  <c:v>31.12.2020.</c:v>
                </c:pt>
                <c:pt idx="7">
                  <c:v>31.12.2021.</c:v>
                </c:pt>
                <c:pt idx="8">
                  <c:v>31.12.2022.</c:v>
                </c:pt>
                <c:pt idx="9">
                  <c:v>31.12.2023.</c:v>
                </c:pt>
              </c:strCache>
            </c:strRef>
          </c:cat>
          <c:val>
            <c:numRef>
              <c:f>'GF apmērs (slaidi)'!$B$3:$K$3</c:f>
              <c:numCache>
                <c:formatCode>#,##0</c:formatCode>
                <c:ptCount val="10"/>
                <c:pt idx="0">
                  <c:v>23101557</c:v>
                </c:pt>
                <c:pt idx="1">
                  <c:v>21098920</c:v>
                </c:pt>
                <c:pt idx="2">
                  <c:v>18684624</c:v>
                </c:pt>
                <c:pt idx="3">
                  <c:v>17829982</c:v>
                </c:pt>
                <c:pt idx="4">
                  <c:v>16753329</c:v>
                </c:pt>
                <c:pt idx="5">
                  <c:v>16767232</c:v>
                </c:pt>
                <c:pt idx="6">
                  <c:v>16074355</c:v>
                </c:pt>
                <c:pt idx="7">
                  <c:v>15723251</c:v>
                </c:pt>
                <c:pt idx="8">
                  <c:v>13767232</c:v>
                </c:pt>
                <c:pt idx="9">
                  <c:v>15551005.869999999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13-4F1A-9D60-DBD78B0CE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913024"/>
        <c:axId val="69005248"/>
      </c:barChart>
      <c:lineChart>
        <c:grouping val="standard"/>
        <c:varyColors val="0"/>
        <c:ser>
          <c:idx val="0"/>
          <c:order val="0"/>
          <c:tx>
            <c:strRef>
              <c:f>'GF apmērs (slaidi)'!$A$5</c:f>
              <c:strCache>
                <c:ptCount val="1"/>
                <c:pt idx="0">
                  <c:v>Kompensācijas lauksaimniekiem un personām, kurām ir noteikta invaliditāte</c:v>
                </c:pt>
              </c:strCache>
            </c:strRef>
          </c:tx>
          <c:dPt>
            <c:idx val="6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E713-4F1A-9D60-DBD78B0CE60B}"/>
              </c:ext>
            </c:extLst>
          </c:dPt>
          <c:dPt>
            <c:idx val="7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E713-4F1A-9D60-DBD78B0CE60B}"/>
              </c:ext>
            </c:extLst>
          </c:dPt>
          <c:dPt>
            <c:idx val="8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E713-4F1A-9D60-DBD78B0CE60B}"/>
              </c:ext>
            </c:extLst>
          </c:dPt>
          <c:dPt>
            <c:idx val="9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E713-4F1A-9D60-DBD78B0CE60B}"/>
              </c:ext>
            </c:extLst>
          </c:dPt>
          <c:dPt>
            <c:idx val="10"/>
            <c:bubble3D val="0"/>
            <c:spPr>
              <a:ln>
                <a:prstDash val="sysDash"/>
              </a:ln>
            </c:spPr>
            <c:extLst>
              <c:ext xmlns:c16="http://schemas.microsoft.com/office/drawing/2014/chart" uri="{C3380CC4-5D6E-409C-BE32-E72D297353CC}">
                <c16:uniqueId val="{0000000C-E713-4F1A-9D60-DBD78B0CE60B}"/>
              </c:ext>
            </c:extLst>
          </c:dPt>
          <c:cat>
            <c:strRef>
              <c:f>'GF apmērs (slaidi)'!$B$2:$K$2</c:f>
              <c:strCache>
                <c:ptCount val="10"/>
                <c:pt idx="0">
                  <c:v>31.12.2014.</c:v>
                </c:pt>
                <c:pt idx="1">
                  <c:v>31.12.2015.</c:v>
                </c:pt>
                <c:pt idx="2">
                  <c:v>31.12.2016.</c:v>
                </c:pt>
                <c:pt idx="3">
                  <c:v>31.12.2017.</c:v>
                </c:pt>
                <c:pt idx="4">
                  <c:v>31.12.2018.</c:v>
                </c:pt>
                <c:pt idx="5">
                  <c:v>31.12.2019.</c:v>
                </c:pt>
                <c:pt idx="6">
                  <c:v>31.12.2020.</c:v>
                </c:pt>
                <c:pt idx="7">
                  <c:v>31.12.2021.</c:v>
                </c:pt>
                <c:pt idx="8">
                  <c:v>31.12.2022.</c:v>
                </c:pt>
                <c:pt idx="9">
                  <c:v>31.12.2023.</c:v>
                </c:pt>
              </c:strCache>
            </c:strRef>
          </c:cat>
          <c:val>
            <c:numRef>
              <c:f>'GF apmērs (slaidi)'!$B$5:$K$5</c:f>
              <c:numCache>
                <c:formatCode>#,##0</c:formatCode>
                <c:ptCount val="10"/>
                <c:pt idx="0">
                  <c:v>343041</c:v>
                </c:pt>
                <c:pt idx="1">
                  <c:v>366595</c:v>
                </c:pt>
                <c:pt idx="2">
                  <c:v>415778</c:v>
                </c:pt>
                <c:pt idx="3">
                  <c:v>668626</c:v>
                </c:pt>
                <c:pt idx="4">
                  <c:v>1022234</c:v>
                </c:pt>
                <c:pt idx="5">
                  <c:v>991612</c:v>
                </c:pt>
                <c:pt idx="6">
                  <c:v>948795</c:v>
                </c:pt>
                <c:pt idx="7">
                  <c:v>672872</c:v>
                </c:pt>
                <c:pt idx="8">
                  <c:v>969940</c:v>
                </c:pt>
                <c:pt idx="9">
                  <c:v>1100604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E713-4F1A-9D60-DBD78B0CE60B}"/>
            </c:ext>
          </c:extLst>
        </c:ser>
        <c:ser>
          <c:idx val="1"/>
          <c:order val="1"/>
          <c:tx>
            <c:strRef>
              <c:f>'GF apmērs (slaidi)'!$A$8</c:f>
              <c:strCache>
                <c:ptCount val="1"/>
                <c:pt idx="0">
                  <c:v>Izmaksas no GF MAAS Balva lietās</c:v>
                </c:pt>
              </c:strCache>
            </c:strRef>
          </c:tx>
          <c:dPt>
            <c:idx val="6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E713-4F1A-9D60-DBD78B0CE60B}"/>
              </c:ext>
            </c:extLst>
          </c:dPt>
          <c:dPt>
            <c:idx val="7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1-E713-4F1A-9D60-DBD78B0CE60B}"/>
              </c:ext>
            </c:extLst>
          </c:dPt>
          <c:dPt>
            <c:idx val="8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3-E713-4F1A-9D60-DBD78B0CE60B}"/>
              </c:ext>
            </c:extLst>
          </c:dPt>
          <c:dPt>
            <c:idx val="9"/>
            <c:bubble3D val="0"/>
            <c:spPr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5-E713-4F1A-9D60-DBD78B0CE60B}"/>
              </c:ext>
            </c:extLst>
          </c:dPt>
          <c:dPt>
            <c:idx val="10"/>
            <c:bubble3D val="0"/>
            <c:spPr>
              <a:ln>
                <a:prstDash val="sysDot"/>
              </a:ln>
            </c:spPr>
            <c:extLst>
              <c:ext xmlns:c16="http://schemas.microsoft.com/office/drawing/2014/chart" uri="{C3380CC4-5D6E-409C-BE32-E72D297353CC}">
                <c16:uniqueId val="{00000017-E713-4F1A-9D60-DBD78B0CE60B}"/>
              </c:ext>
            </c:extLst>
          </c:dPt>
          <c:cat>
            <c:strRef>
              <c:f>'GF apmērs (slaidi)'!$B$2:$K$2</c:f>
              <c:strCache>
                <c:ptCount val="10"/>
                <c:pt idx="0">
                  <c:v>31.12.2014.</c:v>
                </c:pt>
                <c:pt idx="1">
                  <c:v>31.12.2015.</c:v>
                </c:pt>
                <c:pt idx="2">
                  <c:v>31.12.2016.</c:v>
                </c:pt>
                <c:pt idx="3">
                  <c:v>31.12.2017.</c:v>
                </c:pt>
                <c:pt idx="4">
                  <c:v>31.12.2018.</c:v>
                </c:pt>
                <c:pt idx="5">
                  <c:v>31.12.2019.</c:v>
                </c:pt>
                <c:pt idx="6">
                  <c:v>31.12.2020.</c:v>
                </c:pt>
                <c:pt idx="7">
                  <c:v>31.12.2021.</c:v>
                </c:pt>
                <c:pt idx="8">
                  <c:v>31.12.2022.</c:v>
                </c:pt>
                <c:pt idx="9">
                  <c:v>31.12.2023.</c:v>
                </c:pt>
              </c:strCache>
            </c:strRef>
          </c:cat>
          <c:val>
            <c:numRef>
              <c:f>'GF apmērs (slaidi)'!$B$8:$K$8</c:f>
              <c:numCache>
                <c:formatCode>#,##0</c:formatCode>
                <c:ptCount val="10"/>
                <c:pt idx="0">
                  <c:v>1355675</c:v>
                </c:pt>
                <c:pt idx="1">
                  <c:v>1286167</c:v>
                </c:pt>
                <c:pt idx="2">
                  <c:v>1289072</c:v>
                </c:pt>
                <c:pt idx="3">
                  <c:v>418241</c:v>
                </c:pt>
                <c:pt idx="4">
                  <c:v>185232</c:v>
                </c:pt>
                <c:pt idx="5">
                  <c:v>220454</c:v>
                </c:pt>
                <c:pt idx="6">
                  <c:v>149232</c:v>
                </c:pt>
                <c:pt idx="7">
                  <c:v>141168</c:v>
                </c:pt>
                <c:pt idx="8">
                  <c:v>140583</c:v>
                </c:pt>
                <c:pt idx="9">
                  <c:v>139373.19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E713-4F1A-9D60-DBD78B0CE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912000"/>
        <c:axId val="69004672"/>
      </c:lineChart>
      <c:catAx>
        <c:axId val="126912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9004672"/>
        <c:crosses val="autoZero"/>
        <c:auto val="1"/>
        <c:lblAlgn val="ctr"/>
        <c:lblOffset val="100"/>
        <c:noMultiLvlLbl val="0"/>
      </c:catAx>
      <c:valAx>
        <c:axId val="6900467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126912000"/>
        <c:crosses val="autoZero"/>
        <c:crossBetween val="between"/>
      </c:valAx>
      <c:valAx>
        <c:axId val="6900524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126913024"/>
        <c:crosses val="max"/>
        <c:crossBetween val="between"/>
      </c:valAx>
      <c:catAx>
        <c:axId val="126913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9005248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tham Pro LT" panose="02000503030000020004" pitchFamily="2" charset="0"/>
                    <a:ea typeface="+mn-ea"/>
                    <a:cs typeface="Gotham Pro LT" panose="02000503030000020004" pitchFamily="2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'Kompensāciju īpatsvars'!$M$49:$M$52</c:f>
              <c:strCache>
                <c:ptCount val="4"/>
                <c:pt idx="0">
                  <c:v>2020.gads</c:v>
                </c:pt>
                <c:pt idx="1">
                  <c:v>2021.gads</c:v>
                </c:pt>
                <c:pt idx="2">
                  <c:v>2022.gads</c:v>
                </c:pt>
                <c:pt idx="3">
                  <c:v>2023.gads</c:v>
                </c:pt>
              </c:strCache>
            </c:strRef>
          </c:cat>
          <c:val>
            <c:numRef>
              <c:f>'Kompensāciju īpatsvars'!$N$49:$N$52</c:f>
              <c:numCache>
                <c:formatCode>#,##0</c:formatCode>
                <c:ptCount val="4"/>
                <c:pt idx="0">
                  <c:v>0</c:v>
                </c:pt>
                <c:pt idx="1">
                  <c:v>926</c:v>
                </c:pt>
                <c:pt idx="2">
                  <c:v>2090</c:v>
                </c:pt>
                <c:pt idx="3">
                  <c:v>2711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CB-453C-97D9-BAEE50162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4000991"/>
        <c:axId val="1011782639"/>
      </c:lineChart>
      <c:catAx>
        <c:axId val="1134000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Pro LT" panose="02000503030000020004" pitchFamily="2" charset="0"/>
                <a:ea typeface="+mn-ea"/>
                <a:cs typeface="Gotham Pro LT" panose="02000503030000020004" pitchFamily="2" charset="0"/>
              </a:defRPr>
            </a:pPr>
            <a:endParaRPr lang="en-US"/>
          </a:p>
        </c:txPr>
        <c:crossAx val="1011782639"/>
        <c:crosses val="autoZero"/>
        <c:auto val="1"/>
        <c:lblAlgn val="ctr"/>
        <c:lblOffset val="100"/>
        <c:noMultiLvlLbl val="0"/>
      </c:catAx>
      <c:valAx>
        <c:axId val="10117826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Pro LT" panose="02000503030000020004" pitchFamily="2" charset="0"/>
                <a:ea typeface="+mn-ea"/>
                <a:cs typeface="Gotham Pro LT" panose="02000503030000020004" pitchFamily="2" charset="0"/>
              </a:defRPr>
            </a:pPr>
            <a:endParaRPr lang="en-US"/>
          </a:p>
        </c:txPr>
        <c:crossAx val="11340009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9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363057438167871E-2"/>
          <c:y val="4.0740740740740744E-2"/>
          <c:w val="0.64008068832688114"/>
          <c:h val="0.87847535724701076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'Budžets 5 gadi'!$M$2</c:f>
              <c:strCache>
                <c:ptCount val="1"/>
                <c:pt idx="0">
                  <c:v>Ieņēmumi no ieskaitījumiem</c:v>
                </c:pt>
              </c:strCache>
            </c:strRef>
          </c:tx>
          <c:invertIfNegative val="0"/>
          <c:cat>
            <c:strRef>
              <c:f>'Budžets 5 gadi'!$N$1:$R$1</c:f>
              <c:strCache>
                <c:ptCount val="5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</c:strCache>
            </c:strRef>
          </c:cat>
          <c:val>
            <c:numRef>
              <c:f>'Budžets 5 gadi'!$N$2:$W$2</c:f>
              <c:numCache>
                <c:formatCode>General</c:formatCode>
                <c:ptCount val="10"/>
                <c:pt idx="2" formatCode="#,##0">
                  <c:v>183208.22</c:v>
                </c:pt>
                <c:pt idx="3" formatCode="#,##0">
                  <c:v>1106270.05</c:v>
                </c:pt>
                <c:pt idx="4" formatCode="#,##0">
                  <c:v>1335583.83</c:v>
                </c:pt>
                <c:pt idx="5" formatCode="#,##0">
                  <c:v>1888929</c:v>
                </c:pt>
                <c:pt idx="6" formatCode="#,##0">
                  <c:v>1507479</c:v>
                </c:pt>
                <c:pt idx="7" formatCode="#,##0">
                  <c:v>1299487</c:v>
                </c:pt>
                <c:pt idx="8" formatCode="#,##0">
                  <c:v>2193424</c:v>
                </c:pt>
                <c:pt idx="9" formatCode="#,##0">
                  <c:v>3544635.77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21-4421-859B-E8AB16A688CF}"/>
            </c:ext>
          </c:extLst>
        </c:ser>
        <c:ser>
          <c:idx val="3"/>
          <c:order val="3"/>
          <c:tx>
            <c:strRef>
              <c:f>'Budžets 5 gadi'!$M$3</c:f>
              <c:strCache>
                <c:ptCount val="1"/>
                <c:pt idx="0">
                  <c:v>Regresa kārtībā atgūtās summas</c:v>
                </c:pt>
              </c:strCache>
            </c:strRef>
          </c:tx>
          <c:invertIfNegative val="0"/>
          <c:cat>
            <c:strRef>
              <c:f>'Budžets 5 gadi'!$N$1:$R$1</c:f>
              <c:strCache>
                <c:ptCount val="5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</c:strCache>
            </c:strRef>
          </c:cat>
          <c:val>
            <c:numRef>
              <c:f>'Budžets 5 gadi'!$N$3:$W$3</c:f>
              <c:numCache>
                <c:formatCode>#,##0</c:formatCode>
                <c:ptCount val="10"/>
                <c:pt idx="0">
                  <c:v>844146.6</c:v>
                </c:pt>
                <c:pt idx="1">
                  <c:v>818035.06</c:v>
                </c:pt>
                <c:pt idx="2">
                  <c:v>1004352.32</c:v>
                </c:pt>
                <c:pt idx="3">
                  <c:v>879204.91</c:v>
                </c:pt>
                <c:pt idx="4">
                  <c:v>1104080.9899999998</c:v>
                </c:pt>
                <c:pt idx="5">
                  <c:v>1185866</c:v>
                </c:pt>
                <c:pt idx="6">
                  <c:v>1146635</c:v>
                </c:pt>
                <c:pt idx="7">
                  <c:v>1336289</c:v>
                </c:pt>
                <c:pt idx="8">
                  <c:v>1271919</c:v>
                </c:pt>
                <c:pt idx="9">
                  <c:v>1137993.1399999999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21-4421-859B-E8AB16A68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109056"/>
        <c:axId val="127315328"/>
      </c:barChart>
      <c:lineChart>
        <c:grouping val="standard"/>
        <c:varyColors val="0"/>
        <c:ser>
          <c:idx val="0"/>
          <c:order val="0"/>
          <c:tx>
            <c:strRef>
              <c:f>'Budžets 5 gadi'!$B$2</c:f>
              <c:strCache>
                <c:ptCount val="1"/>
                <c:pt idx="0">
                  <c:v>Ar Garantijas  fondu saistītie ieņēmumi</c:v>
                </c:pt>
              </c:strCache>
            </c:strRef>
          </c:tx>
          <c:marker>
            <c:symbol val="diamond"/>
            <c:size val="9"/>
          </c:marker>
          <c:cat>
            <c:strRef>
              <c:f>'Budžets 5 gadi'!$N$1:$W$1</c:f>
              <c:strCache>
                <c:ptCount val="10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  <c:pt idx="5">
                  <c:v>2019.gads</c:v>
                </c:pt>
                <c:pt idx="6">
                  <c:v>2020.gads</c:v>
                </c:pt>
                <c:pt idx="7">
                  <c:v>2021.gads</c:v>
                </c:pt>
                <c:pt idx="8">
                  <c:v>2022gads</c:v>
                </c:pt>
                <c:pt idx="9">
                  <c:v>2023.gads</c:v>
                </c:pt>
              </c:strCache>
            </c:strRef>
          </c:cat>
          <c:val>
            <c:numRef>
              <c:f>'Budžets 5 gadi'!$C$2:$L$2</c:f>
              <c:numCache>
                <c:formatCode>#,##0</c:formatCode>
                <c:ptCount val="10"/>
                <c:pt idx="0">
                  <c:v>1985509</c:v>
                </c:pt>
                <c:pt idx="1">
                  <c:v>1906240.01</c:v>
                </c:pt>
                <c:pt idx="2">
                  <c:v>1648100.5599999998</c:v>
                </c:pt>
                <c:pt idx="3">
                  <c:v>2149194.25</c:v>
                </c:pt>
                <c:pt idx="4">
                  <c:v>2524366.8000000003</c:v>
                </c:pt>
                <c:pt idx="5">
                  <c:v>3381462</c:v>
                </c:pt>
                <c:pt idx="6">
                  <c:v>2850538</c:v>
                </c:pt>
                <c:pt idx="7">
                  <c:v>2559280</c:v>
                </c:pt>
                <c:pt idx="8">
                  <c:v>1895111</c:v>
                </c:pt>
                <c:pt idx="9">
                  <c:v>5415413.04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21-4421-859B-E8AB16A688CF}"/>
            </c:ext>
          </c:extLst>
        </c:ser>
        <c:ser>
          <c:idx val="1"/>
          <c:order val="1"/>
          <c:tx>
            <c:strRef>
              <c:f>'Budžets 5 gadi'!$B$8</c:f>
              <c:strCache>
                <c:ptCount val="1"/>
                <c:pt idx="0">
                  <c:v>Ar Garantijas fonda darbības nodrošināšanu saistītie izdevumi</c:v>
                </c:pt>
              </c:strCache>
            </c:strRef>
          </c:tx>
          <c:marker>
            <c:symbol val="square"/>
            <c:size val="9"/>
          </c:marker>
          <c:cat>
            <c:strRef>
              <c:f>'Budžets 5 gadi'!$N$1:$W$1</c:f>
              <c:strCache>
                <c:ptCount val="10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  <c:pt idx="5">
                  <c:v>2019.gads</c:v>
                </c:pt>
                <c:pt idx="6">
                  <c:v>2020.gads</c:v>
                </c:pt>
                <c:pt idx="7">
                  <c:v>2021.gads</c:v>
                </c:pt>
                <c:pt idx="8">
                  <c:v>2022gads</c:v>
                </c:pt>
                <c:pt idx="9">
                  <c:v>2023.gads</c:v>
                </c:pt>
              </c:strCache>
            </c:strRef>
          </c:cat>
          <c:val>
            <c:numRef>
              <c:f>'Budžets 5 gadi'!$C$8:$L$8</c:f>
              <c:numCache>
                <c:formatCode>#,##0</c:formatCode>
                <c:ptCount val="10"/>
                <c:pt idx="0">
                  <c:v>3650840.52</c:v>
                </c:pt>
                <c:pt idx="1">
                  <c:v>3620886.13</c:v>
                </c:pt>
                <c:pt idx="2">
                  <c:v>3810769.5399999986</c:v>
                </c:pt>
                <c:pt idx="3">
                  <c:v>3032171.24</c:v>
                </c:pt>
                <c:pt idx="4">
                  <c:v>3574689.96</c:v>
                </c:pt>
                <c:pt idx="5">
                  <c:v>3359627</c:v>
                </c:pt>
                <c:pt idx="6">
                  <c:v>3522017</c:v>
                </c:pt>
                <c:pt idx="7">
                  <c:v>2931921</c:v>
                </c:pt>
                <c:pt idx="8">
                  <c:v>3642012</c:v>
                </c:pt>
                <c:pt idx="9">
                  <c:v>3840832.64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221-4421-859B-E8AB16A688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594496"/>
        <c:axId val="127314752"/>
      </c:lineChart>
      <c:catAx>
        <c:axId val="127594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500"/>
            </a:pPr>
            <a:endParaRPr lang="en-US"/>
          </a:p>
        </c:txPr>
        <c:crossAx val="127314752"/>
        <c:crosses val="autoZero"/>
        <c:auto val="1"/>
        <c:lblAlgn val="ctr"/>
        <c:lblOffset val="100"/>
        <c:noMultiLvlLbl val="0"/>
      </c:catAx>
      <c:valAx>
        <c:axId val="12731475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500"/>
            </a:pPr>
            <a:endParaRPr lang="en-US"/>
          </a:p>
        </c:txPr>
        <c:crossAx val="127594496"/>
        <c:crosses val="autoZero"/>
        <c:crossBetween val="between"/>
      </c:valAx>
      <c:valAx>
        <c:axId val="12731532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500"/>
            </a:pPr>
            <a:endParaRPr lang="en-US"/>
          </a:p>
        </c:txPr>
        <c:crossAx val="128109056"/>
        <c:crosses val="max"/>
        <c:crossBetween val="between"/>
      </c:valAx>
      <c:catAx>
        <c:axId val="128109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73153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6833460839502032"/>
          <c:y val="0.30940215806357541"/>
          <c:w val="0.22155161292206441"/>
          <c:h val="0.6700845727617382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7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6529250161288124E-2"/>
          <c:y val="4.6132023555180743E-2"/>
          <c:w val="0.89799975928600528"/>
          <c:h val="0.799708314843190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'Kompensāciju īpatsvars'!$B$24</c:f>
              <c:strCache>
                <c:ptCount val="1"/>
                <c:pt idx="0">
                  <c:v>Kompensācijas lauksaimniekiem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'Kompensāciju īpatsvars'!$C$23:$L$23</c:f>
              <c:strCache>
                <c:ptCount val="10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  <c:pt idx="5">
                  <c:v>2019.gads</c:v>
                </c:pt>
                <c:pt idx="6">
                  <c:v>2020.gads</c:v>
                </c:pt>
                <c:pt idx="7">
                  <c:v>2021.gads</c:v>
                </c:pt>
                <c:pt idx="8">
                  <c:v>2022.gads</c:v>
                </c:pt>
                <c:pt idx="9">
                  <c:v>2023.gads</c:v>
                </c:pt>
              </c:strCache>
            </c:strRef>
          </c:cat>
          <c:val>
            <c:numRef>
              <c:f>'Kompensāciju īpatsvars'!$C$24:$L$24</c:f>
              <c:numCache>
                <c:formatCode>#,##0</c:formatCode>
                <c:ptCount val="10"/>
                <c:pt idx="0">
                  <c:v>28141</c:v>
                </c:pt>
                <c:pt idx="1">
                  <c:v>29093</c:v>
                </c:pt>
                <c:pt idx="2">
                  <c:v>36989</c:v>
                </c:pt>
                <c:pt idx="3">
                  <c:v>50782</c:v>
                </c:pt>
                <c:pt idx="4">
                  <c:v>70459</c:v>
                </c:pt>
                <c:pt idx="5">
                  <c:v>79095</c:v>
                </c:pt>
                <c:pt idx="6">
                  <c:v>70489</c:v>
                </c:pt>
                <c:pt idx="7">
                  <c:v>77098</c:v>
                </c:pt>
                <c:pt idx="8">
                  <c:v>95791</c:v>
                </c:pt>
                <c:pt idx="9">
                  <c:v>126844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37-46E7-99EC-1A7200AF80F7}"/>
            </c:ext>
          </c:extLst>
        </c:ser>
        <c:ser>
          <c:idx val="1"/>
          <c:order val="1"/>
          <c:tx>
            <c:strRef>
              <c:f>'Kompensāciju īpatsvars'!$B$25</c:f>
              <c:strCache>
                <c:ptCount val="1"/>
                <c:pt idx="0">
                  <c:v>Kompensācijas personām, kurām piešķirta invaliditāte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'Kompensāciju īpatsvars'!$C$23:$L$23</c:f>
              <c:strCache>
                <c:ptCount val="10"/>
                <c:pt idx="0">
                  <c:v>2014.gads</c:v>
                </c:pt>
                <c:pt idx="1">
                  <c:v>2015.gads</c:v>
                </c:pt>
                <c:pt idx="2">
                  <c:v>2016.gads</c:v>
                </c:pt>
                <c:pt idx="3">
                  <c:v>2017.gads</c:v>
                </c:pt>
                <c:pt idx="4">
                  <c:v>2018.gads</c:v>
                </c:pt>
                <c:pt idx="5">
                  <c:v>2019.gads</c:v>
                </c:pt>
                <c:pt idx="6">
                  <c:v>2020.gads</c:v>
                </c:pt>
                <c:pt idx="7">
                  <c:v>2021.gads</c:v>
                </c:pt>
                <c:pt idx="8">
                  <c:v>2022.gads</c:v>
                </c:pt>
                <c:pt idx="9">
                  <c:v>2023.gads</c:v>
                </c:pt>
              </c:strCache>
            </c:strRef>
          </c:cat>
          <c:val>
            <c:numRef>
              <c:f>'Kompensāciju īpatsvars'!$C$25:$L$25</c:f>
              <c:numCache>
                <c:formatCode>#,##0</c:formatCode>
                <c:ptCount val="10"/>
                <c:pt idx="0">
                  <c:v>314900</c:v>
                </c:pt>
                <c:pt idx="1">
                  <c:v>337502</c:v>
                </c:pt>
                <c:pt idx="2">
                  <c:v>378789</c:v>
                </c:pt>
                <c:pt idx="3">
                  <c:v>617844</c:v>
                </c:pt>
                <c:pt idx="4">
                  <c:v>951775</c:v>
                </c:pt>
                <c:pt idx="5">
                  <c:v>912517</c:v>
                </c:pt>
                <c:pt idx="6">
                  <c:v>868307</c:v>
                </c:pt>
                <c:pt idx="7">
                  <c:v>595774</c:v>
                </c:pt>
                <c:pt idx="8">
                  <c:v>874149</c:v>
                </c:pt>
                <c:pt idx="9">
                  <c:v>973760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37-46E7-99EC-1A7200AF80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0093695"/>
        <c:axId val="1227881551"/>
      </c:barChart>
      <c:catAx>
        <c:axId val="1230093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Pro LT" panose="02000503030000020004" pitchFamily="2" charset="0"/>
                <a:ea typeface="+mn-ea"/>
                <a:cs typeface="Gotham Pro LT" panose="02000503030000020004" pitchFamily="2" charset="0"/>
              </a:defRPr>
            </a:pPr>
            <a:endParaRPr lang="en-US"/>
          </a:p>
        </c:txPr>
        <c:crossAx val="1227881551"/>
        <c:crosses val="autoZero"/>
        <c:auto val="1"/>
        <c:lblAlgn val="ctr"/>
        <c:lblOffset val="100"/>
        <c:noMultiLvlLbl val="0"/>
      </c:catAx>
      <c:valAx>
        <c:axId val="1227881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tham Pro LT" panose="02000503030000020004" pitchFamily="2" charset="0"/>
                <a:ea typeface="+mn-ea"/>
                <a:cs typeface="Gotham Pro LT" panose="02000503030000020004" pitchFamily="2" charset="0"/>
              </a:defRPr>
            </a:pPr>
            <a:endParaRPr lang="en-US"/>
          </a:p>
        </c:txPr>
        <c:crossAx val="1230093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otham Pro LT" panose="02000503030000020004" pitchFamily="2" charset="0"/>
              <a:ea typeface="+mn-ea"/>
              <a:cs typeface="Gotham Pro LT" panose="02000503030000020004" pitchFamily="2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>
              <a:solidFill>
                <a:srgbClr val="FF0000"/>
              </a:solidFill>
            </a:defRPr>
          </a:pPr>
          <a:endParaRPr lang="en-US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Sheet2!$F$5</c:f>
              <c:strCache>
                <c:ptCount val="1"/>
                <c:pt idx="0">
                  <c:v>2020.gads 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9.4227761711562469E-2"/>
                  <c:y val="-3.204286964129484E-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22909888718177"/>
                      <c:h val="0.26576123531108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358-4F0D-8510-431B38BE372D}"/>
                </c:ext>
              </c:extLst>
            </c:dLbl>
            <c:dLbl>
              <c:idx val="1"/>
              <c:layout>
                <c:manualLayout>
                  <c:x val="-4.693807551251946E-2"/>
                  <c:y val="-9.415644442378456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58-4F0D-8510-431B38BE372D}"/>
                </c:ext>
              </c:extLst>
            </c:dLbl>
            <c:dLbl>
              <c:idx val="2"/>
              <c:layout>
                <c:manualLayout>
                  <c:x val="0.36832750505872586"/>
                  <c:y val="8.9155636223029605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58-4F0D-8510-431B38BE37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Sheet2!$A$6:$A$8</c:f>
              <c:strCache>
                <c:ptCount val="3"/>
                <c:pt idx="0">
                  <c:v>1 TRL</c:v>
                </c:pt>
                <c:pt idx="1">
                  <c:v>2-3 TRL (ieskaitot)</c:v>
                </c:pt>
                <c:pt idx="2">
                  <c:v>Vairāk par 3 TRL</c:v>
                </c:pt>
              </c:strCache>
            </c:strRef>
          </c:cat>
          <c:val>
            <c:numRef>
              <c:f>Sheet2!$F$6:$F$8</c:f>
              <c:numCache>
                <c:formatCode>General</c:formatCode>
                <c:ptCount val="3"/>
                <c:pt idx="0">
                  <c:v>14764</c:v>
                </c:pt>
                <c:pt idx="1">
                  <c:v>6306</c:v>
                </c:pt>
                <c:pt idx="2">
                  <c:v>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58-4F0D-8510-431B38BE37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>
              <a:solidFill>
                <a:srgbClr val="FF0000"/>
              </a:solidFill>
            </a:defRPr>
          </a:pPr>
          <a:endParaRPr lang="en-US"/>
        </a:p>
      </c:txPr>
    </c:title>
    <c:autoTitleDeleted val="0"/>
    <c:view3D>
      <c:rotX val="30"/>
      <c:rotY val="320"/>
      <c:rAngAx val="0"/>
      <c:perspective val="4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'[Copy of 2_jaut_GF_lidzeklu_parskats_2023 06 30.xlsx]Sheet2'!$G$5</c:f>
              <c:strCache>
                <c:ptCount val="1"/>
                <c:pt idx="0">
                  <c:v>2021.gads 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9.4227761711562469E-2"/>
                  <c:y val="-3.204286964129484E-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22909888718177"/>
                      <c:h val="0.26576123531108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1E8-48CA-9177-F95AF3A33C30}"/>
                </c:ext>
              </c:extLst>
            </c:dLbl>
            <c:dLbl>
              <c:idx val="1"/>
              <c:layout>
                <c:manualLayout>
                  <c:x val="-4.693807551251946E-2"/>
                  <c:y val="-9.415644442378456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E8-48CA-9177-F95AF3A33C3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E8-48CA-9177-F95AF3A33C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'[Copy of 2_jaut_GF_lidzeklu_parskats_2023 06 30.xlsx]Sheet2'!$A$6:$A$8</c:f>
              <c:strCache>
                <c:ptCount val="3"/>
                <c:pt idx="0">
                  <c:v>1 TRL</c:v>
                </c:pt>
                <c:pt idx="1">
                  <c:v>2-3 TRL (ieskaitot)</c:v>
                </c:pt>
                <c:pt idx="2">
                  <c:v>Vairāk par 3 TRL</c:v>
                </c:pt>
              </c:strCache>
            </c:strRef>
          </c:cat>
          <c:val>
            <c:numRef>
              <c:f>'[Copy of 2_jaut_GF_lidzeklu_parskats_2023 06 30.xlsx]Sheet2'!$G$6:$G$8</c:f>
              <c:numCache>
                <c:formatCode>General</c:formatCode>
                <c:ptCount val="3"/>
                <c:pt idx="0">
                  <c:v>20481</c:v>
                </c:pt>
                <c:pt idx="1">
                  <c:v>622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E8-48CA-9177-F95AF3A33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1400">
              <a:solidFill>
                <a:srgbClr val="FF0000"/>
              </a:solidFill>
            </a:defRPr>
          </a:pPr>
          <a:endParaRPr lang="en-US"/>
        </a:p>
      </c:txPr>
    </c:title>
    <c:autoTitleDeleted val="0"/>
    <c:view3D>
      <c:rotX val="30"/>
      <c:rotY val="32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Sheet2!$H$5</c:f>
              <c:strCache>
                <c:ptCount val="1"/>
                <c:pt idx="0">
                  <c:v>2022.gads </c:v>
                </c:pt>
              </c:strCache>
            </c:strRef>
          </c:tx>
          <c:explosion val="16"/>
          <c:dLbls>
            <c:dLbl>
              <c:idx val="0"/>
              <c:layout>
                <c:manualLayout>
                  <c:x val="9.4227761711562469E-2"/>
                  <c:y val="-3.204286964129484E-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22909888718177"/>
                      <c:h val="0.26576123531108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FD7-4996-BB18-C4CAAC086840}"/>
                </c:ext>
              </c:extLst>
            </c:dLbl>
            <c:dLbl>
              <c:idx val="1"/>
              <c:layout>
                <c:manualLayout>
                  <c:x val="-4.693807551251946E-2"/>
                  <c:y val="-9.4156444423784569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D7-4996-BB18-C4CAAC08684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D7-4996-BB18-C4CAAC0868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Sheet2!$A$6:$A$8</c:f>
              <c:strCache>
                <c:ptCount val="3"/>
                <c:pt idx="0">
                  <c:v>1 TRL</c:v>
                </c:pt>
                <c:pt idx="1">
                  <c:v>2-3 TRL (ieskaitot)</c:v>
                </c:pt>
                <c:pt idx="2">
                  <c:v>Vairāk par 3 TRL</c:v>
                </c:pt>
              </c:strCache>
            </c:strRef>
          </c:cat>
          <c:val>
            <c:numRef>
              <c:f>Sheet2!$H$6:$H$8</c:f>
              <c:numCache>
                <c:formatCode>General</c:formatCode>
                <c:ptCount val="3"/>
                <c:pt idx="0">
                  <c:v>22116</c:v>
                </c:pt>
                <c:pt idx="1">
                  <c:v>571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D7-4996-BB18-C4CAAC0868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FF0000"/>
                </a:solidFill>
              </a:defRPr>
            </a:pPr>
            <a:r>
              <a:rPr lang="en-US" sz="1400" dirty="0">
                <a:solidFill>
                  <a:srgbClr val="FF0000"/>
                </a:solidFill>
              </a:rPr>
              <a:t>2023.gads</a:t>
            </a:r>
          </a:p>
        </c:rich>
      </c:tx>
      <c:overlay val="0"/>
    </c:title>
    <c:autoTitleDeleted val="0"/>
    <c:view3D>
      <c:rotX val="30"/>
      <c:rotY val="31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Sheet2!$I$5</c:f>
              <c:strCache>
                <c:ptCount val="1"/>
                <c:pt idx="0">
                  <c:v>2023.gads</c:v>
                </c:pt>
              </c:strCache>
            </c:strRef>
          </c:tx>
          <c:explosion val="25"/>
          <c:dPt>
            <c:idx val="0"/>
            <c:bubble3D val="0"/>
            <c:explosion val="11"/>
            <c:extLst>
              <c:ext xmlns:c16="http://schemas.microsoft.com/office/drawing/2014/chart" uri="{C3380CC4-5D6E-409C-BE32-E72D297353CC}">
                <c16:uniqueId val="{00000000-8476-4177-A0FF-C9480C6D9863}"/>
              </c:ext>
            </c:extLst>
          </c:dPt>
          <c:dLbls>
            <c:dLbl>
              <c:idx val="0"/>
              <c:layout>
                <c:manualLayout>
                  <c:x val="9.4227761711562469E-2"/>
                  <c:y val="-3.204286964129484E-4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22909888718177"/>
                      <c:h val="0.265761235311083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476-4177-A0FF-C9480C6D9863}"/>
                </c:ext>
              </c:extLst>
            </c:dLbl>
            <c:dLbl>
              <c:idx val="1"/>
              <c:layout>
                <c:manualLayout>
                  <c:x val="-4.3856447924714374E-2"/>
                  <c:y val="-2.79082639232454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62894102391888"/>
                      <c:h val="0.216178402915470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476-4177-A0FF-C9480C6D986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76-4177-A0FF-C9480C6D98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Sheet2!$A$6:$A$8</c:f>
              <c:strCache>
                <c:ptCount val="3"/>
                <c:pt idx="0">
                  <c:v>1 TRL</c:v>
                </c:pt>
                <c:pt idx="1">
                  <c:v>2-3 TRL (ieskaitot)</c:v>
                </c:pt>
                <c:pt idx="2">
                  <c:v>Vairāk par 3 TRL</c:v>
                </c:pt>
              </c:strCache>
            </c:strRef>
          </c:cat>
          <c:val>
            <c:numRef>
              <c:f>Sheet2!$I$6:$I$8</c:f>
              <c:numCache>
                <c:formatCode>General</c:formatCode>
                <c:ptCount val="3"/>
                <c:pt idx="0" formatCode="#,##0">
                  <c:v>23076</c:v>
                </c:pt>
                <c:pt idx="1">
                  <c:v>586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76-4177-A0FF-C9480C6D98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080198308544769E-2"/>
          <c:y val="9.8765432098765427E-2"/>
          <c:w val="0.89776112685451825"/>
          <c:h val="0.77165321835512257"/>
        </c:manualLayout>
      </c:layout>
      <c:lineChart>
        <c:grouping val="stacke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7"/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900" b="1"/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'[2_jaut_GF_lidzeklu_parskats_2023 12 31.xlsx]Sheet2'!$B$5:$I$5</c:f>
              <c:strCache>
                <c:ptCount val="8"/>
                <c:pt idx="0">
                  <c:v>2016.gads</c:v>
                </c:pt>
                <c:pt idx="1">
                  <c:v>2017.gads</c:v>
                </c:pt>
                <c:pt idx="2">
                  <c:v>2018.gads</c:v>
                </c:pt>
                <c:pt idx="3">
                  <c:v>2019.gads </c:v>
                </c:pt>
                <c:pt idx="4">
                  <c:v>2020.gads </c:v>
                </c:pt>
                <c:pt idx="5">
                  <c:v>2021.gads </c:v>
                </c:pt>
                <c:pt idx="6">
                  <c:v>2022.gads </c:v>
                </c:pt>
                <c:pt idx="7">
                  <c:v>2023.gads</c:v>
                </c:pt>
              </c:strCache>
            </c:strRef>
          </c:cat>
          <c:val>
            <c:numRef>
              <c:f>'[2_jaut_GF_lidzeklu_parskats_2023 12 31.xlsx]Sheet2'!$B$9:$I$9</c:f>
              <c:numCache>
                <c:formatCode>0%</c:formatCode>
                <c:ptCount val="8"/>
                <c:pt idx="0">
                  <c:v>0.26819992756247735</c:v>
                </c:pt>
                <c:pt idx="1">
                  <c:v>0.28037136677744368</c:v>
                </c:pt>
                <c:pt idx="2">
                  <c:v>0.31799773968732342</c:v>
                </c:pt>
                <c:pt idx="3">
                  <c:v>0.32411631872436519</c:v>
                </c:pt>
                <c:pt idx="4">
                  <c:v>0.32399267399267401</c:v>
                </c:pt>
                <c:pt idx="5">
                  <c:v>2.9750343455398173E-2</c:v>
                </c:pt>
                <c:pt idx="6">
                  <c:v>2.5512227362855255E-2</c:v>
                </c:pt>
                <c:pt idx="7">
                  <c:v>2.5218603472310228E-2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62-47BC-A5D5-A0A3F950A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618176"/>
        <c:axId val="155928832"/>
      </c:lineChart>
      <c:catAx>
        <c:axId val="77618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600"/>
            </a:pPr>
            <a:endParaRPr lang="en-US"/>
          </a:p>
        </c:txPr>
        <c:crossAx val="155928832"/>
        <c:crosses val="autoZero"/>
        <c:auto val="1"/>
        <c:lblAlgn val="ctr"/>
        <c:lblOffset val="100"/>
        <c:noMultiLvlLbl val="0"/>
      </c:catAx>
      <c:valAx>
        <c:axId val="155928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7618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800">
          <a:latin typeface="Gotham Pro LT" panose="02000503030000020004" pitchFamily="2" charset="0"/>
          <a:cs typeface="Gotham Pro LT" panose="02000503030000020004" pitchFamily="2" charset="0"/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7" y="2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D5F057C-9441-4111-893B-1FBA0F3190B2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377318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7" y="9377318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D52BAEE-42A7-4CBA-AE18-77A3A37361B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7002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FE412CE8-65CE-41A9-BD37-9615BD05C807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739775"/>
            <a:ext cx="59245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8"/>
            <a:ext cx="5438140" cy="444269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377318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7" y="9377318"/>
            <a:ext cx="2945659" cy="493633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EA325C53-235F-49E8-9E9F-49FC3DF44D3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33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325C53-235F-49E8-9E9F-49FC3DF44D3C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151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325C53-235F-49E8-9E9F-49FC3DF44D3C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7540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6563" y="739775"/>
            <a:ext cx="5924550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25C53-235F-49E8-9E9F-49FC3DF44D3C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9464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"/>
            <a:ext cx="7772400" cy="3809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00500"/>
            <a:ext cx="6858000" cy="7620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D004-E58D-4B27-BC89-49112A297959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038600"/>
            <a:ext cx="142876" cy="1676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03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E8E259-46B5-4D42-8A40-825EA445A56D}" type="slidenum">
              <a:rPr lang="lv-LV" smtClean="0">
                <a:solidFill>
                  <a:srgbClr val="000000"/>
                </a:solidFill>
              </a:rPr>
              <a:pPr/>
              <a:t>‹#›</a:t>
            </a:fld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7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5E74-E3C5-47E2-BCA5-681013098994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2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5C0E-BFCB-44C4-9966-2196C15874D5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156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031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8377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6754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1695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5061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868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24589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013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30B43-4453-43C9-A852-9323CBE029CC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22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4494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30547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63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6501"/>
            <a:ext cx="7772400" cy="3600979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1"/>
            <a:ext cx="7772400" cy="8890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DD40-FA51-43AD-8CC3-40A2E7E64AB7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99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312334"/>
            <a:ext cx="329184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312334"/>
            <a:ext cx="329184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4333-7DA5-45D5-BC27-BF293FBF9FE8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8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310640"/>
            <a:ext cx="3291840" cy="533135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882805"/>
            <a:ext cx="32918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310640"/>
            <a:ext cx="3291840" cy="533135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882805"/>
            <a:ext cx="32918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508C7-53E1-4C6C-9045-17093D63ADFF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353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7B7B-9A83-4CCD-B110-67AB62E90864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70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4741-2B85-4E2E-B8D5-C93B1C251F7E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99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33500"/>
            <a:ext cx="5111750" cy="3733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333500"/>
            <a:ext cx="3008313" cy="3733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3B2AD-7466-42E7-B26A-56FAF320D9FA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4831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038600"/>
            <a:ext cx="142876" cy="1676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0386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762500"/>
            <a:ext cx="8153400" cy="381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4402-6426-493A-B9AC-EB38F5D259A8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3E8E259-46B5-4D42-8A40-825EA445A56D}" type="slidenum">
              <a:rPr lang="lv-LV" smtClean="0">
                <a:solidFill>
                  <a:srgbClr val="000000"/>
                </a:solidFill>
              </a:rPr>
              <a:pPr/>
              <a:t>‹#›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127500"/>
            <a:ext cx="8153400" cy="635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03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2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7265"/>
            <a:ext cx="579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0500"/>
            <a:ext cx="7620000" cy="3644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143501"/>
            <a:ext cx="3429000" cy="2540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824462D-EC56-43F5-887D-B02D07A48F0B}" type="datetime1">
              <a:rPr lang="lv-LV" smtClean="0">
                <a:solidFill>
                  <a:srgbClr val="000000"/>
                </a:solidFill>
              </a:rPr>
              <a:t>27.03.2024</a:t>
            </a:fld>
            <a:endParaRPr lang="lv-LV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410729"/>
            <a:ext cx="3429000" cy="23653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lv-LV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337021" y="4874154"/>
            <a:ext cx="1096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3E8E259-46B5-4D42-8A40-825EA445A56D}" type="slidenum">
              <a:rPr lang="lv-LV" smtClean="0">
                <a:solidFill>
                  <a:srgbClr val="D1282E"/>
                </a:solidFill>
              </a:rPr>
              <a:pPr/>
              <a:t>‹#›</a:t>
            </a:fld>
            <a:endParaRPr lang="lv-LV">
              <a:solidFill>
                <a:srgbClr val="D1282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143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01124" y="1143000"/>
            <a:ext cx="142876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13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F4E49-E210-4442-9AED-9A79E689ACDD}" type="datetimeFigureOut">
              <a:rPr lang="lv-LV" smtClean="0"/>
              <a:t>27.03.2024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25C3C-1063-40BD-BB5C-9FEBD75AA93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416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5.xml"/><Relationship Id="rId7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9511" y="4441676"/>
          <a:ext cx="8668256" cy="426046"/>
        </p:xfrm>
        <a:graphic>
          <a:graphicData uri="http://schemas.openxmlformats.org/drawingml/2006/table">
            <a:tbl>
              <a:tblPr/>
              <a:tblGrid>
                <a:gridCol w="866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046">
                <a:tc>
                  <a:txBody>
                    <a:bodyPr/>
                    <a:lstStyle/>
                    <a:p>
                      <a:pPr algn="l" fontAlgn="ctr"/>
                      <a:endParaRPr lang="lv-LV" sz="1400" b="0" i="1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9787" y="553244"/>
            <a:ext cx="799288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lv-LV" sz="2800" b="1" i="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pdrošināšanas prēmijas maksājuma samazinājums </a:t>
            </a:r>
          </a:p>
          <a:p>
            <a:pPr algn="ctr"/>
            <a:r>
              <a:rPr lang="lv-LV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personām ar invaliditāti</a:t>
            </a:r>
          </a:p>
          <a:p>
            <a:pPr algn="ctr"/>
            <a:endParaRPr lang="lv-LV" sz="2800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  <a:p>
            <a:pPr algn="ctr"/>
            <a:r>
              <a:rPr lang="lv-LV" sz="2800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Likumprojekts «</a:t>
            </a:r>
            <a:r>
              <a:rPr lang="lv-LV" sz="2800" b="1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Grozījumi Sauszemes transportlīdzekļu īpašnieku civiltiesiskās atbildības obligātās apdrošināšanas likumā</a:t>
            </a:r>
            <a:r>
              <a:rPr lang="lv-LV" sz="2800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»</a:t>
            </a:r>
          </a:p>
          <a:p>
            <a:pPr algn="ctr"/>
            <a:r>
              <a:rPr lang="lv-LV" sz="2800" b="1" i="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(23-TA-1660)</a:t>
            </a:r>
            <a:endParaRPr lang="lv-LV" sz="2800" b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  <a:p>
            <a:pPr algn="ctr"/>
            <a:endParaRPr lang="lv-LV" sz="2800" b="1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  <a:p>
            <a:pPr algn="ctr"/>
            <a:endParaRPr lang="lv-LV" sz="2000" b="1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  <a:p>
            <a:r>
              <a:rPr lang="lv-LV" sz="20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27.03.2024., Latvijas Transportlīdzekļu apdrošinātāju birojs (LTAB) 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EEF539-552D-846F-3DB4-20B14FFCB1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65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C44F7022-564C-E72A-203D-CCF715FE2D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69E8836-8CC2-62BB-67C1-8317042C9E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578788"/>
              </p:ext>
            </p:extLst>
          </p:nvPr>
        </p:nvGraphicFramePr>
        <p:xfrm>
          <a:off x="189321" y="300209"/>
          <a:ext cx="5534807" cy="2180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9EC1EB7-82ED-B0B7-6FE4-FCA02A490E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907397"/>
              </p:ext>
            </p:extLst>
          </p:nvPr>
        </p:nvGraphicFramePr>
        <p:xfrm>
          <a:off x="3743401" y="2628411"/>
          <a:ext cx="511256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Callout: Right Arrow 5">
            <a:extLst>
              <a:ext uri="{FF2B5EF4-FFF2-40B4-BE49-F238E27FC236}">
                <a16:creationId xmlns:a16="http://schemas.microsoft.com/office/drawing/2014/main" id="{BB4A39E8-6AC9-D88D-1333-4A75D734B197}"/>
              </a:ext>
            </a:extLst>
          </p:cNvPr>
          <p:cNvSpPr/>
          <p:nvPr/>
        </p:nvSpPr>
        <p:spPr>
          <a:xfrm>
            <a:off x="288031" y="3145532"/>
            <a:ext cx="3455369" cy="1800200"/>
          </a:xfrm>
          <a:prstGeom prst="righ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lv-LV" sz="1400" b="1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Vecāku, aizbildņu vai audžuģimeņu, kura nodrošina nepilngadīga bērna ar invaliditāti aprūpi, skaita izmaiņas.</a:t>
            </a:r>
          </a:p>
        </p:txBody>
      </p:sp>
      <p:sp>
        <p:nvSpPr>
          <p:cNvPr id="8" name="Callout: Left Arrow 7">
            <a:extLst>
              <a:ext uri="{FF2B5EF4-FFF2-40B4-BE49-F238E27FC236}">
                <a16:creationId xmlns:a16="http://schemas.microsoft.com/office/drawing/2014/main" id="{1C10FF0B-2C63-4A0C-4D6F-0E2DF22E4A93}"/>
              </a:ext>
            </a:extLst>
          </p:cNvPr>
          <p:cNvSpPr/>
          <p:nvPr/>
        </p:nvSpPr>
        <p:spPr>
          <a:xfrm>
            <a:off x="5436096" y="553244"/>
            <a:ext cx="3419872" cy="1512168"/>
          </a:xfrm>
          <a:prstGeom prst="lef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lv-LV" sz="1400" u="sng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Personas, kurām noteikta invaliditāte un kuru </a:t>
            </a:r>
            <a:r>
              <a:rPr lang="lv-LV" sz="1400" b="1" u="sng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īpašumā ir vairāk kā viens transportlīdzeklis</a:t>
            </a:r>
          </a:p>
        </p:txBody>
      </p:sp>
    </p:spTree>
    <p:extLst>
      <p:ext uri="{BB962C8B-B14F-4D97-AF65-F5344CB8AC3E}">
        <p14:creationId xmlns:p14="http://schemas.microsoft.com/office/powerpoint/2010/main" val="79199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9511" y="4441676"/>
          <a:ext cx="8668256" cy="426046"/>
        </p:xfrm>
        <a:graphic>
          <a:graphicData uri="http://schemas.openxmlformats.org/drawingml/2006/table">
            <a:tbl>
              <a:tblPr/>
              <a:tblGrid>
                <a:gridCol w="866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046">
                <a:tc>
                  <a:txBody>
                    <a:bodyPr/>
                    <a:lstStyle/>
                    <a:p>
                      <a:pPr algn="l" fontAlgn="ctr"/>
                      <a:endParaRPr lang="lv-LV" sz="1400" b="0" i="1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67543" y="265212"/>
            <a:ext cx="7992888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2000" b="1" i="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OCTA atlaide</a:t>
            </a:r>
            <a:r>
              <a:rPr lang="lv-LV" sz="2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 </a:t>
            </a:r>
            <a:r>
              <a:rPr lang="lv-LV" sz="2000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esošā situācija </a:t>
            </a:r>
            <a:r>
              <a:rPr lang="lv-LV" sz="2000" b="1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(OCTA likuma 14.pants)</a:t>
            </a:r>
          </a:p>
          <a:p>
            <a:pPr algn="ctr"/>
            <a:endParaRPr lang="lv-LV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Atlaižu saņēmēji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Personas ar invaliditāti </a:t>
            </a:r>
          </a:p>
          <a:p>
            <a:pPr marL="285750" indent="-19050" algn="just">
              <a:buFont typeface="Wingdings" panose="05000000000000000000" pitchFamily="2" charset="2"/>
              <a:buChar char="Ø"/>
            </a:pPr>
            <a:r>
              <a:rPr lang="lv-LV" b="1" i="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40% </a:t>
            </a: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atlaide </a:t>
            </a:r>
            <a:r>
              <a:rPr lang="lv-LV" b="1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transportlīdzekļu īpašniekiem</a:t>
            </a:r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kuri ir:</a:t>
            </a:r>
          </a:p>
          <a:p>
            <a:pPr marL="285750" indent="-19050" algn="just"/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1) personas ar  I un II </a:t>
            </a:r>
            <a:r>
              <a:rPr lang="pt-BR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invaliditātes gr</a:t>
            </a:r>
            <a:r>
              <a:rPr lang="lv-LV" b="0" i="0" dirty="0" err="1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upu</a:t>
            </a:r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</a:p>
          <a:p>
            <a:pPr marL="285750" indent="-19050" algn="just"/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2) personas ar  III </a:t>
            </a:r>
            <a:r>
              <a:rPr lang="pt-BR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invaliditātes grupu</a:t>
            </a:r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kuriem ir apgrūtināta pārvietošanās;</a:t>
            </a:r>
          </a:p>
          <a:p>
            <a:pPr marL="285750" indent="-19050" algn="just">
              <a:spcAft>
                <a:spcPts val="600"/>
              </a:spcAft>
            </a:pPr>
            <a:r>
              <a:rPr lang="lv-LV" b="0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3) vecāki, aizbildņi vai audžuģimene, kura nodrošina nepilngadīga bērna ar invaliditāti aprūpi </a:t>
            </a:r>
            <a:r>
              <a:rPr lang="lv-LV" b="0" i="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(spēkā ar </a:t>
            </a:r>
            <a:r>
              <a:rPr lang="lv-LV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01.07.2021.</a:t>
            </a:r>
            <a:r>
              <a:rPr lang="lv-LV" b="0" i="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marL="285750" indent="-190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b="1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OCTA atlaide piemērojama 1 īpašumā  (fiz. pers.) vai līzinga gadījumā turējumā esošam vieglajam transportlīdzeklim, kura pilna masa ir līdz 3,5 t </a:t>
            </a:r>
            <a:r>
              <a:rPr lang="lv-LV" b="0" i="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(spēkā ar </a:t>
            </a:r>
            <a:r>
              <a:rPr lang="lv-LV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12.01.2021.</a:t>
            </a:r>
            <a:r>
              <a:rPr lang="lv-LV" b="0" i="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Lauksaimnieki</a:t>
            </a:r>
          </a:p>
          <a:p>
            <a:pPr marL="285750" indent="-19050" algn="just">
              <a:buFont typeface="Wingdings" panose="05000000000000000000" pitchFamily="2" charset="2"/>
              <a:buChar char="Ø"/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lv-LV" b="1" i="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0% atlaide</a:t>
            </a:r>
            <a:r>
              <a:rPr lang="lv-LV" b="1" i="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apdrošinot traktortehniku</a:t>
            </a:r>
            <a:endParaRPr lang="lv-LV" b="0" i="0" dirty="0">
              <a:solidFill>
                <a:srgbClr val="C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b="1" i="0" dirty="0">
              <a:solidFill>
                <a:srgbClr val="C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lv-LV" b="1" i="0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OCTA atlaides apdrošinātājiem kompensē LTAB no OCTA Garantijas fonda (GF).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sz="1600" b="1" i="0" dirty="0">
              <a:solidFill>
                <a:srgbClr val="C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lv-LV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EEF539-552D-846F-3DB4-20B14FFCB1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7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4C45D-FFDD-28F8-F698-AC8E8C265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1" y="-453835"/>
            <a:ext cx="8280920" cy="1227667"/>
          </a:xfrm>
        </p:spPr>
        <p:txBody>
          <a:bodyPr>
            <a:normAutofit/>
          </a:bodyPr>
          <a:lstStyle/>
          <a:p>
            <a:r>
              <a:rPr lang="lv-LV" sz="2000" b="1" cap="none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GF mērķis </a:t>
            </a:r>
            <a:r>
              <a:rPr lang="lv-LV" sz="2000" b="1" cap="none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ir nodrošināt  negadījumā cietušo interešu aizsardzību</a:t>
            </a:r>
            <a:br>
              <a:rPr lang="lv-LV" sz="1800" cap="none" dirty="0">
                <a:solidFill>
                  <a:schemeClr val="tx1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DA25C-CBA4-35C7-33B8-D74F6C64C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>
              <a:solidFill>
                <a:srgbClr val="000000"/>
              </a:solidFill>
            </a:endParaRP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F7FD9F3-7D66-1647-063C-36A373C573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16440EE-1747-9767-DC71-E135C9C6C3EE}"/>
              </a:ext>
            </a:extLst>
          </p:cNvPr>
          <p:cNvSpPr txBox="1"/>
          <p:nvPr/>
        </p:nvSpPr>
        <p:spPr>
          <a:xfrm>
            <a:off x="179511" y="553244"/>
            <a:ext cx="8588529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2021.g. MK </a:t>
            </a: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nformatīvais ziņojums par OCTA atlaižu izvērtējumu un iespējamo pakāpenisko atcelšanu </a:t>
            </a:r>
            <a:r>
              <a:rPr lang="lv-LV" kern="10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(2021-TA-2057). 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Secinājumi – tā kā tikai 2021.g. stājās spēkā būtiskas izmaiņas OCTA lik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umā (ierobežojums 1 transportlīdzeklim un papildināts atlaižu saņēmēju loks)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tad lietderīgi izvērtēt šo izmaiņu ietekmi ilgākā laika periodā.</a:t>
            </a:r>
            <a:endParaRPr lang="en-US" kern="100" dirty="0">
              <a:solidFill>
                <a:schemeClr val="tx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2021.g. groz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ījumi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OCTA likumā tika veikti ar mērķi samazināt GF finanšu slogu, tomēr tie nedeva plānoto rezultātu. </a:t>
            </a: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</a:t>
            </a:r>
            <a:r>
              <a:rPr lang="lv-LV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ompensācijas turpina pieaugt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2023.g. jau </a:t>
            </a:r>
            <a:r>
              <a:rPr lang="lv-LV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~1,1 milj. EUR.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cap="none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Latvija ir vienīgā valsts Eiropā, kas no GF kompensē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OCTA </a:t>
            </a:r>
            <a:r>
              <a:rPr lang="lv-LV" b="1" cap="none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atlaides.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GF saistību apjoms pieaugs, ieviešot jauno OCTA direktīvu </a:t>
            </a:r>
            <a:r>
              <a:rPr lang="lv-LV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(ES) 2021/2118)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 un uzņemoties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atbildību arī par Latvijā reģistrēto apdrošināšanas sabiedrību izsniegtajām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OCTA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polisēm ārpus Latvijas</a:t>
            </a:r>
            <a:r>
              <a:rPr lang="lv-LV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to maksātnespējas gadījumā</a:t>
            </a:r>
            <a:r>
              <a:rPr lang="lv-LV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Gotham Pro LT" panose="02000503030000020004" pitchFamily="2" charset="0"/>
              </a:rPr>
              <a:t>SECINĀJUMI: GF izveides mērķim neatbilstošais regulējums izslēdzams vai  nosakāmi griesti.</a:t>
            </a:r>
            <a:endParaRPr lang="en-US" b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F8BD85-73C1-1DC2-979E-EDE9155D95F6}"/>
              </a:ext>
            </a:extLst>
          </p:cNvPr>
          <p:cNvCxnSpPr>
            <a:cxnSpLocks/>
          </p:cNvCxnSpPr>
          <p:nvPr/>
        </p:nvCxnSpPr>
        <p:spPr>
          <a:xfrm>
            <a:off x="7596336" y="3073524"/>
            <a:ext cx="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88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9511" y="4441676"/>
          <a:ext cx="8668256" cy="426046"/>
        </p:xfrm>
        <a:graphic>
          <a:graphicData uri="http://schemas.openxmlformats.org/drawingml/2006/table">
            <a:tbl>
              <a:tblPr/>
              <a:tblGrid>
                <a:gridCol w="866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046">
                <a:tc>
                  <a:txBody>
                    <a:bodyPr/>
                    <a:lstStyle/>
                    <a:p>
                      <a:pPr algn="l" fontAlgn="ctr"/>
                      <a:endParaRPr lang="lv-LV" sz="1400" b="0" i="1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79511" y="687675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lv-LV" sz="20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Plānotās izmaiņas </a:t>
            </a:r>
            <a:r>
              <a:rPr lang="lv-LV" sz="2000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OCTA likuma 14.pants</a:t>
            </a:r>
          </a:p>
          <a:p>
            <a:pPr algn="ctr">
              <a:spcAft>
                <a:spcPts val="600"/>
              </a:spcAft>
            </a:pPr>
            <a:endParaRPr lang="lv-LV" b="1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524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</a:t>
            </a: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oteikt griestus – vienādas OCTA atlaides personām ar invaliditāti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(ne vairāk kā 40 EUR, katru gadu piemērojot Centrālās statistikas pārvaldes noteikto inflācijas koeficientu).</a:t>
            </a:r>
          </a:p>
          <a:p>
            <a:pPr marL="552450" indent="-285750" algn="just">
              <a:spcAft>
                <a:spcPts val="1200"/>
              </a:spcAft>
              <a:buFont typeface="Wingdings" panose="05000000000000000000" pitchFamily="2" charset="2"/>
              <a:buChar char="q"/>
              <a:tabLst>
                <a:tab pos="447675" algn="l"/>
              </a:tabLst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Atteikties no OCTA atlaidēm lauksaimniekiem </a:t>
            </a:r>
            <a:r>
              <a:rPr lang="lv-LV" kern="100" dirty="0">
                <a:solidFill>
                  <a:schemeClr val="bg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(kā no nebūtiska atvieglojuma).</a:t>
            </a:r>
          </a:p>
          <a:p>
            <a:pPr marL="552450" indent="-285750" algn="just">
              <a:spcAft>
                <a:spcPts val="1200"/>
              </a:spcAft>
              <a:buFont typeface="Wingdings" panose="05000000000000000000" pitchFamily="2" charset="2"/>
              <a:buChar char="q"/>
              <a:tabLst>
                <a:tab pos="542925" algn="l"/>
              </a:tabLst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Jaunās </a:t>
            </a: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izmaiņas stājas spēkā ar 2025.gada 1.janvāri.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sz="1600" b="1" kern="100" dirty="0">
              <a:solidFill>
                <a:schemeClr val="tx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lv-LV" sz="1600" b="1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lv-LV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EEF539-552D-846F-3DB4-20B14FFCB1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870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9511" y="4441676"/>
          <a:ext cx="8668256" cy="426046"/>
        </p:xfrm>
        <a:graphic>
          <a:graphicData uri="http://schemas.openxmlformats.org/drawingml/2006/table">
            <a:tbl>
              <a:tblPr/>
              <a:tblGrid>
                <a:gridCol w="8668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046">
                <a:tc>
                  <a:txBody>
                    <a:bodyPr/>
                    <a:lstStyle/>
                    <a:p>
                      <a:pPr algn="l" fontAlgn="ctr"/>
                      <a:endParaRPr lang="lv-LV" sz="1400" b="0" i="1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96233" y="310962"/>
            <a:ext cx="830821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lv-LV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Plānotās izmaiņas </a:t>
            </a:r>
            <a:r>
              <a:rPr lang="lv-LV" b="1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PAMATOJUMS</a:t>
            </a:r>
          </a:p>
          <a:p>
            <a:pPr algn="ctr">
              <a:spcAft>
                <a:spcPts val="600"/>
              </a:spcAft>
            </a:pPr>
            <a:endParaRPr lang="lv-LV" sz="800" b="1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Konstantas summas noteikšana OCTA iegādei ir šā brīža labākais iespējamais risinājums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, neskatoties uz to, ka OCTA likums nav tas likums, kur  risināt valsts sociālo atbalstu. 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Vienādas OCTA atlaides  visiem saņēmējiem.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Piedāvātās izmaiņas ietekmētu tās personas, kurām šobrīd atlaides apmērs ir 41 EUR un lielāks.  </a:t>
            </a: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Līgumi, kur  atlaide summāri sniedzas pāri 40 EUR:</a:t>
            </a:r>
            <a:endParaRPr lang="en-US" kern="100" dirty="0">
              <a:solidFill>
                <a:schemeClr val="tx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361950">
              <a:spcAft>
                <a:spcPts val="1200"/>
              </a:spcAft>
            </a:pP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1) 2022.   – 5 906 līgumi jeb 16,66%,</a:t>
            </a:r>
            <a:endParaRPr lang="en-US" kern="100" dirty="0">
              <a:solidFill>
                <a:schemeClr val="tx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361950">
              <a:spcAft>
                <a:spcPts val="1200"/>
              </a:spcAft>
            </a:pPr>
            <a:r>
              <a:rPr lang="lv-LV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2) 2023.  – 6 886 līgumi  jeb 16,85%.</a:t>
            </a:r>
            <a:endParaRPr lang="en-US" kern="100" dirty="0">
              <a:solidFill>
                <a:schemeClr val="tx1">
                  <a:lumMod val="50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kern="100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Tā kā % īpatsvars nav liels, piedāvātās izmaiņas neietekmēs plašu atlaižu saņēmēju loku. 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chemeClr val="tx1">
                    <a:lumMod val="50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Nosakot griestus 40 EUR apmērā, GF ieguvums 2023.gadā būtu bijis ~ 127 000 EUR  gadā.</a:t>
            </a:r>
            <a:endParaRPr lang="lv-LV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Gotham Pro LT" panose="02000503030000020004" pitchFamily="2" charset="0"/>
            </a:endParaRP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EEF539-552D-846F-3DB4-20B14FFCB1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  <p:sp>
        <p:nvSpPr>
          <p:cNvPr id="8" name="Rectangle 8">
            <a:extLst>
              <a:ext uri="{FF2B5EF4-FFF2-40B4-BE49-F238E27FC236}">
                <a16:creationId xmlns:a16="http://schemas.microsoft.com/office/drawing/2014/main" id="{BFBF0C5A-BC5B-1068-57C0-EECED6DCA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408A263B-7D2D-A70B-0424-4993CF639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9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4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637"/>
            <a:ext cx="89547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b="1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GARANTIJAS FONDA LĪDZEKĻU KOPĒJĀ APMĒRA IZMAIŅAS </a:t>
            </a:r>
          </a:p>
          <a:p>
            <a:pPr algn="ctr"/>
            <a:r>
              <a:rPr lang="lv-LV" sz="1600" b="1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(01.01.2014.-31.12.2023.)</a:t>
            </a:r>
            <a:endParaRPr lang="lv-LV" sz="1600" dirty="0">
              <a:solidFill>
                <a:srgbClr val="000000"/>
              </a:solidFill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919" y="4009628"/>
            <a:ext cx="8496943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v-LV" sz="1200" b="1" u="sng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SECINĀJUMI: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200" b="1" u="sng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10 gadu laikā GF apmērs ir samazinājies par ~33 % </a:t>
            </a: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jeb 7.6 milj.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b="1" u="sng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Kompensācijas</a:t>
            </a: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 lauksaimniekiem un personām, kurām noteikta invaliditāte, šo gadu laikā </a:t>
            </a:r>
            <a:r>
              <a:rPr lang="lv-LV" sz="1200" b="1" u="sng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pieaugušas ~3x</a:t>
            </a: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, sasniedzot kulmināciju 2023.gadā, kad gada laikā kompensācijās tika izmaksāts nedaudz vairāk kā 1.1 milj.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Ievērojami </a:t>
            </a:r>
            <a:r>
              <a:rPr lang="lv-LV" sz="1200" b="1" u="sng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sarukušas izmaksas LAAS «Balva» lietās. </a:t>
            </a: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Pēdējo 6 gadu laikā LAAS «Balva» lietās vidēji ik gadu tiek izmaksāti 140 </a:t>
            </a:r>
            <a:r>
              <a:rPr lang="lv-LV" sz="1200" dirty="0" err="1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tk</a:t>
            </a:r>
            <a:r>
              <a:rPr lang="lv-LV" sz="1200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. EUR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4ABDB6ED-9765-6AF7-58CB-1D6E43E3F5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565" y="-203692"/>
            <a:ext cx="1230435" cy="868660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5052108"/>
              </p:ext>
            </p:extLst>
          </p:nvPr>
        </p:nvGraphicFramePr>
        <p:xfrm>
          <a:off x="144780" y="409228"/>
          <a:ext cx="8854440" cy="368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79117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576" y="119828"/>
            <a:ext cx="8208912" cy="353971"/>
          </a:xfrm>
        </p:spPr>
        <p:txBody>
          <a:bodyPr>
            <a:noAutofit/>
          </a:bodyPr>
          <a:lstStyle/>
          <a:p>
            <a:r>
              <a:rPr lang="lv-LV" sz="1400" b="1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GARANTIJAS FONDA  IEŅĒMUMU / IZDEVUMU PĀRSKATS (01.01.2014.- 31.12.2023.)</a:t>
            </a:r>
            <a:br>
              <a:rPr lang="lv-LV" sz="1400" b="1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</a:br>
            <a:r>
              <a:rPr lang="lv-LV" sz="800" cap="none" dirty="0">
                <a:solidFill>
                  <a:srgbClr val="00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(Pēc naudas plūsmas principa)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613367"/>
              </p:ext>
            </p:extLst>
          </p:nvPr>
        </p:nvGraphicFramePr>
        <p:xfrm>
          <a:off x="6588224" y="2857500"/>
          <a:ext cx="2232248" cy="2590800"/>
        </p:xfrm>
        <a:graphic>
          <a:graphicData uri="http://schemas.openxmlformats.org/drawingml/2006/table">
            <a:tbl>
              <a:tblPr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50321">
                <a:tc>
                  <a:txBody>
                    <a:bodyPr/>
                    <a:lstStyle/>
                    <a:p>
                      <a:pPr algn="l" fontAlgn="ctr"/>
                      <a:r>
                        <a:rPr lang="lv-LV" sz="1000" b="1" i="0" u="sng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SECINĀJUMI:</a:t>
                      </a:r>
                      <a:r>
                        <a:rPr lang="lv-LV" sz="1000" b="1" i="0" u="sng" strike="noStrike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 </a:t>
                      </a:r>
                    </a:p>
                    <a:p>
                      <a:pPr algn="l" fontAlgn="ctr"/>
                      <a:endParaRPr lang="lv-LV" sz="1000" b="1" i="0" u="sng" strike="noStrike" baseline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Gotham Pro LT" panose="02000503030000020004" pitchFamily="2" charset="0"/>
                        <a:cs typeface="Gotham Pro LT" panose="02000503030000020004" pitchFamily="2" charset="0"/>
                      </a:endParaRPr>
                    </a:p>
                    <a:p>
                      <a:pPr marL="171450" indent="-171450" algn="l" fontAlgn="ctr">
                        <a:buFont typeface="Arial" charset="0"/>
                        <a:buChar char="•"/>
                      </a:pPr>
                      <a:r>
                        <a:rPr lang="lv-LV" sz="1000" b="0" i="0" u="none" strike="noStrike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Praktiski visos gados, izņemot 2023.gadu, kad iemaksas GF tika veiktas dubultā apmērā, izdevumu </a:t>
                      </a:r>
                      <a:r>
                        <a:rPr lang="lv-LV" sz="1000" b="1" i="0" u="none" strike="noStrike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kopsumma pārsniedz GF ieņēmumu kopsummu</a:t>
                      </a:r>
                    </a:p>
                    <a:p>
                      <a:pPr marL="171450" indent="-171450" algn="l" fontAlgn="ctr">
                        <a:buFont typeface="Arial" charset="0"/>
                        <a:buChar char="•"/>
                      </a:pPr>
                      <a:endParaRPr lang="lv-LV" sz="1000" b="0" i="0" u="none" strike="noStrike" baseline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Gotham Pro LT" panose="02000503030000020004" pitchFamily="2" charset="0"/>
                        <a:cs typeface="Gotham Pro LT" panose="02000503030000020004" pitchFamily="2" charset="0"/>
                      </a:endParaRPr>
                    </a:p>
                    <a:p>
                      <a:pPr marL="171450" indent="-171450" algn="l" fontAlgn="ctr">
                        <a:buFont typeface="Arial" charset="0"/>
                        <a:buChar char="•"/>
                      </a:pPr>
                      <a:r>
                        <a:rPr lang="lv-LV" sz="1000" b="0" i="0" u="none" strike="noStrike" baseline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Covid-19 pandēmijas un karadarbības Ukrainā ietekmē, investīciju rezultāts 2021.gadā / 2022.gadā ir negatīvs</a:t>
                      </a:r>
                    </a:p>
                    <a:p>
                      <a:pPr marL="171450" indent="-171450" algn="l" fontAlgn="ctr">
                        <a:buFont typeface="Arial" charset="0"/>
                        <a:buChar char="•"/>
                      </a:pPr>
                      <a:endParaRPr lang="lv-LV" sz="1000" b="0" i="0" u="none" strike="noStrike" baseline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Gotham Pro LT" panose="02000503030000020004" pitchFamily="2" charset="0"/>
                        <a:cs typeface="Gotham Pro LT" panose="02000503030000020004" pitchFamily="2" charset="0"/>
                      </a:endParaRPr>
                    </a:p>
                    <a:p>
                      <a:pPr marL="171450" indent="-171450" algn="l" fontAlgn="ctr">
                        <a:buFont typeface="Arial" charset="0"/>
                        <a:buChar char="•"/>
                      </a:pPr>
                      <a:r>
                        <a:rPr lang="lv-LV" sz="10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Kompensācijas lauksaimniekiem un personām, kurām noteikta invaliditāte, pieaugušas ~3x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F3874B33-13D3-74EB-42B7-C3E3DA155B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72" y="-130981"/>
            <a:ext cx="1230435" cy="8686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AC7ADF-1CBA-4C8C-994B-89B77A587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455396"/>
            <a:ext cx="8856984" cy="2350321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188767"/>
              </p:ext>
            </p:extLst>
          </p:nvPr>
        </p:nvGraphicFramePr>
        <p:xfrm>
          <a:off x="59778" y="2832237"/>
          <a:ext cx="6744470" cy="2825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832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66886"/>
              </p:ext>
            </p:extLst>
          </p:nvPr>
        </p:nvGraphicFramePr>
        <p:xfrm>
          <a:off x="395536" y="24032"/>
          <a:ext cx="7632848" cy="487680"/>
        </p:xfrm>
        <a:graphic>
          <a:graphicData uri="http://schemas.openxmlformats.org/drawingml/2006/table">
            <a:tbl>
              <a:tblPr/>
              <a:tblGrid>
                <a:gridCol w="763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algn="r" fontAlgn="ctr"/>
                      <a:r>
                        <a:rPr lang="lv-L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01.01.2014.-31.12.2023. IZMAKSĀTĀS KOMPENSĀCIJAS (EUR) </a:t>
                      </a:r>
                    </a:p>
                    <a:p>
                      <a:pPr algn="r" fontAlgn="ctr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(</a:t>
                      </a:r>
                      <a:r>
                        <a:rPr lang="lv-L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Pēc naudas plūsmas principa</a:t>
                      </a:r>
                      <a:r>
                        <a:rPr lang="lv-LV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otham Pro LT" panose="02000503030000020004" pitchFamily="2" charset="0"/>
                          <a:cs typeface="Gotham Pro LT" panose="02000503030000020004" pitchFamily="2" charset="0"/>
                        </a:rPr>
                        <a:t>)</a:t>
                      </a:r>
                      <a:endParaRPr lang="lv-LV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Gotham Pro LT" panose="02000503030000020004" pitchFamily="2" charset="0"/>
                        <a:cs typeface="Gotham Pro LT" panose="02000503030000020004" pitchFamily="2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5FAF1F5-4BB3-D2EF-9CC2-208973F3FD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30B05A6-4BA5-445A-7D00-DD76F60E8B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3699135"/>
              </p:ext>
            </p:extLst>
          </p:nvPr>
        </p:nvGraphicFramePr>
        <p:xfrm>
          <a:off x="323528" y="264743"/>
          <a:ext cx="8630617" cy="3303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llout: Down Arrow 1">
            <a:extLst>
              <a:ext uri="{FF2B5EF4-FFF2-40B4-BE49-F238E27FC236}">
                <a16:creationId xmlns:a16="http://schemas.microsoft.com/office/drawing/2014/main" id="{4E72B1AC-5D90-4DC6-2724-E2DD9916F06E}"/>
              </a:ext>
            </a:extLst>
          </p:cNvPr>
          <p:cNvSpPr/>
          <p:nvPr/>
        </p:nvSpPr>
        <p:spPr>
          <a:xfrm>
            <a:off x="5868144" y="522729"/>
            <a:ext cx="2016224" cy="914400"/>
          </a:xfrm>
          <a:prstGeom prst="down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 algn="ctr">
              <a:buAutoNum type="arabicPeriod"/>
            </a:pPr>
            <a:r>
              <a:rPr lang="lv-LV" sz="1000" b="1" dirty="0">
                <a:latin typeface="Gotham Pro LT" panose="02000503030000020004" pitchFamily="2" charset="0"/>
                <a:cs typeface="Gotham Pro LT" panose="02000503030000020004" pitchFamily="2" charset="0"/>
              </a:rPr>
              <a:t>COVID ietekme</a:t>
            </a:r>
          </a:p>
          <a:p>
            <a:pPr marL="228600" indent="-228600" algn="ctr">
              <a:buAutoNum type="arabicPeriod"/>
            </a:pPr>
            <a:r>
              <a:rPr lang="lv-LV" sz="1000" b="1" dirty="0">
                <a:latin typeface="Gotham Pro LT" panose="02000503030000020004" pitchFamily="2" charset="0"/>
                <a:cs typeface="Gotham Pro LT" panose="02000503030000020004" pitchFamily="2" charset="0"/>
              </a:rPr>
              <a:t>Likumdošanas izmaiņas (1 mašīna + bērni)</a:t>
            </a:r>
          </a:p>
          <a:p>
            <a:pPr marL="228600" indent="-228600" algn="ctr">
              <a:buAutoNum type="arabicPeriod"/>
            </a:pPr>
            <a:r>
              <a:rPr lang="lv-LV" sz="1000" b="1" dirty="0">
                <a:latin typeface="Gotham Pro LT" panose="02000503030000020004" pitchFamily="2" charset="0"/>
                <a:cs typeface="Gotham Pro LT" panose="02000503030000020004" pitchFamily="2" charset="0"/>
              </a:rPr>
              <a:t>Iemaksu GF indeksācija</a:t>
            </a:r>
            <a:endParaRPr lang="en-US" sz="1000" b="1" dirty="0"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  <p:sp>
        <p:nvSpPr>
          <p:cNvPr id="8" name="Arrow: Curved Right 7">
            <a:extLst>
              <a:ext uri="{FF2B5EF4-FFF2-40B4-BE49-F238E27FC236}">
                <a16:creationId xmlns:a16="http://schemas.microsoft.com/office/drawing/2014/main" id="{08196713-9BD8-CE1E-DAD3-309104B81AE3}"/>
              </a:ext>
            </a:extLst>
          </p:cNvPr>
          <p:cNvSpPr/>
          <p:nvPr/>
        </p:nvSpPr>
        <p:spPr>
          <a:xfrm rot="16200000">
            <a:off x="5487400" y="-1314811"/>
            <a:ext cx="761485" cy="5623068"/>
          </a:xfrm>
          <a:prstGeom prst="curv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id="{A85E34E1-04FD-0A10-6581-96C2E74BF3FC}"/>
              </a:ext>
            </a:extLst>
          </p:cNvPr>
          <p:cNvSpPr/>
          <p:nvPr/>
        </p:nvSpPr>
        <p:spPr>
          <a:xfrm>
            <a:off x="3056607" y="522729"/>
            <a:ext cx="1741759" cy="487680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BFE79C-4108-58EA-35F4-D593BD7C49CE}"/>
              </a:ext>
            </a:extLst>
          </p:cNvPr>
          <p:cNvSpPr/>
          <p:nvPr/>
        </p:nvSpPr>
        <p:spPr>
          <a:xfrm>
            <a:off x="2581981" y="639154"/>
            <a:ext cx="1512169" cy="7979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200" b="1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Straujš piešķirto atlaižu apjoma pieaugums</a:t>
            </a:r>
            <a:endParaRPr lang="en-US" sz="1200" b="1" dirty="0">
              <a:solidFill>
                <a:srgbClr val="FF0000"/>
              </a:solidFill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D0FE95-A1BC-8D7A-FE49-74487BB2F2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27" y="3533283"/>
            <a:ext cx="8846641" cy="448305"/>
          </a:xfrm>
          <a:prstGeom prst="rect">
            <a:avLst/>
          </a:prstGeom>
        </p:spPr>
      </p:pic>
      <p:sp>
        <p:nvSpPr>
          <p:cNvPr id="12" name="Callout: Up Arrow 11">
            <a:extLst>
              <a:ext uri="{FF2B5EF4-FFF2-40B4-BE49-F238E27FC236}">
                <a16:creationId xmlns:a16="http://schemas.microsoft.com/office/drawing/2014/main" id="{C83A8726-F5FE-1931-4738-BB2DD9973B4D}"/>
              </a:ext>
            </a:extLst>
          </p:cNvPr>
          <p:cNvSpPr/>
          <p:nvPr/>
        </p:nvSpPr>
        <p:spPr>
          <a:xfrm>
            <a:off x="5513503" y="3820407"/>
            <a:ext cx="3440642" cy="844706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000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Pēdējo 6 gadu laikā izmaksāto kompensāciju īpatsvars personām ar invaliditāti  no kopējām GF izmaksām ir </a:t>
            </a:r>
            <a:r>
              <a:rPr lang="lv-LV" sz="1000" b="1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vidēji 24.7% gadā jeb 863 </a:t>
            </a:r>
            <a:r>
              <a:rPr lang="lv-LV" sz="1000" b="1" dirty="0" err="1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tk</a:t>
            </a:r>
            <a:r>
              <a:rPr lang="lv-LV" sz="1000" b="1" dirty="0">
                <a:solidFill>
                  <a:srgbClr val="FF0000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 EUR</a:t>
            </a:r>
            <a:endParaRPr lang="en-US" sz="1000" b="1" dirty="0">
              <a:solidFill>
                <a:srgbClr val="FF0000"/>
              </a:solidFill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C14C51-F810-7195-1174-F33D7CFBB3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3" y="4739466"/>
            <a:ext cx="8846642" cy="547928"/>
          </a:xfrm>
          <a:prstGeom prst="rect">
            <a:avLst/>
          </a:prstGeom>
        </p:spPr>
      </p:pic>
      <p:sp>
        <p:nvSpPr>
          <p:cNvPr id="14" name="Callout: Up Arrow 13">
            <a:extLst>
              <a:ext uri="{FF2B5EF4-FFF2-40B4-BE49-F238E27FC236}">
                <a16:creationId xmlns:a16="http://schemas.microsoft.com/office/drawing/2014/main" id="{D1F308A2-6794-026A-270A-FDD5E2869CD4}"/>
              </a:ext>
            </a:extLst>
          </p:cNvPr>
          <p:cNvSpPr/>
          <p:nvPr/>
        </p:nvSpPr>
        <p:spPr>
          <a:xfrm>
            <a:off x="5580112" y="5117726"/>
            <a:ext cx="3360856" cy="547928"/>
          </a:xfrm>
          <a:prstGeom prst="up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000" dirty="0">
                <a:latin typeface="Gotham Pro LT" panose="02000503030000020004" pitchFamily="2" charset="0"/>
                <a:cs typeface="Gotham Pro LT" panose="02000503030000020004" pitchFamily="2" charset="0"/>
              </a:rPr>
              <a:t>Salīdzinājumam – izmaksas lauksaimniekiem vidēji 2.5% gadā jeb 87 </a:t>
            </a:r>
            <a:r>
              <a:rPr lang="lv-LV" sz="1000" dirty="0" err="1">
                <a:latin typeface="Gotham Pro LT" panose="02000503030000020004" pitchFamily="2" charset="0"/>
                <a:cs typeface="Gotham Pro LT" panose="02000503030000020004" pitchFamily="2" charset="0"/>
              </a:rPr>
              <a:t>tk</a:t>
            </a:r>
            <a:r>
              <a:rPr lang="lv-LV" sz="1000" dirty="0">
                <a:latin typeface="Gotham Pro LT" panose="02000503030000020004" pitchFamily="2" charset="0"/>
                <a:cs typeface="Gotham Pro LT" panose="02000503030000020004" pitchFamily="2" charset="0"/>
              </a:rPr>
              <a:t>. EUR </a:t>
            </a:r>
            <a:endParaRPr lang="en-US" sz="1000" dirty="0"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53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B1F8C10-21CF-47EB-BB0D-5BC86EEDA6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4854218"/>
              </p:ext>
            </p:extLst>
          </p:nvPr>
        </p:nvGraphicFramePr>
        <p:xfrm>
          <a:off x="-258170" y="723899"/>
          <a:ext cx="1949850" cy="1893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-360040" y="189057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lv-LV" sz="1600" b="1" cap="all" dirty="0">
                <a:solidFill>
                  <a:prstClr val="black"/>
                </a:solidFill>
                <a:latin typeface="Gotham Pro LT" panose="02000503030000020004" pitchFamily="2" charset="0"/>
                <a:cs typeface="Gotham Pro LT" panose="02000503030000020004" pitchFamily="2" charset="0"/>
              </a:rPr>
              <a:t>PERSONU, kurām noteikta INVALIDITĀTE, īpašumā esošo transportlīdzekļu SKAITA ĪPATSVARS</a:t>
            </a:r>
            <a:endParaRPr lang="lv-LV" sz="1600" b="1" cap="all" dirty="0">
              <a:solidFill>
                <a:prstClr val="black"/>
              </a:solidFill>
              <a:highlight>
                <a:srgbClr val="FFFF00"/>
              </a:highlight>
              <a:latin typeface="Gotham Pro LT" panose="02000503030000020004" pitchFamily="2" charset="0"/>
              <a:cs typeface="Gotham Pro LT" panose="02000503030000020004" pitchFamily="2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1C8AA03-4336-4CA8-9250-25E6E427B4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946193"/>
              </p:ext>
            </p:extLst>
          </p:nvPr>
        </p:nvGraphicFramePr>
        <p:xfrm>
          <a:off x="767454" y="1087587"/>
          <a:ext cx="2292378" cy="212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7DFB64A-B8A5-E0A6-505C-E9E2FB5872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935236"/>
              </p:ext>
            </p:extLst>
          </p:nvPr>
        </p:nvGraphicFramePr>
        <p:xfrm>
          <a:off x="3995936" y="1087586"/>
          <a:ext cx="2448272" cy="2320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C95426AA-3D31-2DF0-E095-0F9C4DBCDA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865367"/>
              </p:ext>
            </p:extLst>
          </p:nvPr>
        </p:nvGraphicFramePr>
        <p:xfrm>
          <a:off x="1763688" y="2857500"/>
          <a:ext cx="2808312" cy="2187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DED47C73-B90E-4DBA-59CD-A87203777F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338453"/>
              </p:ext>
            </p:extLst>
          </p:nvPr>
        </p:nvGraphicFramePr>
        <p:xfrm>
          <a:off x="6084168" y="2726132"/>
          <a:ext cx="2808312" cy="2450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711559-9D44-F736-DE47-5FF0F69E60A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214" y="-94828"/>
            <a:ext cx="1230435" cy="8686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3449A18-FB0C-33C3-467F-78F9ADEB52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92707" y="1093780"/>
            <a:ext cx="1449924" cy="7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7877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3">
      <a:dk1>
        <a:srgbClr val="7F7F7F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7144</TotalTime>
  <Words>769</Words>
  <Application>Microsoft Office PowerPoint</Application>
  <PresentationFormat>On-screen Show (16:10)</PresentationFormat>
  <Paragraphs>74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Cambria</vt:lpstr>
      <vt:lpstr>Gotham Pro LT</vt:lpstr>
      <vt:lpstr>Times New Roman</vt:lpstr>
      <vt:lpstr>Wingdings</vt:lpstr>
      <vt:lpstr>Essential</vt:lpstr>
      <vt:lpstr>Office Theme</vt:lpstr>
      <vt:lpstr>PowerPoint Presentation</vt:lpstr>
      <vt:lpstr>PowerPoint Presentation</vt:lpstr>
      <vt:lpstr>GF mērķis ir nodrošināt  negadījumā cietušo interešu aizsardzību </vt:lpstr>
      <vt:lpstr>PowerPoint Presentation</vt:lpstr>
      <vt:lpstr>PowerPoint Presentation</vt:lpstr>
      <vt:lpstr>PowerPoint Presentation</vt:lpstr>
      <vt:lpstr>GARANTIJAS FONDA  IEŅĒMUMU / IZDEVUMU PĀRSKATS (01.01.2014.- 31.12.2023.) (Pēc naudas plūsmas principa)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Agris Daukste</dc:creator>
  <cp:lastModifiedBy>Ilze Gailīte</cp:lastModifiedBy>
  <cp:revision>585</cp:revision>
  <cp:lastPrinted>2024-01-16T07:42:48Z</cp:lastPrinted>
  <dcterms:created xsi:type="dcterms:W3CDTF">2016-06-17T11:54:56Z</dcterms:created>
  <dcterms:modified xsi:type="dcterms:W3CDTF">2024-03-27T07:50:18Z</dcterms:modified>
</cp:coreProperties>
</file>