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4027" r:id="rId2"/>
    <p:sldMasterId id="2147484033" r:id="rId3"/>
    <p:sldMasterId id="2147484037" r:id="rId4"/>
  </p:sldMasterIdLst>
  <p:notesMasterIdLst>
    <p:notesMasterId r:id="rId32"/>
  </p:notesMasterIdLst>
  <p:sldIdLst>
    <p:sldId id="4130" r:id="rId5"/>
    <p:sldId id="4718" r:id="rId6"/>
    <p:sldId id="4346" r:id="rId7"/>
    <p:sldId id="4447" r:id="rId8"/>
    <p:sldId id="4717" r:id="rId9"/>
    <p:sldId id="4153" r:id="rId10"/>
    <p:sldId id="4721" r:id="rId11"/>
    <p:sldId id="4738" r:id="rId12"/>
    <p:sldId id="4739" r:id="rId13"/>
    <p:sldId id="4722" r:id="rId14"/>
    <p:sldId id="4734" r:id="rId15"/>
    <p:sldId id="4740" r:id="rId16"/>
    <p:sldId id="4726" r:id="rId17"/>
    <p:sldId id="4741" r:id="rId18"/>
    <p:sldId id="4736" r:id="rId19"/>
    <p:sldId id="4732" r:id="rId20"/>
    <p:sldId id="4730" r:id="rId21"/>
    <p:sldId id="4731" r:id="rId22"/>
    <p:sldId id="4733" r:id="rId23"/>
    <p:sldId id="4735" r:id="rId24"/>
    <p:sldId id="4367" r:id="rId25"/>
    <p:sldId id="4742" r:id="rId26"/>
    <p:sldId id="4743" r:id="rId27"/>
    <p:sldId id="4744" r:id="rId28"/>
    <p:sldId id="4747" r:id="rId29"/>
    <p:sldId id="4715" r:id="rId30"/>
    <p:sldId id="262" r:id="rId31"/>
  </p:sldIdLst>
  <p:sldSz cx="24377650" cy="13716000"/>
  <p:notesSz cx="6858000" cy="9144000"/>
  <p:defaultTextStyle>
    <a:defPPr>
      <a:defRPr lang="en-US"/>
    </a:defPPr>
    <a:lvl1pPr marL="0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217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434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2651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6868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1086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5303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399520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3737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05346A"/>
    <a:srgbClr val="00465B"/>
    <a:srgbClr val="008001"/>
    <a:srgbClr val="2816AE"/>
    <a:srgbClr val="DCDFE1"/>
    <a:srgbClr val="E2ECF1"/>
    <a:srgbClr val="F1F6F8"/>
    <a:srgbClr val="DBE9F0"/>
    <a:srgbClr val="073B4C"/>
    <a:srgbClr val="335F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57" autoAdjust="0"/>
    <p:restoredTop sz="92003" autoAdjust="0"/>
  </p:normalViewPr>
  <p:slideViewPr>
    <p:cSldViewPr snapToGrid="0" snapToObjects="1">
      <p:cViewPr varScale="1">
        <p:scale>
          <a:sx n="56" d="100"/>
          <a:sy n="56" d="100"/>
        </p:scale>
        <p:origin x="749" y="13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30" d="100"/>
        <a:sy n="30" d="100"/>
      </p:scale>
      <p:origin x="0" y="0"/>
    </p:cViewPr>
  </p:sorterViewPr>
  <p:notesViewPr>
    <p:cSldViewPr snapToGrid="0" snapToObjects="1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Heebo" pitchFamily="2" charset="-79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Heebo" pitchFamily="2" charset="-79"/>
              </a:defRPr>
            </a:lvl1pPr>
          </a:lstStyle>
          <a:p>
            <a:fld id="{EFC10EE1-B198-C942-8235-326C972CBB30}" type="datetimeFigureOut">
              <a:rPr lang="en-US" smtClean="0"/>
              <a:pPr/>
              <a:t>6/27/2024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Heebo" pitchFamily="2" charset="-79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Heebo" pitchFamily="2" charset="-79"/>
              </a:defRPr>
            </a:lvl1pPr>
          </a:lstStyle>
          <a:p>
            <a:fld id="{006BE02D-20C0-F840-AFAC-BEA99C74FDC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289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17" rtl="0" eaLnBrk="1" latinLnBrk="0" hangingPunct="1">
      <a:defRPr sz="2400" b="0" i="0" kern="1200">
        <a:solidFill>
          <a:schemeClr val="tx1"/>
        </a:solidFill>
        <a:latin typeface="Heebo" pitchFamily="2" charset="-79"/>
        <a:ea typeface="+mn-ea"/>
        <a:cs typeface="+mn-cs"/>
      </a:defRPr>
    </a:lvl1pPr>
    <a:lvl2pPr marL="914217" algn="l" defTabSz="914217" rtl="0" eaLnBrk="1" latinLnBrk="0" hangingPunct="1">
      <a:defRPr sz="2400" b="0" i="0" kern="1200">
        <a:solidFill>
          <a:schemeClr val="tx1"/>
        </a:solidFill>
        <a:latin typeface="Heebo" pitchFamily="2" charset="-79"/>
        <a:ea typeface="+mn-ea"/>
        <a:cs typeface="+mn-cs"/>
      </a:defRPr>
    </a:lvl2pPr>
    <a:lvl3pPr marL="1828434" algn="l" defTabSz="914217" rtl="0" eaLnBrk="1" latinLnBrk="0" hangingPunct="1">
      <a:defRPr sz="2400" b="0" i="0" kern="1200">
        <a:solidFill>
          <a:schemeClr val="tx1"/>
        </a:solidFill>
        <a:latin typeface="Heebo" pitchFamily="2" charset="-79"/>
        <a:ea typeface="+mn-ea"/>
        <a:cs typeface="+mn-cs"/>
      </a:defRPr>
    </a:lvl3pPr>
    <a:lvl4pPr marL="2742651" algn="l" defTabSz="914217" rtl="0" eaLnBrk="1" latinLnBrk="0" hangingPunct="1">
      <a:defRPr sz="2400" b="0" i="0" kern="1200">
        <a:solidFill>
          <a:schemeClr val="tx1"/>
        </a:solidFill>
        <a:latin typeface="Heebo" pitchFamily="2" charset="-79"/>
        <a:ea typeface="+mn-ea"/>
        <a:cs typeface="+mn-cs"/>
      </a:defRPr>
    </a:lvl4pPr>
    <a:lvl5pPr marL="3656868" algn="l" defTabSz="914217" rtl="0" eaLnBrk="1" latinLnBrk="0" hangingPunct="1">
      <a:defRPr sz="2400" b="0" i="0" kern="1200">
        <a:solidFill>
          <a:schemeClr val="tx1"/>
        </a:solidFill>
        <a:latin typeface="Heebo" pitchFamily="2" charset="-79"/>
        <a:ea typeface="+mn-ea"/>
        <a:cs typeface="+mn-cs"/>
      </a:defRPr>
    </a:lvl5pPr>
    <a:lvl6pPr marL="4571086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5485303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6399520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7313737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038D15-6156-447F-82C4-B46B281FC8D3}" type="slidenum">
              <a:rPr kumimoji="0" lang="lv-LV" sz="12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lv-LV" sz="12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3351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2400" b="1" spc="-20" dirty="0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Grūtības vai nespēja lietot ekstremitātes, muskuļu kontroles vājums, sajūtu ierobežojumi</a:t>
            </a:r>
          </a:p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2400" b="1" spc="-20" dirty="0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Ierobežojumi, kas saistīti ar daļēju vai pilnīgu nespēju uztvert skaņas un piekļūt audio informācijai</a:t>
            </a:r>
          </a:p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spc="-20" dirty="0" err="1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Grūtības</a:t>
            </a:r>
            <a:r>
              <a:rPr lang="en-US" sz="2400" b="1" spc="-20" dirty="0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b="1" spc="-20" dirty="0" err="1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redzēt</a:t>
            </a:r>
            <a:r>
              <a:rPr lang="en-US" sz="2400" b="1" spc="-20" dirty="0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b="1" spc="-20" dirty="0" err="1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objektus</a:t>
            </a:r>
            <a:r>
              <a:rPr lang="en-US" sz="2400" b="1" spc="-20" dirty="0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</a:t>
            </a:r>
            <a:r>
              <a:rPr lang="en-US" sz="2400" b="1" spc="-20" dirty="0" err="1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uztvert</a:t>
            </a:r>
            <a:r>
              <a:rPr lang="en-US" sz="2400" b="1" spc="-20" dirty="0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b="1" spc="-20" dirty="0" err="1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gaismu</a:t>
            </a:r>
            <a:r>
              <a:rPr lang="en-US" sz="2400" b="1" spc="-20" dirty="0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lv-LV" sz="2400" b="1" spc="-20" dirty="0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vai</a:t>
            </a:r>
            <a:r>
              <a:rPr lang="en-US" sz="2400" b="1" spc="-20" dirty="0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b="1" spc="-20" dirty="0" err="1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krāsu</a:t>
            </a:r>
            <a:r>
              <a:rPr lang="en-US" sz="2400" b="1" spc="-20" dirty="0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</a:t>
            </a:r>
            <a:r>
              <a:rPr lang="en-US" sz="2400" b="1" spc="-20" dirty="0" err="1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pareizi</a:t>
            </a:r>
            <a:r>
              <a:rPr lang="en-US" sz="2400" b="1" spc="-20" dirty="0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b="1" spc="-20" dirty="0" err="1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novērtēt</a:t>
            </a:r>
            <a:r>
              <a:rPr lang="en-US" sz="2400" b="1" spc="-20" dirty="0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2400" b="1" spc="-20" dirty="0" err="1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attālumus</a:t>
            </a:r>
            <a:endParaRPr lang="lv-LV" sz="2400" b="1" spc="-20" dirty="0">
              <a:solidFill>
                <a:srgbClr val="FFFFFF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altLang="lv-LV" sz="2400" b="1" dirty="0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Ierobežota sensorā uztvere, uzvedības un garīgās veselības traucējumi</a:t>
            </a:r>
            <a:endParaRPr lang="en-US" sz="2400" b="1" dirty="0">
              <a:solidFill>
                <a:srgbClr val="FFFFFF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400" b="1" spc="-20" dirty="0">
              <a:solidFill>
                <a:srgbClr val="FFFFFF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sz="2400" b="1" spc="-20" dirty="0">
              <a:solidFill>
                <a:srgbClr val="FFFFFF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sz="2400" b="1" spc="-20" dirty="0">
              <a:solidFill>
                <a:srgbClr val="FFFFFF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18284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6BE02D-20C0-F840-AFAC-BEA99C74FDC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ource Sans 3" panose="020B0303030403020204" pitchFamily="34" charset="0"/>
                <a:ea typeface="+mn-ea"/>
                <a:cs typeface="+mn-cs"/>
              </a:rPr>
              <a:pPr marL="0" marR="0" lvl="0" indent="0" algn="r" defTabSz="18284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ource Sans 3" panose="020B0303030403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11887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Labās prakses piemērus un tehnisko aprakstu var skatīt arī šeit: https://www.nzta.govt.nz/walking-cycling-and-public-transport/walking/walking-standards-and-guidelines/pedestrian-network-guidance/design/paths/footpath-design-other-elements/ramps-and-stairs/  </a:t>
            </a:r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566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4256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" y="5"/>
            <a:ext cx="24379987" cy="5103462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22385898" y="12964208"/>
            <a:ext cx="903075" cy="745580"/>
          </a:xfrm>
          <a:custGeom>
            <a:avLst/>
            <a:gdLst/>
            <a:ahLst/>
            <a:cxnLst/>
            <a:rect l="l" t="t" r="r" b="b"/>
            <a:pathLst>
              <a:path w="426720" h="352425">
                <a:moveTo>
                  <a:pt x="426605" y="0"/>
                </a:moveTo>
                <a:lnTo>
                  <a:pt x="352005" y="0"/>
                </a:lnTo>
                <a:lnTo>
                  <a:pt x="0" y="352005"/>
                </a:lnTo>
                <a:lnTo>
                  <a:pt x="74599" y="352005"/>
                </a:lnTo>
                <a:lnTo>
                  <a:pt x="426605" y="0"/>
                </a:lnTo>
                <a:close/>
              </a:path>
            </a:pathLst>
          </a:custGeom>
          <a:solidFill>
            <a:srgbClr val="005C57"/>
          </a:solidFill>
        </p:spPr>
        <p:txBody>
          <a:bodyPr wrap="square" lIns="0" tIns="0" rIns="0" bIns="0" rtlCol="0"/>
          <a:lstStyle/>
          <a:p>
            <a:endParaRPr sz="3807"/>
          </a:p>
        </p:txBody>
      </p:sp>
      <p:sp>
        <p:nvSpPr>
          <p:cNvPr id="18" name="bg object 18"/>
          <p:cNvSpPr/>
          <p:nvPr/>
        </p:nvSpPr>
        <p:spPr>
          <a:xfrm>
            <a:off x="21254084" y="12762189"/>
            <a:ext cx="1898877" cy="947090"/>
          </a:xfrm>
          <a:custGeom>
            <a:avLst/>
            <a:gdLst/>
            <a:ahLst/>
            <a:cxnLst/>
            <a:rect l="l" t="t" r="r" b="b"/>
            <a:pathLst>
              <a:path w="897254" h="447675">
                <a:moveTo>
                  <a:pt x="896723" y="0"/>
                </a:moveTo>
                <a:lnTo>
                  <a:pt x="447498" y="2"/>
                </a:lnTo>
                <a:lnTo>
                  <a:pt x="0" y="447501"/>
                </a:lnTo>
                <a:lnTo>
                  <a:pt x="449224" y="447501"/>
                </a:lnTo>
                <a:lnTo>
                  <a:pt x="896723" y="2"/>
                </a:lnTo>
                <a:close/>
              </a:path>
            </a:pathLst>
          </a:custGeom>
          <a:solidFill>
            <a:srgbClr val="6AA948">
              <a:alpha val="19999"/>
            </a:srgbClr>
          </a:solidFill>
        </p:spPr>
        <p:txBody>
          <a:bodyPr wrap="square" lIns="0" tIns="0" rIns="0" bIns="0" rtlCol="0"/>
          <a:lstStyle/>
          <a:p>
            <a:endParaRPr sz="3807"/>
          </a:p>
        </p:txBody>
      </p:sp>
      <p:sp>
        <p:nvSpPr>
          <p:cNvPr id="19" name="bg object 19"/>
          <p:cNvSpPr/>
          <p:nvPr/>
        </p:nvSpPr>
        <p:spPr>
          <a:xfrm>
            <a:off x="22385898" y="12964208"/>
            <a:ext cx="903075" cy="745580"/>
          </a:xfrm>
          <a:custGeom>
            <a:avLst/>
            <a:gdLst/>
            <a:ahLst/>
            <a:cxnLst/>
            <a:rect l="l" t="t" r="r" b="b"/>
            <a:pathLst>
              <a:path w="426720" h="352425">
                <a:moveTo>
                  <a:pt x="426605" y="0"/>
                </a:moveTo>
                <a:lnTo>
                  <a:pt x="352005" y="0"/>
                </a:lnTo>
                <a:lnTo>
                  <a:pt x="0" y="352005"/>
                </a:lnTo>
                <a:lnTo>
                  <a:pt x="74599" y="352005"/>
                </a:lnTo>
                <a:lnTo>
                  <a:pt x="426605" y="0"/>
                </a:lnTo>
                <a:close/>
              </a:path>
            </a:pathLst>
          </a:custGeom>
          <a:solidFill>
            <a:srgbClr val="005C57"/>
          </a:solidFill>
        </p:spPr>
        <p:txBody>
          <a:bodyPr wrap="square" lIns="0" tIns="0" rIns="0" bIns="0" rtlCol="0"/>
          <a:lstStyle/>
          <a:p>
            <a:endParaRPr sz="3807"/>
          </a:p>
        </p:txBody>
      </p:sp>
      <p:sp>
        <p:nvSpPr>
          <p:cNvPr id="20" name="bg object 20"/>
          <p:cNvSpPr/>
          <p:nvPr/>
        </p:nvSpPr>
        <p:spPr>
          <a:xfrm>
            <a:off x="21254084" y="12762189"/>
            <a:ext cx="1898877" cy="947090"/>
          </a:xfrm>
          <a:custGeom>
            <a:avLst/>
            <a:gdLst/>
            <a:ahLst/>
            <a:cxnLst/>
            <a:rect l="l" t="t" r="r" b="b"/>
            <a:pathLst>
              <a:path w="897254" h="447675">
                <a:moveTo>
                  <a:pt x="896723" y="0"/>
                </a:moveTo>
                <a:lnTo>
                  <a:pt x="447498" y="2"/>
                </a:lnTo>
                <a:lnTo>
                  <a:pt x="0" y="447501"/>
                </a:lnTo>
                <a:lnTo>
                  <a:pt x="449224" y="447501"/>
                </a:lnTo>
                <a:lnTo>
                  <a:pt x="896723" y="2"/>
                </a:lnTo>
                <a:close/>
              </a:path>
            </a:pathLst>
          </a:custGeom>
          <a:solidFill>
            <a:srgbClr val="6AA948">
              <a:alpha val="19999"/>
            </a:srgbClr>
          </a:solidFill>
        </p:spPr>
        <p:txBody>
          <a:bodyPr wrap="square" lIns="0" tIns="0" rIns="0" bIns="0" rtlCol="0"/>
          <a:lstStyle/>
          <a:p>
            <a:endParaRPr sz="3807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33260" y="4803567"/>
            <a:ext cx="9998330" cy="1042466"/>
          </a:xfrm>
        </p:spPr>
        <p:txBody>
          <a:bodyPr lIns="0" tIns="0" rIns="0" bIns="0"/>
          <a:lstStyle>
            <a:lvl1pPr>
              <a:defRPr sz="6772" b="1" i="0">
                <a:solidFill>
                  <a:srgbClr val="6AA94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3597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80634">
              <a:spcBef>
                <a:spcPts val="380"/>
              </a:spcBef>
            </a:pPr>
            <a:fld id="{81D60167-4931-47E6-BA6A-407CBD079E47}" type="slidenum">
              <a:rPr lang="lv-LV" spc="-10" smtClean="0"/>
              <a:pPr marL="80634">
                <a:spcBef>
                  <a:spcPts val="380"/>
                </a:spcBef>
              </a:pPr>
              <a:t>‹#›</a:t>
            </a:fld>
            <a:endParaRPr lang="lv-LV" spc="-10" dirty="0"/>
          </a:p>
        </p:txBody>
      </p:sp>
    </p:spTree>
    <p:extLst>
      <p:ext uri="{BB962C8B-B14F-4D97-AF65-F5344CB8AC3E}">
        <p14:creationId xmlns:p14="http://schemas.microsoft.com/office/powerpoint/2010/main" val="24503470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3597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80634">
              <a:spcBef>
                <a:spcPts val="380"/>
              </a:spcBef>
            </a:pPr>
            <a:fld id="{81D60167-4931-47E6-BA6A-407CBD079E47}" type="slidenum">
              <a:rPr lang="lv-LV" spc="-10" smtClean="0"/>
              <a:pPr marL="80634">
                <a:spcBef>
                  <a:spcPts val="380"/>
                </a:spcBef>
              </a:pPr>
              <a:t>‹#›</a:t>
            </a:fld>
            <a:endParaRPr lang="lv-LV" spc="-10" dirty="0"/>
          </a:p>
        </p:txBody>
      </p:sp>
    </p:spTree>
    <p:extLst>
      <p:ext uri="{BB962C8B-B14F-4D97-AF65-F5344CB8AC3E}">
        <p14:creationId xmlns:p14="http://schemas.microsoft.com/office/powerpoint/2010/main" val="12698016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82066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41910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Left + Tex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51">
            <a:extLst>
              <a:ext uri="{FF2B5EF4-FFF2-40B4-BE49-F238E27FC236}">
                <a16:creationId xmlns:a16="http://schemas.microsoft.com/office/drawing/2014/main" id="{997AFCF5-A004-6133-17C7-448883B94E2A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1" y="0"/>
            <a:ext cx="7223760" cy="6858000"/>
          </a:xfrm>
          <a:custGeom>
            <a:avLst/>
            <a:gdLst>
              <a:gd name="connsiteX0" fmla="*/ 0 w 3839892"/>
              <a:gd name="connsiteY0" fmla="*/ 0 h 3839890"/>
              <a:gd name="connsiteX1" fmla="*/ 3839892 w 3839892"/>
              <a:gd name="connsiteY1" fmla="*/ 0 h 3839890"/>
              <a:gd name="connsiteX2" fmla="*/ 3839892 w 3839892"/>
              <a:gd name="connsiteY2" fmla="*/ 3839890 h 3839890"/>
              <a:gd name="connsiteX3" fmla="*/ 0 w 3839892"/>
              <a:gd name="connsiteY3" fmla="*/ 3839890 h 3839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39892" h="3839890">
                <a:moveTo>
                  <a:pt x="0" y="0"/>
                </a:moveTo>
                <a:lnTo>
                  <a:pt x="3839892" y="0"/>
                </a:lnTo>
                <a:lnTo>
                  <a:pt x="3839892" y="3839890"/>
                </a:lnTo>
                <a:lnTo>
                  <a:pt x="0" y="383989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399" b="0" i="0">
                <a:latin typeface="Source Sans 3" panose="020B0303030403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Picture Placeholder 51">
            <a:extLst>
              <a:ext uri="{FF2B5EF4-FFF2-40B4-BE49-F238E27FC236}">
                <a16:creationId xmlns:a16="http://schemas.microsoft.com/office/drawing/2014/main" id="{4F61C167-8F51-B8F8-47F2-F69F46E8F429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7223761" y="6858000"/>
            <a:ext cx="7223760" cy="6858000"/>
          </a:xfrm>
          <a:custGeom>
            <a:avLst/>
            <a:gdLst>
              <a:gd name="connsiteX0" fmla="*/ 0 w 3839892"/>
              <a:gd name="connsiteY0" fmla="*/ 0 h 3839890"/>
              <a:gd name="connsiteX1" fmla="*/ 3839892 w 3839892"/>
              <a:gd name="connsiteY1" fmla="*/ 0 h 3839890"/>
              <a:gd name="connsiteX2" fmla="*/ 3839892 w 3839892"/>
              <a:gd name="connsiteY2" fmla="*/ 3839890 h 3839890"/>
              <a:gd name="connsiteX3" fmla="*/ 0 w 3839892"/>
              <a:gd name="connsiteY3" fmla="*/ 3839890 h 3839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39892" h="3839890">
                <a:moveTo>
                  <a:pt x="0" y="0"/>
                </a:moveTo>
                <a:lnTo>
                  <a:pt x="3839892" y="0"/>
                </a:lnTo>
                <a:lnTo>
                  <a:pt x="3839892" y="3839890"/>
                </a:lnTo>
                <a:lnTo>
                  <a:pt x="0" y="383989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399" b="0" i="0">
                <a:latin typeface="Source Sans 3" panose="020B0303030403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22618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Right + Tex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51">
            <a:extLst>
              <a:ext uri="{FF2B5EF4-FFF2-40B4-BE49-F238E27FC236}">
                <a16:creationId xmlns:a16="http://schemas.microsoft.com/office/drawing/2014/main" id="{F72E88C5-F92A-8989-9506-F6AEA4C06485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14161388" y="3119119"/>
            <a:ext cx="8372041" cy="9399454"/>
          </a:xfrm>
          <a:custGeom>
            <a:avLst/>
            <a:gdLst>
              <a:gd name="connsiteX0" fmla="*/ 0 w 3839892"/>
              <a:gd name="connsiteY0" fmla="*/ 0 h 3839890"/>
              <a:gd name="connsiteX1" fmla="*/ 3839892 w 3839892"/>
              <a:gd name="connsiteY1" fmla="*/ 0 h 3839890"/>
              <a:gd name="connsiteX2" fmla="*/ 3839892 w 3839892"/>
              <a:gd name="connsiteY2" fmla="*/ 3839890 h 3839890"/>
              <a:gd name="connsiteX3" fmla="*/ 0 w 3839892"/>
              <a:gd name="connsiteY3" fmla="*/ 3839890 h 3839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39892" h="3839890">
                <a:moveTo>
                  <a:pt x="0" y="0"/>
                </a:moveTo>
                <a:lnTo>
                  <a:pt x="3839892" y="0"/>
                </a:lnTo>
                <a:lnTo>
                  <a:pt x="3839892" y="3839890"/>
                </a:lnTo>
                <a:lnTo>
                  <a:pt x="0" y="383989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399" b="0" i="0">
                <a:latin typeface="Source Sans 3" panose="020B0303030403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50600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eet Our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51">
            <a:extLst>
              <a:ext uri="{FF2B5EF4-FFF2-40B4-BE49-F238E27FC236}">
                <a16:creationId xmlns:a16="http://schemas.microsoft.com/office/drawing/2014/main" id="{F10352BD-EFA2-6E52-4E82-08652E291D42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2185506" y="1"/>
            <a:ext cx="5954883" cy="5977054"/>
          </a:xfrm>
          <a:custGeom>
            <a:avLst/>
            <a:gdLst>
              <a:gd name="connsiteX0" fmla="*/ 0 w 3839892"/>
              <a:gd name="connsiteY0" fmla="*/ 0 h 3839890"/>
              <a:gd name="connsiteX1" fmla="*/ 3839892 w 3839892"/>
              <a:gd name="connsiteY1" fmla="*/ 0 h 3839890"/>
              <a:gd name="connsiteX2" fmla="*/ 3839892 w 3839892"/>
              <a:gd name="connsiteY2" fmla="*/ 3839890 h 3839890"/>
              <a:gd name="connsiteX3" fmla="*/ 0 w 3839892"/>
              <a:gd name="connsiteY3" fmla="*/ 3839890 h 3839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39892" h="3839890">
                <a:moveTo>
                  <a:pt x="0" y="0"/>
                </a:moveTo>
                <a:lnTo>
                  <a:pt x="3839892" y="0"/>
                </a:lnTo>
                <a:lnTo>
                  <a:pt x="3839892" y="3839890"/>
                </a:lnTo>
                <a:lnTo>
                  <a:pt x="0" y="383989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399" b="0" i="0">
                <a:latin typeface="Source Sans 3" panose="020B0303030403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Picture Placeholder 51">
            <a:extLst>
              <a:ext uri="{FF2B5EF4-FFF2-40B4-BE49-F238E27FC236}">
                <a16:creationId xmlns:a16="http://schemas.microsoft.com/office/drawing/2014/main" id="{B744658C-66CD-3E89-BAD9-F4F5A3120F1B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9210774" y="1"/>
            <a:ext cx="5954883" cy="5977054"/>
          </a:xfrm>
          <a:custGeom>
            <a:avLst/>
            <a:gdLst>
              <a:gd name="connsiteX0" fmla="*/ 0 w 3839892"/>
              <a:gd name="connsiteY0" fmla="*/ 0 h 3839890"/>
              <a:gd name="connsiteX1" fmla="*/ 3839892 w 3839892"/>
              <a:gd name="connsiteY1" fmla="*/ 0 h 3839890"/>
              <a:gd name="connsiteX2" fmla="*/ 3839892 w 3839892"/>
              <a:gd name="connsiteY2" fmla="*/ 3839890 h 3839890"/>
              <a:gd name="connsiteX3" fmla="*/ 0 w 3839892"/>
              <a:gd name="connsiteY3" fmla="*/ 3839890 h 3839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39892" h="3839890">
                <a:moveTo>
                  <a:pt x="0" y="0"/>
                </a:moveTo>
                <a:lnTo>
                  <a:pt x="3839892" y="0"/>
                </a:lnTo>
                <a:lnTo>
                  <a:pt x="3839892" y="3839890"/>
                </a:lnTo>
                <a:lnTo>
                  <a:pt x="0" y="383989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399" b="0" i="0">
                <a:latin typeface="Source Sans 3" panose="020B0303030403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4" name="Picture Placeholder 51">
            <a:extLst>
              <a:ext uri="{FF2B5EF4-FFF2-40B4-BE49-F238E27FC236}">
                <a16:creationId xmlns:a16="http://schemas.microsoft.com/office/drawing/2014/main" id="{0904ACE9-3998-B935-736F-FA0F2E63A3C1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16236040" y="1"/>
            <a:ext cx="5954883" cy="5977054"/>
          </a:xfrm>
          <a:custGeom>
            <a:avLst/>
            <a:gdLst>
              <a:gd name="connsiteX0" fmla="*/ 0 w 3839892"/>
              <a:gd name="connsiteY0" fmla="*/ 0 h 3839890"/>
              <a:gd name="connsiteX1" fmla="*/ 3839892 w 3839892"/>
              <a:gd name="connsiteY1" fmla="*/ 0 h 3839890"/>
              <a:gd name="connsiteX2" fmla="*/ 3839892 w 3839892"/>
              <a:gd name="connsiteY2" fmla="*/ 3839890 h 3839890"/>
              <a:gd name="connsiteX3" fmla="*/ 0 w 3839892"/>
              <a:gd name="connsiteY3" fmla="*/ 3839890 h 3839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39892" h="3839890">
                <a:moveTo>
                  <a:pt x="0" y="0"/>
                </a:moveTo>
                <a:lnTo>
                  <a:pt x="3839892" y="0"/>
                </a:lnTo>
                <a:lnTo>
                  <a:pt x="3839892" y="3839890"/>
                </a:lnTo>
                <a:lnTo>
                  <a:pt x="0" y="383989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399" b="0" i="0">
                <a:latin typeface="Source Sans 3" panose="020B0303030403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44857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bile Device Mock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icture Placeholder 130">
            <a:extLst>
              <a:ext uri="{FF2B5EF4-FFF2-40B4-BE49-F238E27FC236}">
                <a16:creationId xmlns:a16="http://schemas.microsoft.com/office/drawing/2014/main" id="{64ABC441-0CF4-192F-221B-D34921469201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 rot="1536113">
            <a:off x="13513891" y="1111334"/>
            <a:ext cx="5423401" cy="11783412"/>
          </a:xfrm>
          <a:custGeom>
            <a:avLst/>
            <a:gdLst>
              <a:gd name="connsiteX0" fmla="*/ 290146 w 2048458"/>
              <a:gd name="connsiteY0" fmla="*/ 0 h 4422384"/>
              <a:gd name="connsiteX1" fmla="*/ 575312 w 2048458"/>
              <a:gd name="connsiteY1" fmla="*/ 0 h 4422384"/>
              <a:gd name="connsiteX2" fmla="*/ 605198 w 2048458"/>
              <a:gd name="connsiteY2" fmla="*/ 28677 h 4422384"/>
              <a:gd name="connsiteX3" fmla="*/ 605198 w 2048458"/>
              <a:gd name="connsiteY3" fmla="*/ 108472 h 4422384"/>
              <a:gd name="connsiteX4" fmla="*/ 683650 w 2048458"/>
              <a:gd name="connsiteY4" fmla="*/ 188267 h 4422384"/>
              <a:gd name="connsiteX5" fmla="*/ 1364808 w 2048458"/>
              <a:gd name="connsiteY5" fmla="*/ 188267 h 4422384"/>
              <a:gd name="connsiteX6" fmla="*/ 1444506 w 2048458"/>
              <a:gd name="connsiteY6" fmla="*/ 108472 h 4422384"/>
              <a:gd name="connsiteX7" fmla="*/ 1444506 w 2048458"/>
              <a:gd name="connsiteY7" fmla="*/ 36157 h 4422384"/>
              <a:gd name="connsiteX8" fmla="*/ 1480618 w 2048458"/>
              <a:gd name="connsiteY8" fmla="*/ 0 h 4422384"/>
              <a:gd name="connsiteX9" fmla="*/ 1748350 w 2048458"/>
              <a:gd name="connsiteY9" fmla="*/ 0 h 4422384"/>
              <a:gd name="connsiteX10" fmla="*/ 2048458 w 2048458"/>
              <a:gd name="connsiteY10" fmla="*/ 299231 h 4422384"/>
              <a:gd name="connsiteX11" fmla="*/ 2048458 w 2048458"/>
              <a:gd name="connsiteY11" fmla="*/ 4160557 h 4422384"/>
              <a:gd name="connsiteX12" fmla="*/ 1788198 w 2048458"/>
              <a:gd name="connsiteY12" fmla="*/ 4422384 h 4422384"/>
              <a:gd name="connsiteX13" fmla="*/ 280184 w 2048458"/>
              <a:gd name="connsiteY13" fmla="*/ 4422384 h 4422384"/>
              <a:gd name="connsiteX14" fmla="*/ 0 w 2048458"/>
              <a:gd name="connsiteY14" fmla="*/ 4141855 h 4422384"/>
              <a:gd name="connsiteX15" fmla="*/ 0 w 2048458"/>
              <a:gd name="connsiteY15" fmla="*/ 289257 h 4422384"/>
              <a:gd name="connsiteX16" fmla="*/ 290146 w 2048458"/>
              <a:gd name="connsiteY16" fmla="*/ 0 h 44223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048458" h="4422384">
                <a:moveTo>
                  <a:pt x="290146" y="0"/>
                </a:moveTo>
                <a:lnTo>
                  <a:pt x="575312" y="0"/>
                </a:lnTo>
                <a:cubicBezTo>
                  <a:pt x="592744" y="0"/>
                  <a:pt x="605198" y="12468"/>
                  <a:pt x="605198" y="28677"/>
                </a:cubicBezTo>
                <a:lnTo>
                  <a:pt x="605198" y="108472"/>
                </a:lnTo>
                <a:cubicBezTo>
                  <a:pt x="605198" y="152109"/>
                  <a:pt x="641310" y="188267"/>
                  <a:pt x="683650" y="188267"/>
                </a:cubicBezTo>
                <a:lnTo>
                  <a:pt x="1364808" y="188267"/>
                </a:lnTo>
                <a:cubicBezTo>
                  <a:pt x="1408392" y="188267"/>
                  <a:pt x="1444506" y="152109"/>
                  <a:pt x="1444506" y="108472"/>
                </a:cubicBezTo>
                <a:lnTo>
                  <a:pt x="1444506" y="36157"/>
                </a:lnTo>
                <a:cubicBezTo>
                  <a:pt x="1444506" y="16209"/>
                  <a:pt x="1460694" y="0"/>
                  <a:pt x="1480618" y="0"/>
                </a:cubicBezTo>
                <a:lnTo>
                  <a:pt x="1748350" y="0"/>
                </a:lnTo>
                <a:cubicBezTo>
                  <a:pt x="1913970" y="0"/>
                  <a:pt x="2048458" y="134654"/>
                  <a:pt x="2048458" y="299231"/>
                </a:cubicBezTo>
                <a:lnTo>
                  <a:pt x="2048458" y="4160557"/>
                </a:lnTo>
                <a:cubicBezTo>
                  <a:pt x="2048458" y="4305186"/>
                  <a:pt x="1931404" y="4422384"/>
                  <a:pt x="1788198" y="4422384"/>
                </a:cubicBezTo>
                <a:lnTo>
                  <a:pt x="280184" y="4422384"/>
                </a:lnTo>
                <a:cubicBezTo>
                  <a:pt x="125770" y="4422384"/>
                  <a:pt x="0" y="4296458"/>
                  <a:pt x="0" y="4141855"/>
                </a:cubicBezTo>
                <a:lnTo>
                  <a:pt x="0" y="289257"/>
                </a:lnTo>
                <a:cubicBezTo>
                  <a:pt x="0" y="129667"/>
                  <a:pt x="129506" y="0"/>
                  <a:pt x="290146" y="0"/>
                </a:cubicBez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399">
                <a:latin typeface="Source Sans 3" panose="020B0303030403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68585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ktop Device Mock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29">
            <a:extLst>
              <a:ext uri="{FF2B5EF4-FFF2-40B4-BE49-F238E27FC236}">
                <a16:creationId xmlns:a16="http://schemas.microsoft.com/office/drawing/2014/main" id="{399C3769-7C01-5A45-BE86-6AE12DB0B29D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 rot="21081925">
            <a:off x="761612" y="3564789"/>
            <a:ext cx="10234934" cy="6481430"/>
          </a:xfrm>
          <a:custGeom>
            <a:avLst/>
            <a:gdLst>
              <a:gd name="connsiteX0" fmla="*/ 0 w 4587240"/>
              <a:gd name="connsiteY0" fmla="*/ 0 h 2889224"/>
              <a:gd name="connsiteX1" fmla="*/ 4587240 w 4587240"/>
              <a:gd name="connsiteY1" fmla="*/ 0 h 2889224"/>
              <a:gd name="connsiteX2" fmla="*/ 4587240 w 4587240"/>
              <a:gd name="connsiteY2" fmla="*/ 2889224 h 2889224"/>
              <a:gd name="connsiteX3" fmla="*/ 0 w 4587240"/>
              <a:gd name="connsiteY3" fmla="*/ 2889224 h 2889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87240" h="2889224">
                <a:moveTo>
                  <a:pt x="0" y="0"/>
                </a:moveTo>
                <a:lnTo>
                  <a:pt x="4587240" y="0"/>
                </a:lnTo>
                <a:lnTo>
                  <a:pt x="4587240" y="2889224"/>
                </a:lnTo>
                <a:lnTo>
                  <a:pt x="0" y="2889224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399">
                <a:latin typeface="Source Sans 3" panose="020B0303030403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26228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1953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Left + Tex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33">
            <a:extLst>
              <a:ext uri="{FF2B5EF4-FFF2-40B4-BE49-F238E27FC236}">
                <a16:creationId xmlns:a16="http://schemas.microsoft.com/office/drawing/2014/main" id="{5BEAAB61-310E-9C59-CC02-0BE7D70CE206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2342691" y="2580386"/>
            <a:ext cx="8530718" cy="8555228"/>
          </a:xfrm>
          <a:custGeom>
            <a:avLst/>
            <a:gdLst>
              <a:gd name="connsiteX0" fmla="*/ 0 w 4669668"/>
              <a:gd name="connsiteY0" fmla="*/ 0 h 2559515"/>
              <a:gd name="connsiteX1" fmla="*/ 4669668 w 4669668"/>
              <a:gd name="connsiteY1" fmla="*/ 0 h 2559515"/>
              <a:gd name="connsiteX2" fmla="*/ 4669668 w 4669668"/>
              <a:gd name="connsiteY2" fmla="*/ 2559515 h 2559515"/>
              <a:gd name="connsiteX3" fmla="*/ 0 w 4669668"/>
              <a:gd name="connsiteY3" fmla="*/ 2559515 h 2559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69668" h="2559515">
                <a:moveTo>
                  <a:pt x="0" y="0"/>
                </a:moveTo>
                <a:lnTo>
                  <a:pt x="4669668" y="0"/>
                </a:lnTo>
                <a:lnTo>
                  <a:pt x="4669668" y="2559515"/>
                </a:lnTo>
                <a:lnTo>
                  <a:pt x="0" y="255951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400" b="0" i="0"/>
            </a:lvl1pPr>
          </a:lstStyle>
          <a:p>
            <a:r>
              <a:rPr lang="en-US" dirty="0"/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19566607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am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9736AE3-E957-487C-8F97-F083159816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919399" y="1271578"/>
            <a:ext cx="4717279" cy="4464600"/>
          </a:xfrm>
          <a:custGeom>
            <a:avLst/>
            <a:gdLst>
              <a:gd name="connsiteX0" fmla="*/ 0 w 4717279"/>
              <a:gd name="connsiteY0" fmla="*/ 0 h 4464600"/>
              <a:gd name="connsiteX1" fmla="*/ 4717279 w 4717279"/>
              <a:gd name="connsiteY1" fmla="*/ 0 h 4464600"/>
              <a:gd name="connsiteX2" fmla="*/ 4717279 w 4717279"/>
              <a:gd name="connsiteY2" fmla="*/ 4464600 h 4464600"/>
              <a:gd name="connsiteX3" fmla="*/ 0 w 4717279"/>
              <a:gd name="connsiteY3" fmla="*/ 4464600 h 446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17279" h="4464600">
                <a:moveTo>
                  <a:pt x="0" y="0"/>
                </a:moveTo>
                <a:lnTo>
                  <a:pt x="4717279" y="0"/>
                </a:lnTo>
                <a:lnTo>
                  <a:pt x="4717279" y="4464600"/>
                </a:lnTo>
                <a:lnTo>
                  <a:pt x="0" y="4464600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399"/>
            </a:lvl1pPr>
          </a:lstStyle>
          <a:p>
            <a:endParaRPr lang="en-US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56ACDE6C-A548-4868-8055-2D7B46F0DA0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154276" y="1271578"/>
            <a:ext cx="4717281" cy="4464600"/>
          </a:xfrm>
          <a:custGeom>
            <a:avLst/>
            <a:gdLst>
              <a:gd name="connsiteX0" fmla="*/ 0 w 4717282"/>
              <a:gd name="connsiteY0" fmla="*/ 0 h 4464600"/>
              <a:gd name="connsiteX1" fmla="*/ 4717282 w 4717282"/>
              <a:gd name="connsiteY1" fmla="*/ 0 h 4464600"/>
              <a:gd name="connsiteX2" fmla="*/ 4717282 w 4717282"/>
              <a:gd name="connsiteY2" fmla="*/ 4464600 h 4464600"/>
              <a:gd name="connsiteX3" fmla="*/ 0 w 4717282"/>
              <a:gd name="connsiteY3" fmla="*/ 4464600 h 446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17282" h="4464600">
                <a:moveTo>
                  <a:pt x="0" y="0"/>
                </a:moveTo>
                <a:lnTo>
                  <a:pt x="4717282" y="0"/>
                </a:lnTo>
                <a:lnTo>
                  <a:pt x="4717282" y="4464600"/>
                </a:lnTo>
                <a:lnTo>
                  <a:pt x="0" y="4464600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399"/>
            </a:lvl1pPr>
          </a:lstStyle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A1A3D2E-76FA-4452-BEF6-8F64A59899C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2919399" y="7116178"/>
            <a:ext cx="4717279" cy="4464600"/>
          </a:xfrm>
          <a:custGeom>
            <a:avLst/>
            <a:gdLst>
              <a:gd name="connsiteX0" fmla="*/ 0 w 4717279"/>
              <a:gd name="connsiteY0" fmla="*/ 0 h 4464600"/>
              <a:gd name="connsiteX1" fmla="*/ 4717279 w 4717279"/>
              <a:gd name="connsiteY1" fmla="*/ 0 h 4464600"/>
              <a:gd name="connsiteX2" fmla="*/ 4717279 w 4717279"/>
              <a:gd name="connsiteY2" fmla="*/ 4464600 h 4464600"/>
              <a:gd name="connsiteX3" fmla="*/ 0 w 4717279"/>
              <a:gd name="connsiteY3" fmla="*/ 4464600 h 446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17279" h="4464600">
                <a:moveTo>
                  <a:pt x="0" y="0"/>
                </a:moveTo>
                <a:lnTo>
                  <a:pt x="4717279" y="0"/>
                </a:lnTo>
                <a:lnTo>
                  <a:pt x="4717279" y="4464600"/>
                </a:lnTo>
                <a:lnTo>
                  <a:pt x="0" y="4464600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399"/>
            </a:lvl1pPr>
          </a:lstStyle>
          <a:p>
            <a:endParaRPr lang="en-US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CF839904-2FB3-4038-AF60-7D7D1AFA584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8154276" y="7116178"/>
            <a:ext cx="4717281" cy="4464600"/>
          </a:xfrm>
          <a:custGeom>
            <a:avLst/>
            <a:gdLst>
              <a:gd name="connsiteX0" fmla="*/ 0 w 4717282"/>
              <a:gd name="connsiteY0" fmla="*/ 0 h 4464600"/>
              <a:gd name="connsiteX1" fmla="*/ 4717282 w 4717282"/>
              <a:gd name="connsiteY1" fmla="*/ 0 h 4464600"/>
              <a:gd name="connsiteX2" fmla="*/ 4717282 w 4717282"/>
              <a:gd name="connsiteY2" fmla="*/ 4464600 h 4464600"/>
              <a:gd name="connsiteX3" fmla="*/ 0 w 4717282"/>
              <a:gd name="connsiteY3" fmla="*/ 4464600 h 446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17282" h="4464600">
                <a:moveTo>
                  <a:pt x="0" y="0"/>
                </a:moveTo>
                <a:lnTo>
                  <a:pt x="4717282" y="0"/>
                </a:lnTo>
                <a:lnTo>
                  <a:pt x="4717282" y="4464600"/>
                </a:lnTo>
                <a:lnTo>
                  <a:pt x="0" y="4464600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399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47977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3595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80564">
              <a:spcBef>
                <a:spcPts val="380"/>
              </a:spcBef>
            </a:pPr>
            <a:fld id="{81D60167-4931-47E6-BA6A-407CBD079E47}" type="slidenum">
              <a:rPr lang="lv-LV" spc="-10" smtClean="0"/>
              <a:pPr marL="80564">
                <a:spcBef>
                  <a:spcPts val="380"/>
                </a:spcBef>
              </a:pPr>
              <a:t>‹#›</a:t>
            </a:fld>
            <a:endParaRPr lang="lv-LV" spc="-10" dirty="0"/>
          </a:p>
        </p:txBody>
      </p:sp>
    </p:spTree>
    <p:extLst>
      <p:ext uri="{BB962C8B-B14F-4D97-AF65-F5344CB8AC3E}">
        <p14:creationId xmlns:p14="http://schemas.microsoft.com/office/powerpoint/2010/main" val="1267672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Op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01">
            <a:extLst>
              <a:ext uri="{FF2B5EF4-FFF2-40B4-BE49-F238E27FC236}">
                <a16:creationId xmlns:a16="http://schemas.microsoft.com/office/drawing/2014/main" id="{24DF56D1-54D9-F81B-20EA-6DF25AF8BF67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2228047" y="3028325"/>
            <a:ext cx="5189830" cy="5189828"/>
          </a:xfrm>
          <a:custGeom>
            <a:avLst/>
            <a:gdLst>
              <a:gd name="connsiteX0" fmla="*/ 0 w 3839892"/>
              <a:gd name="connsiteY0" fmla="*/ 0 h 3839890"/>
              <a:gd name="connsiteX1" fmla="*/ 3839892 w 3839892"/>
              <a:gd name="connsiteY1" fmla="*/ 0 h 3839890"/>
              <a:gd name="connsiteX2" fmla="*/ 3839892 w 3839892"/>
              <a:gd name="connsiteY2" fmla="*/ 3839890 h 3839890"/>
              <a:gd name="connsiteX3" fmla="*/ 0 w 3839892"/>
              <a:gd name="connsiteY3" fmla="*/ 3839890 h 3839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39892" h="3839890">
                <a:moveTo>
                  <a:pt x="0" y="0"/>
                </a:moveTo>
                <a:lnTo>
                  <a:pt x="3839892" y="0"/>
                </a:lnTo>
                <a:lnTo>
                  <a:pt x="3839892" y="3839890"/>
                </a:lnTo>
                <a:lnTo>
                  <a:pt x="0" y="383989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400" b="0" i="0"/>
            </a:lvl1pPr>
          </a:lstStyle>
          <a:p>
            <a:endParaRPr lang="en-US" dirty="0"/>
          </a:p>
        </p:txBody>
      </p:sp>
      <p:sp>
        <p:nvSpPr>
          <p:cNvPr id="15" name="PLACEHOLDER 02">
            <a:extLst>
              <a:ext uri="{FF2B5EF4-FFF2-40B4-BE49-F238E27FC236}">
                <a16:creationId xmlns:a16="http://schemas.microsoft.com/office/drawing/2014/main" id="{E29B5FE8-754D-7B69-C5B1-B60062202C77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9593910" y="3028325"/>
            <a:ext cx="5189830" cy="5189828"/>
          </a:xfrm>
          <a:custGeom>
            <a:avLst/>
            <a:gdLst>
              <a:gd name="connsiteX0" fmla="*/ 0 w 3839892"/>
              <a:gd name="connsiteY0" fmla="*/ 0 h 3839890"/>
              <a:gd name="connsiteX1" fmla="*/ 3839892 w 3839892"/>
              <a:gd name="connsiteY1" fmla="*/ 0 h 3839890"/>
              <a:gd name="connsiteX2" fmla="*/ 3839892 w 3839892"/>
              <a:gd name="connsiteY2" fmla="*/ 3839890 h 3839890"/>
              <a:gd name="connsiteX3" fmla="*/ 0 w 3839892"/>
              <a:gd name="connsiteY3" fmla="*/ 3839890 h 3839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39892" h="3839890">
                <a:moveTo>
                  <a:pt x="0" y="0"/>
                </a:moveTo>
                <a:lnTo>
                  <a:pt x="3839892" y="0"/>
                </a:lnTo>
                <a:lnTo>
                  <a:pt x="3839892" y="3839890"/>
                </a:lnTo>
                <a:lnTo>
                  <a:pt x="0" y="383989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400" b="0" i="0"/>
            </a:lvl1pPr>
          </a:lstStyle>
          <a:p>
            <a:endParaRPr lang="en-US" dirty="0"/>
          </a:p>
        </p:txBody>
      </p:sp>
      <p:sp>
        <p:nvSpPr>
          <p:cNvPr id="19" name="PLACEHOLDER 03">
            <a:extLst>
              <a:ext uri="{FF2B5EF4-FFF2-40B4-BE49-F238E27FC236}">
                <a16:creationId xmlns:a16="http://schemas.microsoft.com/office/drawing/2014/main" id="{12F3C002-4F5B-6893-AD28-CB5ED1F98188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16959774" y="3028325"/>
            <a:ext cx="5189830" cy="5189828"/>
          </a:xfrm>
          <a:custGeom>
            <a:avLst/>
            <a:gdLst>
              <a:gd name="connsiteX0" fmla="*/ 0 w 3839892"/>
              <a:gd name="connsiteY0" fmla="*/ 0 h 3839890"/>
              <a:gd name="connsiteX1" fmla="*/ 3839892 w 3839892"/>
              <a:gd name="connsiteY1" fmla="*/ 0 h 3839890"/>
              <a:gd name="connsiteX2" fmla="*/ 3839892 w 3839892"/>
              <a:gd name="connsiteY2" fmla="*/ 3839890 h 3839890"/>
              <a:gd name="connsiteX3" fmla="*/ 0 w 3839892"/>
              <a:gd name="connsiteY3" fmla="*/ 3839890 h 3839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39892" h="3839890">
                <a:moveTo>
                  <a:pt x="0" y="0"/>
                </a:moveTo>
                <a:lnTo>
                  <a:pt x="3839892" y="0"/>
                </a:lnTo>
                <a:lnTo>
                  <a:pt x="3839892" y="3839890"/>
                </a:lnTo>
                <a:lnTo>
                  <a:pt x="0" y="383989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400" b="0" i="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6048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ktop Device Mock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29">
            <a:extLst>
              <a:ext uri="{FF2B5EF4-FFF2-40B4-BE49-F238E27FC236}">
                <a16:creationId xmlns:a16="http://schemas.microsoft.com/office/drawing/2014/main" id="{FF78DA88-8FBA-974F-A7F1-18F409B5DB96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1590310" y="3622220"/>
            <a:ext cx="10618566" cy="6687990"/>
          </a:xfrm>
          <a:custGeom>
            <a:avLst/>
            <a:gdLst>
              <a:gd name="connsiteX0" fmla="*/ 0 w 4587240"/>
              <a:gd name="connsiteY0" fmla="*/ 0 h 2889224"/>
              <a:gd name="connsiteX1" fmla="*/ 4587240 w 4587240"/>
              <a:gd name="connsiteY1" fmla="*/ 0 h 2889224"/>
              <a:gd name="connsiteX2" fmla="*/ 4587240 w 4587240"/>
              <a:gd name="connsiteY2" fmla="*/ 2889224 h 2889224"/>
              <a:gd name="connsiteX3" fmla="*/ 0 w 4587240"/>
              <a:gd name="connsiteY3" fmla="*/ 2889224 h 2889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87240" h="2889224">
                <a:moveTo>
                  <a:pt x="0" y="0"/>
                </a:moveTo>
                <a:lnTo>
                  <a:pt x="4587240" y="0"/>
                </a:lnTo>
                <a:lnTo>
                  <a:pt x="4587240" y="2889224"/>
                </a:lnTo>
                <a:lnTo>
                  <a:pt x="0" y="2889224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4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0490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Meet Our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51">
            <a:extLst>
              <a:ext uri="{FF2B5EF4-FFF2-40B4-BE49-F238E27FC236}">
                <a16:creationId xmlns:a16="http://schemas.microsoft.com/office/drawing/2014/main" id="{F10352BD-EFA2-6E52-4E82-08652E291D42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2185506" y="0"/>
            <a:ext cx="5954882" cy="5977054"/>
          </a:xfrm>
          <a:custGeom>
            <a:avLst/>
            <a:gdLst>
              <a:gd name="connsiteX0" fmla="*/ 0 w 3839892"/>
              <a:gd name="connsiteY0" fmla="*/ 0 h 3839890"/>
              <a:gd name="connsiteX1" fmla="*/ 3839892 w 3839892"/>
              <a:gd name="connsiteY1" fmla="*/ 0 h 3839890"/>
              <a:gd name="connsiteX2" fmla="*/ 3839892 w 3839892"/>
              <a:gd name="connsiteY2" fmla="*/ 3839890 h 3839890"/>
              <a:gd name="connsiteX3" fmla="*/ 0 w 3839892"/>
              <a:gd name="connsiteY3" fmla="*/ 3839890 h 3839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39892" h="3839890">
                <a:moveTo>
                  <a:pt x="0" y="0"/>
                </a:moveTo>
                <a:lnTo>
                  <a:pt x="3839892" y="0"/>
                </a:lnTo>
                <a:lnTo>
                  <a:pt x="3839892" y="3839890"/>
                </a:lnTo>
                <a:lnTo>
                  <a:pt x="0" y="383989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400" b="0" i="0">
                <a:latin typeface="Source Sans 3" panose="020B0303030403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Picture Placeholder 51">
            <a:extLst>
              <a:ext uri="{FF2B5EF4-FFF2-40B4-BE49-F238E27FC236}">
                <a16:creationId xmlns:a16="http://schemas.microsoft.com/office/drawing/2014/main" id="{B744658C-66CD-3E89-BAD9-F4F5A3120F1B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9210773" y="0"/>
            <a:ext cx="5954882" cy="5977054"/>
          </a:xfrm>
          <a:custGeom>
            <a:avLst/>
            <a:gdLst>
              <a:gd name="connsiteX0" fmla="*/ 0 w 3839892"/>
              <a:gd name="connsiteY0" fmla="*/ 0 h 3839890"/>
              <a:gd name="connsiteX1" fmla="*/ 3839892 w 3839892"/>
              <a:gd name="connsiteY1" fmla="*/ 0 h 3839890"/>
              <a:gd name="connsiteX2" fmla="*/ 3839892 w 3839892"/>
              <a:gd name="connsiteY2" fmla="*/ 3839890 h 3839890"/>
              <a:gd name="connsiteX3" fmla="*/ 0 w 3839892"/>
              <a:gd name="connsiteY3" fmla="*/ 3839890 h 3839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39892" h="3839890">
                <a:moveTo>
                  <a:pt x="0" y="0"/>
                </a:moveTo>
                <a:lnTo>
                  <a:pt x="3839892" y="0"/>
                </a:lnTo>
                <a:lnTo>
                  <a:pt x="3839892" y="3839890"/>
                </a:lnTo>
                <a:lnTo>
                  <a:pt x="0" y="383989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400" b="0" i="0">
                <a:latin typeface="Source Sans 3" panose="020B0303030403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4" name="Picture Placeholder 51">
            <a:extLst>
              <a:ext uri="{FF2B5EF4-FFF2-40B4-BE49-F238E27FC236}">
                <a16:creationId xmlns:a16="http://schemas.microsoft.com/office/drawing/2014/main" id="{0904ACE9-3998-B935-736F-FA0F2E63A3C1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16236040" y="0"/>
            <a:ext cx="5954882" cy="5977054"/>
          </a:xfrm>
          <a:custGeom>
            <a:avLst/>
            <a:gdLst>
              <a:gd name="connsiteX0" fmla="*/ 0 w 3839892"/>
              <a:gd name="connsiteY0" fmla="*/ 0 h 3839890"/>
              <a:gd name="connsiteX1" fmla="*/ 3839892 w 3839892"/>
              <a:gd name="connsiteY1" fmla="*/ 0 h 3839890"/>
              <a:gd name="connsiteX2" fmla="*/ 3839892 w 3839892"/>
              <a:gd name="connsiteY2" fmla="*/ 3839890 h 3839890"/>
              <a:gd name="connsiteX3" fmla="*/ 0 w 3839892"/>
              <a:gd name="connsiteY3" fmla="*/ 3839890 h 3839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39892" h="3839890">
                <a:moveTo>
                  <a:pt x="0" y="0"/>
                </a:moveTo>
                <a:lnTo>
                  <a:pt x="3839892" y="0"/>
                </a:lnTo>
                <a:lnTo>
                  <a:pt x="3839892" y="3839890"/>
                </a:lnTo>
                <a:lnTo>
                  <a:pt x="0" y="383989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400" b="0" i="0">
                <a:latin typeface="Source Sans 3" panose="020B0303030403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333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am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9736AE3-E957-487C-8F97-F083159816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919399" y="1271578"/>
            <a:ext cx="4717279" cy="4464600"/>
          </a:xfrm>
          <a:custGeom>
            <a:avLst/>
            <a:gdLst>
              <a:gd name="connsiteX0" fmla="*/ 0 w 4717279"/>
              <a:gd name="connsiteY0" fmla="*/ 0 h 4464600"/>
              <a:gd name="connsiteX1" fmla="*/ 4717279 w 4717279"/>
              <a:gd name="connsiteY1" fmla="*/ 0 h 4464600"/>
              <a:gd name="connsiteX2" fmla="*/ 4717279 w 4717279"/>
              <a:gd name="connsiteY2" fmla="*/ 4464600 h 4464600"/>
              <a:gd name="connsiteX3" fmla="*/ 0 w 4717279"/>
              <a:gd name="connsiteY3" fmla="*/ 4464600 h 446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17279" h="4464600">
                <a:moveTo>
                  <a:pt x="0" y="0"/>
                </a:moveTo>
                <a:lnTo>
                  <a:pt x="4717279" y="0"/>
                </a:lnTo>
                <a:lnTo>
                  <a:pt x="4717279" y="4464600"/>
                </a:lnTo>
                <a:lnTo>
                  <a:pt x="0" y="4464600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399"/>
            </a:lvl1pPr>
          </a:lstStyle>
          <a:p>
            <a:endParaRPr lang="en-US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56ACDE6C-A548-4868-8055-2D7B46F0DA0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154274" y="1271578"/>
            <a:ext cx="4717281" cy="4464600"/>
          </a:xfrm>
          <a:custGeom>
            <a:avLst/>
            <a:gdLst>
              <a:gd name="connsiteX0" fmla="*/ 0 w 4717282"/>
              <a:gd name="connsiteY0" fmla="*/ 0 h 4464600"/>
              <a:gd name="connsiteX1" fmla="*/ 4717282 w 4717282"/>
              <a:gd name="connsiteY1" fmla="*/ 0 h 4464600"/>
              <a:gd name="connsiteX2" fmla="*/ 4717282 w 4717282"/>
              <a:gd name="connsiteY2" fmla="*/ 4464600 h 4464600"/>
              <a:gd name="connsiteX3" fmla="*/ 0 w 4717282"/>
              <a:gd name="connsiteY3" fmla="*/ 4464600 h 446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17282" h="4464600">
                <a:moveTo>
                  <a:pt x="0" y="0"/>
                </a:moveTo>
                <a:lnTo>
                  <a:pt x="4717282" y="0"/>
                </a:lnTo>
                <a:lnTo>
                  <a:pt x="4717282" y="4464600"/>
                </a:lnTo>
                <a:lnTo>
                  <a:pt x="0" y="4464600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399"/>
            </a:lvl1pPr>
          </a:lstStyle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A1A3D2E-76FA-4452-BEF6-8F64A59899C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2919399" y="7116178"/>
            <a:ext cx="4717279" cy="4464600"/>
          </a:xfrm>
          <a:custGeom>
            <a:avLst/>
            <a:gdLst>
              <a:gd name="connsiteX0" fmla="*/ 0 w 4717279"/>
              <a:gd name="connsiteY0" fmla="*/ 0 h 4464600"/>
              <a:gd name="connsiteX1" fmla="*/ 4717279 w 4717279"/>
              <a:gd name="connsiteY1" fmla="*/ 0 h 4464600"/>
              <a:gd name="connsiteX2" fmla="*/ 4717279 w 4717279"/>
              <a:gd name="connsiteY2" fmla="*/ 4464600 h 4464600"/>
              <a:gd name="connsiteX3" fmla="*/ 0 w 4717279"/>
              <a:gd name="connsiteY3" fmla="*/ 4464600 h 446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17279" h="4464600">
                <a:moveTo>
                  <a:pt x="0" y="0"/>
                </a:moveTo>
                <a:lnTo>
                  <a:pt x="4717279" y="0"/>
                </a:lnTo>
                <a:lnTo>
                  <a:pt x="4717279" y="4464600"/>
                </a:lnTo>
                <a:lnTo>
                  <a:pt x="0" y="4464600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399"/>
            </a:lvl1pPr>
          </a:lstStyle>
          <a:p>
            <a:endParaRPr lang="en-US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CF839904-2FB3-4038-AF60-7D7D1AFA584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8154274" y="7116178"/>
            <a:ext cx="4717281" cy="4464600"/>
          </a:xfrm>
          <a:custGeom>
            <a:avLst/>
            <a:gdLst>
              <a:gd name="connsiteX0" fmla="*/ 0 w 4717282"/>
              <a:gd name="connsiteY0" fmla="*/ 0 h 4464600"/>
              <a:gd name="connsiteX1" fmla="*/ 4717282 w 4717282"/>
              <a:gd name="connsiteY1" fmla="*/ 0 h 4464600"/>
              <a:gd name="connsiteX2" fmla="*/ 4717282 w 4717282"/>
              <a:gd name="connsiteY2" fmla="*/ 4464600 h 4464600"/>
              <a:gd name="connsiteX3" fmla="*/ 0 w 4717282"/>
              <a:gd name="connsiteY3" fmla="*/ 4464600 h 4464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17282" h="4464600">
                <a:moveTo>
                  <a:pt x="0" y="0"/>
                </a:moveTo>
                <a:lnTo>
                  <a:pt x="4717282" y="0"/>
                </a:lnTo>
                <a:lnTo>
                  <a:pt x="4717282" y="4464600"/>
                </a:lnTo>
                <a:lnTo>
                  <a:pt x="0" y="4464600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399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4620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829332" y="4251963"/>
            <a:ext cx="20732426" cy="104247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772" b="1" i="0">
                <a:solidFill>
                  <a:srgbClr val="6AA94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658665" y="7680963"/>
            <a:ext cx="1707376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3597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80634">
              <a:spcBef>
                <a:spcPts val="380"/>
              </a:spcBef>
            </a:pPr>
            <a:fld id="{81D60167-4931-47E6-BA6A-407CBD079E47}" type="slidenum">
              <a:rPr lang="lv-LV" spc="-10" smtClean="0"/>
              <a:pPr marL="80634">
                <a:spcBef>
                  <a:spcPts val="380"/>
                </a:spcBef>
              </a:pPr>
              <a:t>‹#›</a:t>
            </a:fld>
            <a:endParaRPr lang="lv-LV" spc="-10" dirty="0"/>
          </a:p>
        </p:txBody>
      </p:sp>
    </p:spTree>
    <p:extLst>
      <p:ext uri="{BB962C8B-B14F-4D97-AF65-F5344CB8AC3E}">
        <p14:creationId xmlns:p14="http://schemas.microsoft.com/office/powerpoint/2010/main" val="41811753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184014" y="5"/>
            <a:ext cx="12195971" cy="13708906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22385900" y="12964208"/>
            <a:ext cx="903075" cy="745580"/>
          </a:xfrm>
          <a:custGeom>
            <a:avLst/>
            <a:gdLst/>
            <a:ahLst/>
            <a:cxnLst/>
            <a:rect l="l" t="t" r="r" b="b"/>
            <a:pathLst>
              <a:path w="426720" h="352425">
                <a:moveTo>
                  <a:pt x="426605" y="0"/>
                </a:moveTo>
                <a:lnTo>
                  <a:pt x="352005" y="0"/>
                </a:lnTo>
                <a:lnTo>
                  <a:pt x="0" y="352005"/>
                </a:lnTo>
                <a:lnTo>
                  <a:pt x="74599" y="352005"/>
                </a:lnTo>
                <a:lnTo>
                  <a:pt x="426605" y="0"/>
                </a:lnTo>
                <a:close/>
              </a:path>
            </a:pathLst>
          </a:custGeom>
          <a:solidFill>
            <a:srgbClr val="005C57"/>
          </a:solidFill>
        </p:spPr>
        <p:txBody>
          <a:bodyPr wrap="square" lIns="0" tIns="0" rIns="0" bIns="0" rtlCol="0"/>
          <a:lstStyle/>
          <a:p>
            <a:endParaRPr sz="3807"/>
          </a:p>
        </p:txBody>
      </p:sp>
      <p:sp>
        <p:nvSpPr>
          <p:cNvPr id="18" name="bg object 18"/>
          <p:cNvSpPr/>
          <p:nvPr/>
        </p:nvSpPr>
        <p:spPr>
          <a:xfrm>
            <a:off x="18527007" y="364291"/>
            <a:ext cx="5853861" cy="5851802"/>
          </a:xfrm>
          <a:custGeom>
            <a:avLst/>
            <a:gdLst/>
            <a:ahLst/>
            <a:cxnLst/>
            <a:rect l="l" t="t" r="r" b="b"/>
            <a:pathLst>
              <a:path w="2766059" h="2766060">
                <a:moveTo>
                  <a:pt x="2765645" y="0"/>
                </a:moveTo>
                <a:lnTo>
                  <a:pt x="0" y="2765645"/>
                </a:lnTo>
                <a:lnTo>
                  <a:pt x="1491615" y="2765645"/>
                </a:lnTo>
                <a:lnTo>
                  <a:pt x="2765645" y="1491618"/>
                </a:lnTo>
                <a:lnTo>
                  <a:pt x="2765645" y="0"/>
                </a:lnTo>
                <a:close/>
              </a:path>
            </a:pathLst>
          </a:custGeom>
          <a:solidFill>
            <a:srgbClr val="6AA948">
              <a:alpha val="6999"/>
            </a:srgbClr>
          </a:solidFill>
        </p:spPr>
        <p:txBody>
          <a:bodyPr wrap="square" lIns="0" tIns="0" rIns="0" bIns="0" rtlCol="0"/>
          <a:lstStyle/>
          <a:p>
            <a:endParaRPr sz="3807"/>
          </a:p>
        </p:txBody>
      </p:sp>
      <p:sp>
        <p:nvSpPr>
          <p:cNvPr id="19" name="bg object 19"/>
          <p:cNvSpPr/>
          <p:nvPr/>
        </p:nvSpPr>
        <p:spPr>
          <a:xfrm>
            <a:off x="20598715" y="4321823"/>
            <a:ext cx="3781625" cy="3780294"/>
          </a:xfrm>
          <a:custGeom>
            <a:avLst/>
            <a:gdLst/>
            <a:ahLst/>
            <a:cxnLst/>
            <a:rect l="l" t="t" r="r" b="b"/>
            <a:pathLst>
              <a:path w="1786890" h="1786889">
                <a:moveTo>
                  <a:pt x="1786723" y="0"/>
                </a:moveTo>
                <a:lnTo>
                  <a:pt x="0" y="1786723"/>
                </a:lnTo>
                <a:lnTo>
                  <a:pt x="696823" y="1786723"/>
                </a:lnTo>
                <a:lnTo>
                  <a:pt x="1786723" y="696823"/>
                </a:lnTo>
                <a:lnTo>
                  <a:pt x="1786723" y="0"/>
                </a:lnTo>
                <a:close/>
              </a:path>
            </a:pathLst>
          </a:custGeom>
          <a:solidFill>
            <a:srgbClr val="6AA948">
              <a:alpha val="21000"/>
            </a:srgbClr>
          </a:solidFill>
        </p:spPr>
        <p:txBody>
          <a:bodyPr wrap="square" lIns="0" tIns="0" rIns="0" bIns="0" rtlCol="0"/>
          <a:lstStyle/>
          <a:p>
            <a:endParaRPr sz="3807"/>
          </a:p>
        </p:txBody>
      </p:sp>
      <p:sp>
        <p:nvSpPr>
          <p:cNvPr id="20" name="bg object 20"/>
          <p:cNvSpPr/>
          <p:nvPr/>
        </p:nvSpPr>
        <p:spPr>
          <a:xfrm>
            <a:off x="21254084" y="12762189"/>
            <a:ext cx="1898877" cy="947090"/>
          </a:xfrm>
          <a:custGeom>
            <a:avLst/>
            <a:gdLst/>
            <a:ahLst/>
            <a:cxnLst/>
            <a:rect l="l" t="t" r="r" b="b"/>
            <a:pathLst>
              <a:path w="897254" h="447675">
                <a:moveTo>
                  <a:pt x="896723" y="0"/>
                </a:moveTo>
                <a:lnTo>
                  <a:pt x="447498" y="2"/>
                </a:lnTo>
                <a:lnTo>
                  <a:pt x="0" y="447501"/>
                </a:lnTo>
                <a:lnTo>
                  <a:pt x="449224" y="447501"/>
                </a:lnTo>
                <a:lnTo>
                  <a:pt x="896723" y="2"/>
                </a:lnTo>
                <a:close/>
              </a:path>
            </a:pathLst>
          </a:custGeom>
          <a:solidFill>
            <a:srgbClr val="6AA948">
              <a:alpha val="19999"/>
            </a:srgbClr>
          </a:solidFill>
        </p:spPr>
        <p:txBody>
          <a:bodyPr wrap="square" lIns="0" tIns="0" rIns="0" bIns="0" rtlCol="0"/>
          <a:lstStyle/>
          <a:p>
            <a:endParaRPr sz="3807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33260" y="4803567"/>
            <a:ext cx="9998330" cy="1042466"/>
          </a:xfrm>
        </p:spPr>
        <p:txBody>
          <a:bodyPr lIns="0" tIns="0" rIns="0" bIns="0"/>
          <a:lstStyle>
            <a:lvl1pPr>
              <a:defRPr sz="6772" b="1" i="0">
                <a:solidFill>
                  <a:srgbClr val="6AA94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3597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80634">
              <a:spcBef>
                <a:spcPts val="380"/>
              </a:spcBef>
            </a:pPr>
            <a:fld id="{81D60167-4931-47E6-BA6A-407CBD079E47}" type="slidenum">
              <a:rPr lang="lv-LV" spc="-10" smtClean="0"/>
              <a:pPr marL="80634">
                <a:spcBef>
                  <a:spcPts val="380"/>
                </a:spcBef>
              </a:pPr>
              <a:t>‹#›</a:t>
            </a:fld>
            <a:endParaRPr lang="lv-LV" spc="-10" dirty="0"/>
          </a:p>
        </p:txBody>
      </p:sp>
    </p:spTree>
    <p:extLst>
      <p:ext uri="{BB962C8B-B14F-4D97-AF65-F5344CB8AC3E}">
        <p14:creationId xmlns:p14="http://schemas.microsoft.com/office/powerpoint/2010/main" val="651764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33260" y="4803567"/>
            <a:ext cx="9998330" cy="1042466"/>
          </a:xfrm>
        </p:spPr>
        <p:txBody>
          <a:bodyPr lIns="0" tIns="0" rIns="0" bIns="0"/>
          <a:lstStyle>
            <a:lvl1pPr>
              <a:defRPr sz="6772" b="1" i="0">
                <a:solidFill>
                  <a:srgbClr val="6AA94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219554" y="3154683"/>
            <a:ext cx="1061012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2561410" y="3154683"/>
            <a:ext cx="1061012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3597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80634">
              <a:spcBef>
                <a:spcPts val="380"/>
              </a:spcBef>
            </a:pPr>
            <a:fld id="{81D60167-4931-47E6-BA6A-407CBD079E47}" type="slidenum">
              <a:rPr lang="lv-LV" spc="-10" smtClean="0"/>
              <a:pPr marL="80634">
                <a:spcBef>
                  <a:spcPts val="380"/>
                </a:spcBef>
              </a:pPr>
              <a:t>‹#›</a:t>
            </a:fld>
            <a:endParaRPr lang="lv-LV" spc="-10" dirty="0"/>
          </a:p>
        </p:txBody>
      </p:sp>
    </p:spTree>
    <p:extLst>
      <p:ext uri="{BB962C8B-B14F-4D97-AF65-F5344CB8AC3E}">
        <p14:creationId xmlns:p14="http://schemas.microsoft.com/office/powerpoint/2010/main" val="1511766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5964" y="730259"/>
            <a:ext cx="21025723" cy="2651126"/>
          </a:xfrm>
          <a:prstGeom prst="rect">
            <a:avLst/>
          </a:prstGeom>
        </p:spPr>
        <p:txBody>
          <a:bodyPr vert="horz" lIns="182843" tIns="91422" rIns="182843" bIns="91422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5964" y="3651250"/>
            <a:ext cx="21025723" cy="8702676"/>
          </a:xfrm>
          <a:prstGeom prst="rect">
            <a:avLst/>
          </a:prstGeom>
        </p:spPr>
        <p:txBody>
          <a:bodyPr vert="horz" lIns="182843" tIns="91422" rIns="182843" bIns="91422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2848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8" r:id="rId1"/>
    <p:sldLayoutId id="2147484019" r:id="rId2"/>
    <p:sldLayoutId id="2147484023" r:id="rId3"/>
    <p:sldLayoutId id="2147484026" r:id="rId4"/>
    <p:sldLayoutId id="2147484035" r:id="rId5"/>
    <p:sldLayoutId id="2147484036" r:id="rId6"/>
  </p:sldLayoutIdLst>
  <p:hf hdr="0" ftr="0" dt="0"/>
  <p:txStyles>
    <p:titleStyle>
      <a:lvl1pPr algn="ctr" defTabSz="1828434" rtl="0" eaLnBrk="1" latinLnBrk="0" hangingPunct="1">
        <a:lnSpc>
          <a:spcPct val="90000"/>
        </a:lnSpc>
        <a:spcBef>
          <a:spcPct val="0"/>
        </a:spcBef>
        <a:buNone/>
        <a:defRPr lang="en-US" sz="8000" b="1" i="0" kern="1200" spc="-100" baseline="0">
          <a:solidFill>
            <a:schemeClr val="tx2"/>
          </a:solidFill>
          <a:latin typeface="Heebo" pitchFamily="2" charset="-79"/>
          <a:ea typeface="Open Sans Light" panose="020B0306030504020204" pitchFamily="34" charset="0"/>
          <a:cs typeface="Heebo" pitchFamily="2" charset="-79"/>
        </a:defRPr>
      </a:lvl1pPr>
    </p:titleStyle>
    <p:bodyStyle>
      <a:lvl1pPr marL="457109" indent="-457109" algn="l" defTabSz="1828434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lang="en-US" sz="4400" b="0" i="0" kern="1200" spc="-30" baseline="0" dirty="0" smtClean="0">
          <a:solidFill>
            <a:schemeClr val="tx1"/>
          </a:solidFill>
          <a:effectLst/>
          <a:latin typeface="Heebo" pitchFamily="2" charset="-79"/>
          <a:ea typeface="Open Sans Light" panose="020B0306030504020204" pitchFamily="34" charset="0"/>
          <a:cs typeface="Open Sans Light" charset="0"/>
        </a:defRPr>
      </a:lvl1pPr>
      <a:lvl2pPr marL="1371326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3600" b="0" i="0" kern="1200" spc="-30" baseline="0" dirty="0" smtClean="0">
          <a:solidFill>
            <a:schemeClr val="tx1"/>
          </a:solidFill>
          <a:effectLst/>
          <a:latin typeface="Heebo" pitchFamily="2" charset="-79"/>
          <a:ea typeface="Open Sans Light" panose="020B0306030504020204" pitchFamily="34" charset="0"/>
          <a:cs typeface="Open Sans Light" charset="0"/>
        </a:defRPr>
      </a:lvl2pPr>
      <a:lvl3pPr marL="2285543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3200" b="0" i="0" kern="1200" spc="-30" baseline="0" dirty="0" smtClean="0">
          <a:solidFill>
            <a:schemeClr val="tx1"/>
          </a:solidFill>
          <a:effectLst/>
          <a:latin typeface="Heebo" pitchFamily="2" charset="-79"/>
          <a:ea typeface="Open Sans Light" panose="020B0306030504020204" pitchFamily="34" charset="0"/>
          <a:cs typeface="Open Sans Light" charset="0"/>
        </a:defRPr>
      </a:lvl3pPr>
      <a:lvl4pPr marL="3199760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2800" b="0" i="0" kern="1200" spc="-30" baseline="0" dirty="0" smtClean="0">
          <a:solidFill>
            <a:schemeClr val="tx1"/>
          </a:solidFill>
          <a:effectLst/>
          <a:latin typeface="Heebo" pitchFamily="2" charset="-79"/>
          <a:ea typeface="Open Sans Light" panose="020B0306030504020204" pitchFamily="34" charset="0"/>
          <a:cs typeface="Open Sans Light" charset="0"/>
        </a:defRPr>
      </a:lvl4pPr>
      <a:lvl5pPr marL="4113977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2800" b="0" i="0" kern="1200" spc="-30" baseline="0" dirty="0">
          <a:solidFill>
            <a:schemeClr val="tx1"/>
          </a:solidFill>
          <a:effectLst/>
          <a:latin typeface="Heebo" pitchFamily="2" charset="-79"/>
          <a:ea typeface="Open Sans Light" panose="020B0306030504020204" pitchFamily="34" charset="0"/>
          <a:cs typeface="Open Sans Light" charset="0"/>
        </a:defRPr>
      </a:lvl5pPr>
      <a:lvl6pPr marL="5028194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2411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6628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0846" indent="-457109" algn="l" defTabSz="182843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217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434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2651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6868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086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5303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399520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3737" algn="l" defTabSz="1828434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958">
          <p15:clr>
            <a:srgbClr val="A4A3A4"/>
          </p15:clr>
        </p15:guide>
        <p15:guide id="2" orient="horz" pos="480">
          <p15:clr>
            <a:srgbClr val="A4A3A4"/>
          </p15:clr>
        </p15:guide>
        <p15:guide id="3" pos="14398">
          <p15:clr>
            <a:srgbClr val="A4A3A4"/>
          </p15:clr>
        </p15:guide>
        <p15:guide id="5" orient="horz" pos="4320" userDrawn="1">
          <p15:clr>
            <a:srgbClr val="A4A3A4"/>
          </p15:clr>
        </p15:guide>
        <p15:guide id="6" orient="horz" pos="7997" userDrawn="1">
          <p15:clr>
            <a:srgbClr val="A4A3A4"/>
          </p15:clr>
        </p15:guide>
        <p15:guide id="7" pos="7678" userDrawn="1">
          <p15:clr>
            <a:srgbClr val="A4A3A4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33260" y="4803567"/>
            <a:ext cx="999833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6AA948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19555" y="3154683"/>
            <a:ext cx="219519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8292971" y="12755883"/>
            <a:ext cx="7805149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219555" y="12755883"/>
            <a:ext cx="5609949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23584406" y="12805953"/>
            <a:ext cx="442131" cy="16606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597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80634">
              <a:spcBef>
                <a:spcPts val="380"/>
              </a:spcBef>
            </a:pPr>
            <a:fld id="{81D60167-4931-47E6-BA6A-407CBD079E47}" type="slidenum">
              <a:rPr lang="lv-LV" spc="-10" smtClean="0"/>
              <a:pPr marL="80634">
                <a:spcBef>
                  <a:spcPts val="380"/>
                </a:spcBef>
              </a:pPr>
              <a:t>‹#›</a:t>
            </a:fld>
            <a:endParaRPr lang="lv-LV" spc="-10" dirty="0"/>
          </a:p>
        </p:txBody>
      </p:sp>
    </p:spTree>
    <p:extLst>
      <p:ext uri="{BB962C8B-B14F-4D97-AF65-F5344CB8AC3E}">
        <p14:creationId xmlns:p14="http://schemas.microsoft.com/office/powerpoint/2010/main" val="3444025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8" r:id="rId1"/>
    <p:sldLayoutId id="2147484029" r:id="rId2"/>
    <p:sldLayoutId id="2147484030" r:id="rId3"/>
    <p:sldLayoutId id="2147484031" r:id="rId4"/>
    <p:sldLayoutId id="2147484032" r:id="rId5"/>
  </p:sldLayoutIdLst>
  <p:hf sldNum="0"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7590">
        <a:defRPr>
          <a:latin typeface="+mn-lt"/>
          <a:ea typeface="+mn-ea"/>
          <a:cs typeface="+mn-cs"/>
        </a:defRPr>
      </a:lvl2pPr>
      <a:lvl3pPr marL="1935182">
        <a:defRPr>
          <a:latin typeface="+mn-lt"/>
          <a:ea typeface="+mn-ea"/>
          <a:cs typeface="+mn-cs"/>
        </a:defRPr>
      </a:lvl3pPr>
      <a:lvl4pPr marL="2902772">
        <a:defRPr>
          <a:latin typeface="+mn-lt"/>
          <a:ea typeface="+mn-ea"/>
          <a:cs typeface="+mn-cs"/>
        </a:defRPr>
      </a:lvl4pPr>
      <a:lvl5pPr marL="3870362">
        <a:defRPr>
          <a:latin typeface="+mn-lt"/>
          <a:ea typeface="+mn-ea"/>
          <a:cs typeface="+mn-cs"/>
        </a:defRPr>
      </a:lvl5pPr>
      <a:lvl6pPr marL="4837954">
        <a:defRPr>
          <a:latin typeface="+mn-lt"/>
          <a:ea typeface="+mn-ea"/>
          <a:cs typeface="+mn-cs"/>
        </a:defRPr>
      </a:lvl6pPr>
      <a:lvl7pPr marL="5805544">
        <a:defRPr>
          <a:latin typeface="+mn-lt"/>
          <a:ea typeface="+mn-ea"/>
          <a:cs typeface="+mn-cs"/>
        </a:defRPr>
      </a:lvl7pPr>
      <a:lvl8pPr marL="6773134">
        <a:defRPr>
          <a:latin typeface="+mn-lt"/>
          <a:ea typeface="+mn-ea"/>
          <a:cs typeface="+mn-cs"/>
        </a:defRPr>
      </a:lvl8pPr>
      <a:lvl9pPr marL="774072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7590">
        <a:defRPr>
          <a:latin typeface="+mn-lt"/>
          <a:ea typeface="+mn-ea"/>
          <a:cs typeface="+mn-cs"/>
        </a:defRPr>
      </a:lvl2pPr>
      <a:lvl3pPr marL="1935182">
        <a:defRPr>
          <a:latin typeface="+mn-lt"/>
          <a:ea typeface="+mn-ea"/>
          <a:cs typeface="+mn-cs"/>
        </a:defRPr>
      </a:lvl3pPr>
      <a:lvl4pPr marL="2902772">
        <a:defRPr>
          <a:latin typeface="+mn-lt"/>
          <a:ea typeface="+mn-ea"/>
          <a:cs typeface="+mn-cs"/>
        </a:defRPr>
      </a:lvl4pPr>
      <a:lvl5pPr marL="3870362">
        <a:defRPr>
          <a:latin typeface="+mn-lt"/>
          <a:ea typeface="+mn-ea"/>
          <a:cs typeface="+mn-cs"/>
        </a:defRPr>
      </a:lvl5pPr>
      <a:lvl6pPr marL="4837954">
        <a:defRPr>
          <a:latin typeface="+mn-lt"/>
          <a:ea typeface="+mn-ea"/>
          <a:cs typeface="+mn-cs"/>
        </a:defRPr>
      </a:lvl6pPr>
      <a:lvl7pPr marL="5805544">
        <a:defRPr>
          <a:latin typeface="+mn-lt"/>
          <a:ea typeface="+mn-ea"/>
          <a:cs typeface="+mn-cs"/>
        </a:defRPr>
      </a:lvl7pPr>
      <a:lvl8pPr marL="6773134">
        <a:defRPr>
          <a:latin typeface="+mn-lt"/>
          <a:ea typeface="+mn-ea"/>
          <a:cs typeface="+mn-cs"/>
        </a:defRPr>
      </a:lvl8pPr>
      <a:lvl9pPr marL="7740726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5965" y="730259"/>
            <a:ext cx="21025723" cy="2651126"/>
          </a:xfrm>
          <a:prstGeom prst="rect">
            <a:avLst/>
          </a:prstGeom>
        </p:spPr>
        <p:txBody>
          <a:bodyPr vert="horz" lIns="182843" tIns="91422" rIns="182843" bIns="91422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5965" y="3651250"/>
            <a:ext cx="21025723" cy="8702676"/>
          </a:xfrm>
          <a:prstGeom prst="rect">
            <a:avLst/>
          </a:prstGeom>
        </p:spPr>
        <p:txBody>
          <a:bodyPr vert="horz" lIns="182843" tIns="91422" rIns="182843" bIns="91422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49559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4" r:id="rId1"/>
  </p:sldLayoutIdLst>
  <p:hf sldNum="0" hdr="0" ftr="0" dt="0"/>
  <p:txStyles>
    <p:titleStyle>
      <a:lvl1pPr algn="ctr" defTabSz="1827521" rtl="0" eaLnBrk="1" latinLnBrk="0" hangingPunct="1">
        <a:lnSpc>
          <a:spcPct val="90000"/>
        </a:lnSpc>
        <a:spcBef>
          <a:spcPct val="0"/>
        </a:spcBef>
        <a:buNone/>
        <a:defRPr lang="en-US" sz="7396" b="1" i="0" kern="1200" spc="-290" baseline="0">
          <a:solidFill>
            <a:schemeClr val="tx2"/>
          </a:solidFill>
          <a:latin typeface="Poppins" pitchFamily="2" charset="77"/>
          <a:ea typeface="Open Sans Light" panose="020B0306030504020204" pitchFamily="34" charset="0"/>
          <a:cs typeface="Poppins" pitchFamily="2" charset="77"/>
        </a:defRPr>
      </a:lvl1pPr>
    </p:titleStyle>
    <p:bodyStyle>
      <a:lvl1pPr marL="456882" indent="-456882" algn="l" defTabSz="1827521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lang="en-US" sz="3999" b="0" i="0" kern="1200" spc="-30" baseline="0" dirty="0" smtClean="0">
          <a:solidFill>
            <a:schemeClr val="tx1"/>
          </a:solidFill>
          <a:effectLst/>
          <a:latin typeface="Poppins" pitchFamily="2" charset="77"/>
          <a:ea typeface="Open Sans Light" panose="020B0306030504020204" pitchFamily="34" charset="0"/>
          <a:cs typeface="Poppins" pitchFamily="2" charset="77"/>
        </a:defRPr>
      </a:lvl1pPr>
      <a:lvl2pPr marL="1370641" indent="-456882" algn="l" defTabSz="1827521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3199" b="0" i="0" kern="1200" spc="-30" baseline="0" dirty="0" smtClean="0">
          <a:solidFill>
            <a:schemeClr val="tx1"/>
          </a:solidFill>
          <a:effectLst/>
          <a:latin typeface="Poppins" pitchFamily="2" charset="77"/>
          <a:ea typeface="Open Sans Light" panose="020B0306030504020204" pitchFamily="34" charset="0"/>
          <a:cs typeface="Poppins" pitchFamily="2" charset="77"/>
        </a:defRPr>
      </a:lvl2pPr>
      <a:lvl3pPr marL="2284403" indent="-456882" algn="l" defTabSz="1827521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2799" b="0" i="0" kern="1200" spc="-30" baseline="0" dirty="0" smtClean="0">
          <a:solidFill>
            <a:schemeClr val="tx1"/>
          </a:solidFill>
          <a:effectLst/>
          <a:latin typeface="Poppins" pitchFamily="2" charset="77"/>
          <a:ea typeface="Open Sans Light" panose="020B0306030504020204" pitchFamily="34" charset="0"/>
          <a:cs typeface="Poppins" pitchFamily="2" charset="77"/>
        </a:defRPr>
      </a:lvl3pPr>
      <a:lvl4pPr marL="3198160" indent="-456882" algn="l" defTabSz="1827521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2399" b="0" i="0" kern="1200" spc="-30" baseline="0" dirty="0" smtClean="0">
          <a:solidFill>
            <a:schemeClr val="tx1"/>
          </a:solidFill>
          <a:effectLst/>
          <a:latin typeface="Poppins" pitchFamily="2" charset="77"/>
          <a:ea typeface="Open Sans Light" panose="020B0306030504020204" pitchFamily="34" charset="0"/>
          <a:cs typeface="Poppins" pitchFamily="2" charset="77"/>
        </a:defRPr>
      </a:lvl4pPr>
      <a:lvl5pPr marL="4111922" indent="-456882" algn="l" defTabSz="1827521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2399" b="0" i="0" kern="1200" spc="-30" baseline="0" dirty="0">
          <a:solidFill>
            <a:schemeClr val="tx1"/>
          </a:solidFill>
          <a:effectLst/>
          <a:latin typeface="Poppins" pitchFamily="2" charset="77"/>
          <a:ea typeface="Open Sans Light" panose="020B0306030504020204" pitchFamily="34" charset="0"/>
          <a:cs typeface="Poppins" pitchFamily="2" charset="77"/>
        </a:defRPr>
      </a:lvl5pPr>
      <a:lvl6pPr marL="5025681" indent="-456882" algn="l" defTabSz="1827521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6pPr>
      <a:lvl7pPr marL="5939441" indent="-456882" algn="l" defTabSz="1827521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7pPr>
      <a:lvl8pPr marL="6853200" indent="-456882" algn="l" defTabSz="1827521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8pPr>
      <a:lvl9pPr marL="7766962" indent="-456882" algn="l" defTabSz="1827521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7521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1pPr>
      <a:lvl2pPr marL="913762" algn="l" defTabSz="1827521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2pPr>
      <a:lvl3pPr marL="1827521" algn="l" defTabSz="1827521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3pPr>
      <a:lvl4pPr marL="2741281" algn="l" defTabSz="1827521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4pPr>
      <a:lvl5pPr marL="3655040" algn="l" defTabSz="1827521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5pPr>
      <a:lvl6pPr marL="4568802" algn="l" defTabSz="1827521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6pPr>
      <a:lvl7pPr marL="5482563" algn="l" defTabSz="1827521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7pPr>
      <a:lvl8pPr marL="6396321" algn="l" defTabSz="1827521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8pPr>
      <a:lvl9pPr marL="7310082" algn="l" defTabSz="1827521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5965" y="730259"/>
            <a:ext cx="21025723" cy="2651126"/>
          </a:xfrm>
          <a:prstGeom prst="rect">
            <a:avLst/>
          </a:prstGeom>
        </p:spPr>
        <p:txBody>
          <a:bodyPr vert="horz" lIns="182843" tIns="91422" rIns="182843" bIns="91422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5965" y="3651250"/>
            <a:ext cx="21025723" cy="8702676"/>
          </a:xfrm>
          <a:prstGeom prst="rect">
            <a:avLst/>
          </a:prstGeom>
        </p:spPr>
        <p:txBody>
          <a:bodyPr vert="horz" lIns="182843" tIns="91422" rIns="182843" bIns="91422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76487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8" r:id="rId1"/>
    <p:sldLayoutId id="2147484039" r:id="rId2"/>
    <p:sldLayoutId id="2147484040" r:id="rId3"/>
    <p:sldLayoutId id="2147484041" r:id="rId4"/>
    <p:sldLayoutId id="2147484042" r:id="rId5"/>
    <p:sldLayoutId id="2147484043" r:id="rId6"/>
    <p:sldLayoutId id="2147484044" r:id="rId7"/>
    <p:sldLayoutId id="2147484045" r:id="rId8"/>
    <p:sldLayoutId id="2147484046" r:id="rId9"/>
  </p:sldLayoutIdLst>
  <p:hf sldNum="0" hdr="0" ftr="0" dt="0"/>
  <p:txStyles>
    <p:titleStyle>
      <a:lvl1pPr algn="ctr" defTabSz="1827977" rtl="0" eaLnBrk="1" latinLnBrk="0" hangingPunct="1">
        <a:lnSpc>
          <a:spcPct val="90000"/>
        </a:lnSpc>
        <a:spcBef>
          <a:spcPct val="0"/>
        </a:spcBef>
        <a:buNone/>
        <a:defRPr lang="en-US" sz="7998" b="1" i="0" kern="1200" spc="-100" baseline="0">
          <a:solidFill>
            <a:schemeClr val="tx2"/>
          </a:solidFill>
          <a:latin typeface="Source Sans 3" panose="020B0303030403020204" pitchFamily="34" charset="0"/>
          <a:ea typeface="Open Sans Light" panose="020B0306030504020204" pitchFamily="34" charset="0"/>
          <a:cs typeface="Open Sans" panose="020B0606030504020204" pitchFamily="34" charset="0"/>
        </a:defRPr>
      </a:lvl1pPr>
    </p:titleStyle>
    <p:bodyStyle>
      <a:lvl1pPr marL="456996" indent="-456996" algn="l" defTabSz="1827977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lang="en-US" sz="4399" b="0" i="0" kern="1200" spc="-30" baseline="0" dirty="0" smtClean="0">
          <a:solidFill>
            <a:schemeClr val="tx1"/>
          </a:solidFill>
          <a:effectLst/>
          <a:latin typeface="Source Sans 3" panose="020B0303030403020204" pitchFamily="34" charset="0"/>
          <a:ea typeface="Open Sans Light" panose="020B0306030504020204" pitchFamily="34" charset="0"/>
          <a:cs typeface="Open Sans Light" charset="0"/>
        </a:defRPr>
      </a:lvl1pPr>
      <a:lvl2pPr marL="1370983" indent="-456996" algn="l" defTabSz="18279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3599" b="0" i="0" kern="1200" spc="-30" baseline="0" dirty="0" smtClean="0">
          <a:solidFill>
            <a:schemeClr val="tx1"/>
          </a:solidFill>
          <a:effectLst/>
          <a:latin typeface="Source Sans 3" panose="020B0303030403020204" pitchFamily="34" charset="0"/>
          <a:ea typeface="Open Sans Light" panose="020B0306030504020204" pitchFamily="34" charset="0"/>
          <a:cs typeface="Open Sans Light" charset="0"/>
        </a:defRPr>
      </a:lvl2pPr>
      <a:lvl3pPr marL="2284973" indent="-456996" algn="l" defTabSz="18279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3199" b="0" i="0" kern="1200" spc="-30" baseline="0" dirty="0" smtClean="0">
          <a:solidFill>
            <a:schemeClr val="tx1"/>
          </a:solidFill>
          <a:effectLst/>
          <a:latin typeface="Source Sans 3" panose="020B0303030403020204" pitchFamily="34" charset="0"/>
          <a:ea typeface="Open Sans Light" panose="020B0306030504020204" pitchFamily="34" charset="0"/>
          <a:cs typeface="Open Sans Light" charset="0"/>
        </a:defRPr>
      </a:lvl3pPr>
      <a:lvl4pPr marL="3198960" indent="-456996" algn="l" defTabSz="18279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2799" b="0" i="0" kern="1200" spc="-30" baseline="0" dirty="0" smtClean="0">
          <a:solidFill>
            <a:schemeClr val="tx1"/>
          </a:solidFill>
          <a:effectLst/>
          <a:latin typeface="Source Sans 3" panose="020B0303030403020204" pitchFamily="34" charset="0"/>
          <a:ea typeface="Open Sans Light" panose="020B0306030504020204" pitchFamily="34" charset="0"/>
          <a:cs typeface="Open Sans Light" charset="0"/>
        </a:defRPr>
      </a:lvl4pPr>
      <a:lvl5pPr marL="4112950" indent="-456996" algn="l" defTabSz="18279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2799" b="0" i="0" kern="1200" spc="-30" baseline="0" dirty="0">
          <a:solidFill>
            <a:schemeClr val="tx1"/>
          </a:solidFill>
          <a:effectLst/>
          <a:latin typeface="Source Sans 3" panose="020B0303030403020204" pitchFamily="34" charset="0"/>
          <a:ea typeface="Open Sans Light" panose="020B0306030504020204" pitchFamily="34" charset="0"/>
          <a:cs typeface="Open Sans Light" charset="0"/>
        </a:defRPr>
      </a:lvl5pPr>
      <a:lvl6pPr marL="5026937" indent="-456996" algn="l" defTabSz="18279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6pPr>
      <a:lvl7pPr marL="5940926" indent="-456996" algn="l" defTabSz="18279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7pPr>
      <a:lvl8pPr marL="6854914" indent="-456996" algn="l" defTabSz="18279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8pPr>
      <a:lvl9pPr marL="7768903" indent="-456996" algn="l" defTabSz="18279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7977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1pPr>
      <a:lvl2pPr marL="913989" algn="l" defTabSz="1827977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2pPr>
      <a:lvl3pPr marL="1827977" algn="l" defTabSz="1827977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3pPr>
      <a:lvl4pPr marL="2741966" algn="l" defTabSz="1827977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4pPr>
      <a:lvl5pPr marL="3655954" algn="l" defTabSz="1827977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5pPr>
      <a:lvl6pPr marL="4569943" algn="l" defTabSz="1827977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6pPr>
      <a:lvl7pPr marL="5483933" algn="l" defTabSz="1827977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7pPr>
      <a:lvl8pPr marL="6397920" algn="l" defTabSz="1827977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8pPr>
      <a:lvl9pPr marL="7311910" algn="l" defTabSz="1827977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958">
          <p15:clr>
            <a:srgbClr val="A4A3A4"/>
          </p15:clr>
        </p15:guide>
        <p15:guide id="2" orient="horz" pos="480">
          <p15:clr>
            <a:srgbClr val="A4A3A4"/>
          </p15:clr>
        </p15:guide>
        <p15:guide id="3" pos="14398">
          <p15:clr>
            <a:srgbClr val="A4A3A4"/>
          </p15:clr>
        </p15:guide>
        <p15:guide id="5" orient="horz" pos="4320">
          <p15:clr>
            <a:srgbClr val="A4A3A4"/>
          </p15:clr>
        </p15:guide>
        <p15:guide id="6" orient="horz" pos="7997">
          <p15:clr>
            <a:srgbClr val="A4A3A4"/>
          </p15:clr>
        </p15:guide>
        <p15:guide id="7" pos="7678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8.png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5" Type="http://schemas.microsoft.com/office/2007/relationships/hdphoto" Target="../media/hdphoto1.wdp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8.jpeg"/><Relationship Id="rId4" Type="http://schemas.openxmlformats.org/officeDocument/2006/relationships/image" Target="../media/image37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fif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5.xml"/><Relationship Id="rId6" Type="http://schemas.microsoft.com/office/2007/relationships/hdphoto" Target="../media/hdphoto1.wdp"/><Relationship Id="rId5" Type="http://schemas.openxmlformats.org/officeDocument/2006/relationships/image" Target="../media/image34.png"/><Relationship Id="rId4" Type="http://schemas.openxmlformats.org/officeDocument/2006/relationships/image" Target="../media/image55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www.lm.gov.lv/lv/horizontalais-princips-vienlidziba-ieklausana-nediskriminacija-un-pamattiesibu-ieverosana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7" Type="http://schemas.openxmlformats.org/officeDocument/2006/relationships/hyperlink" Target="mailto:Inese.Vilcane@lm.gov.lv" TargetMode="External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1.xml"/><Relationship Id="rId6" Type="http://schemas.openxmlformats.org/officeDocument/2006/relationships/hyperlink" Target="mailto:Polina.rozkova@lm.gov.lv" TargetMode="External"/><Relationship Id="rId5" Type="http://schemas.openxmlformats.org/officeDocument/2006/relationships/hyperlink" Target="mailto:lm@lm.gov.lv" TargetMode="External"/><Relationship Id="rId4" Type="http://schemas.openxmlformats.org/officeDocument/2006/relationships/image" Target="../media/image6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8.pn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8.pn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9F7CA4B-4DA5-42A2-A7C0-EB89F38E21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872" y="11122111"/>
            <a:ext cx="4590612" cy="2277375"/>
          </a:xfrm>
          <a:prstGeom prst="rect">
            <a:avLst/>
          </a:prstGeom>
        </p:spPr>
      </p:pic>
      <p:pic>
        <p:nvPicPr>
          <p:cNvPr id="6" name="Picture 5" descr="Labklājības ministrijas logo">
            <a:extLst>
              <a:ext uri="{FF2B5EF4-FFF2-40B4-BE49-F238E27FC236}">
                <a16:creationId xmlns:a16="http://schemas.microsoft.com/office/drawing/2014/main" id="{2BC3DD77-6D59-4714-A427-02426996D7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9047" y="11312030"/>
            <a:ext cx="2126442" cy="1860447"/>
          </a:xfrm>
          <a:prstGeom prst="rect">
            <a:avLst/>
          </a:prstGeom>
        </p:spPr>
      </p:pic>
      <p:pic>
        <p:nvPicPr>
          <p:cNvPr id="5" name="Attēls 4" descr="gaisa pārvads">
            <a:extLst>
              <a:ext uri="{FF2B5EF4-FFF2-40B4-BE49-F238E27FC236}">
                <a16:creationId xmlns:a16="http://schemas.microsoft.com/office/drawing/2014/main" id="{A904DD11-F0CA-4206-A785-A5A37629C06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130" b="27643"/>
          <a:stretch/>
        </p:blipFill>
        <p:spPr>
          <a:xfrm>
            <a:off x="-147377" y="-1737309"/>
            <a:ext cx="24525027" cy="6669510"/>
          </a:xfrm>
          <a:prstGeom prst="rect">
            <a:avLst/>
          </a:prstGeom>
        </p:spPr>
      </p:pic>
      <p:sp>
        <p:nvSpPr>
          <p:cNvPr id="8" name="object 7">
            <a:extLst>
              <a:ext uri="{FF2B5EF4-FFF2-40B4-BE49-F238E27FC236}">
                <a16:creationId xmlns:a16="http://schemas.microsoft.com/office/drawing/2014/main" id="{7CDC01A7-D4E6-4983-9A35-138BE6D24C2C}"/>
              </a:ext>
            </a:extLst>
          </p:cNvPr>
          <p:cNvSpPr txBox="1"/>
          <p:nvPr/>
        </p:nvSpPr>
        <p:spPr>
          <a:xfrm>
            <a:off x="7651011" y="9517823"/>
            <a:ext cx="9075628" cy="841058"/>
          </a:xfrm>
          <a:prstGeom prst="rect">
            <a:avLst/>
          </a:prstGeom>
        </p:spPr>
        <p:txBody>
          <a:bodyPr vert="horz" wrap="square" lIns="0" tIns="26855" rIns="0" bIns="0" rtlCol="0">
            <a:spAutoFit/>
          </a:bodyPr>
          <a:lstStyle/>
          <a:p>
            <a:pPr marL="26855" algn="ctr" defTabSz="1827887">
              <a:spcBef>
                <a:spcPts val="212"/>
              </a:spcBef>
            </a:pPr>
            <a:r>
              <a:rPr lang="lv-LV" sz="5289" b="1" dirty="0">
                <a:solidFill>
                  <a:srgbClr val="00465B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LABĀ PRAKSE</a:t>
            </a:r>
            <a:endParaRPr sz="5289" b="1" dirty="0">
              <a:solidFill>
                <a:srgbClr val="00465B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217FAA-0396-417B-AB23-D3E4493E07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204" y="5948109"/>
            <a:ext cx="24129242" cy="2814938"/>
          </a:xfrm>
        </p:spPr>
        <p:txBody>
          <a:bodyPr/>
          <a:lstStyle/>
          <a:p>
            <a:pPr algn="ctr" defTabSz="1935182">
              <a:lnSpc>
                <a:spcPct val="120000"/>
              </a:lnSpc>
              <a:defRPr/>
            </a:pPr>
            <a:r>
              <a:rPr lang="lv-LV" sz="8000" dirty="0">
                <a:solidFill>
                  <a:srgbClr val="00465B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PIEKĻŪSTAMI GĀJĒJU CEĻI UN PĀRVADI, </a:t>
            </a:r>
            <a:br>
              <a:rPr lang="lv-LV" sz="8000" dirty="0">
                <a:solidFill>
                  <a:srgbClr val="00465B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lv-LV" sz="8000" dirty="0">
                <a:solidFill>
                  <a:srgbClr val="00465B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SABIEDRISKĀ TRANSPORTA PIETURVIETAS</a:t>
            </a:r>
            <a:endParaRPr lang="lv-LV" sz="8000" dirty="0">
              <a:solidFill>
                <a:srgbClr val="00465B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09102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7CCC551-19A2-9E4D-B620-9B0CAA4A3C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" y="0"/>
            <a:ext cx="9062112" cy="137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Plus Jakarta Sans Light" pitchFamily="2" charset="0"/>
            </a:endParaRP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1FC464E4-34A4-47DE-9881-46C05DEEFE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820531" y="1790727"/>
            <a:ext cx="8067699" cy="4571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9" name="Taisns savienotājs 8">
            <a:extLst>
              <a:ext uri="{FF2B5EF4-FFF2-40B4-BE49-F238E27FC236}">
                <a16:creationId xmlns:a16="http://schemas.microsoft.com/office/drawing/2014/main" id="{97910918-6BE4-4C24-B6AA-031F93DA7C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5113020" y="4160520"/>
            <a:ext cx="0" cy="0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Taisns savienotājs 13">
            <a:extLst>
              <a:ext uri="{FF2B5EF4-FFF2-40B4-BE49-F238E27FC236}">
                <a16:creationId xmlns:a16="http://schemas.microsoft.com/office/drawing/2014/main" id="{275874F4-F066-4409-8CF9-4EF0A26B5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4255620" y="4007168"/>
            <a:ext cx="93345" cy="20956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Taisns savienotājs 17">
            <a:extLst>
              <a:ext uri="{FF2B5EF4-FFF2-40B4-BE49-F238E27FC236}">
                <a16:creationId xmlns:a16="http://schemas.microsoft.com/office/drawing/2014/main" id="{52D9DD9A-0ADE-4A7B-A867-5F3E9A6B78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4302292" y="4249157"/>
            <a:ext cx="93345" cy="20956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Taisns savienotājs 18">
            <a:extLst>
              <a:ext uri="{FF2B5EF4-FFF2-40B4-BE49-F238E27FC236}">
                <a16:creationId xmlns:a16="http://schemas.microsoft.com/office/drawing/2014/main" id="{043982F1-F4A0-47C4-9848-7421E872C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4395637" y="4792028"/>
            <a:ext cx="93345" cy="20956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Attēls 20" descr="gājēju izsaukuma poga">
            <a:extLst>
              <a:ext uri="{FF2B5EF4-FFF2-40B4-BE49-F238E27FC236}">
                <a16:creationId xmlns:a16="http://schemas.microsoft.com/office/drawing/2014/main" id="{CC0024F5-BBC0-4CF4-9269-0BC5C9C6DDA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1239" t="3558" b="5019"/>
          <a:stretch/>
        </p:blipFill>
        <p:spPr>
          <a:xfrm>
            <a:off x="1645556" y="6905618"/>
            <a:ext cx="5313475" cy="6762764"/>
          </a:xfrm>
          <a:prstGeom prst="rect">
            <a:avLst/>
          </a:prstGeom>
        </p:spPr>
      </p:pic>
      <p:pic>
        <p:nvPicPr>
          <p:cNvPr id="5" name="Attēls 4" descr="drošs  un piekļūstams krustojums">
            <a:extLst>
              <a:ext uri="{FF2B5EF4-FFF2-40B4-BE49-F238E27FC236}">
                <a16:creationId xmlns:a16="http://schemas.microsoft.com/office/drawing/2014/main" id="{43D01F9B-5807-4D6A-8D3E-693DE9E6881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873294" y="772264"/>
            <a:ext cx="6858000" cy="531347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9854733-6088-E79F-CC44-444A12D7EEB7}"/>
              </a:ext>
            </a:extLst>
          </p:cNvPr>
          <p:cNvSpPr txBox="1"/>
          <p:nvPr/>
        </p:nvSpPr>
        <p:spPr>
          <a:xfrm>
            <a:off x="9709112" y="1840635"/>
            <a:ext cx="14290538" cy="112400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>
              <a:lnSpc>
                <a:spcPct val="140000"/>
              </a:lnSpc>
              <a:spcBef>
                <a:spcPts val="1200"/>
              </a:spcBef>
              <a:spcAft>
                <a:spcPts val="0"/>
              </a:spcAft>
              <a:defRPr sz="3100">
                <a:latin typeface="Montserrat" pitchFamily="2" charset="77"/>
              </a:defRPr>
            </a:lvl1pPr>
          </a:lstStyle>
          <a:p>
            <a:pPr marL="685800" indent="-685800">
              <a:lnSpc>
                <a:spcPct val="120000"/>
              </a:lnSpc>
              <a:spcAft>
                <a:spcPts val="600"/>
              </a:spcAft>
              <a:buClr>
                <a:srgbClr val="00465B"/>
              </a:buClr>
              <a:buFont typeface="Arial" panose="020B0604020202020204" pitchFamily="34" charset="0"/>
              <a:buChar char="•"/>
            </a:pPr>
            <a:r>
              <a:rPr lang="lv-LV" sz="5200" dirty="0">
                <a:solidFill>
                  <a:srgbClr val="00465B"/>
                </a:solidFill>
                <a:latin typeface="Arial" panose="020B0604020202020204" pitchFamily="34" charset="0"/>
              </a:rPr>
              <a:t>luksofori aprīkoti ar </a:t>
            </a:r>
            <a:r>
              <a:rPr lang="lv-LV" sz="5200" b="1" dirty="0">
                <a:solidFill>
                  <a:srgbClr val="00465B"/>
                </a:solidFill>
                <a:latin typeface="Arial" panose="020B0604020202020204" pitchFamily="34" charset="0"/>
              </a:rPr>
              <a:t>skaņas sistēmu</a:t>
            </a:r>
          </a:p>
          <a:p>
            <a:pPr marL="685800" indent="-685800">
              <a:lnSpc>
                <a:spcPct val="100000"/>
              </a:lnSpc>
              <a:spcAft>
                <a:spcPts val="600"/>
              </a:spcAft>
              <a:buClr>
                <a:srgbClr val="00465B"/>
              </a:buClr>
              <a:buFont typeface="Arial" panose="020B0604020202020204" pitchFamily="34" charset="0"/>
              <a:buChar char="•"/>
            </a:pPr>
            <a:r>
              <a:rPr lang="lv-LV" sz="5200" dirty="0">
                <a:solidFill>
                  <a:srgbClr val="00465B"/>
                </a:solidFill>
                <a:latin typeface="Arial" panose="020B0604020202020204" pitchFamily="34" charset="0"/>
              </a:rPr>
              <a:t>luksoforu stabi marķēti  ar </a:t>
            </a:r>
            <a:r>
              <a:rPr lang="lv-LV" sz="5200" b="1" dirty="0">
                <a:solidFill>
                  <a:srgbClr val="00465B"/>
                </a:solidFill>
                <a:latin typeface="Arial" panose="020B0604020202020204" pitchFamily="34" charset="0"/>
              </a:rPr>
              <a:t>10 cm platu kontrastējošu, dzeltenu atstarojošu </a:t>
            </a:r>
            <a:r>
              <a:rPr lang="lv-LV" sz="5200" dirty="0">
                <a:solidFill>
                  <a:srgbClr val="00465B"/>
                </a:solidFill>
                <a:latin typeface="Arial" panose="020B0604020202020204" pitchFamily="34" charset="0"/>
              </a:rPr>
              <a:t>joslu - 0,35 m, 1,4 m un 1,6 m augstumā</a:t>
            </a:r>
          </a:p>
          <a:p>
            <a:pPr marL="685800" indent="-685800">
              <a:lnSpc>
                <a:spcPct val="100000"/>
              </a:lnSpc>
              <a:spcAft>
                <a:spcPts val="600"/>
              </a:spcAft>
              <a:buClr>
                <a:srgbClr val="00465B"/>
              </a:buClr>
              <a:buFont typeface="Arial" panose="020B0604020202020204" pitchFamily="34" charset="0"/>
              <a:buChar char="•"/>
            </a:pPr>
            <a:r>
              <a:rPr lang="lv-LV" sz="5200" dirty="0">
                <a:solidFill>
                  <a:srgbClr val="00465B"/>
                </a:solidFill>
                <a:latin typeface="Arial" panose="020B0604020202020204" pitchFamily="34" charset="0"/>
              </a:rPr>
              <a:t>gājēju izsaukuma poga izvietota 0,9 m – 1 m augstumā, kontrasta krāsā</a:t>
            </a:r>
          </a:p>
          <a:p>
            <a:pPr marL="685800" indent="-685800">
              <a:lnSpc>
                <a:spcPct val="100000"/>
              </a:lnSpc>
              <a:spcAft>
                <a:spcPts val="600"/>
              </a:spcAft>
              <a:buClr>
                <a:srgbClr val="00465B"/>
              </a:buClr>
              <a:buFont typeface="Arial" panose="020B0604020202020204" pitchFamily="34" charset="0"/>
              <a:buChar char="•"/>
            </a:pPr>
            <a:r>
              <a:rPr lang="lv-LV" sz="5200" dirty="0" err="1">
                <a:solidFill>
                  <a:srgbClr val="00465B"/>
                </a:solidFill>
                <a:latin typeface="Arial" panose="020B0604020202020204" pitchFamily="34" charset="0"/>
              </a:rPr>
              <a:t>vadulas</a:t>
            </a:r>
            <a:r>
              <a:rPr lang="lv-LV" sz="5200" dirty="0">
                <a:solidFill>
                  <a:srgbClr val="00465B"/>
                </a:solidFill>
                <a:latin typeface="Arial" panose="020B0604020202020204" pitchFamily="34" charset="0"/>
              </a:rPr>
              <a:t> un brīdinošās joslas 0,60 m platumā un visas gājēju pārejas garumā</a:t>
            </a:r>
          </a:p>
          <a:p>
            <a:pPr marL="685800" indent="-685800">
              <a:lnSpc>
                <a:spcPct val="100000"/>
              </a:lnSpc>
              <a:spcAft>
                <a:spcPts val="600"/>
              </a:spcAft>
              <a:buClr>
                <a:srgbClr val="00465B"/>
              </a:buClr>
              <a:buFont typeface="Arial" panose="020B0604020202020204" pitchFamily="34" charset="0"/>
              <a:buChar char="•"/>
            </a:pPr>
            <a:r>
              <a:rPr lang="lv-LV" sz="5200" dirty="0">
                <a:solidFill>
                  <a:srgbClr val="00465B"/>
                </a:solidFill>
                <a:latin typeface="Arial" panose="020B0604020202020204" pitchFamily="34" charset="0"/>
              </a:rPr>
              <a:t>savienojumi veidoti </a:t>
            </a:r>
            <a:r>
              <a:rPr lang="lv-LV" sz="5200" b="1" dirty="0">
                <a:solidFill>
                  <a:srgbClr val="00465B"/>
                </a:solidFill>
                <a:latin typeface="Arial" panose="020B0604020202020204" pitchFamily="34" charset="0"/>
              </a:rPr>
              <a:t>vienā līmenī</a:t>
            </a:r>
            <a:r>
              <a:rPr lang="lv-LV" sz="5200" dirty="0">
                <a:solidFill>
                  <a:srgbClr val="00465B"/>
                </a:solidFill>
                <a:latin typeface="Arial" panose="020B0604020202020204" pitchFamily="34" charset="0"/>
              </a:rPr>
              <a:t>, slīpums ≤ 5%</a:t>
            </a:r>
          </a:p>
          <a:p>
            <a:pPr marL="533400" indent="-533400">
              <a:lnSpc>
                <a:spcPct val="100000"/>
              </a:lnSpc>
              <a:spcBef>
                <a:spcPts val="3000"/>
              </a:spcBef>
              <a:spcAft>
                <a:spcPts val="600"/>
              </a:spcAft>
              <a:buClr>
                <a:srgbClr val="C00000"/>
              </a:buClr>
            </a:pPr>
            <a:r>
              <a:rPr lang="lv-LV" sz="5200" dirty="0">
                <a:solidFill>
                  <a:srgbClr val="C00000"/>
                </a:solidFill>
                <a:latin typeface="Arial" panose="020B0604020202020204" pitchFamily="34" charset="0"/>
              </a:rPr>
              <a:t>   Nedrīkst  izvietot lūkas vai </a:t>
            </a:r>
            <a:r>
              <a:rPr lang="lv-LV" sz="5200" dirty="0" err="1">
                <a:solidFill>
                  <a:srgbClr val="C00000"/>
                </a:solidFill>
                <a:latin typeface="Arial" panose="020B0604020202020204" pitchFamily="34" charset="0"/>
              </a:rPr>
              <a:t>notekrežģus</a:t>
            </a:r>
            <a:r>
              <a:rPr lang="lv-LV" sz="5200" dirty="0">
                <a:solidFill>
                  <a:srgbClr val="C00000"/>
                </a:solidFill>
                <a:latin typeface="Arial" panose="020B0604020202020204" pitchFamily="34" charset="0"/>
              </a:rPr>
              <a:t>  uz gājēju pārejām !</a:t>
            </a:r>
            <a:endParaRPr lang="lv-LV" sz="5200" dirty="0">
              <a:solidFill>
                <a:srgbClr val="00465B"/>
              </a:solidFill>
              <a:latin typeface="Arial" panose="020B0604020202020204" pitchFamily="34" charset="0"/>
            </a:endParaRPr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0C595821-3FC2-4DDD-AA6E-69E731C986F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900414" y="253920"/>
            <a:ext cx="11831679" cy="1586715"/>
          </a:xfrm>
        </p:spPr>
        <p:txBody>
          <a:bodyPr>
            <a:normAutofit/>
          </a:bodyPr>
          <a:lstStyle/>
          <a:p>
            <a:r>
              <a:rPr lang="lv-LV" sz="7500" dirty="0">
                <a:latin typeface="Arial" panose="020B0604020202020204" pitchFamily="34" charset="0"/>
                <a:cs typeface="Arial" panose="020B0604020202020204" pitchFamily="34" charset="0"/>
              </a:rPr>
              <a:t>2. GĀJĒJU PĀREJAS</a:t>
            </a:r>
          </a:p>
        </p:txBody>
      </p:sp>
    </p:spTree>
    <p:extLst>
      <p:ext uri="{BB962C8B-B14F-4D97-AF65-F5344CB8AC3E}">
        <p14:creationId xmlns:p14="http://schemas.microsoft.com/office/powerpoint/2010/main" val="13247681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545;p48">
            <a:extLst>
              <a:ext uri="{FF2B5EF4-FFF2-40B4-BE49-F238E27FC236}">
                <a16:creationId xmlns:a16="http://schemas.microsoft.com/office/drawing/2014/main" id="{8B12EC0A-3FB7-4900-A311-E14101F7DF19}"/>
              </a:ext>
            </a:extLst>
          </p:cNvPr>
          <p:cNvSpPr txBox="1">
            <a:spLocks/>
          </p:cNvSpPr>
          <p:nvPr/>
        </p:nvSpPr>
        <p:spPr>
          <a:xfrm>
            <a:off x="18200694" y="8015039"/>
            <a:ext cx="6024082" cy="251142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lv-LV" sz="42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Ļoti slīps savienojums, kas ir bīstams ratiņkrēsla lietotājiem</a:t>
            </a:r>
          </a:p>
        </p:txBody>
      </p:sp>
      <p:pic>
        <p:nvPicPr>
          <p:cNvPr id="12" name="Attēla vietturis 11" descr="liels slīpums savienojuma vietā">
            <a:extLst>
              <a:ext uri="{FF2B5EF4-FFF2-40B4-BE49-F238E27FC236}">
                <a16:creationId xmlns:a16="http://schemas.microsoft.com/office/drawing/2014/main" id="{7EEB4F35-CBFD-476B-A1C8-1179F7376C27}"/>
              </a:ext>
            </a:extLst>
          </p:cNvPr>
          <p:cNvPicPr>
            <a:picLocks noGrp="1" noChangeAspect="1"/>
          </p:cNvPicPr>
          <p:nvPr>
            <p:ph type="pic" sz="quarter" idx="30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6962795" y="956666"/>
            <a:ext cx="7533367" cy="5650025"/>
          </a:xfrm>
        </p:spPr>
      </p:pic>
      <p:sp>
        <p:nvSpPr>
          <p:cNvPr id="8" name="Google Shape;545;p48">
            <a:extLst>
              <a:ext uri="{FF2B5EF4-FFF2-40B4-BE49-F238E27FC236}">
                <a16:creationId xmlns:a16="http://schemas.microsoft.com/office/drawing/2014/main" id="{E27CF489-8608-4369-8C58-6620FB4FE223}"/>
              </a:ext>
            </a:extLst>
          </p:cNvPr>
          <p:cNvSpPr txBox="1">
            <a:spLocks/>
          </p:cNvSpPr>
          <p:nvPr/>
        </p:nvSpPr>
        <p:spPr>
          <a:xfrm>
            <a:off x="8347601" y="7978870"/>
            <a:ext cx="9556865" cy="328702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lv-LV" sz="42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Šķērslis – šaura nobrauktuve ratiņkrēsla lietotājiem, augsta un asa apmale, luksofora stabs nav marķēts, nav pārredzams krustojums</a:t>
            </a:r>
          </a:p>
        </p:txBody>
      </p:sp>
      <p:pic>
        <p:nvPicPr>
          <p:cNvPr id="14" name="Attēla vietturis 13" descr="Gājēju pareja pie luksofora. Nav ērti izmantojama cilvēkiem ar kustību traucējumiem, nav nodrošināti kontrasta risinājumi cilvēkiem ar redzes traucējumiem">
            <a:extLst>
              <a:ext uri="{FF2B5EF4-FFF2-40B4-BE49-F238E27FC236}">
                <a16:creationId xmlns:a16="http://schemas.microsoft.com/office/drawing/2014/main" id="{97788781-5930-4241-B770-C9AED56100F4}"/>
              </a:ext>
            </a:extLst>
          </p:cNvPr>
          <p:cNvPicPr>
            <a:picLocks noGrp="1" noChangeAspect="1"/>
          </p:cNvPicPr>
          <p:nvPr>
            <p:ph type="pic" sz="quarter" idx="29"/>
          </p:nvPr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9093873" y="236683"/>
            <a:ext cx="7533367" cy="7089991"/>
          </a:xfrm>
        </p:spPr>
      </p:pic>
      <p:sp>
        <p:nvSpPr>
          <p:cNvPr id="7" name="Google Shape;545;p48">
            <a:extLst>
              <a:ext uri="{FF2B5EF4-FFF2-40B4-BE49-F238E27FC236}">
                <a16:creationId xmlns:a16="http://schemas.microsoft.com/office/drawing/2014/main" id="{68BBF136-961E-4CD6-9A2E-1C1CD3FF0BB2}"/>
              </a:ext>
            </a:extLst>
          </p:cNvPr>
          <p:cNvSpPr txBox="1">
            <a:spLocks/>
          </p:cNvSpPr>
          <p:nvPr/>
        </p:nvSpPr>
        <p:spPr>
          <a:xfrm>
            <a:off x="350362" y="8034464"/>
            <a:ext cx="8293467" cy="328702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lv-LV" sz="42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Šķērslis cilvēkiem ratiņkrēslā – šķībs savienojums ar nelīdzenu segumu, lūka, augsta un asa apmale</a:t>
            </a:r>
          </a:p>
        </p:txBody>
      </p:sp>
      <p:pic>
        <p:nvPicPr>
          <p:cNvPr id="16" name="Attēla vietturis 15" descr="bīstama savienojuma vieta - ar lūku slīpumā">
            <a:extLst>
              <a:ext uri="{FF2B5EF4-FFF2-40B4-BE49-F238E27FC236}">
                <a16:creationId xmlns:a16="http://schemas.microsoft.com/office/drawing/2014/main" id="{E4F02C7A-140E-4C88-A13E-5519ABA09385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30760" y="938719"/>
            <a:ext cx="7509754" cy="5632315"/>
          </a:xfrm>
        </p:spPr>
      </p:pic>
      <p:pic>
        <p:nvPicPr>
          <p:cNvPr id="10" name="Picture 7">
            <a:extLst>
              <a:ext uri="{FF2B5EF4-FFF2-40B4-BE49-F238E27FC236}">
                <a16:creationId xmlns:a16="http://schemas.microsoft.com/office/drawing/2014/main" id="{02542AF5-09B1-489B-A176-9405DE6DF3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57222" y="11340912"/>
            <a:ext cx="1908346" cy="1908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Straight Connector 6">
            <a:extLst>
              <a:ext uri="{FF2B5EF4-FFF2-40B4-BE49-F238E27FC236}">
                <a16:creationId xmlns:a16="http://schemas.microsoft.com/office/drawing/2014/main" id="{28E7F2F8-1664-42AC-9209-98903BBB0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643829" y="11340912"/>
            <a:ext cx="7089992" cy="0"/>
          </a:xfrm>
          <a:prstGeom prst="line">
            <a:avLst/>
          </a:prstGeom>
          <a:ln w="63500">
            <a:solidFill>
              <a:srgbClr val="3884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Virsraksts 1">
            <a:extLst>
              <a:ext uri="{FF2B5EF4-FFF2-40B4-BE49-F238E27FC236}">
                <a16:creationId xmlns:a16="http://schemas.microsoft.com/office/drawing/2014/main" id="{C002145C-AAA9-4EBD-9384-AEEA080E178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749056" y="11190875"/>
            <a:ext cx="9556865" cy="2511426"/>
          </a:xfrm>
        </p:spPr>
        <p:txBody>
          <a:bodyPr>
            <a:normAutofit/>
          </a:bodyPr>
          <a:lstStyle/>
          <a:p>
            <a:pPr algn="l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7500" dirty="0">
                <a:solidFill>
                  <a:srgbClr val="0046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GĀJĒJU PĀREJAS</a:t>
            </a:r>
            <a:br>
              <a:rPr lang="lv-LV" sz="8000" b="1" kern="1200" dirty="0">
                <a:solidFill>
                  <a:srgbClr val="00465B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lv-LV" sz="4000" dirty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NEPĀRDOMĀTI RISINĀJUMI</a:t>
            </a:r>
            <a:endParaRPr lang="lv-LV" sz="4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98882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545;p48">
            <a:extLst>
              <a:ext uri="{FF2B5EF4-FFF2-40B4-BE49-F238E27FC236}">
                <a16:creationId xmlns:a16="http://schemas.microsoft.com/office/drawing/2014/main" id="{E27CF489-8608-4369-8C58-6620FB4FE223}"/>
              </a:ext>
            </a:extLst>
          </p:cNvPr>
          <p:cNvSpPr txBox="1">
            <a:spLocks/>
          </p:cNvSpPr>
          <p:nvPr/>
        </p:nvSpPr>
        <p:spPr>
          <a:xfrm>
            <a:off x="12527474" y="7618033"/>
            <a:ext cx="11605966" cy="166196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lv-LV" sz="40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Cilvēkiem ratiņkrēslā nepiekļūstama gājēju pāreja – augsta apmale, nav gājēju ceļš aiz pārejas</a:t>
            </a:r>
          </a:p>
        </p:txBody>
      </p:sp>
      <p:pic>
        <p:nvPicPr>
          <p:cNvPr id="14" name="Attēla vietturis 13" descr="gāju pareja nav piekļūstama- ietves apmale 15 cm, tālāk nav ceļš">
            <a:extLst>
              <a:ext uri="{FF2B5EF4-FFF2-40B4-BE49-F238E27FC236}">
                <a16:creationId xmlns:a16="http://schemas.microsoft.com/office/drawing/2014/main" id="{97788781-5930-4241-B770-C9AED56100F4}"/>
              </a:ext>
            </a:extLst>
          </p:cNvPr>
          <p:cNvPicPr>
            <a:picLocks noGrp="1" noChangeAspect="1"/>
          </p:cNvPicPr>
          <p:nvPr>
            <p:ph type="pic" sz="quarter" idx="29"/>
          </p:nvPr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527474" y="-1"/>
            <a:ext cx="11344895" cy="7040881"/>
          </a:xfrm>
        </p:spPr>
      </p:pic>
      <p:sp>
        <p:nvSpPr>
          <p:cNvPr id="7" name="Google Shape;545;p48">
            <a:extLst>
              <a:ext uri="{FF2B5EF4-FFF2-40B4-BE49-F238E27FC236}">
                <a16:creationId xmlns:a16="http://schemas.microsoft.com/office/drawing/2014/main" id="{68BBF136-961E-4CD6-9A2E-1C1CD3FF0BB2}"/>
              </a:ext>
            </a:extLst>
          </p:cNvPr>
          <p:cNvSpPr txBox="1">
            <a:spLocks/>
          </p:cNvSpPr>
          <p:nvPr/>
        </p:nvSpPr>
        <p:spPr>
          <a:xfrm>
            <a:off x="935384" y="7621173"/>
            <a:ext cx="9637219" cy="251142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lv-LV" sz="42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Šķērslis cilvēkiem ratiņkrēslā – šķībs  savienojums ar nelīdzenu virsmu, liels slīpums</a:t>
            </a:r>
          </a:p>
        </p:txBody>
      </p:sp>
      <p:pic>
        <p:nvPicPr>
          <p:cNvPr id="16" name="Attēla vietturis 15" descr="gājēju pareja - slīpa, ar šķību savienojumu un nelīdzenu virsmu">
            <a:extLst>
              <a:ext uri="{FF2B5EF4-FFF2-40B4-BE49-F238E27FC236}">
                <a16:creationId xmlns:a16="http://schemas.microsoft.com/office/drawing/2014/main" id="{E4F02C7A-140E-4C88-A13E-5519ABA09385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5385" y="1"/>
            <a:ext cx="9387839" cy="7040880"/>
          </a:xfrm>
        </p:spPr>
      </p:pic>
      <p:pic>
        <p:nvPicPr>
          <p:cNvPr id="10" name="Picture 7">
            <a:extLst>
              <a:ext uri="{FF2B5EF4-FFF2-40B4-BE49-F238E27FC236}">
                <a16:creationId xmlns:a16="http://schemas.microsoft.com/office/drawing/2014/main" id="{02542AF5-09B1-489B-A176-9405DE6DF3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47622" y="11153043"/>
            <a:ext cx="1908346" cy="1908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Straight Connector 6">
            <a:extLst>
              <a:ext uri="{FF2B5EF4-FFF2-40B4-BE49-F238E27FC236}">
                <a16:creationId xmlns:a16="http://schemas.microsoft.com/office/drawing/2014/main" id="{28E7F2F8-1664-42AC-9209-98903BBB0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840414" y="10790229"/>
            <a:ext cx="7089992" cy="0"/>
          </a:xfrm>
          <a:prstGeom prst="line">
            <a:avLst/>
          </a:prstGeom>
          <a:ln w="63500">
            <a:solidFill>
              <a:srgbClr val="3884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Virsraksts 1">
            <a:extLst>
              <a:ext uri="{FF2B5EF4-FFF2-40B4-BE49-F238E27FC236}">
                <a16:creationId xmlns:a16="http://schemas.microsoft.com/office/drawing/2014/main" id="{C002145C-AAA9-4EBD-9384-AEEA080E178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21247" y="10790229"/>
            <a:ext cx="9556865" cy="2651126"/>
          </a:xfrm>
        </p:spPr>
        <p:txBody>
          <a:bodyPr>
            <a:normAutofit/>
          </a:bodyPr>
          <a:lstStyle/>
          <a:p>
            <a:pPr algn="l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7500" dirty="0">
                <a:solidFill>
                  <a:srgbClr val="0046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GĀJĒJU PĀREJAS</a:t>
            </a:r>
            <a:br>
              <a:rPr lang="lv-LV" sz="8000" b="1" kern="1200" dirty="0">
                <a:solidFill>
                  <a:srgbClr val="00465B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lv-LV" sz="4000" dirty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NEPĀRDOMĀTI RISINĀJUMI</a:t>
            </a:r>
            <a:endParaRPr lang="lv-LV" sz="4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18671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76DFAF9D-EDEC-B744-9FAD-DDB71CCCAB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2699" y="0"/>
            <a:ext cx="9859463" cy="137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Freeform: Shape 31">
            <a:extLst>
              <a:ext uri="{FF2B5EF4-FFF2-40B4-BE49-F238E27FC236}">
                <a16:creationId xmlns:a16="http://schemas.microsoft.com/office/drawing/2014/main" id="{C2567E5A-3F26-58B5-D18F-19F8BBA63B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175472" y="874983"/>
            <a:ext cx="140522" cy="1262097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6" h="8278">
                <a:moveTo>
                  <a:pt x="66" y="8278"/>
                </a:moveTo>
                <a:lnTo>
                  <a:pt x="66" y="33"/>
                </a:lnTo>
                <a:cubicBezTo>
                  <a:pt x="66" y="14"/>
                  <a:pt x="51" y="0"/>
                  <a:pt x="33" y="0"/>
                </a:cubicBezTo>
                <a:cubicBezTo>
                  <a:pt x="14" y="0"/>
                  <a:pt x="0" y="14"/>
                  <a:pt x="0" y="33"/>
                </a:cubicBezTo>
                <a:lnTo>
                  <a:pt x="0" y="8278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u="none" strike="noStrike" kern="1200" dirty="0">
              <a:ln>
                <a:noFill/>
              </a:ln>
              <a:latin typeface="Arial" panose="020B0604020202020204" pitchFamily="34" charset="0"/>
              <a:ea typeface="Microsoft YaHei" pitchFamily="2"/>
              <a:cs typeface="Lucida Sans" pitchFamily="2"/>
            </a:endParaRPr>
          </a:p>
        </p:txBody>
      </p:sp>
      <p:sp>
        <p:nvSpPr>
          <p:cNvPr id="5" name="Freeform: Shape 233">
            <a:extLst>
              <a:ext uri="{FF2B5EF4-FFF2-40B4-BE49-F238E27FC236}">
                <a16:creationId xmlns:a16="http://schemas.microsoft.com/office/drawing/2014/main" id="{8841954E-9ACC-2266-0FF2-FC9F9847D4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985207" y="484802"/>
            <a:ext cx="543356" cy="54211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437" h="436">
                <a:moveTo>
                  <a:pt x="437" y="218"/>
                </a:moveTo>
                <a:cubicBezTo>
                  <a:pt x="437" y="338"/>
                  <a:pt x="339" y="436"/>
                  <a:pt x="219" y="436"/>
                </a:cubicBezTo>
                <a:cubicBezTo>
                  <a:pt x="98" y="436"/>
                  <a:pt x="0" y="338"/>
                  <a:pt x="0" y="218"/>
                </a:cubicBezTo>
                <a:cubicBezTo>
                  <a:pt x="0" y="97"/>
                  <a:pt x="98" y="0"/>
                  <a:pt x="219" y="0"/>
                </a:cubicBezTo>
                <a:cubicBezTo>
                  <a:pt x="339" y="0"/>
                  <a:pt x="437" y="97"/>
                  <a:pt x="437" y="218"/>
                </a:cubicBezTo>
                <a:close/>
              </a:path>
            </a:pathLst>
          </a:custGeom>
          <a:solidFill>
            <a:schemeClr val="accent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u="none" strike="noStrike" kern="1200" dirty="0">
              <a:ln>
                <a:noFill/>
              </a:ln>
              <a:latin typeface="Arial" panose="020B0604020202020204" pitchFamily="34" charset="0"/>
              <a:ea typeface="Microsoft YaHei" pitchFamily="2"/>
              <a:cs typeface="Lucida Sans" pitchFamily="2"/>
            </a:endParaRPr>
          </a:p>
        </p:txBody>
      </p:sp>
      <p:sp>
        <p:nvSpPr>
          <p:cNvPr id="6" name="Straight Connector 5">
            <a:extLst>
              <a:ext uri="{FF2B5EF4-FFF2-40B4-BE49-F238E27FC236}">
                <a16:creationId xmlns:a16="http://schemas.microsoft.com/office/drawing/2014/main" id="{05CFA2B6-C908-E9C9-F6F5-1321E9868E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472955" y="812177"/>
            <a:ext cx="478549" cy="0"/>
          </a:xfrm>
          <a:prstGeom prst="line">
            <a:avLst/>
          </a:prstGeom>
          <a:noFill/>
          <a:ln w="38100" cap="flat">
            <a:solidFill>
              <a:schemeClr val="accent1"/>
            </a:solidFill>
            <a:prstDash val="solid"/>
            <a:round/>
          </a:ln>
        </p:spPr>
        <p:txBody>
          <a:bodyPr vert="horz" wrap="none" lIns="5400" tIns="5400" rIns="5400" bIns="54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u="none" strike="noStrike" kern="1200" dirty="0">
              <a:ln>
                <a:noFill/>
              </a:ln>
              <a:latin typeface="Arial" panose="020B0604020202020204" pitchFamily="34" charset="0"/>
              <a:ea typeface="Microsoft YaHei" pitchFamily="2"/>
              <a:cs typeface="Lucida Sans" pitchFamily="2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D7BCF819-1945-85C2-9379-7B533FEFA8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868947" y="256014"/>
            <a:ext cx="995956" cy="99595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V" dirty="0">
              <a:latin typeface="Arial" panose="020B0604020202020204" pitchFamily="34" charset="0"/>
            </a:endParaRPr>
          </a:p>
        </p:txBody>
      </p:sp>
      <p:sp>
        <p:nvSpPr>
          <p:cNvPr id="31" name="Rectangle 1">
            <a:extLst>
              <a:ext uri="{FF2B5EF4-FFF2-40B4-BE49-F238E27FC236}">
                <a16:creationId xmlns:a16="http://schemas.microsoft.com/office/drawing/2014/main" id="{2098C32F-E461-480D-B5F6-7840DF28C7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3182" y="4346363"/>
            <a:ext cx="8067699" cy="4571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00FD56-A830-4EE0-B4A2-94A4FB2E54C3}"/>
              </a:ext>
            </a:extLst>
          </p:cNvPr>
          <p:cNvSpPr txBox="1"/>
          <p:nvPr/>
        </p:nvSpPr>
        <p:spPr>
          <a:xfrm>
            <a:off x="10952184" y="11998817"/>
            <a:ext cx="131853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>
                <a:solidFill>
                  <a:srgbClr val="C00000"/>
                </a:solidFill>
                <a:latin typeface="Arial" panose="020B0604020202020204" pitchFamily="34" charset="0"/>
              </a:rPr>
              <a:t>SLIEDES NEDER VISIEM LIETOTĀJIEM – RATIŅKRĒSLIEM, BĒRNU RATIEM, jo tiem ir atšķirīgi attālumi starp riteņiem</a:t>
            </a:r>
            <a:endParaRPr lang="lv-LV" b="1" dirty="0">
              <a:solidFill>
                <a:srgbClr val="C0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804E79A-07E1-5972-999D-C63046B7F79E}"/>
              </a:ext>
            </a:extLst>
          </p:cNvPr>
          <p:cNvSpPr txBox="1"/>
          <p:nvPr/>
        </p:nvSpPr>
        <p:spPr>
          <a:xfrm>
            <a:off x="10644702" y="1193173"/>
            <a:ext cx="13492805" cy="1042464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>
              <a:lnSpc>
                <a:spcPct val="140000"/>
              </a:lnSpc>
              <a:spcBef>
                <a:spcPts val="1200"/>
              </a:spcBef>
              <a:spcAft>
                <a:spcPts val="0"/>
              </a:spcAft>
              <a:defRPr sz="3100">
                <a:latin typeface="Montserrat" pitchFamily="2" charset="77"/>
              </a:defRPr>
            </a:lvl1pPr>
          </a:lstStyle>
          <a:p>
            <a:pPr marL="457200" indent="-457200">
              <a:lnSpc>
                <a:spcPct val="120000"/>
              </a:lnSpc>
              <a:spcAft>
                <a:spcPts val="600"/>
              </a:spcAft>
              <a:buClr>
                <a:srgbClr val="00465B"/>
              </a:buClr>
              <a:buFont typeface="Arial" panose="020B0604020202020204" pitchFamily="34" charset="0"/>
              <a:buChar char="•"/>
            </a:pPr>
            <a:r>
              <a:rPr lang="lv-LV" sz="4700" dirty="0">
                <a:solidFill>
                  <a:srgbClr val="00465B"/>
                </a:solidFill>
                <a:latin typeface="Arial" panose="020B0604020202020204" pitchFamily="34" charset="0"/>
              </a:rPr>
              <a:t>platums 1 m </a:t>
            </a:r>
          </a:p>
          <a:p>
            <a:pPr marL="457200" indent="-457200">
              <a:lnSpc>
                <a:spcPct val="120000"/>
              </a:lnSpc>
              <a:spcAft>
                <a:spcPts val="600"/>
              </a:spcAft>
              <a:buClr>
                <a:srgbClr val="00465B"/>
              </a:buClr>
              <a:buFont typeface="Arial" panose="020B0604020202020204" pitchFamily="34" charset="0"/>
              <a:buChar char="•"/>
            </a:pPr>
            <a:r>
              <a:rPr lang="lv-LV" sz="4700" dirty="0">
                <a:solidFill>
                  <a:srgbClr val="00465B"/>
                </a:solidFill>
                <a:latin typeface="Arial" panose="020B0604020202020204" pitchFamily="34" charset="0"/>
              </a:rPr>
              <a:t>rekomendējamais slīpums ≤ 5%,</a:t>
            </a:r>
          </a:p>
          <a:p>
            <a:pPr marL="457200" indent="-457200">
              <a:lnSpc>
                <a:spcPct val="100000"/>
              </a:lnSpc>
              <a:spcAft>
                <a:spcPts val="600"/>
              </a:spcAft>
              <a:buClr>
                <a:srgbClr val="00465B"/>
              </a:buClr>
              <a:buFont typeface="Arial" panose="020B0604020202020204" pitchFamily="34" charset="0"/>
              <a:buChar char="•"/>
            </a:pPr>
            <a:r>
              <a:rPr lang="lv-LV" sz="4700" dirty="0">
                <a:solidFill>
                  <a:srgbClr val="00465B"/>
                </a:solidFill>
                <a:latin typeface="Arial" panose="020B0604020202020204" pitchFamily="34" charset="0"/>
              </a:rPr>
              <a:t>bīstamās vietas jānorobežo ar </a:t>
            </a:r>
            <a:r>
              <a:rPr lang="lv-LV" sz="4700" b="1" dirty="0">
                <a:solidFill>
                  <a:srgbClr val="00465B"/>
                </a:solidFill>
                <a:latin typeface="Arial" panose="020B0604020202020204" pitchFamily="34" charset="0"/>
              </a:rPr>
              <a:t>aizsargbarjeru </a:t>
            </a:r>
            <a:r>
              <a:rPr lang="lv-LV" sz="4700" dirty="0">
                <a:solidFill>
                  <a:srgbClr val="00465B"/>
                </a:solidFill>
                <a:latin typeface="Arial" panose="020B0604020202020204" pitchFamily="34" charset="0"/>
              </a:rPr>
              <a:t>(piemēram, gaisa pārvadā)</a:t>
            </a:r>
          </a:p>
          <a:p>
            <a:pPr marL="457200" indent="-457200">
              <a:lnSpc>
                <a:spcPct val="120000"/>
              </a:lnSpc>
              <a:spcAft>
                <a:spcPts val="600"/>
              </a:spcAft>
              <a:buClr>
                <a:srgbClr val="00465B"/>
              </a:buClr>
              <a:buFont typeface="Arial" panose="020B0604020202020204" pitchFamily="34" charset="0"/>
              <a:buChar char="•"/>
            </a:pPr>
            <a:r>
              <a:rPr lang="lv-LV" sz="4700" b="1" dirty="0">
                <a:solidFill>
                  <a:srgbClr val="00465B"/>
                </a:solidFill>
                <a:latin typeface="Arial" panose="020B0604020202020204" pitchFamily="34" charset="0"/>
              </a:rPr>
              <a:t>kontrastējošas margas no abām pusēm </a:t>
            </a:r>
            <a:r>
              <a:rPr lang="lv-LV" sz="4700" dirty="0">
                <a:solidFill>
                  <a:srgbClr val="00465B"/>
                </a:solidFill>
                <a:latin typeface="Arial" panose="020B0604020202020204" pitchFamily="34" charset="0"/>
              </a:rPr>
              <a:t>0,7 m un 1,1 m augstumā, par 30 cm garākas kā uzbrauktuve, gali noapaļoti uz leju</a:t>
            </a:r>
          </a:p>
          <a:p>
            <a:pPr marL="457200" indent="-457200">
              <a:lnSpc>
                <a:spcPct val="120000"/>
              </a:lnSpc>
              <a:spcAft>
                <a:spcPts val="600"/>
              </a:spcAft>
              <a:buClr>
                <a:srgbClr val="00465B"/>
              </a:buClr>
              <a:buFont typeface="Arial" panose="020B0604020202020204" pitchFamily="34" charset="0"/>
              <a:buChar char="•"/>
            </a:pPr>
            <a:r>
              <a:rPr lang="lv-LV" sz="4700" dirty="0">
                <a:solidFill>
                  <a:srgbClr val="00465B"/>
                </a:solidFill>
                <a:latin typeface="Arial" panose="020B0604020202020204" pitchFamily="34" charset="0"/>
              </a:rPr>
              <a:t>līmeņu maiņu apzīmē ar  kontrastējošu ≥ </a:t>
            </a:r>
            <a:r>
              <a:rPr lang="fr-FR" sz="4700" dirty="0">
                <a:solidFill>
                  <a:srgbClr val="00465B"/>
                </a:solidFill>
                <a:latin typeface="Arial" panose="020B0604020202020204" pitchFamily="34" charset="0"/>
              </a:rPr>
              <a:t>5 cm </a:t>
            </a:r>
            <a:r>
              <a:rPr lang="lv-LV" sz="4700" dirty="0">
                <a:solidFill>
                  <a:srgbClr val="00465B"/>
                </a:solidFill>
                <a:latin typeface="Arial" panose="020B0604020202020204" pitchFamily="34" charset="0"/>
              </a:rPr>
              <a:t>platu</a:t>
            </a:r>
            <a:r>
              <a:rPr lang="fr-FR" sz="4700" dirty="0">
                <a:solidFill>
                  <a:srgbClr val="00465B"/>
                </a:solidFill>
                <a:latin typeface="Arial" panose="020B0604020202020204" pitchFamily="34" charset="0"/>
              </a:rPr>
              <a:t> </a:t>
            </a:r>
            <a:r>
              <a:rPr lang="lv-LV" sz="4700" dirty="0">
                <a:solidFill>
                  <a:srgbClr val="00465B"/>
                </a:solidFill>
                <a:latin typeface="Arial" panose="020B0604020202020204" pitchFamily="34" charset="0"/>
              </a:rPr>
              <a:t>joslu</a:t>
            </a:r>
            <a:r>
              <a:rPr lang="fr-FR" sz="4700" dirty="0">
                <a:solidFill>
                  <a:srgbClr val="00465B"/>
                </a:solidFill>
                <a:latin typeface="Arial" panose="020B0604020202020204" pitchFamily="34" charset="0"/>
              </a:rPr>
              <a:t> vis</a:t>
            </a:r>
            <a:r>
              <a:rPr lang="lv-LV" sz="4700" dirty="0" err="1">
                <a:solidFill>
                  <a:srgbClr val="00465B"/>
                </a:solidFill>
                <a:latin typeface="Arial" panose="020B0604020202020204" pitchFamily="34" charset="0"/>
              </a:rPr>
              <a:t>as</a:t>
            </a:r>
            <a:r>
              <a:rPr lang="lv-LV" sz="4700" dirty="0">
                <a:solidFill>
                  <a:srgbClr val="00465B"/>
                </a:solidFill>
                <a:latin typeface="Arial" panose="020B0604020202020204" pitchFamily="34" charset="0"/>
              </a:rPr>
              <a:t> uzbrauktuves platumā</a:t>
            </a:r>
          </a:p>
          <a:p>
            <a:pPr marL="457200" indent="-457200">
              <a:lnSpc>
                <a:spcPct val="120000"/>
              </a:lnSpc>
              <a:spcAft>
                <a:spcPts val="600"/>
              </a:spcAft>
              <a:buClr>
                <a:srgbClr val="00465B"/>
              </a:buClr>
              <a:buFont typeface="Arial" panose="020B0604020202020204" pitchFamily="34" charset="0"/>
              <a:buChar char="•"/>
            </a:pPr>
            <a:r>
              <a:rPr lang="lv-LV" sz="4700" dirty="0">
                <a:solidFill>
                  <a:srgbClr val="00465B"/>
                </a:solidFill>
                <a:latin typeface="Arial" panose="020B0604020202020204" pitchFamily="34" charset="0"/>
              </a:rPr>
              <a:t>metāla uzbrauktuvēm rekomendējams režģu izmērs ≤ 2 cm x 2 cm ar līdzenu segumu </a:t>
            </a:r>
            <a:endParaRPr lang="en-US" sz="4700" dirty="0">
              <a:solidFill>
                <a:srgbClr val="00465B"/>
              </a:solidFill>
              <a:latin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E0ED111-D05A-4CDB-3CE9-7BC4AA43096F}"/>
              </a:ext>
            </a:extLst>
          </p:cNvPr>
          <p:cNvSpPr txBox="1"/>
          <p:nvPr/>
        </p:nvSpPr>
        <p:spPr>
          <a:xfrm>
            <a:off x="12291501" y="376965"/>
            <a:ext cx="7772400" cy="754053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>
            <a:defPPr>
              <a:defRPr lang="en-US"/>
            </a:defPPr>
            <a:lvl1pPr>
              <a:defRPr sz="4300" b="1">
                <a:solidFill>
                  <a:schemeClr val="tx2"/>
                </a:solidFill>
                <a:latin typeface="Montserrat" pitchFamily="2" charset="77"/>
                <a:ea typeface="Arimo" panose="020B0604020202020204" pitchFamily="34" charset="0"/>
                <a:cs typeface="Space Grotesk" pitchFamily="2" charset="77"/>
              </a:defRPr>
            </a:lvl1pPr>
          </a:lstStyle>
          <a:p>
            <a:r>
              <a:rPr lang="lv-LV" dirty="0">
                <a:latin typeface="Arial" panose="020B0604020202020204" pitchFamily="34" charset="0"/>
              </a:rPr>
              <a:t>UZBRAUKTUVE</a:t>
            </a: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A02D4B94-12D5-412A-A527-7148A764D02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16009" y="4396344"/>
            <a:ext cx="9859463" cy="2260070"/>
          </a:xfrm>
        </p:spPr>
        <p:txBody>
          <a:bodyPr>
            <a:normAutofit fontScale="90000"/>
          </a:bodyPr>
          <a:lstStyle/>
          <a:p>
            <a:pPr algn="l">
              <a:lnSpc>
                <a:spcPct val="120000"/>
              </a:lnSpc>
            </a:pPr>
            <a:r>
              <a:rPr lang="lv-LV" sz="7000" b="1" i="0" kern="1200" spc="-1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Open Sans Light"/>
                <a:cs typeface="Arial" panose="020B0604020202020204" pitchFamily="34" charset="0"/>
              </a:rPr>
              <a:t>3. GĀJĒJU </a:t>
            </a:r>
            <a:r>
              <a:rPr lang="lv-LV" sz="7000" dirty="0">
                <a:solidFill>
                  <a:schemeClr val="bg1"/>
                </a:solidFill>
                <a:latin typeface="Arial" panose="020B0604020202020204" pitchFamily="34" charset="0"/>
              </a:rPr>
              <a:t>TUNEĻI UN</a:t>
            </a:r>
            <a:br>
              <a:rPr lang="lv-LV" sz="7000" dirty="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lv-LV" sz="7000" dirty="0">
                <a:solidFill>
                  <a:schemeClr val="bg1"/>
                </a:solidFill>
                <a:latin typeface="Arial" panose="020B0604020202020204" pitchFamily="34" charset="0"/>
              </a:rPr>
              <a:t>GAISA PĀRVADI</a:t>
            </a:r>
            <a:br>
              <a:rPr lang="lv-LV" sz="7000" dirty="0">
                <a:solidFill>
                  <a:schemeClr val="bg1"/>
                </a:solidFill>
                <a:latin typeface="Arial" panose="020B0604020202020204" pitchFamily="34" charset="0"/>
              </a:rPr>
            </a:br>
            <a:br>
              <a:rPr lang="lv-LV" sz="7000" dirty="0">
                <a:solidFill>
                  <a:schemeClr val="bg1"/>
                </a:solidFill>
                <a:latin typeface="Arial" panose="020B0604020202020204" pitchFamily="34" charset="0"/>
              </a:rPr>
            </a:br>
            <a:br>
              <a:rPr lang="lv-LV" sz="7000" dirty="0">
                <a:solidFill>
                  <a:schemeClr val="bg1"/>
                </a:solidFill>
                <a:latin typeface="Arial" panose="020B0604020202020204" pitchFamily="34" charset="0"/>
              </a:rPr>
            </a:br>
            <a:br>
              <a:rPr lang="lv-LV" sz="7000" dirty="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lv-LV" sz="6600" dirty="0">
                <a:solidFill>
                  <a:srgbClr val="FFFFFF"/>
                </a:solidFill>
                <a:latin typeface="Arial" panose="020B0604020202020204" pitchFamily="34" charset="0"/>
                <a:ea typeface="Open Sans Light"/>
                <a:cs typeface="Arial" panose="020B0604020202020204" pitchFamily="34" charset="0"/>
              </a:rPr>
              <a:t>UZBRAUKTUVE</a:t>
            </a:r>
            <a:br>
              <a:rPr lang="lv-LV" sz="6600" dirty="0">
                <a:solidFill>
                  <a:schemeClr val="bg1"/>
                </a:solidFill>
                <a:latin typeface="Arial" panose="020B0604020202020204" pitchFamily="34" charset="0"/>
              </a:rPr>
            </a:br>
            <a:br>
              <a:rPr lang="lv-LV" sz="7000" dirty="0">
                <a:solidFill>
                  <a:schemeClr val="bg1"/>
                </a:solidFill>
                <a:latin typeface="Arial" panose="020B0604020202020204" pitchFamily="34" charset="0"/>
              </a:rPr>
            </a:br>
            <a:br>
              <a:rPr lang="lv-LV" sz="7000" b="1" i="0" kern="1200" spc="-100" baseline="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Open Sans Light"/>
                <a:cs typeface="Arial" panose="020B0604020202020204" pitchFamily="34" charset="0"/>
              </a:rPr>
            </a:br>
            <a:endParaRPr lang="lv-LV" sz="6700" dirty="0"/>
          </a:p>
        </p:txBody>
      </p:sp>
    </p:spTree>
    <p:extLst>
      <p:ext uri="{BB962C8B-B14F-4D97-AF65-F5344CB8AC3E}">
        <p14:creationId xmlns:p14="http://schemas.microsoft.com/office/powerpoint/2010/main" val="1863228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545;p48" descr="Koka laipas tilts ar margām un tīkla aizsargnorobežojumu. Attēls veidots ar mākslīgu intelektu">
            <a:extLst>
              <a:ext uri="{FF2B5EF4-FFF2-40B4-BE49-F238E27FC236}">
                <a16:creationId xmlns:a16="http://schemas.microsoft.com/office/drawing/2014/main" id="{FD0F3485-F5CF-4B52-BF9F-7792DB16C128}"/>
              </a:ext>
            </a:extLst>
          </p:cNvPr>
          <p:cNvSpPr txBox="1">
            <a:spLocks/>
          </p:cNvSpPr>
          <p:nvPr/>
        </p:nvSpPr>
        <p:spPr>
          <a:xfrm>
            <a:off x="12188824" y="10078643"/>
            <a:ext cx="12012295" cy="328702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914400">
              <a:lnSpc>
                <a:spcPct val="120000"/>
              </a:lnSpc>
              <a:spcBef>
                <a:spcPts val="0"/>
              </a:spcBef>
              <a:buNone/>
              <a:defRPr/>
            </a:pPr>
            <a:r>
              <a:rPr lang="lv-LV" sz="4200" spc="0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Metāla uzbrauktuves režģa neatbilstošs izmērs  (8 cm x 4 cm), ar asiem elementiem. Patstāvīgai lietošanai neatbilstošs risinājums ratiņkrēslu lietotājiem, var būt bīstams suņu ķepām</a:t>
            </a:r>
          </a:p>
        </p:txBody>
      </p:sp>
      <p:pic>
        <p:nvPicPr>
          <p:cNvPr id="5" name="Attēla vietturis 4" descr="metāla režģis uzbrauktuvei ar neatbilstošu izmēru">
            <a:extLst>
              <a:ext uri="{FF2B5EF4-FFF2-40B4-BE49-F238E27FC236}">
                <a16:creationId xmlns:a16="http://schemas.microsoft.com/office/drawing/2014/main" id="{1031447F-BF72-43D3-973D-B0B00BC120D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52576" y="0"/>
            <a:ext cx="7335612" cy="9780817"/>
          </a:xfrm>
        </p:spPr>
      </p:pic>
      <p:sp>
        <p:nvSpPr>
          <p:cNvPr id="7" name="Google Shape;545;p48">
            <a:extLst>
              <a:ext uri="{FF2B5EF4-FFF2-40B4-BE49-F238E27FC236}">
                <a16:creationId xmlns:a16="http://schemas.microsoft.com/office/drawing/2014/main" id="{97E4E995-FB59-4091-8641-832D5D7EC697}"/>
              </a:ext>
            </a:extLst>
          </p:cNvPr>
          <p:cNvSpPr txBox="1">
            <a:spLocks/>
          </p:cNvSpPr>
          <p:nvPr/>
        </p:nvSpPr>
        <p:spPr>
          <a:xfrm>
            <a:off x="393440" y="10078642"/>
            <a:ext cx="11204199" cy="328702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914400">
              <a:lnSpc>
                <a:spcPct val="120000"/>
              </a:lnSpc>
              <a:spcBef>
                <a:spcPts val="0"/>
              </a:spcBef>
              <a:buNone/>
              <a:defRPr/>
            </a:pPr>
            <a:r>
              <a:rPr lang="lv-LV" sz="4200" spc="0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Metāla uzbrauktuves režģa izmērs ir atbilstošs (2 cm x 2 cm), ērti lietojams cilvēkiem ratiņkrēslos, vecākiem ar maziem bērniem, kā arī drošs suņu ķepām</a:t>
            </a:r>
          </a:p>
        </p:txBody>
      </p:sp>
      <p:pic>
        <p:nvPicPr>
          <p:cNvPr id="8" name="Attēla vietturis 7" descr="2 cm reiz 2 cm blīvs metāla režģis uzbrauktuvei">
            <a:extLst>
              <a:ext uri="{FF2B5EF4-FFF2-40B4-BE49-F238E27FC236}">
                <a16:creationId xmlns:a16="http://schemas.microsoft.com/office/drawing/2014/main" id="{096DD335-9928-4E3C-96F2-490FE019040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611729" y="1201153"/>
            <a:ext cx="9780816" cy="7378511"/>
          </a:xfrm>
        </p:spPr>
      </p:pic>
      <p:pic>
        <p:nvPicPr>
          <p:cNvPr id="13" name="Attēls 12">
            <a:extLst>
              <a:ext uri="{FF2B5EF4-FFF2-40B4-BE49-F238E27FC236}">
                <a16:creationId xmlns:a16="http://schemas.microsoft.com/office/drawing/2014/main" id="{CE6DCFEE-BC1D-42CD-8891-9F3F7FA4E4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12" b="96827" l="3000" r="94000">
                        <a14:foregroundMark x1="10222" y1="60000" x2="4111" y2="68942"/>
                        <a14:foregroundMark x1="4111" y1="68942" x2="6889" y2="73558"/>
                        <a14:foregroundMark x1="6889" y1="73558" x2="11333" y2="69712"/>
                        <a14:foregroundMark x1="11333" y1="69712" x2="11333" y2="59423"/>
                        <a14:foregroundMark x1="3333" y1="68462" x2="6000" y2="71827"/>
                        <a14:foregroundMark x1="84222" y1="10481" x2="94222" y2="4712"/>
                        <a14:foregroundMark x1="94222" y1="4712" x2="87000" y2="12308"/>
                        <a14:foregroundMark x1="19444" y1="89231" x2="21222" y2="93750"/>
                        <a14:foregroundMark x1="21222" y1="93750" x2="25000" y2="97404"/>
                        <a14:foregroundMark x1="25000" y1="97404" x2="27333" y2="92692"/>
                        <a14:foregroundMark x1="27333" y1="92692" x2="23000" y2="89038"/>
                        <a14:foregroundMark x1="23000" y1="89038" x2="21556" y2="89038"/>
                        <a14:foregroundMark x1="21111" y1="92308" x2="23444" y2="96827"/>
                        <a14:foregroundMark x1="23444" y1="96827" x2="25889" y2="95577"/>
                        <a14:foregroundMark x1="3111" y1="67981" x2="4222" y2="723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6894" y="7432707"/>
            <a:ext cx="1606414" cy="1856302"/>
          </a:xfrm>
          <a:prstGeom prst="rect">
            <a:avLst/>
          </a:prstGeom>
        </p:spPr>
      </p:pic>
      <p:pic>
        <p:nvPicPr>
          <p:cNvPr id="10" name="Picture 7">
            <a:extLst>
              <a:ext uri="{FF2B5EF4-FFF2-40B4-BE49-F238E27FC236}">
                <a16:creationId xmlns:a16="http://schemas.microsoft.com/office/drawing/2014/main" id="{B5278DEA-FAE8-46E3-8533-9E24083AE5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727374" y="7423115"/>
            <a:ext cx="2348110" cy="2348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Virsraksts 1">
            <a:extLst>
              <a:ext uri="{FF2B5EF4-FFF2-40B4-BE49-F238E27FC236}">
                <a16:creationId xmlns:a16="http://schemas.microsoft.com/office/drawing/2014/main" id="{1518F063-EBD1-4F0A-8DBC-858FF58D533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524795" y="2770296"/>
            <a:ext cx="9328058" cy="1909619"/>
          </a:xfrm>
        </p:spPr>
        <p:txBody>
          <a:bodyPr>
            <a:noAutofit/>
          </a:bodyPr>
          <a:lstStyle/>
          <a:p>
            <a:pPr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6000" kern="1200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METĀLA</a:t>
            </a:r>
            <a:br>
              <a:rPr lang="lv-LV" sz="6000" kern="1200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lv-LV" sz="6000" kern="1200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UZBRAUKTUVE</a:t>
            </a:r>
            <a:endParaRPr lang="lv-LV" sz="6000" dirty="0">
              <a:solidFill>
                <a:srgbClr val="00800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05881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76DFAF9D-EDEC-B744-9FAD-DDB71CCCAB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2699" y="0"/>
            <a:ext cx="10258432" cy="137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Freeform: Shape 31">
            <a:extLst>
              <a:ext uri="{FF2B5EF4-FFF2-40B4-BE49-F238E27FC236}">
                <a16:creationId xmlns:a16="http://schemas.microsoft.com/office/drawing/2014/main" id="{C2567E5A-3F26-58B5-D18F-19F8BBA63B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618531" y="849142"/>
            <a:ext cx="140522" cy="1262097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6" h="8278">
                <a:moveTo>
                  <a:pt x="66" y="8278"/>
                </a:moveTo>
                <a:lnTo>
                  <a:pt x="66" y="33"/>
                </a:lnTo>
                <a:cubicBezTo>
                  <a:pt x="66" y="14"/>
                  <a:pt x="51" y="0"/>
                  <a:pt x="33" y="0"/>
                </a:cubicBezTo>
                <a:cubicBezTo>
                  <a:pt x="14" y="0"/>
                  <a:pt x="0" y="14"/>
                  <a:pt x="0" y="33"/>
                </a:cubicBezTo>
                <a:lnTo>
                  <a:pt x="0" y="8278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u="none" strike="noStrike" kern="1200" dirty="0">
              <a:ln>
                <a:noFill/>
              </a:ln>
              <a:latin typeface="Arial" panose="020B0604020202020204" pitchFamily="34" charset="0"/>
              <a:ea typeface="Microsoft YaHei" pitchFamily="2"/>
              <a:cs typeface="Lucida Sans" pitchFamily="2"/>
            </a:endParaRPr>
          </a:p>
        </p:txBody>
      </p:sp>
      <p:sp>
        <p:nvSpPr>
          <p:cNvPr id="8" name="Freeform: Shape 308">
            <a:extLst>
              <a:ext uri="{FF2B5EF4-FFF2-40B4-BE49-F238E27FC236}">
                <a16:creationId xmlns:a16="http://schemas.microsoft.com/office/drawing/2014/main" id="{B78E9EF4-5D03-3F7C-4738-AE80F8D24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481415" y="1348702"/>
            <a:ext cx="543356" cy="543356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437" h="437">
                <a:moveTo>
                  <a:pt x="437" y="218"/>
                </a:moveTo>
                <a:cubicBezTo>
                  <a:pt x="437" y="339"/>
                  <a:pt x="339" y="437"/>
                  <a:pt x="219" y="437"/>
                </a:cubicBezTo>
                <a:cubicBezTo>
                  <a:pt x="98" y="437"/>
                  <a:pt x="0" y="339"/>
                  <a:pt x="0" y="218"/>
                </a:cubicBezTo>
                <a:cubicBezTo>
                  <a:pt x="0" y="98"/>
                  <a:pt x="98" y="0"/>
                  <a:pt x="219" y="0"/>
                </a:cubicBezTo>
                <a:cubicBezTo>
                  <a:pt x="339" y="0"/>
                  <a:pt x="437" y="98"/>
                  <a:pt x="437" y="218"/>
                </a:cubicBezTo>
                <a:close/>
              </a:path>
            </a:pathLst>
          </a:custGeom>
          <a:solidFill>
            <a:schemeClr val="accent2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u="none" strike="noStrike" kern="1200" dirty="0">
              <a:ln>
                <a:noFill/>
              </a:ln>
              <a:latin typeface="Arial" panose="020B0604020202020204" pitchFamily="34" charset="0"/>
              <a:ea typeface="Microsoft YaHei" pitchFamily="2"/>
              <a:cs typeface="Lucida Sans" pitchFamily="2"/>
            </a:endParaRPr>
          </a:p>
        </p:txBody>
      </p:sp>
      <p:sp>
        <p:nvSpPr>
          <p:cNvPr id="9" name="Straight Connector 8">
            <a:extLst>
              <a:ext uri="{FF2B5EF4-FFF2-40B4-BE49-F238E27FC236}">
                <a16:creationId xmlns:a16="http://schemas.microsoft.com/office/drawing/2014/main" id="{4A3E4709-03F8-1FD3-AA7B-BE4BD9608B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970647" y="1674580"/>
            <a:ext cx="478549" cy="0"/>
          </a:xfrm>
          <a:prstGeom prst="line">
            <a:avLst/>
          </a:prstGeom>
          <a:noFill/>
          <a:ln w="38100" cap="flat">
            <a:solidFill>
              <a:schemeClr val="accent2"/>
            </a:solidFill>
            <a:prstDash val="solid"/>
            <a:round/>
          </a:ln>
        </p:spPr>
        <p:txBody>
          <a:bodyPr vert="horz" wrap="none" lIns="5400" tIns="5400" rIns="5400" bIns="54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u="none" strike="noStrike" kern="1200" dirty="0">
              <a:ln>
                <a:noFill/>
              </a:ln>
              <a:latin typeface="Arial" panose="020B0604020202020204" pitchFamily="34" charset="0"/>
              <a:ea typeface="Microsoft YaHei" pitchFamily="2"/>
              <a:cs typeface="Lucida Sans" pitchFamily="2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20371D21-5C90-F43B-9E1A-976ACFBFF2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365155" y="1123024"/>
            <a:ext cx="995956" cy="99595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V" dirty="0">
              <a:latin typeface="Arial" panose="020B0604020202020204" pitchFamily="34" charset="0"/>
            </a:endParaRPr>
          </a:p>
        </p:txBody>
      </p:sp>
      <p:sp>
        <p:nvSpPr>
          <p:cNvPr id="31" name="Rectangle 1">
            <a:extLst>
              <a:ext uri="{FF2B5EF4-FFF2-40B4-BE49-F238E27FC236}">
                <a16:creationId xmlns:a16="http://schemas.microsoft.com/office/drawing/2014/main" id="{2098C32F-E461-480D-B5F6-7840DF28C7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3182" y="4346363"/>
            <a:ext cx="8067699" cy="4571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E4D901C-2860-4DAF-A834-FB452B563C04}"/>
              </a:ext>
            </a:extLst>
          </p:cNvPr>
          <p:cNvSpPr txBox="1"/>
          <p:nvPr/>
        </p:nvSpPr>
        <p:spPr>
          <a:xfrm>
            <a:off x="11023739" y="2739475"/>
            <a:ext cx="13126218" cy="91535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>
              <a:lnSpc>
                <a:spcPct val="140000"/>
              </a:lnSpc>
              <a:spcBef>
                <a:spcPts val="1200"/>
              </a:spcBef>
              <a:spcAft>
                <a:spcPts val="0"/>
              </a:spcAft>
              <a:defRPr sz="3100">
                <a:latin typeface="Montserrat" pitchFamily="2" charset="77"/>
              </a:defRPr>
            </a:lvl1pPr>
          </a:lstStyle>
          <a:p>
            <a:pPr marL="457200" indent="-4572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465B"/>
              </a:buClr>
              <a:buFont typeface="Arial" panose="020B0604020202020204" pitchFamily="34" charset="0"/>
              <a:buChar char="•"/>
            </a:pPr>
            <a:r>
              <a:rPr lang="lv-LV" sz="4700" dirty="0">
                <a:solidFill>
                  <a:srgbClr val="00465B"/>
                </a:solidFill>
                <a:latin typeface="Arial" panose="020B0604020202020204" pitchFamily="34" charset="0"/>
              </a:rPr>
              <a:t>pakāpieni vienādā augstumā</a:t>
            </a:r>
          </a:p>
          <a:p>
            <a:pPr marL="457200" indent="-4572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465B"/>
              </a:buClr>
              <a:buFont typeface="Arial" panose="020B0604020202020204" pitchFamily="34" charset="0"/>
              <a:buChar char="•"/>
            </a:pPr>
            <a:r>
              <a:rPr lang="lv-LV" sz="4700" b="1" dirty="0">
                <a:solidFill>
                  <a:srgbClr val="00465B"/>
                </a:solidFill>
                <a:latin typeface="Arial" panose="020B0604020202020204" pitchFamily="34" charset="0"/>
              </a:rPr>
              <a:t>kontrastējošas margas </a:t>
            </a:r>
            <a:r>
              <a:rPr lang="lv-LV" sz="4700" dirty="0">
                <a:solidFill>
                  <a:srgbClr val="00465B"/>
                </a:solidFill>
                <a:latin typeface="Arial" panose="020B0604020202020204" pitchFamily="34" charset="0"/>
              </a:rPr>
              <a:t>1,1 m augstumā, par 30 cm garākās kā kāpnes, gali noapaļoti uz leju</a:t>
            </a:r>
          </a:p>
          <a:p>
            <a:pPr marL="457200" indent="-4572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465B"/>
              </a:buClr>
              <a:buFont typeface="Arial" panose="020B0604020202020204" pitchFamily="34" charset="0"/>
              <a:buChar char="•"/>
            </a:pPr>
            <a:r>
              <a:rPr lang="lv-LV" sz="4700" dirty="0">
                <a:solidFill>
                  <a:srgbClr val="00465B"/>
                </a:solidFill>
                <a:latin typeface="Arial" panose="020B0604020202020204" pitchFamily="34" charset="0"/>
              </a:rPr>
              <a:t>pirmais un pēdējais pakāpiens marķēti ar kontrastējošu ≥ </a:t>
            </a:r>
            <a:r>
              <a:rPr lang="fr-FR" sz="4700" dirty="0">
                <a:solidFill>
                  <a:srgbClr val="00465B"/>
                </a:solidFill>
                <a:latin typeface="Arial" panose="020B0604020202020204" pitchFamily="34" charset="0"/>
              </a:rPr>
              <a:t>5 cm </a:t>
            </a:r>
            <a:r>
              <a:rPr lang="lv-LV" sz="4700" dirty="0">
                <a:solidFill>
                  <a:srgbClr val="00465B"/>
                </a:solidFill>
                <a:latin typeface="Arial" panose="020B0604020202020204" pitchFamily="34" charset="0"/>
              </a:rPr>
              <a:t>platu</a:t>
            </a:r>
            <a:r>
              <a:rPr lang="fr-FR" sz="4700" dirty="0">
                <a:solidFill>
                  <a:srgbClr val="00465B"/>
                </a:solidFill>
                <a:latin typeface="Arial" panose="020B0604020202020204" pitchFamily="34" charset="0"/>
              </a:rPr>
              <a:t> </a:t>
            </a:r>
            <a:r>
              <a:rPr lang="lv-LV" sz="4700" dirty="0">
                <a:solidFill>
                  <a:srgbClr val="00465B"/>
                </a:solidFill>
                <a:latin typeface="Arial" panose="020B0604020202020204" pitchFamily="34" charset="0"/>
              </a:rPr>
              <a:t>joslu</a:t>
            </a:r>
            <a:r>
              <a:rPr lang="fr-FR" sz="4700" dirty="0">
                <a:solidFill>
                  <a:srgbClr val="00465B"/>
                </a:solidFill>
                <a:latin typeface="Arial" panose="020B0604020202020204" pitchFamily="34" charset="0"/>
              </a:rPr>
              <a:t> </a:t>
            </a:r>
            <a:r>
              <a:rPr lang="lv-LV" sz="4700" dirty="0">
                <a:solidFill>
                  <a:srgbClr val="00465B"/>
                </a:solidFill>
                <a:latin typeface="Arial" panose="020B0604020202020204" pitchFamily="34" charset="0"/>
              </a:rPr>
              <a:t>visā kāpņu platumā (labā prakse - nomarķēt visus pakāpienus)</a:t>
            </a:r>
          </a:p>
          <a:p>
            <a:pPr marL="457200" indent="-4572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465B"/>
              </a:buClr>
              <a:buFont typeface="Arial" panose="020B0604020202020204" pitchFamily="34" charset="0"/>
              <a:buChar char="•"/>
            </a:pPr>
            <a:r>
              <a:rPr lang="lv-LV" sz="4700" dirty="0">
                <a:solidFill>
                  <a:srgbClr val="00465B"/>
                </a:solidFill>
                <a:latin typeface="Arial" panose="020B0604020202020204" pitchFamily="34" charset="0"/>
              </a:rPr>
              <a:t>0,4 metrus plata </a:t>
            </a:r>
            <a:r>
              <a:rPr lang="lv-LV" sz="4700" b="1" dirty="0" err="1">
                <a:solidFill>
                  <a:srgbClr val="00465B"/>
                </a:solidFill>
                <a:latin typeface="Arial" panose="020B0604020202020204" pitchFamily="34" charset="0"/>
              </a:rPr>
              <a:t>taktila</a:t>
            </a:r>
            <a:r>
              <a:rPr lang="lv-LV" sz="4700" b="1" dirty="0">
                <a:solidFill>
                  <a:srgbClr val="00465B"/>
                </a:solidFill>
                <a:latin typeface="Arial" panose="020B0604020202020204" pitchFamily="34" charset="0"/>
              </a:rPr>
              <a:t> virsma</a:t>
            </a:r>
            <a:r>
              <a:rPr lang="lv-LV" sz="4700" dirty="0">
                <a:solidFill>
                  <a:srgbClr val="00465B"/>
                </a:solidFill>
                <a:latin typeface="Arial" panose="020B0604020202020204" pitchFamily="34" charset="0"/>
              </a:rPr>
              <a:t> visā kāpņu platumā pirms un pēc kāpnēm</a:t>
            </a:r>
            <a:endParaRPr lang="en-US" sz="4700" dirty="0">
              <a:solidFill>
                <a:srgbClr val="00465B"/>
              </a:solidFill>
              <a:latin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A77447B-41EC-4AB6-D6B3-2CE0CCAD5492}"/>
              </a:ext>
            </a:extLst>
          </p:cNvPr>
          <p:cNvSpPr txBox="1"/>
          <p:nvPr/>
        </p:nvSpPr>
        <p:spPr>
          <a:xfrm>
            <a:off x="12622008" y="1242100"/>
            <a:ext cx="7772400" cy="754053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>
            <a:defPPr>
              <a:defRPr lang="en-US"/>
            </a:defPPr>
            <a:lvl1pPr>
              <a:defRPr sz="4300" b="1">
                <a:solidFill>
                  <a:schemeClr val="tx2"/>
                </a:solidFill>
                <a:latin typeface="Montserrat" pitchFamily="2" charset="77"/>
                <a:ea typeface="Arimo" panose="020B0604020202020204" pitchFamily="34" charset="0"/>
                <a:cs typeface="Space Grotesk" pitchFamily="2" charset="77"/>
              </a:defRPr>
            </a:lvl1pPr>
          </a:lstStyle>
          <a:p>
            <a:r>
              <a:rPr lang="lv-LV" dirty="0">
                <a:latin typeface="Arial" panose="020B0604020202020204" pitchFamily="34" charset="0"/>
              </a:rPr>
              <a:t>KĀPNES</a:t>
            </a: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A02D4B94-12D5-412A-A527-7148A764D02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59219" y="3551211"/>
            <a:ext cx="9586514" cy="2260070"/>
          </a:xfrm>
        </p:spPr>
        <p:txBody>
          <a:bodyPr>
            <a:normAutofit fontScale="90000"/>
          </a:bodyPr>
          <a:lstStyle/>
          <a:p>
            <a:pPr algn="l">
              <a:lnSpc>
                <a:spcPct val="120000"/>
              </a:lnSpc>
            </a:pPr>
            <a:r>
              <a:rPr lang="lv-LV" sz="7000" b="1" i="0" kern="1200" spc="-1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Open Sans Light"/>
                <a:cs typeface="Arial" panose="020B0604020202020204" pitchFamily="34" charset="0"/>
              </a:rPr>
              <a:t>3. GĀJĒJU TUNEĻI UN GAISA </a:t>
            </a:r>
            <a:r>
              <a:rPr lang="lv-LV" sz="7000" b="1" i="0" kern="1200" spc="-100" baseline="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Open Sans Light"/>
                <a:cs typeface="Arial" panose="020B0604020202020204" pitchFamily="34" charset="0"/>
              </a:rPr>
              <a:t>PĀRVADI</a:t>
            </a:r>
            <a:br>
              <a:rPr lang="lv-LV" sz="7000" b="1" i="0" kern="1200" spc="-100" baseline="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Open Sans Light"/>
                <a:cs typeface="Arial" panose="020B0604020202020204" pitchFamily="34" charset="0"/>
              </a:rPr>
            </a:br>
            <a:br>
              <a:rPr lang="lv-LV" sz="7000" dirty="0">
                <a:solidFill>
                  <a:srgbClr val="FFFFFF"/>
                </a:solidFill>
                <a:latin typeface="Arial" panose="020B0604020202020204" pitchFamily="34" charset="0"/>
                <a:ea typeface="Open Sans Light"/>
                <a:cs typeface="Arial" panose="020B0604020202020204" pitchFamily="34" charset="0"/>
              </a:rPr>
            </a:br>
            <a:br>
              <a:rPr lang="lv-LV" sz="7000" dirty="0">
                <a:solidFill>
                  <a:srgbClr val="FFFFFF"/>
                </a:solidFill>
                <a:latin typeface="Arial" panose="020B0604020202020204" pitchFamily="34" charset="0"/>
                <a:ea typeface="Open Sans Light"/>
                <a:cs typeface="Arial" panose="020B0604020202020204" pitchFamily="34" charset="0"/>
              </a:rPr>
            </a:br>
            <a:br>
              <a:rPr lang="lv-LV" sz="7000" dirty="0">
                <a:solidFill>
                  <a:srgbClr val="FFFFFF"/>
                </a:solidFill>
                <a:latin typeface="Arial" panose="020B0604020202020204" pitchFamily="34" charset="0"/>
                <a:ea typeface="Open Sans Light"/>
                <a:cs typeface="Arial" panose="020B0604020202020204" pitchFamily="34" charset="0"/>
              </a:rPr>
            </a:br>
            <a:r>
              <a:rPr lang="lv-LV" sz="6600" dirty="0">
                <a:solidFill>
                  <a:schemeClr val="bg1"/>
                </a:solidFill>
                <a:latin typeface="Arial" panose="020B0604020202020204" pitchFamily="34" charset="0"/>
              </a:rPr>
              <a:t>KĀPNES</a:t>
            </a:r>
            <a:br>
              <a:rPr lang="lv-LV" sz="6600" dirty="0">
                <a:solidFill>
                  <a:schemeClr val="bg1"/>
                </a:solidFill>
                <a:latin typeface="Arial" panose="020B0604020202020204" pitchFamily="34" charset="0"/>
              </a:rPr>
            </a:br>
            <a:endParaRPr lang="lv-LV" sz="6700" dirty="0"/>
          </a:p>
        </p:txBody>
      </p:sp>
    </p:spTree>
    <p:extLst>
      <p:ext uri="{BB962C8B-B14F-4D97-AF65-F5344CB8AC3E}">
        <p14:creationId xmlns:p14="http://schemas.microsoft.com/office/powerpoint/2010/main" val="7919038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76DFAF9D-EDEC-B744-9FAD-DDB71CCCAB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2699" y="0"/>
            <a:ext cx="9859463" cy="137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Freeform: Shape 31">
            <a:extLst>
              <a:ext uri="{FF2B5EF4-FFF2-40B4-BE49-F238E27FC236}">
                <a16:creationId xmlns:a16="http://schemas.microsoft.com/office/drawing/2014/main" id="{C2567E5A-3F26-58B5-D18F-19F8BBA63B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175472" y="874983"/>
            <a:ext cx="140522" cy="12620977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6" h="8278">
                <a:moveTo>
                  <a:pt x="66" y="8278"/>
                </a:moveTo>
                <a:lnTo>
                  <a:pt x="66" y="33"/>
                </a:lnTo>
                <a:cubicBezTo>
                  <a:pt x="66" y="14"/>
                  <a:pt x="51" y="0"/>
                  <a:pt x="33" y="0"/>
                </a:cubicBezTo>
                <a:cubicBezTo>
                  <a:pt x="14" y="0"/>
                  <a:pt x="0" y="14"/>
                  <a:pt x="0" y="33"/>
                </a:cubicBezTo>
                <a:lnTo>
                  <a:pt x="0" y="8278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u="none" strike="noStrike" kern="1200" dirty="0">
              <a:ln>
                <a:noFill/>
              </a:ln>
              <a:latin typeface="Arial" panose="020B0604020202020204" pitchFamily="34" charset="0"/>
              <a:ea typeface="Microsoft YaHei" pitchFamily="2"/>
              <a:cs typeface="Lucida Sans" pitchFamily="2"/>
            </a:endParaRPr>
          </a:p>
        </p:txBody>
      </p:sp>
      <p:sp>
        <p:nvSpPr>
          <p:cNvPr id="5" name="Freeform: Shape 233">
            <a:extLst>
              <a:ext uri="{FF2B5EF4-FFF2-40B4-BE49-F238E27FC236}">
                <a16:creationId xmlns:a16="http://schemas.microsoft.com/office/drawing/2014/main" id="{8841954E-9ACC-2266-0FF2-FC9F9847D4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018982" y="745459"/>
            <a:ext cx="543356" cy="542110"/>
          </a:xfrm>
          <a:custGeom>
            <a:avLst/>
            <a:gdLst/>
            <a:ahLst/>
            <a:cxnLst>
              <a:cxn ang="3cd4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437" h="436">
                <a:moveTo>
                  <a:pt x="437" y="218"/>
                </a:moveTo>
                <a:cubicBezTo>
                  <a:pt x="437" y="338"/>
                  <a:pt x="339" y="436"/>
                  <a:pt x="219" y="436"/>
                </a:cubicBezTo>
                <a:cubicBezTo>
                  <a:pt x="98" y="436"/>
                  <a:pt x="0" y="338"/>
                  <a:pt x="0" y="218"/>
                </a:cubicBezTo>
                <a:cubicBezTo>
                  <a:pt x="0" y="97"/>
                  <a:pt x="98" y="0"/>
                  <a:pt x="219" y="0"/>
                </a:cubicBezTo>
                <a:cubicBezTo>
                  <a:pt x="339" y="0"/>
                  <a:pt x="437" y="97"/>
                  <a:pt x="437" y="218"/>
                </a:cubicBezTo>
                <a:close/>
              </a:path>
            </a:pathLst>
          </a:custGeom>
          <a:solidFill>
            <a:schemeClr val="accent1"/>
          </a:solidFill>
          <a:ln cap="flat">
            <a:noFill/>
            <a:prstDash val="solid"/>
          </a:ln>
        </p:spPr>
        <p:txBody>
          <a:bodyPr vert="horz" wrap="none" lIns="90000" tIns="45000" rIns="90000" bIns="450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u="none" strike="noStrike" kern="1200" dirty="0">
              <a:ln>
                <a:noFill/>
              </a:ln>
              <a:latin typeface="Arial" panose="020B0604020202020204" pitchFamily="34" charset="0"/>
              <a:ea typeface="Microsoft YaHei" pitchFamily="2"/>
              <a:cs typeface="Lucida Sans" pitchFamily="2"/>
            </a:endParaRPr>
          </a:p>
        </p:txBody>
      </p:sp>
      <p:sp>
        <p:nvSpPr>
          <p:cNvPr id="6" name="Straight Connector 5">
            <a:extLst>
              <a:ext uri="{FF2B5EF4-FFF2-40B4-BE49-F238E27FC236}">
                <a16:creationId xmlns:a16="http://schemas.microsoft.com/office/drawing/2014/main" id="{05CFA2B6-C908-E9C9-F6F5-1321E9868E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506730" y="1072834"/>
            <a:ext cx="478549" cy="0"/>
          </a:xfrm>
          <a:prstGeom prst="line">
            <a:avLst/>
          </a:prstGeom>
          <a:noFill/>
          <a:ln w="38100" cap="flat">
            <a:solidFill>
              <a:schemeClr val="accent1"/>
            </a:solidFill>
            <a:prstDash val="solid"/>
            <a:round/>
          </a:ln>
        </p:spPr>
        <p:txBody>
          <a:bodyPr vert="horz" wrap="none" lIns="5400" tIns="5400" rIns="5400" bIns="5400" anchor="ctr" anchorCtr="1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en-US" sz="1800" u="none" strike="noStrike" kern="1200" dirty="0">
              <a:ln>
                <a:noFill/>
              </a:ln>
              <a:latin typeface="Arial" panose="020B0604020202020204" pitchFamily="34" charset="0"/>
              <a:ea typeface="Microsoft YaHei" pitchFamily="2"/>
              <a:cs typeface="Lucida Sans" pitchFamily="2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D7BCF819-1945-85C2-9379-7B533FEFA8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902722" y="516671"/>
            <a:ext cx="995956" cy="99595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V" dirty="0">
              <a:latin typeface="Arial" panose="020B0604020202020204" pitchFamily="34" charset="0"/>
            </a:endParaRPr>
          </a:p>
        </p:txBody>
      </p:sp>
      <p:sp>
        <p:nvSpPr>
          <p:cNvPr id="31" name="Rectangle 1">
            <a:extLst>
              <a:ext uri="{FF2B5EF4-FFF2-40B4-BE49-F238E27FC236}">
                <a16:creationId xmlns:a16="http://schemas.microsoft.com/office/drawing/2014/main" id="{2098C32F-E461-480D-B5F6-7840DF28C7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3182" y="3651303"/>
            <a:ext cx="8067699" cy="4571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1" name="Attēls 10" descr="vertikāls pacēlājs ar taktilām pogām">
            <a:extLst>
              <a:ext uri="{FF2B5EF4-FFF2-40B4-BE49-F238E27FC236}">
                <a16:creationId xmlns:a16="http://schemas.microsoft.com/office/drawing/2014/main" id="{C6CFA72C-7D24-4B2C-A7C7-6BA706CB23D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8643035" y="7993840"/>
            <a:ext cx="6227739" cy="4998173"/>
          </a:xfrm>
          <a:prstGeom prst="rect">
            <a:avLst/>
          </a:prstGeom>
        </p:spPr>
      </p:pic>
      <p:pic>
        <p:nvPicPr>
          <p:cNvPr id="7" name="Attēls 6" descr="diogonāls pacēlājs ar lietošanas instrukciju, atbildīga personāla numuru un patstāvīgas lietošanas iespējām">
            <a:extLst>
              <a:ext uri="{FF2B5EF4-FFF2-40B4-BE49-F238E27FC236}">
                <a16:creationId xmlns:a16="http://schemas.microsoft.com/office/drawing/2014/main" id="{228DFD38-5A41-40AA-AF70-7581E891B59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1108427" y="6832968"/>
            <a:ext cx="6227739" cy="731991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804E79A-07E1-5972-999D-C63046B7F79E}"/>
              </a:ext>
            </a:extLst>
          </p:cNvPr>
          <p:cNvSpPr txBox="1"/>
          <p:nvPr/>
        </p:nvSpPr>
        <p:spPr>
          <a:xfrm>
            <a:off x="10644702" y="1485900"/>
            <a:ext cx="13611289" cy="641188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>
              <a:lnSpc>
                <a:spcPct val="140000"/>
              </a:lnSpc>
              <a:spcBef>
                <a:spcPts val="1200"/>
              </a:spcBef>
              <a:spcAft>
                <a:spcPts val="0"/>
              </a:spcAft>
              <a:defRPr sz="3100">
                <a:latin typeface="Montserrat" pitchFamily="2" charset="77"/>
              </a:defRPr>
            </a:lvl1pPr>
          </a:lstStyle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465B"/>
              </a:buClr>
              <a:buFont typeface="Arial" panose="020B0604020202020204" pitchFamily="34" charset="0"/>
              <a:buChar char="•"/>
            </a:pPr>
            <a:r>
              <a:rPr lang="lv-LV" sz="5000" dirty="0">
                <a:solidFill>
                  <a:srgbClr val="00465B"/>
                </a:solidFill>
                <a:latin typeface="Arial" panose="020B0604020202020204" pitchFamily="34" charset="0"/>
              </a:rPr>
              <a:t>gadījumos, kad nav iespējams ierīkot uzbrauktuvi ar ≤ 5% slīpumu, ir jāierīko vertikāls vai diagonāls pacēlājs</a:t>
            </a:r>
          </a:p>
          <a:p>
            <a:pPr marL="457200" indent="-4572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465B"/>
              </a:buClr>
              <a:buFont typeface="Arial" panose="020B0604020202020204" pitchFamily="34" charset="0"/>
              <a:buChar char="•"/>
            </a:pPr>
            <a:r>
              <a:rPr lang="lv-LV" sz="5000" b="1" dirty="0">
                <a:solidFill>
                  <a:srgbClr val="00465B"/>
                </a:solidFill>
                <a:latin typeface="Arial" panose="020B0604020202020204" pitchFamily="34" charset="0"/>
              </a:rPr>
              <a:t>patstāvīgas</a:t>
            </a:r>
            <a:r>
              <a:rPr lang="lv-LV" sz="5000" dirty="0">
                <a:solidFill>
                  <a:srgbClr val="00465B"/>
                </a:solidFill>
                <a:latin typeface="Arial" panose="020B0604020202020204" pitchFamily="34" charset="0"/>
              </a:rPr>
              <a:t> </a:t>
            </a:r>
            <a:r>
              <a:rPr lang="lv-LV" sz="5000" b="1" dirty="0">
                <a:solidFill>
                  <a:srgbClr val="00465B"/>
                </a:solidFill>
                <a:latin typeface="Arial" panose="020B0604020202020204" pitchFamily="34" charset="0"/>
              </a:rPr>
              <a:t>lietošanas iespējas </a:t>
            </a:r>
            <a:r>
              <a:rPr lang="lv-LV" sz="5000" dirty="0">
                <a:solidFill>
                  <a:srgbClr val="00465B"/>
                </a:solidFill>
                <a:latin typeface="Arial" panose="020B0604020202020204" pitchFamily="34" charset="0"/>
              </a:rPr>
              <a:t>(lietošanas instrukcija,  viegli nospiežama izsaukuma un lietošanas poga)  un atbildīgās personas tālruņa numurs</a:t>
            </a:r>
          </a:p>
          <a:p>
            <a:pPr marL="457200" indent="-457200">
              <a:lnSpc>
                <a:spcPct val="110000"/>
              </a:lnSpc>
              <a:spcBef>
                <a:spcPts val="0"/>
              </a:spcBef>
              <a:buClr>
                <a:srgbClr val="00465B"/>
              </a:buClr>
              <a:buFont typeface="Arial" panose="020B0604020202020204" pitchFamily="34" charset="0"/>
              <a:buChar char="•"/>
            </a:pPr>
            <a:endParaRPr lang="lv-LV" sz="4500" dirty="0">
              <a:solidFill>
                <a:srgbClr val="00465B"/>
              </a:solidFill>
              <a:latin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E0ED111-D05A-4CDB-3CE9-7BC4AA43096F}"/>
              </a:ext>
            </a:extLst>
          </p:cNvPr>
          <p:cNvSpPr txBox="1"/>
          <p:nvPr/>
        </p:nvSpPr>
        <p:spPr>
          <a:xfrm>
            <a:off x="12361762" y="695807"/>
            <a:ext cx="7772400" cy="754053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>
            <a:defPPr>
              <a:defRPr lang="en-US"/>
            </a:defPPr>
            <a:lvl1pPr>
              <a:defRPr sz="4300" b="1">
                <a:solidFill>
                  <a:schemeClr val="tx2"/>
                </a:solidFill>
                <a:latin typeface="Montserrat" pitchFamily="2" charset="77"/>
                <a:ea typeface="Arimo" panose="020B0604020202020204" pitchFamily="34" charset="0"/>
                <a:cs typeface="Space Grotesk" pitchFamily="2" charset="77"/>
              </a:defRPr>
            </a:lvl1pPr>
          </a:lstStyle>
          <a:p>
            <a:r>
              <a:rPr lang="lv-LV" dirty="0">
                <a:latin typeface="Arial" panose="020B0604020202020204" pitchFamily="34" charset="0"/>
              </a:rPr>
              <a:t>PACĒLĀJS</a:t>
            </a: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A02D4B94-12D5-412A-A527-7148A764D02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12941" y="3986290"/>
            <a:ext cx="8875803" cy="2260070"/>
          </a:xfrm>
        </p:spPr>
        <p:txBody>
          <a:bodyPr>
            <a:normAutofit fontScale="90000"/>
          </a:bodyPr>
          <a:lstStyle/>
          <a:p>
            <a:pPr algn="l"/>
            <a:r>
              <a:rPr lang="lv-LV" sz="7000" b="1" i="0" kern="1200" spc="-100" baseline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Open Sans Light"/>
                <a:cs typeface="Arial" panose="020B0604020202020204" pitchFamily="34" charset="0"/>
              </a:rPr>
              <a:t>3. GĀJĒJU TUNEĻI UN GAISA </a:t>
            </a:r>
            <a:r>
              <a:rPr lang="lv-LV" sz="7000" b="1" i="0" kern="1200" spc="-100" baseline="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Open Sans Light"/>
                <a:cs typeface="Arial" panose="020B0604020202020204" pitchFamily="34" charset="0"/>
              </a:rPr>
              <a:t>PĀRVADI </a:t>
            </a:r>
            <a:br>
              <a:rPr lang="lv-LV" sz="7000" b="1" i="0" kern="1200" spc="-100" baseline="0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Open Sans Light"/>
                <a:cs typeface="Arial" panose="020B0604020202020204" pitchFamily="34" charset="0"/>
              </a:rPr>
            </a:br>
            <a:br>
              <a:rPr lang="lv-LV" sz="7000" dirty="0">
                <a:solidFill>
                  <a:srgbClr val="FFFFFF"/>
                </a:solidFill>
                <a:latin typeface="Arial" panose="020B0604020202020204" pitchFamily="34" charset="0"/>
                <a:ea typeface="Open Sans Light"/>
                <a:cs typeface="Arial" panose="020B0604020202020204" pitchFamily="34" charset="0"/>
              </a:rPr>
            </a:br>
            <a:br>
              <a:rPr lang="lv-LV" sz="7000" dirty="0">
                <a:solidFill>
                  <a:srgbClr val="FFFFFF"/>
                </a:solidFill>
                <a:latin typeface="Arial" panose="020B0604020202020204" pitchFamily="34" charset="0"/>
                <a:ea typeface="Open Sans Light"/>
                <a:cs typeface="Arial" panose="020B0604020202020204" pitchFamily="34" charset="0"/>
              </a:rPr>
            </a:br>
            <a:br>
              <a:rPr lang="lv-LV" sz="7000" dirty="0">
                <a:solidFill>
                  <a:srgbClr val="FFFFFF"/>
                </a:solidFill>
                <a:latin typeface="Arial" panose="020B0604020202020204" pitchFamily="34" charset="0"/>
                <a:ea typeface="Open Sans Light"/>
                <a:cs typeface="Arial" panose="020B0604020202020204" pitchFamily="34" charset="0"/>
              </a:rPr>
            </a:br>
            <a:br>
              <a:rPr lang="lv-LV" sz="7000" dirty="0">
                <a:solidFill>
                  <a:srgbClr val="FFFFFF"/>
                </a:solidFill>
                <a:latin typeface="Arial" panose="020B0604020202020204" pitchFamily="34" charset="0"/>
                <a:ea typeface="Open Sans Light"/>
                <a:cs typeface="Arial" panose="020B0604020202020204" pitchFamily="34" charset="0"/>
              </a:rPr>
            </a:br>
            <a:r>
              <a:rPr lang="lv-LV" sz="7000" dirty="0">
                <a:solidFill>
                  <a:schemeClr val="bg1"/>
                </a:solidFill>
                <a:latin typeface="Arial" panose="020B0604020202020204" pitchFamily="34" charset="0"/>
              </a:rPr>
              <a:t>PACĒLĀJS</a:t>
            </a:r>
            <a:br>
              <a:rPr lang="lv-LV" sz="7000" dirty="0">
                <a:solidFill>
                  <a:schemeClr val="bg1"/>
                </a:solidFill>
                <a:latin typeface="Arial" panose="020B0604020202020204" pitchFamily="34" charset="0"/>
              </a:rPr>
            </a:br>
            <a:br>
              <a:rPr lang="en-US" sz="7000" dirty="0">
                <a:solidFill>
                  <a:schemeClr val="bg1"/>
                </a:solidFill>
                <a:latin typeface="Arial" panose="020B0604020202020204" pitchFamily="34" charset="0"/>
              </a:rPr>
            </a:br>
            <a:endParaRPr lang="lv-LV" sz="7000" dirty="0"/>
          </a:p>
        </p:txBody>
      </p:sp>
    </p:spTree>
    <p:extLst>
      <p:ext uri="{BB962C8B-B14F-4D97-AF65-F5344CB8AC3E}">
        <p14:creationId xmlns:p14="http://schemas.microsoft.com/office/powerpoint/2010/main" val="23847297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ttēls 12">
            <a:extLst>
              <a:ext uri="{FF2B5EF4-FFF2-40B4-BE49-F238E27FC236}">
                <a16:creationId xmlns:a16="http://schemas.microsoft.com/office/drawing/2014/main" id="{CE6DCFEE-BC1D-42CD-8891-9F3F7FA4E4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712" b="96827" l="3000" r="94000">
                        <a14:foregroundMark x1="10222" y1="60000" x2="4111" y2="68942"/>
                        <a14:foregroundMark x1="4111" y1="68942" x2="6889" y2="73558"/>
                        <a14:foregroundMark x1="6889" y1="73558" x2="11333" y2="69712"/>
                        <a14:foregroundMark x1="11333" y1="69712" x2="11333" y2="59423"/>
                        <a14:foregroundMark x1="3333" y1="68462" x2="6000" y2="71827"/>
                        <a14:foregroundMark x1="84222" y1="10481" x2="94222" y2="4712"/>
                        <a14:foregroundMark x1="94222" y1="4712" x2="87000" y2="12308"/>
                        <a14:foregroundMark x1="19444" y1="89231" x2="21222" y2="93750"/>
                        <a14:foregroundMark x1="21222" y1="93750" x2="25000" y2="97404"/>
                        <a14:foregroundMark x1="25000" y1="97404" x2="27333" y2="92692"/>
                        <a14:foregroundMark x1="27333" y1="92692" x2="23000" y2="89038"/>
                        <a14:foregroundMark x1="23000" y1="89038" x2="21556" y2="89038"/>
                        <a14:foregroundMark x1="21111" y1="92308" x2="23444" y2="96827"/>
                        <a14:foregroundMark x1="23444" y1="96827" x2="25889" y2="95577"/>
                        <a14:foregroundMark x1="3111" y1="67981" x2="4222" y2="723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35348" y="333587"/>
            <a:ext cx="1606414" cy="185630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16B7055-E2C2-4DFB-A9F0-3C8A18603FA9}"/>
              </a:ext>
            </a:extLst>
          </p:cNvPr>
          <p:cNvSpPr txBox="1"/>
          <p:nvPr/>
        </p:nvSpPr>
        <p:spPr>
          <a:xfrm>
            <a:off x="12735348" y="12159745"/>
            <a:ext cx="115815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(-) Trūkst kontrasta risinājumi – margām nav kontrasta, nav kontrasta apzīmējums par līmeņu maiņu</a:t>
            </a:r>
          </a:p>
        </p:txBody>
      </p:sp>
      <p:sp>
        <p:nvSpPr>
          <p:cNvPr id="11" name="Google Shape;545;p48" descr="Koka laipas tilts ar margām un tīkla aizsargnorobežojumu. Attēls veidots ar mākslīgu intelektu">
            <a:extLst>
              <a:ext uri="{FF2B5EF4-FFF2-40B4-BE49-F238E27FC236}">
                <a16:creationId xmlns:a16="http://schemas.microsoft.com/office/drawing/2014/main" id="{FD0F3485-F5CF-4B52-BF9F-7792DB16C128}"/>
              </a:ext>
            </a:extLst>
          </p:cNvPr>
          <p:cNvSpPr txBox="1">
            <a:spLocks/>
          </p:cNvSpPr>
          <p:nvPr/>
        </p:nvSpPr>
        <p:spPr>
          <a:xfrm>
            <a:off x="12858750" y="9403070"/>
            <a:ext cx="11334750" cy="251142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914400">
              <a:lnSpc>
                <a:spcPct val="120000"/>
              </a:lnSpc>
              <a:spcBef>
                <a:spcPts val="0"/>
              </a:spcBef>
              <a:buNone/>
              <a:defRPr/>
            </a:pPr>
            <a:r>
              <a:rPr lang="lv-LV" sz="4200" spc="0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Piekļūstams tunelis cilvēkiem, kas izmanto pārvietošanās palīglīdzekļus, kā arī vecākiem ar maziem bērniem</a:t>
            </a:r>
          </a:p>
        </p:txBody>
      </p:sp>
      <p:pic>
        <p:nvPicPr>
          <p:cNvPr id="5" name="Attēla vietturis 4" descr="tunelis piekļūstams">
            <a:extLst>
              <a:ext uri="{FF2B5EF4-FFF2-40B4-BE49-F238E27FC236}">
                <a16:creationId xmlns:a16="http://schemas.microsoft.com/office/drawing/2014/main" id="{1031447F-BF72-43D3-973D-B0B00BC120D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9000" b="8245"/>
          <a:stretch/>
        </p:blipFill>
        <p:spPr>
          <a:xfrm>
            <a:off x="13085438" y="2523475"/>
            <a:ext cx="9869812" cy="6634345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593EBF5-B345-47BF-8D54-EB340DF6C8B8}"/>
              </a:ext>
            </a:extLst>
          </p:cNvPr>
          <p:cNvSpPr txBox="1"/>
          <p:nvPr/>
        </p:nvSpPr>
        <p:spPr>
          <a:xfrm>
            <a:off x="593130" y="12159745"/>
            <a:ext cx="115815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(-) Margām nav kontrasta, nav garākas kā uzbrauktuve un to gali nav noapaļoti uz leju</a:t>
            </a:r>
          </a:p>
        </p:txBody>
      </p:sp>
      <p:sp>
        <p:nvSpPr>
          <p:cNvPr id="7" name="Google Shape;545;p48">
            <a:extLst>
              <a:ext uri="{FF2B5EF4-FFF2-40B4-BE49-F238E27FC236}">
                <a16:creationId xmlns:a16="http://schemas.microsoft.com/office/drawing/2014/main" id="{97E4E995-FB59-4091-8641-832D5D7EC697}"/>
              </a:ext>
            </a:extLst>
          </p:cNvPr>
          <p:cNvSpPr txBox="1">
            <a:spLocks/>
          </p:cNvSpPr>
          <p:nvPr/>
        </p:nvSpPr>
        <p:spPr>
          <a:xfrm>
            <a:off x="607271" y="9403070"/>
            <a:ext cx="11706679" cy="251142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914400">
              <a:lnSpc>
                <a:spcPct val="120000"/>
              </a:lnSpc>
              <a:spcBef>
                <a:spcPts val="0"/>
              </a:spcBef>
              <a:buNone/>
              <a:defRPr/>
            </a:pPr>
            <a:r>
              <a:rPr lang="lv-LV" sz="4200" spc="0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Atbilstoša slīpuma gājēju pārvads ar </a:t>
            </a:r>
            <a:r>
              <a:rPr lang="lv-LV" sz="4200" spc="0" dirty="0" err="1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taktilu</a:t>
            </a:r>
            <a:r>
              <a:rPr lang="lv-LV" sz="4200" spc="0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virsmu un </a:t>
            </a:r>
            <a:r>
              <a:rPr lang="lv-LV" sz="4200" spc="0" dirty="0" err="1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vadulu</a:t>
            </a:r>
            <a:r>
              <a:rPr lang="lv-LV" sz="4200" spc="0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sistēmu pirms uzbrauktuves, margas divos augstumos, aizsargbarjeras</a:t>
            </a:r>
          </a:p>
        </p:txBody>
      </p:sp>
      <p:pic>
        <p:nvPicPr>
          <p:cNvPr id="8" name="Attēla vietturis 7" descr="gājēju pārvada sākums - taktila virsma, kontrasta risinājums, atbilstošs slīpums. Trūkst margu kontrasta un garuma">
            <a:extLst>
              <a:ext uri="{FF2B5EF4-FFF2-40B4-BE49-F238E27FC236}">
                <a16:creationId xmlns:a16="http://schemas.microsoft.com/office/drawing/2014/main" id="{096DD335-9928-4E3C-96F2-490FE019040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4710" y="2523474"/>
            <a:ext cx="10418392" cy="6634347"/>
          </a:xfrm>
        </p:spPr>
      </p:pic>
      <p:sp>
        <p:nvSpPr>
          <p:cNvPr id="2" name="Virsraksts 1">
            <a:extLst>
              <a:ext uri="{FF2B5EF4-FFF2-40B4-BE49-F238E27FC236}">
                <a16:creationId xmlns:a16="http://schemas.microsoft.com/office/drawing/2014/main" id="{1518F063-EBD1-4F0A-8DBC-858FF58D533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2167004" y="0"/>
            <a:ext cx="11706679" cy="2651126"/>
          </a:xfrm>
        </p:spPr>
        <p:txBody>
          <a:bodyPr>
            <a:normAutofit/>
          </a:bodyPr>
          <a:lstStyle/>
          <a:p>
            <a:pPr algn="r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68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GĀJĒJU PĀRVADI</a:t>
            </a:r>
            <a:br>
              <a:rPr lang="lv-LV" sz="6800" kern="1200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lv-LV" sz="6800" kern="1200" dirty="0">
                <a:solidFill>
                  <a:srgbClr val="00800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lv-LV" sz="4600" kern="1200" dirty="0">
                <a:solidFill>
                  <a:srgbClr val="00800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GANDRĪZ</a:t>
            </a:r>
            <a:r>
              <a:rPr lang="lv-LV" sz="6800" kern="1200" dirty="0">
                <a:solidFill>
                  <a:srgbClr val="00800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lv-LV" sz="4500" kern="1200" dirty="0">
                <a:solidFill>
                  <a:srgbClr val="00800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LABĀS PRAKSES PIEMĒRI</a:t>
            </a:r>
            <a:endParaRPr lang="lv-LV" dirty="0">
              <a:solidFill>
                <a:srgbClr val="00800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22774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7">
            <a:extLst>
              <a:ext uri="{FF2B5EF4-FFF2-40B4-BE49-F238E27FC236}">
                <a16:creationId xmlns:a16="http://schemas.microsoft.com/office/drawing/2014/main" id="{02542AF5-09B1-489B-A176-9405DE6DF3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93449" y="11159041"/>
            <a:ext cx="1908346" cy="1908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Straight Connector 6">
            <a:extLst>
              <a:ext uri="{FF2B5EF4-FFF2-40B4-BE49-F238E27FC236}">
                <a16:creationId xmlns:a16="http://schemas.microsoft.com/office/drawing/2014/main" id="{28E7F2F8-1664-42AC-9209-98903BBB0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643829" y="11045952"/>
            <a:ext cx="7089992" cy="0"/>
          </a:xfrm>
          <a:prstGeom prst="line">
            <a:avLst/>
          </a:prstGeom>
          <a:ln w="63500">
            <a:solidFill>
              <a:srgbClr val="3884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Google Shape;545;p48">
            <a:extLst>
              <a:ext uri="{FF2B5EF4-FFF2-40B4-BE49-F238E27FC236}">
                <a16:creationId xmlns:a16="http://schemas.microsoft.com/office/drawing/2014/main" id="{8B12EC0A-3FB7-4900-A311-E14101F7DF19}"/>
              </a:ext>
            </a:extLst>
          </p:cNvPr>
          <p:cNvSpPr txBox="1">
            <a:spLocks/>
          </p:cNvSpPr>
          <p:nvPr/>
        </p:nvSpPr>
        <p:spPr>
          <a:xfrm>
            <a:off x="15852405" y="6509998"/>
            <a:ext cx="8432800" cy="3877954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lv-LV" sz="40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Nepiekļūstams cilvēkiem ar kustību traucējumiem gājēju pārvads. Cilvēkiem ar redzes traucējumiem nav noapaļotas uz leju margas, nav kontrasta risinājumu</a:t>
            </a:r>
          </a:p>
        </p:txBody>
      </p:sp>
      <p:pic>
        <p:nvPicPr>
          <p:cNvPr id="6" name="Attēla vietturis 5" descr="cilvēki ratiņkrēsla stāv rinda pie gaisa parejas, kur it tikai kāpnes">
            <a:extLst>
              <a:ext uri="{FF2B5EF4-FFF2-40B4-BE49-F238E27FC236}">
                <a16:creationId xmlns:a16="http://schemas.microsoft.com/office/drawing/2014/main" id="{1FF117DD-64CA-4506-836D-0A6EDB726388}"/>
              </a:ext>
            </a:extLst>
          </p:cNvPr>
          <p:cNvPicPr>
            <a:picLocks noGrp="1" noChangeAspect="1"/>
          </p:cNvPicPr>
          <p:nvPr>
            <p:ph type="pic" sz="quarter" idx="30"/>
          </p:nvPr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622972" y="-23030"/>
            <a:ext cx="8891666" cy="6180141"/>
          </a:xfrm>
        </p:spPr>
      </p:pic>
      <p:sp>
        <p:nvSpPr>
          <p:cNvPr id="8" name="Google Shape;545;p48">
            <a:extLst>
              <a:ext uri="{FF2B5EF4-FFF2-40B4-BE49-F238E27FC236}">
                <a16:creationId xmlns:a16="http://schemas.microsoft.com/office/drawing/2014/main" id="{E27CF489-8608-4369-8C58-6620FB4FE223}"/>
              </a:ext>
            </a:extLst>
          </p:cNvPr>
          <p:cNvSpPr txBox="1">
            <a:spLocks/>
          </p:cNvSpPr>
          <p:nvPr/>
        </p:nvSpPr>
        <p:spPr>
          <a:xfrm>
            <a:off x="7101796" y="6509998"/>
            <a:ext cx="8891666" cy="461661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lv-LV" sz="40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Cilvēkiem ar kustību traucējumiem nepiekļūstams tunelis, cilvēkiem ar redzes traucējumiem – nav marķēti kontrastējoši pakāpieni, margas nekontrastē un gali nav noapaļoti uz leju</a:t>
            </a:r>
          </a:p>
        </p:txBody>
      </p:sp>
      <p:pic>
        <p:nvPicPr>
          <p:cNvPr id="14" name="Attēla vietturis 13" descr="bīstams gājēju tunelis, sliedes, nav kontrasta">
            <a:extLst>
              <a:ext uri="{FF2B5EF4-FFF2-40B4-BE49-F238E27FC236}">
                <a16:creationId xmlns:a16="http://schemas.microsoft.com/office/drawing/2014/main" id="{97788781-5930-4241-B770-C9AED56100F4}"/>
              </a:ext>
            </a:extLst>
          </p:cNvPr>
          <p:cNvPicPr>
            <a:picLocks noGrp="1" noChangeAspect="1"/>
          </p:cNvPicPr>
          <p:nvPr>
            <p:ph type="pic" sz="quarter" idx="29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00371" y="-23031"/>
            <a:ext cx="7266377" cy="6180141"/>
          </a:xfrm>
        </p:spPr>
      </p:pic>
      <p:sp>
        <p:nvSpPr>
          <p:cNvPr id="7" name="Google Shape;545;p48">
            <a:extLst>
              <a:ext uri="{FF2B5EF4-FFF2-40B4-BE49-F238E27FC236}">
                <a16:creationId xmlns:a16="http://schemas.microsoft.com/office/drawing/2014/main" id="{68BBF136-961E-4CD6-9A2E-1C1CD3FF0BB2}"/>
              </a:ext>
            </a:extLst>
          </p:cNvPr>
          <p:cNvSpPr txBox="1">
            <a:spLocks/>
          </p:cNvSpPr>
          <p:nvPr/>
        </p:nvSpPr>
        <p:spPr>
          <a:xfrm>
            <a:off x="368019" y="6509998"/>
            <a:ext cx="6276128" cy="3877954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lv-LV" sz="40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Uzbrauktuve ir no sliedēm, neatbilstošs un bīstams slīpums. </a:t>
            </a:r>
            <a:r>
              <a:rPr lang="lv-LV" sz="4000" dirty="0">
                <a:solidFill>
                  <a:srgbClr val="C00000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Pacēlājs (</a:t>
            </a:r>
            <a:r>
              <a:rPr lang="lv-LV" sz="4000" dirty="0" err="1">
                <a:solidFill>
                  <a:srgbClr val="C00000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fotofiksācijas</a:t>
            </a:r>
            <a:r>
              <a:rPr lang="lv-LV" sz="4000" dirty="0">
                <a:solidFill>
                  <a:srgbClr val="C00000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 laikā)  nestrādā</a:t>
            </a:r>
          </a:p>
        </p:txBody>
      </p:sp>
      <p:pic>
        <p:nvPicPr>
          <p:cNvPr id="16" name="Attēla vietturis 15" descr="gājēju tunelis. No vienas ieejas puses sliedes, no otras nestrādājošs pacēlājs">
            <a:extLst>
              <a:ext uri="{FF2B5EF4-FFF2-40B4-BE49-F238E27FC236}">
                <a16:creationId xmlns:a16="http://schemas.microsoft.com/office/drawing/2014/main" id="{E4F02C7A-140E-4C88-A13E-5519ABA09385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9554" y="0"/>
            <a:ext cx="5814593" cy="6176688"/>
          </a:xfrm>
        </p:spPr>
      </p:pic>
      <p:sp>
        <p:nvSpPr>
          <p:cNvPr id="2" name="Virsraksts 1">
            <a:extLst>
              <a:ext uri="{FF2B5EF4-FFF2-40B4-BE49-F238E27FC236}">
                <a16:creationId xmlns:a16="http://schemas.microsoft.com/office/drawing/2014/main" id="{C002145C-AAA9-4EBD-9384-AEEA080E178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749056" y="11051175"/>
            <a:ext cx="9556865" cy="2651126"/>
          </a:xfrm>
        </p:spPr>
        <p:txBody>
          <a:bodyPr>
            <a:normAutofit/>
          </a:bodyPr>
          <a:lstStyle/>
          <a:p>
            <a:pPr algn="l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7500" dirty="0">
                <a:solidFill>
                  <a:srgbClr val="0046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GĀJĒJU PĀRVADI</a:t>
            </a:r>
            <a:br>
              <a:rPr lang="lv-LV" sz="8000" b="1" kern="1200" dirty="0">
                <a:solidFill>
                  <a:srgbClr val="00465B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lv-LV" sz="4000" dirty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NEPĀRDOMĀTI RISINĀJUMI</a:t>
            </a:r>
            <a:endParaRPr lang="lv-LV" sz="4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89532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7CCC551-19A2-9E4D-B620-9B0CAA4A3C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1354937" cy="137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Plus Jakarta Sans Light" pitchFamily="2" charset="0"/>
            </a:endParaRP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1FC464E4-34A4-47DE-9881-46C05DEEFE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660252" y="3033357"/>
            <a:ext cx="8067699" cy="4571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5" name="Taisns savienotājs 14">
            <a:extLst>
              <a:ext uri="{FF2B5EF4-FFF2-40B4-BE49-F238E27FC236}">
                <a16:creationId xmlns:a16="http://schemas.microsoft.com/office/drawing/2014/main" id="{8ABBC7CD-664E-48AC-AD44-64A5344BA1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063345" y="6594764"/>
            <a:ext cx="1413164" cy="0"/>
          </a:xfrm>
          <a:prstGeom prst="line">
            <a:avLst/>
          </a:prstGeom>
          <a:ln w="3175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Taisns savienotājs 15">
            <a:extLst>
              <a:ext uri="{FF2B5EF4-FFF2-40B4-BE49-F238E27FC236}">
                <a16:creationId xmlns:a16="http://schemas.microsoft.com/office/drawing/2014/main" id="{E180D36F-DD69-44A6-886E-778CA1E4DD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063345" y="7245927"/>
            <a:ext cx="1413164" cy="1"/>
          </a:xfrm>
          <a:prstGeom prst="line">
            <a:avLst/>
          </a:prstGeom>
          <a:ln w="3175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Taisns savienotājs 16">
            <a:extLst>
              <a:ext uri="{FF2B5EF4-FFF2-40B4-BE49-F238E27FC236}">
                <a16:creationId xmlns:a16="http://schemas.microsoft.com/office/drawing/2014/main" id="{898B0419-BE7A-4653-9626-BD0DC888AF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8063345" y="9615054"/>
            <a:ext cx="1413164" cy="221673"/>
          </a:xfrm>
          <a:prstGeom prst="line">
            <a:avLst/>
          </a:prstGeom>
          <a:ln w="3175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Taisns savienotājs 20">
            <a:extLst>
              <a:ext uri="{FF2B5EF4-FFF2-40B4-BE49-F238E27FC236}">
                <a16:creationId xmlns:a16="http://schemas.microsoft.com/office/drawing/2014/main" id="{2E0544F8-1F9B-423F-BE81-95692E50D5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4610429" y="6594764"/>
            <a:ext cx="2219862" cy="20781"/>
          </a:xfrm>
          <a:prstGeom prst="line">
            <a:avLst/>
          </a:prstGeom>
          <a:ln w="3175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Taisns savienotājs 22">
            <a:extLst>
              <a:ext uri="{FF2B5EF4-FFF2-40B4-BE49-F238E27FC236}">
                <a16:creationId xmlns:a16="http://schemas.microsoft.com/office/drawing/2014/main" id="{6E12AA15-5DBA-4480-B071-FF7CAA6886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4610429" y="7620001"/>
            <a:ext cx="2219862" cy="20781"/>
          </a:xfrm>
          <a:prstGeom prst="line">
            <a:avLst/>
          </a:prstGeom>
          <a:ln w="3175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Attēla vietturis 10" descr="Piekļūstama sabiedriskā transporta pieturvieta">
            <a:extLst>
              <a:ext uri="{FF2B5EF4-FFF2-40B4-BE49-F238E27FC236}">
                <a16:creationId xmlns:a16="http://schemas.microsoft.com/office/drawing/2014/main" id="{5F203CBF-2857-48B1-8C9C-BD21A94927C7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62360" y="1811844"/>
            <a:ext cx="10430215" cy="10460182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9854733-6088-E79F-CC44-444A12D7EEB7}"/>
              </a:ext>
            </a:extLst>
          </p:cNvPr>
          <p:cNvSpPr txBox="1"/>
          <p:nvPr/>
        </p:nvSpPr>
        <p:spPr>
          <a:xfrm>
            <a:off x="11614245" y="3465088"/>
            <a:ext cx="12503055" cy="971035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>
              <a:lnSpc>
                <a:spcPct val="140000"/>
              </a:lnSpc>
              <a:spcBef>
                <a:spcPts val="1200"/>
              </a:spcBef>
              <a:spcAft>
                <a:spcPts val="0"/>
              </a:spcAft>
              <a:defRPr sz="3100">
                <a:latin typeface="Montserrat" pitchFamily="2" charset="77"/>
              </a:defRPr>
            </a:lvl1pPr>
          </a:lstStyle>
          <a:p>
            <a:pPr marL="685800" indent="-685800">
              <a:lnSpc>
                <a:spcPct val="110000"/>
              </a:lnSpc>
              <a:spcAft>
                <a:spcPts val="1200"/>
              </a:spcAft>
              <a:buClr>
                <a:srgbClr val="00465B"/>
              </a:buClr>
              <a:buFont typeface="Arial" panose="020B0604020202020204" pitchFamily="34" charset="0"/>
              <a:buChar char="•"/>
            </a:pPr>
            <a:r>
              <a:rPr lang="lv-LV" sz="5000" dirty="0">
                <a:solidFill>
                  <a:srgbClr val="00465B"/>
                </a:solidFill>
                <a:latin typeface="Arial" panose="020B0604020202020204" pitchFamily="34" charset="0"/>
              </a:rPr>
              <a:t>nojume, kas pasargā no lietus un vēja</a:t>
            </a:r>
          </a:p>
          <a:p>
            <a:pPr marL="685800" indent="-685800">
              <a:lnSpc>
                <a:spcPct val="110000"/>
              </a:lnSpc>
              <a:spcAft>
                <a:spcPts val="1200"/>
              </a:spcAft>
              <a:buClr>
                <a:srgbClr val="00465B"/>
              </a:buClr>
              <a:buFont typeface="Arial" panose="020B0604020202020204" pitchFamily="34" charset="0"/>
              <a:buChar char="•"/>
            </a:pPr>
            <a:r>
              <a:rPr lang="lv-LV" sz="5000" dirty="0">
                <a:solidFill>
                  <a:srgbClr val="00465B"/>
                </a:solidFill>
                <a:latin typeface="Arial" panose="020B0604020202020204" pitchFamily="34" charset="0"/>
              </a:rPr>
              <a:t>brīva vieta ratiņkrēslam ar manevrēšanas laukumu 1,5 m</a:t>
            </a:r>
          </a:p>
          <a:p>
            <a:pPr marL="685800" indent="-685800">
              <a:lnSpc>
                <a:spcPct val="110000"/>
              </a:lnSpc>
              <a:spcAft>
                <a:spcPts val="1200"/>
              </a:spcAft>
              <a:buClr>
                <a:srgbClr val="00465B"/>
              </a:buClr>
              <a:buFont typeface="Arial" panose="020B0604020202020204" pitchFamily="34" charset="0"/>
              <a:buChar char="•"/>
            </a:pPr>
            <a:r>
              <a:rPr lang="lv-LV" sz="5000" dirty="0">
                <a:solidFill>
                  <a:srgbClr val="00465B"/>
                </a:solidFill>
                <a:latin typeface="Arial" panose="020B0604020202020204" pitchFamily="34" charset="0"/>
              </a:rPr>
              <a:t>līdzena un cieta virsma</a:t>
            </a:r>
          </a:p>
          <a:p>
            <a:pPr marL="685800" indent="-685800">
              <a:lnSpc>
                <a:spcPct val="110000"/>
              </a:lnSpc>
              <a:spcAft>
                <a:spcPts val="1200"/>
              </a:spcAft>
              <a:buClr>
                <a:srgbClr val="00465B"/>
              </a:buClr>
              <a:buFont typeface="Arial" panose="020B0604020202020204" pitchFamily="34" charset="0"/>
              <a:buChar char="•"/>
            </a:pPr>
            <a:r>
              <a:rPr lang="lv-LV" sz="5000" dirty="0">
                <a:solidFill>
                  <a:srgbClr val="00465B"/>
                </a:solidFill>
                <a:latin typeface="Arial" panose="020B0604020202020204" pitchFamily="34" charset="0"/>
              </a:rPr>
              <a:t>atpūtas soliņš</a:t>
            </a:r>
          </a:p>
          <a:p>
            <a:pPr marL="685800" indent="-685800">
              <a:lnSpc>
                <a:spcPct val="100000"/>
              </a:lnSpc>
              <a:spcAft>
                <a:spcPts val="1200"/>
              </a:spcAft>
              <a:buClr>
                <a:srgbClr val="00465B"/>
              </a:buClr>
              <a:buFont typeface="Arial" panose="020B0604020202020204" pitchFamily="34" charset="0"/>
              <a:buChar char="•"/>
            </a:pPr>
            <a:r>
              <a:rPr lang="lv-LV" sz="5000" dirty="0">
                <a:solidFill>
                  <a:srgbClr val="00465B"/>
                </a:solidFill>
                <a:latin typeface="Arial" panose="020B0604020202020204" pitchFamily="34" charset="0"/>
              </a:rPr>
              <a:t>stiklotās virsmas ir marķētas  ar 10 cm platu kontrastējošu pret apkārtējo vidi joslu - 0,35 m, 1,4 m un 1,6 m augstumā</a:t>
            </a:r>
          </a:p>
          <a:p>
            <a:pPr marL="685800" indent="-685800">
              <a:lnSpc>
                <a:spcPct val="100000"/>
              </a:lnSpc>
              <a:spcAft>
                <a:spcPts val="1200"/>
              </a:spcAft>
              <a:buClr>
                <a:srgbClr val="00465B"/>
              </a:buClr>
              <a:buFont typeface="Arial" panose="020B0604020202020204" pitchFamily="34" charset="0"/>
              <a:buChar char="•"/>
            </a:pPr>
            <a:r>
              <a:rPr lang="lv-LV" sz="5000" dirty="0">
                <a:solidFill>
                  <a:srgbClr val="00465B"/>
                </a:solidFill>
                <a:latin typeface="Arial" panose="020B0604020202020204" pitchFamily="34" charset="0"/>
              </a:rPr>
              <a:t>pieturvietas priekšā ≥ 1,2 m ietve (pietura neatrodas uz «salas»)</a:t>
            </a:r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0C595821-3FC2-4DDD-AA6E-69E731C986F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2188825" y="566908"/>
            <a:ext cx="12115799" cy="2080437"/>
          </a:xfrm>
        </p:spPr>
        <p:txBody>
          <a:bodyPr>
            <a:normAutofit/>
          </a:bodyPr>
          <a:lstStyle/>
          <a:p>
            <a:pPr algn="l"/>
            <a:r>
              <a:rPr lang="lv-LV" sz="6800" dirty="0"/>
              <a:t>4. SABIEDRISKĀ TRANSPOTA PIETURVIETAS</a:t>
            </a:r>
          </a:p>
        </p:txBody>
      </p:sp>
    </p:spTree>
    <p:extLst>
      <p:ext uri="{BB962C8B-B14F-4D97-AF65-F5344CB8AC3E}">
        <p14:creationId xmlns:p14="http://schemas.microsoft.com/office/powerpoint/2010/main" val="9652341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85351232-56A2-5541-8B6D-5479FD746D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194306" y="447159"/>
            <a:ext cx="24014458" cy="23289492"/>
          </a:xfrm>
          <a:prstGeom prst="rect">
            <a:avLst/>
          </a:prstGeom>
        </p:spPr>
      </p:pic>
      <p:sp>
        <p:nvSpPr>
          <p:cNvPr id="8" name="Rectangle 1">
            <a:extLst>
              <a:ext uri="{FF2B5EF4-FFF2-40B4-BE49-F238E27FC236}">
                <a16:creationId xmlns:a16="http://schemas.microsoft.com/office/drawing/2014/main" id="{BF279E8B-B4EF-4A22-A5CC-7F27C3F88F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3023441" y="3335665"/>
            <a:ext cx="18330767" cy="4571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81F388B-B23F-4A15-8AEB-F1364B21D5CE}"/>
              </a:ext>
            </a:extLst>
          </p:cNvPr>
          <p:cNvSpPr txBox="1"/>
          <p:nvPr/>
        </p:nvSpPr>
        <p:spPr>
          <a:xfrm>
            <a:off x="12632990" y="4571998"/>
            <a:ext cx="11568545" cy="6872587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effectLst>
            <a:softEdge rad="101600"/>
          </a:effectLst>
        </p:spPr>
        <p:txBody>
          <a:bodyPr wrap="square" rtlCol="0">
            <a:spAutoFit/>
          </a:bodyPr>
          <a:lstStyle/>
          <a:p>
            <a:pPr marL="1143000" indent="-1143000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4"/>
            </a:pPr>
            <a:r>
              <a:rPr lang="lv-LV" sz="6000" dirty="0">
                <a:solidFill>
                  <a:srgbClr val="0046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Sabiedriskā transporta pieturvietas</a:t>
            </a:r>
          </a:p>
          <a:p>
            <a:pPr marL="1143000" lvl="0" indent="-1143000"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4"/>
            </a:pPr>
            <a:r>
              <a:rPr lang="lv-LV" sz="6400" dirty="0">
                <a:solidFill>
                  <a:srgbClr val="00465B"/>
                </a:solidFill>
                <a:latin typeface="Arial" panose="020B0604020202020204" pitchFamily="34" charset="0"/>
                <a:ea typeface="League Spartan" charset="0"/>
                <a:cs typeface="Arial" panose="020B0604020202020204" pitchFamily="34" charset="0"/>
              </a:rPr>
              <a:t>Piekļūstamība cilvēkiem ar redzes, dzirdes un garīga rakstura traucējumiem </a:t>
            </a:r>
          </a:p>
          <a:p>
            <a:pPr marL="1143000" lvl="0" indent="-11430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 startAt="4"/>
            </a:pPr>
            <a:r>
              <a:rPr lang="lv-LV" sz="6400" dirty="0">
                <a:solidFill>
                  <a:srgbClr val="0046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Promenādes</a:t>
            </a:r>
          </a:p>
          <a:p>
            <a:pPr marL="1143000" lvl="0" indent="-11430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Tx/>
              <a:buAutoNum type="arabicPeriod" startAt="4"/>
            </a:pPr>
            <a:endParaRPr kumimoji="0" lang="lv-LV" sz="500" b="0" i="0" u="none" strike="noStrike" kern="1200" cap="none" spc="0" normalizeH="0" baseline="0" noProof="0" dirty="0">
              <a:ln>
                <a:noFill/>
              </a:ln>
              <a:solidFill>
                <a:srgbClr val="00465B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2071ECA-DBE6-42C3-9413-6442C8443092}"/>
              </a:ext>
            </a:extLst>
          </p:cNvPr>
          <p:cNvSpPr txBox="1"/>
          <p:nvPr/>
        </p:nvSpPr>
        <p:spPr>
          <a:xfrm>
            <a:off x="832474" y="4858167"/>
            <a:ext cx="9974071" cy="6586418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effectLst>
            <a:softEdge rad="101600"/>
          </a:effectLst>
        </p:spPr>
        <p:txBody>
          <a:bodyPr wrap="square" rtlCol="0">
            <a:spAutoFit/>
          </a:bodyPr>
          <a:lstStyle/>
          <a:p>
            <a:pPr marL="1143000" marR="0" lvl="0" indent="-1143000" defTabSz="1828434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lv-LV" sz="6500" b="0" i="0" u="none" strike="noStrike" kern="1200" cap="none" spc="0" normalizeH="0" baseline="0" noProof="0" dirty="0">
                <a:ln>
                  <a:noFill/>
                </a:ln>
                <a:solidFill>
                  <a:srgbClr val="00465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Ietves un </a:t>
            </a:r>
            <a:r>
              <a:rPr lang="lv-LV" sz="6500" dirty="0">
                <a:solidFill>
                  <a:srgbClr val="0046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gājēju ceļi</a:t>
            </a:r>
            <a:endParaRPr kumimoji="0" lang="lv-LV" sz="6500" b="0" i="0" u="none" strike="noStrike" kern="1200" cap="none" spc="0" normalizeH="0" baseline="0" noProof="0" dirty="0">
              <a:ln>
                <a:noFill/>
              </a:ln>
              <a:solidFill>
                <a:srgbClr val="00465B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143000" marR="0" lvl="0" indent="-1143000" defTabSz="1828434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AutoNum type="arabicPeriod"/>
              <a:tabLst/>
              <a:defRPr/>
            </a:pPr>
            <a:r>
              <a:rPr lang="lv-LV" sz="6500" dirty="0">
                <a:solidFill>
                  <a:srgbClr val="0046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Gājēju pārejas</a:t>
            </a:r>
          </a:p>
          <a:p>
            <a:pPr marL="1143000" marR="0" lvl="0" indent="-1143000" defTabSz="1828434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lv-LV" sz="6500" b="0" i="0" u="none" strike="noStrike" kern="1200" cap="none" spc="0" normalizeH="0" baseline="0" noProof="0" dirty="0">
                <a:ln>
                  <a:noFill/>
                </a:ln>
                <a:solidFill>
                  <a:srgbClr val="00465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Gājēju pārvadi – tuneļi un gaisa pārvadi</a:t>
            </a:r>
          </a:p>
          <a:p>
            <a:pPr marL="1143000" marR="0" lvl="0" indent="-1143000" defTabSz="1828434" rtl="0" eaLnBrk="1" fontAlgn="auto" latinLnBrk="0" hangingPunct="1"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AutoNum type="arabicPeriod"/>
              <a:tabLst/>
              <a:defRPr/>
            </a:pPr>
            <a:endParaRPr kumimoji="0" lang="lv-LV" sz="1800" b="0" i="0" u="none" strike="noStrike" kern="1200" cap="none" spc="0" normalizeH="0" baseline="0" noProof="0" dirty="0">
              <a:ln>
                <a:noFill/>
              </a:ln>
              <a:solidFill>
                <a:srgbClr val="00465B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defTabSz="18284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5700" b="0" i="0" u="none" strike="noStrike" kern="1200" cap="none" spc="0" normalizeH="0" baseline="0" noProof="0" dirty="0">
              <a:ln>
                <a:noFill/>
              </a:ln>
              <a:solidFill>
                <a:srgbClr val="00465B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" name="Attēls 9">
            <a:extLst>
              <a:ext uri="{FF2B5EF4-FFF2-40B4-BE49-F238E27FC236}">
                <a16:creationId xmlns:a16="http://schemas.microsoft.com/office/drawing/2014/main" id="{73A4C330-0984-46E6-90CD-22DD2E44B9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2257" y="371978"/>
            <a:ext cx="2706592" cy="2127381"/>
          </a:xfrm>
          <a:prstGeom prst="rect">
            <a:avLst/>
          </a:prstGeom>
        </p:spPr>
      </p:pic>
      <p:sp>
        <p:nvSpPr>
          <p:cNvPr id="3" name="Virsraksts 2">
            <a:extLst>
              <a:ext uri="{FF2B5EF4-FFF2-40B4-BE49-F238E27FC236}">
                <a16:creationId xmlns:a16="http://schemas.microsoft.com/office/drawing/2014/main" id="{A0AD433F-F2F3-42F2-ABC5-6C78CF6D1E3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675964" y="730259"/>
            <a:ext cx="21935150" cy="2651126"/>
          </a:xfrm>
        </p:spPr>
        <p:txBody>
          <a:bodyPr>
            <a:normAutofit/>
          </a:bodyPr>
          <a:lstStyle/>
          <a:p>
            <a:pPr algn="r"/>
            <a:r>
              <a:rPr lang="lv-LV" cap="all" dirty="0" err="1">
                <a:solidFill>
                  <a:srgbClr val="00465B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PUBLISKās</a:t>
            </a:r>
            <a:r>
              <a:rPr lang="lv-LV" cap="all" dirty="0">
                <a:solidFill>
                  <a:srgbClr val="00465B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infrastruktūras </a:t>
            </a:r>
            <a:r>
              <a:rPr lang="lv-LV" cap="all" dirty="0" err="1">
                <a:solidFill>
                  <a:srgbClr val="00465B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PiekļūstamĪbas</a:t>
            </a:r>
            <a:r>
              <a:rPr lang="lv-LV" cap="all" dirty="0">
                <a:solidFill>
                  <a:srgbClr val="00465B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elementi</a:t>
            </a:r>
            <a:endParaRPr lang="lv-LV" dirty="0">
              <a:solidFill>
                <a:schemeClr val="accent3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16960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545;p48" descr="Koka laipas tilts ar margām un tīkla aizsargnorobežojumu. Attēls veidots ar mākslīgu intelektu">
            <a:extLst>
              <a:ext uri="{FF2B5EF4-FFF2-40B4-BE49-F238E27FC236}">
                <a16:creationId xmlns:a16="http://schemas.microsoft.com/office/drawing/2014/main" id="{FD0F3485-F5CF-4B52-BF9F-7792DB16C128}"/>
              </a:ext>
            </a:extLst>
          </p:cNvPr>
          <p:cNvSpPr txBox="1">
            <a:spLocks/>
          </p:cNvSpPr>
          <p:nvPr/>
        </p:nvSpPr>
        <p:spPr>
          <a:xfrm>
            <a:off x="12600304" y="10546048"/>
            <a:ext cx="11658259" cy="251142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914400">
              <a:lnSpc>
                <a:spcPct val="120000"/>
              </a:lnSpc>
              <a:spcBef>
                <a:spcPts val="0"/>
              </a:spcBef>
              <a:buNone/>
              <a:defRPr/>
            </a:pPr>
            <a:r>
              <a:rPr lang="lv-LV" sz="4200" spc="0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Stikla virsma nav nomarķēta ar kontrastējošu joslu 10 cm trīs augstumos, nelīdzens segums, pirms atpūtas soliņa – bedre</a:t>
            </a:r>
          </a:p>
        </p:txBody>
      </p:sp>
      <p:pic>
        <p:nvPicPr>
          <p:cNvPr id="5" name="Attēla vietturis 4" descr="transporta pietura bez kontrastiem, kar sliktu ceļa segumu apkārt, bedre tieši pirms soliņa">
            <a:extLst>
              <a:ext uri="{FF2B5EF4-FFF2-40B4-BE49-F238E27FC236}">
                <a16:creationId xmlns:a16="http://schemas.microsoft.com/office/drawing/2014/main" id="{1031447F-BF72-43D3-973D-B0B00BC120D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4439179" y="2683342"/>
            <a:ext cx="7575720" cy="7489355"/>
          </a:xfrm>
        </p:spPr>
      </p:pic>
      <p:sp>
        <p:nvSpPr>
          <p:cNvPr id="7" name="Google Shape;545;p48">
            <a:extLst>
              <a:ext uri="{FF2B5EF4-FFF2-40B4-BE49-F238E27FC236}">
                <a16:creationId xmlns:a16="http://schemas.microsoft.com/office/drawing/2014/main" id="{97E4E995-FB59-4091-8641-832D5D7EC697}"/>
              </a:ext>
            </a:extLst>
          </p:cNvPr>
          <p:cNvSpPr txBox="1">
            <a:spLocks/>
          </p:cNvSpPr>
          <p:nvPr/>
        </p:nvSpPr>
        <p:spPr>
          <a:xfrm>
            <a:off x="1015428" y="10546048"/>
            <a:ext cx="10143861" cy="173583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defTabSz="914400">
              <a:lnSpc>
                <a:spcPct val="120000"/>
              </a:lnSpc>
              <a:spcBef>
                <a:spcPts val="0"/>
              </a:spcBef>
              <a:buNone/>
              <a:defRPr/>
            </a:pPr>
            <a:r>
              <a:rPr lang="lv-LV" sz="4200" spc="0" dirty="0">
                <a:solidFill>
                  <a:schemeClr val="tx2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Nav nojumes, kas pasargā no laika apstākļiem, nav atpūtas soliņa</a:t>
            </a:r>
          </a:p>
        </p:txBody>
      </p:sp>
      <p:pic>
        <p:nvPicPr>
          <p:cNvPr id="8" name="Attēla vietturis 7" descr="pietura bez nojumes">
            <a:extLst>
              <a:ext uri="{FF2B5EF4-FFF2-40B4-BE49-F238E27FC236}">
                <a16:creationId xmlns:a16="http://schemas.microsoft.com/office/drawing/2014/main" id="{096DD335-9928-4E3C-96F2-490FE019040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5428" y="2640159"/>
            <a:ext cx="7997862" cy="7575721"/>
          </a:xfrm>
        </p:spPr>
      </p:pic>
      <p:pic>
        <p:nvPicPr>
          <p:cNvPr id="10" name="Picture 7">
            <a:extLst>
              <a:ext uri="{FF2B5EF4-FFF2-40B4-BE49-F238E27FC236}">
                <a16:creationId xmlns:a16="http://schemas.microsoft.com/office/drawing/2014/main" id="{0150E350-17AB-43F4-AF3F-9FEB153E4B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98993" y="360423"/>
            <a:ext cx="1908346" cy="1908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vāls 2">
            <a:extLst>
              <a:ext uri="{FF2B5EF4-FFF2-40B4-BE49-F238E27FC236}">
                <a16:creationId xmlns:a16="http://schemas.microsoft.com/office/drawing/2014/main" id="{0D9B127B-FC68-4640-8C2A-152080352D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907000" y="6873240"/>
            <a:ext cx="1737360" cy="1234440"/>
          </a:xfrm>
          <a:prstGeom prst="ellipse">
            <a:avLst/>
          </a:prstGeom>
          <a:noFill/>
          <a:ln w="825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lv-LV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1518F063-EBD1-4F0A-8DBC-858FF58D533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107339" y="-10967"/>
            <a:ext cx="16095601" cy="2651126"/>
          </a:xfrm>
        </p:spPr>
        <p:txBody>
          <a:bodyPr>
            <a:normAutofit fontScale="90000"/>
          </a:bodyPr>
          <a:lstStyle/>
          <a:p>
            <a:pPr algn="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6800" dirty="0"/>
              <a:t>SABIEDRISKĀ TRANSPOTA PIETURVIETAS</a:t>
            </a:r>
            <a:br>
              <a:rPr lang="lv-LV" sz="6800" kern="1200" dirty="0"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lv-LV" sz="4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NEPĀRDOMĀTI RISINĀJUMI</a:t>
            </a:r>
            <a:endParaRPr lang="lv-LV" dirty="0">
              <a:solidFill>
                <a:srgbClr val="00800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6625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OUND RECT 01">
            <a:extLst>
              <a:ext uri="{FF2B5EF4-FFF2-40B4-BE49-F238E27FC236}">
                <a16:creationId xmlns:a16="http://schemas.microsoft.com/office/drawing/2014/main" id="{CA25C4A9-3E2E-956B-912A-EDE0B19B48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37130" y="3879234"/>
            <a:ext cx="7892981" cy="939835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53" name="ROUND RECT 02">
            <a:extLst>
              <a:ext uri="{FF2B5EF4-FFF2-40B4-BE49-F238E27FC236}">
                <a16:creationId xmlns:a16="http://schemas.microsoft.com/office/drawing/2014/main" id="{508E706F-5898-FE3C-13D2-DC2C9C0435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541966" y="3879234"/>
            <a:ext cx="7468564" cy="939835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54" name="ROUND RECT 03">
            <a:extLst>
              <a:ext uri="{FF2B5EF4-FFF2-40B4-BE49-F238E27FC236}">
                <a16:creationId xmlns:a16="http://schemas.microsoft.com/office/drawing/2014/main" id="{69584976-D609-D06E-4BCF-E618BA1F6D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578531" y="3842564"/>
            <a:ext cx="7423876" cy="9398354"/>
          </a:xfrm>
          <a:prstGeom prst="roundRect">
            <a:avLst/>
          </a:prstGeom>
          <a:solidFill>
            <a:schemeClr val="accent3">
              <a:lumMod val="9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16" name="BODY 03">
            <a:extLst>
              <a:ext uri="{FF2B5EF4-FFF2-40B4-BE49-F238E27FC236}">
                <a16:creationId xmlns:a16="http://schemas.microsoft.com/office/drawing/2014/main" id="{7B696B6B-BCF4-4D0B-B44D-63F5B27D7C90}"/>
              </a:ext>
            </a:extLst>
          </p:cNvPr>
          <p:cNvSpPr txBox="1"/>
          <p:nvPr/>
        </p:nvSpPr>
        <p:spPr>
          <a:xfrm>
            <a:off x="16864374" y="8958937"/>
            <a:ext cx="7366633" cy="337502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algn="ctr">
              <a:lnSpc>
                <a:spcPct val="140000"/>
              </a:lnSpc>
              <a:spcBef>
                <a:spcPts val="1200"/>
              </a:spcBef>
              <a:spcAft>
                <a:spcPts val="0"/>
              </a:spcAft>
              <a:defRPr sz="3100">
                <a:latin typeface="Montserrat" pitchFamily="2" charset="77"/>
              </a:defRPr>
            </a:lvl1pPr>
          </a:lstStyle>
          <a:p>
            <a:pPr marL="441325" indent="-441325" algn="l">
              <a:lnSpc>
                <a:spcPct val="100000"/>
              </a:lnSpc>
              <a:spcAft>
                <a:spcPts val="600"/>
              </a:spcAft>
              <a:buClr>
                <a:srgbClr val="00465B"/>
              </a:buClr>
              <a:buFont typeface="Arial" panose="020B0604020202020204" pitchFamily="34" charset="0"/>
              <a:buChar char="•"/>
            </a:pPr>
            <a:r>
              <a:rPr lang="lv-LV" sz="3700" dirty="0">
                <a:solidFill>
                  <a:srgbClr val="00465B"/>
                </a:solidFill>
                <a:latin typeface="Arial" panose="020B0604020202020204" pitchFamily="34" charset="0"/>
              </a:rPr>
              <a:t>Starptautiski atpazīstamas zīmes, virziena norādes</a:t>
            </a:r>
            <a:endParaRPr lang="lv-LV" sz="3700" b="1" dirty="0">
              <a:solidFill>
                <a:srgbClr val="00465B"/>
              </a:solidFill>
              <a:latin typeface="Arial" panose="020B0604020202020204" pitchFamily="34" charset="0"/>
            </a:endParaRPr>
          </a:p>
          <a:p>
            <a:pPr marL="457200" indent="-457200" algn="l">
              <a:lnSpc>
                <a:spcPct val="100000"/>
              </a:lnSpc>
              <a:buClr>
                <a:srgbClr val="00465B"/>
              </a:buClr>
              <a:buFont typeface="Arial" panose="020B0604020202020204" pitchFamily="34" charset="0"/>
              <a:buChar char="•"/>
            </a:pPr>
            <a:r>
              <a:rPr lang="lv-LV" sz="3700" dirty="0">
                <a:solidFill>
                  <a:srgbClr val="00465B"/>
                </a:solidFill>
                <a:latin typeface="Arial" panose="020B0604020202020204" pitchFamily="34" charset="0"/>
              </a:rPr>
              <a:t>Drošībai atdalīti velosipēdu un gājēju ceļi</a:t>
            </a:r>
          </a:p>
          <a:p>
            <a:pPr marL="457200" indent="-457200" algn="l">
              <a:lnSpc>
                <a:spcPct val="120000"/>
              </a:lnSpc>
              <a:buClr>
                <a:srgbClr val="00465B"/>
              </a:buClr>
              <a:buFont typeface="Arial" panose="020B0604020202020204" pitchFamily="34" charset="0"/>
              <a:buChar char="•"/>
            </a:pPr>
            <a:r>
              <a:rPr lang="lv-LV" sz="3700" dirty="0">
                <a:solidFill>
                  <a:srgbClr val="00465B"/>
                </a:solidFill>
                <a:latin typeface="Arial" panose="020B0604020202020204" pitchFamily="34" charset="0"/>
              </a:rPr>
              <a:t>Vides reklāma nemirgo</a:t>
            </a:r>
            <a:endParaRPr lang="en-US" sz="3700" dirty="0">
              <a:solidFill>
                <a:srgbClr val="00465B"/>
              </a:solidFill>
              <a:latin typeface="Arial" panose="020B0604020202020204" pitchFamily="34" charset="0"/>
            </a:endParaRPr>
          </a:p>
        </p:txBody>
      </p:sp>
      <p:sp>
        <p:nvSpPr>
          <p:cNvPr id="42" name="TITLE 03">
            <a:extLst>
              <a:ext uri="{FF2B5EF4-FFF2-40B4-BE49-F238E27FC236}">
                <a16:creationId xmlns:a16="http://schemas.microsoft.com/office/drawing/2014/main" id="{48F3AE05-59B7-7664-CF42-4E9F61917085}"/>
              </a:ext>
            </a:extLst>
          </p:cNvPr>
          <p:cNvSpPr txBox="1"/>
          <p:nvPr/>
        </p:nvSpPr>
        <p:spPr>
          <a:xfrm>
            <a:off x="17492405" y="8095888"/>
            <a:ext cx="5596128" cy="76944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>
            <a:defPPr>
              <a:defRPr lang="en-US"/>
            </a:defPPr>
            <a:lvl1pPr algn="ctr">
              <a:defRPr sz="4300" b="1">
                <a:solidFill>
                  <a:schemeClr val="tx2"/>
                </a:solidFill>
                <a:latin typeface="Montserrat" pitchFamily="2" charset="77"/>
                <a:ea typeface="Arimo" panose="020B0604020202020204" pitchFamily="34" charset="0"/>
                <a:cs typeface="Space Grotesk" pitchFamily="2" charset="77"/>
              </a:defRPr>
            </a:lvl1pPr>
          </a:lstStyle>
          <a:p>
            <a:r>
              <a:rPr lang="lv-LV" dirty="0">
                <a:latin typeface="Arial" panose="020B0604020202020204" pitchFamily="34" charset="0"/>
              </a:rPr>
              <a:t>GRT</a:t>
            </a:r>
            <a:endParaRPr lang="en-US" dirty="0">
              <a:latin typeface="Arial" panose="020B0604020202020204" pitchFamily="34" charset="0"/>
            </a:endParaRPr>
          </a:p>
        </p:txBody>
      </p:sp>
      <p:pic>
        <p:nvPicPr>
          <p:cNvPr id="6" name="Picture Placeholder 5" descr="ceļā zīme par gājēju un velosipēdu iespējām">
            <a:extLst>
              <a:ext uri="{FF2B5EF4-FFF2-40B4-BE49-F238E27FC236}">
                <a16:creationId xmlns:a16="http://schemas.microsoft.com/office/drawing/2014/main" id="{C72DF39B-394B-8742-8714-5B6B15D14836}"/>
              </a:ext>
            </a:extLst>
          </p:cNvPr>
          <p:cNvPicPr>
            <a:picLocks noGrp="1" noChangeAspect="1"/>
          </p:cNvPicPr>
          <p:nvPr>
            <p:ph type="pic" sz="quarter" idx="31"/>
          </p:nvPr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614874" y="2805019"/>
            <a:ext cx="5531126" cy="5290869"/>
          </a:xfrm>
        </p:spPr>
      </p:pic>
      <p:sp>
        <p:nvSpPr>
          <p:cNvPr id="24" name="BODY 02">
            <a:extLst>
              <a:ext uri="{FF2B5EF4-FFF2-40B4-BE49-F238E27FC236}">
                <a16:creationId xmlns:a16="http://schemas.microsoft.com/office/drawing/2014/main" id="{8227CF1D-6FC5-FA3D-7DEC-15148326213A}"/>
              </a:ext>
            </a:extLst>
          </p:cNvPr>
          <p:cNvSpPr txBox="1"/>
          <p:nvPr/>
        </p:nvSpPr>
        <p:spPr>
          <a:xfrm>
            <a:off x="9009520" y="8918297"/>
            <a:ext cx="6478496" cy="2956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algn="ctr">
              <a:lnSpc>
                <a:spcPct val="140000"/>
              </a:lnSpc>
              <a:spcBef>
                <a:spcPts val="1200"/>
              </a:spcBef>
              <a:spcAft>
                <a:spcPts val="0"/>
              </a:spcAft>
              <a:defRPr sz="3100">
                <a:latin typeface="Montserrat" pitchFamily="2" charset="77"/>
              </a:defRPr>
            </a:lvl1pPr>
          </a:lstStyle>
          <a:p>
            <a:pPr marL="457200" indent="-457200" algn="l">
              <a:buClr>
                <a:srgbClr val="00465B"/>
              </a:buClr>
              <a:buFont typeface="Arial" panose="020B0604020202020204" pitchFamily="34" charset="0"/>
              <a:buChar char="•"/>
            </a:pPr>
            <a:r>
              <a:rPr lang="lv-LV" sz="3700" dirty="0">
                <a:solidFill>
                  <a:srgbClr val="00465B"/>
                </a:solidFill>
                <a:latin typeface="Arial" panose="020B0604020202020204" pitchFamily="34" charset="0"/>
              </a:rPr>
              <a:t>Skaņas pie luksoforiem</a:t>
            </a:r>
          </a:p>
          <a:p>
            <a:pPr marL="457200" indent="-457200" algn="l">
              <a:lnSpc>
                <a:spcPct val="100000"/>
              </a:lnSpc>
              <a:buClr>
                <a:srgbClr val="00465B"/>
              </a:buClr>
              <a:buFont typeface="Arial" panose="020B0604020202020204" pitchFamily="34" charset="0"/>
              <a:buChar char="•"/>
            </a:pPr>
            <a:r>
              <a:rPr lang="lv-LV" sz="3700" dirty="0">
                <a:solidFill>
                  <a:srgbClr val="00465B"/>
                </a:solidFill>
                <a:latin typeface="Arial" panose="020B0604020202020204" pitchFamily="34" charset="0"/>
              </a:rPr>
              <a:t>Drošībai atdalīti velosipēdu un gājēju ceļi</a:t>
            </a:r>
          </a:p>
          <a:p>
            <a:pPr marL="457200" indent="-457200" algn="l">
              <a:lnSpc>
                <a:spcPct val="120000"/>
              </a:lnSpc>
              <a:buClr>
                <a:srgbClr val="00465B"/>
              </a:buClr>
              <a:buFont typeface="Arial" panose="020B0604020202020204" pitchFamily="34" charset="0"/>
              <a:buChar char="•"/>
            </a:pPr>
            <a:r>
              <a:rPr lang="lv-LV" sz="3700" dirty="0">
                <a:solidFill>
                  <a:srgbClr val="00465B"/>
                </a:solidFill>
                <a:latin typeface="Arial" panose="020B0604020202020204" pitchFamily="34" charset="0"/>
              </a:rPr>
              <a:t>Virziena un objektu norādes</a:t>
            </a:r>
            <a:endParaRPr lang="en-US" sz="3700" dirty="0">
              <a:solidFill>
                <a:srgbClr val="00465B"/>
              </a:solidFill>
              <a:latin typeface="Arial" panose="020B0604020202020204" pitchFamily="34" charset="0"/>
            </a:endParaRPr>
          </a:p>
        </p:txBody>
      </p:sp>
      <p:sp>
        <p:nvSpPr>
          <p:cNvPr id="31" name="TITLE 02">
            <a:extLst>
              <a:ext uri="{FF2B5EF4-FFF2-40B4-BE49-F238E27FC236}">
                <a16:creationId xmlns:a16="http://schemas.microsoft.com/office/drawing/2014/main" id="{707CC7C8-0434-4A06-5910-FF2EB2463C3A}"/>
              </a:ext>
            </a:extLst>
          </p:cNvPr>
          <p:cNvSpPr txBox="1"/>
          <p:nvPr/>
        </p:nvSpPr>
        <p:spPr>
          <a:xfrm>
            <a:off x="9534993" y="8095887"/>
            <a:ext cx="5596128" cy="76944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>
            <a:defPPr>
              <a:defRPr lang="en-US"/>
            </a:defPPr>
            <a:lvl1pPr algn="ctr">
              <a:defRPr sz="4300" b="1">
                <a:solidFill>
                  <a:schemeClr val="tx2"/>
                </a:solidFill>
                <a:latin typeface="Montserrat" pitchFamily="2" charset="77"/>
                <a:ea typeface="Arimo" panose="020B0604020202020204" pitchFamily="34" charset="0"/>
                <a:cs typeface="Space Grotesk" pitchFamily="2" charset="77"/>
              </a:defRPr>
            </a:lvl1pPr>
          </a:lstStyle>
          <a:p>
            <a:r>
              <a:rPr lang="lv-LV" dirty="0">
                <a:latin typeface="Arial" panose="020B0604020202020204" pitchFamily="34" charset="0"/>
              </a:rPr>
              <a:t>DZIRDE</a:t>
            </a:r>
            <a:endParaRPr lang="en-US" dirty="0">
              <a:latin typeface="Arial" panose="020B0604020202020204" pitchFamily="34" charset="0"/>
            </a:endParaRPr>
          </a:p>
        </p:txBody>
      </p:sp>
      <p:pic>
        <p:nvPicPr>
          <p:cNvPr id="8" name="Picture Placeholder 7" descr="vizuāli atdalīta gājēju un velosipēdu ceļi">
            <a:extLst>
              <a:ext uri="{FF2B5EF4-FFF2-40B4-BE49-F238E27FC236}">
                <a16:creationId xmlns:a16="http://schemas.microsoft.com/office/drawing/2014/main" id="{E8F55A55-A8A0-6145-AAAE-3A5D6CA5FC47}"/>
              </a:ext>
            </a:extLst>
          </p:cNvPr>
          <p:cNvPicPr>
            <a:picLocks noGrp="1" noChangeAspect="1"/>
          </p:cNvPicPr>
          <p:nvPr>
            <p:ph type="pic" sz="quarter" idx="32"/>
          </p:nvPr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09684" y="2854927"/>
            <a:ext cx="5278168" cy="5240960"/>
          </a:xfrm>
        </p:spPr>
      </p:pic>
      <p:sp>
        <p:nvSpPr>
          <p:cNvPr id="15" name="BODY 02">
            <a:extLst>
              <a:ext uri="{FF2B5EF4-FFF2-40B4-BE49-F238E27FC236}">
                <a16:creationId xmlns:a16="http://schemas.microsoft.com/office/drawing/2014/main" id="{AC176112-437A-4D1A-96D7-81B8CEED5E94}"/>
              </a:ext>
            </a:extLst>
          </p:cNvPr>
          <p:cNvSpPr txBox="1"/>
          <p:nvPr/>
        </p:nvSpPr>
        <p:spPr>
          <a:xfrm>
            <a:off x="237130" y="8865329"/>
            <a:ext cx="7516427" cy="34009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algn="ctr">
              <a:lnSpc>
                <a:spcPct val="140000"/>
              </a:lnSpc>
              <a:spcBef>
                <a:spcPts val="1200"/>
              </a:spcBef>
              <a:spcAft>
                <a:spcPts val="0"/>
              </a:spcAft>
              <a:defRPr sz="3100">
                <a:latin typeface="Montserrat" pitchFamily="2" charset="77"/>
              </a:defRPr>
            </a:lvl1pPr>
          </a:lstStyle>
          <a:p>
            <a:pPr marL="685800" indent="-685800" algn="l">
              <a:lnSpc>
                <a:spcPct val="100000"/>
              </a:lnSpc>
              <a:spcAft>
                <a:spcPts val="600"/>
              </a:spcAft>
              <a:buClr>
                <a:srgbClr val="00465B"/>
              </a:buClr>
              <a:buFont typeface="Arial" panose="020B0604020202020204" pitchFamily="34" charset="0"/>
              <a:buChar char="•"/>
            </a:pPr>
            <a:r>
              <a:rPr lang="lv-LV" sz="3700" dirty="0">
                <a:solidFill>
                  <a:srgbClr val="00465B"/>
                </a:solidFill>
                <a:latin typeface="Arial" panose="020B0604020202020204" pitchFamily="34" charset="0"/>
              </a:rPr>
              <a:t>Šķēršļi marķēti  ar 10 cm platu kontrastējošu, dzeltenu atstarojošu joslu trīs augstumos</a:t>
            </a:r>
          </a:p>
          <a:p>
            <a:pPr marL="685800" indent="-685800" algn="l">
              <a:lnSpc>
                <a:spcPct val="100000"/>
              </a:lnSpc>
              <a:spcAft>
                <a:spcPts val="600"/>
              </a:spcAft>
              <a:buClr>
                <a:srgbClr val="00465B"/>
              </a:buClr>
              <a:buFont typeface="Arial" panose="020B0604020202020204" pitchFamily="34" charset="0"/>
              <a:buChar char="•"/>
            </a:pPr>
            <a:r>
              <a:rPr lang="lv-LV" sz="3700" dirty="0" err="1">
                <a:solidFill>
                  <a:srgbClr val="00465B"/>
                </a:solidFill>
                <a:latin typeface="Arial" panose="020B0604020202020204" pitchFamily="34" charset="0"/>
              </a:rPr>
              <a:t>Vadulas</a:t>
            </a:r>
            <a:r>
              <a:rPr lang="lv-LV" sz="3700" dirty="0">
                <a:solidFill>
                  <a:srgbClr val="00465B"/>
                </a:solidFill>
                <a:latin typeface="Arial" panose="020B0604020202020204" pitchFamily="34" charset="0"/>
              </a:rPr>
              <a:t> un </a:t>
            </a:r>
            <a:r>
              <a:rPr lang="lv-LV" sz="3700" dirty="0" err="1">
                <a:solidFill>
                  <a:srgbClr val="00465B"/>
                </a:solidFill>
                <a:latin typeface="Arial" panose="020B0604020202020204" pitchFamily="34" charset="0"/>
              </a:rPr>
              <a:t>taktilas</a:t>
            </a:r>
            <a:r>
              <a:rPr lang="lv-LV" sz="3700" dirty="0">
                <a:solidFill>
                  <a:srgbClr val="00465B"/>
                </a:solidFill>
                <a:latin typeface="Arial" panose="020B0604020202020204" pitchFamily="34" charset="0"/>
              </a:rPr>
              <a:t> virsmas</a:t>
            </a:r>
          </a:p>
          <a:p>
            <a:pPr marL="685800" indent="-685800" algn="l">
              <a:lnSpc>
                <a:spcPct val="100000"/>
              </a:lnSpc>
              <a:spcAft>
                <a:spcPts val="600"/>
              </a:spcAft>
              <a:buClr>
                <a:srgbClr val="00465B"/>
              </a:buClr>
              <a:buFont typeface="Arial" panose="020B0604020202020204" pitchFamily="34" charset="0"/>
              <a:buChar char="•"/>
            </a:pPr>
            <a:r>
              <a:rPr lang="lv-LV" sz="3700" dirty="0">
                <a:solidFill>
                  <a:srgbClr val="00465B"/>
                </a:solidFill>
                <a:latin typeface="Arial" panose="020B0604020202020204" pitchFamily="34" charset="0"/>
              </a:rPr>
              <a:t>Kontrastējoši seguma risinājumi</a:t>
            </a:r>
          </a:p>
        </p:txBody>
      </p:sp>
      <p:sp>
        <p:nvSpPr>
          <p:cNvPr id="19" name="TITLE 01">
            <a:extLst>
              <a:ext uri="{FF2B5EF4-FFF2-40B4-BE49-F238E27FC236}">
                <a16:creationId xmlns:a16="http://schemas.microsoft.com/office/drawing/2014/main" id="{41CDFF9E-DE94-C688-8AB5-5F75D4124832}"/>
              </a:ext>
            </a:extLst>
          </p:cNvPr>
          <p:cNvSpPr txBox="1"/>
          <p:nvPr/>
        </p:nvSpPr>
        <p:spPr>
          <a:xfrm>
            <a:off x="1119399" y="8095888"/>
            <a:ext cx="5596128" cy="76944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>
            <a:defPPr>
              <a:defRPr lang="en-US"/>
            </a:defPPr>
            <a:lvl1pPr>
              <a:defRPr sz="4300" b="1">
                <a:solidFill>
                  <a:schemeClr val="tx2"/>
                </a:solidFill>
                <a:latin typeface="Montserrat" pitchFamily="2" charset="77"/>
                <a:ea typeface="Arimo" panose="020B0604020202020204" pitchFamily="34" charset="0"/>
                <a:cs typeface="Space Grotesk" pitchFamily="2" charset="77"/>
              </a:defRPr>
            </a:lvl1pPr>
          </a:lstStyle>
          <a:p>
            <a:pPr algn="ctr"/>
            <a:r>
              <a:rPr lang="lv-LV" dirty="0">
                <a:latin typeface="Arial" panose="020B0604020202020204" pitchFamily="34" charset="0"/>
              </a:rPr>
              <a:t>REDZE</a:t>
            </a:r>
            <a:endParaRPr lang="en-US" dirty="0">
              <a:latin typeface="Arial" panose="020B0604020202020204" pitchFamily="34" charset="0"/>
            </a:endParaRPr>
          </a:p>
        </p:txBody>
      </p:sp>
      <p:pic>
        <p:nvPicPr>
          <p:cNvPr id="3" name="Picture Placeholder 2" descr="droša un ērti izmantojama gājēju un velosipēdu ietve, krāsu un tekstūru kontrasti">
            <a:extLst>
              <a:ext uri="{FF2B5EF4-FFF2-40B4-BE49-F238E27FC236}">
                <a16:creationId xmlns:a16="http://schemas.microsoft.com/office/drawing/2014/main" id="{E434C77E-A2C7-FA4A-A0BD-8F638B69240D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15274" y="2805018"/>
            <a:ext cx="4861128" cy="5240961"/>
          </a:xfrm>
        </p:spPr>
      </p:pic>
      <p:sp>
        <p:nvSpPr>
          <p:cNvPr id="2" name="Virsraksts 1">
            <a:extLst>
              <a:ext uri="{FF2B5EF4-FFF2-40B4-BE49-F238E27FC236}">
                <a16:creationId xmlns:a16="http://schemas.microsoft.com/office/drawing/2014/main" id="{629920F9-44A1-4B8A-AF54-823F451EEF6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96569" y="171049"/>
            <a:ext cx="22382045" cy="2651126"/>
          </a:xfrm>
        </p:spPr>
        <p:txBody>
          <a:bodyPr>
            <a:normAutofit/>
          </a:bodyPr>
          <a:lstStyle/>
          <a:p>
            <a:pPr algn="l"/>
            <a:r>
              <a:rPr lang="lv-LV" sz="5500" b="1" i="0" kern="1200" spc="-100" baseline="0" dirty="0">
                <a:solidFill>
                  <a:srgbClr val="00465B"/>
                </a:solidFill>
                <a:effectLst/>
                <a:latin typeface="Arial" panose="020B0604020202020204" pitchFamily="34" charset="0"/>
                <a:ea typeface="Open Sans Light"/>
                <a:cs typeface="Arial" panose="020B0604020202020204" pitchFamily="34" charset="0"/>
              </a:rPr>
              <a:t>5. PIEKĻŪSTAMĪBA CILVĒKIEM AR REDZES,DZIRDES UN GARĪGA RAKSTURA TRAUCĒJUMIEM</a:t>
            </a:r>
            <a:endParaRPr lang="lv-LV" sz="5500" dirty="0"/>
          </a:p>
        </p:txBody>
      </p:sp>
    </p:spTree>
    <p:extLst>
      <p:ext uri="{BB962C8B-B14F-4D97-AF65-F5344CB8AC3E}">
        <p14:creationId xmlns:p14="http://schemas.microsoft.com/office/powerpoint/2010/main" val="22772371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7">
            <a:extLst>
              <a:ext uri="{FF2B5EF4-FFF2-40B4-BE49-F238E27FC236}">
                <a16:creationId xmlns:a16="http://schemas.microsoft.com/office/drawing/2014/main" id="{02542AF5-09B1-489B-A176-9405DE6DF3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9554" y="11440297"/>
            <a:ext cx="1908346" cy="1908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Straight Connector 6">
            <a:extLst>
              <a:ext uri="{FF2B5EF4-FFF2-40B4-BE49-F238E27FC236}">
                <a16:creationId xmlns:a16="http://schemas.microsoft.com/office/drawing/2014/main" id="{28E7F2F8-1664-42AC-9209-98903BBB0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643829" y="10833680"/>
            <a:ext cx="7089992" cy="0"/>
          </a:xfrm>
          <a:prstGeom prst="line">
            <a:avLst/>
          </a:prstGeom>
          <a:ln w="63500">
            <a:solidFill>
              <a:srgbClr val="3884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vāls 2">
            <a:extLst>
              <a:ext uri="{FF2B5EF4-FFF2-40B4-BE49-F238E27FC236}">
                <a16:creationId xmlns:a16="http://schemas.microsoft.com/office/drawing/2014/main" id="{947FB482-19B7-4B70-9CD7-D3F94D078E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168641" y="2882319"/>
            <a:ext cx="1828867" cy="147741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lv-LV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vāls 3">
            <a:extLst>
              <a:ext uri="{FF2B5EF4-FFF2-40B4-BE49-F238E27FC236}">
                <a16:creationId xmlns:a16="http://schemas.microsoft.com/office/drawing/2014/main" id="{867D94E3-3B2B-4F7D-9350-45883E323D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43000" y="898071"/>
            <a:ext cx="1910443" cy="4930971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lv-LV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Google Shape;545;p48">
            <a:extLst>
              <a:ext uri="{FF2B5EF4-FFF2-40B4-BE49-F238E27FC236}">
                <a16:creationId xmlns:a16="http://schemas.microsoft.com/office/drawing/2014/main" id="{8B12EC0A-3FB7-4900-A311-E14101F7DF19}"/>
              </a:ext>
            </a:extLst>
          </p:cNvPr>
          <p:cNvSpPr txBox="1">
            <a:spLocks/>
          </p:cNvSpPr>
          <p:nvPr/>
        </p:nvSpPr>
        <p:spPr>
          <a:xfrm>
            <a:off x="15752273" y="7248661"/>
            <a:ext cx="8551383" cy="313929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lv-LV" sz="40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Pie </a:t>
            </a:r>
            <a:r>
              <a:rPr lang="lv-LV" sz="4000" dirty="0" err="1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taktilās</a:t>
            </a:r>
            <a:r>
              <a:rPr lang="lv-LV" sz="40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 virsmas (</a:t>
            </a:r>
            <a:r>
              <a:rPr lang="lv-LV" sz="4000" b="1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bīstamas pie pašas ietves malas</a:t>
            </a:r>
            <a:r>
              <a:rPr lang="lv-LV" sz="40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), ko izmanto cilvēki ar redzes traucējumiem, šķērslis – puķu pods ar atpūtas soliņu</a:t>
            </a:r>
          </a:p>
        </p:txBody>
      </p:sp>
      <p:pic>
        <p:nvPicPr>
          <p:cNvPr id="6" name="Attēla vietturis 5" descr="nepārdomāts no sākuma un bīstams taktils risinājums pie pašas ietves malas. Kā šķērslis to izmantošanai - puķu pods ar atpūtas soliņu">
            <a:extLst>
              <a:ext uri="{FF2B5EF4-FFF2-40B4-BE49-F238E27FC236}">
                <a16:creationId xmlns:a16="http://schemas.microsoft.com/office/drawing/2014/main" id="{1FF117DD-64CA-4506-836D-0A6EDB726388}"/>
              </a:ext>
            </a:extLst>
          </p:cNvPr>
          <p:cNvPicPr>
            <a:picLocks noGrp="1" noChangeAspect="1"/>
          </p:cNvPicPr>
          <p:nvPr>
            <p:ph type="pic" sz="quarter" idx="30"/>
          </p:nvPr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762397" y="-23035"/>
            <a:ext cx="7083297" cy="7063260"/>
          </a:xfrm>
        </p:spPr>
      </p:pic>
      <p:sp>
        <p:nvSpPr>
          <p:cNvPr id="8" name="Google Shape;545;p48">
            <a:extLst>
              <a:ext uri="{FF2B5EF4-FFF2-40B4-BE49-F238E27FC236}">
                <a16:creationId xmlns:a16="http://schemas.microsoft.com/office/drawing/2014/main" id="{E27CF489-8608-4369-8C58-6620FB4FE223}"/>
              </a:ext>
            </a:extLst>
          </p:cNvPr>
          <p:cNvSpPr txBox="1">
            <a:spLocks/>
          </p:cNvSpPr>
          <p:nvPr/>
        </p:nvSpPr>
        <p:spPr>
          <a:xfrm>
            <a:off x="6679227" y="7041191"/>
            <a:ext cx="9205004" cy="313929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lv-LV" sz="40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Cilvēkiem ar redzes traucējumiem šķērslis – stabs un transporta kustības saraksta plāksnes nav kontrastējošas. Stabs novietots ietvei pa vidu</a:t>
            </a:r>
          </a:p>
        </p:txBody>
      </p:sp>
      <p:pic>
        <p:nvPicPr>
          <p:cNvPr id="14" name="Attēla vietturis 13" descr="sabiedriska transporta pietura, un ka šķērslis stabs ar transporta kustības sarakstu. Bīstams un nepārdomāts risinājums cilvēkiem ar redzes traucējumiem">
            <a:extLst>
              <a:ext uri="{FF2B5EF4-FFF2-40B4-BE49-F238E27FC236}">
                <a16:creationId xmlns:a16="http://schemas.microsoft.com/office/drawing/2014/main" id="{97788781-5930-4241-B770-C9AED56100F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Grp="1" noChangeAspect="1"/>
          </p:cNvPicPr>
          <p:nvPr>
            <p:ph type="pic" sz="quarter" idx="29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43829" y="-23035"/>
            <a:ext cx="5275800" cy="7034401"/>
          </a:xfrm>
        </p:spPr>
      </p:pic>
      <p:sp>
        <p:nvSpPr>
          <p:cNvPr id="7" name="Google Shape;545;p48">
            <a:extLst>
              <a:ext uri="{FF2B5EF4-FFF2-40B4-BE49-F238E27FC236}">
                <a16:creationId xmlns:a16="http://schemas.microsoft.com/office/drawing/2014/main" id="{68BBF136-961E-4CD6-9A2E-1C1CD3FF0BB2}"/>
              </a:ext>
            </a:extLst>
          </p:cNvPr>
          <p:cNvSpPr txBox="1">
            <a:spLocks/>
          </p:cNvSpPr>
          <p:nvPr/>
        </p:nvSpPr>
        <p:spPr>
          <a:xfrm>
            <a:off x="368020" y="7248661"/>
            <a:ext cx="6276128" cy="240062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lv-LV" sz="40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Stabs nav apzīmēts ar kontrastējošu marķējumu trīs augstumos</a:t>
            </a:r>
            <a:endParaRPr lang="lv-LV" sz="4000" dirty="0">
              <a:solidFill>
                <a:srgbClr val="C00000"/>
              </a:solidFill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  <a:sym typeface="Source Sans Pro"/>
            </a:endParaRPr>
          </a:p>
        </p:txBody>
      </p:sp>
      <p:pic>
        <p:nvPicPr>
          <p:cNvPr id="16" name="Attēla vietturis 15" descr="šķērslis uz ietves - stabs ar zīmi, nav kontrasta risinājumu">
            <a:extLst>
              <a:ext uri="{FF2B5EF4-FFF2-40B4-BE49-F238E27FC236}">
                <a16:creationId xmlns:a16="http://schemas.microsoft.com/office/drawing/2014/main" id="{E4F02C7A-140E-4C88-A13E-5519ABA09385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347558" y="987892"/>
            <a:ext cx="7063258" cy="5041408"/>
          </a:xfrm>
        </p:spPr>
      </p:pic>
      <p:sp>
        <p:nvSpPr>
          <p:cNvPr id="2" name="Virsraksts 1">
            <a:extLst>
              <a:ext uri="{FF2B5EF4-FFF2-40B4-BE49-F238E27FC236}">
                <a16:creationId xmlns:a16="http://schemas.microsoft.com/office/drawing/2014/main" id="{C002145C-AAA9-4EBD-9384-AEEA080E178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184071" y="11068907"/>
            <a:ext cx="21455743" cy="2651126"/>
          </a:xfrm>
        </p:spPr>
        <p:txBody>
          <a:bodyPr>
            <a:normAutofit fontScale="90000"/>
          </a:bodyPr>
          <a:lstStyle/>
          <a:p>
            <a:pPr algn="l"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</a:pPr>
            <a:r>
              <a:rPr lang="lv-LV" sz="6100" dirty="0">
                <a:solidFill>
                  <a:srgbClr val="00465B"/>
                </a:solidFill>
                <a:latin typeface="Arial" panose="020B0604020202020204" pitchFamily="34" charset="0"/>
                <a:ea typeface="Open Sans Light"/>
                <a:cs typeface="Arial" panose="020B0604020202020204" pitchFamily="34" charset="0"/>
              </a:rPr>
              <a:t>PIEKĻŪSTAMĪBA CILVĒKIEM AR REDZES,DZIRDES UN GARĪGA RAKSTURA TRAUCĒJUMIEM</a:t>
            </a:r>
            <a:br>
              <a:rPr lang="lv-LV" sz="8000" b="1" kern="1200" dirty="0">
                <a:solidFill>
                  <a:srgbClr val="00465B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lv-LV" sz="3200" dirty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NEPĀRDOMĀTI RISINĀJUMI</a:t>
            </a:r>
            <a:endParaRPr lang="lv-LV" sz="32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99287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7CCC551-19A2-9E4D-B620-9B0CAA4A3C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" y="0"/>
            <a:ext cx="9523975" cy="137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Plus Jakarta Sans Light" pitchFamily="2" charset="0"/>
            </a:endParaRP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1FC464E4-34A4-47DE-9881-46C05DEEFE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660250" y="2265519"/>
            <a:ext cx="8067699" cy="4571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4" name="Attēls 13" descr="atpūtas soliņš pie gājēju un velosipēdu celiņa. Velo novietne.">
            <a:extLst>
              <a:ext uri="{FF2B5EF4-FFF2-40B4-BE49-F238E27FC236}">
                <a16:creationId xmlns:a16="http://schemas.microsoft.com/office/drawing/2014/main" id="{26827E05-1E2A-4DA1-99C2-2305DC0F400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3389" y="7086600"/>
            <a:ext cx="8805341" cy="6105258"/>
          </a:xfrm>
          <a:prstGeom prst="rect">
            <a:avLst/>
          </a:prstGeom>
        </p:spPr>
      </p:pic>
      <p:pic>
        <p:nvPicPr>
          <p:cNvPr id="16" name="Attēls 15" descr="kontrasta un ar zīmi izveidots veloceļš">
            <a:extLst>
              <a:ext uri="{FF2B5EF4-FFF2-40B4-BE49-F238E27FC236}">
                <a16:creationId xmlns:a16="http://schemas.microsoft.com/office/drawing/2014/main" id="{3F60E30E-F2F9-4A7B-81D2-D6C421782B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3389" y="524142"/>
            <a:ext cx="8811267" cy="574765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9854733-6088-E79F-CC44-444A12D7EEB7}"/>
              </a:ext>
            </a:extLst>
          </p:cNvPr>
          <p:cNvSpPr txBox="1"/>
          <p:nvPr/>
        </p:nvSpPr>
        <p:spPr>
          <a:xfrm>
            <a:off x="9715501" y="2480898"/>
            <a:ext cx="14222185" cy="110538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>
              <a:lnSpc>
                <a:spcPct val="140000"/>
              </a:lnSpc>
              <a:spcBef>
                <a:spcPts val="1200"/>
              </a:spcBef>
              <a:spcAft>
                <a:spcPts val="0"/>
              </a:spcAft>
              <a:defRPr sz="3100">
                <a:latin typeface="Montserrat" pitchFamily="2" charset="77"/>
              </a:defRPr>
            </a:lvl1pPr>
          </a:lstStyle>
          <a:p>
            <a:pPr marL="685800" indent="-685800">
              <a:lnSpc>
                <a:spcPct val="120000"/>
              </a:lnSpc>
              <a:spcBef>
                <a:spcPts val="0"/>
              </a:spcBef>
              <a:buClr>
                <a:srgbClr val="00465B"/>
              </a:buClr>
              <a:buFont typeface="Arial" panose="020B0604020202020204" pitchFamily="34" charset="0"/>
              <a:buChar char="•"/>
            </a:pPr>
            <a:r>
              <a:rPr lang="lv-LV" sz="5300" dirty="0">
                <a:solidFill>
                  <a:srgbClr val="00465B"/>
                </a:solidFill>
                <a:latin typeface="Arial" panose="020B0604020202020204" pitchFamily="34" charset="0"/>
              </a:rPr>
              <a:t>promenādes gājēju daļa veidota pēc gājēju ceļu noteikumiem (skat. 1. punktu)</a:t>
            </a:r>
          </a:p>
          <a:p>
            <a:pPr marL="685800" indent="-685800">
              <a:lnSpc>
                <a:spcPct val="120000"/>
              </a:lnSpc>
              <a:spcBef>
                <a:spcPts val="0"/>
              </a:spcBef>
              <a:buClr>
                <a:srgbClr val="00465B"/>
              </a:buClr>
              <a:buFont typeface="Arial" panose="020B0604020202020204" pitchFamily="34" charset="0"/>
              <a:buChar char="•"/>
            </a:pPr>
            <a:r>
              <a:rPr lang="lv-LV" sz="5300" dirty="0">
                <a:solidFill>
                  <a:srgbClr val="00465B"/>
                </a:solidFill>
                <a:latin typeface="Arial" panose="020B0604020202020204" pitchFamily="34" charset="0"/>
              </a:rPr>
              <a:t>kopīgs gājēju un velosipēdu ceļa platums    ≥ 2,5 m, apzīmēts ar 417. ceļa zīmi</a:t>
            </a:r>
          </a:p>
          <a:p>
            <a:pPr marL="685800" indent="-685800">
              <a:lnSpc>
                <a:spcPct val="120000"/>
              </a:lnSpc>
              <a:spcBef>
                <a:spcPts val="0"/>
              </a:spcBef>
              <a:buClr>
                <a:srgbClr val="00465B"/>
              </a:buClr>
              <a:buFont typeface="Arial" panose="020B0604020202020204" pitchFamily="34" charset="0"/>
              <a:buChar char="•"/>
            </a:pPr>
            <a:r>
              <a:rPr lang="lv-LV" sz="5300" dirty="0" err="1">
                <a:solidFill>
                  <a:srgbClr val="00465B"/>
                </a:solidFill>
                <a:latin typeface="Arial" panose="020B0604020202020204" pitchFamily="34" charset="0"/>
              </a:rPr>
              <a:t>vadulu</a:t>
            </a:r>
            <a:r>
              <a:rPr lang="lv-LV" sz="5300" dirty="0">
                <a:solidFill>
                  <a:srgbClr val="00465B"/>
                </a:solidFill>
                <a:latin typeface="Arial" panose="020B0604020202020204" pitchFamily="34" charset="0"/>
              </a:rPr>
              <a:t> sistēmas un seguma kontrasta risinājumi/ dažādi materiāli (cilvēkiem ar redzes traucējumiem)</a:t>
            </a:r>
          </a:p>
          <a:p>
            <a:pPr marL="685800" indent="-685800">
              <a:spcBef>
                <a:spcPts val="0"/>
              </a:spcBef>
              <a:buClr>
                <a:srgbClr val="00465B"/>
              </a:buClr>
              <a:buFont typeface="Arial" panose="020B0604020202020204" pitchFamily="34" charset="0"/>
              <a:buChar char="•"/>
            </a:pPr>
            <a:r>
              <a:rPr lang="lv-LV" sz="5300" dirty="0">
                <a:solidFill>
                  <a:srgbClr val="00465B"/>
                </a:solidFill>
                <a:latin typeface="Arial" panose="020B0604020202020204" pitchFamily="34" charset="0"/>
              </a:rPr>
              <a:t>norādes par attālumiem starp objektiem</a:t>
            </a:r>
          </a:p>
          <a:p>
            <a:pPr marL="685800" indent="-685800">
              <a:lnSpc>
                <a:spcPct val="120000"/>
              </a:lnSpc>
              <a:spcBef>
                <a:spcPts val="0"/>
              </a:spcBef>
              <a:buClr>
                <a:srgbClr val="00465B"/>
              </a:buClr>
              <a:buFont typeface="Arial" panose="020B0604020202020204" pitchFamily="34" charset="0"/>
              <a:buChar char="•"/>
            </a:pPr>
            <a:r>
              <a:rPr lang="lv-LV" sz="5300" dirty="0">
                <a:solidFill>
                  <a:srgbClr val="00465B"/>
                </a:solidFill>
                <a:latin typeface="Arial" panose="020B0604020202020204" pitchFamily="34" charset="0"/>
              </a:rPr>
              <a:t>dabīgā kāpuma un bīstamās vietās ir aizsargbarjeras vai margas</a:t>
            </a:r>
          </a:p>
          <a:p>
            <a:pPr marL="685800" indent="-685800">
              <a:spcBef>
                <a:spcPts val="0"/>
              </a:spcBef>
              <a:buClr>
                <a:srgbClr val="00465B"/>
              </a:buClr>
              <a:buFont typeface="Arial" panose="020B0604020202020204" pitchFamily="34" charset="0"/>
              <a:buChar char="•"/>
            </a:pPr>
            <a:r>
              <a:rPr lang="lv-LV" sz="5300" dirty="0">
                <a:solidFill>
                  <a:srgbClr val="00465B"/>
                </a:solidFill>
                <a:latin typeface="Arial" panose="020B0604020202020204" pitchFamily="34" charset="0"/>
              </a:rPr>
              <a:t>atpūtas soliņi visā promenādes garumā</a:t>
            </a:r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0C595821-3FC2-4DDD-AA6E-69E731C986F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592112" y="219940"/>
            <a:ext cx="12203974" cy="2080437"/>
          </a:xfrm>
        </p:spPr>
        <p:txBody>
          <a:bodyPr>
            <a:normAutofit/>
          </a:bodyPr>
          <a:lstStyle/>
          <a:p>
            <a:r>
              <a:rPr lang="lv-LV" dirty="0">
                <a:latin typeface="Arial" panose="020B0604020202020204" pitchFamily="34" charset="0"/>
                <a:cs typeface="Arial" panose="020B0604020202020204" pitchFamily="34" charset="0"/>
              </a:rPr>
              <a:t>6. PROMENĀDES</a:t>
            </a:r>
          </a:p>
        </p:txBody>
      </p:sp>
    </p:spTree>
    <p:extLst>
      <p:ext uri="{BB962C8B-B14F-4D97-AF65-F5344CB8AC3E}">
        <p14:creationId xmlns:p14="http://schemas.microsoft.com/office/powerpoint/2010/main" val="5261302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545;p48">
            <a:extLst>
              <a:ext uri="{FF2B5EF4-FFF2-40B4-BE49-F238E27FC236}">
                <a16:creationId xmlns:a16="http://schemas.microsoft.com/office/drawing/2014/main" id="{8B12EC0A-3FB7-4900-A311-E14101F7DF19}"/>
              </a:ext>
            </a:extLst>
          </p:cNvPr>
          <p:cNvSpPr txBox="1">
            <a:spLocks/>
          </p:cNvSpPr>
          <p:nvPr/>
        </p:nvSpPr>
        <p:spPr>
          <a:xfrm>
            <a:off x="16154936" y="7092782"/>
            <a:ext cx="8435340" cy="364712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lv-LV" sz="45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Dažādas krāsas velo un gājēju ceļiem, </a:t>
            </a:r>
            <a:r>
              <a:rPr lang="lv-LV" sz="4500" dirty="0" err="1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vadulas</a:t>
            </a:r>
            <a:r>
              <a:rPr lang="lv-LV" sz="45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 cilvēkiem ar redzes traucējumiem/ pilnu redzes zudumu (drošs attālums pirms atpūtas soliņa)</a:t>
            </a:r>
          </a:p>
        </p:txBody>
      </p:sp>
      <p:pic>
        <p:nvPicPr>
          <p:cNvPr id="12" name="Attēla vietturis 11" descr="piekļūstams parks cilvēkiem ar redzes un kustību traucējumiem">
            <a:extLst>
              <a:ext uri="{FF2B5EF4-FFF2-40B4-BE49-F238E27FC236}">
                <a16:creationId xmlns:a16="http://schemas.microsoft.com/office/drawing/2014/main" id="{7EEB4F35-CBFD-476B-A1C8-1179F7376C27}"/>
              </a:ext>
            </a:extLst>
          </p:cNvPr>
          <p:cNvPicPr>
            <a:picLocks noGrp="1" noChangeAspect="1"/>
          </p:cNvPicPr>
          <p:nvPr>
            <p:ph type="pic" sz="quarter" idx="30"/>
          </p:nvPr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 rot="5400000">
            <a:off x="17147071" y="266354"/>
            <a:ext cx="6842957" cy="6337649"/>
          </a:xfrm>
        </p:spPr>
      </p:pic>
      <p:sp>
        <p:nvSpPr>
          <p:cNvPr id="8" name="Google Shape;545;p48">
            <a:extLst>
              <a:ext uri="{FF2B5EF4-FFF2-40B4-BE49-F238E27FC236}">
                <a16:creationId xmlns:a16="http://schemas.microsoft.com/office/drawing/2014/main" id="{E27CF489-8608-4369-8C58-6620FB4FE223}"/>
              </a:ext>
            </a:extLst>
          </p:cNvPr>
          <p:cNvSpPr txBox="1">
            <a:spLocks/>
          </p:cNvSpPr>
          <p:nvPr/>
        </p:nvSpPr>
        <p:spPr>
          <a:xfrm>
            <a:off x="7554167" y="7092782"/>
            <a:ext cx="8214844" cy="156963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lv-LV" sz="45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Soliņš ir ar muguras balstu un rokturiem un speciālu galdiņu</a:t>
            </a:r>
          </a:p>
        </p:txBody>
      </p:sp>
      <p:pic>
        <p:nvPicPr>
          <p:cNvPr id="14" name="Attēla vietturis 13" descr="ērts atpūtas soliņš">
            <a:extLst>
              <a:ext uri="{FF2B5EF4-FFF2-40B4-BE49-F238E27FC236}">
                <a16:creationId xmlns:a16="http://schemas.microsoft.com/office/drawing/2014/main" id="{97788781-5930-4241-B770-C9AED56100F4}"/>
              </a:ext>
            </a:extLst>
          </p:cNvPr>
          <p:cNvPicPr>
            <a:picLocks noGrp="1" noChangeAspect="1"/>
          </p:cNvPicPr>
          <p:nvPr>
            <p:ph type="pic" sz="quarter" idx="29"/>
          </p:nvPr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49056" y="13700"/>
            <a:ext cx="8096190" cy="6844300"/>
          </a:xfrm>
        </p:spPr>
      </p:pic>
      <p:sp>
        <p:nvSpPr>
          <p:cNvPr id="7" name="Google Shape;545;p48">
            <a:extLst>
              <a:ext uri="{FF2B5EF4-FFF2-40B4-BE49-F238E27FC236}">
                <a16:creationId xmlns:a16="http://schemas.microsoft.com/office/drawing/2014/main" id="{68BBF136-961E-4CD6-9A2E-1C1CD3FF0BB2}"/>
              </a:ext>
            </a:extLst>
          </p:cNvPr>
          <p:cNvSpPr txBox="1">
            <a:spLocks/>
          </p:cNvSpPr>
          <p:nvPr/>
        </p:nvSpPr>
        <p:spPr>
          <a:xfrm>
            <a:off x="470785" y="7092782"/>
            <a:ext cx="6501515" cy="295462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lv-LV" sz="45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Gājēju un velo ceļi ir atdalīti ar līniju, dabīgā kāpuma vietā ir aizsargbarjera</a:t>
            </a:r>
          </a:p>
        </p:txBody>
      </p:sp>
      <p:pic>
        <p:nvPicPr>
          <p:cNvPr id="16" name="Attēla vietturis 15" descr="promenāde ar dabisku kāpumu, aizsargbarjera">
            <a:extLst>
              <a:ext uri="{FF2B5EF4-FFF2-40B4-BE49-F238E27FC236}">
                <a16:creationId xmlns:a16="http://schemas.microsoft.com/office/drawing/2014/main" id="{E4F02C7A-140E-4C88-A13E-5519ABA09385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3783" y="-13709"/>
            <a:ext cx="5535518" cy="6871709"/>
          </a:xfrm>
        </p:spPr>
      </p:pic>
      <p:cxnSp>
        <p:nvCxnSpPr>
          <p:cNvPr id="17" name="Straight Connector 6">
            <a:extLst>
              <a:ext uri="{FF2B5EF4-FFF2-40B4-BE49-F238E27FC236}">
                <a16:creationId xmlns:a16="http://schemas.microsoft.com/office/drawing/2014/main" id="{28E7F2F8-1664-42AC-9209-98903BBB0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643829" y="11045952"/>
            <a:ext cx="7089992" cy="0"/>
          </a:xfrm>
          <a:prstGeom prst="line">
            <a:avLst/>
          </a:prstGeom>
          <a:ln w="63500">
            <a:solidFill>
              <a:srgbClr val="3884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Attēls 10">
            <a:extLst>
              <a:ext uri="{FF2B5EF4-FFF2-40B4-BE49-F238E27FC236}">
                <a16:creationId xmlns:a16="http://schemas.microsoft.com/office/drawing/2014/main" id="{AE02D521-67F3-43B4-B625-3E5F961837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712" b="96827" l="3000" r="94000">
                        <a14:foregroundMark x1="10222" y1="60000" x2="4111" y2="68942"/>
                        <a14:foregroundMark x1="4111" y1="68942" x2="6889" y2="73558"/>
                        <a14:foregroundMark x1="6889" y1="73558" x2="11333" y2="69712"/>
                        <a14:foregroundMark x1="11333" y1="69712" x2="11333" y2="59423"/>
                        <a14:foregroundMark x1="3333" y1="68462" x2="6000" y2="71827"/>
                        <a14:foregroundMark x1="84222" y1="10481" x2="94222" y2="4712"/>
                        <a14:foregroundMark x1="94222" y1="4712" x2="87000" y2="12308"/>
                        <a14:foregroundMark x1="19444" y1="89231" x2="21222" y2="93750"/>
                        <a14:foregroundMark x1="21222" y1="93750" x2="25000" y2="97404"/>
                        <a14:foregroundMark x1="25000" y1="97404" x2="27333" y2="92692"/>
                        <a14:foregroundMark x1="27333" y1="92692" x2="23000" y2="89038"/>
                        <a14:foregroundMark x1="23000" y1="89038" x2="21556" y2="89038"/>
                        <a14:foregroundMark x1="21111" y1="92308" x2="23444" y2="96827"/>
                        <a14:foregroundMark x1="23444" y1="96827" x2="25889" y2="95577"/>
                        <a14:foregroundMark x1="3111" y1="67981" x2="4222" y2="723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48705" y="11448587"/>
            <a:ext cx="1606414" cy="1856302"/>
          </a:xfrm>
          <a:prstGeom prst="rect">
            <a:avLst/>
          </a:prstGeom>
        </p:spPr>
      </p:pic>
      <p:sp>
        <p:nvSpPr>
          <p:cNvPr id="2" name="Virsraksts 1">
            <a:extLst>
              <a:ext uri="{FF2B5EF4-FFF2-40B4-BE49-F238E27FC236}">
                <a16:creationId xmlns:a16="http://schemas.microsoft.com/office/drawing/2014/main" id="{C002145C-AAA9-4EBD-9384-AEEA080E178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749056" y="11051175"/>
            <a:ext cx="10917767" cy="2651126"/>
          </a:xfrm>
        </p:spPr>
        <p:txBody>
          <a:bodyPr>
            <a:normAutofit/>
          </a:bodyPr>
          <a:lstStyle/>
          <a:p>
            <a:pPr algn="l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7500" b="1" kern="1200" dirty="0">
                <a:solidFill>
                  <a:srgbClr val="00465B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PROMENĀDES</a:t>
            </a:r>
            <a:br>
              <a:rPr lang="lv-LV" sz="8000" b="1" kern="1200" dirty="0">
                <a:solidFill>
                  <a:srgbClr val="00465B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lv-LV" sz="4000" dirty="0">
                <a:solidFill>
                  <a:srgbClr val="00800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LABĀ PRAKSE</a:t>
            </a:r>
            <a:endParaRPr lang="lv-LV" sz="4000" dirty="0">
              <a:solidFill>
                <a:srgbClr val="00800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65066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3EF11073-AAE7-EF42-B109-F1BA4D408F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107530" y="1786"/>
            <a:ext cx="8295431" cy="13712428"/>
          </a:xfrm>
          <a:prstGeom prst="rect">
            <a:avLst/>
          </a:prstGeom>
          <a:solidFill>
            <a:schemeClr val="accent4">
              <a:alpha val="9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27977"/>
            <a:endParaRPr lang="en-US" sz="3599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D111451-D9B0-134F-8160-AA5D56FD8A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451162" y="2935688"/>
            <a:ext cx="7088146" cy="0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8">
            <a:extLst>
              <a:ext uri="{FF2B5EF4-FFF2-40B4-BE49-F238E27FC236}">
                <a16:creationId xmlns:a16="http://schemas.microsoft.com/office/drawing/2014/main" id="{7902DE0D-54F5-49F5-8588-7B33BDC467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169296">
            <a:off x="11660085" y="3841696"/>
            <a:ext cx="12796178" cy="8357752"/>
            <a:chOff x="12848246" y="3401528"/>
            <a:chExt cx="5934809" cy="3407018"/>
          </a:xfrm>
        </p:grpSpPr>
        <p:sp>
          <p:nvSpPr>
            <p:cNvPr id="18" name="Freeform 2">
              <a:extLst>
                <a:ext uri="{FF2B5EF4-FFF2-40B4-BE49-F238E27FC236}">
                  <a16:creationId xmlns:a16="http://schemas.microsoft.com/office/drawing/2014/main" id="{4A381AD9-27AE-416A-B061-ABAF50FE3C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92272" y="3412520"/>
              <a:ext cx="4846761" cy="3264145"/>
            </a:xfrm>
            <a:custGeom>
              <a:avLst/>
              <a:gdLst>
                <a:gd name="T0" fmla="*/ 3883 w 3890"/>
                <a:gd name="T1" fmla="*/ 121 h 2620"/>
                <a:gd name="T2" fmla="*/ 3883 w 3890"/>
                <a:gd name="T3" fmla="*/ 121 h 2620"/>
                <a:gd name="T4" fmla="*/ 3763 w 3890"/>
                <a:gd name="T5" fmla="*/ 0 h 2620"/>
                <a:gd name="T6" fmla="*/ 126 w 3890"/>
                <a:gd name="T7" fmla="*/ 0 h 2620"/>
                <a:gd name="T8" fmla="*/ 126 w 3890"/>
                <a:gd name="T9" fmla="*/ 0 h 2620"/>
                <a:gd name="T10" fmla="*/ 4 w 3890"/>
                <a:gd name="T11" fmla="*/ 121 h 2620"/>
                <a:gd name="T12" fmla="*/ 4 w 3890"/>
                <a:gd name="T13" fmla="*/ 2619 h 2620"/>
                <a:gd name="T14" fmla="*/ 0 w 3890"/>
                <a:gd name="T15" fmla="*/ 2619 h 2620"/>
                <a:gd name="T16" fmla="*/ 0 w 3890"/>
                <a:gd name="T17" fmla="*/ 2619 h 2620"/>
                <a:gd name="T18" fmla="*/ 3889 w 3890"/>
                <a:gd name="T19" fmla="*/ 2619 h 2620"/>
                <a:gd name="T20" fmla="*/ 3889 w 3890"/>
                <a:gd name="T21" fmla="*/ 2619 h 2620"/>
                <a:gd name="T22" fmla="*/ 3883 w 3890"/>
                <a:gd name="T23" fmla="*/ 2619 h 2620"/>
                <a:gd name="T24" fmla="*/ 3883 w 3890"/>
                <a:gd name="T25" fmla="*/ 121 h 26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890" h="2620">
                  <a:moveTo>
                    <a:pt x="3883" y="121"/>
                  </a:moveTo>
                  <a:lnTo>
                    <a:pt x="3883" y="121"/>
                  </a:lnTo>
                  <a:cubicBezTo>
                    <a:pt x="3883" y="54"/>
                    <a:pt x="3829" y="0"/>
                    <a:pt x="3763" y="0"/>
                  </a:cubicBezTo>
                  <a:lnTo>
                    <a:pt x="126" y="0"/>
                  </a:lnTo>
                  <a:lnTo>
                    <a:pt x="126" y="0"/>
                  </a:lnTo>
                  <a:cubicBezTo>
                    <a:pt x="59" y="0"/>
                    <a:pt x="4" y="54"/>
                    <a:pt x="4" y="121"/>
                  </a:cubicBezTo>
                  <a:lnTo>
                    <a:pt x="4" y="2619"/>
                  </a:lnTo>
                  <a:lnTo>
                    <a:pt x="0" y="2619"/>
                  </a:lnTo>
                  <a:lnTo>
                    <a:pt x="0" y="2619"/>
                  </a:lnTo>
                  <a:lnTo>
                    <a:pt x="3889" y="2619"/>
                  </a:lnTo>
                  <a:lnTo>
                    <a:pt x="3889" y="2619"/>
                  </a:lnTo>
                  <a:lnTo>
                    <a:pt x="3883" y="2619"/>
                  </a:lnTo>
                  <a:lnTo>
                    <a:pt x="3883" y="121"/>
                  </a:lnTo>
                </a:path>
              </a:pathLst>
            </a:custGeom>
            <a:solidFill>
              <a:srgbClr val="02020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1827977"/>
              <a:endParaRPr lang="en-US" sz="6530" dirty="0">
                <a:solidFill>
                  <a:srgbClr val="747993"/>
                </a:solidFill>
                <a:latin typeface="Source Sans 3" panose="020B0303030403020204" pitchFamily="34" charset="0"/>
              </a:endParaRPr>
            </a:p>
          </p:txBody>
        </p:sp>
        <p:sp>
          <p:nvSpPr>
            <p:cNvPr id="19" name="Freeform 3">
              <a:extLst>
                <a:ext uri="{FF2B5EF4-FFF2-40B4-BE49-F238E27FC236}">
                  <a16:creationId xmlns:a16="http://schemas.microsoft.com/office/drawing/2014/main" id="{A10BB585-A706-476D-AFB8-DABAF2D18B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86775" y="3401528"/>
              <a:ext cx="4857750" cy="3275134"/>
            </a:xfrm>
            <a:custGeom>
              <a:avLst/>
              <a:gdLst>
                <a:gd name="T0" fmla="*/ 3768 w 3900"/>
                <a:gd name="T1" fmla="*/ 0 h 2630"/>
                <a:gd name="T2" fmla="*/ 131 w 3900"/>
                <a:gd name="T3" fmla="*/ 0 h 2630"/>
                <a:gd name="T4" fmla="*/ 131 w 3900"/>
                <a:gd name="T5" fmla="*/ 0 h 2630"/>
                <a:gd name="T6" fmla="*/ 0 w 3900"/>
                <a:gd name="T7" fmla="*/ 131 h 2630"/>
                <a:gd name="T8" fmla="*/ 0 w 3900"/>
                <a:gd name="T9" fmla="*/ 2629 h 2630"/>
                <a:gd name="T10" fmla="*/ 5 w 3900"/>
                <a:gd name="T11" fmla="*/ 2629 h 2630"/>
                <a:gd name="T12" fmla="*/ 9 w 3900"/>
                <a:gd name="T13" fmla="*/ 2629 h 2630"/>
                <a:gd name="T14" fmla="*/ 9 w 3900"/>
                <a:gd name="T15" fmla="*/ 131 h 2630"/>
                <a:gd name="T16" fmla="*/ 9 w 3900"/>
                <a:gd name="T17" fmla="*/ 131 h 2630"/>
                <a:gd name="T18" fmla="*/ 131 w 3900"/>
                <a:gd name="T19" fmla="*/ 10 h 2630"/>
                <a:gd name="T20" fmla="*/ 3768 w 3900"/>
                <a:gd name="T21" fmla="*/ 10 h 2630"/>
                <a:gd name="T22" fmla="*/ 3768 w 3900"/>
                <a:gd name="T23" fmla="*/ 10 h 2630"/>
                <a:gd name="T24" fmla="*/ 3888 w 3900"/>
                <a:gd name="T25" fmla="*/ 131 h 2630"/>
                <a:gd name="T26" fmla="*/ 3888 w 3900"/>
                <a:gd name="T27" fmla="*/ 2629 h 2630"/>
                <a:gd name="T28" fmla="*/ 3894 w 3900"/>
                <a:gd name="T29" fmla="*/ 2629 h 2630"/>
                <a:gd name="T30" fmla="*/ 3899 w 3900"/>
                <a:gd name="T31" fmla="*/ 2629 h 2630"/>
                <a:gd name="T32" fmla="*/ 3899 w 3900"/>
                <a:gd name="T33" fmla="*/ 131 h 2630"/>
                <a:gd name="T34" fmla="*/ 3899 w 3900"/>
                <a:gd name="T35" fmla="*/ 131 h 2630"/>
                <a:gd name="T36" fmla="*/ 3768 w 3900"/>
                <a:gd name="T37" fmla="*/ 0 h 26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900" h="2630">
                  <a:moveTo>
                    <a:pt x="3768" y="0"/>
                  </a:moveTo>
                  <a:lnTo>
                    <a:pt x="131" y="0"/>
                  </a:lnTo>
                  <a:lnTo>
                    <a:pt x="131" y="0"/>
                  </a:lnTo>
                  <a:cubicBezTo>
                    <a:pt x="58" y="0"/>
                    <a:pt x="0" y="59"/>
                    <a:pt x="0" y="131"/>
                  </a:cubicBezTo>
                  <a:lnTo>
                    <a:pt x="0" y="2629"/>
                  </a:lnTo>
                  <a:lnTo>
                    <a:pt x="5" y="2629"/>
                  </a:lnTo>
                  <a:lnTo>
                    <a:pt x="9" y="2629"/>
                  </a:lnTo>
                  <a:lnTo>
                    <a:pt x="9" y="131"/>
                  </a:lnTo>
                  <a:lnTo>
                    <a:pt x="9" y="131"/>
                  </a:lnTo>
                  <a:cubicBezTo>
                    <a:pt x="9" y="64"/>
                    <a:pt x="64" y="10"/>
                    <a:pt x="131" y="10"/>
                  </a:cubicBezTo>
                  <a:lnTo>
                    <a:pt x="3768" y="10"/>
                  </a:lnTo>
                  <a:lnTo>
                    <a:pt x="3768" y="10"/>
                  </a:lnTo>
                  <a:cubicBezTo>
                    <a:pt x="3834" y="10"/>
                    <a:pt x="3888" y="64"/>
                    <a:pt x="3888" y="131"/>
                  </a:cubicBezTo>
                  <a:lnTo>
                    <a:pt x="3888" y="2629"/>
                  </a:lnTo>
                  <a:lnTo>
                    <a:pt x="3894" y="2629"/>
                  </a:lnTo>
                  <a:lnTo>
                    <a:pt x="3899" y="2629"/>
                  </a:lnTo>
                  <a:lnTo>
                    <a:pt x="3899" y="131"/>
                  </a:lnTo>
                  <a:lnTo>
                    <a:pt x="3899" y="131"/>
                  </a:lnTo>
                  <a:cubicBezTo>
                    <a:pt x="3899" y="59"/>
                    <a:pt x="3840" y="0"/>
                    <a:pt x="3768" y="0"/>
                  </a:cubicBezTo>
                </a:path>
              </a:pathLst>
            </a:custGeom>
            <a:solidFill>
              <a:srgbClr val="7F7F8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1827977"/>
              <a:endParaRPr lang="en-US" sz="6530" dirty="0">
                <a:solidFill>
                  <a:srgbClr val="747993"/>
                </a:solidFill>
                <a:latin typeface="Source Sans 3" panose="020B0303030403020204" pitchFamily="34" charset="0"/>
              </a:endParaRPr>
            </a:p>
          </p:txBody>
        </p:sp>
        <p:sp>
          <p:nvSpPr>
            <p:cNvPr id="20" name="Freeform 4">
              <a:extLst>
                <a:ext uri="{FF2B5EF4-FFF2-40B4-BE49-F238E27FC236}">
                  <a16:creationId xmlns:a16="http://schemas.microsoft.com/office/drawing/2014/main" id="{AF317219-3F45-4E5D-AFE3-4F697260FE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848246" y="6676662"/>
              <a:ext cx="5934809" cy="131884"/>
            </a:xfrm>
            <a:custGeom>
              <a:avLst/>
              <a:gdLst>
                <a:gd name="T0" fmla="*/ 0 w 4762"/>
                <a:gd name="T1" fmla="*/ 0 h 105"/>
                <a:gd name="T2" fmla="*/ 0 w 4762"/>
                <a:gd name="T3" fmla="*/ 0 h 105"/>
                <a:gd name="T4" fmla="*/ 104 w 4762"/>
                <a:gd name="T5" fmla="*/ 104 h 105"/>
                <a:gd name="T6" fmla="*/ 4656 w 4762"/>
                <a:gd name="T7" fmla="*/ 104 h 105"/>
                <a:gd name="T8" fmla="*/ 4656 w 4762"/>
                <a:gd name="T9" fmla="*/ 104 h 105"/>
                <a:gd name="T10" fmla="*/ 4761 w 4762"/>
                <a:gd name="T11" fmla="*/ 0 h 105"/>
                <a:gd name="T12" fmla="*/ 0 w 4762"/>
                <a:gd name="T13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762" h="105">
                  <a:moveTo>
                    <a:pt x="0" y="0"/>
                  </a:moveTo>
                  <a:lnTo>
                    <a:pt x="0" y="0"/>
                  </a:lnTo>
                  <a:cubicBezTo>
                    <a:pt x="0" y="58"/>
                    <a:pt x="46" y="104"/>
                    <a:pt x="104" y="104"/>
                  </a:cubicBezTo>
                  <a:lnTo>
                    <a:pt x="4656" y="104"/>
                  </a:lnTo>
                  <a:lnTo>
                    <a:pt x="4656" y="104"/>
                  </a:lnTo>
                  <a:cubicBezTo>
                    <a:pt x="4714" y="104"/>
                    <a:pt x="4761" y="58"/>
                    <a:pt x="4761" y="0"/>
                  </a:cubicBezTo>
                  <a:lnTo>
                    <a:pt x="0" y="0"/>
                  </a:lnTo>
                </a:path>
              </a:pathLst>
            </a:custGeom>
            <a:solidFill>
              <a:srgbClr val="ACAFB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1827977"/>
              <a:endParaRPr lang="en-US" sz="6530" dirty="0">
                <a:solidFill>
                  <a:srgbClr val="747993"/>
                </a:solidFill>
                <a:latin typeface="Source Sans 3" panose="020B0303030403020204" pitchFamily="34" charset="0"/>
              </a:endParaRPr>
            </a:p>
          </p:txBody>
        </p:sp>
        <p:sp>
          <p:nvSpPr>
            <p:cNvPr id="21" name="Freeform 5">
              <a:extLst>
                <a:ext uri="{FF2B5EF4-FFF2-40B4-BE49-F238E27FC236}">
                  <a16:creationId xmlns:a16="http://schemas.microsoft.com/office/drawing/2014/main" id="{A4702607-4820-4DB0-A59A-D1EA2788CB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310091" y="6676662"/>
              <a:ext cx="1016613" cy="60445"/>
            </a:xfrm>
            <a:custGeom>
              <a:avLst/>
              <a:gdLst>
                <a:gd name="T0" fmla="*/ 0 w 817"/>
                <a:gd name="T1" fmla="*/ 0 h 50"/>
                <a:gd name="T2" fmla="*/ 0 w 817"/>
                <a:gd name="T3" fmla="*/ 0 h 50"/>
                <a:gd name="T4" fmla="*/ 50 w 817"/>
                <a:gd name="T5" fmla="*/ 49 h 50"/>
                <a:gd name="T6" fmla="*/ 767 w 817"/>
                <a:gd name="T7" fmla="*/ 49 h 50"/>
                <a:gd name="T8" fmla="*/ 767 w 817"/>
                <a:gd name="T9" fmla="*/ 49 h 50"/>
                <a:gd name="T10" fmla="*/ 816 w 817"/>
                <a:gd name="T11" fmla="*/ 0 h 50"/>
                <a:gd name="T12" fmla="*/ 0 w 817"/>
                <a:gd name="T13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17" h="50">
                  <a:moveTo>
                    <a:pt x="0" y="0"/>
                  </a:moveTo>
                  <a:lnTo>
                    <a:pt x="0" y="0"/>
                  </a:lnTo>
                  <a:cubicBezTo>
                    <a:pt x="0" y="28"/>
                    <a:pt x="22" y="49"/>
                    <a:pt x="50" y="49"/>
                  </a:cubicBezTo>
                  <a:lnTo>
                    <a:pt x="767" y="49"/>
                  </a:lnTo>
                  <a:lnTo>
                    <a:pt x="767" y="49"/>
                  </a:lnTo>
                  <a:cubicBezTo>
                    <a:pt x="794" y="49"/>
                    <a:pt x="816" y="28"/>
                    <a:pt x="816" y="0"/>
                  </a:cubicBezTo>
                  <a:lnTo>
                    <a:pt x="0" y="0"/>
                  </a:lnTo>
                </a:path>
              </a:pathLst>
            </a:custGeom>
            <a:solidFill>
              <a:srgbClr val="5C5B6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1827977"/>
              <a:endParaRPr lang="en-US" sz="6530" dirty="0">
                <a:solidFill>
                  <a:srgbClr val="747993"/>
                </a:solidFill>
                <a:latin typeface="Source Sans 3" panose="020B0303030403020204" pitchFamily="34" charset="0"/>
              </a:endParaRPr>
            </a:p>
          </p:txBody>
        </p:sp>
        <p:sp>
          <p:nvSpPr>
            <p:cNvPr id="22" name="Freeform 6">
              <a:extLst>
                <a:ext uri="{FF2B5EF4-FFF2-40B4-BE49-F238E27FC236}">
                  <a16:creationId xmlns:a16="http://schemas.microsoft.com/office/drawing/2014/main" id="{F1356B77-C759-480A-9D0E-97641953F7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82678" y="3467470"/>
              <a:ext cx="65943" cy="65943"/>
            </a:xfrm>
            <a:custGeom>
              <a:avLst/>
              <a:gdLst>
                <a:gd name="T0" fmla="*/ 26 w 54"/>
                <a:gd name="T1" fmla="*/ 0 h 54"/>
                <a:gd name="T2" fmla="*/ 26 w 54"/>
                <a:gd name="T3" fmla="*/ 0 h 54"/>
                <a:gd name="T4" fmla="*/ 0 w 54"/>
                <a:gd name="T5" fmla="*/ 27 h 54"/>
                <a:gd name="T6" fmla="*/ 0 w 54"/>
                <a:gd name="T7" fmla="*/ 27 h 54"/>
                <a:gd name="T8" fmla="*/ 26 w 54"/>
                <a:gd name="T9" fmla="*/ 53 h 54"/>
                <a:gd name="T10" fmla="*/ 26 w 54"/>
                <a:gd name="T11" fmla="*/ 53 h 54"/>
                <a:gd name="T12" fmla="*/ 53 w 54"/>
                <a:gd name="T13" fmla="*/ 27 h 54"/>
                <a:gd name="T14" fmla="*/ 53 w 54"/>
                <a:gd name="T15" fmla="*/ 27 h 54"/>
                <a:gd name="T16" fmla="*/ 26 w 54"/>
                <a:gd name="T17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4" h="54">
                  <a:moveTo>
                    <a:pt x="26" y="0"/>
                  </a:moveTo>
                  <a:lnTo>
                    <a:pt x="26" y="0"/>
                  </a:lnTo>
                  <a:cubicBezTo>
                    <a:pt x="12" y="0"/>
                    <a:pt x="0" y="12"/>
                    <a:pt x="0" y="27"/>
                  </a:cubicBezTo>
                  <a:lnTo>
                    <a:pt x="0" y="27"/>
                  </a:lnTo>
                  <a:cubicBezTo>
                    <a:pt x="0" y="41"/>
                    <a:pt x="12" y="53"/>
                    <a:pt x="26" y="53"/>
                  </a:cubicBezTo>
                  <a:lnTo>
                    <a:pt x="26" y="53"/>
                  </a:lnTo>
                  <a:cubicBezTo>
                    <a:pt x="41" y="53"/>
                    <a:pt x="53" y="41"/>
                    <a:pt x="53" y="27"/>
                  </a:cubicBezTo>
                  <a:lnTo>
                    <a:pt x="53" y="27"/>
                  </a:lnTo>
                  <a:cubicBezTo>
                    <a:pt x="53" y="12"/>
                    <a:pt x="41" y="0"/>
                    <a:pt x="26" y="0"/>
                  </a:cubicBezTo>
                </a:path>
              </a:pathLst>
            </a:custGeom>
            <a:solidFill>
              <a:srgbClr val="5C5B6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1827977"/>
              <a:endParaRPr lang="en-US" sz="6530" dirty="0">
                <a:solidFill>
                  <a:srgbClr val="747993"/>
                </a:solidFill>
                <a:latin typeface="Source Sans 3" panose="020B0303030403020204" pitchFamily="34" charset="0"/>
              </a:endParaRPr>
            </a:p>
          </p:txBody>
        </p:sp>
        <p:sp>
          <p:nvSpPr>
            <p:cNvPr id="23" name="Freeform 7">
              <a:extLst>
                <a:ext uri="{FF2B5EF4-FFF2-40B4-BE49-F238E27FC236}">
                  <a16:creationId xmlns:a16="http://schemas.microsoft.com/office/drawing/2014/main" id="{43D91D41-9B56-4715-815E-FEB6212895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99167" y="3483955"/>
              <a:ext cx="32972" cy="32972"/>
            </a:xfrm>
            <a:custGeom>
              <a:avLst/>
              <a:gdLst>
                <a:gd name="T0" fmla="*/ 12 w 27"/>
                <a:gd name="T1" fmla="*/ 0 h 28"/>
                <a:gd name="T2" fmla="*/ 12 w 27"/>
                <a:gd name="T3" fmla="*/ 0 h 28"/>
                <a:gd name="T4" fmla="*/ 0 w 27"/>
                <a:gd name="T5" fmla="*/ 14 h 28"/>
                <a:gd name="T6" fmla="*/ 0 w 27"/>
                <a:gd name="T7" fmla="*/ 14 h 28"/>
                <a:gd name="T8" fmla="*/ 12 w 27"/>
                <a:gd name="T9" fmla="*/ 27 h 28"/>
                <a:gd name="T10" fmla="*/ 12 w 27"/>
                <a:gd name="T11" fmla="*/ 27 h 28"/>
                <a:gd name="T12" fmla="*/ 26 w 27"/>
                <a:gd name="T13" fmla="*/ 14 h 28"/>
                <a:gd name="T14" fmla="*/ 26 w 27"/>
                <a:gd name="T15" fmla="*/ 14 h 28"/>
                <a:gd name="T16" fmla="*/ 12 w 27"/>
                <a:gd name="T17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28">
                  <a:moveTo>
                    <a:pt x="12" y="0"/>
                  </a:moveTo>
                  <a:lnTo>
                    <a:pt x="12" y="0"/>
                  </a:lnTo>
                  <a:cubicBezTo>
                    <a:pt x="5" y="0"/>
                    <a:pt x="0" y="6"/>
                    <a:pt x="0" y="14"/>
                  </a:cubicBezTo>
                  <a:lnTo>
                    <a:pt x="0" y="14"/>
                  </a:lnTo>
                  <a:cubicBezTo>
                    <a:pt x="0" y="21"/>
                    <a:pt x="5" y="27"/>
                    <a:pt x="12" y="27"/>
                  </a:cubicBezTo>
                  <a:lnTo>
                    <a:pt x="12" y="27"/>
                  </a:lnTo>
                  <a:cubicBezTo>
                    <a:pt x="20" y="27"/>
                    <a:pt x="26" y="21"/>
                    <a:pt x="26" y="14"/>
                  </a:cubicBezTo>
                  <a:lnTo>
                    <a:pt x="26" y="14"/>
                  </a:lnTo>
                  <a:cubicBezTo>
                    <a:pt x="26" y="6"/>
                    <a:pt x="20" y="0"/>
                    <a:pt x="12" y="0"/>
                  </a:cubicBezTo>
                </a:path>
              </a:pathLst>
            </a:custGeom>
            <a:solidFill>
              <a:srgbClr val="ADACB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1827977"/>
              <a:endParaRPr lang="en-US" sz="6530" dirty="0">
                <a:solidFill>
                  <a:srgbClr val="747993"/>
                </a:solidFill>
                <a:latin typeface="Source Sans 3" panose="020B0303030403020204" pitchFamily="34" charset="0"/>
              </a:endParaRPr>
            </a:p>
          </p:txBody>
        </p:sp>
        <p:sp>
          <p:nvSpPr>
            <p:cNvPr id="33" name="Freeform 8">
              <a:extLst>
                <a:ext uri="{FF2B5EF4-FFF2-40B4-BE49-F238E27FC236}">
                  <a16:creationId xmlns:a16="http://schemas.microsoft.com/office/drawing/2014/main" id="{ED48B328-8A98-4901-8C0C-33134300B2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24156" y="3610347"/>
              <a:ext cx="4588485" cy="2890471"/>
            </a:xfrm>
            <a:custGeom>
              <a:avLst/>
              <a:gdLst>
                <a:gd name="T0" fmla="*/ 0 w 3682"/>
                <a:gd name="T1" fmla="*/ 2317 h 2318"/>
                <a:gd name="T2" fmla="*/ 3681 w 3682"/>
                <a:gd name="T3" fmla="*/ 2317 h 2318"/>
                <a:gd name="T4" fmla="*/ 3681 w 3682"/>
                <a:gd name="T5" fmla="*/ 0 h 2318"/>
                <a:gd name="T6" fmla="*/ 0 w 3682"/>
                <a:gd name="T7" fmla="*/ 0 h 2318"/>
                <a:gd name="T8" fmla="*/ 0 w 3682"/>
                <a:gd name="T9" fmla="*/ 2317 h 2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82" h="2318">
                  <a:moveTo>
                    <a:pt x="0" y="2317"/>
                  </a:moveTo>
                  <a:lnTo>
                    <a:pt x="3681" y="2317"/>
                  </a:lnTo>
                  <a:lnTo>
                    <a:pt x="3681" y="0"/>
                  </a:lnTo>
                  <a:lnTo>
                    <a:pt x="0" y="0"/>
                  </a:lnTo>
                  <a:lnTo>
                    <a:pt x="0" y="2317"/>
                  </a:lnTo>
                </a:path>
              </a:pathLst>
            </a:custGeom>
            <a:solidFill>
              <a:srgbClr val="EBD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1827977"/>
              <a:endParaRPr lang="en-US" sz="6530" dirty="0">
                <a:solidFill>
                  <a:srgbClr val="747993"/>
                </a:solidFill>
                <a:latin typeface="Source Sans 3" panose="020B0303030403020204" pitchFamily="34" charset="0"/>
              </a:endParaRPr>
            </a:p>
          </p:txBody>
        </p:sp>
      </p:grpSp>
      <p:pic>
        <p:nvPicPr>
          <p:cNvPr id="36" name="Picture Placeholder 3" descr="Latvijas Valsts Standartu mājas lapa">
            <a:extLst>
              <a:ext uri="{FF2B5EF4-FFF2-40B4-BE49-F238E27FC236}">
                <a16:creationId xmlns:a16="http://schemas.microsoft.com/office/drawing/2014/main" id="{7B6EF09F-F21E-46D6-AD06-7E2E01016FF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408" t="5718" b="206"/>
          <a:stretch/>
        </p:blipFill>
        <p:spPr>
          <a:xfrm rot="185908">
            <a:off x="13163810" y="4304227"/>
            <a:ext cx="9813330" cy="7162279"/>
          </a:xfrm>
          <a:custGeom>
            <a:avLst/>
            <a:gdLst>
              <a:gd name="connsiteX0" fmla="*/ 0 w 4587240"/>
              <a:gd name="connsiteY0" fmla="*/ 0 h 2889224"/>
              <a:gd name="connsiteX1" fmla="*/ 4587240 w 4587240"/>
              <a:gd name="connsiteY1" fmla="*/ 0 h 2889224"/>
              <a:gd name="connsiteX2" fmla="*/ 4587240 w 4587240"/>
              <a:gd name="connsiteY2" fmla="*/ 2889224 h 2889224"/>
              <a:gd name="connsiteX3" fmla="*/ 0 w 4587240"/>
              <a:gd name="connsiteY3" fmla="*/ 2889224 h 2889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87240" h="2889224">
                <a:moveTo>
                  <a:pt x="0" y="0"/>
                </a:moveTo>
                <a:lnTo>
                  <a:pt x="4587240" y="0"/>
                </a:lnTo>
                <a:lnTo>
                  <a:pt x="4587240" y="2889224"/>
                </a:lnTo>
                <a:lnTo>
                  <a:pt x="0" y="2889224"/>
                </a:lnTo>
                <a:close/>
              </a:path>
            </a:pathLst>
          </a:cu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53E6372-6C65-4C03-A724-2977710CFF56}"/>
              </a:ext>
            </a:extLst>
          </p:cNvPr>
          <p:cNvSpPr txBox="1"/>
          <p:nvPr/>
        </p:nvSpPr>
        <p:spPr>
          <a:xfrm>
            <a:off x="405394" y="7469126"/>
            <a:ext cx="12091603" cy="66779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defTabSz="1827977">
              <a:lnSpc>
                <a:spcPct val="120000"/>
              </a:lnSpc>
              <a:buClr>
                <a:srgbClr val="00465B"/>
              </a:buClr>
              <a:buFont typeface="Arial" panose="020B0604020202020204" pitchFamily="34" charset="0"/>
              <a:buChar char="•"/>
            </a:pPr>
            <a:r>
              <a:rPr lang="lv-LV" sz="3599" dirty="0">
                <a:solidFill>
                  <a:srgbClr val="0534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LVS CEN/TR 17621:2023 «Apbūvētas vides pieejamība un </a:t>
            </a:r>
            <a:r>
              <a:rPr lang="lv-LV" sz="3599" dirty="0" err="1">
                <a:solidFill>
                  <a:srgbClr val="0534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izmantojamība</a:t>
            </a:r>
            <a:r>
              <a:rPr lang="lv-LV" sz="3599" dirty="0">
                <a:solidFill>
                  <a:srgbClr val="0534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Tehnisko raksturlielumu kritēriji un specifikācijas»</a:t>
            </a:r>
          </a:p>
          <a:p>
            <a:pPr marL="571500" indent="-571500" defTabSz="1827977">
              <a:lnSpc>
                <a:spcPct val="120000"/>
              </a:lnSpc>
              <a:buClr>
                <a:srgbClr val="00465B"/>
              </a:buClr>
              <a:buFont typeface="Arial" panose="020B0604020202020204" pitchFamily="34" charset="0"/>
              <a:buChar char="•"/>
            </a:pPr>
            <a:r>
              <a:rPr lang="lv-LV" sz="3599" dirty="0">
                <a:solidFill>
                  <a:srgbClr val="0534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LVS EN 17210:2021 L «Apbūvētas vides pieejamība un </a:t>
            </a:r>
            <a:r>
              <a:rPr lang="lv-LV" sz="3599" dirty="0" err="1">
                <a:solidFill>
                  <a:srgbClr val="0534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izmantojamība</a:t>
            </a:r>
            <a:r>
              <a:rPr lang="lv-LV" sz="3599" dirty="0">
                <a:solidFill>
                  <a:srgbClr val="0534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Funkcionālās prasības»</a:t>
            </a:r>
          </a:p>
          <a:p>
            <a:pPr marL="571500" indent="-571500" defTabSz="1827977">
              <a:lnSpc>
                <a:spcPct val="120000"/>
              </a:lnSpc>
              <a:buClr>
                <a:srgbClr val="00465B"/>
              </a:buClr>
              <a:buFont typeface="Arial" panose="020B0604020202020204" pitchFamily="34" charset="0"/>
              <a:buChar char="•"/>
            </a:pPr>
            <a:r>
              <a:rPr lang="lv-LV" sz="3599" dirty="0">
                <a:solidFill>
                  <a:srgbClr val="0534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LVS CEN/TR 17622:2023 «Apbūvētas vides pieejamība un </a:t>
            </a:r>
            <a:r>
              <a:rPr lang="lv-LV" sz="3599" dirty="0" err="1">
                <a:solidFill>
                  <a:srgbClr val="0534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izmantojamība</a:t>
            </a:r>
            <a:r>
              <a:rPr lang="lv-LV" sz="3599" dirty="0">
                <a:solidFill>
                  <a:srgbClr val="0534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Atbilstības novērtēšana»</a:t>
            </a:r>
          </a:p>
          <a:p>
            <a:pPr marL="571500" indent="-571500" defTabSz="1827977">
              <a:lnSpc>
                <a:spcPct val="120000"/>
              </a:lnSpc>
              <a:buClr>
                <a:srgbClr val="00465B"/>
              </a:buClr>
              <a:buFont typeface="Arial" panose="020B0604020202020204" pitchFamily="34" charset="0"/>
              <a:buChar char="•"/>
            </a:pPr>
            <a:r>
              <a:rPr lang="lv-LV" sz="3599" dirty="0">
                <a:solidFill>
                  <a:srgbClr val="0534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LVS EN 301549:2022 L «IKT produktu un pakalpojumu piekļūstamības prasības»</a:t>
            </a:r>
          </a:p>
          <a:p>
            <a:pPr marL="571500" indent="-571500" defTabSz="1827977">
              <a:lnSpc>
                <a:spcPct val="120000"/>
              </a:lnSpc>
              <a:buClr>
                <a:srgbClr val="00465B"/>
              </a:buClr>
              <a:buFont typeface="Arial" panose="020B0604020202020204" pitchFamily="34" charset="0"/>
              <a:buChar char="•"/>
            </a:pPr>
            <a:endParaRPr lang="lv-LV" sz="3599" dirty="0">
              <a:solidFill>
                <a:srgbClr val="0046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Google Shape;545;p48">
            <a:extLst>
              <a:ext uri="{FF2B5EF4-FFF2-40B4-BE49-F238E27FC236}">
                <a16:creationId xmlns:a16="http://schemas.microsoft.com/office/drawing/2014/main" id="{95787861-AD55-564F-8778-F5412A1CC71A}"/>
              </a:ext>
            </a:extLst>
          </p:cNvPr>
          <p:cNvSpPr txBox="1">
            <a:spLocks/>
          </p:cNvSpPr>
          <p:nvPr/>
        </p:nvSpPr>
        <p:spPr>
          <a:xfrm>
            <a:off x="765502" y="3080608"/>
            <a:ext cx="11884119" cy="4320593"/>
          </a:xfrm>
          <a:prstGeom prst="rect">
            <a:avLst/>
          </a:prstGeom>
        </p:spPr>
        <p:txBody>
          <a:bodyPr spcFirstLastPara="1" wrap="square" lIns="91402" tIns="91402" rIns="91402" bIns="91402" anchor="t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1827977">
              <a:lnSpc>
                <a:spcPct val="120000"/>
              </a:lnSpc>
              <a:spcBef>
                <a:spcPts val="0"/>
              </a:spcBef>
              <a:buClr>
                <a:srgbClr val="747993"/>
              </a:buClr>
              <a:buSzPts val="1100"/>
              <a:buNone/>
            </a:pPr>
            <a:r>
              <a:rPr lang="lv-LV" sz="5599" dirty="0">
                <a:solidFill>
                  <a:srgbClr val="05346A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Lai nodrošinātu pilna cikla </a:t>
            </a:r>
            <a:r>
              <a:rPr lang="lv-LV" sz="5599" b="1" dirty="0">
                <a:solidFill>
                  <a:srgbClr val="05346A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piekļūstamību publiskajām ēkām, </a:t>
            </a:r>
            <a:r>
              <a:rPr lang="lv-LV" sz="5599" b="1" dirty="0" err="1">
                <a:solidFill>
                  <a:srgbClr val="05346A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ārtelpai</a:t>
            </a:r>
            <a:r>
              <a:rPr lang="lv-LV" sz="5599" b="1" dirty="0">
                <a:solidFill>
                  <a:srgbClr val="05346A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 un pakalpojumiem</a:t>
            </a:r>
            <a:r>
              <a:rPr lang="lv-LV" sz="5599" dirty="0">
                <a:solidFill>
                  <a:srgbClr val="05346A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, aicinām izmantot Latvijas Valsts Standartus:</a:t>
            </a:r>
          </a:p>
        </p:txBody>
      </p:sp>
      <p:sp>
        <p:nvSpPr>
          <p:cNvPr id="5" name="Virsraksts 4">
            <a:extLst>
              <a:ext uri="{FF2B5EF4-FFF2-40B4-BE49-F238E27FC236}">
                <a16:creationId xmlns:a16="http://schemas.microsoft.com/office/drawing/2014/main" id="{025A54F2-F652-4F7A-BAE8-785EBF26A1B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65502" y="476885"/>
            <a:ext cx="13869461" cy="1907203"/>
          </a:xfrm>
        </p:spPr>
        <p:txBody>
          <a:bodyPr>
            <a:noAutofit/>
          </a:bodyPr>
          <a:lstStyle/>
          <a:p>
            <a:pPr algn="just">
              <a:lnSpc>
                <a:spcPct val="110000"/>
              </a:lnSpc>
            </a:pPr>
            <a:r>
              <a:rPr lang="lv-LV" dirty="0">
                <a:solidFill>
                  <a:srgbClr val="0046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RESURSI</a:t>
            </a:r>
          </a:p>
        </p:txBody>
      </p:sp>
    </p:spTree>
    <p:extLst>
      <p:ext uri="{BB962C8B-B14F-4D97-AF65-F5344CB8AC3E}">
        <p14:creationId xmlns:p14="http://schemas.microsoft.com/office/powerpoint/2010/main" val="39486948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A9D142CC-356A-5541-9B48-E805282532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7733147" y="-2990603"/>
            <a:ext cx="24014458" cy="23289492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3020A144-59FF-3542-AE25-03B287E760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91710" y="4469357"/>
            <a:ext cx="12542855" cy="8057324"/>
            <a:chOff x="12848246" y="3401528"/>
            <a:chExt cx="5934809" cy="3407018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93CDC0E-7CB3-2547-9DF6-1DCE4860B2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92272" y="3412520"/>
              <a:ext cx="4846761" cy="3264145"/>
            </a:xfrm>
            <a:custGeom>
              <a:avLst/>
              <a:gdLst>
                <a:gd name="T0" fmla="*/ 3883 w 3890"/>
                <a:gd name="T1" fmla="*/ 121 h 2620"/>
                <a:gd name="T2" fmla="*/ 3883 w 3890"/>
                <a:gd name="T3" fmla="*/ 121 h 2620"/>
                <a:gd name="T4" fmla="*/ 3763 w 3890"/>
                <a:gd name="T5" fmla="*/ 0 h 2620"/>
                <a:gd name="T6" fmla="*/ 126 w 3890"/>
                <a:gd name="T7" fmla="*/ 0 h 2620"/>
                <a:gd name="T8" fmla="*/ 126 w 3890"/>
                <a:gd name="T9" fmla="*/ 0 h 2620"/>
                <a:gd name="T10" fmla="*/ 4 w 3890"/>
                <a:gd name="T11" fmla="*/ 121 h 2620"/>
                <a:gd name="T12" fmla="*/ 4 w 3890"/>
                <a:gd name="T13" fmla="*/ 2619 h 2620"/>
                <a:gd name="T14" fmla="*/ 0 w 3890"/>
                <a:gd name="T15" fmla="*/ 2619 h 2620"/>
                <a:gd name="T16" fmla="*/ 0 w 3890"/>
                <a:gd name="T17" fmla="*/ 2619 h 2620"/>
                <a:gd name="T18" fmla="*/ 3889 w 3890"/>
                <a:gd name="T19" fmla="*/ 2619 h 2620"/>
                <a:gd name="T20" fmla="*/ 3889 w 3890"/>
                <a:gd name="T21" fmla="*/ 2619 h 2620"/>
                <a:gd name="T22" fmla="*/ 3883 w 3890"/>
                <a:gd name="T23" fmla="*/ 2619 h 2620"/>
                <a:gd name="T24" fmla="*/ 3883 w 3890"/>
                <a:gd name="T25" fmla="*/ 121 h 26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890" h="2620">
                  <a:moveTo>
                    <a:pt x="3883" y="121"/>
                  </a:moveTo>
                  <a:lnTo>
                    <a:pt x="3883" y="121"/>
                  </a:lnTo>
                  <a:cubicBezTo>
                    <a:pt x="3883" y="54"/>
                    <a:pt x="3829" y="0"/>
                    <a:pt x="3763" y="0"/>
                  </a:cubicBezTo>
                  <a:lnTo>
                    <a:pt x="126" y="0"/>
                  </a:lnTo>
                  <a:lnTo>
                    <a:pt x="126" y="0"/>
                  </a:lnTo>
                  <a:cubicBezTo>
                    <a:pt x="59" y="0"/>
                    <a:pt x="4" y="54"/>
                    <a:pt x="4" y="121"/>
                  </a:cubicBezTo>
                  <a:lnTo>
                    <a:pt x="4" y="2619"/>
                  </a:lnTo>
                  <a:lnTo>
                    <a:pt x="0" y="2619"/>
                  </a:lnTo>
                  <a:lnTo>
                    <a:pt x="0" y="2619"/>
                  </a:lnTo>
                  <a:lnTo>
                    <a:pt x="3889" y="2619"/>
                  </a:lnTo>
                  <a:lnTo>
                    <a:pt x="3889" y="2619"/>
                  </a:lnTo>
                  <a:lnTo>
                    <a:pt x="3883" y="2619"/>
                  </a:lnTo>
                  <a:lnTo>
                    <a:pt x="3883" y="121"/>
                  </a:lnTo>
                </a:path>
              </a:pathLst>
            </a:custGeom>
            <a:solidFill>
              <a:srgbClr val="02020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6532" b="0" i="0" dirty="0">
                <a:latin typeface="Arial" panose="020B0604020202020204" pitchFamily="34" charset="0"/>
              </a:endParaRPr>
            </a:p>
          </p:txBody>
        </p:sp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898A0C39-D1F2-4046-837B-615CFA441A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86775" y="3401528"/>
              <a:ext cx="4857750" cy="3275134"/>
            </a:xfrm>
            <a:custGeom>
              <a:avLst/>
              <a:gdLst>
                <a:gd name="T0" fmla="*/ 3768 w 3900"/>
                <a:gd name="T1" fmla="*/ 0 h 2630"/>
                <a:gd name="T2" fmla="*/ 131 w 3900"/>
                <a:gd name="T3" fmla="*/ 0 h 2630"/>
                <a:gd name="T4" fmla="*/ 131 w 3900"/>
                <a:gd name="T5" fmla="*/ 0 h 2630"/>
                <a:gd name="T6" fmla="*/ 0 w 3900"/>
                <a:gd name="T7" fmla="*/ 131 h 2630"/>
                <a:gd name="T8" fmla="*/ 0 w 3900"/>
                <a:gd name="T9" fmla="*/ 2629 h 2630"/>
                <a:gd name="T10" fmla="*/ 5 w 3900"/>
                <a:gd name="T11" fmla="*/ 2629 h 2630"/>
                <a:gd name="T12" fmla="*/ 9 w 3900"/>
                <a:gd name="T13" fmla="*/ 2629 h 2630"/>
                <a:gd name="T14" fmla="*/ 9 w 3900"/>
                <a:gd name="T15" fmla="*/ 131 h 2630"/>
                <a:gd name="T16" fmla="*/ 9 w 3900"/>
                <a:gd name="T17" fmla="*/ 131 h 2630"/>
                <a:gd name="T18" fmla="*/ 131 w 3900"/>
                <a:gd name="T19" fmla="*/ 10 h 2630"/>
                <a:gd name="T20" fmla="*/ 3768 w 3900"/>
                <a:gd name="T21" fmla="*/ 10 h 2630"/>
                <a:gd name="T22" fmla="*/ 3768 w 3900"/>
                <a:gd name="T23" fmla="*/ 10 h 2630"/>
                <a:gd name="T24" fmla="*/ 3888 w 3900"/>
                <a:gd name="T25" fmla="*/ 131 h 2630"/>
                <a:gd name="T26" fmla="*/ 3888 w 3900"/>
                <a:gd name="T27" fmla="*/ 2629 h 2630"/>
                <a:gd name="T28" fmla="*/ 3894 w 3900"/>
                <a:gd name="T29" fmla="*/ 2629 h 2630"/>
                <a:gd name="T30" fmla="*/ 3899 w 3900"/>
                <a:gd name="T31" fmla="*/ 2629 h 2630"/>
                <a:gd name="T32" fmla="*/ 3899 w 3900"/>
                <a:gd name="T33" fmla="*/ 131 h 2630"/>
                <a:gd name="T34" fmla="*/ 3899 w 3900"/>
                <a:gd name="T35" fmla="*/ 131 h 2630"/>
                <a:gd name="T36" fmla="*/ 3768 w 3900"/>
                <a:gd name="T37" fmla="*/ 0 h 26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900" h="2630">
                  <a:moveTo>
                    <a:pt x="3768" y="0"/>
                  </a:moveTo>
                  <a:lnTo>
                    <a:pt x="131" y="0"/>
                  </a:lnTo>
                  <a:lnTo>
                    <a:pt x="131" y="0"/>
                  </a:lnTo>
                  <a:cubicBezTo>
                    <a:pt x="58" y="0"/>
                    <a:pt x="0" y="59"/>
                    <a:pt x="0" y="131"/>
                  </a:cubicBezTo>
                  <a:lnTo>
                    <a:pt x="0" y="2629"/>
                  </a:lnTo>
                  <a:lnTo>
                    <a:pt x="5" y="2629"/>
                  </a:lnTo>
                  <a:lnTo>
                    <a:pt x="9" y="2629"/>
                  </a:lnTo>
                  <a:lnTo>
                    <a:pt x="9" y="131"/>
                  </a:lnTo>
                  <a:lnTo>
                    <a:pt x="9" y="131"/>
                  </a:lnTo>
                  <a:cubicBezTo>
                    <a:pt x="9" y="64"/>
                    <a:pt x="64" y="10"/>
                    <a:pt x="131" y="10"/>
                  </a:cubicBezTo>
                  <a:lnTo>
                    <a:pt x="3768" y="10"/>
                  </a:lnTo>
                  <a:lnTo>
                    <a:pt x="3768" y="10"/>
                  </a:lnTo>
                  <a:cubicBezTo>
                    <a:pt x="3834" y="10"/>
                    <a:pt x="3888" y="64"/>
                    <a:pt x="3888" y="131"/>
                  </a:cubicBezTo>
                  <a:lnTo>
                    <a:pt x="3888" y="2629"/>
                  </a:lnTo>
                  <a:lnTo>
                    <a:pt x="3894" y="2629"/>
                  </a:lnTo>
                  <a:lnTo>
                    <a:pt x="3899" y="2629"/>
                  </a:lnTo>
                  <a:lnTo>
                    <a:pt x="3899" y="131"/>
                  </a:lnTo>
                  <a:lnTo>
                    <a:pt x="3899" y="131"/>
                  </a:lnTo>
                  <a:cubicBezTo>
                    <a:pt x="3899" y="59"/>
                    <a:pt x="3840" y="0"/>
                    <a:pt x="3768" y="0"/>
                  </a:cubicBezTo>
                </a:path>
              </a:pathLst>
            </a:custGeom>
            <a:solidFill>
              <a:srgbClr val="7F7F8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6532" b="0" i="0" dirty="0">
                <a:latin typeface="Arial" panose="020B0604020202020204" pitchFamily="34" charset="0"/>
              </a:endParaRPr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07AA59D0-960C-7640-A161-7E6BA967A8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848246" y="6676662"/>
              <a:ext cx="5934809" cy="131884"/>
            </a:xfrm>
            <a:custGeom>
              <a:avLst/>
              <a:gdLst>
                <a:gd name="T0" fmla="*/ 0 w 4762"/>
                <a:gd name="T1" fmla="*/ 0 h 105"/>
                <a:gd name="T2" fmla="*/ 0 w 4762"/>
                <a:gd name="T3" fmla="*/ 0 h 105"/>
                <a:gd name="T4" fmla="*/ 104 w 4762"/>
                <a:gd name="T5" fmla="*/ 104 h 105"/>
                <a:gd name="T6" fmla="*/ 4656 w 4762"/>
                <a:gd name="T7" fmla="*/ 104 h 105"/>
                <a:gd name="T8" fmla="*/ 4656 w 4762"/>
                <a:gd name="T9" fmla="*/ 104 h 105"/>
                <a:gd name="T10" fmla="*/ 4761 w 4762"/>
                <a:gd name="T11" fmla="*/ 0 h 105"/>
                <a:gd name="T12" fmla="*/ 0 w 4762"/>
                <a:gd name="T13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762" h="105">
                  <a:moveTo>
                    <a:pt x="0" y="0"/>
                  </a:moveTo>
                  <a:lnTo>
                    <a:pt x="0" y="0"/>
                  </a:lnTo>
                  <a:cubicBezTo>
                    <a:pt x="0" y="58"/>
                    <a:pt x="46" y="104"/>
                    <a:pt x="104" y="104"/>
                  </a:cubicBezTo>
                  <a:lnTo>
                    <a:pt x="4656" y="104"/>
                  </a:lnTo>
                  <a:lnTo>
                    <a:pt x="4656" y="104"/>
                  </a:lnTo>
                  <a:cubicBezTo>
                    <a:pt x="4714" y="104"/>
                    <a:pt x="4761" y="58"/>
                    <a:pt x="4761" y="0"/>
                  </a:cubicBezTo>
                  <a:lnTo>
                    <a:pt x="0" y="0"/>
                  </a:lnTo>
                </a:path>
              </a:pathLst>
            </a:custGeom>
            <a:solidFill>
              <a:srgbClr val="ACAFB5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6532" b="0" i="0" dirty="0">
                <a:latin typeface="Arial" panose="020B0604020202020204" pitchFamily="34" charset="0"/>
              </a:endParaRPr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9E530D77-EB78-3547-89B4-48365BB8FA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310091" y="6676662"/>
              <a:ext cx="1016613" cy="60445"/>
            </a:xfrm>
            <a:custGeom>
              <a:avLst/>
              <a:gdLst>
                <a:gd name="T0" fmla="*/ 0 w 817"/>
                <a:gd name="T1" fmla="*/ 0 h 50"/>
                <a:gd name="T2" fmla="*/ 0 w 817"/>
                <a:gd name="T3" fmla="*/ 0 h 50"/>
                <a:gd name="T4" fmla="*/ 50 w 817"/>
                <a:gd name="T5" fmla="*/ 49 h 50"/>
                <a:gd name="T6" fmla="*/ 767 w 817"/>
                <a:gd name="T7" fmla="*/ 49 h 50"/>
                <a:gd name="T8" fmla="*/ 767 w 817"/>
                <a:gd name="T9" fmla="*/ 49 h 50"/>
                <a:gd name="T10" fmla="*/ 816 w 817"/>
                <a:gd name="T11" fmla="*/ 0 h 50"/>
                <a:gd name="T12" fmla="*/ 0 w 817"/>
                <a:gd name="T13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17" h="50">
                  <a:moveTo>
                    <a:pt x="0" y="0"/>
                  </a:moveTo>
                  <a:lnTo>
                    <a:pt x="0" y="0"/>
                  </a:lnTo>
                  <a:cubicBezTo>
                    <a:pt x="0" y="28"/>
                    <a:pt x="22" y="49"/>
                    <a:pt x="50" y="49"/>
                  </a:cubicBezTo>
                  <a:lnTo>
                    <a:pt x="767" y="49"/>
                  </a:lnTo>
                  <a:lnTo>
                    <a:pt x="767" y="49"/>
                  </a:lnTo>
                  <a:cubicBezTo>
                    <a:pt x="794" y="49"/>
                    <a:pt x="816" y="28"/>
                    <a:pt x="816" y="0"/>
                  </a:cubicBezTo>
                  <a:lnTo>
                    <a:pt x="0" y="0"/>
                  </a:lnTo>
                </a:path>
              </a:pathLst>
            </a:custGeom>
            <a:solidFill>
              <a:srgbClr val="5C5B6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6532" b="0" i="0" dirty="0">
                <a:latin typeface="Arial" panose="020B0604020202020204" pitchFamily="34" charset="0"/>
              </a:endParaRPr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86DDACC2-62A3-6F44-AF14-E85EDD5AE5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82678" y="3467470"/>
              <a:ext cx="65943" cy="65943"/>
            </a:xfrm>
            <a:custGeom>
              <a:avLst/>
              <a:gdLst>
                <a:gd name="T0" fmla="*/ 26 w 54"/>
                <a:gd name="T1" fmla="*/ 0 h 54"/>
                <a:gd name="T2" fmla="*/ 26 w 54"/>
                <a:gd name="T3" fmla="*/ 0 h 54"/>
                <a:gd name="T4" fmla="*/ 0 w 54"/>
                <a:gd name="T5" fmla="*/ 27 h 54"/>
                <a:gd name="T6" fmla="*/ 0 w 54"/>
                <a:gd name="T7" fmla="*/ 27 h 54"/>
                <a:gd name="T8" fmla="*/ 26 w 54"/>
                <a:gd name="T9" fmla="*/ 53 h 54"/>
                <a:gd name="T10" fmla="*/ 26 w 54"/>
                <a:gd name="T11" fmla="*/ 53 h 54"/>
                <a:gd name="T12" fmla="*/ 53 w 54"/>
                <a:gd name="T13" fmla="*/ 27 h 54"/>
                <a:gd name="T14" fmla="*/ 53 w 54"/>
                <a:gd name="T15" fmla="*/ 27 h 54"/>
                <a:gd name="T16" fmla="*/ 26 w 54"/>
                <a:gd name="T17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4" h="54">
                  <a:moveTo>
                    <a:pt x="26" y="0"/>
                  </a:moveTo>
                  <a:lnTo>
                    <a:pt x="26" y="0"/>
                  </a:lnTo>
                  <a:cubicBezTo>
                    <a:pt x="12" y="0"/>
                    <a:pt x="0" y="12"/>
                    <a:pt x="0" y="27"/>
                  </a:cubicBezTo>
                  <a:lnTo>
                    <a:pt x="0" y="27"/>
                  </a:lnTo>
                  <a:cubicBezTo>
                    <a:pt x="0" y="41"/>
                    <a:pt x="12" y="53"/>
                    <a:pt x="26" y="53"/>
                  </a:cubicBezTo>
                  <a:lnTo>
                    <a:pt x="26" y="53"/>
                  </a:lnTo>
                  <a:cubicBezTo>
                    <a:pt x="41" y="53"/>
                    <a:pt x="53" y="41"/>
                    <a:pt x="53" y="27"/>
                  </a:cubicBezTo>
                  <a:lnTo>
                    <a:pt x="53" y="27"/>
                  </a:lnTo>
                  <a:cubicBezTo>
                    <a:pt x="53" y="12"/>
                    <a:pt x="41" y="0"/>
                    <a:pt x="26" y="0"/>
                  </a:cubicBezTo>
                </a:path>
              </a:pathLst>
            </a:custGeom>
            <a:solidFill>
              <a:srgbClr val="5C5B6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6532" b="0" i="0" dirty="0">
                <a:latin typeface="Arial" panose="020B0604020202020204" pitchFamily="34" charset="0"/>
              </a:endParaRPr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4D3FD7B5-58F7-574D-A386-4909F952B7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99167" y="3483955"/>
              <a:ext cx="32972" cy="32972"/>
            </a:xfrm>
            <a:custGeom>
              <a:avLst/>
              <a:gdLst>
                <a:gd name="T0" fmla="*/ 12 w 27"/>
                <a:gd name="T1" fmla="*/ 0 h 28"/>
                <a:gd name="T2" fmla="*/ 12 w 27"/>
                <a:gd name="T3" fmla="*/ 0 h 28"/>
                <a:gd name="T4" fmla="*/ 0 w 27"/>
                <a:gd name="T5" fmla="*/ 14 h 28"/>
                <a:gd name="T6" fmla="*/ 0 w 27"/>
                <a:gd name="T7" fmla="*/ 14 h 28"/>
                <a:gd name="T8" fmla="*/ 12 w 27"/>
                <a:gd name="T9" fmla="*/ 27 h 28"/>
                <a:gd name="T10" fmla="*/ 12 w 27"/>
                <a:gd name="T11" fmla="*/ 27 h 28"/>
                <a:gd name="T12" fmla="*/ 26 w 27"/>
                <a:gd name="T13" fmla="*/ 14 h 28"/>
                <a:gd name="T14" fmla="*/ 26 w 27"/>
                <a:gd name="T15" fmla="*/ 14 h 28"/>
                <a:gd name="T16" fmla="*/ 12 w 27"/>
                <a:gd name="T17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28">
                  <a:moveTo>
                    <a:pt x="12" y="0"/>
                  </a:moveTo>
                  <a:lnTo>
                    <a:pt x="12" y="0"/>
                  </a:lnTo>
                  <a:cubicBezTo>
                    <a:pt x="5" y="0"/>
                    <a:pt x="0" y="6"/>
                    <a:pt x="0" y="14"/>
                  </a:cubicBezTo>
                  <a:lnTo>
                    <a:pt x="0" y="14"/>
                  </a:lnTo>
                  <a:cubicBezTo>
                    <a:pt x="0" y="21"/>
                    <a:pt x="5" y="27"/>
                    <a:pt x="12" y="27"/>
                  </a:cubicBezTo>
                  <a:lnTo>
                    <a:pt x="12" y="27"/>
                  </a:lnTo>
                  <a:cubicBezTo>
                    <a:pt x="20" y="27"/>
                    <a:pt x="26" y="21"/>
                    <a:pt x="26" y="14"/>
                  </a:cubicBezTo>
                  <a:lnTo>
                    <a:pt x="26" y="14"/>
                  </a:lnTo>
                  <a:cubicBezTo>
                    <a:pt x="26" y="6"/>
                    <a:pt x="20" y="0"/>
                    <a:pt x="12" y="0"/>
                  </a:cubicBezTo>
                </a:path>
              </a:pathLst>
            </a:custGeom>
            <a:solidFill>
              <a:srgbClr val="ADACB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6532" b="0" i="0" dirty="0">
                <a:latin typeface="Arial" panose="020B0604020202020204" pitchFamily="34" charset="0"/>
              </a:endParaRPr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C3217C44-90BC-9045-AC39-5AE82648F2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24156" y="3610347"/>
              <a:ext cx="4588485" cy="2890471"/>
            </a:xfrm>
            <a:custGeom>
              <a:avLst/>
              <a:gdLst>
                <a:gd name="T0" fmla="*/ 0 w 3682"/>
                <a:gd name="T1" fmla="*/ 2317 h 2318"/>
                <a:gd name="T2" fmla="*/ 3681 w 3682"/>
                <a:gd name="T3" fmla="*/ 2317 h 2318"/>
                <a:gd name="T4" fmla="*/ 3681 w 3682"/>
                <a:gd name="T5" fmla="*/ 0 h 2318"/>
                <a:gd name="T6" fmla="*/ 0 w 3682"/>
                <a:gd name="T7" fmla="*/ 0 h 2318"/>
                <a:gd name="T8" fmla="*/ 0 w 3682"/>
                <a:gd name="T9" fmla="*/ 2317 h 2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82" h="2318">
                  <a:moveTo>
                    <a:pt x="0" y="2317"/>
                  </a:moveTo>
                  <a:lnTo>
                    <a:pt x="3681" y="2317"/>
                  </a:lnTo>
                  <a:lnTo>
                    <a:pt x="3681" y="0"/>
                  </a:lnTo>
                  <a:lnTo>
                    <a:pt x="0" y="0"/>
                  </a:lnTo>
                  <a:lnTo>
                    <a:pt x="0" y="2317"/>
                  </a:lnTo>
                </a:path>
              </a:pathLst>
            </a:custGeom>
            <a:solidFill>
              <a:srgbClr val="EBDD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6532" b="0" i="0" dirty="0">
                <a:latin typeface="Arial" panose="020B0604020202020204" pitchFamily="34" charset="0"/>
              </a:endParaRPr>
            </a:p>
          </p:txBody>
        </p:sp>
      </p:grpSp>
      <p:pic>
        <p:nvPicPr>
          <p:cNvPr id="15" name="Picture Placeholder 14" descr="Labklājības ministrijas mājas lapas izskats">
            <a:extLst>
              <a:ext uri="{FF2B5EF4-FFF2-40B4-BE49-F238E27FC236}">
                <a16:creationId xmlns:a16="http://schemas.microsoft.com/office/drawing/2014/main" id="{28FA8724-B86A-FF45-B367-A755B5944E20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54441" y="4911208"/>
            <a:ext cx="9663246" cy="6913708"/>
          </a:xfr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93B7829-4254-4700-8B83-8A542C1914C1}"/>
              </a:ext>
            </a:extLst>
          </p:cNvPr>
          <p:cNvSpPr txBox="1"/>
          <p:nvPr/>
        </p:nvSpPr>
        <p:spPr>
          <a:xfrm>
            <a:off x="12801600" y="9117092"/>
            <a:ext cx="11005457" cy="2889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lv-LV" sz="4500" dirty="0">
                <a:solidFill>
                  <a:srgbClr val="2816AE"/>
                </a:solidFill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Horizontālais princips "Vienlīdzība, iekļaušana, </a:t>
            </a:r>
            <a:r>
              <a:rPr lang="lv-LV" sz="4500" dirty="0" err="1">
                <a:solidFill>
                  <a:srgbClr val="2816AE"/>
                </a:solidFill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nediskriminācija</a:t>
            </a:r>
            <a:r>
              <a:rPr lang="lv-LV" sz="4500" dirty="0">
                <a:solidFill>
                  <a:srgbClr val="2816AE"/>
                </a:solidFill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un </a:t>
            </a:r>
            <a:r>
              <a:rPr lang="lv-LV" sz="4500" dirty="0" err="1">
                <a:solidFill>
                  <a:srgbClr val="2816AE"/>
                </a:solidFill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pamattiesību</a:t>
            </a:r>
            <a:r>
              <a:rPr lang="lv-LV" sz="4500" dirty="0">
                <a:solidFill>
                  <a:srgbClr val="2816AE"/>
                </a:solidFill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ievērošana” </a:t>
            </a:r>
            <a:endParaRPr lang="lv-LV" sz="4500" dirty="0">
              <a:solidFill>
                <a:srgbClr val="2816A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6A50074-7851-5446-BFBB-307ADC513E8F}"/>
              </a:ext>
            </a:extLst>
          </p:cNvPr>
          <p:cNvSpPr txBox="1"/>
          <p:nvPr/>
        </p:nvSpPr>
        <p:spPr>
          <a:xfrm>
            <a:off x="12872133" y="3448793"/>
            <a:ext cx="11005457" cy="442249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>
              <a:lnSpc>
                <a:spcPct val="140000"/>
              </a:lnSpc>
              <a:spcBef>
                <a:spcPts val="1200"/>
              </a:spcBef>
              <a:spcAft>
                <a:spcPts val="0"/>
              </a:spcAft>
              <a:defRPr sz="3100">
                <a:latin typeface="Montserrat" pitchFamily="2" charset="77"/>
              </a:defRPr>
            </a:lvl1pPr>
          </a:lstStyle>
          <a:p>
            <a:pPr>
              <a:lnSpc>
                <a:spcPct val="120000"/>
              </a:lnSpc>
            </a:pPr>
            <a:r>
              <a:rPr lang="lv-LV" sz="6000" dirty="0">
                <a:solidFill>
                  <a:srgbClr val="0046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Smelties idejas par iekļaujošas vides veidošanu aicinām Labklājības ministrijas tīmekļa vietnē</a:t>
            </a:r>
          </a:p>
        </p:txBody>
      </p:sp>
      <p:sp>
        <p:nvSpPr>
          <p:cNvPr id="10" name="Virsraksts 9">
            <a:extLst>
              <a:ext uri="{FF2B5EF4-FFF2-40B4-BE49-F238E27FC236}">
                <a16:creationId xmlns:a16="http://schemas.microsoft.com/office/drawing/2014/main" id="{1674794C-EFC1-4577-B3F4-3AD993D74F2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301204" y="247455"/>
            <a:ext cx="17167207" cy="2651126"/>
          </a:xfrm>
        </p:spPr>
        <p:txBody>
          <a:bodyPr>
            <a:normAutofit/>
          </a:bodyPr>
          <a:lstStyle/>
          <a:p>
            <a:pPr algn="r"/>
            <a:r>
              <a:rPr lang="lv-LV" sz="7000" dirty="0">
                <a:latin typeface="Arial" panose="020B0604020202020204" pitchFamily="34" charset="0"/>
                <a:cs typeface="Arial" panose="020B0604020202020204" pitchFamily="34" charset="0"/>
              </a:rPr>
              <a:t>VAIRĀK PAR HORIZONTĀLO PRINCIPU</a:t>
            </a:r>
          </a:p>
        </p:txBody>
      </p:sp>
    </p:spTree>
    <p:extLst>
      <p:ext uri="{BB962C8B-B14F-4D97-AF65-F5344CB8AC3E}">
        <p14:creationId xmlns:p14="http://schemas.microsoft.com/office/powerpoint/2010/main" val="15440194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" y="-284108"/>
            <a:ext cx="24358717" cy="9995942"/>
            <a:chOff x="-54381" y="104992"/>
            <a:chExt cx="11520004" cy="4578857"/>
          </a:xfrm>
        </p:grpSpPr>
        <p:pic>
          <p:nvPicPr>
            <p:cNvPr id="4" name="object 4">
              <a:extLs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/>
            <p:nvPr/>
          </p:nvPicPr>
          <p:blipFill rotWithShape="1">
            <a:blip r:embed="rId2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33139"/>
            <a:stretch/>
          </p:blipFill>
          <p:spPr>
            <a:xfrm>
              <a:off x="-54381" y="104992"/>
              <a:ext cx="11520004" cy="138865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799554"/>
              <a:ext cx="3884295" cy="3884295"/>
            </a:xfrm>
            <a:custGeom>
              <a:avLst/>
              <a:gdLst/>
              <a:ahLst/>
              <a:cxnLst/>
              <a:rect l="l" t="t" r="r" b="b"/>
              <a:pathLst>
                <a:path w="3884295" h="3884295">
                  <a:moveTo>
                    <a:pt x="3884108" y="0"/>
                  </a:moveTo>
                  <a:lnTo>
                    <a:pt x="2392480" y="0"/>
                  </a:lnTo>
                  <a:lnTo>
                    <a:pt x="0" y="2392480"/>
                  </a:lnTo>
                  <a:lnTo>
                    <a:pt x="0" y="3884096"/>
                  </a:lnTo>
                  <a:lnTo>
                    <a:pt x="3884108" y="0"/>
                  </a:lnTo>
                  <a:close/>
                </a:path>
              </a:pathLst>
            </a:custGeom>
            <a:solidFill>
              <a:srgbClr val="FFFFFF">
                <a:alpha val="5999"/>
              </a:srgbClr>
            </a:solidFill>
          </p:spPr>
          <p:txBody>
            <a:bodyPr wrap="square" lIns="0" tIns="0" rIns="0" bIns="0" rtlCol="0"/>
            <a:lstStyle/>
            <a:p>
              <a:pPr defTabSz="1933536"/>
              <a:endParaRPr sz="3807" ker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98785" y="359234"/>
              <a:ext cx="2311400" cy="1718310"/>
            </a:xfrm>
            <a:custGeom>
              <a:avLst/>
              <a:gdLst/>
              <a:ahLst/>
              <a:cxnLst/>
              <a:rect l="l" t="t" r="r" b="b"/>
              <a:pathLst>
                <a:path w="2311400" h="1718310">
                  <a:moveTo>
                    <a:pt x="2311298" y="0"/>
                  </a:moveTo>
                  <a:lnTo>
                    <a:pt x="1717700" y="0"/>
                  </a:lnTo>
                  <a:lnTo>
                    <a:pt x="0" y="1717700"/>
                  </a:lnTo>
                  <a:lnTo>
                    <a:pt x="593585" y="1717700"/>
                  </a:lnTo>
                  <a:lnTo>
                    <a:pt x="2311298" y="0"/>
                  </a:lnTo>
                  <a:close/>
                </a:path>
              </a:pathLst>
            </a:custGeom>
            <a:solidFill>
              <a:srgbClr val="002060">
                <a:alpha val="21000"/>
              </a:srgbClr>
            </a:solidFill>
          </p:spPr>
          <p:txBody>
            <a:bodyPr wrap="square" lIns="0" tIns="0" rIns="0" bIns="0" rtlCol="0"/>
            <a:lstStyle/>
            <a:p>
              <a:pPr defTabSz="1933536"/>
              <a:endParaRPr sz="3807" ker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7" name="object 7" descr="Labklājības ministrijas logo"/>
            <p:cNvPicPr/>
            <p:nvPr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998491" y="1493647"/>
              <a:ext cx="1362625" cy="1332199"/>
            </a:xfrm>
            <a:prstGeom prst="rect">
              <a:avLst/>
            </a:prstGeom>
          </p:spPr>
        </p:pic>
      </p:grpSp>
      <p:pic>
        <p:nvPicPr>
          <p:cNvPr id="8" name="object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214673" y="10464632"/>
            <a:ext cx="3820193" cy="831385"/>
          </a:xfrm>
          <a:prstGeom prst="rect">
            <a:avLst/>
          </a:prstGeom>
        </p:spPr>
      </p:pic>
      <p:grpSp>
        <p:nvGrpSpPr>
          <p:cNvPr id="9" name="object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1246176" y="12759113"/>
            <a:ext cx="2034174" cy="946597"/>
            <a:chOff x="10042955" y="6032496"/>
            <a:chExt cx="962025" cy="447675"/>
          </a:xfrm>
          <a:solidFill>
            <a:srgbClr val="002060"/>
          </a:solidFill>
        </p:grpSpPr>
        <p:sp>
          <p:nvSpPr>
            <p:cNvPr id="10" name="object 10"/>
            <p:cNvSpPr/>
            <p:nvPr/>
          </p:nvSpPr>
          <p:spPr>
            <a:xfrm>
              <a:off x="10577759" y="6127987"/>
              <a:ext cx="426720" cy="352425"/>
            </a:xfrm>
            <a:custGeom>
              <a:avLst/>
              <a:gdLst/>
              <a:ahLst/>
              <a:cxnLst/>
              <a:rect l="l" t="t" r="r" b="b"/>
              <a:pathLst>
                <a:path w="426720" h="352425">
                  <a:moveTo>
                    <a:pt x="426605" y="0"/>
                  </a:moveTo>
                  <a:lnTo>
                    <a:pt x="352005" y="0"/>
                  </a:lnTo>
                  <a:lnTo>
                    <a:pt x="0" y="352005"/>
                  </a:lnTo>
                  <a:lnTo>
                    <a:pt x="74599" y="352005"/>
                  </a:lnTo>
                  <a:lnTo>
                    <a:pt x="426605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pPr defTabSz="1933536"/>
              <a:endParaRPr sz="3807" ker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10042955" y="6032496"/>
              <a:ext cx="897255" cy="447675"/>
            </a:xfrm>
            <a:custGeom>
              <a:avLst/>
              <a:gdLst/>
              <a:ahLst/>
              <a:cxnLst/>
              <a:rect l="l" t="t" r="r" b="b"/>
              <a:pathLst>
                <a:path w="897254" h="447675">
                  <a:moveTo>
                    <a:pt x="896723" y="0"/>
                  </a:moveTo>
                  <a:lnTo>
                    <a:pt x="447498" y="2"/>
                  </a:lnTo>
                  <a:lnTo>
                    <a:pt x="0" y="447501"/>
                  </a:lnTo>
                  <a:lnTo>
                    <a:pt x="449224" y="447501"/>
                  </a:lnTo>
                  <a:lnTo>
                    <a:pt x="896723" y="2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pPr defTabSz="1933536"/>
              <a:endParaRPr sz="3807" ker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object 2"/>
          <p:cNvSpPr txBox="1"/>
          <p:nvPr/>
        </p:nvSpPr>
        <p:spPr>
          <a:xfrm>
            <a:off x="9376746" y="11483833"/>
            <a:ext cx="5062001" cy="1719504"/>
          </a:xfrm>
          <a:prstGeom prst="rect">
            <a:avLst/>
          </a:prstGeom>
        </p:spPr>
        <p:txBody>
          <a:bodyPr vert="horz" wrap="square" lIns="0" tIns="26855" rIns="0" bIns="0" rtlCol="0">
            <a:spAutoFit/>
          </a:bodyPr>
          <a:lstStyle/>
          <a:p>
            <a:pPr algn="ctr" defTabSz="1933536">
              <a:spcBef>
                <a:spcPts val="600"/>
              </a:spcBef>
              <a:spcAft>
                <a:spcPts val="600"/>
              </a:spcAft>
            </a:pPr>
            <a:r>
              <a:rPr sz="2999" kern="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Skolas</a:t>
            </a:r>
            <a:r>
              <a:rPr sz="2999" kern="0" spc="-32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999" kern="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iela</a:t>
            </a:r>
            <a:r>
              <a:rPr sz="2999" kern="0" spc="-1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999" kern="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28,</a:t>
            </a:r>
            <a:r>
              <a:rPr sz="2999" kern="0" spc="-1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999" kern="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Rīga, </a:t>
            </a:r>
            <a:r>
              <a:rPr sz="2999" kern="0" spc="-116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LV-</a:t>
            </a:r>
            <a:r>
              <a:rPr sz="2999" kern="0" spc="-42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1331</a:t>
            </a:r>
            <a:endParaRPr sz="2999" kern="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1933536">
              <a:spcBef>
                <a:spcPts val="600"/>
              </a:spcBef>
              <a:spcAft>
                <a:spcPts val="600"/>
              </a:spcAft>
            </a:pPr>
            <a:r>
              <a:rPr sz="2999" b="1" kern="0" spc="-22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lm@lm.gov.lv</a:t>
            </a:r>
            <a:endParaRPr sz="2999" kern="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1933536">
              <a:spcBef>
                <a:spcPts val="600"/>
              </a:spcBef>
              <a:spcAft>
                <a:spcPts val="600"/>
              </a:spcAft>
            </a:pPr>
            <a:r>
              <a:rPr sz="2999" kern="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+371</a:t>
            </a:r>
            <a:r>
              <a:rPr sz="2999" kern="0" spc="-52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2999" kern="0" spc="-22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80205100</a:t>
            </a:r>
            <a:endParaRPr sz="2999" kern="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D345971-A90F-45E0-9F60-66CF19D83A90}"/>
              </a:ext>
            </a:extLst>
          </p:cNvPr>
          <p:cNvSpPr txBox="1"/>
          <p:nvPr/>
        </p:nvSpPr>
        <p:spPr>
          <a:xfrm>
            <a:off x="16753005" y="10387494"/>
            <a:ext cx="7280178" cy="2169440"/>
          </a:xfrm>
          <a:prstGeom prst="rect">
            <a:avLst/>
          </a:prstGeom>
          <a:solidFill>
            <a:schemeClr val="bg2">
              <a:lumMod val="20000"/>
              <a:lumOff val="80000"/>
              <a:alpha val="50000"/>
            </a:schemeClr>
          </a:solidFill>
        </p:spPr>
        <p:txBody>
          <a:bodyPr wrap="square" rtlCol="0">
            <a:spAutoFit/>
          </a:bodyPr>
          <a:lstStyle/>
          <a:p>
            <a:pPr marL="341801" defTabSz="1827977"/>
            <a:r>
              <a:rPr lang="lv-LV" sz="4499" b="1" dirty="0" err="1">
                <a:solidFill>
                  <a:srgbClr val="00465B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Poļina</a:t>
            </a:r>
            <a:r>
              <a:rPr lang="lv-LV" sz="4499" b="1" dirty="0">
                <a:solidFill>
                  <a:srgbClr val="00465B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lv-LV" sz="4499" b="1" dirty="0" err="1">
                <a:solidFill>
                  <a:srgbClr val="00465B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Rožkova</a:t>
            </a:r>
            <a:endParaRPr lang="lv-LV" sz="4499" b="1" dirty="0">
              <a:solidFill>
                <a:srgbClr val="00465B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341801" defTabSz="1827977"/>
            <a:r>
              <a:rPr lang="lv-LV" sz="4499" dirty="0">
                <a:solidFill>
                  <a:srgbClr val="00465B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Polina.rozkova@lm.gov.lv</a:t>
            </a:r>
            <a:endParaRPr lang="lv-LV" sz="4499" dirty="0">
              <a:solidFill>
                <a:srgbClr val="00465B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341801" defTabSz="1827977"/>
            <a:r>
              <a:rPr lang="lv-LV" sz="4499" dirty="0">
                <a:solidFill>
                  <a:srgbClr val="00465B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Tel. 64331837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67E3C30-8C73-46E9-A908-A1DE18E06B4B}"/>
              </a:ext>
            </a:extLst>
          </p:cNvPr>
          <p:cNvSpPr txBox="1"/>
          <p:nvPr/>
        </p:nvSpPr>
        <p:spPr>
          <a:xfrm>
            <a:off x="646592" y="10387494"/>
            <a:ext cx="6978054" cy="2169440"/>
          </a:xfrm>
          <a:prstGeom prst="rect">
            <a:avLst/>
          </a:prstGeom>
          <a:solidFill>
            <a:schemeClr val="bg2">
              <a:lumMod val="20000"/>
              <a:lumOff val="80000"/>
              <a:alpha val="50000"/>
            </a:schemeClr>
          </a:solidFill>
        </p:spPr>
        <p:txBody>
          <a:bodyPr wrap="square" rtlCol="0">
            <a:spAutoFit/>
          </a:bodyPr>
          <a:lstStyle/>
          <a:p>
            <a:pPr marL="341801" defTabSz="1827977"/>
            <a:r>
              <a:rPr lang="lv-LV" sz="4499" b="1" dirty="0">
                <a:solidFill>
                  <a:srgbClr val="00465B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Inese Vilcāne</a:t>
            </a:r>
          </a:p>
          <a:p>
            <a:pPr marL="341801" defTabSz="1827977"/>
            <a:r>
              <a:rPr lang="lv-LV" sz="4499" dirty="0">
                <a:solidFill>
                  <a:srgbClr val="00465B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Inese.Vilcane@lm.gov.lv</a:t>
            </a:r>
            <a:endParaRPr lang="lv-LV" sz="4499" dirty="0">
              <a:solidFill>
                <a:srgbClr val="00465B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marL="341801" defTabSz="1827977"/>
            <a:r>
              <a:rPr lang="lv-LV" sz="4499" dirty="0">
                <a:solidFill>
                  <a:srgbClr val="00465B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Tel. 64331836</a:t>
            </a:r>
          </a:p>
        </p:txBody>
      </p:sp>
      <p:sp>
        <p:nvSpPr>
          <p:cNvPr id="16" name="Virsraksts 15">
            <a:extLst>
              <a:ext uri="{FF2B5EF4-FFF2-40B4-BE49-F238E27FC236}">
                <a16:creationId xmlns:a16="http://schemas.microsoft.com/office/drawing/2014/main" id="{B734366C-1895-48CC-B22D-A1A78DB0546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123147" y="6395070"/>
            <a:ext cx="21020249" cy="2650436"/>
          </a:xfrm>
        </p:spPr>
        <p:txBody>
          <a:bodyPr>
            <a:normAutofit/>
          </a:bodyPr>
          <a:lstStyle/>
          <a:p>
            <a:r>
              <a:rPr lang="lv-LV" sz="9000" dirty="0">
                <a:solidFill>
                  <a:srgbClr val="0046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Paldies par</a:t>
            </a:r>
            <a:r>
              <a:rPr lang="lv-LV" sz="9000" baseline="0" dirty="0">
                <a:solidFill>
                  <a:srgbClr val="0046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uzmanību!</a:t>
            </a:r>
            <a:endParaRPr lang="lv-LV" sz="9000" dirty="0">
              <a:solidFill>
                <a:srgbClr val="0046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Freeform 232">
            <a:extLst>
              <a:ext uri="{FF2B5EF4-FFF2-40B4-BE49-F238E27FC236}">
                <a16:creationId xmlns:a16="http://schemas.microsoft.com/office/drawing/2014/main" id="{BF40898B-D8AA-4C42-AB87-656600E802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3090569" y="8211278"/>
            <a:ext cx="10430511" cy="2188086"/>
          </a:xfrm>
          <a:custGeom>
            <a:avLst/>
            <a:gdLst>
              <a:gd name="T0" fmla="*/ 3052 w 5114"/>
              <a:gd name="T1" fmla="*/ 1366 h 1367"/>
              <a:gd name="T2" fmla="*/ 3943 w 5114"/>
              <a:gd name="T3" fmla="*/ 1366 h 1367"/>
              <a:gd name="T4" fmla="*/ 5113 w 5114"/>
              <a:gd name="T5" fmla="*/ 0 h 1367"/>
              <a:gd name="T6" fmla="*/ 4222 w 5114"/>
              <a:gd name="T7" fmla="*/ 0 h 1367"/>
              <a:gd name="T8" fmla="*/ 0 w 5114"/>
              <a:gd name="T9" fmla="*/ 0 h 1367"/>
              <a:gd name="T10" fmla="*/ 0 w 5114"/>
              <a:gd name="T11" fmla="*/ 1366 h 1367"/>
              <a:gd name="T12" fmla="*/ 3052 w 5114"/>
              <a:gd name="T13" fmla="*/ 1366 h 13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114" h="1367">
                <a:moveTo>
                  <a:pt x="3052" y="1366"/>
                </a:moveTo>
                <a:lnTo>
                  <a:pt x="3943" y="1366"/>
                </a:lnTo>
                <a:lnTo>
                  <a:pt x="5113" y="0"/>
                </a:lnTo>
                <a:lnTo>
                  <a:pt x="4222" y="0"/>
                </a:lnTo>
                <a:lnTo>
                  <a:pt x="0" y="0"/>
                </a:lnTo>
                <a:lnTo>
                  <a:pt x="0" y="1366"/>
                </a:lnTo>
                <a:lnTo>
                  <a:pt x="3052" y="1366"/>
                </a:lnTo>
              </a:path>
            </a:pathLst>
          </a:custGeom>
          <a:solidFill>
            <a:srgbClr val="2D24A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1827521"/>
            <a:endParaRPr lang="en-US" sz="3599" dirty="0">
              <a:solidFill>
                <a:srgbClr val="747993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57" name="Freeform 140" descr="rozā teksta fons">
            <a:extLst>
              <a:ext uri="{FF2B5EF4-FFF2-40B4-BE49-F238E27FC236}">
                <a16:creationId xmlns:a16="http://schemas.microsoft.com/office/drawing/2014/main" id="{ED6C0BE3-4C41-0F49-A405-B1E130B807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7749" y="558299"/>
            <a:ext cx="10408143" cy="2186462"/>
          </a:xfrm>
          <a:custGeom>
            <a:avLst/>
            <a:gdLst>
              <a:gd name="T0" fmla="*/ 3052 w 5114"/>
              <a:gd name="T1" fmla="*/ 1366 h 1367"/>
              <a:gd name="T2" fmla="*/ 3943 w 5114"/>
              <a:gd name="T3" fmla="*/ 1366 h 1367"/>
              <a:gd name="T4" fmla="*/ 5113 w 5114"/>
              <a:gd name="T5" fmla="*/ 0 h 1367"/>
              <a:gd name="T6" fmla="*/ 4222 w 5114"/>
              <a:gd name="T7" fmla="*/ 0 h 1367"/>
              <a:gd name="T8" fmla="*/ 0 w 5114"/>
              <a:gd name="T9" fmla="*/ 0 h 1367"/>
              <a:gd name="T10" fmla="*/ 0 w 5114"/>
              <a:gd name="T11" fmla="*/ 1366 h 1367"/>
              <a:gd name="T12" fmla="*/ 3052 w 5114"/>
              <a:gd name="T13" fmla="*/ 1366 h 13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114" h="1367">
                <a:moveTo>
                  <a:pt x="3052" y="1366"/>
                </a:moveTo>
                <a:lnTo>
                  <a:pt x="3943" y="1366"/>
                </a:lnTo>
                <a:lnTo>
                  <a:pt x="5113" y="0"/>
                </a:lnTo>
                <a:lnTo>
                  <a:pt x="4222" y="0"/>
                </a:lnTo>
                <a:lnTo>
                  <a:pt x="0" y="0"/>
                </a:lnTo>
                <a:lnTo>
                  <a:pt x="0" y="1366"/>
                </a:lnTo>
                <a:lnTo>
                  <a:pt x="3052" y="1366"/>
                </a:lnTo>
              </a:path>
            </a:pathLst>
          </a:custGeom>
          <a:solidFill>
            <a:srgbClr val="F64C4C"/>
          </a:solidFill>
          <a:ln>
            <a:noFill/>
          </a:ln>
          <a:effectLst/>
          <a:extLst/>
        </p:spPr>
        <p:txBody>
          <a:bodyPr wrap="none" anchor="ctr"/>
          <a:lstStyle/>
          <a:p>
            <a:pPr defTabSz="1827521"/>
            <a:endParaRPr lang="en-US" sz="3599" dirty="0">
              <a:solidFill>
                <a:srgbClr val="747993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61" name="Freeform 188">
            <a:extLst>
              <a:ext uri="{FF2B5EF4-FFF2-40B4-BE49-F238E27FC236}">
                <a16:creationId xmlns:a16="http://schemas.microsoft.com/office/drawing/2014/main" id="{651E79C4-631F-3A46-9099-CD1DA804FA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3005807" y="3162367"/>
            <a:ext cx="10430511" cy="2186462"/>
          </a:xfrm>
          <a:custGeom>
            <a:avLst/>
            <a:gdLst>
              <a:gd name="T0" fmla="*/ 3052 w 5114"/>
              <a:gd name="T1" fmla="*/ 1366 h 1367"/>
              <a:gd name="T2" fmla="*/ 3943 w 5114"/>
              <a:gd name="T3" fmla="*/ 1366 h 1367"/>
              <a:gd name="T4" fmla="*/ 5113 w 5114"/>
              <a:gd name="T5" fmla="*/ 0 h 1367"/>
              <a:gd name="T6" fmla="*/ 4222 w 5114"/>
              <a:gd name="T7" fmla="*/ 0 h 1367"/>
              <a:gd name="T8" fmla="*/ 0 w 5114"/>
              <a:gd name="T9" fmla="*/ 0 h 1367"/>
              <a:gd name="T10" fmla="*/ 0 w 5114"/>
              <a:gd name="T11" fmla="*/ 1366 h 1367"/>
              <a:gd name="T12" fmla="*/ 3052 w 5114"/>
              <a:gd name="T13" fmla="*/ 1366 h 13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114" h="1367">
                <a:moveTo>
                  <a:pt x="3052" y="1366"/>
                </a:moveTo>
                <a:lnTo>
                  <a:pt x="3943" y="1366"/>
                </a:lnTo>
                <a:lnTo>
                  <a:pt x="5113" y="0"/>
                </a:lnTo>
                <a:lnTo>
                  <a:pt x="4222" y="0"/>
                </a:lnTo>
                <a:lnTo>
                  <a:pt x="0" y="0"/>
                </a:lnTo>
                <a:lnTo>
                  <a:pt x="0" y="1366"/>
                </a:lnTo>
                <a:lnTo>
                  <a:pt x="3052" y="1366"/>
                </a:lnTo>
              </a:path>
            </a:pathLst>
          </a:custGeom>
          <a:solidFill>
            <a:srgbClr val="3A90B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1827521"/>
            <a:endParaRPr lang="en-US" sz="3599" dirty="0">
              <a:solidFill>
                <a:srgbClr val="747993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65" name="Freeform 232">
            <a:extLst>
              <a:ext uri="{FF2B5EF4-FFF2-40B4-BE49-F238E27FC236}">
                <a16:creationId xmlns:a16="http://schemas.microsoft.com/office/drawing/2014/main" id="{DF5D69CA-1C92-C84E-B1E2-CEA8B31D60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4244" y="5780315"/>
            <a:ext cx="10482459" cy="1966820"/>
          </a:xfrm>
          <a:custGeom>
            <a:avLst/>
            <a:gdLst>
              <a:gd name="T0" fmla="*/ 3052 w 5114"/>
              <a:gd name="T1" fmla="*/ 1366 h 1367"/>
              <a:gd name="T2" fmla="*/ 3943 w 5114"/>
              <a:gd name="T3" fmla="*/ 1366 h 1367"/>
              <a:gd name="T4" fmla="*/ 5113 w 5114"/>
              <a:gd name="T5" fmla="*/ 0 h 1367"/>
              <a:gd name="T6" fmla="*/ 4222 w 5114"/>
              <a:gd name="T7" fmla="*/ 0 h 1367"/>
              <a:gd name="T8" fmla="*/ 0 w 5114"/>
              <a:gd name="T9" fmla="*/ 0 h 1367"/>
              <a:gd name="T10" fmla="*/ 0 w 5114"/>
              <a:gd name="T11" fmla="*/ 1366 h 1367"/>
              <a:gd name="T12" fmla="*/ 3052 w 5114"/>
              <a:gd name="T13" fmla="*/ 1366 h 13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114" h="1367">
                <a:moveTo>
                  <a:pt x="3052" y="1366"/>
                </a:moveTo>
                <a:lnTo>
                  <a:pt x="3943" y="1366"/>
                </a:lnTo>
                <a:lnTo>
                  <a:pt x="5113" y="0"/>
                </a:lnTo>
                <a:lnTo>
                  <a:pt x="4222" y="0"/>
                </a:lnTo>
                <a:lnTo>
                  <a:pt x="0" y="0"/>
                </a:lnTo>
                <a:lnTo>
                  <a:pt x="0" y="1366"/>
                </a:lnTo>
                <a:lnTo>
                  <a:pt x="3052" y="1366"/>
                </a:lnTo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  <a:effectLst/>
          <a:extLst/>
        </p:spPr>
        <p:txBody>
          <a:bodyPr wrap="none" anchor="ctr"/>
          <a:lstStyle/>
          <a:p>
            <a:pPr defTabSz="1827521"/>
            <a:endParaRPr lang="en-US" sz="3599" dirty="0">
              <a:solidFill>
                <a:srgbClr val="747993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7" name="Freeform 232">
            <a:extLst>
              <a:ext uri="{FF2B5EF4-FFF2-40B4-BE49-F238E27FC236}">
                <a16:creationId xmlns:a16="http://schemas.microsoft.com/office/drawing/2014/main" id="{6B4E2B5D-B877-4CBA-91ED-1E3B73AA01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3093182" y="10797863"/>
            <a:ext cx="10430511" cy="2181958"/>
          </a:xfrm>
          <a:custGeom>
            <a:avLst/>
            <a:gdLst>
              <a:gd name="T0" fmla="*/ 3052 w 5114"/>
              <a:gd name="T1" fmla="*/ 1366 h 1367"/>
              <a:gd name="T2" fmla="*/ 3943 w 5114"/>
              <a:gd name="T3" fmla="*/ 1366 h 1367"/>
              <a:gd name="T4" fmla="*/ 5113 w 5114"/>
              <a:gd name="T5" fmla="*/ 0 h 1367"/>
              <a:gd name="T6" fmla="*/ 4222 w 5114"/>
              <a:gd name="T7" fmla="*/ 0 h 1367"/>
              <a:gd name="T8" fmla="*/ 0 w 5114"/>
              <a:gd name="T9" fmla="*/ 0 h 1367"/>
              <a:gd name="T10" fmla="*/ 0 w 5114"/>
              <a:gd name="T11" fmla="*/ 1366 h 1367"/>
              <a:gd name="T12" fmla="*/ 3052 w 5114"/>
              <a:gd name="T13" fmla="*/ 1366 h 13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114" h="1367">
                <a:moveTo>
                  <a:pt x="3052" y="1366"/>
                </a:moveTo>
                <a:lnTo>
                  <a:pt x="3943" y="1366"/>
                </a:lnTo>
                <a:lnTo>
                  <a:pt x="5113" y="0"/>
                </a:lnTo>
                <a:lnTo>
                  <a:pt x="4222" y="0"/>
                </a:lnTo>
                <a:lnTo>
                  <a:pt x="0" y="0"/>
                </a:lnTo>
                <a:lnTo>
                  <a:pt x="0" y="1366"/>
                </a:lnTo>
                <a:lnTo>
                  <a:pt x="3052" y="1366"/>
                </a:lnTo>
              </a:path>
            </a:pathLst>
          </a:custGeom>
          <a:solidFill>
            <a:srgbClr val="0077EE"/>
          </a:solidFill>
          <a:ln>
            <a:noFill/>
          </a:ln>
          <a:effectLst/>
          <a:extLst/>
        </p:spPr>
        <p:txBody>
          <a:bodyPr wrap="none" anchor="ctr"/>
          <a:lstStyle/>
          <a:p>
            <a:pPr defTabSz="1827521"/>
            <a:endParaRPr lang="en-US" sz="3599" dirty="0">
              <a:solidFill>
                <a:srgbClr val="747993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Attēls 2" descr="planētas zīmējums ar cilvēkiem, tai skaita ar dažāda veida traucējumiem">
            <a:extLst>
              <a:ext uri="{FF2B5EF4-FFF2-40B4-BE49-F238E27FC236}">
                <a16:creationId xmlns:a16="http://schemas.microsoft.com/office/drawing/2014/main" id="{27EBB7F8-A3BA-4E9D-AD14-1DC43CB4EB7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037301" y="4998009"/>
            <a:ext cx="8974790" cy="5123245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B81E077-0712-4F43-8DAE-2F0816A0B87B}"/>
              </a:ext>
            </a:extLst>
          </p:cNvPr>
          <p:cNvSpPr txBox="1"/>
          <p:nvPr/>
        </p:nvSpPr>
        <p:spPr>
          <a:xfrm>
            <a:off x="3123433" y="10876223"/>
            <a:ext cx="8644180" cy="202523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62023" defTabSz="1827887">
              <a:lnSpc>
                <a:spcPct val="120000"/>
              </a:lnSpc>
              <a:spcBef>
                <a:spcPts val="900"/>
              </a:spcBef>
              <a:spcAft>
                <a:spcPts val="900"/>
              </a:spcAft>
            </a:pPr>
            <a:r>
              <a:rPr lang="lv-LV" altLang="lv-LV" sz="3599" b="1" dirty="0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Visi cilvēki, tai skaitā vecāki ar maziem bērniem, vecāka gadagājuma cilvēki </a:t>
            </a:r>
            <a:endParaRPr lang="en-US" sz="3599" b="1" dirty="0">
              <a:solidFill>
                <a:srgbClr val="FFFFFF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Attēls 19" descr="Seniora un mātes ar bērnu ratiem simbols">
            <a:extLst>
              <a:ext uri="{FF2B5EF4-FFF2-40B4-BE49-F238E27FC236}">
                <a16:creationId xmlns:a16="http://schemas.microsoft.com/office/drawing/2014/main" id="{560A7EDB-6625-4AD3-9719-759DCEBFAB9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7210" y="10797863"/>
            <a:ext cx="2322173" cy="2188084"/>
          </a:xfrm>
          <a:prstGeom prst="rect">
            <a:avLst/>
          </a:prstGeom>
        </p:spPr>
      </p:pic>
      <p:sp>
        <p:nvSpPr>
          <p:cNvPr id="75" name="TextBox 74">
            <a:extLst>
              <a:ext uri="{FF2B5EF4-FFF2-40B4-BE49-F238E27FC236}">
                <a16:creationId xmlns:a16="http://schemas.microsoft.com/office/drawing/2014/main" id="{36F176AA-AC4E-4989-A324-7077BA677524}"/>
              </a:ext>
            </a:extLst>
          </p:cNvPr>
          <p:cNvSpPr txBox="1"/>
          <p:nvPr/>
        </p:nvSpPr>
        <p:spPr>
          <a:xfrm>
            <a:off x="3034075" y="8605897"/>
            <a:ext cx="7973057" cy="13605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62023" defTabSz="1827887">
              <a:lnSpc>
                <a:spcPct val="120000"/>
              </a:lnSpc>
              <a:spcBef>
                <a:spcPts val="900"/>
              </a:spcBef>
              <a:spcAft>
                <a:spcPts val="900"/>
              </a:spcAft>
            </a:pPr>
            <a:r>
              <a:rPr lang="lv-LV" altLang="lv-LV" sz="3599" b="1" dirty="0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Cilvēki ar uztveres un garīgās veselības traucējumiem</a:t>
            </a:r>
            <a:endParaRPr lang="en-US" sz="3599" b="1" dirty="0">
              <a:solidFill>
                <a:srgbClr val="FFFFFF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78" name="Attēls 77" descr="uzvedības, uztveres un garīgās veselības traucējumu apzīmējums">
            <a:extLst>
              <a:ext uri="{FF2B5EF4-FFF2-40B4-BE49-F238E27FC236}">
                <a16:creationId xmlns:a16="http://schemas.microsoft.com/office/drawing/2014/main" id="{70EE859A-C69E-4084-A982-EAB2EDC7070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8570" t="10950" r="51503" b="12259"/>
          <a:stretch/>
        </p:blipFill>
        <p:spPr>
          <a:xfrm>
            <a:off x="620891" y="8189555"/>
            <a:ext cx="2258122" cy="2188086"/>
          </a:xfrm>
          <a:prstGeom prst="rect">
            <a:avLst/>
          </a:prstGeom>
          <a:effectLst>
            <a:outerShdw blurRad="203200" dist="50800" dir="5400000" sx="1000" sy="1000" algn="ctr" rotWithShape="0">
              <a:schemeClr val="accent1">
                <a:lumMod val="75000"/>
              </a:scheme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FC23E0B-D1BB-7241-BB4D-C4CB347B6A4A}"/>
              </a:ext>
            </a:extLst>
          </p:cNvPr>
          <p:cNvSpPr txBox="1"/>
          <p:nvPr/>
        </p:nvSpPr>
        <p:spPr>
          <a:xfrm>
            <a:off x="3093185" y="6044836"/>
            <a:ext cx="9594463" cy="13605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1827521">
              <a:lnSpc>
                <a:spcPct val="120000"/>
              </a:lnSpc>
            </a:pPr>
            <a:r>
              <a:rPr lang="lv-LV" sz="3599" b="1" spc="-20" dirty="0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Cilvēki ar dažāda veida redzes traucējumiem</a:t>
            </a:r>
            <a:endParaRPr lang="en-US" sz="3599" b="1" spc="-20" dirty="0">
              <a:solidFill>
                <a:srgbClr val="FFFFFF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79" name="Attēls 78" descr="redzes traucējumu apzīmējums">
            <a:extLst>
              <a:ext uri="{FF2B5EF4-FFF2-40B4-BE49-F238E27FC236}">
                <a16:creationId xmlns:a16="http://schemas.microsoft.com/office/drawing/2014/main" id="{ED55D2DF-C98E-401F-9D35-2FE391EC639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494" t="12660" r="74298" b="13064"/>
          <a:stretch/>
        </p:blipFill>
        <p:spPr>
          <a:xfrm>
            <a:off x="615866" y="5766435"/>
            <a:ext cx="2263146" cy="2009756"/>
          </a:xfrm>
          <a:prstGeom prst="rect">
            <a:avLst/>
          </a:prstGeom>
          <a:effectLst>
            <a:outerShdw blurRad="203200" dist="50800" dir="5400000" sx="1000" sy="1000" algn="ctr" rotWithShape="0">
              <a:schemeClr val="bg1"/>
            </a:outerShdw>
            <a:softEdge rad="127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B024416-351D-0E41-B45C-902C6A363A8C}"/>
              </a:ext>
            </a:extLst>
          </p:cNvPr>
          <p:cNvSpPr txBox="1"/>
          <p:nvPr/>
        </p:nvSpPr>
        <p:spPr>
          <a:xfrm>
            <a:off x="3078752" y="3435786"/>
            <a:ext cx="8062416" cy="13605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1827521">
              <a:lnSpc>
                <a:spcPct val="120000"/>
              </a:lnSpc>
            </a:pPr>
            <a:r>
              <a:rPr lang="lv-LV" sz="3599" b="1" spc="-20" dirty="0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Cilvēki ar dzirdes traucējumiem, kas lieto dzirdes aparātus</a:t>
            </a:r>
          </a:p>
        </p:txBody>
      </p:sp>
      <p:pic>
        <p:nvPicPr>
          <p:cNvPr id="76" name="Attēls 75" descr="dzirdes traucējumu  apzīmējums">
            <a:extLst>
              <a:ext uri="{FF2B5EF4-FFF2-40B4-BE49-F238E27FC236}">
                <a16:creationId xmlns:a16="http://schemas.microsoft.com/office/drawing/2014/main" id="{80B83986-5AFE-4CC2-9C97-CEB87740FCC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5477" t="12123" r="3765" b="13922"/>
          <a:stretch/>
        </p:blipFill>
        <p:spPr>
          <a:xfrm>
            <a:off x="659133" y="3162367"/>
            <a:ext cx="2219880" cy="2190701"/>
          </a:xfrm>
          <a:prstGeom prst="rect">
            <a:avLst/>
          </a:prstGeom>
          <a:effectLst>
            <a:outerShdw blurRad="203200" dist="50800" dir="5400000" sx="1000" sy="1000" algn="ctr" rotWithShape="0">
              <a:schemeClr val="accent1">
                <a:lumMod val="75000"/>
              </a:scheme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3EF50A1-0F94-9D4E-BE69-075473E5148C}"/>
              </a:ext>
            </a:extLst>
          </p:cNvPr>
          <p:cNvSpPr txBox="1"/>
          <p:nvPr/>
        </p:nvSpPr>
        <p:spPr>
          <a:xfrm>
            <a:off x="3093183" y="782319"/>
            <a:ext cx="8674430" cy="13605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1827521">
              <a:lnSpc>
                <a:spcPct val="120000"/>
              </a:lnSpc>
            </a:pPr>
            <a:r>
              <a:rPr lang="lv-LV" sz="3599" b="1" spc="-20" dirty="0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Cilvēki ar kustību traucējumiem, kas lieto ratiņkrēslu, kruķus, staiguļus u.c.</a:t>
            </a:r>
          </a:p>
        </p:txBody>
      </p:sp>
      <p:pic>
        <p:nvPicPr>
          <p:cNvPr id="77" name="Attēls 76" descr="cilvēka ratiņkrēslā logo">
            <a:extLst>
              <a:ext uri="{FF2B5EF4-FFF2-40B4-BE49-F238E27FC236}">
                <a16:creationId xmlns:a16="http://schemas.microsoft.com/office/drawing/2014/main" id="{9A5A6F5A-8BC7-4AAA-9831-04076A8704C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1836" t="12188" r="27603" b="13858"/>
          <a:stretch/>
        </p:blipFill>
        <p:spPr>
          <a:xfrm>
            <a:off x="600161" y="558301"/>
            <a:ext cx="2278852" cy="2186462"/>
          </a:xfrm>
          <a:prstGeom prst="rect">
            <a:avLst/>
          </a:prstGeom>
          <a:effectLst>
            <a:outerShdw blurRad="203200" dist="50800" dir="5400000" sx="1000" sy="1000" algn="ctr" rotWithShape="0">
              <a:schemeClr val="accent1">
                <a:lumMod val="75000"/>
              </a:schemeClr>
            </a:outerShdw>
          </a:effectLst>
        </p:spPr>
      </p:pic>
      <p:sp>
        <p:nvSpPr>
          <p:cNvPr id="2" name="Virsraksts 1">
            <a:extLst>
              <a:ext uri="{FF2B5EF4-FFF2-40B4-BE49-F238E27FC236}">
                <a16:creationId xmlns:a16="http://schemas.microsoft.com/office/drawing/2014/main" id="{E84AD67E-C124-4742-8CD2-BA073B234FE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3310376" y="1404714"/>
            <a:ext cx="10408143" cy="2649746"/>
          </a:xfrm>
        </p:spPr>
        <p:txBody>
          <a:bodyPr>
            <a:noAutofit/>
          </a:bodyPr>
          <a:lstStyle/>
          <a:p>
            <a:pPr algn="r">
              <a:lnSpc>
                <a:spcPct val="120000"/>
              </a:lnSpc>
            </a:pPr>
            <a:r>
              <a:rPr lang="lv-LV" sz="7598" dirty="0">
                <a:solidFill>
                  <a:srgbClr val="00465B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PIEKĻŪSTAMAS INFRASTUKTŪRAS LIETOTĀJI</a:t>
            </a:r>
            <a:endParaRPr lang="lv-LV" sz="7598" dirty="0">
              <a:solidFill>
                <a:srgbClr val="0046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2720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83F5F4E-0DAB-D644-B8D9-46E68279B8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6127363"/>
            <a:ext cx="24377650" cy="268778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9" name="Connector 02">
            <a:extLst>
              <a:ext uri="{FF2B5EF4-FFF2-40B4-BE49-F238E27FC236}">
                <a16:creationId xmlns:a16="http://schemas.microsoft.com/office/drawing/2014/main" id="{7F04FA1D-2059-7077-7949-A37B9E7E2B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0242416" y="11088477"/>
            <a:ext cx="0" cy="1633845"/>
          </a:xfrm>
          <a:prstGeom prst="line">
            <a:avLst/>
          </a:prstGeom>
          <a:ln w="63500" cap="rnd">
            <a:solidFill>
              <a:schemeClr val="accent2">
                <a:alpha val="7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or 01">
            <a:extLst>
              <a:ext uri="{FF2B5EF4-FFF2-40B4-BE49-F238E27FC236}">
                <a16:creationId xmlns:a16="http://schemas.microsoft.com/office/drawing/2014/main" id="{75D77B22-06FF-D3D6-5E41-9F09E6A490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467918" y="1037361"/>
            <a:ext cx="0" cy="1633845"/>
          </a:xfrm>
          <a:prstGeom prst="line">
            <a:avLst/>
          </a:prstGeom>
          <a:ln w="63500" cap="rnd">
            <a:solidFill>
              <a:schemeClr val="accent2">
                <a:alpha val="7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BODY 02">
            <a:extLst>
              <a:ext uri="{FF2B5EF4-FFF2-40B4-BE49-F238E27FC236}">
                <a16:creationId xmlns:a16="http://schemas.microsoft.com/office/drawing/2014/main" id="{42FEE187-0504-F91C-1E3A-0D6D2AFDA5C0}"/>
              </a:ext>
            </a:extLst>
          </p:cNvPr>
          <p:cNvSpPr txBox="1"/>
          <p:nvPr/>
        </p:nvSpPr>
        <p:spPr>
          <a:xfrm>
            <a:off x="12174276" y="11751089"/>
            <a:ext cx="7846922" cy="95077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algn="r">
              <a:lnSpc>
                <a:spcPct val="140000"/>
              </a:lnSpc>
              <a:spcBef>
                <a:spcPts val="1200"/>
              </a:spcBef>
              <a:spcAft>
                <a:spcPts val="0"/>
              </a:spcAft>
              <a:defRPr sz="3100">
                <a:latin typeface="Montserrat" pitchFamily="2" charset="77"/>
              </a:defRPr>
            </a:lvl1pPr>
          </a:lstStyle>
          <a:p>
            <a:pPr algn="r"/>
            <a:r>
              <a:rPr lang="lv-LV" sz="4500" dirty="0">
                <a:solidFill>
                  <a:srgbClr val="00465B"/>
                </a:solidFill>
                <a:latin typeface="Arial" panose="020B0604020202020204" pitchFamily="34" charset="0"/>
              </a:rPr>
              <a:t>Avots: CSP dati 31.12.2023.</a:t>
            </a:r>
            <a:endParaRPr lang="en-US" sz="4500" dirty="0">
              <a:solidFill>
                <a:srgbClr val="00465B"/>
              </a:solidFill>
              <a:latin typeface="Arial" panose="020B0604020202020204" pitchFamily="34" charset="0"/>
            </a:endParaRPr>
          </a:p>
        </p:txBody>
      </p:sp>
      <p:sp>
        <p:nvSpPr>
          <p:cNvPr id="23" name="SUBTITILE 02">
            <a:extLst>
              <a:ext uri="{FF2B5EF4-FFF2-40B4-BE49-F238E27FC236}">
                <a16:creationId xmlns:a16="http://schemas.microsoft.com/office/drawing/2014/main" id="{DA5B67D2-163F-8D55-571F-11ABB58B38AE}"/>
              </a:ext>
            </a:extLst>
          </p:cNvPr>
          <p:cNvSpPr txBox="1"/>
          <p:nvPr/>
        </p:nvSpPr>
        <p:spPr>
          <a:xfrm>
            <a:off x="3159125" y="9535011"/>
            <a:ext cx="15809355" cy="18540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algn="ctr">
              <a:defRPr sz="4300" b="1">
                <a:solidFill>
                  <a:schemeClr val="tx2"/>
                </a:solidFill>
                <a:latin typeface="Montserrat" pitchFamily="2" charset="77"/>
                <a:ea typeface="Arimo" panose="020B0604020202020204" pitchFamily="34" charset="0"/>
                <a:cs typeface="Space Grotesk" pitchFamily="2" charset="77"/>
              </a:defRPr>
            </a:lvl1pPr>
          </a:lstStyle>
          <a:p>
            <a:pPr algn="l">
              <a:lnSpc>
                <a:spcPct val="120000"/>
              </a:lnSpc>
            </a:pPr>
            <a:r>
              <a:rPr lang="lv-LV" sz="5000" b="0" dirty="0">
                <a:latin typeface="Arial" panose="020B0604020202020204" pitchFamily="34" charset="0"/>
              </a:rPr>
              <a:t>204 158 pilngadīgi cilvēki ar invaliditāti</a:t>
            </a:r>
          </a:p>
          <a:p>
            <a:pPr algn="l">
              <a:lnSpc>
                <a:spcPct val="120000"/>
              </a:lnSpc>
            </a:pPr>
            <a:r>
              <a:rPr lang="lv-LV" sz="5000" b="0" dirty="0">
                <a:latin typeface="Arial" panose="020B0604020202020204" pitchFamily="34" charset="0"/>
              </a:rPr>
              <a:t>9 372 bērni ar invaliditāti</a:t>
            </a:r>
            <a:endParaRPr lang="en-US" sz="5000" b="0" dirty="0">
              <a:latin typeface="Arial" panose="020B0604020202020204" pitchFamily="34" charset="0"/>
            </a:endParaRPr>
          </a:p>
        </p:txBody>
      </p:sp>
      <p:sp>
        <p:nvSpPr>
          <p:cNvPr id="9" name="NUMBER">
            <a:extLst>
              <a:ext uri="{FF2B5EF4-FFF2-40B4-BE49-F238E27FC236}">
                <a16:creationId xmlns:a16="http://schemas.microsoft.com/office/drawing/2014/main" id="{811D2B78-E45E-1155-2439-E8B221AB161A}"/>
              </a:ext>
            </a:extLst>
          </p:cNvPr>
          <p:cNvSpPr txBox="1"/>
          <p:nvPr/>
        </p:nvSpPr>
        <p:spPr>
          <a:xfrm>
            <a:off x="3159125" y="6080931"/>
            <a:ext cx="18059400" cy="255454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algn="ctr">
              <a:defRPr sz="7400" b="1">
                <a:solidFill>
                  <a:schemeClr val="tx2"/>
                </a:solidFill>
                <a:latin typeface="Montserrat" pitchFamily="2" charset="77"/>
                <a:ea typeface="Arimo" panose="020B0604020202020204" pitchFamily="34" charset="0"/>
                <a:cs typeface="Arimo" panose="020B0604020202020204" pitchFamily="34" charset="0"/>
              </a:defRPr>
            </a:lvl1pPr>
          </a:lstStyle>
          <a:p>
            <a:r>
              <a:rPr lang="lv-LV" sz="16000" dirty="0">
                <a:solidFill>
                  <a:schemeClr val="bg1"/>
                </a:solidFill>
                <a:latin typeface="Arial" panose="020B0604020202020204" pitchFamily="34" charset="0"/>
              </a:rPr>
              <a:t>213 530</a:t>
            </a:r>
            <a:endParaRPr lang="en-US" sz="160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2" name="BODY 01">
            <a:extLst>
              <a:ext uri="{FF2B5EF4-FFF2-40B4-BE49-F238E27FC236}">
                <a16:creationId xmlns:a16="http://schemas.microsoft.com/office/drawing/2014/main" id="{6CCF8939-AF7E-484F-6AC5-BA6EFEA724D7}"/>
              </a:ext>
            </a:extLst>
          </p:cNvPr>
          <p:cNvSpPr txBox="1"/>
          <p:nvPr/>
        </p:nvSpPr>
        <p:spPr>
          <a:xfrm>
            <a:off x="5800305" y="315254"/>
            <a:ext cx="18229270" cy="28897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algn="r">
              <a:lnSpc>
                <a:spcPct val="140000"/>
              </a:lnSpc>
              <a:spcBef>
                <a:spcPts val="1200"/>
              </a:spcBef>
              <a:spcAft>
                <a:spcPts val="0"/>
              </a:spcAft>
              <a:defRPr sz="3100">
                <a:latin typeface="Montserrat" pitchFamily="2" charset="77"/>
              </a:defRPr>
            </a:lvl1pPr>
          </a:lstStyle>
          <a:p>
            <a:pPr algn="l"/>
            <a:r>
              <a:rPr lang="lv-LV" sz="4500" b="1" dirty="0">
                <a:solidFill>
                  <a:srgbClr val="00465B"/>
                </a:solidFill>
                <a:latin typeface="Arial" panose="020B0604020202020204" pitchFamily="34" charset="0"/>
              </a:rPr>
              <a:t>Invaliditāte</a:t>
            </a:r>
            <a:r>
              <a:rPr lang="lv-LV" sz="4500" dirty="0">
                <a:solidFill>
                  <a:srgbClr val="00465B"/>
                </a:solidFill>
                <a:latin typeface="Arial" panose="020B0604020202020204" pitchFamily="34" charset="0"/>
              </a:rPr>
              <a:t> ir ilgstošs vai nepārejošs ļoti smagas, smagas vai mērenas pakāpes funkcionēšanas ierobežojums, kas ietekmē personas garīgās vai fiziskās spējas, darbspējas, pašaprūpi un iekļaušanos sabiedrībā</a:t>
            </a:r>
            <a:endParaRPr lang="en-US" sz="4500" dirty="0">
              <a:solidFill>
                <a:srgbClr val="00465B"/>
              </a:solidFill>
              <a:latin typeface="Arial" panose="020B0604020202020204" pitchFamily="34" charset="0"/>
            </a:endParaRPr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A3036169-E2A0-43A1-86C6-2930A5F0475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169584" y="4320142"/>
            <a:ext cx="22009385" cy="1467525"/>
          </a:xfrm>
        </p:spPr>
        <p:txBody>
          <a:bodyPr>
            <a:normAutofit/>
          </a:bodyPr>
          <a:lstStyle/>
          <a:p>
            <a:r>
              <a:rPr lang="lv-LV" sz="7000" dirty="0">
                <a:latin typeface="Arial" panose="020B0604020202020204" pitchFamily="34" charset="0"/>
                <a:cs typeface="Arial" panose="020B0604020202020204" pitchFamily="34" charset="0"/>
              </a:rPr>
              <a:t>CILVĒKU</a:t>
            </a:r>
            <a:r>
              <a:rPr lang="lv-LV" sz="7000" baseline="0" dirty="0">
                <a:latin typeface="Arial" panose="020B0604020202020204" pitchFamily="34" charset="0"/>
                <a:cs typeface="Arial" panose="020B0604020202020204" pitchFamily="34" charset="0"/>
              </a:rPr>
              <a:t> AR INVALIDITĀTI SKAITS </a:t>
            </a:r>
            <a:r>
              <a:rPr lang="lv-LV" sz="7000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lv-LV" sz="7000" baseline="0" dirty="0">
                <a:latin typeface="Arial" panose="020B0604020202020204" pitchFamily="34" charset="0"/>
                <a:cs typeface="Arial" panose="020B0604020202020204" pitchFamily="34" charset="0"/>
              </a:rPr>
              <a:t>ATVIJĀ</a:t>
            </a:r>
            <a:endParaRPr lang="lv-LV" sz="7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58905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AF8381FF-4EE4-E242-8EC9-AF48E78F9C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188825" y="0"/>
            <a:ext cx="12201525" cy="137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02216C6D-7387-EE6F-39F8-EA4E311AB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20903" y="3893127"/>
            <a:ext cx="8357387" cy="1711007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0B96D37B-A237-5111-B1CC-34792F6CA5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491855" y="3893127"/>
            <a:ext cx="8364891" cy="1711007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DDF25C2-4FF4-49A4-949F-4FEE74206F3F}"/>
              </a:ext>
            </a:extLst>
          </p:cNvPr>
          <p:cNvSpPr txBox="1"/>
          <p:nvPr/>
        </p:nvSpPr>
        <p:spPr>
          <a:xfrm>
            <a:off x="13062484" y="6509773"/>
            <a:ext cx="10735814" cy="50849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algn="ctr">
              <a:lnSpc>
                <a:spcPct val="140000"/>
              </a:lnSpc>
              <a:spcBef>
                <a:spcPts val="1200"/>
              </a:spcBef>
              <a:spcAft>
                <a:spcPts val="0"/>
              </a:spcAft>
              <a:defRPr sz="3100">
                <a:latin typeface="Montserrat" pitchFamily="2" charset="77"/>
              </a:defRPr>
            </a:lvl1pPr>
          </a:lstStyle>
          <a:p>
            <a:pPr marL="731044" indent="-685800" algn="l" defTabSz="469107" eaLnBrk="0" fontAlgn="base" hangingPunct="0">
              <a:lnSpc>
                <a:spcPct val="120000"/>
              </a:lnSpc>
              <a:spcBef>
                <a:spcPts val="600"/>
              </a:spcBef>
              <a:spcAft>
                <a:spcPts val="3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lv-LV" sz="5500" spc="-15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pārvietošanās bez šķēršļiem</a:t>
            </a:r>
          </a:p>
          <a:p>
            <a:pPr marL="731044" indent="-685800" algn="l" defTabSz="469107" eaLnBrk="0" fontAlgn="base" hangingPunct="0">
              <a:lnSpc>
                <a:spcPct val="120000"/>
              </a:lnSpc>
              <a:spcBef>
                <a:spcPts val="600"/>
              </a:spcBef>
              <a:spcAft>
                <a:spcPts val="3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lv-LV" sz="5500" spc="-15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piekļūstamas uzbrauktuves</a:t>
            </a:r>
          </a:p>
          <a:p>
            <a:pPr marL="731044" indent="-685800" algn="l" defTabSz="469107" eaLnBrk="0" fontAlgn="base" hangingPunct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lv-LV" sz="5500" spc="-15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piekļūstamas sabiedriskā transporta pieturvietas</a:t>
            </a:r>
          </a:p>
          <a:p>
            <a:pPr marL="731044" indent="-685800" algn="l" defTabSz="469107" eaLnBrk="0" fontAlgn="base" hangingPunct="0">
              <a:lnSpc>
                <a:spcPct val="120000"/>
              </a:lnSpc>
              <a:spcBef>
                <a:spcPts val="600"/>
              </a:spcBef>
              <a:spcAft>
                <a:spcPts val="300"/>
              </a:spcAft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lv-LV" sz="5500" spc="-15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atpūtas iespējas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69B58BA-BEDD-83A2-DB91-1CCF341D738C}"/>
              </a:ext>
            </a:extLst>
          </p:cNvPr>
          <p:cNvSpPr txBox="1"/>
          <p:nvPr/>
        </p:nvSpPr>
        <p:spPr>
          <a:xfrm>
            <a:off x="15132355" y="4313857"/>
            <a:ext cx="7083889" cy="861774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>
            <a:defPPr>
              <a:defRPr lang="en-US"/>
            </a:defPPr>
            <a:lvl1pPr algn="ctr">
              <a:defRPr sz="4300" b="1">
                <a:solidFill>
                  <a:schemeClr val="bg1"/>
                </a:solidFill>
                <a:latin typeface="Montserrat" pitchFamily="2" charset="77"/>
                <a:ea typeface="Arimo" panose="020B0604020202020204" pitchFamily="34" charset="0"/>
                <a:cs typeface="Space Grotesk" pitchFamily="2" charset="77"/>
              </a:defRPr>
            </a:lvl1pPr>
          </a:lstStyle>
          <a:p>
            <a:r>
              <a:rPr lang="lv-LV" sz="5000" spc="-50" dirty="0">
                <a:solidFill>
                  <a:schemeClr val="accent5">
                    <a:lumMod val="25000"/>
                  </a:schemeClr>
                </a:solidFill>
                <a:latin typeface="Arial" panose="020B0604020202020204" pitchFamily="34" charset="0"/>
                <a:ea typeface="Nunito Sans Black"/>
                <a:cs typeface="Arial" panose="020B0604020202020204" pitchFamily="34" charset="0"/>
                <a:sym typeface="Nunito Sans Black"/>
              </a:rPr>
              <a:t>FIZISKĀ VIDE</a:t>
            </a:r>
            <a:endParaRPr lang="en-US" sz="5000" dirty="0">
              <a:solidFill>
                <a:schemeClr val="accent5">
                  <a:lumMod val="2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F98B142-6C00-E361-365A-53C7CEDE666C}"/>
              </a:ext>
            </a:extLst>
          </p:cNvPr>
          <p:cNvSpPr txBox="1"/>
          <p:nvPr/>
        </p:nvSpPr>
        <p:spPr>
          <a:xfrm>
            <a:off x="579352" y="6514918"/>
            <a:ext cx="11113884" cy="50849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 algn="ctr">
              <a:lnSpc>
                <a:spcPct val="140000"/>
              </a:lnSpc>
              <a:spcBef>
                <a:spcPts val="1200"/>
              </a:spcBef>
              <a:spcAft>
                <a:spcPts val="0"/>
              </a:spcAft>
              <a:defRPr sz="3100">
                <a:latin typeface="Montserrat" pitchFamily="2" charset="77"/>
              </a:defRPr>
            </a:lvl1pPr>
          </a:lstStyle>
          <a:p>
            <a:pPr marL="731044" indent="-685800" algn="l" defTabSz="469107" eaLnBrk="0" fontAlgn="base" hangingPunct="0">
              <a:lnSpc>
                <a:spcPct val="120000"/>
              </a:lnSpc>
              <a:spcBef>
                <a:spcPts val="600"/>
              </a:spcBef>
              <a:spcAft>
                <a:spcPts val="300"/>
              </a:spcAft>
              <a:buClr>
                <a:srgbClr val="00465B"/>
              </a:buClr>
              <a:buFont typeface="Arial" panose="020B0604020202020204" pitchFamily="34" charset="0"/>
              <a:buChar char="•"/>
            </a:pPr>
            <a:r>
              <a:rPr lang="lv-LV" sz="5500" spc="-15" dirty="0">
                <a:solidFill>
                  <a:srgbClr val="00465B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kontrasta risinājumi/ marķējumi</a:t>
            </a:r>
          </a:p>
          <a:p>
            <a:pPr marL="731044" indent="-685800" algn="l" defTabSz="469107" eaLnBrk="0" fontAlgn="base" hangingPunct="0">
              <a:lnSpc>
                <a:spcPct val="120000"/>
              </a:lnSpc>
              <a:spcBef>
                <a:spcPts val="600"/>
              </a:spcBef>
              <a:spcAft>
                <a:spcPts val="300"/>
              </a:spcAft>
              <a:buClr>
                <a:srgbClr val="00465B"/>
              </a:buClr>
              <a:buFont typeface="Arial" panose="020B0604020202020204" pitchFamily="34" charset="0"/>
              <a:buChar char="•"/>
            </a:pPr>
            <a:r>
              <a:rPr lang="lv-LV" sz="5500" spc="-15" dirty="0" err="1">
                <a:solidFill>
                  <a:srgbClr val="00465B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taktilie</a:t>
            </a:r>
            <a:r>
              <a:rPr lang="lv-LV" sz="5500" spc="-15" dirty="0">
                <a:solidFill>
                  <a:srgbClr val="00465B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/ </a:t>
            </a:r>
            <a:r>
              <a:rPr lang="lv-LV" sz="5500" spc="-15" dirty="0" err="1">
                <a:solidFill>
                  <a:srgbClr val="00465B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Braila</a:t>
            </a:r>
            <a:r>
              <a:rPr lang="lv-LV" sz="5500" spc="-15" dirty="0">
                <a:solidFill>
                  <a:srgbClr val="00465B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rakstā uzraksti</a:t>
            </a:r>
          </a:p>
          <a:p>
            <a:pPr marL="731044" indent="-685800" algn="l" defTabSz="469107" eaLnBrk="0" fontAlgn="base" hangingPunct="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00465B"/>
              </a:buClr>
              <a:buFont typeface="Arial" panose="020B0604020202020204" pitchFamily="34" charset="0"/>
              <a:buChar char="•"/>
            </a:pPr>
            <a:r>
              <a:rPr lang="lv-LV" sz="5500" spc="-15" dirty="0">
                <a:solidFill>
                  <a:srgbClr val="00465B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virziena un informācijas norādes/ piktogrammas</a:t>
            </a:r>
          </a:p>
          <a:p>
            <a:pPr marL="731044" indent="-685800" algn="l" defTabSz="469107" eaLnBrk="0" fontAlgn="base" hangingPunct="0">
              <a:lnSpc>
                <a:spcPct val="120000"/>
              </a:lnSpc>
              <a:spcBef>
                <a:spcPts val="600"/>
              </a:spcBef>
              <a:spcAft>
                <a:spcPts val="300"/>
              </a:spcAft>
              <a:buClr>
                <a:srgbClr val="00465B"/>
              </a:buClr>
              <a:buFont typeface="Arial" panose="020B0604020202020204" pitchFamily="34" charset="0"/>
              <a:buChar char="•"/>
            </a:pPr>
            <a:r>
              <a:rPr lang="lv-LV" sz="5500" spc="-15" dirty="0">
                <a:solidFill>
                  <a:srgbClr val="00465B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skaņas risinājumi</a:t>
            </a:r>
            <a:endParaRPr lang="en-US" sz="5500" spc="-15" dirty="0">
              <a:solidFill>
                <a:srgbClr val="00465B"/>
              </a:solidFill>
              <a:latin typeface="Arial" panose="020B0604020202020204" pitchFamily="34" charset="0"/>
              <a:ea typeface="Source Sans Pro" panose="020B0503030403020204" pitchFamily="34" charset="0"/>
              <a:cs typeface="Arial" panose="020B0604020202020204" pitchFamily="34" charset="0"/>
              <a:sym typeface="Source Sans Pro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B5C4B51-55B8-27BB-5690-BE1723BA977C}"/>
              </a:ext>
            </a:extLst>
          </p:cNvPr>
          <p:cNvSpPr txBox="1"/>
          <p:nvPr/>
        </p:nvSpPr>
        <p:spPr>
          <a:xfrm>
            <a:off x="2575396" y="4317743"/>
            <a:ext cx="6248399" cy="861774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>
            <a:defPPr>
              <a:defRPr lang="en-US"/>
            </a:defPPr>
            <a:lvl1pPr>
              <a:defRPr sz="4300" b="1">
                <a:solidFill>
                  <a:schemeClr val="tx2"/>
                </a:solidFill>
                <a:latin typeface="Montserrat" pitchFamily="2" charset="77"/>
                <a:ea typeface="Arimo" panose="020B0604020202020204" pitchFamily="34" charset="0"/>
                <a:cs typeface="Space Grotesk" pitchFamily="2" charset="77"/>
              </a:defRPr>
            </a:lvl1pPr>
          </a:lstStyle>
          <a:p>
            <a:pPr defTabSz="914217"/>
            <a:r>
              <a:rPr lang="lv-LV" sz="5000" spc="-50" dirty="0">
                <a:solidFill>
                  <a:schemeClr val="bg1"/>
                </a:solidFill>
                <a:latin typeface="Arial" panose="020B0604020202020204" pitchFamily="34" charset="0"/>
                <a:ea typeface="Nunito Sans Black"/>
                <a:cs typeface="Arial" panose="020B0604020202020204" pitchFamily="34" charset="0"/>
                <a:sym typeface="Nunito Sans Black"/>
              </a:rPr>
              <a:t>INFORMATĪVĀ VIDE</a:t>
            </a:r>
            <a:endParaRPr lang="en-US" sz="5000" spc="-50" dirty="0">
              <a:solidFill>
                <a:schemeClr val="bg1"/>
              </a:solidFill>
              <a:latin typeface="Arial" panose="020B0604020202020204" pitchFamily="34" charset="0"/>
              <a:ea typeface="Nunito Sans Black"/>
              <a:cs typeface="Arial" panose="020B0604020202020204" pitchFamily="34" charset="0"/>
              <a:sym typeface="Nunito Sans Black"/>
            </a:endParaRPr>
          </a:p>
        </p:txBody>
      </p:sp>
      <p:sp>
        <p:nvSpPr>
          <p:cNvPr id="26" name="Rectangle 1">
            <a:extLst>
              <a:ext uri="{FF2B5EF4-FFF2-40B4-BE49-F238E27FC236}">
                <a16:creationId xmlns:a16="http://schemas.microsoft.com/office/drawing/2014/main" id="{EEA93DEC-4FDB-4202-8D96-658597B8B8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23441" y="2752899"/>
            <a:ext cx="18330767" cy="4571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en-US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Virsraksts 5">
            <a:extLst>
              <a:ext uri="{FF2B5EF4-FFF2-40B4-BE49-F238E27FC236}">
                <a16:creationId xmlns:a16="http://schemas.microsoft.com/office/drawing/2014/main" id="{DC541D91-5A47-47CA-8028-9344361A83A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064327" y="451983"/>
            <a:ext cx="22153417" cy="2651126"/>
          </a:xfrm>
        </p:spPr>
        <p:txBody>
          <a:bodyPr>
            <a:normAutofit/>
          </a:bodyPr>
          <a:lstStyle/>
          <a:p>
            <a:pPr algn="l"/>
            <a:r>
              <a:rPr lang="lv-LV" sz="6700" b="1" i="0" kern="1200" dirty="0">
                <a:solidFill>
                  <a:srgbClr val="00465B"/>
                </a:solidFill>
                <a:effectLst/>
                <a:latin typeface="Arial" panose="020B0604020202020204" pitchFamily="34" charset="0"/>
                <a:ea typeface="Nunito Sans Black"/>
                <a:cs typeface="Arial" panose="020B0604020202020204" pitchFamily="34" charset="0"/>
              </a:rPr>
              <a:t>KĀDA IR PIEKĻŪSTAMA  </a:t>
            </a:r>
            <a:r>
              <a:rPr lang="lv-LV" sz="6500" b="1" i="0" kern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Nunito Sans Black"/>
                <a:cs typeface="Arial" panose="020B0604020202020204" pitchFamily="34" charset="0"/>
              </a:rPr>
              <a:t>PUBLISKĀ </a:t>
            </a:r>
            <a:r>
              <a:rPr lang="lv-LV" sz="6500" dirty="0">
                <a:solidFill>
                  <a:schemeClr val="bg1"/>
                </a:solidFill>
                <a:latin typeface="Arial" panose="020B0604020202020204" pitchFamily="34" charset="0"/>
                <a:ea typeface="Nunito Sans Black"/>
                <a:cs typeface="Arial" panose="020B0604020202020204" pitchFamily="34" charset="0"/>
              </a:rPr>
              <a:t>INFRASTUKTŪRA?</a:t>
            </a:r>
            <a:endParaRPr lang="lv-LV" sz="6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08180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7CCC551-19A2-9E4D-B620-9B0CAA4A3C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1153333" cy="137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anose="020B0604020202020204" pitchFamily="34" charset="0"/>
              <a:cs typeface="Plus Jakarta Sans Light" pitchFamily="2" charset="0"/>
            </a:endParaRPr>
          </a:p>
        </p:txBody>
      </p:sp>
      <p:pic>
        <p:nvPicPr>
          <p:cNvPr id="4" name="Picture Placeholder 3" descr="plata gājēju ietve, atdalīts velo ceļš ">
            <a:extLst>
              <a:ext uri="{FF2B5EF4-FFF2-40B4-BE49-F238E27FC236}">
                <a16:creationId xmlns:a16="http://schemas.microsoft.com/office/drawing/2014/main" id="{60C1DB70-0F0B-AA49-B3F2-F600FE6DEDB4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37186" y="6977235"/>
            <a:ext cx="5821966" cy="6738764"/>
          </a:xfrm>
        </p:spPr>
      </p:pic>
      <p:sp>
        <p:nvSpPr>
          <p:cNvPr id="7" name="Rectangle 1">
            <a:extLst>
              <a:ext uri="{FF2B5EF4-FFF2-40B4-BE49-F238E27FC236}">
                <a16:creationId xmlns:a16="http://schemas.microsoft.com/office/drawing/2014/main" id="{1FC464E4-34A4-47DE-9881-46C05DEEFE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660250" y="2265519"/>
            <a:ext cx="8067699" cy="4571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Attēls 4" descr="režģis virs ūdens novadīšanas sistēmas">
            <a:extLst>
              <a:ext uri="{FF2B5EF4-FFF2-40B4-BE49-F238E27FC236}">
                <a16:creationId xmlns:a16="http://schemas.microsoft.com/office/drawing/2014/main" id="{43D01F9B-5807-4D6A-8D3E-693DE9E6881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781561" y="7816251"/>
            <a:ext cx="6577636" cy="4933227"/>
          </a:xfrm>
          <a:prstGeom prst="rect">
            <a:avLst/>
          </a:prstGeom>
        </p:spPr>
      </p:pic>
      <p:pic>
        <p:nvPicPr>
          <p:cNvPr id="8" name="Attēls 7" descr="savienojuma vieta, kontrasta taktila virsma">
            <a:extLst>
              <a:ext uri="{FF2B5EF4-FFF2-40B4-BE49-F238E27FC236}">
                <a16:creationId xmlns:a16="http://schemas.microsoft.com/office/drawing/2014/main" id="{70DAA6E7-9500-4E8A-A495-54EAFA6F458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5076141" y="553702"/>
            <a:ext cx="5775152" cy="5990870"/>
          </a:xfrm>
          <a:prstGeom prst="rect">
            <a:avLst/>
          </a:prstGeom>
        </p:spPr>
      </p:pic>
      <p:pic>
        <p:nvPicPr>
          <p:cNvPr id="13" name="Attēls 12" descr="taktila virsma">
            <a:extLst>
              <a:ext uri="{FF2B5EF4-FFF2-40B4-BE49-F238E27FC236}">
                <a16:creationId xmlns:a16="http://schemas.microsoft.com/office/drawing/2014/main" id="{375FC258-CB4A-463A-A0B4-E497AF80BBE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487558" y="1149120"/>
            <a:ext cx="5780083" cy="480496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9854733-6088-E79F-CC44-444A12D7EEB7}"/>
              </a:ext>
            </a:extLst>
          </p:cNvPr>
          <p:cNvSpPr txBox="1"/>
          <p:nvPr/>
        </p:nvSpPr>
        <p:spPr>
          <a:xfrm>
            <a:off x="11436823" y="2860967"/>
            <a:ext cx="12798043" cy="960102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en-US"/>
            </a:defPPr>
            <a:lvl1pPr>
              <a:lnSpc>
                <a:spcPct val="140000"/>
              </a:lnSpc>
              <a:spcBef>
                <a:spcPts val="1200"/>
              </a:spcBef>
              <a:spcAft>
                <a:spcPts val="0"/>
              </a:spcAft>
              <a:defRPr sz="3100">
                <a:latin typeface="Montserrat" pitchFamily="2" charset="77"/>
              </a:defRPr>
            </a:lvl1pPr>
          </a:lstStyle>
          <a:p>
            <a:pPr marL="685800" indent="-6858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rgbClr val="00465B"/>
              </a:buClr>
              <a:buFont typeface="Arial" panose="020B0604020202020204" pitchFamily="34" charset="0"/>
              <a:buChar char="•"/>
            </a:pPr>
            <a:r>
              <a:rPr lang="lv-LV" sz="4900" dirty="0">
                <a:solidFill>
                  <a:srgbClr val="00465B"/>
                </a:solidFill>
                <a:latin typeface="Arial" panose="020B0604020202020204" pitchFamily="34" charset="0"/>
              </a:rPr>
              <a:t>platums ≥ 1,2 m, </a:t>
            </a:r>
            <a:r>
              <a:rPr lang="lv-LV" sz="4900" b="1" dirty="0">
                <a:solidFill>
                  <a:srgbClr val="00465B"/>
                </a:solidFill>
                <a:latin typeface="Arial" panose="020B0604020202020204" pitchFamily="34" charset="0"/>
              </a:rPr>
              <a:t>brīvs no jebkādiem šķēršļiem </a:t>
            </a:r>
          </a:p>
          <a:p>
            <a:pPr marL="685800" indent="-6858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rgbClr val="00465B"/>
              </a:buClr>
              <a:buFont typeface="Arial" panose="020B0604020202020204" pitchFamily="34" charset="0"/>
              <a:buChar char="•"/>
            </a:pPr>
            <a:r>
              <a:rPr lang="lv-LV" sz="4900" dirty="0">
                <a:solidFill>
                  <a:srgbClr val="00465B"/>
                </a:solidFill>
                <a:latin typeface="Arial" panose="020B0604020202020204" pitchFamily="34" charset="0"/>
              </a:rPr>
              <a:t>ciets, līdzens un neslīdošs segums</a:t>
            </a:r>
          </a:p>
          <a:p>
            <a:pPr marL="685800" indent="-685800">
              <a:spcBef>
                <a:spcPts val="600"/>
              </a:spcBef>
              <a:spcAft>
                <a:spcPts val="600"/>
              </a:spcAft>
              <a:buClr>
                <a:srgbClr val="00465B"/>
              </a:buClr>
              <a:buFont typeface="Arial" panose="020B0604020202020204" pitchFamily="34" charset="0"/>
              <a:buChar char="•"/>
            </a:pPr>
            <a:r>
              <a:rPr lang="lv-LV" sz="4900" dirty="0">
                <a:solidFill>
                  <a:srgbClr val="00465B"/>
                </a:solidFill>
                <a:latin typeface="Arial" panose="020B0604020202020204" pitchFamily="34" charset="0"/>
              </a:rPr>
              <a:t>ieteicamais </a:t>
            </a:r>
            <a:r>
              <a:rPr lang="lv-LV" sz="4900" b="1" dirty="0">
                <a:solidFill>
                  <a:srgbClr val="00465B"/>
                </a:solidFill>
                <a:latin typeface="Arial" panose="020B0604020202020204" pitchFamily="34" charset="0"/>
              </a:rPr>
              <a:t>slīpums šķērsgriezumā ≤ 3%</a:t>
            </a:r>
          </a:p>
          <a:p>
            <a:pPr marL="685800" indent="-68580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Clr>
                <a:srgbClr val="00465B"/>
              </a:buClr>
              <a:buFont typeface="Arial" panose="020B0604020202020204" pitchFamily="34" charset="0"/>
              <a:buChar char="•"/>
            </a:pPr>
            <a:r>
              <a:rPr lang="lv-LV" sz="4900" b="1" dirty="0">
                <a:solidFill>
                  <a:srgbClr val="00465B"/>
                </a:solidFill>
                <a:latin typeface="Arial" panose="020B0604020202020204" pitchFamily="34" charset="0"/>
              </a:rPr>
              <a:t>sākas un beidzas</a:t>
            </a:r>
            <a:r>
              <a:rPr lang="lv-LV" sz="4900" dirty="0">
                <a:solidFill>
                  <a:srgbClr val="00465B"/>
                </a:solidFill>
                <a:latin typeface="Arial" panose="020B0604020202020204" pitchFamily="34" charset="0"/>
              </a:rPr>
              <a:t> ar savienojumu vienā līmenī, ieteicamais </a:t>
            </a:r>
            <a:r>
              <a:rPr lang="lv-LV" sz="4900" b="1" dirty="0">
                <a:solidFill>
                  <a:srgbClr val="00465B"/>
                </a:solidFill>
                <a:latin typeface="Arial" panose="020B0604020202020204" pitchFamily="34" charset="0"/>
              </a:rPr>
              <a:t>slīpums ≤ 5%</a:t>
            </a:r>
          </a:p>
          <a:p>
            <a:pPr marL="685800" indent="-6858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465B"/>
              </a:buClr>
              <a:buFont typeface="Arial" panose="020B0604020202020204" pitchFamily="34" charset="0"/>
              <a:buChar char="•"/>
            </a:pPr>
            <a:r>
              <a:rPr lang="lv-LV" sz="4900" dirty="0" err="1">
                <a:solidFill>
                  <a:srgbClr val="00465B"/>
                </a:solidFill>
                <a:latin typeface="Arial" panose="020B0604020202020204" pitchFamily="34" charset="0"/>
              </a:rPr>
              <a:t>vadulu</a:t>
            </a:r>
            <a:r>
              <a:rPr lang="lv-LV" sz="4900" dirty="0">
                <a:solidFill>
                  <a:srgbClr val="00465B"/>
                </a:solidFill>
                <a:latin typeface="Arial" panose="020B0604020202020204" pitchFamily="34" charset="0"/>
              </a:rPr>
              <a:t> sistēmas un </a:t>
            </a:r>
            <a:r>
              <a:rPr lang="lv-LV" sz="4900" dirty="0" err="1">
                <a:solidFill>
                  <a:srgbClr val="00465B"/>
                </a:solidFill>
                <a:latin typeface="Arial" panose="020B0604020202020204" pitchFamily="34" charset="0"/>
              </a:rPr>
              <a:t>taktilas</a:t>
            </a:r>
            <a:r>
              <a:rPr lang="lv-LV" sz="4900" dirty="0">
                <a:solidFill>
                  <a:srgbClr val="00465B"/>
                </a:solidFill>
                <a:latin typeface="Arial" panose="020B0604020202020204" pitchFamily="34" charset="0"/>
              </a:rPr>
              <a:t> virsmas cilvēkiem ar redzes traucējumiem</a:t>
            </a:r>
          </a:p>
          <a:p>
            <a:pPr marL="685800" indent="-6858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00465B"/>
              </a:buClr>
              <a:buFont typeface="Arial" panose="020B0604020202020204" pitchFamily="34" charset="0"/>
              <a:buChar char="•"/>
            </a:pPr>
            <a:r>
              <a:rPr lang="pt-BR" sz="4900" dirty="0">
                <a:solidFill>
                  <a:srgbClr val="00465B"/>
                </a:solidFill>
                <a:latin typeface="Arial" panose="020B0604020202020204" pitchFamily="34" charset="0"/>
              </a:rPr>
              <a:t>ūdens novadīšanas</a:t>
            </a:r>
            <a:r>
              <a:rPr lang="lv-LV" sz="4900" dirty="0">
                <a:solidFill>
                  <a:srgbClr val="00465B"/>
                </a:solidFill>
                <a:latin typeface="Arial" panose="020B0604020202020204" pitchFamily="34" charset="0"/>
              </a:rPr>
              <a:t> sistēmas nosegtas, vienā līmenī ar ietvi</a:t>
            </a:r>
          </a:p>
        </p:txBody>
      </p:sp>
      <p:sp>
        <p:nvSpPr>
          <p:cNvPr id="2" name="Virsraksts 1">
            <a:extLst>
              <a:ext uri="{FF2B5EF4-FFF2-40B4-BE49-F238E27FC236}">
                <a16:creationId xmlns:a16="http://schemas.microsoft.com/office/drawing/2014/main" id="{0C595821-3FC2-4DDD-AA6E-69E731C986F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2030892" y="230801"/>
            <a:ext cx="12203974" cy="2080437"/>
          </a:xfrm>
        </p:spPr>
        <p:txBody>
          <a:bodyPr>
            <a:normAutofit fontScale="90000"/>
          </a:bodyPr>
          <a:lstStyle/>
          <a:p>
            <a:r>
              <a:rPr lang="lv-LV" dirty="0"/>
              <a:t>1. IETVES UN GĀJĒJU CEĻI</a:t>
            </a:r>
          </a:p>
        </p:txBody>
      </p:sp>
    </p:spTree>
    <p:extLst>
      <p:ext uri="{BB962C8B-B14F-4D97-AF65-F5344CB8AC3E}">
        <p14:creationId xmlns:p14="http://schemas.microsoft.com/office/powerpoint/2010/main" val="8514105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545;p48">
            <a:extLst>
              <a:ext uri="{FF2B5EF4-FFF2-40B4-BE49-F238E27FC236}">
                <a16:creationId xmlns:a16="http://schemas.microsoft.com/office/drawing/2014/main" id="{8B12EC0A-3FB7-4900-A311-E14101F7DF19}"/>
              </a:ext>
            </a:extLst>
          </p:cNvPr>
          <p:cNvSpPr txBox="1">
            <a:spLocks/>
          </p:cNvSpPr>
          <p:nvPr/>
        </p:nvSpPr>
        <p:spPr>
          <a:xfrm>
            <a:off x="16700983" y="7238023"/>
            <a:ext cx="7851908" cy="364712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lv-LV" sz="45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Cilvēkiem ratiņkrēslā nav iespējams nokļūt uz ietves – savienojuma vieta nav izmantojama, apmales augstums ir 12 cm</a:t>
            </a:r>
          </a:p>
        </p:txBody>
      </p:sp>
      <p:pic>
        <p:nvPicPr>
          <p:cNvPr id="12" name="Attēla vietturis 11" descr="nepiekļūstama ratiņkrēsla lietotājiem ietve">
            <a:extLst>
              <a:ext uri="{FF2B5EF4-FFF2-40B4-BE49-F238E27FC236}">
                <a16:creationId xmlns:a16="http://schemas.microsoft.com/office/drawing/2014/main" id="{7EEB4F35-CBFD-476B-A1C8-1179F7376C27}"/>
              </a:ext>
            </a:extLst>
          </p:cNvPr>
          <p:cNvPicPr>
            <a:picLocks noGrp="1" noChangeAspect="1"/>
          </p:cNvPicPr>
          <p:nvPr>
            <p:ph type="pic" sz="quarter" idx="30"/>
          </p:nvPr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6973755" y="-383904"/>
            <a:ext cx="6884210" cy="7652016"/>
          </a:xfrm>
        </p:spPr>
      </p:pic>
      <p:sp>
        <p:nvSpPr>
          <p:cNvPr id="8" name="Google Shape;545;p48">
            <a:extLst>
              <a:ext uri="{FF2B5EF4-FFF2-40B4-BE49-F238E27FC236}">
                <a16:creationId xmlns:a16="http://schemas.microsoft.com/office/drawing/2014/main" id="{E27CF489-8608-4369-8C58-6620FB4FE223}"/>
              </a:ext>
            </a:extLst>
          </p:cNvPr>
          <p:cNvSpPr txBox="1">
            <a:spLocks/>
          </p:cNvSpPr>
          <p:nvPr/>
        </p:nvSpPr>
        <p:spPr>
          <a:xfrm>
            <a:off x="7749057" y="7238023"/>
            <a:ext cx="8214844" cy="295462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lv-LV" sz="45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Šķērslis – nelīdzens, ar bedrēm segums, liels attālums starp betona plāksnēm, kas ir bīstams visiem</a:t>
            </a:r>
          </a:p>
        </p:txBody>
      </p:sp>
      <p:pic>
        <p:nvPicPr>
          <p:cNvPr id="14" name="Attēla vietturis 13" descr="bedraina ietve">
            <a:extLst>
              <a:ext uri="{FF2B5EF4-FFF2-40B4-BE49-F238E27FC236}">
                <a16:creationId xmlns:a16="http://schemas.microsoft.com/office/drawing/2014/main" id="{97788781-5930-4241-B770-C9AED56100F4}"/>
              </a:ext>
            </a:extLst>
          </p:cNvPr>
          <p:cNvPicPr>
            <a:picLocks noGrp="1" noChangeAspect="1"/>
          </p:cNvPicPr>
          <p:nvPr>
            <p:ph type="pic" sz="quarter" idx="29"/>
          </p:nvPr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8775168" y="458140"/>
            <a:ext cx="6827313" cy="5893804"/>
          </a:xfrm>
        </p:spPr>
      </p:pic>
      <p:sp>
        <p:nvSpPr>
          <p:cNvPr id="7" name="Google Shape;545;p48">
            <a:extLst>
              <a:ext uri="{FF2B5EF4-FFF2-40B4-BE49-F238E27FC236}">
                <a16:creationId xmlns:a16="http://schemas.microsoft.com/office/drawing/2014/main" id="{68BBF136-961E-4CD6-9A2E-1C1CD3FF0BB2}"/>
              </a:ext>
            </a:extLst>
          </p:cNvPr>
          <p:cNvSpPr txBox="1">
            <a:spLocks/>
          </p:cNvSpPr>
          <p:nvPr/>
        </p:nvSpPr>
        <p:spPr>
          <a:xfrm>
            <a:off x="571501" y="7238023"/>
            <a:ext cx="6440474" cy="295462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lv-LV" sz="45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Šķērslis cilvēkiem, kas pārvietojas ratiņkrēslā – ūdens noteka nav vienā līmenī ar ietvi</a:t>
            </a:r>
          </a:p>
        </p:txBody>
      </p:sp>
      <p:pic>
        <p:nvPicPr>
          <p:cNvPr id="16" name="Attēla vietturis 15" descr="bīstama ratiņkrēsla lietotājiem ūdens novadīšanas sistēma">
            <a:extLst>
              <a:ext uri="{FF2B5EF4-FFF2-40B4-BE49-F238E27FC236}">
                <a16:creationId xmlns:a16="http://schemas.microsoft.com/office/drawing/2014/main" id="{E4F02C7A-140E-4C88-A13E-5519ABA09385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884564" y="864307"/>
            <a:ext cx="6794485" cy="5095863"/>
          </a:xfrm>
        </p:spPr>
      </p:pic>
      <p:pic>
        <p:nvPicPr>
          <p:cNvPr id="10" name="Picture 7">
            <a:extLst>
              <a:ext uri="{FF2B5EF4-FFF2-40B4-BE49-F238E27FC236}">
                <a16:creationId xmlns:a16="http://schemas.microsoft.com/office/drawing/2014/main" id="{02542AF5-09B1-489B-A176-9405DE6DF3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93449" y="11159041"/>
            <a:ext cx="1908346" cy="1908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Straight Connector 6">
            <a:extLst>
              <a:ext uri="{FF2B5EF4-FFF2-40B4-BE49-F238E27FC236}">
                <a16:creationId xmlns:a16="http://schemas.microsoft.com/office/drawing/2014/main" id="{28E7F2F8-1664-42AC-9209-98903BBB0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643829" y="11045952"/>
            <a:ext cx="7089992" cy="0"/>
          </a:xfrm>
          <a:prstGeom prst="line">
            <a:avLst/>
          </a:prstGeom>
          <a:ln w="63500">
            <a:solidFill>
              <a:srgbClr val="3884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Virsraksts 1">
            <a:extLst>
              <a:ext uri="{FF2B5EF4-FFF2-40B4-BE49-F238E27FC236}">
                <a16:creationId xmlns:a16="http://schemas.microsoft.com/office/drawing/2014/main" id="{C002145C-AAA9-4EBD-9384-AEEA080E178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749056" y="11051175"/>
            <a:ext cx="10878578" cy="2651126"/>
          </a:xfrm>
        </p:spPr>
        <p:txBody>
          <a:bodyPr>
            <a:normAutofit fontScale="90000"/>
          </a:bodyPr>
          <a:lstStyle/>
          <a:p>
            <a:pPr algn="l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7500" b="1" kern="1200" dirty="0">
                <a:solidFill>
                  <a:srgbClr val="00465B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IETVES UN </a:t>
            </a:r>
            <a:r>
              <a:rPr lang="lv-LV" sz="7500" dirty="0">
                <a:solidFill>
                  <a:srgbClr val="0046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GĀJĒJU </a:t>
            </a:r>
            <a:r>
              <a:rPr lang="lv-LV" sz="7500" b="1" kern="1200" dirty="0">
                <a:solidFill>
                  <a:srgbClr val="00465B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CEĻI</a:t>
            </a:r>
            <a:br>
              <a:rPr lang="lv-LV" sz="8000" b="1" kern="1200" dirty="0">
                <a:solidFill>
                  <a:srgbClr val="00465B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lv-LV" sz="4000" dirty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NEPĀRDOMĀTI RISINĀJUMI</a:t>
            </a:r>
            <a:endParaRPr lang="lv-LV" sz="4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82037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545;p48">
            <a:extLst>
              <a:ext uri="{FF2B5EF4-FFF2-40B4-BE49-F238E27FC236}">
                <a16:creationId xmlns:a16="http://schemas.microsoft.com/office/drawing/2014/main" id="{8B12EC0A-3FB7-4900-A311-E14101F7DF19}"/>
              </a:ext>
            </a:extLst>
          </p:cNvPr>
          <p:cNvSpPr txBox="1">
            <a:spLocks/>
          </p:cNvSpPr>
          <p:nvPr/>
        </p:nvSpPr>
        <p:spPr>
          <a:xfrm>
            <a:off x="17736256" y="7238023"/>
            <a:ext cx="7173020" cy="156963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lv-LV" sz="45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Šaura (68 cm), ļoti nelīdzena ietve</a:t>
            </a:r>
          </a:p>
        </p:txBody>
      </p:sp>
      <p:pic>
        <p:nvPicPr>
          <p:cNvPr id="12" name="Attēla vietturis 11" descr="šaura un lielām bedrēm ietve">
            <a:extLst>
              <a:ext uri="{FF2B5EF4-FFF2-40B4-BE49-F238E27FC236}">
                <a16:creationId xmlns:a16="http://schemas.microsoft.com/office/drawing/2014/main" id="{7EEB4F35-CBFD-476B-A1C8-1179F7376C27}"/>
              </a:ext>
            </a:extLst>
          </p:cNvPr>
          <p:cNvPicPr>
            <a:picLocks noGrp="1" noChangeAspect="1"/>
          </p:cNvPicPr>
          <p:nvPr>
            <p:ph type="pic" sz="quarter" idx="30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6875730" y="841470"/>
            <a:ext cx="6884210" cy="5163157"/>
          </a:xfrm>
        </p:spPr>
      </p:pic>
      <p:sp>
        <p:nvSpPr>
          <p:cNvPr id="8" name="Google Shape;545;p48">
            <a:extLst>
              <a:ext uri="{FF2B5EF4-FFF2-40B4-BE49-F238E27FC236}">
                <a16:creationId xmlns:a16="http://schemas.microsoft.com/office/drawing/2014/main" id="{E27CF489-8608-4369-8C58-6620FB4FE223}"/>
              </a:ext>
            </a:extLst>
          </p:cNvPr>
          <p:cNvSpPr txBox="1">
            <a:spLocks/>
          </p:cNvSpPr>
          <p:nvPr/>
        </p:nvSpPr>
        <p:spPr>
          <a:xfrm>
            <a:off x="7749057" y="7239390"/>
            <a:ext cx="8214844" cy="226212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lv-LV" sz="45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Šķērslis ratiņkrēslu lietotājiem – nelīdzens, ar bedrēm segums visā gājēju ceļa platumā</a:t>
            </a:r>
          </a:p>
        </p:txBody>
      </p:sp>
      <p:pic>
        <p:nvPicPr>
          <p:cNvPr id="14" name="Attēla vietturis 13" descr="bedre visās ietves platumā">
            <a:extLst>
              <a:ext uri="{FF2B5EF4-FFF2-40B4-BE49-F238E27FC236}">
                <a16:creationId xmlns:a16="http://schemas.microsoft.com/office/drawing/2014/main" id="{97788781-5930-4241-B770-C9AED56100F4}"/>
              </a:ext>
            </a:extLst>
          </p:cNvPr>
          <p:cNvPicPr>
            <a:picLocks noGrp="1" noChangeAspect="1"/>
          </p:cNvPicPr>
          <p:nvPr>
            <p:ph type="pic" sz="quarter" idx="29"/>
          </p:nvPr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8779475" y="484952"/>
            <a:ext cx="6818699" cy="5848797"/>
          </a:xfrm>
        </p:spPr>
      </p:pic>
      <p:sp>
        <p:nvSpPr>
          <p:cNvPr id="7" name="Google Shape;545;p48">
            <a:extLst>
              <a:ext uri="{FF2B5EF4-FFF2-40B4-BE49-F238E27FC236}">
                <a16:creationId xmlns:a16="http://schemas.microsoft.com/office/drawing/2014/main" id="{68BBF136-961E-4CD6-9A2E-1C1CD3FF0BB2}"/>
              </a:ext>
            </a:extLst>
          </p:cNvPr>
          <p:cNvSpPr txBox="1">
            <a:spLocks/>
          </p:cNvSpPr>
          <p:nvPr/>
        </p:nvSpPr>
        <p:spPr>
          <a:xfrm>
            <a:off x="672714" y="7238023"/>
            <a:ext cx="6672483" cy="295462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lv-LV" sz="45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Nepārvarams šķērslis ratiņkrēsla lietotājiem – 10 cm augsta un asa apmale</a:t>
            </a:r>
          </a:p>
        </p:txBody>
      </p:sp>
      <p:pic>
        <p:nvPicPr>
          <p:cNvPr id="16" name="Attēla vietturis 15" descr="augsta  un asa ietves apmale">
            <a:extLst>
              <a:ext uri="{FF2B5EF4-FFF2-40B4-BE49-F238E27FC236}">
                <a16:creationId xmlns:a16="http://schemas.microsoft.com/office/drawing/2014/main" id="{E4F02C7A-140E-4C88-A13E-5519ABA09385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533704" y="208928"/>
            <a:ext cx="6818698" cy="6400847"/>
          </a:xfrm>
        </p:spPr>
      </p:pic>
      <p:pic>
        <p:nvPicPr>
          <p:cNvPr id="10" name="Picture 7">
            <a:extLst>
              <a:ext uri="{FF2B5EF4-FFF2-40B4-BE49-F238E27FC236}">
                <a16:creationId xmlns:a16="http://schemas.microsoft.com/office/drawing/2014/main" id="{02542AF5-09B1-489B-A176-9405DE6DF3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93449" y="11159041"/>
            <a:ext cx="1908346" cy="1908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Straight Connector 6">
            <a:extLst>
              <a:ext uri="{FF2B5EF4-FFF2-40B4-BE49-F238E27FC236}">
                <a16:creationId xmlns:a16="http://schemas.microsoft.com/office/drawing/2014/main" id="{28E7F2F8-1664-42AC-9209-98903BBB0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643829" y="11045952"/>
            <a:ext cx="7089992" cy="0"/>
          </a:xfrm>
          <a:prstGeom prst="line">
            <a:avLst/>
          </a:prstGeom>
          <a:ln w="63500">
            <a:solidFill>
              <a:srgbClr val="3884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Virsraksts 1">
            <a:extLst>
              <a:ext uri="{FF2B5EF4-FFF2-40B4-BE49-F238E27FC236}">
                <a16:creationId xmlns:a16="http://schemas.microsoft.com/office/drawing/2014/main" id="{C002145C-AAA9-4EBD-9384-AEEA080E178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749056" y="11051175"/>
            <a:ext cx="10917767" cy="2651126"/>
          </a:xfrm>
        </p:spPr>
        <p:txBody>
          <a:bodyPr>
            <a:normAutofit fontScale="90000"/>
          </a:bodyPr>
          <a:lstStyle/>
          <a:p>
            <a:pPr algn="l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7500" b="1" kern="1200" dirty="0">
                <a:solidFill>
                  <a:srgbClr val="00465B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IETVES UN GĀJĒJU CEĻI</a:t>
            </a:r>
            <a:br>
              <a:rPr lang="lv-LV" sz="8000" b="1" kern="1200" dirty="0">
                <a:solidFill>
                  <a:srgbClr val="00465B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lv-LV" sz="4000" dirty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NEPĀRDOMĀTI RISINĀJUMI</a:t>
            </a:r>
            <a:endParaRPr lang="lv-LV" sz="4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96484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545;p48">
            <a:extLst>
              <a:ext uri="{FF2B5EF4-FFF2-40B4-BE49-F238E27FC236}">
                <a16:creationId xmlns:a16="http://schemas.microsoft.com/office/drawing/2014/main" id="{8B12EC0A-3FB7-4900-A311-E14101F7DF19}"/>
              </a:ext>
            </a:extLst>
          </p:cNvPr>
          <p:cNvSpPr txBox="1">
            <a:spLocks/>
          </p:cNvSpPr>
          <p:nvPr/>
        </p:nvSpPr>
        <p:spPr>
          <a:xfrm>
            <a:off x="16398978" y="7092781"/>
            <a:ext cx="7837714" cy="295462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lv-LV" sz="45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Savienojuma vietā velosipēdu novietne, kas traucē ratiņkrēsla lietotājiem uzbraukt  uz ietves</a:t>
            </a:r>
          </a:p>
        </p:txBody>
      </p:sp>
      <p:pic>
        <p:nvPicPr>
          <p:cNvPr id="12" name="Attēla vietturis 11" descr="velosipēdu novietne atrodas savienojumā vietā">
            <a:extLst>
              <a:ext uri="{FF2B5EF4-FFF2-40B4-BE49-F238E27FC236}">
                <a16:creationId xmlns:a16="http://schemas.microsoft.com/office/drawing/2014/main" id="{7EEB4F35-CBFD-476B-A1C8-1179F7376C27}"/>
              </a:ext>
            </a:extLst>
          </p:cNvPr>
          <p:cNvPicPr>
            <a:picLocks noGrp="1" noChangeAspect="1"/>
          </p:cNvPicPr>
          <p:nvPr>
            <p:ph type="pic" sz="quarter" idx="30"/>
          </p:nvPr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6908486" y="339386"/>
            <a:ext cx="6818698" cy="6167325"/>
          </a:xfrm>
        </p:spPr>
      </p:pic>
      <p:sp>
        <p:nvSpPr>
          <p:cNvPr id="8" name="Google Shape;545;p48">
            <a:extLst>
              <a:ext uri="{FF2B5EF4-FFF2-40B4-BE49-F238E27FC236}">
                <a16:creationId xmlns:a16="http://schemas.microsoft.com/office/drawing/2014/main" id="{E27CF489-8608-4369-8C58-6620FB4FE223}"/>
              </a:ext>
            </a:extLst>
          </p:cNvPr>
          <p:cNvSpPr txBox="1">
            <a:spLocks/>
          </p:cNvSpPr>
          <p:nvPr/>
        </p:nvSpPr>
        <p:spPr>
          <a:xfrm>
            <a:off x="7779813" y="7092782"/>
            <a:ext cx="8214844" cy="295462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lv-LV" sz="45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Šķērslis cilvēkiem ar redzes traucējumiem – velosipēdu novietnes un puķu dobe pie/uz </a:t>
            </a:r>
            <a:r>
              <a:rPr lang="lv-LV" sz="4500" dirty="0" err="1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taktilās</a:t>
            </a:r>
            <a:r>
              <a:rPr lang="lv-LV" sz="45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 virsmas</a:t>
            </a:r>
          </a:p>
        </p:txBody>
      </p:sp>
      <p:pic>
        <p:nvPicPr>
          <p:cNvPr id="14" name="Attēla vietturis 13" descr="bīstama un ar šķēršļiem ietve cilvēkiem ar redze traucējumiem">
            <a:extLst>
              <a:ext uri="{FF2B5EF4-FFF2-40B4-BE49-F238E27FC236}">
                <a16:creationId xmlns:a16="http://schemas.microsoft.com/office/drawing/2014/main" id="{97788781-5930-4241-B770-C9AED56100F4}"/>
              </a:ext>
            </a:extLst>
          </p:cNvPr>
          <p:cNvPicPr>
            <a:picLocks noGrp="1" noChangeAspect="1"/>
          </p:cNvPicPr>
          <p:nvPr>
            <p:ph type="pic" sz="quarter" idx="29"/>
          </p:nvPr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8314968" y="-565908"/>
            <a:ext cx="6852941" cy="7984766"/>
          </a:xfrm>
        </p:spPr>
      </p:pic>
      <p:sp>
        <p:nvSpPr>
          <p:cNvPr id="7" name="Google Shape;545;p48">
            <a:extLst>
              <a:ext uri="{FF2B5EF4-FFF2-40B4-BE49-F238E27FC236}">
                <a16:creationId xmlns:a16="http://schemas.microsoft.com/office/drawing/2014/main" id="{68BBF136-961E-4CD6-9A2E-1C1CD3FF0BB2}"/>
              </a:ext>
            </a:extLst>
          </p:cNvPr>
          <p:cNvSpPr txBox="1">
            <a:spLocks/>
          </p:cNvSpPr>
          <p:nvPr/>
        </p:nvSpPr>
        <p:spPr>
          <a:xfrm>
            <a:off x="470785" y="7092782"/>
            <a:ext cx="7076342" cy="295462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spAutoFit/>
          </a:bodyPr>
          <a:lstStyle>
            <a:lvl1pPr marL="457109" indent="-457109" algn="l" defTabSz="1828434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lang="en-US" sz="44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1pPr>
            <a:lvl2pPr marL="137132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6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2pPr>
            <a:lvl3pPr marL="2285543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32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3pPr>
            <a:lvl4pPr marL="3199760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 smtClean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4pPr>
            <a:lvl5pPr marL="4113977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US" sz="2800" b="0" i="0" kern="1200" spc="-30" baseline="0" dirty="0">
                <a:solidFill>
                  <a:schemeClr val="tx1"/>
                </a:solidFill>
                <a:effectLst/>
                <a:latin typeface="Heebo" pitchFamily="2" charset="-79"/>
                <a:ea typeface="Open Sans Light" panose="020B0306030504020204" pitchFamily="34" charset="0"/>
                <a:cs typeface="Open Sans Light" charset="0"/>
              </a:defRPr>
            </a:lvl5pPr>
            <a:lvl6pPr marL="5028194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2411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6628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0846" indent="-457109" algn="l" defTabSz="182843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1100"/>
              <a:buFont typeface="Arial"/>
              <a:buNone/>
            </a:pPr>
            <a:r>
              <a:rPr lang="lv-LV" sz="4500" dirty="0">
                <a:solidFill>
                  <a:schemeClr val="tx2"/>
                </a:solidFill>
                <a:latin typeface="Arial" panose="020B0604020202020204" pitchFamily="34" charset="0"/>
                <a:ea typeface="Source Sans Pro" panose="020B0503030403020204" pitchFamily="34" charset="0"/>
                <a:cs typeface="Arial" panose="020B0604020202020204" pitchFamily="34" charset="0"/>
                <a:sym typeface="Source Sans Pro"/>
              </a:rPr>
              <a:t>Ļoti šaura un ar nelīdzenu segumu uzbrauktuve. Papildu šķērslis – lūka uzreiz pie uzbrauktuves</a:t>
            </a:r>
          </a:p>
        </p:txBody>
      </p:sp>
      <p:pic>
        <p:nvPicPr>
          <p:cNvPr id="16" name="Attēla vietturis 15" descr="neatbilstoša ratiņkrēsla lietotājiem uzbraktuve">
            <a:extLst>
              <a:ext uri="{FF2B5EF4-FFF2-40B4-BE49-F238E27FC236}">
                <a16:creationId xmlns:a16="http://schemas.microsoft.com/office/drawing/2014/main" id="{E4F02C7A-140E-4C88-A13E-5519ABA09385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81261" y="852341"/>
            <a:ext cx="6818698" cy="5114023"/>
          </a:xfrm>
        </p:spPr>
      </p:pic>
      <p:pic>
        <p:nvPicPr>
          <p:cNvPr id="10" name="Picture 7">
            <a:extLst>
              <a:ext uri="{FF2B5EF4-FFF2-40B4-BE49-F238E27FC236}">
                <a16:creationId xmlns:a16="http://schemas.microsoft.com/office/drawing/2014/main" id="{02542AF5-09B1-489B-A176-9405DE6DF3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93449" y="11159041"/>
            <a:ext cx="1908346" cy="1908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Straight Connector 6">
            <a:extLst>
              <a:ext uri="{FF2B5EF4-FFF2-40B4-BE49-F238E27FC236}">
                <a16:creationId xmlns:a16="http://schemas.microsoft.com/office/drawing/2014/main" id="{28E7F2F8-1664-42AC-9209-98903BBB0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643829" y="11045952"/>
            <a:ext cx="7089992" cy="0"/>
          </a:xfrm>
          <a:prstGeom prst="line">
            <a:avLst/>
          </a:prstGeom>
          <a:ln w="63500">
            <a:solidFill>
              <a:srgbClr val="3884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Virsraksts 1">
            <a:extLst>
              <a:ext uri="{FF2B5EF4-FFF2-40B4-BE49-F238E27FC236}">
                <a16:creationId xmlns:a16="http://schemas.microsoft.com/office/drawing/2014/main" id="{C002145C-AAA9-4EBD-9384-AEEA080E178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749056" y="11051175"/>
            <a:ext cx="10917767" cy="2651126"/>
          </a:xfrm>
        </p:spPr>
        <p:txBody>
          <a:bodyPr>
            <a:normAutofit fontScale="90000"/>
          </a:bodyPr>
          <a:lstStyle/>
          <a:p>
            <a:pPr algn="l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lv-LV" sz="7500" b="1" kern="1200" dirty="0">
                <a:solidFill>
                  <a:srgbClr val="00465B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IETVES UN GĀJĒJU CEĻI</a:t>
            </a:r>
            <a:br>
              <a:rPr lang="lv-LV" sz="8000" b="1" kern="1200" dirty="0">
                <a:solidFill>
                  <a:srgbClr val="00465B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lv-LV" sz="4000" dirty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NEPĀRDOMĀTI RISINĀJUMI</a:t>
            </a:r>
            <a:endParaRPr lang="lv-LV" sz="4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2105938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Theme">
  <a:themeElements>
    <a:clrScheme name="98 Business Ethics and Compliance Presentation">
      <a:dk1>
        <a:srgbClr val="747993"/>
      </a:dk1>
      <a:lt1>
        <a:srgbClr val="FFFFFF"/>
      </a:lt1>
      <a:dk2>
        <a:srgbClr val="00465B"/>
      </a:dk2>
      <a:lt2>
        <a:srgbClr val="FFFFFF"/>
      </a:lt2>
      <a:accent1>
        <a:srgbClr val="434968"/>
      </a:accent1>
      <a:accent2>
        <a:srgbClr val="6BDAD0"/>
      </a:accent2>
      <a:accent3>
        <a:srgbClr val="E6E8F1"/>
      </a:accent3>
      <a:accent4>
        <a:srgbClr val="FFCBFF"/>
      </a:accent4>
      <a:accent5>
        <a:srgbClr val="C8BCE3"/>
      </a:accent5>
      <a:accent6>
        <a:srgbClr val="C9E1BD"/>
      </a:accent6>
      <a:hlink>
        <a:srgbClr val="335FFE"/>
      </a:hlink>
      <a:folHlink>
        <a:srgbClr val="CA64D3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>
            <a:lumMod val="75000"/>
          </a:schemeClr>
        </a:solidFill>
        <a:ln>
          <a:noFill/>
        </a:ln>
      </a:spPr>
      <a:bodyPr rtlCol="0" anchor="ctr"/>
      <a:lstStyle>
        <a:defPPr algn="ctr" defTabSz="914217">
          <a:defRPr dirty="0">
            <a:solidFill>
              <a:srgbClr val="FFFFFF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31F2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Default Theme">
  <a:themeElements>
    <a:clrScheme name="AI - Brain">
      <a:dk1>
        <a:srgbClr val="747993"/>
      </a:dk1>
      <a:lt1>
        <a:srgbClr val="FFFFFF"/>
      </a:lt1>
      <a:dk2>
        <a:srgbClr val="111340"/>
      </a:dk2>
      <a:lt2>
        <a:srgbClr val="FFFFFF"/>
      </a:lt2>
      <a:accent1>
        <a:srgbClr val="FDC300"/>
      </a:accent1>
      <a:accent2>
        <a:srgbClr val="8BC904"/>
      </a:accent2>
      <a:accent3>
        <a:srgbClr val="00B29C"/>
      </a:accent3>
      <a:accent4>
        <a:srgbClr val="0180B0"/>
      </a:accent4>
      <a:accent5>
        <a:srgbClr val="4D54A6"/>
      </a:accent5>
      <a:accent6>
        <a:srgbClr val="783AB1"/>
      </a:accent6>
      <a:hlink>
        <a:srgbClr val="335FFE"/>
      </a:hlink>
      <a:folHlink>
        <a:srgbClr val="CA64D4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 flip="none" rotWithShape="1">
          <a:gsLst>
            <a:gs pos="0">
              <a:srgbClr val="6FBFFF"/>
            </a:gs>
            <a:gs pos="98000">
              <a:srgbClr val="3C8BFF"/>
            </a:gs>
          </a:gsLst>
          <a:lin ang="5400000" scaled="1"/>
          <a:tileRect/>
        </a:gra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Default Theme">
  <a:themeElements>
    <a:clrScheme name="30 Minimalist Marketing Presentation Template">
      <a:dk1>
        <a:srgbClr val="747993"/>
      </a:dk1>
      <a:lt1>
        <a:srgbClr val="FFFFFF"/>
      </a:lt1>
      <a:dk2>
        <a:srgbClr val="00465B"/>
      </a:dk2>
      <a:lt2>
        <a:srgbClr val="F3EFEC"/>
      </a:lt2>
      <a:accent1>
        <a:srgbClr val="F9E32B"/>
      </a:accent1>
      <a:accent2>
        <a:srgbClr val="A4A5A9"/>
      </a:accent2>
      <a:accent3>
        <a:srgbClr val="C4B1A2"/>
      </a:accent3>
      <a:accent4>
        <a:srgbClr val="474959"/>
      </a:accent4>
      <a:accent5>
        <a:srgbClr val="F9E7BC"/>
      </a:accent5>
      <a:accent6>
        <a:srgbClr val="B2DAE1"/>
      </a:accent6>
      <a:hlink>
        <a:srgbClr val="335FFE"/>
      </a:hlink>
      <a:folHlink>
        <a:srgbClr val="CA64D3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 flip="none" rotWithShape="1">
          <a:gsLst>
            <a:gs pos="0">
              <a:srgbClr val="6FBFFF"/>
            </a:gs>
            <a:gs pos="98000">
              <a:srgbClr val="3C8BFF"/>
            </a:gs>
          </a:gsLst>
          <a:lin ang="5400000" scaled="1"/>
          <a:tileRect/>
        </a:gra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92564</TotalTime>
  <Words>1564</Words>
  <Application>Microsoft Office PowerPoint</Application>
  <PresentationFormat>Pielāgots</PresentationFormat>
  <Paragraphs>163</Paragraphs>
  <Slides>27</Slides>
  <Notes>3</Notes>
  <HiddenSlides>0</HiddenSlides>
  <MMClips>0</MMClips>
  <ScaleCrop>false</ScaleCrop>
  <HeadingPairs>
    <vt:vector size="6" baseType="variant">
      <vt:variant>
        <vt:lpstr>Lietotie fonti</vt:lpstr>
      </vt:variant>
      <vt:variant>
        <vt:i4>16</vt:i4>
      </vt:variant>
      <vt:variant>
        <vt:lpstr>Dizains</vt:lpstr>
      </vt:variant>
      <vt:variant>
        <vt:i4>4</vt:i4>
      </vt:variant>
      <vt:variant>
        <vt:lpstr>Slaidu virsraksti</vt:lpstr>
      </vt:variant>
      <vt:variant>
        <vt:i4>27</vt:i4>
      </vt:variant>
    </vt:vector>
  </HeadingPairs>
  <TitlesOfParts>
    <vt:vector size="47" baseType="lpstr">
      <vt:lpstr>Microsoft YaHei</vt:lpstr>
      <vt:lpstr>Arial</vt:lpstr>
      <vt:lpstr>Arimo</vt:lpstr>
      <vt:lpstr>Calibri</vt:lpstr>
      <vt:lpstr>Heebo</vt:lpstr>
      <vt:lpstr>League Spartan</vt:lpstr>
      <vt:lpstr>Lucida Sans</vt:lpstr>
      <vt:lpstr>Nunito Sans Black</vt:lpstr>
      <vt:lpstr>Open Sans</vt:lpstr>
      <vt:lpstr>Open Sans Light</vt:lpstr>
      <vt:lpstr>Plus Jakarta Sans Light</vt:lpstr>
      <vt:lpstr>Poppins</vt:lpstr>
      <vt:lpstr>Source Sans 3</vt:lpstr>
      <vt:lpstr>Source Sans Pro</vt:lpstr>
      <vt:lpstr>Space Grotesk</vt:lpstr>
      <vt:lpstr>Verdana</vt:lpstr>
      <vt:lpstr>Default Theme</vt:lpstr>
      <vt:lpstr>2_Office Theme</vt:lpstr>
      <vt:lpstr>3_Default Theme</vt:lpstr>
      <vt:lpstr>2_Default Theme</vt:lpstr>
      <vt:lpstr>PIEKĻŪSTAMI GĀJĒJU CEĻI UN PĀRVADI,  SABIEDRISKĀ TRANSPORTA PIETURVIETAS</vt:lpstr>
      <vt:lpstr>PUBLISKās infrastruktūras PiekļūstamĪbas elementi</vt:lpstr>
      <vt:lpstr>PIEKĻŪSTAMAS INFRASTUKTŪRAS LIETOTĀJI</vt:lpstr>
      <vt:lpstr>CILVĒKU AR INVALIDITĀTI SKAITS LATVIJĀ</vt:lpstr>
      <vt:lpstr>KĀDA IR PIEKĻŪSTAMA  PUBLISKĀ INFRASTUKTŪRA?</vt:lpstr>
      <vt:lpstr>1. IETVES UN GĀJĒJU CEĻI</vt:lpstr>
      <vt:lpstr>IETVES UN GĀJĒJU CEĻI NEPĀRDOMĀTI RISINĀJUMI</vt:lpstr>
      <vt:lpstr>IETVES UN GĀJĒJU CEĻI NEPĀRDOMĀTI RISINĀJUMI</vt:lpstr>
      <vt:lpstr>IETVES UN GĀJĒJU CEĻI NEPĀRDOMĀTI RISINĀJUMI</vt:lpstr>
      <vt:lpstr>2. GĀJĒJU PĀREJAS</vt:lpstr>
      <vt:lpstr>GĀJĒJU PĀREJAS NEPĀRDOMĀTI RISINĀJUMI</vt:lpstr>
      <vt:lpstr>GĀJĒJU PĀREJAS NEPĀRDOMĀTI RISINĀJUMI</vt:lpstr>
      <vt:lpstr>3. GĀJĒJU TUNEĻI UN GAISA PĀRVADI    UZBRAUKTUVE   </vt:lpstr>
      <vt:lpstr>METĀLA  UZBRAUKTUVE</vt:lpstr>
      <vt:lpstr>3. GĀJĒJU TUNEĻI UN GAISA PĀRVADI    KĀPNES </vt:lpstr>
      <vt:lpstr>3. GĀJĒJU TUNEĻI UN GAISA PĀRVADI      PACĒLĀJS  </vt:lpstr>
      <vt:lpstr>GĀJĒJU PĀRVADI  GANDRĪZ LABĀS PRAKSES PIEMĒRI</vt:lpstr>
      <vt:lpstr>GĀJĒJU PĀRVADI NEPĀRDOMĀTI RISINĀJUMI</vt:lpstr>
      <vt:lpstr>4. SABIEDRISKĀ TRANSPOTA PIETURVIETAS</vt:lpstr>
      <vt:lpstr>SABIEDRISKĀ TRANSPOTA PIETURVIETAS NEPĀRDOMĀTI RISINĀJUMI</vt:lpstr>
      <vt:lpstr>5. PIEKĻŪSTAMĪBA CILVĒKIEM AR REDZES,DZIRDES UN GARĪGA RAKSTURA TRAUCĒJUMIEM</vt:lpstr>
      <vt:lpstr>PIEKĻŪSTAMĪBA CILVĒKIEM AR REDZES,DZIRDES UN GARĪGA RAKSTURA TRAUCĒJUMIEM NEPĀRDOMĀTI RISINĀJUMI</vt:lpstr>
      <vt:lpstr>6. PROMENĀDES</vt:lpstr>
      <vt:lpstr>PROMENĀDES LABĀ PRAKSE</vt:lpstr>
      <vt:lpstr>RESURSI</vt:lpstr>
      <vt:lpstr>VAIRĀK PAR HORIZONTĀLO PRINCIPU</vt:lpstr>
      <vt:lpstr>Paldies par uzmanību!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Slides</dc:title>
  <dc:subject>Templates</dc:subject>
  <dc:creator>Polina Rozkova</dc:creator>
  <cp:keywords/>
  <dc:description/>
  <cp:lastModifiedBy>Polina Rozkova</cp:lastModifiedBy>
  <cp:revision>9972</cp:revision>
  <cp:lastPrinted>2019-09-18T23:04:43Z</cp:lastPrinted>
  <dcterms:created xsi:type="dcterms:W3CDTF">2014-11-12T21:47:38Z</dcterms:created>
  <dcterms:modified xsi:type="dcterms:W3CDTF">2024-06-27T10:13:59Z</dcterms:modified>
  <cp:category/>
</cp:coreProperties>
</file>