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7" r:id="rId2"/>
    <p:sldMasterId id="2147484033" r:id="rId3"/>
    <p:sldMasterId id="2147484037" r:id="rId4"/>
  </p:sldMasterIdLst>
  <p:notesMasterIdLst>
    <p:notesMasterId r:id="rId32"/>
  </p:notesMasterIdLst>
  <p:sldIdLst>
    <p:sldId id="4130" r:id="rId5"/>
    <p:sldId id="4718" r:id="rId6"/>
    <p:sldId id="4346" r:id="rId7"/>
    <p:sldId id="4447" r:id="rId8"/>
    <p:sldId id="4717" r:id="rId9"/>
    <p:sldId id="4153" r:id="rId10"/>
    <p:sldId id="4721" r:id="rId11"/>
    <p:sldId id="4738" r:id="rId12"/>
    <p:sldId id="4739" r:id="rId13"/>
    <p:sldId id="4722" r:id="rId14"/>
    <p:sldId id="4734" r:id="rId15"/>
    <p:sldId id="4740" r:id="rId16"/>
    <p:sldId id="4726" r:id="rId17"/>
    <p:sldId id="4741" r:id="rId18"/>
    <p:sldId id="4736" r:id="rId19"/>
    <p:sldId id="4732" r:id="rId20"/>
    <p:sldId id="4730" r:id="rId21"/>
    <p:sldId id="4731" r:id="rId22"/>
    <p:sldId id="4733" r:id="rId23"/>
    <p:sldId id="4735" r:id="rId24"/>
    <p:sldId id="4367" r:id="rId25"/>
    <p:sldId id="4742" r:id="rId26"/>
    <p:sldId id="4743" r:id="rId27"/>
    <p:sldId id="4744" r:id="rId28"/>
    <p:sldId id="4747" r:id="rId29"/>
    <p:sldId id="4715" r:id="rId30"/>
    <p:sldId id="262" r:id="rId3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5346A"/>
    <a:srgbClr val="00465B"/>
    <a:srgbClr val="008001"/>
    <a:srgbClr val="2816AE"/>
    <a:srgbClr val="DCDFE1"/>
    <a:srgbClr val="E2ECF1"/>
    <a:srgbClr val="F1F6F8"/>
    <a:srgbClr val="DBE9F0"/>
    <a:srgbClr val="073B4C"/>
    <a:srgbClr val="335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7" autoAdjust="0"/>
    <p:restoredTop sz="92003" autoAdjust="0"/>
  </p:normalViewPr>
  <p:slideViewPr>
    <p:cSldViewPr snapToGrid="0" snapToObjects="1">
      <p:cViewPr varScale="1">
        <p:scale>
          <a:sx n="56" d="100"/>
          <a:sy n="56" d="100"/>
        </p:scale>
        <p:origin x="749" y="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ebo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ebo" pitchFamily="2" charset="-79"/>
              </a:defRPr>
            </a:lvl1pPr>
          </a:lstStyle>
          <a:p>
            <a:fld id="{EFC10EE1-B198-C942-8235-326C972CBB30}" type="datetimeFigureOut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ebo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ebo" pitchFamily="2" charset="-79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Heebo" pitchFamily="2" charset="-79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Heebo" pitchFamily="2" charset="-79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Heebo" pitchFamily="2" charset="-79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Heebo" pitchFamily="2" charset="-79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Heebo" pitchFamily="2" charset="-79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38D15-6156-447F-82C4-B46B281FC8D3}" type="slidenum">
              <a:rPr kumimoji="0" lang="lv-LV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 vai nespēja lietot ekstremitātes, muskuļu kontroles vājums, sajūtu ierobežojumi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Ierobežojumi, kas saistīti ar daļēju vai pilnīgu nespēju uztvert skaņas un piekļūt audio informācijai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redzēt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objektus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uztvert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gaismu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krāsu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pareizi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novērtēt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attālumus</a:t>
            </a: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2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Ierobežota sensorā uztvere, uzvedības un garīgās veselības traucējumi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3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8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Labās prakses piemērus un tehnisko aprakstu var skatīt arī šeit: https://www.nzta.govt.nz/walking-cycling-and-public-transport/walking/walking-standards-and-guidelines/pedestrian-network-guidance/design/paths/footpath-design-other-elements/ramps-and-stairs/  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5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5"/>
            <a:ext cx="24379987" cy="510346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385898" y="12964208"/>
            <a:ext cx="903075" cy="74558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18" name="bg object 18"/>
          <p:cNvSpPr/>
          <p:nvPr/>
        </p:nvSpPr>
        <p:spPr>
          <a:xfrm>
            <a:off x="21254084" y="12762189"/>
            <a:ext cx="1898877" cy="947090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19" name="bg object 19"/>
          <p:cNvSpPr/>
          <p:nvPr/>
        </p:nvSpPr>
        <p:spPr>
          <a:xfrm>
            <a:off x="22385898" y="12964208"/>
            <a:ext cx="903075" cy="74558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20" name="bg object 20"/>
          <p:cNvSpPr/>
          <p:nvPr/>
        </p:nvSpPr>
        <p:spPr>
          <a:xfrm>
            <a:off x="21254084" y="12762189"/>
            <a:ext cx="1898877" cy="947090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60" y="4803567"/>
            <a:ext cx="9998330" cy="1042466"/>
          </a:xfrm>
        </p:spPr>
        <p:txBody>
          <a:bodyPr lIns="0" tIns="0" rIns="0" bIns="0"/>
          <a:lstStyle>
            <a:lvl1pPr>
              <a:defRPr sz="6772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245034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1269801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06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9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997AFCF5-A004-6133-17C7-448883B94E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1">
            <a:extLst>
              <a:ext uri="{FF2B5EF4-FFF2-40B4-BE49-F238E27FC236}">
                <a16:creationId xmlns:a16="http://schemas.microsoft.com/office/drawing/2014/main" id="{4F61C167-8F51-B8F8-47F2-F69F46E8F42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23761" y="685800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61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F72E88C5-F92A-8989-9506-F6AEA4C0648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161388" y="3119119"/>
            <a:ext cx="8372041" cy="93994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6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5506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0774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6236040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85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536113">
            <a:off x="13513891" y="1111334"/>
            <a:ext cx="5423401" cy="11783412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5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9">
            <a:extLst>
              <a:ext uri="{FF2B5EF4-FFF2-40B4-BE49-F238E27FC236}">
                <a16:creationId xmlns:a16="http://schemas.microsoft.com/office/drawing/2014/main" id="{399C3769-7C01-5A45-BE86-6AE12DB0B2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081925">
            <a:off x="761612" y="3564789"/>
            <a:ext cx="10234934" cy="6481430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2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5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3">
            <a:extLst>
              <a:ext uri="{FF2B5EF4-FFF2-40B4-BE49-F238E27FC236}">
                <a16:creationId xmlns:a16="http://schemas.microsoft.com/office/drawing/2014/main" id="{5BEAAB61-310E-9C59-CC02-0BE7D70CE2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42691" y="2580386"/>
            <a:ext cx="8530718" cy="8555228"/>
          </a:xfrm>
          <a:custGeom>
            <a:avLst/>
            <a:gdLst>
              <a:gd name="connsiteX0" fmla="*/ 0 w 4669668"/>
              <a:gd name="connsiteY0" fmla="*/ 0 h 2559515"/>
              <a:gd name="connsiteX1" fmla="*/ 4669668 w 4669668"/>
              <a:gd name="connsiteY1" fmla="*/ 0 h 2559515"/>
              <a:gd name="connsiteX2" fmla="*/ 4669668 w 4669668"/>
              <a:gd name="connsiteY2" fmla="*/ 2559515 h 2559515"/>
              <a:gd name="connsiteX3" fmla="*/ 0 w 4669668"/>
              <a:gd name="connsiteY3" fmla="*/ 2559515 h 255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668" h="2559515">
                <a:moveTo>
                  <a:pt x="0" y="0"/>
                </a:moveTo>
                <a:lnTo>
                  <a:pt x="4669668" y="0"/>
                </a:lnTo>
                <a:lnTo>
                  <a:pt x="4669668" y="2559515"/>
                </a:lnTo>
                <a:lnTo>
                  <a:pt x="0" y="25595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/>
            </a:lvl1pPr>
          </a:lstStyle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5666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19399" y="12715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54276" y="12715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9399" y="71161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54276" y="71161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97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5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56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56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126767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O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01">
            <a:extLst>
              <a:ext uri="{FF2B5EF4-FFF2-40B4-BE49-F238E27FC236}">
                <a16:creationId xmlns:a16="http://schemas.microsoft.com/office/drawing/2014/main" id="{24DF56D1-54D9-F81B-20EA-6DF25AF8BF6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228047" y="3028325"/>
            <a:ext cx="5189830" cy="5189828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/>
            </a:lvl1pPr>
          </a:lstStyle>
          <a:p>
            <a:endParaRPr lang="en-US" dirty="0"/>
          </a:p>
        </p:txBody>
      </p:sp>
      <p:sp>
        <p:nvSpPr>
          <p:cNvPr id="15" name="PLACEHOLDER 02">
            <a:extLst>
              <a:ext uri="{FF2B5EF4-FFF2-40B4-BE49-F238E27FC236}">
                <a16:creationId xmlns:a16="http://schemas.microsoft.com/office/drawing/2014/main" id="{E29B5FE8-754D-7B69-C5B1-B60062202C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593910" y="3028325"/>
            <a:ext cx="5189830" cy="5189828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/>
            </a:lvl1pPr>
          </a:lstStyle>
          <a:p>
            <a:endParaRPr lang="en-US" dirty="0"/>
          </a:p>
        </p:txBody>
      </p:sp>
      <p:sp>
        <p:nvSpPr>
          <p:cNvPr id="19" name="PLACEHOLDER 03">
            <a:extLst>
              <a:ext uri="{FF2B5EF4-FFF2-40B4-BE49-F238E27FC236}">
                <a16:creationId xmlns:a16="http://schemas.microsoft.com/office/drawing/2014/main" id="{12F3C002-4F5B-6893-AD28-CB5ED1F9818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59774" y="3028325"/>
            <a:ext cx="5189830" cy="5189828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4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9">
            <a:extLst>
              <a:ext uri="{FF2B5EF4-FFF2-40B4-BE49-F238E27FC236}">
                <a16:creationId xmlns:a16="http://schemas.microsoft.com/office/drawing/2014/main" id="{FF78DA88-8FBA-974F-A7F1-18F409B5DB9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0310" y="3622220"/>
            <a:ext cx="10618566" cy="6687990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5506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0773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6236040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3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19399" y="12715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54274" y="12715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9399" y="71161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54274" y="71161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2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9332" y="4251963"/>
            <a:ext cx="20732426" cy="1042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72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8665" y="7680963"/>
            <a:ext cx="170737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418117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4014" y="5"/>
            <a:ext cx="12195971" cy="1370890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385900" y="12964208"/>
            <a:ext cx="903075" cy="74558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18" name="bg object 18"/>
          <p:cNvSpPr/>
          <p:nvPr/>
        </p:nvSpPr>
        <p:spPr>
          <a:xfrm>
            <a:off x="18527007" y="364291"/>
            <a:ext cx="5853861" cy="5851802"/>
          </a:xfrm>
          <a:custGeom>
            <a:avLst/>
            <a:gdLst/>
            <a:ahLst/>
            <a:cxnLst/>
            <a:rect l="l" t="t" r="r" b="b"/>
            <a:pathLst>
              <a:path w="2766059" h="2766060">
                <a:moveTo>
                  <a:pt x="2765645" y="0"/>
                </a:moveTo>
                <a:lnTo>
                  <a:pt x="0" y="2765645"/>
                </a:lnTo>
                <a:lnTo>
                  <a:pt x="1491615" y="2765645"/>
                </a:lnTo>
                <a:lnTo>
                  <a:pt x="2765645" y="1491618"/>
                </a:lnTo>
                <a:lnTo>
                  <a:pt x="2765645" y="0"/>
                </a:lnTo>
                <a:close/>
              </a:path>
            </a:pathLst>
          </a:custGeom>
          <a:solidFill>
            <a:srgbClr val="6AA948">
              <a:alpha val="6999"/>
            </a:srgbClr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19" name="bg object 19"/>
          <p:cNvSpPr/>
          <p:nvPr/>
        </p:nvSpPr>
        <p:spPr>
          <a:xfrm>
            <a:off x="20598715" y="4321823"/>
            <a:ext cx="3781625" cy="3780294"/>
          </a:xfrm>
          <a:custGeom>
            <a:avLst/>
            <a:gdLst/>
            <a:ahLst/>
            <a:cxnLst/>
            <a:rect l="l" t="t" r="r" b="b"/>
            <a:pathLst>
              <a:path w="1786890" h="1786889">
                <a:moveTo>
                  <a:pt x="1786723" y="0"/>
                </a:moveTo>
                <a:lnTo>
                  <a:pt x="0" y="1786723"/>
                </a:lnTo>
                <a:lnTo>
                  <a:pt x="696823" y="1786723"/>
                </a:lnTo>
                <a:lnTo>
                  <a:pt x="1786723" y="696823"/>
                </a:lnTo>
                <a:lnTo>
                  <a:pt x="1786723" y="0"/>
                </a:lnTo>
                <a:close/>
              </a:path>
            </a:pathLst>
          </a:custGeom>
          <a:solidFill>
            <a:srgbClr val="6AA948">
              <a:alpha val="21000"/>
            </a:srgbClr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20" name="bg object 20"/>
          <p:cNvSpPr/>
          <p:nvPr/>
        </p:nvSpPr>
        <p:spPr>
          <a:xfrm>
            <a:off x="21254084" y="12762189"/>
            <a:ext cx="1898877" cy="947090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380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60" y="4803567"/>
            <a:ext cx="9998330" cy="1042466"/>
          </a:xfrm>
        </p:spPr>
        <p:txBody>
          <a:bodyPr lIns="0" tIns="0" rIns="0" bIns="0"/>
          <a:lstStyle>
            <a:lvl1pPr>
              <a:defRPr sz="6772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65176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60" y="4803567"/>
            <a:ext cx="9998330" cy="1042466"/>
          </a:xfrm>
        </p:spPr>
        <p:txBody>
          <a:bodyPr lIns="0" tIns="0" rIns="0" bIns="0"/>
          <a:lstStyle>
            <a:lvl1pPr>
              <a:defRPr sz="6772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554" y="3154683"/>
            <a:ext cx="106101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61410" y="3154683"/>
            <a:ext cx="106101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151176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3" r:id="rId3"/>
    <p:sldLayoutId id="2147484026" r:id="rId4"/>
    <p:sldLayoutId id="2147484035" r:id="rId5"/>
    <p:sldLayoutId id="2147484036" r:id="rId6"/>
  </p:sldLayoutIdLst>
  <p:hf hdr="0" ftr="0" dt="0"/>
  <p:txStyles>
    <p:titleStyle>
      <a:lvl1pPr algn="ctr" defTabSz="1828434" rtl="0" eaLnBrk="1" latinLnBrk="0" hangingPunct="1">
        <a:lnSpc>
          <a:spcPct val="90000"/>
        </a:lnSpc>
        <a:spcBef>
          <a:spcPct val="0"/>
        </a:spcBef>
        <a:buNone/>
        <a:defRPr lang="en-US" sz="8000" b="1" i="0" kern="1200" spc="-100" baseline="0">
          <a:solidFill>
            <a:schemeClr val="tx2"/>
          </a:solidFill>
          <a:latin typeface="Heebo" pitchFamily="2" charset="-79"/>
          <a:ea typeface="Open Sans Light" panose="020B0306030504020204" pitchFamily="34" charset="0"/>
          <a:cs typeface="Heebo" pitchFamily="2" charset="-79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400" b="0" i="0" kern="1200" spc="-30" baseline="0" dirty="0" smtClean="0">
          <a:solidFill>
            <a:schemeClr val="tx1"/>
          </a:solidFill>
          <a:effectLst/>
          <a:latin typeface="Heebo" pitchFamily="2" charset="-79"/>
          <a:ea typeface="Open Sans Light" panose="020B0306030504020204" pitchFamily="34" charset="0"/>
          <a:cs typeface="Open Sans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spc="-30" baseline="0" dirty="0" smtClean="0">
          <a:solidFill>
            <a:schemeClr val="tx1"/>
          </a:solidFill>
          <a:effectLst/>
          <a:latin typeface="Heebo" pitchFamily="2" charset="-79"/>
          <a:ea typeface="Open Sans Light" panose="020B0306030504020204" pitchFamily="34" charset="0"/>
          <a:cs typeface="Open Sans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spc="-30" baseline="0" dirty="0" smtClean="0">
          <a:solidFill>
            <a:schemeClr val="tx1"/>
          </a:solidFill>
          <a:effectLst/>
          <a:latin typeface="Heebo" pitchFamily="2" charset="-79"/>
          <a:ea typeface="Open Sans Light" panose="020B0306030504020204" pitchFamily="34" charset="0"/>
          <a:cs typeface="Open Sans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 smtClean="0">
          <a:solidFill>
            <a:schemeClr val="tx1"/>
          </a:solidFill>
          <a:effectLst/>
          <a:latin typeface="Heebo" pitchFamily="2" charset="-79"/>
          <a:ea typeface="Open Sans Light" panose="020B0306030504020204" pitchFamily="34" charset="0"/>
          <a:cs typeface="Open Sans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>
          <a:solidFill>
            <a:schemeClr val="tx1"/>
          </a:solidFill>
          <a:effectLst/>
          <a:latin typeface="Heebo" pitchFamily="2" charset="-79"/>
          <a:ea typeface="Open Sans Light" panose="020B0306030504020204" pitchFamily="34" charset="0"/>
          <a:cs typeface="Open Sans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4398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7997" userDrawn="1">
          <p15:clr>
            <a:srgbClr val="A4A3A4"/>
          </p15:clr>
        </p15:guide>
        <p15:guide id="7" pos="7678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60" y="4803567"/>
            <a:ext cx="999833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555" y="3154683"/>
            <a:ext cx="219519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2971" y="12755883"/>
            <a:ext cx="78051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555" y="12755883"/>
            <a:ext cx="560994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3584406" y="12805953"/>
            <a:ext cx="442131" cy="16606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9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3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63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344402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7590">
        <a:defRPr>
          <a:latin typeface="+mn-lt"/>
          <a:ea typeface="+mn-ea"/>
          <a:cs typeface="+mn-cs"/>
        </a:defRPr>
      </a:lvl2pPr>
      <a:lvl3pPr marL="1935182">
        <a:defRPr>
          <a:latin typeface="+mn-lt"/>
          <a:ea typeface="+mn-ea"/>
          <a:cs typeface="+mn-cs"/>
        </a:defRPr>
      </a:lvl3pPr>
      <a:lvl4pPr marL="2902772">
        <a:defRPr>
          <a:latin typeface="+mn-lt"/>
          <a:ea typeface="+mn-ea"/>
          <a:cs typeface="+mn-cs"/>
        </a:defRPr>
      </a:lvl4pPr>
      <a:lvl5pPr marL="3870362">
        <a:defRPr>
          <a:latin typeface="+mn-lt"/>
          <a:ea typeface="+mn-ea"/>
          <a:cs typeface="+mn-cs"/>
        </a:defRPr>
      </a:lvl5pPr>
      <a:lvl6pPr marL="4837954">
        <a:defRPr>
          <a:latin typeface="+mn-lt"/>
          <a:ea typeface="+mn-ea"/>
          <a:cs typeface="+mn-cs"/>
        </a:defRPr>
      </a:lvl6pPr>
      <a:lvl7pPr marL="5805544">
        <a:defRPr>
          <a:latin typeface="+mn-lt"/>
          <a:ea typeface="+mn-ea"/>
          <a:cs typeface="+mn-cs"/>
        </a:defRPr>
      </a:lvl7pPr>
      <a:lvl8pPr marL="6773134">
        <a:defRPr>
          <a:latin typeface="+mn-lt"/>
          <a:ea typeface="+mn-ea"/>
          <a:cs typeface="+mn-cs"/>
        </a:defRPr>
      </a:lvl8pPr>
      <a:lvl9pPr marL="77407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7590">
        <a:defRPr>
          <a:latin typeface="+mn-lt"/>
          <a:ea typeface="+mn-ea"/>
          <a:cs typeface="+mn-cs"/>
        </a:defRPr>
      </a:lvl2pPr>
      <a:lvl3pPr marL="1935182">
        <a:defRPr>
          <a:latin typeface="+mn-lt"/>
          <a:ea typeface="+mn-ea"/>
          <a:cs typeface="+mn-cs"/>
        </a:defRPr>
      </a:lvl3pPr>
      <a:lvl4pPr marL="2902772">
        <a:defRPr>
          <a:latin typeface="+mn-lt"/>
          <a:ea typeface="+mn-ea"/>
          <a:cs typeface="+mn-cs"/>
        </a:defRPr>
      </a:lvl4pPr>
      <a:lvl5pPr marL="3870362">
        <a:defRPr>
          <a:latin typeface="+mn-lt"/>
          <a:ea typeface="+mn-ea"/>
          <a:cs typeface="+mn-cs"/>
        </a:defRPr>
      </a:lvl5pPr>
      <a:lvl6pPr marL="4837954">
        <a:defRPr>
          <a:latin typeface="+mn-lt"/>
          <a:ea typeface="+mn-ea"/>
          <a:cs typeface="+mn-cs"/>
        </a:defRPr>
      </a:lvl6pPr>
      <a:lvl7pPr marL="5805544">
        <a:defRPr>
          <a:latin typeface="+mn-lt"/>
          <a:ea typeface="+mn-ea"/>
          <a:cs typeface="+mn-cs"/>
        </a:defRPr>
      </a:lvl7pPr>
      <a:lvl8pPr marL="6773134">
        <a:defRPr>
          <a:latin typeface="+mn-lt"/>
          <a:ea typeface="+mn-ea"/>
          <a:cs typeface="+mn-cs"/>
        </a:defRPr>
      </a:lvl8pPr>
      <a:lvl9pPr marL="774072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55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hf sldNum="0" hdr="0" ftr="0" dt="0"/>
  <p:txStyles>
    <p:titleStyle>
      <a:lvl1pPr algn="ctr" defTabSz="1827521" rtl="0" eaLnBrk="1" latinLnBrk="0" hangingPunct="1">
        <a:lnSpc>
          <a:spcPct val="90000"/>
        </a:lnSpc>
        <a:spcBef>
          <a:spcPct val="0"/>
        </a:spcBef>
        <a:buNone/>
        <a:defRPr lang="en-US" sz="7396" b="1" i="0" kern="1200" spc="-290" baseline="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456882" indent="-456882" algn="l" defTabSz="182752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39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  <a:lvl2pPr marL="1370641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2pPr>
      <a:lvl3pPr marL="2284403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3pPr>
      <a:lvl4pPr marL="3198160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3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4pPr>
      <a:lvl5pPr marL="4111922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399" b="0" i="0" kern="1200" spc="-30" baseline="0" dirty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5pPr>
      <a:lvl6pPr marL="5025681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39441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3200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6962" indent="-456882" algn="l" defTabSz="18275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3762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7521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1281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5040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68802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2563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6321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0082" algn="l" defTabSz="182752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8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sldNum="0" hdr="0" ftr="0" dt="0"/>
  <p:txStyles>
    <p:titleStyle>
      <a:lvl1pPr algn="ctr" defTabSz="1827977" rtl="0" eaLnBrk="1" latinLnBrk="0" hangingPunct="1">
        <a:lnSpc>
          <a:spcPct val="90000"/>
        </a:lnSpc>
        <a:spcBef>
          <a:spcPct val="0"/>
        </a:spcBef>
        <a:buNone/>
        <a:defRPr lang="en-US" sz="7998" b="1" i="0" kern="1200" spc="-100" baseline="0">
          <a:solidFill>
            <a:schemeClr val="tx2"/>
          </a:solidFill>
          <a:latin typeface="Source Sans 3" panose="020B0303030403020204" pitchFamily="34" charset="0"/>
          <a:ea typeface="Open Sans Light" panose="020B0306030504020204" pitchFamily="34" charset="0"/>
          <a:cs typeface="Open Sans" panose="020B0606030504020204" pitchFamily="34" charset="0"/>
        </a:defRPr>
      </a:lvl1pPr>
    </p:titleStyle>
    <p:bodyStyle>
      <a:lvl1pPr marL="456996" indent="-456996" algn="l" defTabSz="182797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3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1pPr>
      <a:lvl2pPr marL="137098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5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2pPr>
      <a:lvl3pPr marL="228497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3pPr>
      <a:lvl4pPr marL="319896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4pPr>
      <a:lvl5pPr marL="411295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5pPr>
      <a:lvl6pPr marL="5026937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0926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4914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890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3989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7977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1966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5954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6994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393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792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191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4398">
          <p15:clr>
            <a:srgbClr val="A4A3A4"/>
          </p15:clr>
        </p15:guide>
        <p15:guide id="5" orient="horz" pos="4320">
          <p15:clr>
            <a:srgbClr val="A4A3A4"/>
          </p15:clr>
        </p15:guide>
        <p15:guide id="6" orient="horz" pos="7997">
          <p15:clr>
            <a:srgbClr val="A4A3A4"/>
          </p15:clr>
        </p15:guide>
        <p15:guide id="7" pos="767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lm.gov.lv/lv/horizontalais-princips-vienlidziba-ieklausana-nediskriminacija-un-pamattiesibu-ieverosan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mailto:Inese.Vilcane@lm.gov.lv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Polina.rozkova@lm.gov.lv" TargetMode="External"/><Relationship Id="rId5" Type="http://schemas.openxmlformats.org/officeDocument/2006/relationships/hyperlink" Target="mailto:lm@lm.gov.lv" TargetMode="Externa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7CA4B-4DA5-42A2-A7C0-EB89F38E2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72" y="11122111"/>
            <a:ext cx="4590612" cy="2277375"/>
          </a:xfrm>
          <a:prstGeom prst="rect">
            <a:avLst/>
          </a:prstGeom>
        </p:spPr>
      </p:pic>
      <p:pic>
        <p:nvPicPr>
          <p:cNvPr id="6" name="Picture 5" descr="Labklājības ministrijas logo">
            <a:extLst>
              <a:ext uri="{FF2B5EF4-FFF2-40B4-BE49-F238E27FC236}">
                <a16:creationId xmlns:a16="http://schemas.microsoft.com/office/drawing/2014/main" id="{2BC3DD77-6D59-4714-A427-02426996D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047" y="11312030"/>
            <a:ext cx="2126442" cy="1860447"/>
          </a:xfrm>
          <a:prstGeom prst="rect">
            <a:avLst/>
          </a:prstGeom>
        </p:spPr>
      </p:pic>
      <p:pic>
        <p:nvPicPr>
          <p:cNvPr id="5" name="Attēls 4" descr="gaisa pārvads">
            <a:extLst>
              <a:ext uri="{FF2B5EF4-FFF2-40B4-BE49-F238E27FC236}">
                <a16:creationId xmlns:a16="http://schemas.microsoft.com/office/drawing/2014/main" id="{A904DD11-F0CA-4206-A785-A5A37629C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0" b="27643"/>
          <a:stretch/>
        </p:blipFill>
        <p:spPr>
          <a:xfrm>
            <a:off x="-147377" y="-1737309"/>
            <a:ext cx="24525027" cy="6669510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7CDC01A7-D4E6-4983-9A35-138BE6D24C2C}"/>
              </a:ext>
            </a:extLst>
          </p:cNvPr>
          <p:cNvSpPr txBox="1"/>
          <p:nvPr/>
        </p:nvSpPr>
        <p:spPr>
          <a:xfrm>
            <a:off x="7651011" y="9517823"/>
            <a:ext cx="9075628" cy="841058"/>
          </a:xfrm>
          <a:prstGeom prst="rect">
            <a:avLst/>
          </a:prstGeom>
        </p:spPr>
        <p:txBody>
          <a:bodyPr vert="horz" wrap="square" lIns="0" tIns="26855" rIns="0" bIns="0" rtlCol="0">
            <a:spAutoFit/>
          </a:bodyPr>
          <a:lstStyle/>
          <a:p>
            <a:pPr marL="26855" algn="ctr" defTabSz="1827887">
              <a:spcBef>
                <a:spcPts val="212"/>
              </a:spcBef>
            </a:pPr>
            <a:r>
              <a:rPr lang="lv-LV" sz="5289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</a:t>
            </a:r>
            <a:endParaRPr sz="5289" b="1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17FAA-0396-417B-AB23-D3E4493E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4" y="5948109"/>
            <a:ext cx="24129242" cy="2814938"/>
          </a:xfrm>
        </p:spPr>
        <p:txBody>
          <a:bodyPr/>
          <a:lstStyle/>
          <a:p>
            <a:pPr algn="ctr" defTabSz="1935182">
              <a:lnSpc>
                <a:spcPct val="120000"/>
              </a:lnSpc>
              <a:defRPr/>
            </a:pPr>
            <a:r>
              <a:rPr lang="lv-LV" sz="80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PIEKĻŪSTAMI GĀJĒJU CEĻI UN PĀRVADI, </a:t>
            </a:r>
            <a:br>
              <a:rPr lang="lv-LV" sz="80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80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SABIEDRISKĀ TRANSPORTA PIETURVIETAS</a:t>
            </a:r>
            <a:endParaRPr lang="lv-LV" sz="8000" dirty="0">
              <a:solidFill>
                <a:srgbClr val="00465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1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CCC551-19A2-9E4D-B620-9B0CAA4A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0"/>
            <a:ext cx="906211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Plus Jakarta Sans Light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C464E4-34A4-47DE-9881-46C05DEEF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0531" y="1790727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97910918-6BE4-4C24-B6AA-031F93DA7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13020" y="4160520"/>
            <a:ext cx="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aisns savienotājs 13">
            <a:extLst>
              <a:ext uri="{FF2B5EF4-FFF2-40B4-BE49-F238E27FC236}">
                <a16:creationId xmlns:a16="http://schemas.microsoft.com/office/drawing/2014/main" id="{275874F4-F066-4409-8CF9-4EF0A26B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255620" y="4007168"/>
            <a:ext cx="93345" cy="2095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52D9DD9A-0ADE-4A7B-A867-5F3E9A6B7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302292" y="4249157"/>
            <a:ext cx="93345" cy="2095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aisns savienotājs 18">
            <a:extLst>
              <a:ext uri="{FF2B5EF4-FFF2-40B4-BE49-F238E27FC236}">
                <a16:creationId xmlns:a16="http://schemas.microsoft.com/office/drawing/2014/main" id="{043982F1-F4A0-47C4-9848-7421E872C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395637" y="4792028"/>
            <a:ext cx="93345" cy="2095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ttēls 20" descr="gājēju izsaukuma poga">
            <a:extLst>
              <a:ext uri="{FF2B5EF4-FFF2-40B4-BE49-F238E27FC236}">
                <a16:creationId xmlns:a16="http://schemas.microsoft.com/office/drawing/2014/main" id="{CC0024F5-BBC0-4CF4-9269-0BC5C9C6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39" t="3558" b="5019"/>
          <a:stretch/>
        </p:blipFill>
        <p:spPr>
          <a:xfrm>
            <a:off x="1645556" y="6905618"/>
            <a:ext cx="5313475" cy="6762764"/>
          </a:xfrm>
          <a:prstGeom prst="rect">
            <a:avLst/>
          </a:prstGeom>
        </p:spPr>
      </p:pic>
      <p:pic>
        <p:nvPicPr>
          <p:cNvPr id="5" name="Attēls 4" descr="drošs  un piekļūstams krustojums">
            <a:extLst>
              <a:ext uri="{FF2B5EF4-FFF2-40B4-BE49-F238E27FC236}">
                <a16:creationId xmlns:a16="http://schemas.microsoft.com/office/drawing/2014/main" id="{43D01F9B-5807-4D6A-8D3E-693DE9E6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3294" y="772264"/>
            <a:ext cx="6858000" cy="5313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54733-6088-E79F-CC44-444A12D7EEB7}"/>
              </a:ext>
            </a:extLst>
          </p:cNvPr>
          <p:cNvSpPr txBox="1"/>
          <p:nvPr/>
        </p:nvSpPr>
        <p:spPr>
          <a:xfrm>
            <a:off x="9709112" y="1840635"/>
            <a:ext cx="14290538" cy="11240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685800" indent="-6858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luksofori aprīkoti ar </a:t>
            </a:r>
            <a:r>
              <a:rPr lang="lv-LV" sz="5200" b="1" dirty="0">
                <a:solidFill>
                  <a:srgbClr val="00465B"/>
                </a:solidFill>
                <a:latin typeface="Arial" panose="020B0604020202020204" pitchFamily="34" charset="0"/>
              </a:rPr>
              <a:t>skaņas sistēmu</a:t>
            </a:r>
          </a:p>
          <a:p>
            <a:pPr marL="685800" indent="-685800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luksoforu stabi marķēti  ar </a:t>
            </a:r>
            <a:r>
              <a:rPr lang="lv-LV" sz="5200" b="1" dirty="0">
                <a:solidFill>
                  <a:srgbClr val="00465B"/>
                </a:solidFill>
                <a:latin typeface="Arial" panose="020B0604020202020204" pitchFamily="34" charset="0"/>
              </a:rPr>
              <a:t>10 cm platu kontrastējošu, dzeltenu atstarojošu </a:t>
            </a: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joslu - 0,35 m, 1,4 m un 1,6 m augstumā</a:t>
            </a:r>
          </a:p>
          <a:p>
            <a:pPr marL="685800" indent="-685800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gājēju izsaukuma poga izvietota 0,9 m – 1 m augstumā, kontrasta krāsā</a:t>
            </a:r>
          </a:p>
          <a:p>
            <a:pPr marL="685800" indent="-685800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200" dirty="0" err="1">
                <a:solidFill>
                  <a:srgbClr val="00465B"/>
                </a:solidFill>
                <a:latin typeface="Arial" panose="020B0604020202020204" pitchFamily="34" charset="0"/>
              </a:rPr>
              <a:t>vadulas</a:t>
            </a: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 un brīdinošās joslas 0,60 m platumā un visas gājēju pārejas garumā</a:t>
            </a:r>
          </a:p>
          <a:p>
            <a:pPr marL="685800" indent="-685800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savienojumi veidoti </a:t>
            </a:r>
            <a:r>
              <a:rPr lang="lv-LV" sz="5200" b="1" dirty="0">
                <a:solidFill>
                  <a:srgbClr val="00465B"/>
                </a:solidFill>
                <a:latin typeface="Arial" panose="020B0604020202020204" pitchFamily="34" charset="0"/>
              </a:rPr>
              <a:t>vienā līmenī</a:t>
            </a:r>
            <a:r>
              <a:rPr lang="lv-LV" sz="5200" dirty="0">
                <a:solidFill>
                  <a:srgbClr val="00465B"/>
                </a:solidFill>
                <a:latin typeface="Arial" panose="020B0604020202020204" pitchFamily="34" charset="0"/>
              </a:rPr>
              <a:t>, slīpums ≤ 5%</a:t>
            </a:r>
          </a:p>
          <a:p>
            <a:pPr marL="533400" indent="-533400">
              <a:lnSpc>
                <a:spcPct val="100000"/>
              </a:lnSpc>
              <a:spcBef>
                <a:spcPts val="3000"/>
              </a:spcBef>
              <a:spcAft>
                <a:spcPts val="600"/>
              </a:spcAft>
              <a:buClr>
                <a:srgbClr val="C00000"/>
              </a:buClr>
            </a:pPr>
            <a:r>
              <a:rPr lang="lv-LV" sz="5200" dirty="0">
                <a:solidFill>
                  <a:srgbClr val="C00000"/>
                </a:solidFill>
                <a:latin typeface="Arial" panose="020B0604020202020204" pitchFamily="34" charset="0"/>
              </a:rPr>
              <a:t>   Nedrīkst  izvietot lūkas vai </a:t>
            </a:r>
            <a:r>
              <a:rPr lang="lv-LV" sz="5200" dirty="0" err="1">
                <a:solidFill>
                  <a:srgbClr val="C00000"/>
                </a:solidFill>
                <a:latin typeface="Arial" panose="020B0604020202020204" pitchFamily="34" charset="0"/>
              </a:rPr>
              <a:t>notekrežģus</a:t>
            </a:r>
            <a:r>
              <a:rPr lang="lv-LV" sz="5200" dirty="0">
                <a:solidFill>
                  <a:srgbClr val="C00000"/>
                </a:solidFill>
                <a:latin typeface="Arial" panose="020B0604020202020204" pitchFamily="34" charset="0"/>
              </a:rPr>
              <a:t>  uz gājēju pārejām !</a:t>
            </a:r>
            <a:endParaRPr lang="lv-LV" sz="52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C595821-3FC2-4DDD-AA6E-69E731C98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00414" y="253920"/>
            <a:ext cx="11831679" cy="1586715"/>
          </a:xfrm>
        </p:spPr>
        <p:txBody>
          <a:bodyPr>
            <a:normAutofit/>
          </a:bodyPr>
          <a:lstStyle/>
          <a:p>
            <a: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  <a:t>2. GĀJĒJU PĀREJAS</a:t>
            </a:r>
          </a:p>
        </p:txBody>
      </p:sp>
    </p:spTree>
    <p:extLst>
      <p:ext uri="{BB962C8B-B14F-4D97-AF65-F5344CB8AC3E}">
        <p14:creationId xmlns:p14="http://schemas.microsoft.com/office/powerpoint/2010/main" val="132476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8200694" y="8015039"/>
            <a:ext cx="6024082" cy="2511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Ļoti slīps savienojums, kas ir bīstams ratiņkrēsla lietotājiem</a:t>
            </a:r>
          </a:p>
        </p:txBody>
      </p:sp>
      <p:pic>
        <p:nvPicPr>
          <p:cNvPr id="12" name="Attēla vietturis 11" descr="liels slīpums savienojuma vietā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962795" y="956666"/>
            <a:ext cx="7533367" cy="5650025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347601" y="7978870"/>
            <a:ext cx="9556865" cy="3287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– šaura nobrauktuve ratiņkrēsla lietotājiem, augsta un asa apmale, luksofora stabs nav marķēts, nav pārredzams krustojums</a:t>
            </a:r>
          </a:p>
        </p:txBody>
      </p:sp>
      <p:pic>
        <p:nvPicPr>
          <p:cNvPr id="14" name="Attēla vietturis 13" descr="Gājēju pareja pie luksofora. Nav ērti izmantojama cilvēkiem ar kustību traucējumiem, nav nodrošināti kontrasta risinājumi cilvēkiem ar redzes traucējumiem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93873" y="236683"/>
            <a:ext cx="7533367" cy="7089991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350362" y="8034464"/>
            <a:ext cx="8293467" cy="3287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 ratiņkrēslā – šķībs savienojums ar nelīdzenu segumu, lūka, augsta un asa apmale</a:t>
            </a:r>
          </a:p>
        </p:txBody>
      </p:sp>
      <p:pic>
        <p:nvPicPr>
          <p:cNvPr id="16" name="Attēla vietturis 15" descr="bīstama savienojuma vieta - ar lūku slīpumā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0760" y="938719"/>
            <a:ext cx="7509754" cy="5632315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222" y="11340912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34091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190875"/>
            <a:ext cx="9556865" cy="2511426"/>
          </a:xfrm>
        </p:spPr>
        <p:txBody>
          <a:bodyPr>
            <a:normAutofit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dirty="0">
                <a:solidFill>
                  <a:srgbClr val="0046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PĀREJAS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8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12527474" y="7618033"/>
            <a:ext cx="11605966" cy="16619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Cilvēkiem ratiņkrēslā nepiekļūstama gājēju pāreja – augsta apmale, nav gājēju ceļš aiz pārejas</a:t>
            </a:r>
          </a:p>
        </p:txBody>
      </p:sp>
      <p:pic>
        <p:nvPicPr>
          <p:cNvPr id="14" name="Attēla vietturis 13" descr="gāju pareja nav piekļūstama- ietves apmale 15 cm, tālāk nav ceļš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7474" y="-1"/>
            <a:ext cx="11344895" cy="7040881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935384" y="7621173"/>
            <a:ext cx="9637219" cy="2511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 ratiņkrēslā – šķībs  savienojums ar nelīdzenu virsmu, liels slīpums</a:t>
            </a:r>
          </a:p>
        </p:txBody>
      </p:sp>
      <p:pic>
        <p:nvPicPr>
          <p:cNvPr id="16" name="Attēla vietturis 15" descr="gājēju pareja - slīpa, ar šķību savienojumu un nelīdzenu virsmu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85" y="1"/>
            <a:ext cx="9387839" cy="7040880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622" y="11153043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40414" y="10790229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1247" y="10790229"/>
            <a:ext cx="9556865" cy="2651126"/>
          </a:xfrm>
        </p:spPr>
        <p:txBody>
          <a:bodyPr>
            <a:normAutofit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dirty="0">
                <a:solidFill>
                  <a:srgbClr val="0046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PĀREJAS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6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6DFAF9D-EDEC-B744-9FAD-DDB71CCC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699" y="0"/>
            <a:ext cx="985946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31">
            <a:extLst>
              <a:ext uri="{FF2B5EF4-FFF2-40B4-BE49-F238E27FC236}">
                <a16:creationId xmlns:a16="http://schemas.microsoft.com/office/drawing/2014/main" id="{C2567E5A-3F26-58B5-D18F-19F8BBA63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75472" y="874983"/>
            <a:ext cx="140522" cy="126209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" h="8278">
                <a:moveTo>
                  <a:pt x="66" y="8278"/>
                </a:moveTo>
                <a:lnTo>
                  <a:pt x="66" y="33"/>
                </a:lnTo>
                <a:cubicBezTo>
                  <a:pt x="66" y="14"/>
                  <a:pt x="51" y="0"/>
                  <a:pt x="33" y="0"/>
                </a:cubicBezTo>
                <a:cubicBezTo>
                  <a:pt x="14" y="0"/>
                  <a:pt x="0" y="14"/>
                  <a:pt x="0" y="33"/>
                </a:cubicBezTo>
                <a:lnTo>
                  <a:pt x="0" y="8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5" name="Freeform: Shape 233">
            <a:extLst>
              <a:ext uri="{FF2B5EF4-FFF2-40B4-BE49-F238E27FC236}">
                <a16:creationId xmlns:a16="http://schemas.microsoft.com/office/drawing/2014/main" id="{8841954E-9ACC-2266-0FF2-FC9F9847D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85207" y="484802"/>
            <a:ext cx="543356" cy="5421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436">
                <a:moveTo>
                  <a:pt x="437" y="218"/>
                </a:moveTo>
                <a:cubicBezTo>
                  <a:pt x="437" y="338"/>
                  <a:pt x="339" y="436"/>
                  <a:pt x="219" y="436"/>
                </a:cubicBezTo>
                <a:cubicBezTo>
                  <a:pt x="98" y="436"/>
                  <a:pt x="0" y="338"/>
                  <a:pt x="0" y="218"/>
                </a:cubicBezTo>
                <a:cubicBezTo>
                  <a:pt x="0" y="97"/>
                  <a:pt x="98" y="0"/>
                  <a:pt x="219" y="0"/>
                </a:cubicBezTo>
                <a:cubicBezTo>
                  <a:pt x="339" y="0"/>
                  <a:pt x="437" y="97"/>
                  <a:pt x="437" y="218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05CFA2B6-C908-E9C9-F6F5-1321E986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2955" y="812177"/>
            <a:ext cx="478549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</p:spPr>
        <p:txBody>
          <a:bodyPr vert="horz" wrap="none" lIns="5400" tIns="5400" rIns="5400" bIns="5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BCF819-1945-85C2-9379-7B533FEFA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68947" y="256014"/>
            <a:ext cx="995956" cy="9959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dirty="0">
              <a:latin typeface="Arial" panose="020B0604020202020204" pitchFamily="34" charset="0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098C32F-E461-480D-B5F6-7840DF28C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182" y="4346363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0FD56-A830-4EE0-B4A2-94A4FB2E54C3}"/>
              </a:ext>
            </a:extLst>
          </p:cNvPr>
          <p:cNvSpPr txBox="1"/>
          <p:nvPr/>
        </p:nvSpPr>
        <p:spPr>
          <a:xfrm>
            <a:off x="10952184" y="11998817"/>
            <a:ext cx="1318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C00000"/>
                </a:solidFill>
                <a:latin typeface="Arial" panose="020B0604020202020204" pitchFamily="34" charset="0"/>
              </a:rPr>
              <a:t>SLIEDES NEDER VISIEM LIETOTĀJIEM – RATIŅKRĒSLIEM, BĒRNU RATIEM, jo tiem ir atšķirīgi attālumi starp riteņiem</a:t>
            </a:r>
            <a:endParaRPr lang="lv-LV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4E79A-07E1-5972-999D-C63046B7F79E}"/>
              </a:ext>
            </a:extLst>
          </p:cNvPr>
          <p:cNvSpPr txBox="1"/>
          <p:nvPr/>
        </p:nvSpPr>
        <p:spPr>
          <a:xfrm>
            <a:off x="10644702" y="1193173"/>
            <a:ext cx="13492805" cy="104246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457200" indent="-4572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platums 1 m 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rekomendējamais slīpums ≤ 5%,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bīstamās vietas jānorobežo ar </a:t>
            </a:r>
            <a:r>
              <a:rPr lang="lv-LV" sz="4700" b="1" dirty="0">
                <a:solidFill>
                  <a:srgbClr val="00465B"/>
                </a:solidFill>
                <a:latin typeface="Arial" panose="020B0604020202020204" pitchFamily="34" charset="0"/>
              </a:rPr>
              <a:t>aizsargbarjeru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(piemēram, gaisa pārvadā)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b="1" dirty="0">
                <a:solidFill>
                  <a:srgbClr val="00465B"/>
                </a:solidFill>
                <a:latin typeface="Arial" panose="020B0604020202020204" pitchFamily="34" charset="0"/>
              </a:rPr>
              <a:t>kontrastējošas margas no abām pusēm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0,7 m un 1,1 m augstumā, par 30 cm garākas kā uzbrauktuve, gali noapaļoti uz leju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līmeņu maiņu apzīmē ar  kontrastējošu ≥ 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5 cm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platu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joslu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 vis</a:t>
            </a:r>
            <a:r>
              <a:rPr lang="lv-LV" sz="4700" dirty="0" err="1">
                <a:solidFill>
                  <a:srgbClr val="00465B"/>
                </a:solidFill>
                <a:latin typeface="Arial" panose="020B0604020202020204" pitchFamily="34" charset="0"/>
              </a:rPr>
              <a:t>as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 uzbrauktuves platumā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metāla uzbrauktuvēm rekomendējams režģu izmērs ≤ 2 cm x 2 cm ar līdzenu segumu </a:t>
            </a:r>
            <a:endParaRPr lang="en-US" sz="47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D111-D05A-4CDB-3CE9-7BC4AA43096F}"/>
              </a:ext>
            </a:extLst>
          </p:cNvPr>
          <p:cNvSpPr txBox="1"/>
          <p:nvPr/>
        </p:nvSpPr>
        <p:spPr>
          <a:xfrm>
            <a:off x="12291501" y="376965"/>
            <a:ext cx="7772400" cy="7540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dirty="0">
                <a:latin typeface="Arial" panose="020B0604020202020204" pitchFamily="34" charset="0"/>
              </a:rPr>
              <a:t>UZBRAUKTUVE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02D4B94-12D5-412A-A527-7148A764D0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009" y="4396344"/>
            <a:ext cx="9859463" cy="226007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lv-LV" sz="7000" b="1" i="0" kern="1200" spc="-1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3. GĀJĒJU </a:t>
            </a:r>
            <a: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  <a:t>TUNEĻI UN</a:t>
            </a: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  <a:t>GAISA PĀRVADI</a:t>
            </a: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lv-LV" sz="66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UZBRAUKTUVE</a:t>
            </a:r>
            <a:br>
              <a:rPr lang="lv-LV" sz="6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lv-LV" sz="7000" b="1" i="0" kern="1200" spc="-10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endParaRPr lang="lv-LV" sz="6700" dirty="0"/>
          </a:p>
        </p:txBody>
      </p:sp>
    </p:spTree>
    <p:extLst>
      <p:ext uri="{BB962C8B-B14F-4D97-AF65-F5344CB8AC3E}">
        <p14:creationId xmlns:p14="http://schemas.microsoft.com/office/powerpoint/2010/main" val="18632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 descr="Koka laipas tilts ar margām un tīkla aizsargnorobežojumu. Attēls veidots ar mākslīgu intelektu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2188824" y="10078643"/>
            <a:ext cx="12012295" cy="3287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Metāla uzbrauktuves režģa neatbilstošs izmērs  (8 cm x 4 cm), ar asiem elementiem. Patstāvīgai lietošanai neatbilstošs risinājums ratiņkrēslu lietotājiem, var būt bīstams suņu ķepām</a:t>
            </a:r>
          </a:p>
        </p:txBody>
      </p:sp>
      <p:pic>
        <p:nvPicPr>
          <p:cNvPr id="5" name="Attēla vietturis 4" descr="metāla režģis uzbrauktuvei ar neatbilstošu izmēru">
            <a:extLst>
              <a:ext uri="{FF2B5EF4-FFF2-40B4-BE49-F238E27FC236}">
                <a16:creationId xmlns:a16="http://schemas.microsoft.com/office/drawing/2014/main" id="{1031447F-BF72-43D3-973D-B0B00BC12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576" y="0"/>
            <a:ext cx="7335612" cy="9780817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393440" y="10078642"/>
            <a:ext cx="11204199" cy="3287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Metāla uzbrauktuves režģa izmērs ir atbilstošs (2 cm x 2 cm), ērti lietojams cilvēkiem ratiņkrēslos, vecākiem ar maziem bērniem, kā arī drošs suņu ķepām</a:t>
            </a:r>
          </a:p>
        </p:txBody>
      </p:sp>
      <p:pic>
        <p:nvPicPr>
          <p:cNvPr id="8" name="Attēla vietturis 7" descr="2 cm reiz 2 cm blīvs metāla režģis uzbrauktuvei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11729" y="1201153"/>
            <a:ext cx="9780816" cy="7378511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CE6DCFEE-BC1D-42CD-8891-9F3F7FA4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894" y="7432707"/>
            <a:ext cx="1606414" cy="185630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5278DEA-FAE8-46E3-8533-9E24083A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7374" y="7423115"/>
            <a:ext cx="2348110" cy="23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4795" y="2770296"/>
            <a:ext cx="9328058" cy="1909619"/>
          </a:xfrm>
        </p:spPr>
        <p:txBody>
          <a:bodyPr>
            <a:noAutofit/>
          </a:bodyPr>
          <a:lstStyle/>
          <a:p>
            <a:pPr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METĀLA</a:t>
            </a:r>
            <a:br>
              <a:rPr lang="lv-LV" sz="60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60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UZBRAUKTUVE</a:t>
            </a:r>
            <a:endParaRPr lang="lv-LV" sz="6000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88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6DFAF9D-EDEC-B744-9FAD-DDB71CCC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699" y="0"/>
            <a:ext cx="1025843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31">
            <a:extLst>
              <a:ext uri="{FF2B5EF4-FFF2-40B4-BE49-F238E27FC236}">
                <a16:creationId xmlns:a16="http://schemas.microsoft.com/office/drawing/2014/main" id="{C2567E5A-3F26-58B5-D18F-19F8BBA63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18531" y="849142"/>
            <a:ext cx="140522" cy="126209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" h="8278">
                <a:moveTo>
                  <a:pt x="66" y="8278"/>
                </a:moveTo>
                <a:lnTo>
                  <a:pt x="66" y="33"/>
                </a:lnTo>
                <a:cubicBezTo>
                  <a:pt x="66" y="14"/>
                  <a:pt x="51" y="0"/>
                  <a:pt x="33" y="0"/>
                </a:cubicBezTo>
                <a:cubicBezTo>
                  <a:pt x="14" y="0"/>
                  <a:pt x="0" y="14"/>
                  <a:pt x="0" y="33"/>
                </a:cubicBezTo>
                <a:lnTo>
                  <a:pt x="0" y="8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8" name="Freeform: Shape 308">
            <a:extLst>
              <a:ext uri="{FF2B5EF4-FFF2-40B4-BE49-F238E27FC236}">
                <a16:creationId xmlns:a16="http://schemas.microsoft.com/office/drawing/2014/main" id="{B78E9EF4-5D03-3F7C-4738-AE80F8D24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81415" y="1348702"/>
            <a:ext cx="543356" cy="54335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437">
                <a:moveTo>
                  <a:pt x="437" y="218"/>
                </a:moveTo>
                <a:cubicBezTo>
                  <a:pt x="437" y="339"/>
                  <a:pt x="339" y="437"/>
                  <a:pt x="219" y="437"/>
                </a:cubicBezTo>
                <a:cubicBezTo>
                  <a:pt x="98" y="437"/>
                  <a:pt x="0" y="339"/>
                  <a:pt x="0" y="218"/>
                </a:cubicBezTo>
                <a:cubicBezTo>
                  <a:pt x="0" y="98"/>
                  <a:pt x="98" y="0"/>
                  <a:pt x="219" y="0"/>
                </a:cubicBezTo>
                <a:cubicBezTo>
                  <a:pt x="339" y="0"/>
                  <a:pt x="437" y="98"/>
                  <a:pt x="437" y="218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4A3E4709-03F8-1FD3-AA7B-BE4BD9608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70647" y="1674580"/>
            <a:ext cx="478549" cy="0"/>
          </a:xfrm>
          <a:prstGeom prst="line">
            <a:avLst/>
          </a:prstGeom>
          <a:noFill/>
          <a:ln w="38100" cap="flat">
            <a:solidFill>
              <a:schemeClr val="accent2"/>
            </a:solidFill>
            <a:prstDash val="solid"/>
            <a:round/>
          </a:ln>
        </p:spPr>
        <p:txBody>
          <a:bodyPr vert="horz" wrap="none" lIns="5400" tIns="5400" rIns="5400" bIns="5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371D21-5C90-F43B-9E1A-976ACFBFF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65155" y="1123024"/>
            <a:ext cx="995956" cy="995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dirty="0">
              <a:latin typeface="Arial" panose="020B0604020202020204" pitchFamily="34" charset="0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098C32F-E461-480D-B5F6-7840DF28C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182" y="4346363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4D901C-2860-4DAF-A834-FB452B563C04}"/>
              </a:ext>
            </a:extLst>
          </p:cNvPr>
          <p:cNvSpPr txBox="1"/>
          <p:nvPr/>
        </p:nvSpPr>
        <p:spPr>
          <a:xfrm>
            <a:off x="11023739" y="2739475"/>
            <a:ext cx="13126218" cy="9153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pakāpieni vienādā augstumā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b="1" dirty="0">
                <a:solidFill>
                  <a:srgbClr val="00465B"/>
                </a:solidFill>
                <a:latin typeface="Arial" panose="020B0604020202020204" pitchFamily="34" charset="0"/>
              </a:rPr>
              <a:t>kontrastējošas margas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1,1 m augstumā, par 30 cm garākās kā kāpnes, gali noapaļoti uz leju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pirmais un pēdējais pakāpiens marķēti ar kontrastējošu ≥ 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5 cm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platu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joslu</a:t>
            </a:r>
            <a:r>
              <a:rPr lang="fr-FR" sz="4700" dirty="0">
                <a:solidFill>
                  <a:srgbClr val="00465B"/>
                </a:solidFill>
                <a:latin typeface="Arial" panose="020B0604020202020204" pitchFamily="34" charset="0"/>
              </a:rPr>
              <a:t> 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visā kāpņu platumā (labā prakse - nomarķēt visus pakāpienus)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0,4 metrus plata </a:t>
            </a:r>
            <a:r>
              <a:rPr lang="lv-LV" sz="4700" b="1" dirty="0" err="1">
                <a:solidFill>
                  <a:srgbClr val="00465B"/>
                </a:solidFill>
                <a:latin typeface="Arial" panose="020B0604020202020204" pitchFamily="34" charset="0"/>
              </a:rPr>
              <a:t>taktila</a:t>
            </a:r>
            <a:r>
              <a:rPr lang="lv-LV" sz="4700" b="1" dirty="0">
                <a:solidFill>
                  <a:srgbClr val="00465B"/>
                </a:solidFill>
                <a:latin typeface="Arial" panose="020B0604020202020204" pitchFamily="34" charset="0"/>
              </a:rPr>
              <a:t> virsma</a:t>
            </a:r>
            <a:r>
              <a:rPr lang="lv-LV" sz="4700" dirty="0">
                <a:solidFill>
                  <a:srgbClr val="00465B"/>
                </a:solidFill>
                <a:latin typeface="Arial" panose="020B0604020202020204" pitchFamily="34" charset="0"/>
              </a:rPr>
              <a:t> visā kāpņu platumā pirms un pēc kāpnēm</a:t>
            </a:r>
            <a:endParaRPr lang="en-US" sz="47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77447B-41EC-4AB6-D6B3-2CE0CCAD5492}"/>
              </a:ext>
            </a:extLst>
          </p:cNvPr>
          <p:cNvSpPr txBox="1"/>
          <p:nvPr/>
        </p:nvSpPr>
        <p:spPr>
          <a:xfrm>
            <a:off x="12622008" y="1242100"/>
            <a:ext cx="7772400" cy="7540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dirty="0">
                <a:latin typeface="Arial" panose="020B0604020202020204" pitchFamily="34" charset="0"/>
              </a:rPr>
              <a:t>KĀPNES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02D4B94-12D5-412A-A527-7148A764D0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219" y="3551211"/>
            <a:ext cx="9586514" cy="226007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lv-LV" sz="7000" b="1" i="0" kern="1200" spc="-1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3. GĀJĒJU TUNEĻI UN GAISA </a:t>
            </a:r>
            <a:r>
              <a:rPr lang="lv-LV" sz="7000" b="1" i="0" kern="1200" spc="-10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PĀRVADI</a:t>
            </a:r>
            <a:br>
              <a:rPr lang="lv-LV" sz="7000" b="1" i="0" kern="1200" spc="-10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r>
              <a:rPr lang="lv-LV" sz="6600" dirty="0">
                <a:solidFill>
                  <a:schemeClr val="bg1"/>
                </a:solidFill>
                <a:latin typeface="Arial" panose="020B0604020202020204" pitchFamily="34" charset="0"/>
              </a:rPr>
              <a:t>KĀPNES</a:t>
            </a:r>
            <a:br>
              <a:rPr lang="lv-LV" sz="6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lv-LV" sz="6700" dirty="0"/>
          </a:p>
        </p:txBody>
      </p:sp>
    </p:spTree>
    <p:extLst>
      <p:ext uri="{BB962C8B-B14F-4D97-AF65-F5344CB8AC3E}">
        <p14:creationId xmlns:p14="http://schemas.microsoft.com/office/powerpoint/2010/main" val="79190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6DFAF9D-EDEC-B744-9FAD-DDB71CCCA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699" y="0"/>
            <a:ext cx="985946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31">
            <a:extLst>
              <a:ext uri="{FF2B5EF4-FFF2-40B4-BE49-F238E27FC236}">
                <a16:creationId xmlns:a16="http://schemas.microsoft.com/office/drawing/2014/main" id="{C2567E5A-3F26-58B5-D18F-19F8BBA63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75472" y="874983"/>
            <a:ext cx="140522" cy="126209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" h="8278">
                <a:moveTo>
                  <a:pt x="66" y="8278"/>
                </a:moveTo>
                <a:lnTo>
                  <a:pt x="66" y="33"/>
                </a:lnTo>
                <a:cubicBezTo>
                  <a:pt x="66" y="14"/>
                  <a:pt x="51" y="0"/>
                  <a:pt x="33" y="0"/>
                </a:cubicBezTo>
                <a:cubicBezTo>
                  <a:pt x="14" y="0"/>
                  <a:pt x="0" y="14"/>
                  <a:pt x="0" y="33"/>
                </a:cubicBezTo>
                <a:lnTo>
                  <a:pt x="0" y="8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5" name="Freeform: Shape 233">
            <a:extLst>
              <a:ext uri="{FF2B5EF4-FFF2-40B4-BE49-F238E27FC236}">
                <a16:creationId xmlns:a16="http://schemas.microsoft.com/office/drawing/2014/main" id="{8841954E-9ACC-2266-0FF2-FC9F9847D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8982" y="745459"/>
            <a:ext cx="543356" cy="5421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436">
                <a:moveTo>
                  <a:pt x="437" y="218"/>
                </a:moveTo>
                <a:cubicBezTo>
                  <a:pt x="437" y="338"/>
                  <a:pt x="339" y="436"/>
                  <a:pt x="219" y="436"/>
                </a:cubicBezTo>
                <a:cubicBezTo>
                  <a:pt x="98" y="436"/>
                  <a:pt x="0" y="338"/>
                  <a:pt x="0" y="218"/>
                </a:cubicBezTo>
                <a:cubicBezTo>
                  <a:pt x="0" y="97"/>
                  <a:pt x="98" y="0"/>
                  <a:pt x="219" y="0"/>
                </a:cubicBezTo>
                <a:cubicBezTo>
                  <a:pt x="339" y="0"/>
                  <a:pt x="437" y="97"/>
                  <a:pt x="437" y="218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05CFA2B6-C908-E9C9-F6F5-1321E986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6730" y="1072834"/>
            <a:ext cx="478549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</p:spPr>
        <p:txBody>
          <a:bodyPr vert="horz" wrap="none" lIns="5400" tIns="5400" rIns="5400" bIns="54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BCF819-1945-85C2-9379-7B533FEFA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02722" y="516671"/>
            <a:ext cx="995956" cy="9959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dirty="0">
              <a:latin typeface="Arial" panose="020B0604020202020204" pitchFamily="34" charset="0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098C32F-E461-480D-B5F6-7840DF28C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182" y="3651303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Attēls 10" descr="vertikāls pacēlājs ar taktilām pogām">
            <a:extLst>
              <a:ext uri="{FF2B5EF4-FFF2-40B4-BE49-F238E27FC236}">
                <a16:creationId xmlns:a16="http://schemas.microsoft.com/office/drawing/2014/main" id="{C6CFA72C-7D24-4B2C-A7C7-6BA706CB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643035" y="7993840"/>
            <a:ext cx="6227739" cy="4998173"/>
          </a:xfrm>
          <a:prstGeom prst="rect">
            <a:avLst/>
          </a:prstGeom>
        </p:spPr>
      </p:pic>
      <p:pic>
        <p:nvPicPr>
          <p:cNvPr id="7" name="Attēls 6" descr="diogonāls pacēlājs ar lietošanas instrukciju, atbildīga personāla numuru un patstāvīgas lietošanas iespējām">
            <a:extLst>
              <a:ext uri="{FF2B5EF4-FFF2-40B4-BE49-F238E27FC236}">
                <a16:creationId xmlns:a16="http://schemas.microsoft.com/office/drawing/2014/main" id="{228DFD38-5A41-40AA-AF70-7581E891B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108427" y="6832968"/>
            <a:ext cx="6227739" cy="7319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04E79A-07E1-5972-999D-C63046B7F79E}"/>
              </a:ext>
            </a:extLst>
          </p:cNvPr>
          <p:cNvSpPr txBox="1"/>
          <p:nvPr/>
        </p:nvSpPr>
        <p:spPr>
          <a:xfrm>
            <a:off x="10644702" y="1485900"/>
            <a:ext cx="13611289" cy="64118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gadījumos, kad nav iespējams ierīkot uzbrauktuvi ar ≤ 5% slīpumu, ir jāierīko vertikāls vai diagonāls pacēlājs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b="1" dirty="0">
                <a:solidFill>
                  <a:srgbClr val="00465B"/>
                </a:solidFill>
                <a:latin typeface="Arial" panose="020B0604020202020204" pitchFamily="34" charset="0"/>
              </a:rPr>
              <a:t>patstāvīgas</a:t>
            </a: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 </a:t>
            </a:r>
            <a:r>
              <a:rPr lang="lv-LV" sz="5000" b="1" dirty="0">
                <a:solidFill>
                  <a:srgbClr val="00465B"/>
                </a:solidFill>
                <a:latin typeface="Arial" panose="020B0604020202020204" pitchFamily="34" charset="0"/>
              </a:rPr>
              <a:t>lietošanas iespējas </a:t>
            </a: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(lietošanas instrukcija,  viegli nospiežama izsaukuma un lietošanas poga)  un atbildīgās personas tālruņa numurs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endParaRPr lang="lv-LV" sz="45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D111-D05A-4CDB-3CE9-7BC4AA43096F}"/>
              </a:ext>
            </a:extLst>
          </p:cNvPr>
          <p:cNvSpPr txBox="1"/>
          <p:nvPr/>
        </p:nvSpPr>
        <p:spPr>
          <a:xfrm>
            <a:off x="12361762" y="695807"/>
            <a:ext cx="7772400" cy="7540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dirty="0">
                <a:latin typeface="Arial" panose="020B0604020202020204" pitchFamily="34" charset="0"/>
              </a:rPr>
              <a:t>PACĒLĀJS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02D4B94-12D5-412A-A527-7148A764D0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2941" y="3986290"/>
            <a:ext cx="8875803" cy="2260070"/>
          </a:xfrm>
        </p:spPr>
        <p:txBody>
          <a:bodyPr>
            <a:normAutofit fontScale="90000"/>
          </a:bodyPr>
          <a:lstStyle/>
          <a:p>
            <a:pPr algn="l"/>
            <a:r>
              <a:rPr lang="lv-LV" sz="7000" b="1" i="0" kern="1200" spc="-1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3. GĀJĒJU TUNEĻI UN GAISA </a:t>
            </a:r>
            <a:r>
              <a:rPr lang="lv-LV" sz="7000" b="1" i="0" kern="1200" spc="-10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PĀRVADI </a:t>
            </a:r>
            <a:br>
              <a:rPr lang="lv-LV" sz="7000" b="1" i="0" kern="1200" spc="-10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br>
              <a:rPr lang="lv-LV" sz="7000" dirty="0">
                <a:solidFill>
                  <a:srgbClr val="FFFFFF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</a:br>
            <a: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  <a:t>PACĒLĀJS</a:t>
            </a:r>
            <a:br>
              <a:rPr lang="lv-LV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sz="7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lv-LV" sz="7000" dirty="0"/>
          </a:p>
        </p:txBody>
      </p:sp>
    </p:spTree>
    <p:extLst>
      <p:ext uri="{BB962C8B-B14F-4D97-AF65-F5344CB8AC3E}">
        <p14:creationId xmlns:p14="http://schemas.microsoft.com/office/powerpoint/2010/main" val="238472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ttēls 12">
            <a:extLst>
              <a:ext uri="{FF2B5EF4-FFF2-40B4-BE49-F238E27FC236}">
                <a16:creationId xmlns:a16="http://schemas.microsoft.com/office/drawing/2014/main" id="{CE6DCFEE-BC1D-42CD-8891-9F3F7FA4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5348" y="333587"/>
            <a:ext cx="1606414" cy="1856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B7055-E2C2-4DFB-A9F0-3C8A18603FA9}"/>
              </a:ext>
            </a:extLst>
          </p:cNvPr>
          <p:cNvSpPr txBox="1"/>
          <p:nvPr/>
        </p:nvSpPr>
        <p:spPr>
          <a:xfrm>
            <a:off x="12735348" y="12159745"/>
            <a:ext cx="11581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 Trūkst kontrasta risinājumi – margām nav kontrasta, nav kontrasta apzīmējums par līmeņu maiņu</a:t>
            </a:r>
          </a:p>
        </p:txBody>
      </p:sp>
      <p:sp>
        <p:nvSpPr>
          <p:cNvPr id="11" name="Google Shape;545;p48" descr="Koka laipas tilts ar margām un tīkla aizsargnorobežojumu. Attēls veidots ar mākslīgu intelektu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2858750" y="9403070"/>
            <a:ext cx="11334750" cy="2511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Piekļūstams tunelis cilvēkiem, kas izmanto pārvietošanās palīglīdzekļus, kā arī vecākiem ar maziem bērniem</a:t>
            </a:r>
          </a:p>
        </p:txBody>
      </p:sp>
      <p:pic>
        <p:nvPicPr>
          <p:cNvPr id="5" name="Attēla vietturis 4" descr="tunelis piekļūstams">
            <a:extLst>
              <a:ext uri="{FF2B5EF4-FFF2-40B4-BE49-F238E27FC236}">
                <a16:creationId xmlns:a16="http://schemas.microsoft.com/office/drawing/2014/main" id="{1031447F-BF72-43D3-973D-B0B00BC12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00" b="8245"/>
          <a:stretch/>
        </p:blipFill>
        <p:spPr>
          <a:xfrm>
            <a:off x="13085438" y="2523475"/>
            <a:ext cx="9869812" cy="66343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3EBF5-B345-47BF-8D54-EB340DF6C8B8}"/>
              </a:ext>
            </a:extLst>
          </p:cNvPr>
          <p:cNvSpPr txBox="1"/>
          <p:nvPr/>
        </p:nvSpPr>
        <p:spPr>
          <a:xfrm>
            <a:off x="593130" y="12159745"/>
            <a:ext cx="11581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 Margām nav kontrasta, nav garākas kā uzbrauktuve un to gali nav noapaļoti uz leju</a:t>
            </a:r>
          </a:p>
        </p:txBody>
      </p:sp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607271" y="9403070"/>
            <a:ext cx="11706679" cy="2511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Atbilstoša slīpuma gājēju pārvads ar </a:t>
            </a:r>
            <a:r>
              <a:rPr lang="lv-LV" sz="42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taktilu</a:t>
            </a: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virsmu un </a:t>
            </a:r>
            <a:r>
              <a:rPr lang="lv-LV" sz="42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vadulu</a:t>
            </a: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sistēmu pirms uzbrauktuves, margas divos augstumos, aizsargbarjeras</a:t>
            </a:r>
          </a:p>
        </p:txBody>
      </p:sp>
      <p:pic>
        <p:nvPicPr>
          <p:cNvPr id="8" name="Attēla vietturis 7" descr="gājēju pārvada sākums - taktila virsma, kontrasta risinājums, atbilstošs slīpums. Trūkst margu kontrasta un garuma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710" y="2523474"/>
            <a:ext cx="10418392" cy="6634347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67004" y="0"/>
            <a:ext cx="11706679" cy="2651126"/>
          </a:xfrm>
        </p:spPr>
        <p:txBody>
          <a:bodyPr>
            <a:normAutofit/>
          </a:bodyPr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PĀRVADI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68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lv-LV" sz="46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GANDRĪZ</a:t>
            </a:r>
            <a:r>
              <a:rPr lang="lv-LV" sz="68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7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04595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5852405" y="6509998"/>
            <a:ext cx="8432800" cy="3877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Nepiekļūstams cilvēkiem ar kustību traucējumiem gājēju pārvads. Cilvēkiem ar redzes traucējumiem nav noapaļotas uz leju margas, nav kontrasta risinājumu</a:t>
            </a:r>
          </a:p>
        </p:txBody>
      </p:sp>
      <p:pic>
        <p:nvPicPr>
          <p:cNvPr id="6" name="Attēla vietturis 5" descr="cilvēki ratiņkrēsla stāv rinda pie gaisa parejas, kur it tikai kāpnes">
            <a:extLst>
              <a:ext uri="{FF2B5EF4-FFF2-40B4-BE49-F238E27FC236}">
                <a16:creationId xmlns:a16="http://schemas.microsoft.com/office/drawing/2014/main" id="{1FF117DD-64CA-4506-836D-0A6EDB726388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972" y="-23030"/>
            <a:ext cx="8891666" cy="6180141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101796" y="6509998"/>
            <a:ext cx="8891666" cy="4616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Cilvēkiem ar kustību traucējumiem nepiekļūstams tunelis, cilvēkiem ar redzes traucējumiem – nav marķēti kontrastējoši pakāpieni, margas nekontrastē un gali nav noapaļoti uz leju</a:t>
            </a:r>
          </a:p>
        </p:txBody>
      </p:sp>
      <p:pic>
        <p:nvPicPr>
          <p:cNvPr id="14" name="Attēla vietturis 13" descr="bīstams gājēju tunelis, sliedes, nav kontrasta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371" y="-23031"/>
            <a:ext cx="7266377" cy="6180141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368019" y="6509998"/>
            <a:ext cx="6276128" cy="3877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 ir no sliedēm, neatbilstošs un bīstams slīpums. </a:t>
            </a: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Pacēlājs (</a:t>
            </a:r>
            <a:r>
              <a:rPr lang="lv-LV" sz="4000" dirty="0" err="1">
                <a:solidFill>
                  <a:srgbClr val="C0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fotofiksācijas</a:t>
            </a: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laikā)  nestrādā</a:t>
            </a:r>
          </a:p>
        </p:txBody>
      </p:sp>
      <p:pic>
        <p:nvPicPr>
          <p:cNvPr id="16" name="Attēla vietturis 15" descr="gājēju tunelis. No vienas ieejas puses sliedes, no otras nestrādājošs pacēlājs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54" y="0"/>
            <a:ext cx="5814593" cy="6176688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051175"/>
            <a:ext cx="9556865" cy="2651126"/>
          </a:xfrm>
        </p:spPr>
        <p:txBody>
          <a:bodyPr>
            <a:normAutofit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dirty="0">
                <a:solidFill>
                  <a:srgbClr val="0046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PĀRVADI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5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CCC551-19A2-9E4D-B620-9B0CAA4A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135493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Plus Jakarta Sans Light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C464E4-34A4-47DE-9881-46C05DEEF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60252" y="3033357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Taisns savienotājs 14">
            <a:extLst>
              <a:ext uri="{FF2B5EF4-FFF2-40B4-BE49-F238E27FC236}">
                <a16:creationId xmlns:a16="http://schemas.microsoft.com/office/drawing/2014/main" id="{8ABBC7CD-664E-48AC-AD44-64A5344B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63345" y="6594764"/>
            <a:ext cx="1413164" cy="0"/>
          </a:xfrm>
          <a:prstGeom prst="line">
            <a:avLst/>
          </a:prstGeom>
          <a:ln w="317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aisns savienotājs 15">
            <a:extLst>
              <a:ext uri="{FF2B5EF4-FFF2-40B4-BE49-F238E27FC236}">
                <a16:creationId xmlns:a16="http://schemas.microsoft.com/office/drawing/2014/main" id="{E180D36F-DD69-44A6-886E-778CA1E4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63345" y="7245927"/>
            <a:ext cx="1413164" cy="1"/>
          </a:xfrm>
          <a:prstGeom prst="line">
            <a:avLst/>
          </a:prstGeom>
          <a:ln w="317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aisns savienotājs 16">
            <a:extLst>
              <a:ext uri="{FF2B5EF4-FFF2-40B4-BE49-F238E27FC236}">
                <a16:creationId xmlns:a16="http://schemas.microsoft.com/office/drawing/2014/main" id="{898B0419-BE7A-4653-9626-BD0DC888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063345" y="9615054"/>
            <a:ext cx="1413164" cy="221673"/>
          </a:xfrm>
          <a:prstGeom prst="line">
            <a:avLst/>
          </a:prstGeom>
          <a:ln w="317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aisns savienotājs 20">
            <a:extLst>
              <a:ext uri="{FF2B5EF4-FFF2-40B4-BE49-F238E27FC236}">
                <a16:creationId xmlns:a16="http://schemas.microsoft.com/office/drawing/2014/main" id="{2E0544F8-1F9B-423F-BE81-95692E50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610429" y="6594764"/>
            <a:ext cx="2219862" cy="20781"/>
          </a:xfrm>
          <a:prstGeom prst="line">
            <a:avLst/>
          </a:prstGeom>
          <a:ln w="317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Taisns savienotājs 22">
            <a:extLst>
              <a:ext uri="{FF2B5EF4-FFF2-40B4-BE49-F238E27FC236}">
                <a16:creationId xmlns:a16="http://schemas.microsoft.com/office/drawing/2014/main" id="{6E12AA15-5DBA-4480-B071-FF7CAA688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610429" y="7620001"/>
            <a:ext cx="2219862" cy="20781"/>
          </a:xfrm>
          <a:prstGeom prst="line">
            <a:avLst/>
          </a:prstGeom>
          <a:ln w="317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ttēla vietturis 10" descr="Piekļūstama sabiedriskā transporta pieturvieta">
            <a:extLst>
              <a:ext uri="{FF2B5EF4-FFF2-40B4-BE49-F238E27FC236}">
                <a16:creationId xmlns:a16="http://schemas.microsoft.com/office/drawing/2014/main" id="{5F203CBF-2857-48B1-8C9C-BD21A94927C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360" y="1811844"/>
            <a:ext cx="10430215" cy="1046018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54733-6088-E79F-CC44-444A12D7EEB7}"/>
              </a:ext>
            </a:extLst>
          </p:cNvPr>
          <p:cNvSpPr txBox="1"/>
          <p:nvPr/>
        </p:nvSpPr>
        <p:spPr>
          <a:xfrm>
            <a:off x="11614245" y="3465088"/>
            <a:ext cx="12503055" cy="97103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685800" indent="-685800">
              <a:lnSpc>
                <a:spcPct val="11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nojume, kas pasargā no lietus un vēja</a:t>
            </a:r>
          </a:p>
          <a:p>
            <a:pPr marL="685800" indent="-685800">
              <a:lnSpc>
                <a:spcPct val="11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brīva vieta ratiņkrēslam ar manevrēšanas laukumu 1,5 m</a:t>
            </a:r>
          </a:p>
          <a:p>
            <a:pPr marL="685800" indent="-685800">
              <a:lnSpc>
                <a:spcPct val="11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līdzena un cieta virsma</a:t>
            </a:r>
          </a:p>
          <a:p>
            <a:pPr marL="685800" indent="-685800">
              <a:lnSpc>
                <a:spcPct val="11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atpūtas soliņš</a:t>
            </a:r>
          </a:p>
          <a:p>
            <a:pPr marL="685800" indent="-685800">
              <a:lnSpc>
                <a:spcPct val="10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stiklotās virsmas ir marķētas  ar 10 cm platu kontrastējošu pret apkārtējo vidi joslu - 0,35 m, 1,4 m un 1,6 m augstumā</a:t>
            </a:r>
          </a:p>
          <a:p>
            <a:pPr marL="685800" indent="-685800">
              <a:lnSpc>
                <a:spcPct val="100000"/>
              </a:lnSpc>
              <a:spcAft>
                <a:spcPts val="12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000" dirty="0">
                <a:solidFill>
                  <a:srgbClr val="00465B"/>
                </a:solidFill>
                <a:latin typeface="Arial" panose="020B0604020202020204" pitchFamily="34" charset="0"/>
              </a:rPr>
              <a:t>pieturvietas priekšā ≥ 1,2 m ietve (pietura neatrodas uz «salas»)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C595821-3FC2-4DDD-AA6E-69E731C98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88825" y="566908"/>
            <a:ext cx="12115799" cy="2080437"/>
          </a:xfrm>
        </p:spPr>
        <p:txBody>
          <a:bodyPr>
            <a:normAutofit/>
          </a:bodyPr>
          <a:lstStyle/>
          <a:p>
            <a:pPr algn="l"/>
            <a:r>
              <a:rPr lang="lv-LV" sz="6800" dirty="0"/>
              <a:t>4. SABIEDRISKĀ TRANSPOTA PIETURVIETAS</a:t>
            </a:r>
          </a:p>
        </p:txBody>
      </p:sp>
    </p:spTree>
    <p:extLst>
      <p:ext uri="{BB962C8B-B14F-4D97-AF65-F5344CB8AC3E}">
        <p14:creationId xmlns:p14="http://schemas.microsoft.com/office/powerpoint/2010/main" val="96523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351232-56A2-5541-8B6D-5479FD74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4306" y="447159"/>
            <a:ext cx="24014458" cy="2328949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F279E8B-B4EF-4A22-A5CC-7F27C3F88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023441" y="3335665"/>
            <a:ext cx="1833076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F388B-B23F-4A15-8AEB-F1364B21D5CE}"/>
              </a:ext>
            </a:extLst>
          </p:cNvPr>
          <p:cNvSpPr txBox="1"/>
          <p:nvPr/>
        </p:nvSpPr>
        <p:spPr>
          <a:xfrm>
            <a:off x="12632990" y="4571998"/>
            <a:ext cx="11568545" cy="6872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114300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lv-LV" sz="60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Sabiedriskā transporta pieturvietas</a:t>
            </a:r>
          </a:p>
          <a:p>
            <a:pPr marL="1143000" lvl="0" indent="-11430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lv-LV" sz="6400" dirty="0">
                <a:solidFill>
                  <a:srgbClr val="00465B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Piekļūstamība cilvēkiem ar redzes, dzirdes un garīga rakstura traucējumiem </a:t>
            </a:r>
          </a:p>
          <a:p>
            <a:pPr marL="1143000" lvl="0" indent="-1143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lv-LV" sz="64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Promenādes</a:t>
            </a:r>
          </a:p>
          <a:p>
            <a:pPr marL="1143000" lvl="0" indent="-1143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 startAt="4"/>
            </a:pPr>
            <a:endParaRPr kumimoji="0" lang="lv-LV" sz="500" b="0" i="0" u="none" strike="noStrike" kern="1200" cap="none" spc="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71ECA-DBE6-42C3-9413-6442C8443092}"/>
              </a:ext>
            </a:extLst>
          </p:cNvPr>
          <p:cNvSpPr txBox="1"/>
          <p:nvPr/>
        </p:nvSpPr>
        <p:spPr>
          <a:xfrm>
            <a:off x="832474" y="4858167"/>
            <a:ext cx="9974071" cy="65864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1143000" marR="0" lvl="0" indent="-1143000" defTabSz="1828434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lv-LV" sz="6500" b="0" i="0" u="none" strike="noStrike" kern="1200" cap="none" spc="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Ietves un </a:t>
            </a:r>
            <a:r>
              <a:rPr lang="lv-LV" sz="65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gājēju ceļi</a:t>
            </a:r>
            <a:endParaRPr kumimoji="0" lang="lv-LV" sz="6500" b="0" i="0" u="none" strike="noStrike" kern="1200" cap="none" spc="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0" indent="-1143000" defTabSz="1828434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lv-LV" sz="65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Gājēju pārejas</a:t>
            </a:r>
          </a:p>
          <a:p>
            <a:pPr marL="1143000" marR="0" lvl="0" indent="-1143000" defTabSz="1828434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lv-LV" sz="6500" b="0" i="0" u="none" strike="noStrike" kern="1200" cap="none" spc="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pārvadi – tuneļi un gaisa pārvadi</a:t>
            </a:r>
          </a:p>
          <a:p>
            <a:pPr marL="1143000" marR="0" lvl="0" indent="-1143000" defTabSz="1828434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700" b="0" i="0" u="none" strike="noStrike" kern="1200" cap="none" spc="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73A4C330-0984-46E6-90CD-22DD2E44B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257" y="371978"/>
            <a:ext cx="2706592" cy="2127381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A0AD433F-F2F3-42F2-ABC5-6C78CF6D1E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5964" y="730259"/>
            <a:ext cx="21935150" cy="2651126"/>
          </a:xfrm>
        </p:spPr>
        <p:txBody>
          <a:bodyPr>
            <a:normAutofit/>
          </a:bodyPr>
          <a:lstStyle/>
          <a:p>
            <a:pPr algn="r"/>
            <a:r>
              <a:rPr lang="lv-LV" cap="all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PUBLISKās</a:t>
            </a:r>
            <a:r>
              <a:rPr lang="lv-LV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infrastruktūras </a:t>
            </a:r>
            <a:r>
              <a:rPr lang="lv-LV" cap="all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PiekļūstamĪbas</a:t>
            </a:r>
            <a:r>
              <a:rPr lang="lv-LV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elementi</a:t>
            </a:r>
            <a:endParaRPr lang="lv-LV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96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 descr="Koka laipas tilts ar margām un tīkla aizsargnorobežojumu. Attēls veidots ar mākslīgu intelektu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2600304" y="10546048"/>
            <a:ext cx="11658259" cy="2511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Stikla virsma nav nomarķēta ar kontrastējošu joslu 10 cm trīs augstumos, nelīdzens segums, pirms atpūtas soliņa – bedre</a:t>
            </a:r>
          </a:p>
        </p:txBody>
      </p:sp>
      <p:pic>
        <p:nvPicPr>
          <p:cNvPr id="5" name="Attēla vietturis 4" descr="transporta pietura bez kontrastiem, kar sliktu ceļa segumu apkārt, bedre tieši pirms soliņa">
            <a:extLst>
              <a:ext uri="{FF2B5EF4-FFF2-40B4-BE49-F238E27FC236}">
                <a16:creationId xmlns:a16="http://schemas.microsoft.com/office/drawing/2014/main" id="{1031447F-BF72-43D3-973D-B0B00BC12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439179" y="2683342"/>
            <a:ext cx="7575720" cy="7489355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1015428" y="10546048"/>
            <a:ext cx="10143861" cy="17358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lv-LV" sz="42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Nav nojumes, kas pasargā no laika apstākļiem, nav atpūtas soliņa</a:t>
            </a:r>
          </a:p>
        </p:txBody>
      </p:sp>
      <p:pic>
        <p:nvPicPr>
          <p:cNvPr id="8" name="Attēla vietturis 7" descr="pietura bez nojumes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428" y="2640159"/>
            <a:ext cx="7997862" cy="7575721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150E350-17AB-43F4-AF3F-9FEB153E4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993" y="360423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āls 2">
            <a:extLst>
              <a:ext uri="{FF2B5EF4-FFF2-40B4-BE49-F238E27FC236}">
                <a16:creationId xmlns:a16="http://schemas.microsoft.com/office/drawing/2014/main" id="{0D9B127B-FC68-4640-8C2A-152080352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07000" y="6873240"/>
            <a:ext cx="1737360" cy="123444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lv-LV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07339" y="-10967"/>
            <a:ext cx="16095601" cy="2651126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dirty="0"/>
              <a:t>SABIEDRISKĀ TRANSPOTA PIETURVIETAS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 RECT 01">
            <a:extLst>
              <a:ext uri="{FF2B5EF4-FFF2-40B4-BE49-F238E27FC236}">
                <a16:creationId xmlns:a16="http://schemas.microsoft.com/office/drawing/2014/main" id="{CA25C4A9-3E2E-956B-912A-EDE0B19B4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130" y="3879234"/>
            <a:ext cx="7892981" cy="9398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3" name="ROUND RECT 02">
            <a:extLst>
              <a:ext uri="{FF2B5EF4-FFF2-40B4-BE49-F238E27FC236}">
                <a16:creationId xmlns:a16="http://schemas.microsoft.com/office/drawing/2014/main" id="{508E706F-5898-FE3C-13D2-DC2C9C043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41966" y="3879234"/>
            <a:ext cx="7468564" cy="93983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4" name="ROUND RECT 03">
            <a:extLst>
              <a:ext uri="{FF2B5EF4-FFF2-40B4-BE49-F238E27FC236}">
                <a16:creationId xmlns:a16="http://schemas.microsoft.com/office/drawing/2014/main" id="{69584976-D609-D06E-4BCF-E618BA1F6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578531" y="3842564"/>
            <a:ext cx="7423876" cy="9398354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6" name="BODY 03">
            <a:extLst>
              <a:ext uri="{FF2B5EF4-FFF2-40B4-BE49-F238E27FC236}">
                <a16:creationId xmlns:a16="http://schemas.microsoft.com/office/drawing/2014/main" id="{7B696B6B-BCF4-4D0B-B44D-63F5B27D7C90}"/>
              </a:ext>
            </a:extLst>
          </p:cNvPr>
          <p:cNvSpPr txBox="1"/>
          <p:nvPr/>
        </p:nvSpPr>
        <p:spPr>
          <a:xfrm>
            <a:off x="16864374" y="8958937"/>
            <a:ext cx="7366633" cy="3375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441325" indent="-441325" algn="l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Starptautiski atpazīstamas zīmes, virziena norādes</a:t>
            </a:r>
            <a:endParaRPr lang="lv-LV" sz="3700" b="1" dirty="0">
              <a:solidFill>
                <a:srgbClr val="00465B"/>
              </a:solidFill>
              <a:latin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Drošībai atdalīti velosipēdu un gājēju ceļi</a:t>
            </a:r>
          </a:p>
          <a:p>
            <a:pPr marL="457200" indent="-457200" algn="l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Vides reklāma nemirgo</a:t>
            </a:r>
            <a:endParaRPr lang="en-US" sz="37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42" name="TITLE 03">
            <a:extLst>
              <a:ext uri="{FF2B5EF4-FFF2-40B4-BE49-F238E27FC236}">
                <a16:creationId xmlns:a16="http://schemas.microsoft.com/office/drawing/2014/main" id="{48F3AE05-59B7-7664-CF42-4E9F61917085}"/>
              </a:ext>
            </a:extLst>
          </p:cNvPr>
          <p:cNvSpPr txBox="1"/>
          <p:nvPr/>
        </p:nvSpPr>
        <p:spPr>
          <a:xfrm>
            <a:off x="17492405" y="8095888"/>
            <a:ext cx="5596128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dirty="0">
                <a:latin typeface="Arial" panose="020B0604020202020204" pitchFamily="34" charset="0"/>
              </a:rPr>
              <a:t>GRT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Placeholder 5" descr="ceļā zīme par gājēju un velosipēdu iespējām">
            <a:extLst>
              <a:ext uri="{FF2B5EF4-FFF2-40B4-BE49-F238E27FC236}">
                <a16:creationId xmlns:a16="http://schemas.microsoft.com/office/drawing/2014/main" id="{C72DF39B-394B-8742-8714-5B6B15D1483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4874" y="2805019"/>
            <a:ext cx="5531126" cy="5290869"/>
          </a:xfrm>
        </p:spPr>
      </p:pic>
      <p:sp>
        <p:nvSpPr>
          <p:cNvPr id="24" name="BODY 02">
            <a:extLst>
              <a:ext uri="{FF2B5EF4-FFF2-40B4-BE49-F238E27FC236}">
                <a16:creationId xmlns:a16="http://schemas.microsoft.com/office/drawing/2014/main" id="{8227CF1D-6FC5-FA3D-7DEC-15148326213A}"/>
              </a:ext>
            </a:extLst>
          </p:cNvPr>
          <p:cNvSpPr txBox="1"/>
          <p:nvPr/>
        </p:nvSpPr>
        <p:spPr>
          <a:xfrm>
            <a:off x="9009520" y="8918297"/>
            <a:ext cx="6478496" cy="2956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457200" indent="-457200" algn="l"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Skaņas pie luksoforiem</a:t>
            </a:r>
          </a:p>
          <a:p>
            <a:pPr marL="457200" indent="-457200" algn="l">
              <a:lnSpc>
                <a:spcPct val="10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Drošībai atdalīti velosipēdu un gājēju ceļi</a:t>
            </a:r>
          </a:p>
          <a:p>
            <a:pPr marL="457200" indent="-457200" algn="l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Virziena un objektu norādes</a:t>
            </a:r>
            <a:endParaRPr lang="en-US" sz="37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02">
            <a:extLst>
              <a:ext uri="{FF2B5EF4-FFF2-40B4-BE49-F238E27FC236}">
                <a16:creationId xmlns:a16="http://schemas.microsoft.com/office/drawing/2014/main" id="{707CC7C8-0434-4A06-5910-FF2EB2463C3A}"/>
              </a:ext>
            </a:extLst>
          </p:cNvPr>
          <p:cNvSpPr txBox="1"/>
          <p:nvPr/>
        </p:nvSpPr>
        <p:spPr>
          <a:xfrm>
            <a:off x="9534993" y="8095887"/>
            <a:ext cx="5596128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dirty="0">
                <a:latin typeface="Arial" panose="020B0604020202020204" pitchFamily="34" charset="0"/>
              </a:rPr>
              <a:t>DZIRDE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8" name="Picture Placeholder 7" descr="vizuāli atdalīta gājēju un velosipēdu ceļi">
            <a:extLst>
              <a:ext uri="{FF2B5EF4-FFF2-40B4-BE49-F238E27FC236}">
                <a16:creationId xmlns:a16="http://schemas.microsoft.com/office/drawing/2014/main" id="{E8F55A55-A8A0-6145-AAAE-3A5D6CA5FC4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684" y="2854927"/>
            <a:ext cx="5278168" cy="5240960"/>
          </a:xfrm>
        </p:spPr>
      </p:pic>
      <p:sp>
        <p:nvSpPr>
          <p:cNvPr id="15" name="BODY 02">
            <a:extLst>
              <a:ext uri="{FF2B5EF4-FFF2-40B4-BE49-F238E27FC236}">
                <a16:creationId xmlns:a16="http://schemas.microsoft.com/office/drawing/2014/main" id="{AC176112-437A-4D1A-96D7-81B8CEED5E94}"/>
              </a:ext>
            </a:extLst>
          </p:cNvPr>
          <p:cNvSpPr txBox="1"/>
          <p:nvPr/>
        </p:nvSpPr>
        <p:spPr>
          <a:xfrm>
            <a:off x="237130" y="8865329"/>
            <a:ext cx="7516427" cy="340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685800" indent="-685800" algn="l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Šķēršļi marķēti  ar 10 cm platu kontrastējošu, dzeltenu atstarojošu joslu trīs augstumos</a:t>
            </a:r>
          </a:p>
          <a:p>
            <a:pPr marL="685800" indent="-685800" algn="l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 err="1">
                <a:solidFill>
                  <a:srgbClr val="00465B"/>
                </a:solidFill>
                <a:latin typeface="Arial" panose="020B0604020202020204" pitchFamily="34" charset="0"/>
              </a:rPr>
              <a:t>Vadulas</a:t>
            </a: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 un </a:t>
            </a:r>
            <a:r>
              <a:rPr lang="lv-LV" sz="3700" dirty="0" err="1">
                <a:solidFill>
                  <a:srgbClr val="00465B"/>
                </a:solidFill>
                <a:latin typeface="Arial" panose="020B0604020202020204" pitchFamily="34" charset="0"/>
              </a:rPr>
              <a:t>taktilas</a:t>
            </a: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 virsmas</a:t>
            </a:r>
          </a:p>
          <a:p>
            <a:pPr marL="685800" indent="-685800" algn="l">
              <a:lnSpc>
                <a:spcPct val="100000"/>
              </a:lnSpc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</a:rPr>
              <a:t>Kontrastējoši seguma risinājumi</a:t>
            </a:r>
          </a:p>
        </p:txBody>
      </p:sp>
      <p:sp>
        <p:nvSpPr>
          <p:cNvPr id="19" name="TITLE 01">
            <a:extLst>
              <a:ext uri="{FF2B5EF4-FFF2-40B4-BE49-F238E27FC236}">
                <a16:creationId xmlns:a16="http://schemas.microsoft.com/office/drawing/2014/main" id="{41CDFF9E-DE94-C688-8AB5-5F75D4124832}"/>
              </a:ext>
            </a:extLst>
          </p:cNvPr>
          <p:cNvSpPr txBox="1"/>
          <p:nvPr/>
        </p:nvSpPr>
        <p:spPr>
          <a:xfrm>
            <a:off x="1119399" y="8095888"/>
            <a:ext cx="5596128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ctr"/>
            <a:r>
              <a:rPr lang="lv-LV" dirty="0">
                <a:latin typeface="Arial" panose="020B0604020202020204" pitchFamily="34" charset="0"/>
              </a:rPr>
              <a:t>REDZE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Placeholder 2" descr="droša un ērti izmantojama gājēju un velosipēdu ietve, krāsu un tekstūru kontrasti">
            <a:extLst>
              <a:ext uri="{FF2B5EF4-FFF2-40B4-BE49-F238E27FC236}">
                <a16:creationId xmlns:a16="http://schemas.microsoft.com/office/drawing/2014/main" id="{E434C77E-A2C7-FA4A-A0BD-8F638B69240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274" y="2805018"/>
            <a:ext cx="4861128" cy="5240961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629920F9-44A1-4B8A-AF54-823F451EEF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569" y="171049"/>
            <a:ext cx="22382045" cy="2651126"/>
          </a:xfrm>
        </p:spPr>
        <p:txBody>
          <a:bodyPr>
            <a:normAutofit/>
          </a:bodyPr>
          <a:lstStyle/>
          <a:p>
            <a:pPr algn="l"/>
            <a:r>
              <a:rPr lang="lv-LV" sz="5500" b="1" i="0" kern="1200" spc="-10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5. PIEKĻŪSTAMĪBA CILVĒKIEM AR REDZES,DZIRDES UN GARĪGA RAKSTURA TRAUCĒJUMIEM</a:t>
            </a:r>
            <a:endParaRPr lang="lv-LV" sz="5500" dirty="0"/>
          </a:p>
        </p:txBody>
      </p:sp>
    </p:spTree>
    <p:extLst>
      <p:ext uri="{BB962C8B-B14F-4D97-AF65-F5344CB8AC3E}">
        <p14:creationId xmlns:p14="http://schemas.microsoft.com/office/powerpoint/2010/main" val="2277237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54" y="11440297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0833680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āls 2">
            <a:extLst>
              <a:ext uri="{FF2B5EF4-FFF2-40B4-BE49-F238E27FC236}">
                <a16:creationId xmlns:a16="http://schemas.microsoft.com/office/drawing/2014/main" id="{947FB482-19B7-4B70-9CD7-D3F94D078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68641" y="2882319"/>
            <a:ext cx="1828867" cy="14774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lv-LV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āls 3">
            <a:extLst>
              <a:ext uri="{FF2B5EF4-FFF2-40B4-BE49-F238E27FC236}">
                <a16:creationId xmlns:a16="http://schemas.microsoft.com/office/drawing/2014/main" id="{867D94E3-3B2B-4F7D-9350-45883E323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898071"/>
            <a:ext cx="1910443" cy="49309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lv-LV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5752273" y="7248661"/>
            <a:ext cx="8551383" cy="31392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 </a:t>
            </a:r>
            <a:r>
              <a:rPr lang="lv-LV" sz="40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taktilās</a:t>
            </a: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virsmas (</a:t>
            </a:r>
            <a:r>
              <a:rPr lang="lv-LV" sz="40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bīstamas pie pašas ietves malas</a:t>
            </a: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), ko izmanto cilvēki ar redzes traucējumiem, šķērslis – puķu pods ar atpūtas soliņu</a:t>
            </a:r>
          </a:p>
        </p:txBody>
      </p:sp>
      <p:pic>
        <p:nvPicPr>
          <p:cNvPr id="6" name="Attēla vietturis 5" descr="nepārdomāts no sākuma un bīstams taktils risinājums pie pašas ietves malas. Kā šķērslis to izmantošanai - puķu pods ar atpūtas soliņu">
            <a:extLst>
              <a:ext uri="{FF2B5EF4-FFF2-40B4-BE49-F238E27FC236}">
                <a16:creationId xmlns:a16="http://schemas.microsoft.com/office/drawing/2014/main" id="{1FF117DD-64CA-4506-836D-0A6EDB726388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2397" y="-23035"/>
            <a:ext cx="7083297" cy="7063260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6679227" y="7041191"/>
            <a:ext cx="9205004" cy="31392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Cilvēkiem ar redzes traucējumiem šķērslis – stabs un transporta kustības saraksta plāksnes nav kontrastējošas. Stabs novietots ietvei pa vidu</a:t>
            </a:r>
          </a:p>
        </p:txBody>
      </p:sp>
      <p:pic>
        <p:nvPicPr>
          <p:cNvPr id="14" name="Attēla vietturis 13" descr="sabiedriska transporta pietura, un ka šķērslis stabs ar transporta kustības sarakstu. Bīstams un nepārdomāts risinājums cilvēkiem ar redzes traucējumiem">
            <a:extLst>
              <a:ext uri="{FF2B5EF4-FFF2-40B4-BE49-F238E27FC236}">
                <a16:creationId xmlns:a16="http://schemas.microsoft.com/office/drawing/2014/main" id="{97788781-5930-4241-B770-C9AED56100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829" y="-23035"/>
            <a:ext cx="5275800" cy="7034401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368020" y="7248661"/>
            <a:ext cx="6276128" cy="24006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Stabs nav apzīmēts ar kontrastējošu marķējumu trīs augstumos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6" name="Attēla vietturis 15" descr="šķērslis uz ietves - stabs ar zīmi, nav kontrasta risinājumu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47558" y="987892"/>
            <a:ext cx="7063258" cy="5041408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4071" y="11068907"/>
            <a:ext cx="21455743" cy="2651126"/>
          </a:xfrm>
        </p:spPr>
        <p:txBody>
          <a:bodyPr>
            <a:normAutofit fontScale="90000"/>
          </a:bodyPr>
          <a:lstStyle/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lv-LV" sz="6100" dirty="0">
                <a:solidFill>
                  <a:srgbClr val="00465B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</a:rPr>
              <a:t>PIEKĻŪSTAMĪBA CILVĒKIEM AR REDZES,DZIRDES UN GARĪGA RAKSTURA TRAUCĒJUMIEM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3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28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CCC551-19A2-9E4D-B620-9B0CAA4A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9523975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Plus Jakarta Sans Light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C464E4-34A4-47DE-9881-46C05DEEF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60250" y="2265519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Attēls 13" descr="atpūtas soliņš pie gājēju un velosipēdu celiņa. Velo novietne.">
            <a:extLst>
              <a:ext uri="{FF2B5EF4-FFF2-40B4-BE49-F238E27FC236}">
                <a16:creationId xmlns:a16="http://schemas.microsoft.com/office/drawing/2014/main" id="{26827E05-1E2A-4DA1-99C2-2305DC0F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89" y="7086600"/>
            <a:ext cx="8805341" cy="6105258"/>
          </a:xfrm>
          <a:prstGeom prst="rect">
            <a:avLst/>
          </a:prstGeom>
        </p:spPr>
      </p:pic>
      <p:pic>
        <p:nvPicPr>
          <p:cNvPr id="16" name="Attēls 15" descr="kontrasta un ar zīmi izveidots veloceļš">
            <a:extLst>
              <a:ext uri="{FF2B5EF4-FFF2-40B4-BE49-F238E27FC236}">
                <a16:creationId xmlns:a16="http://schemas.microsoft.com/office/drawing/2014/main" id="{3F60E30E-F2F9-4A7B-81D2-D6C42178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89" y="524142"/>
            <a:ext cx="8811267" cy="5747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54733-6088-E79F-CC44-444A12D7EEB7}"/>
              </a:ext>
            </a:extLst>
          </p:cNvPr>
          <p:cNvSpPr txBox="1"/>
          <p:nvPr/>
        </p:nvSpPr>
        <p:spPr>
          <a:xfrm>
            <a:off x="9715501" y="2480898"/>
            <a:ext cx="14222185" cy="11053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685800" indent="-685800">
              <a:lnSpc>
                <a:spcPct val="120000"/>
              </a:lnSpc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promenādes gājēju daļa veidota pēc gājēju ceļu noteikumiem (skat. 1. punktu)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kopīgs gājēju un velosipēdu ceļa platums    ≥ 2,5 m, apzīmēts ar 417. ceļa zīmi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 err="1">
                <a:solidFill>
                  <a:srgbClr val="00465B"/>
                </a:solidFill>
                <a:latin typeface="Arial" panose="020B0604020202020204" pitchFamily="34" charset="0"/>
              </a:rPr>
              <a:t>vadulu</a:t>
            </a: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 sistēmas un seguma kontrasta risinājumi/ dažādi materiāli (cilvēkiem ar redzes traucējumiem)</a:t>
            </a:r>
          </a:p>
          <a:p>
            <a:pPr marL="685800" indent="-685800"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norādes par attālumiem starp objektiem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dabīgā kāpuma un bīstamās vietās ir aizsargbarjeras vai margas</a:t>
            </a:r>
          </a:p>
          <a:p>
            <a:pPr marL="685800" indent="-685800">
              <a:spcBef>
                <a:spcPts val="0"/>
              </a:spcBef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300" dirty="0">
                <a:solidFill>
                  <a:srgbClr val="00465B"/>
                </a:solidFill>
                <a:latin typeface="Arial" panose="020B0604020202020204" pitchFamily="34" charset="0"/>
              </a:rPr>
              <a:t>atpūtas soliņi visā promenādes garumā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C595821-3FC2-4DDD-AA6E-69E731C98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92112" y="219940"/>
            <a:ext cx="12203974" cy="2080437"/>
          </a:xfrm>
        </p:spPr>
        <p:txBody>
          <a:bodyPr>
            <a:normAutofit/>
          </a:bodyPr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6. PROMENĀDES</a:t>
            </a:r>
          </a:p>
        </p:txBody>
      </p:sp>
    </p:spTree>
    <p:extLst>
      <p:ext uri="{BB962C8B-B14F-4D97-AF65-F5344CB8AC3E}">
        <p14:creationId xmlns:p14="http://schemas.microsoft.com/office/powerpoint/2010/main" val="52613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6154936" y="7092782"/>
            <a:ext cx="8435340" cy="36471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Dažādas krāsas velo un gājēju ceļiem, </a:t>
            </a:r>
            <a:r>
              <a:rPr lang="lv-LV" sz="45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vadulas</a:t>
            </a: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cilvēkiem ar redzes traucējumiem/ pilnu redzes zudumu (drošs attālums pirms atpūtas soliņa)</a:t>
            </a:r>
          </a:p>
        </p:txBody>
      </p:sp>
      <p:pic>
        <p:nvPicPr>
          <p:cNvPr id="12" name="Attēla vietturis 11" descr="piekļūstams parks cilvēkiem ar redzes un kustību traucējumiem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5400000">
            <a:off x="17147071" y="266354"/>
            <a:ext cx="6842957" cy="6337649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554167" y="7092782"/>
            <a:ext cx="8214844" cy="15696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Soliņš ir ar muguras balstu un rokturiem un speciālu galdiņu</a:t>
            </a:r>
          </a:p>
        </p:txBody>
      </p:sp>
      <p:pic>
        <p:nvPicPr>
          <p:cNvPr id="14" name="Attēla vietturis 13" descr="ērts atpūtas soliņš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056" y="13700"/>
            <a:ext cx="8096190" cy="6844300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470785" y="7092782"/>
            <a:ext cx="6501515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Gājēju un velo ceļi ir atdalīti ar līniju, dabīgā kāpuma vietā ir aizsargbarjera</a:t>
            </a:r>
          </a:p>
        </p:txBody>
      </p:sp>
      <p:pic>
        <p:nvPicPr>
          <p:cNvPr id="16" name="Attēla vietturis 15" descr="promenāde ar dabisku kāpumu, aizsargbarjera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783" y="-13709"/>
            <a:ext cx="5535518" cy="6871709"/>
          </a:xfrm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04595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ttēls 10">
            <a:extLst>
              <a:ext uri="{FF2B5EF4-FFF2-40B4-BE49-F238E27FC236}">
                <a16:creationId xmlns:a16="http://schemas.microsoft.com/office/drawing/2014/main" id="{AE02D521-67F3-43B4-B625-3E5F96183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705" y="11448587"/>
            <a:ext cx="1606414" cy="1856302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051175"/>
            <a:ext cx="10917767" cy="2651126"/>
          </a:xfrm>
        </p:spPr>
        <p:txBody>
          <a:bodyPr>
            <a:normAutofit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PROMENĀDES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0080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 PRAKSE</a:t>
            </a:r>
            <a:endParaRPr lang="lv-LV" sz="4000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06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07530" y="1786"/>
            <a:ext cx="8295431" cy="13712428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en-US" sz="3599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1162" y="2935688"/>
            <a:ext cx="7088146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8">
            <a:extLst>
              <a:ext uri="{FF2B5EF4-FFF2-40B4-BE49-F238E27FC236}">
                <a16:creationId xmlns:a16="http://schemas.microsoft.com/office/drawing/2014/main" id="{7902DE0D-54F5-49F5-8588-7B33BDC46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9296">
            <a:off x="11660085" y="3841696"/>
            <a:ext cx="12796178" cy="8357752"/>
            <a:chOff x="12848246" y="3401528"/>
            <a:chExt cx="5934809" cy="3407018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381AD9-27AE-416A-B061-ABAF50F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10BB585-A706-476D-AFB8-DABAF2D1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F317219-3F45-4E5D-AFE3-4F697260F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4702607-4820-4DB0-A59A-D1EA2788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1356B77-C759-480A-9D0E-97641953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3D91D41-9B56-4715-815E-FEB62128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48B328-8A98-4901-8C0C-33134300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</p:grpSp>
      <p:pic>
        <p:nvPicPr>
          <p:cNvPr id="36" name="Picture Placeholder 3" descr="Latvijas Valsts Standartu mājas lapa">
            <a:extLst>
              <a:ext uri="{FF2B5EF4-FFF2-40B4-BE49-F238E27FC236}">
                <a16:creationId xmlns:a16="http://schemas.microsoft.com/office/drawing/2014/main" id="{7B6EF09F-F21E-46D6-AD06-7E2E0101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8" t="5718" b="206"/>
          <a:stretch/>
        </p:blipFill>
        <p:spPr>
          <a:xfrm rot="185908">
            <a:off x="13163810" y="4304227"/>
            <a:ext cx="9813330" cy="7162279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E6372-6C65-4C03-A724-2977710CFF56}"/>
              </a:ext>
            </a:extLst>
          </p:cNvPr>
          <p:cNvSpPr txBox="1"/>
          <p:nvPr/>
        </p:nvSpPr>
        <p:spPr>
          <a:xfrm>
            <a:off x="405394" y="7469126"/>
            <a:ext cx="12091603" cy="667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17621:2023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Tehnisko raksturlielumu kritēriji un specifikācijas»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17210:2021 L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Funkcionālās prasības»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17622:2023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Atbilstības novērtēšana»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301549:2022 L «IKT produktu un pakalpojumu piekļūstamības prasības»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endParaRPr lang="lv-LV" sz="3599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765502" y="3080608"/>
            <a:ext cx="11884119" cy="4320593"/>
          </a:xfrm>
          <a:prstGeom prst="rect">
            <a:avLst/>
          </a:prstGeom>
        </p:spPr>
        <p:txBody>
          <a:bodyPr spcFirstLastPara="1" wrap="square" lIns="91402" tIns="91402" rIns="91402" bIns="91402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797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5599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Lai nodrošinātu pilna cikla </a:t>
            </a:r>
            <a:r>
              <a:rPr lang="lv-LV" sz="5599" b="1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piekļūstamību publiskajām ēkām, </a:t>
            </a:r>
            <a:r>
              <a:rPr lang="lv-LV" sz="5599" b="1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ārtelpai</a:t>
            </a:r>
            <a:r>
              <a:rPr lang="lv-LV" sz="5599" b="1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un pakalpojumiem</a:t>
            </a:r>
            <a:r>
              <a:rPr lang="lv-LV" sz="5599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aicinām izmantot Latvijas Valsts Standartus:</a:t>
            </a: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502" y="476885"/>
            <a:ext cx="13869461" cy="1907203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lv-LV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RESURSI</a:t>
            </a:r>
          </a:p>
        </p:txBody>
      </p:sp>
    </p:spTree>
    <p:extLst>
      <p:ext uri="{BB962C8B-B14F-4D97-AF65-F5344CB8AC3E}">
        <p14:creationId xmlns:p14="http://schemas.microsoft.com/office/powerpoint/2010/main" val="394869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D142CC-356A-5541-9B48-E80528253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33147" y="-2990603"/>
            <a:ext cx="24014458" cy="232894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20A144-59FF-3542-AE25-03B287E76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1710" y="4469357"/>
            <a:ext cx="12542855" cy="8057324"/>
            <a:chOff x="12848246" y="3401528"/>
            <a:chExt cx="5934809" cy="340701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93CDC0E-7CB3-2547-9DF6-1DCE48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98A0C39-D1F2-4046-837B-615CFA441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AA59D0-960C-7640-A161-7E6BA967A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E530D77-EB78-3547-89B4-48365BB8F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6DDACC2-62A3-6F44-AF14-E85EDD5AE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D3FD7B5-58F7-574D-A386-4909F952B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3217C44-90BC-9045-AC39-5AE82648F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Placeholder 14" descr="Labklājības ministrijas mājas lapas izskats">
            <a:extLst>
              <a:ext uri="{FF2B5EF4-FFF2-40B4-BE49-F238E27FC236}">
                <a16:creationId xmlns:a16="http://schemas.microsoft.com/office/drawing/2014/main" id="{28FA8724-B86A-FF45-B367-A755B5944E2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441" y="4911208"/>
            <a:ext cx="9663246" cy="691370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3B7829-4254-4700-8B83-8A542C1914C1}"/>
              </a:ext>
            </a:extLst>
          </p:cNvPr>
          <p:cNvSpPr txBox="1"/>
          <p:nvPr/>
        </p:nvSpPr>
        <p:spPr>
          <a:xfrm>
            <a:off x="12801600" y="9117092"/>
            <a:ext cx="11005457" cy="288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lv-LV" sz="4500" dirty="0">
                <a:solidFill>
                  <a:srgbClr val="2816A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Horizontālais princips "Vienlīdzība, iekļaušana, </a:t>
            </a:r>
            <a:r>
              <a:rPr lang="lv-LV" sz="4500" dirty="0" err="1">
                <a:solidFill>
                  <a:srgbClr val="2816A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nediskriminācija</a:t>
            </a:r>
            <a:r>
              <a:rPr lang="lv-LV" sz="4500" dirty="0">
                <a:solidFill>
                  <a:srgbClr val="2816A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 </a:t>
            </a:r>
            <a:r>
              <a:rPr lang="lv-LV" sz="4500" dirty="0" err="1">
                <a:solidFill>
                  <a:srgbClr val="2816A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pamattiesību</a:t>
            </a:r>
            <a:r>
              <a:rPr lang="lv-LV" sz="4500" dirty="0">
                <a:solidFill>
                  <a:srgbClr val="2816A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ievērošana” </a:t>
            </a:r>
            <a:endParaRPr lang="lv-LV" sz="4500" dirty="0">
              <a:solidFill>
                <a:srgbClr val="2816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50074-7851-5446-BFBB-307ADC513E8F}"/>
              </a:ext>
            </a:extLst>
          </p:cNvPr>
          <p:cNvSpPr txBox="1"/>
          <p:nvPr/>
        </p:nvSpPr>
        <p:spPr>
          <a:xfrm>
            <a:off x="12872133" y="3448793"/>
            <a:ext cx="11005457" cy="44224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>
              <a:lnSpc>
                <a:spcPct val="120000"/>
              </a:lnSpc>
            </a:pPr>
            <a:r>
              <a:rPr lang="lv-LV" sz="60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Smelties idejas par iekļaujošas vides veidošanu aicinām Labklājības ministrijas tīmekļa vietnē</a:t>
            </a:r>
          </a:p>
        </p:txBody>
      </p:sp>
      <p:sp>
        <p:nvSpPr>
          <p:cNvPr id="10" name="Virsraksts 9">
            <a:extLst>
              <a:ext uri="{FF2B5EF4-FFF2-40B4-BE49-F238E27FC236}">
                <a16:creationId xmlns:a16="http://schemas.microsoft.com/office/drawing/2014/main" id="{1674794C-EFC1-4577-B3F4-3AD993D74F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1204" y="247455"/>
            <a:ext cx="17167207" cy="2651126"/>
          </a:xfrm>
        </p:spPr>
        <p:txBody>
          <a:bodyPr>
            <a:normAutofit/>
          </a:bodyPr>
          <a:lstStyle/>
          <a:p>
            <a:pPr algn="r"/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VAIRĀK PAR HORIZONTĀLO PRINCIPU</a:t>
            </a:r>
          </a:p>
        </p:txBody>
      </p:sp>
    </p:spTree>
    <p:extLst>
      <p:ext uri="{BB962C8B-B14F-4D97-AF65-F5344CB8AC3E}">
        <p14:creationId xmlns:p14="http://schemas.microsoft.com/office/powerpoint/2010/main" val="154401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-284108"/>
            <a:ext cx="24358717" cy="9995942"/>
            <a:chOff x="-54381" y="104992"/>
            <a:chExt cx="11520004" cy="4578857"/>
          </a:xfrm>
        </p:grpSpPr>
        <p:pic>
          <p:nvPicPr>
            <p:cNvPr id="4" name="object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139"/>
            <a:stretch/>
          </p:blipFill>
          <p:spPr>
            <a:xfrm>
              <a:off x="-54381" y="104992"/>
              <a:ext cx="11520004" cy="1388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99554"/>
              <a:ext cx="3884295" cy="3884295"/>
            </a:xfrm>
            <a:custGeom>
              <a:avLst/>
              <a:gdLst/>
              <a:ahLst/>
              <a:cxnLst/>
              <a:rect l="l" t="t" r="r" b="b"/>
              <a:pathLst>
                <a:path w="3884295" h="3884295">
                  <a:moveTo>
                    <a:pt x="3884108" y="0"/>
                  </a:moveTo>
                  <a:lnTo>
                    <a:pt x="2392480" y="0"/>
                  </a:lnTo>
                  <a:lnTo>
                    <a:pt x="0" y="2392480"/>
                  </a:lnTo>
                  <a:lnTo>
                    <a:pt x="0" y="3884096"/>
                  </a:lnTo>
                  <a:lnTo>
                    <a:pt x="3884108" y="0"/>
                  </a:lnTo>
                  <a:close/>
                </a:path>
              </a:pathLst>
            </a:custGeom>
            <a:solidFill>
              <a:srgbClr val="FFFFFF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pPr defTabSz="1933536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8785" y="359234"/>
              <a:ext cx="2311400" cy="1718310"/>
            </a:xfrm>
            <a:custGeom>
              <a:avLst/>
              <a:gdLst/>
              <a:ahLst/>
              <a:cxnLst/>
              <a:rect l="l" t="t" r="r" b="b"/>
              <a:pathLst>
                <a:path w="2311400" h="1718310">
                  <a:moveTo>
                    <a:pt x="2311298" y="0"/>
                  </a:moveTo>
                  <a:lnTo>
                    <a:pt x="1717700" y="0"/>
                  </a:lnTo>
                  <a:lnTo>
                    <a:pt x="0" y="1717700"/>
                  </a:lnTo>
                  <a:lnTo>
                    <a:pt x="593585" y="1717700"/>
                  </a:lnTo>
                  <a:lnTo>
                    <a:pt x="2311298" y="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pPr defTabSz="1933536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object 7" descr="Labklājības ministrijas logo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8491" y="1493647"/>
              <a:ext cx="1362625" cy="1332199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4673" y="10464632"/>
            <a:ext cx="3820193" cy="831385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46176" y="12759113"/>
            <a:ext cx="2034174" cy="946597"/>
            <a:chOff x="10042955" y="6032496"/>
            <a:chExt cx="962025" cy="447675"/>
          </a:xfrm>
          <a:solidFill>
            <a:srgbClr val="002060"/>
          </a:solidFill>
        </p:grpSpPr>
        <p:sp>
          <p:nvSpPr>
            <p:cNvPr id="10" name="object 10"/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1933536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1933536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9376746" y="11483833"/>
            <a:ext cx="5062001" cy="1719504"/>
          </a:xfrm>
          <a:prstGeom prst="rect">
            <a:avLst/>
          </a:prstGeom>
        </p:spPr>
        <p:txBody>
          <a:bodyPr vert="horz" wrap="square" lIns="0" tIns="26855" rIns="0" bIns="0" rtlCol="0">
            <a:spAutoFit/>
          </a:bodyPr>
          <a:lstStyle/>
          <a:p>
            <a:pPr algn="ctr" defTabSz="1933536">
              <a:spcBef>
                <a:spcPts val="600"/>
              </a:spcBef>
              <a:spcAft>
                <a:spcPts val="600"/>
              </a:spcAft>
            </a:pPr>
            <a:r>
              <a:rPr sz="2999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Skolas</a:t>
            </a:r>
            <a:r>
              <a:rPr sz="2999" kern="0" spc="-3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99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iela</a:t>
            </a:r>
            <a:r>
              <a:rPr sz="2999" kern="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99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</a:t>
            </a:r>
            <a:r>
              <a:rPr sz="2999" kern="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99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Rīga, </a:t>
            </a:r>
            <a:r>
              <a:rPr sz="2999" kern="0" spc="-1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LV-</a:t>
            </a:r>
            <a:r>
              <a:rPr sz="2999" kern="0" spc="-4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1331</a:t>
            </a:r>
            <a:endParaRPr sz="2999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3536">
              <a:spcBef>
                <a:spcPts val="600"/>
              </a:spcBef>
              <a:spcAft>
                <a:spcPts val="600"/>
              </a:spcAft>
            </a:pPr>
            <a:r>
              <a:rPr sz="2999" b="1" kern="0" spc="-2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lm@lm.gov.lv</a:t>
            </a:r>
            <a:endParaRPr sz="2999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3536">
              <a:spcBef>
                <a:spcPts val="600"/>
              </a:spcBef>
              <a:spcAft>
                <a:spcPts val="600"/>
              </a:spcAft>
            </a:pPr>
            <a:r>
              <a:rPr sz="2999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+371</a:t>
            </a:r>
            <a:r>
              <a:rPr sz="2999" kern="0" spc="-5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99" kern="0" spc="-2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80205100</a:t>
            </a:r>
            <a:endParaRPr sz="2999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45971-A90F-45E0-9F60-66CF19D83A90}"/>
              </a:ext>
            </a:extLst>
          </p:cNvPr>
          <p:cNvSpPr txBox="1"/>
          <p:nvPr/>
        </p:nvSpPr>
        <p:spPr>
          <a:xfrm>
            <a:off x="16753005" y="10387494"/>
            <a:ext cx="7280178" cy="216944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1801" defTabSz="1827977"/>
            <a:r>
              <a:rPr lang="lv-LV" sz="4499" b="1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Poļina</a:t>
            </a:r>
            <a:r>
              <a:rPr lang="lv-LV" sz="4499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4499" b="1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Rožkova</a:t>
            </a:r>
            <a:endParaRPr lang="lv-LV" sz="4499" b="1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01" defTabSz="1827977"/>
            <a:r>
              <a:rPr lang="lv-LV" sz="4499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Polina.rozkova@lm.gov.lv</a:t>
            </a:r>
            <a:endParaRPr lang="lv-LV" sz="4499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01" defTabSz="1827977"/>
            <a:r>
              <a:rPr lang="lv-LV" sz="4499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E3C30-8C73-46E9-A908-A1DE18E06B4B}"/>
              </a:ext>
            </a:extLst>
          </p:cNvPr>
          <p:cNvSpPr txBox="1"/>
          <p:nvPr/>
        </p:nvSpPr>
        <p:spPr>
          <a:xfrm>
            <a:off x="646592" y="10387494"/>
            <a:ext cx="6978054" cy="216944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1801" defTabSz="1827977"/>
            <a:r>
              <a:rPr lang="lv-LV" sz="4499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Inese Vilcāne</a:t>
            </a:r>
          </a:p>
          <a:p>
            <a:pPr marL="341801" defTabSz="1827977"/>
            <a:r>
              <a:rPr lang="lv-LV" sz="4499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Inese.Vilcane@lm.gov.lv</a:t>
            </a:r>
            <a:endParaRPr lang="lv-LV" sz="4499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01" defTabSz="1827977"/>
            <a:r>
              <a:rPr lang="lv-LV" sz="4499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64331836</a:t>
            </a:r>
          </a:p>
        </p:txBody>
      </p:sp>
      <p:sp>
        <p:nvSpPr>
          <p:cNvPr id="16" name="Virsraksts 15">
            <a:extLst>
              <a:ext uri="{FF2B5EF4-FFF2-40B4-BE49-F238E27FC236}">
                <a16:creationId xmlns:a16="http://schemas.microsoft.com/office/drawing/2014/main" id="{B734366C-1895-48CC-B22D-A1A78DB05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3147" y="6395070"/>
            <a:ext cx="21020249" cy="2650436"/>
          </a:xfrm>
        </p:spPr>
        <p:txBody>
          <a:bodyPr>
            <a:normAutofit/>
          </a:bodyPr>
          <a:lstStyle/>
          <a:p>
            <a:r>
              <a:rPr lang="lv-LV" sz="90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Paldies par</a:t>
            </a:r>
            <a:r>
              <a:rPr lang="lv-LV" sz="9000" baseline="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uzmanību!</a:t>
            </a:r>
            <a:endParaRPr lang="lv-LV" sz="9000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232">
            <a:extLst>
              <a:ext uri="{FF2B5EF4-FFF2-40B4-BE49-F238E27FC236}">
                <a16:creationId xmlns:a16="http://schemas.microsoft.com/office/drawing/2014/main" id="{BF40898B-D8AA-4C42-AB87-656600E8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569" y="8211278"/>
            <a:ext cx="10430511" cy="2188086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2D2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827521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40" descr="rozā teksta fons">
            <a:extLst>
              <a:ext uri="{FF2B5EF4-FFF2-40B4-BE49-F238E27FC236}">
                <a16:creationId xmlns:a16="http://schemas.microsoft.com/office/drawing/2014/main" id="{ED6C0BE3-4C41-0F49-A405-B1E130B80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749" y="558299"/>
            <a:ext cx="10408143" cy="2186462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F64C4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521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88">
            <a:extLst>
              <a:ext uri="{FF2B5EF4-FFF2-40B4-BE49-F238E27FC236}">
                <a16:creationId xmlns:a16="http://schemas.microsoft.com/office/drawing/2014/main" id="{651E79C4-631F-3A46-9099-CD1DA804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807" y="3162367"/>
            <a:ext cx="10430511" cy="2186462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3A90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827521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232">
            <a:extLst>
              <a:ext uri="{FF2B5EF4-FFF2-40B4-BE49-F238E27FC236}">
                <a16:creationId xmlns:a16="http://schemas.microsoft.com/office/drawing/2014/main" id="{DF5D69CA-1C92-C84E-B1E2-CEA8B31D6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244" y="5780315"/>
            <a:ext cx="10482459" cy="1966820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521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32">
            <a:extLst>
              <a:ext uri="{FF2B5EF4-FFF2-40B4-BE49-F238E27FC236}">
                <a16:creationId xmlns:a16="http://schemas.microsoft.com/office/drawing/2014/main" id="{6B4E2B5D-B877-4CBA-91ED-1E3B73AA0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182" y="10797863"/>
            <a:ext cx="10430511" cy="2181958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0077EE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521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ttēls 2" descr="planētas zīmējums ar cilvēkiem, tai skaita ar dažāda veida traucējumiem">
            <a:extLst>
              <a:ext uri="{FF2B5EF4-FFF2-40B4-BE49-F238E27FC236}">
                <a16:creationId xmlns:a16="http://schemas.microsoft.com/office/drawing/2014/main" id="{27EBB7F8-A3BA-4E9D-AD14-1DC43CB4E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7301" y="4998009"/>
            <a:ext cx="8974790" cy="51232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81E077-0712-4F43-8DAE-2F0816A0B87B}"/>
              </a:ext>
            </a:extLst>
          </p:cNvPr>
          <p:cNvSpPr txBox="1"/>
          <p:nvPr/>
        </p:nvSpPr>
        <p:spPr>
          <a:xfrm>
            <a:off x="3123433" y="10876223"/>
            <a:ext cx="8644180" cy="2025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23" defTabSz="1827887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lv-LV" altLang="lv-LV" sz="3599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 cilvēki, tai skaitā vecāki ar maziem bērniem, vecāka gadagājuma cilvēki </a:t>
            </a:r>
            <a:endParaRPr lang="en-US" sz="3599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ttēls 19" descr="Seniora un mātes ar bērnu ratiem simbols">
            <a:extLst>
              <a:ext uri="{FF2B5EF4-FFF2-40B4-BE49-F238E27FC236}">
                <a16:creationId xmlns:a16="http://schemas.microsoft.com/office/drawing/2014/main" id="{560A7EDB-6625-4AD3-9719-759DCEBFA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0" y="10797863"/>
            <a:ext cx="2322173" cy="218808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6F176AA-AC4E-4989-A324-7077BA677524}"/>
              </a:ext>
            </a:extLst>
          </p:cNvPr>
          <p:cNvSpPr txBox="1"/>
          <p:nvPr/>
        </p:nvSpPr>
        <p:spPr>
          <a:xfrm>
            <a:off x="3034075" y="8605897"/>
            <a:ext cx="7973057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23" defTabSz="1827887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lv-LV" altLang="lv-LV" sz="3599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uztveres un garīgās veselības traucējumiem</a:t>
            </a:r>
            <a:endParaRPr lang="en-US" sz="3599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Attēls 77" descr="uzvedības, uztveres un garīgās veselības traucējumu apzīmējums">
            <a:extLst>
              <a:ext uri="{FF2B5EF4-FFF2-40B4-BE49-F238E27FC236}">
                <a16:creationId xmlns:a16="http://schemas.microsoft.com/office/drawing/2014/main" id="{70EE859A-C69E-4084-A982-EAB2EDC707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0" t="10950" r="51503" b="12259"/>
          <a:stretch/>
        </p:blipFill>
        <p:spPr>
          <a:xfrm>
            <a:off x="620891" y="8189555"/>
            <a:ext cx="2258122" cy="2188086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23E0B-D1BB-7241-BB4D-C4CB347B6A4A}"/>
              </a:ext>
            </a:extLst>
          </p:cNvPr>
          <p:cNvSpPr txBox="1"/>
          <p:nvPr/>
        </p:nvSpPr>
        <p:spPr>
          <a:xfrm>
            <a:off x="3093185" y="6044836"/>
            <a:ext cx="9594463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521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dažāda veida redzes traucējumiem</a:t>
            </a:r>
            <a:endParaRPr lang="en-US" sz="3599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Attēls 78" descr="redzes traucējumu apzīmējums">
            <a:extLst>
              <a:ext uri="{FF2B5EF4-FFF2-40B4-BE49-F238E27FC236}">
                <a16:creationId xmlns:a16="http://schemas.microsoft.com/office/drawing/2014/main" id="{ED55D2DF-C98E-401F-9D35-2FE391EC6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4" t="12660" r="74298" b="13064"/>
          <a:stretch/>
        </p:blipFill>
        <p:spPr>
          <a:xfrm>
            <a:off x="615866" y="5766435"/>
            <a:ext cx="2263146" cy="2009756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bg1"/>
            </a:outerShdw>
            <a:softEdge rad="127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24416-351D-0E41-B45C-902C6A363A8C}"/>
              </a:ext>
            </a:extLst>
          </p:cNvPr>
          <p:cNvSpPr txBox="1"/>
          <p:nvPr/>
        </p:nvSpPr>
        <p:spPr>
          <a:xfrm>
            <a:off x="3078752" y="3435786"/>
            <a:ext cx="8062416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521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dzirdes traucējumiem, kas lieto dzirdes aparātus</a:t>
            </a:r>
          </a:p>
        </p:txBody>
      </p:sp>
      <p:pic>
        <p:nvPicPr>
          <p:cNvPr id="76" name="Attēls 75" descr="dzirdes traucējumu  apzīmējums">
            <a:extLst>
              <a:ext uri="{FF2B5EF4-FFF2-40B4-BE49-F238E27FC236}">
                <a16:creationId xmlns:a16="http://schemas.microsoft.com/office/drawing/2014/main" id="{80B83986-5AFE-4CC2-9C97-CEB87740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77" t="12123" r="3765" b="13922"/>
          <a:stretch/>
        </p:blipFill>
        <p:spPr>
          <a:xfrm>
            <a:off x="659133" y="3162367"/>
            <a:ext cx="2219880" cy="2190701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F50A1-0F94-9D4E-BE69-075473E5148C}"/>
              </a:ext>
            </a:extLst>
          </p:cNvPr>
          <p:cNvSpPr txBox="1"/>
          <p:nvPr/>
        </p:nvSpPr>
        <p:spPr>
          <a:xfrm>
            <a:off x="3093183" y="782319"/>
            <a:ext cx="8674430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521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kustību traucējumiem, kas lieto ratiņkrēslu, kruķus, staiguļus u.c.</a:t>
            </a:r>
          </a:p>
        </p:txBody>
      </p:sp>
      <p:pic>
        <p:nvPicPr>
          <p:cNvPr id="77" name="Attēls 76" descr="cilvēka ratiņkrēslā logo">
            <a:extLst>
              <a:ext uri="{FF2B5EF4-FFF2-40B4-BE49-F238E27FC236}">
                <a16:creationId xmlns:a16="http://schemas.microsoft.com/office/drawing/2014/main" id="{9A5A6F5A-8BC7-4AAA-9831-04076A8704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36" t="12188" r="27603" b="13858"/>
          <a:stretch/>
        </p:blipFill>
        <p:spPr>
          <a:xfrm>
            <a:off x="600161" y="558301"/>
            <a:ext cx="2278852" cy="2186462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E84AD67E-C124-4742-8CD2-BA073B23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10376" y="1404714"/>
            <a:ext cx="10408143" cy="2649746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lv-LV" sz="7598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INFRASTUKTŪRAS LIETOTĀJI</a:t>
            </a:r>
            <a:endParaRPr lang="lv-LV" sz="7598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7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3F5F4E-0DAB-D644-B8D9-46E68279B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127363"/>
            <a:ext cx="24377650" cy="2687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or 02">
            <a:extLst>
              <a:ext uri="{FF2B5EF4-FFF2-40B4-BE49-F238E27FC236}">
                <a16:creationId xmlns:a16="http://schemas.microsoft.com/office/drawing/2014/main" id="{7F04FA1D-2059-7077-7949-A37B9E7E2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242416" y="11088477"/>
            <a:ext cx="0" cy="1633845"/>
          </a:xfrm>
          <a:prstGeom prst="line">
            <a:avLst/>
          </a:prstGeom>
          <a:ln w="63500" cap="rnd">
            <a:solidFill>
              <a:schemeClr val="accent2">
                <a:alpha val="7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01">
            <a:extLst>
              <a:ext uri="{FF2B5EF4-FFF2-40B4-BE49-F238E27FC236}">
                <a16:creationId xmlns:a16="http://schemas.microsoft.com/office/drawing/2014/main" id="{75D77B22-06FF-D3D6-5E41-9F09E6A49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67918" y="1037361"/>
            <a:ext cx="0" cy="1633845"/>
          </a:xfrm>
          <a:prstGeom prst="line">
            <a:avLst/>
          </a:prstGeom>
          <a:ln w="63500" cap="rnd">
            <a:solidFill>
              <a:schemeClr val="accent2">
                <a:alpha val="7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DY 02">
            <a:extLst>
              <a:ext uri="{FF2B5EF4-FFF2-40B4-BE49-F238E27FC236}">
                <a16:creationId xmlns:a16="http://schemas.microsoft.com/office/drawing/2014/main" id="{42FEE187-0504-F91C-1E3A-0D6D2AFDA5C0}"/>
              </a:ext>
            </a:extLst>
          </p:cNvPr>
          <p:cNvSpPr txBox="1"/>
          <p:nvPr/>
        </p:nvSpPr>
        <p:spPr>
          <a:xfrm>
            <a:off x="12174276" y="11751089"/>
            <a:ext cx="7846922" cy="950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r"/>
            <a:r>
              <a:rPr lang="lv-LV" sz="4500" dirty="0">
                <a:solidFill>
                  <a:srgbClr val="00465B"/>
                </a:solidFill>
                <a:latin typeface="Arial" panose="020B0604020202020204" pitchFamily="34" charset="0"/>
              </a:rPr>
              <a:t>Avots: CSP dati 31.12.2023.</a:t>
            </a:r>
            <a:endParaRPr lang="en-US" sz="45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23" name="SUBTITILE 02">
            <a:extLst>
              <a:ext uri="{FF2B5EF4-FFF2-40B4-BE49-F238E27FC236}">
                <a16:creationId xmlns:a16="http://schemas.microsoft.com/office/drawing/2014/main" id="{DA5B67D2-163F-8D55-571F-11ABB58B38AE}"/>
              </a:ext>
            </a:extLst>
          </p:cNvPr>
          <p:cNvSpPr txBox="1"/>
          <p:nvPr/>
        </p:nvSpPr>
        <p:spPr>
          <a:xfrm>
            <a:off x="3159125" y="9535011"/>
            <a:ext cx="15809355" cy="18540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lv-LV" sz="5000" b="0" dirty="0">
                <a:latin typeface="Arial" panose="020B0604020202020204" pitchFamily="34" charset="0"/>
              </a:rPr>
              <a:t>204 158 pilngadīgi cilvēki ar invaliditāti</a:t>
            </a:r>
          </a:p>
          <a:p>
            <a:pPr algn="l">
              <a:lnSpc>
                <a:spcPct val="120000"/>
              </a:lnSpc>
            </a:pPr>
            <a:r>
              <a:rPr lang="lv-LV" sz="5000" b="0" dirty="0">
                <a:latin typeface="Arial" panose="020B0604020202020204" pitchFamily="34" charset="0"/>
              </a:rPr>
              <a:t>9 372 bērni ar invaliditāti</a:t>
            </a:r>
            <a:endParaRPr lang="en-US" sz="5000" b="0" dirty="0">
              <a:latin typeface="Arial" panose="020B0604020202020204" pitchFamily="34" charset="0"/>
            </a:endParaRPr>
          </a:p>
        </p:txBody>
      </p:sp>
      <p:sp>
        <p:nvSpPr>
          <p:cNvPr id="9" name="NUMBER">
            <a:extLst>
              <a:ext uri="{FF2B5EF4-FFF2-40B4-BE49-F238E27FC236}">
                <a16:creationId xmlns:a16="http://schemas.microsoft.com/office/drawing/2014/main" id="{811D2B78-E45E-1155-2439-E8B221AB161A}"/>
              </a:ext>
            </a:extLst>
          </p:cNvPr>
          <p:cNvSpPr txBox="1"/>
          <p:nvPr/>
        </p:nvSpPr>
        <p:spPr>
          <a:xfrm>
            <a:off x="3159125" y="6080931"/>
            <a:ext cx="1805940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74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Arimo" panose="020B0604020202020204" pitchFamily="34" charset="0"/>
              </a:defRPr>
            </a:lvl1pPr>
          </a:lstStyle>
          <a:p>
            <a:r>
              <a:rPr lang="lv-LV" sz="16000" dirty="0">
                <a:solidFill>
                  <a:schemeClr val="bg1"/>
                </a:solidFill>
                <a:latin typeface="Arial" panose="020B0604020202020204" pitchFamily="34" charset="0"/>
              </a:rPr>
              <a:t>213 530</a:t>
            </a:r>
            <a:endParaRPr lang="en-US" sz="16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BODY 01">
            <a:extLst>
              <a:ext uri="{FF2B5EF4-FFF2-40B4-BE49-F238E27FC236}">
                <a16:creationId xmlns:a16="http://schemas.microsoft.com/office/drawing/2014/main" id="{6CCF8939-AF7E-484F-6AC5-BA6EFEA724D7}"/>
              </a:ext>
            </a:extLst>
          </p:cNvPr>
          <p:cNvSpPr txBox="1"/>
          <p:nvPr/>
        </p:nvSpPr>
        <p:spPr>
          <a:xfrm>
            <a:off x="5800305" y="315254"/>
            <a:ext cx="18229270" cy="2889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/>
            <a:r>
              <a:rPr lang="lv-LV" sz="4500" b="1" dirty="0">
                <a:solidFill>
                  <a:srgbClr val="00465B"/>
                </a:solidFill>
                <a:latin typeface="Arial" panose="020B0604020202020204" pitchFamily="34" charset="0"/>
              </a:rPr>
              <a:t>Invaliditāte</a:t>
            </a:r>
            <a:r>
              <a:rPr lang="lv-LV" sz="4500" dirty="0">
                <a:solidFill>
                  <a:srgbClr val="00465B"/>
                </a:solidFill>
                <a:latin typeface="Arial" panose="020B0604020202020204" pitchFamily="34" charset="0"/>
              </a:rPr>
              <a:t> ir ilgstošs vai nepārejošs ļoti smagas, smagas vai mērenas pakāpes funkcionēšanas ierobežojums, kas ietekmē personas garīgās vai fiziskās spējas, darbspējas, pašaprūpi un iekļaušanos sabiedrībā</a:t>
            </a:r>
            <a:endParaRPr lang="en-US" sz="4500" dirty="0">
              <a:solidFill>
                <a:srgbClr val="00465B"/>
              </a:solidFill>
              <a:latin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3036169-E2A0-43A1-86C6-2930A5F047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9584" y="4320142"/>
            <a:ext cx="22009385" cy="1467525"/>
          </a:xfrm>
        </p:spPr>
        <p:txBody>
          <a:bodyPr>
            <a:normAutofit/>
          </a:bodyPr>
          <a:lstStyle/>
          <a:p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CILVĒKU</a:t>
            </a:r>
            <a:r>
              <a:rPr lang="lv-LV" sz="7000" baseline="0" dirty="0">
                <a:latin typeface="Arial" panose="020B0604020202020204" pitchFamily="34" charset="0"/>
                <a:cs typeface="Arial" panose="020B0604020202020204" pitchFamily="34" charset="0"/>
              </a:rPr>
              <a:t> AR INVALIDITĀTI SKAITS </a:t>
            </a:r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lv-LV" sz="7000" baseline="0" dirty="0">
                <a:latin typeface="Arial" panose="020B0604020202020204" pitchFamily="34" charset="0"/>
                <a:cs typeface="Arial" panose="020B0604020202020204" pitchFamily="34" charset="0"/>
              </a:rPr>
              <a:t>ATVIJĀ</a:t>
            </a:r>
            <a:endParaRPr lang="lv-LV"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9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F8381FF-4EE4-E242-8EC9-AF48E78F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88825" y="0"/>
            <a:ext cx="12201525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216C6D-7387-EE6F-39F8-EA4E311A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0903" y="3893127"/>
            <a:ext cx="8357387" cy="17110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96D37B-A237-5111-B1CC-34792F6C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91855" y="3893127"/>
            <a:ext cx="8364891" cy="171100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DF25C2-4FF4-49A4-949F-4FEE74206F3F}"/>
              </a:ext>
            </a:extLst>
          </p:cNvPr>
          <p:cNvSpPr txBox="1"/>
          <p:nvPr/>
        </p:nvSpPr>
        <p:spPr>
          <a:xfrm>
            <a:off x="13062484" y="6509773"/>
            <a:ext cx="10735814" cy="50849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pārvietošanās bez šķēršļiem</a:t>
            </a:r>
          </a:p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uzbrauktuves</a:t>
            </a:r>
          </a:p>
          <a:p>
            <a:pPr marL="731044" indent="-685800" algn="l" defTabSz="469107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sabiedriskā transporta pieturvietas</a:t>
            </a:r>
          </a:p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iespējas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B58BA-BEDD-83A2-DB91-1CCF341D738C}"/>
              </a:ext>
            </a:extLst>
          </p:cNvPr>
          <p:cNvSpPr txBox="1"/>
          <p:nvPr/>
        </p:nvSpPr>
        <p:spPr>
          <a:xfrm>
            <a:off x="15132355" y="4313857"/>
            <a:ext cx="7083889" cy="86177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bg1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r>
              <a:rPr lang="lv-LV" sz="5000" spc="-5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FIZISKĀ VIDE</a:t>
            </a:r>
            <a:endParaRPr lang="en-US" sz="5000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98B142-6C00-E361-365A-53C7CEDE666C}"/>
              </a:ext>
            </a:extLst>
          </p:cNvPr>
          <p:cNvSpPr txBox="1"/>
          <p:nvPr/>
        </p:nvSpPr>
        <p:spPr>
          <a:xfrm>
            <a:off x="579352" y="6514918"/>
            <a:ext cx="11113884" cy="50849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risinājumi/ marķējumi</a:t>
            </a:r>
          </a:p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500" spc="-15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5500" spc="-15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 </a:t>
            </a:r>
            <a:r>
              <a:rPr lang="lv-LV" sz="5500" spc="-15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5500" spc="-15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rakstā uzraksti</a:t>
            </a:r>
          </a:p>
          <a:p>
            <a:pPr marL="731044" indent="-685800" algn="l" defTabSz="469107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virziena un informācijas norādes/ piktogrammas</a:t>
            </a:r>
          </a:p>
          <a:p>
            <a:pPr marL="731044" indent="-685800" algn="l" defTabSz="469107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5500" spc="-15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 risinājumi</a:t>
            </a:r>
            <a:endParaRPr lang="en-US" sz="5500" spc="-15" dirty="0">
              <a:solidFill>
                <a:srgbClr val="00465B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C4B51-55B8-27BB-5690-BE1723BA977C}"/>
              </a:ext>
            </a:extLst>
          </p:cNvPr>
          <p:cNvSpPr txBox="1"/>
          <p:nvPr/>
        </p:nvSpPr>
        <p:spPr>
          <a:xfrm>
            <a:off x="2575396" y="4317743"/>
            <a:ext cx="6248399" cy="86177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defTabSz="914217"/>
            <a:r>
              <a:rPr lang="lv-LV" sz="5000" spc="-50" dirty="0">
                <a:solidFill>
                  <a:schemeClr val="bg1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INFORMATĪVĀ VIDE</a:t>
            </a:r>
            <a:endParaRPr lang="en-US" sz="5000" spc="-50" dirty="0">
              <a:solidFill>
                <a:schemeClr val="bg1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EEA93DEC-4FDB-4202-8D96-658597B8B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3441" y="2752899"/>
            <a:ext cx="1833076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Virsraksts 5">
            <a:extLst>
              <a:ext uri="{FF2B5EF4-FFF2-40B4-BE49-F238E27FC236}">
                <a16:creationId xmlns:a16="http://schemas.microsoft.com/office/drawing/2014/main" id="{DC541D91-5A47-47CA-8028-9344361A8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4327" y="451983"/>
            <a:ext cx="22153417" cy="2651126"/>
          </a:xfrm>
        </p:spPr>
        <p:txBody>
          <a:bodyPr>
            <a:normAutofit/>
          </a:bodyPr>
          <a:lstStyle/>
          <a:p>
            <a:pPr algn="l"/>
            <a:r>
              <a:rPr lang="lv-LV" sz="6700" b="1" i="0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KĀDA IR PIEKĻŪSTAMA  </a:t>
            </a:r>
            <a:r>
              <a:rPr lang="lv-LV" sz="65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PUBLISKĀ </a:t>
            </a:r>
            <a:r>
              <a:rPr lang="lv-LV" sz="6500" dirty="0">
                <a:solidFill>
                  <a:schemeClr val="bg1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INFRASTUKTŪRA?</a:t>
            </a:r>
            <a:endParaRPr lang="lv-LV" sz="6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1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CCC551-19A2-9E4D-B620-9B0CAA4A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115333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Plus Jakarta Sans Light" pitchFamily="2" charset="0"/>
            </a:endParaRPr>
          </a:p>
        </p:txBody>
      </p:sp>
      <p:pic>
        <p:nvPicPr>
          <p:cNvPr id="4" name="Picture Placeholder 3" descr="plata gājēju ietve, atdalīts velo ceļš ">
            <a:extLst>
              <a:ext uri="{FF2B5EF4-FFF2-40B4-BE49-F238E27FC236}">
                <a16:creationId xmlns:a16="http://schemas.microsoft.com/office/drawing/2014/main" id="{60C1DB70-0F0B-AA49-B3F2-F600FE6DEDB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7186" y="6977235"/>
            <a:ext cx="5821966" cy="6738764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FC464E4-34A4-47DE-9881-46C05DEEF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60250" y="2265519"/>
            <a:ext cx="806769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Attēls 4" descr="režģis virs ūdens novadīšanas sistēmas">
            <a:extLst>
              <a:ext uri="{FF2B5EF4-FFF2-40B4-BE49-F238E27FC236}">
                <a16:creationId xmlns:a16="http://schemas.microsoft.com/office/drawing/2014/main" id="{43D01F9B-5807-4D6A-8D3E-693DE9E68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1561" y="7816251"/>
            <a:ext cx="6577636" cy="4933227"/>
          </a:xfrm>
          <a:prstGeom prst="rect">
            <a:avLst/>
          </a:prstGeom>
        </p:spPr>
      </p:pic>
      <p:pic>
        <p:nvPicPr>
          <p:cNvPr id="8" name="Attēls 7" descr="savienojuma vieta, kontrasta taktila virsma">
            <a:extLst>
              <a:ext uri="{FF2B5EF4-FFF2-40B4-BE49-F238E27FC236}">
                <a16:creationId xmlns:a16="http://schemas.microsoft.com/office/drawing/2014/main" id="{70DAA6E7-9500-4E8A-A495-54EAFA6F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6141" y="553702"/>
            <a:ext cx="5775152" cy="5990870"/>
          </a:xfrm>
          <a:prstGeom prst="rect">
            <a:avLst/>
          </a:prstGeom>
        </p:spPr>
      </p:pic>
      <p:pic>
        <p:nvPicPr>
          <p:cNvPr id="13" name="Attēls 12" descr="taktila virsma">
            <a:extLst>
              <a:ext uri="{FF2B5EF4-FFF2-40B4-BE49-F238E27FC236}">
                <a16:creationId xmlns:a16="http://schemas.microsoft.com/office/drawing/2014/main" id="{375FC258-CB4A-463A-A0B4-E497AF80B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87558" y="1149120"/>
            <a:ext cx="5780083" cy="48049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54733-6088-E79F-CC44-444A12D7EEB7}"/>
              </a:ext>
            </a:extLst>
          </p:cNvPr>
          <p:cNvSpPr txBox="1"/>
          <p:nvPr/>
        </p:nvSpPr>
        <p:spPr>
          <a:xfrm>
            <a:off x="11436823" y="2860967"/>
            <a:ext cx="12798043" cy="9601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685800" indent="-6858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platums ≥ 1,2 m, </a:t>
            </a:r>
            <a:r>
              <a:rPr lang="lv-LV" sz="4900" b="1" dirty="0">
                <a:solidFill>
                  <a:srgbClr val="00465B"/>
                </a:solidFill>
                <a:latin typeface="Arial" panose="020B0604020202020204" pitchFamily="34" charset="0"/>
              </a:rPr>
              <a:t>brīvs no jebkādiem šķēršļiem </a:t>
            </a:r>
          </a:p>
          <a:p>
            <a:pPr marL="685800" indent="-6858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ciets, līdzens un neslīdošs segums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ieteicamais </a:t>
            </a:r>
            <a:r>
              <a:rPr lang="lv-LV" sz="4900" b="1" dirty="0">
                <a:solidFill>
                  <a:srgbClr val="00465B"/>
                </a:solidFill>
                <a:latin typeface="Arial" panose="020B0604020202020204" pitchFamily="34" charset="0"/>
              </a:rPr>
              <a:t>slīpums šķērsgriezumā ≤ 3%</a:t>
            </a:r>
          </a:p>
          <a:p>
            <a:pPr marL="685800" indent="-6858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900" b="1" dirty="0">
                <a:solidFill>
                  <a:srgbClr val="00465B"/>
                </a:solidFill>
                <a:latin typeface="Arial" panose="020B0604020202020204" pitchFamily="34" charset="0"/>
              </a:rPr>
              <a:t>sākas un beidzas</a:t>
            </a: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 ar savienojumu vienā līmenī, ieteicamais </a:t>
            </a:r>
            <a:r>
              <a:rPr lang="lv-LV" sz="4900" b="1" dirty="0">
                <a:solidFill>
                  <a:srgbClr val="00465B"/>
                </a:solidFill>
                <a:latin typeface="Arial" panose="020B0604020202020204" pitchFamily="34" charset="0"/>
              </a:rPr>
              <a:t>slīpums ≤ 5%</a:t>
            </a:r>
          </a:p>
          <a:p>
            <a:pPr marL="685800" indent="-6858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4900" dirty="0" err="1">
                <a:solidFill>
                  <a:srgbClr val="00465B"/>
                </a:solidFill>
                <a:latin typeface="Arial" panose="020B0604020202020204" pitchFamily="34" charset="0"/>
              </a:rPr>
              <a:t>vadulu</a:t>
            </a: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 sistēmas un </a:t>
            </a:r>
            <a:r>
              <a:rPr lang="lv-LV" sz="4900" dirty="0" err="1">
                <a:solidFill>
                  <a:srgbClr val="00465B"/>
                </a:solidFill>
                <a:latin typeface="Arial" panose="020B0604020202020204" pitchFamily="34" charset="0"/>
              </a:rPr>
              <a:t>taktilas</a:t>
            </a: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 virsmas cilvēkiem ar redzes traucējumiem</a:t>
            </a:r>
          </a:p>
          <a:p>
            <a:pPr marL="685800" indent="-6858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pt-BR" sz="4900" dirty="0">
                <a:solidFill>
                  <a:srgbClr val="00465B"/>
                </a:solidFill>
                <a:latin typeface="Arial" panose="020B0604020202020204" pitchFamily="34" charset="0"/>
              </a:rPr>
              <a:t>ūdens novadīšanas</a:t>
            </a:r>
            <a:r>
              <a:rPr lang="lv-LV" sz="4900" dirty="0">
                <a:solidFill>
                  <a:srgbClr val="00465B"/>
                </a:solidFill>
                <a:latin typeface="Arial" panose="020B0604020202020204" pitchFamily="34" charset="0"/>
              </a:rPr>
              <a:t> sistēmas nosegtas, vienā līmenī ar ietvi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C595821-3FC2-4DDD-AA6E-69E731C98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30892" y="230801"/>
            <a:ext cx="12203974" cy="2080437"/>
          </a:xfrm>
        </p:spPr>
        <p:txBody>
          <a:bodyPr>
            <a:normAutofit fontScale="90000"/>
          </a:bodyPr>
          <a:lstStyle/>
          <a:p>
            <a:r>
              <a:rPr lang="lv-LV" dirty="0"/>
              <a:t>1. IETVES UN GĀJĒJU CEĻI</a:t>
            </a:r>
          </a:p>
        </p:txBody>
      </p:sp>
    </p:spTree>
    <p:extLst>
      <p:ext uri="{BB962C8B-B14F-4D97-AF65-F5344CB8AC3E}">
        <p14:creationId xmlns:p14="http://schemas.microsoft.com/office/powerpoint/2010/main" val="85141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6700983" y="7238023"/>
            <a:ext cx="7851908" cy="36471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Cilvēkiem ratiņkrēslā nav iespējams nokļūt uz ietves – savienojuma vieta nav izmantojama, apmales augstums ir 12 cm</a:t>
            </a:r>
          </a:p>
        </p:txBody>
      </p:sp>
      <p:pic>
        <p:nvPicPr>
          <p:cNvPr id="12" name="Attēla vietturis 11" descr="nepiekļūstama ratiņkrēsla lietotājiem ietve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973755" y="-383904"/>
            <a:ext cx="6884210" cy="7652016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749057" y="7238023"/>
            <a:ext cx="8214844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– nelīdzens, ar bedrēm segums, liels attālums starp betona plāksnēm, kas ir bīstams visiem</a:t>
            </a:r>
          </a:p>
        </p:txBody>
      </p:sp>
      <p:pic>
        <p:nvPicPr>
          <p:cNvPr id="14" name="Attēla vietturis 13" descr="bedraina ietve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75168" y="458140"/>
            <a:ext cx="6827313" cy="5893804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571501" y="7238023"/>
            <a:ext cx="6440474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cilvēkiem, kas pārvietojas ratiņkrēslā – ūdens noteka nav vienā līmenī ar ietvi</a:t>
            </a:r>
          </a:p>
        </p:txBody>
      </p:sp>
      <p:pic>
        <p:nvPicPr>
          <p:cNvPr id="16" name="Attēla vietturis 15" descr="bīstama ratiņkrēsla lietotājiem ūdens novadīšanas sistēma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84564" y="864307"/>
            <a:ext cx="6794485" cy="5095863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04595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051175"/>
            <a:ext cx="10878578" cy="2651126"/>
          </a:xfrm>
        </p:spPr>
        <p:txBody>
          <a:bodyPr>
            <a:normAutofit fontScale="90000"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IETVES UN </a:t>
            </a:r>
            <a:r>
              <a:rPr lang="lv-LV" sz="7500" dirty="0">
                <a:solidFill>
                  <a:srgbClr val="0046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GĀJĒJU </a:t>
            </a:r>
            <a:r>
              <a:rPr lang="lv-LV" sz="75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CEĻI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0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7736256" y="7238023"/>
            <a:ext cx="7173020" cy="15696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Šaura (68 cm), ļoti nelīdzena ietve</a:t>
            </a:r>
          </a:p>
        </p:txBody>
      </p:sp>
      <p:pic>
        <p:nvPicPr>
          <p:cNvPr id="12" name="Attēla vietturis 11" descr="šaura un lielām bedrēm ietve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75730" y="841470"/>
            <a:ext cx="6884210" cy="5163157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749057" y="7239390"/>
            <a:ext cx="8214844" cy="22621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ratiņkrēslu lietotājiem – nelīdzens, ar bedrēm segums visā gājēju ceļa platumā</a:t>
            </a:r>
          </a:p>
        </p:txBody>
      </p:sp>
      <p:pic>
        <p:nvPicPr>
          <p:cNvPr id="14" name="Attēla vietturis 13" descr="bedre visās ietves platumā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79475" y="484952"/>
            <a:ext cx="6818699" cy="5848797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672714" y="7238023"/>
            <a:ext cx="6672483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Nepārvarams šķērslis ratiņkrēsla lietotājiem – 10 cm augsta un asa apmale</a:t>
            </a:r>
          </a:p>
        </p:txBody>
      </p:sp>
      <p:pic>
        <p:nvPicPr>
          <p:cNvPr id="16" name="Attēla vietturis 15" descr="augsta  un asa ietves apmale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3704" y="208928"/>
            <a:ext cx="6818698" cy="6400847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04595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051175"/>
            <a:ext cx="10917767" cy="2651126"/>
          </a:xfrm>
        </p:spPr>
        <p:txBody>
          <a:bodyPr>
            <a:normAutofit fontScale="90000"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IETVES UN GĀJĒJU CEĻI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4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6398978" y="7092781"/>
            <a:ext cx="7837714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Savienojuma vietā velosipēdu novietne, kas traucē ratiņkrēsla lietotājiem uzbraukt  uz ietves</a:t>
            </a:r>
          </a:p>
        </p:txBody>
      </p:sp>
      <p:pic>
        <p:nvPicPr>
          <p:cNvPr id="12" name="Attēla vietturis 11" descr="velosipēdu novietne atrodas savienojumā vietā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908486" y="339386"/>
            <a:ext cx="6818698" cy="6167325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779813" y="7092782"/>
            <a:ext cx="8214844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 ar redzes traucējumiem – velosipēdu novietnes un puķu dobe pie/uz </a:t>
            </a:r>
            <a:r>
              <a:rPr lang="lv-LV" sz="45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taktilās</a:t>
            </a: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virsmas</a:t>
            </a:r>
          </a:p>
        </p:txBody>
      </p:sp>
      <p:pic>
        <p:nvPicPr>
          <p:cNvPr id="14" name="Attēla vietturis 13" descr="bīstama un ar šķēršļiem ietve cilvēkiem ar redze traucējumiem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14968" y="-565908"/>
            <a:ext cx="6852941" cy="7984766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470785" y="7092782"/>
            <a:ext cx="7076342" cy="2954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Ļoti šaura un ar nelīdzenu segumu uzbrauktuve. Papildu šķērslis – lūka uzreiz pie uzbrauktuves</a:t>
            </a:r>
          </a:p>
        </p:txBody>
      </p:sp>
      <p:pic>
        <p:nvPicPr>
          <p:cNvPr id="16" name="Attēla vietturis 15" descr="neatbilstoša ratiņkrēsla lietotājiem uzbraktuve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1261" y="852341"/>
            <a:ext cx="6818698" cy="5114023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104595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1051175"/>
            <a:ext cx="10917767" cy="2651126"/>
          </a:xfrm>
        </p:spPr>
        <p:txBody>
          <a:bodyPr>
            <a:normAutofit fontScale="90000"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IETVES UN GĀJĒJU CEĻI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0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059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98 Business Ethics and Compliance Presentation">
      <a:dk1>
        <a:srgbClr val="747993"/>
      </a:dk1>
      <a:lt1>
        <a:srgbClr val="FFFFFF"/>
      </a:lt1>
      <a:dk2>
        <a:srgbClr val="00465B"/>
      </a:dk2>
      <a:lt2>
        <a:srgbClr val="FFFFFF"/>
      </a:lt2>
      <a:accent1>
        <a:srgbClr val="434968"/>
      </a:accent1>
      <a:accent2>
        <a:srgbClr val="6BDAD0"/>
      </a:accent2>
      <a:accent3>
        <a:srgbClr val="E6E8F1"/>
      </a:accent3>
      <a:accent4>
        <a:srgbClr val="FFCBFF"/>
      </a:accent4>
      <a:accent5>
        <a:srgbClr val="C8BCE3"/>
      </a:accent5>
      <a:accent6>
        <a:srgbClr val="C9E1BD"/>
      </a:accent6>
      <a:hlink>
        <a:srgbClr val="335FFE"/>
      </a:hlink>
      <a:folHlink>
        <a:srgbClr val="CA64D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</a:spPr>
      <a:bodyPr rtlCol="0" anchor="ctr"/>
      <a:lstStyle>
        <a:defPPr algn="ctr" defTabSz="914217">
          <a:defRPr dirty="0">
            <a:solidFill>
              <a:srgbClr val="FFFF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Theme">
  <a:themeElements>
    <a:clrScheme name="AI - Brain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FDC300"/>
      </a:accent1>
      <a:accent2>
        <a:srgbClr val="8BC904"/>
      </a:accent2>
      <a:accent3>
        <a:srgbClr val="00B29C"/>
      </a:accent3>
      <a:accent4>
        <a:srgbClr val="0180B0"/>
      </a:accent4>
      <a:accent5>
        <a:srgbClr val="4D54A6"/>
      </a:accent5>
      <a:accent6>
        <a:srgbClr val="783AB1"/>
      </a:accent6>
      <a:hlink>
        <a:srgbClr val="335FFE"/>
      </a:hlink>
      <a:folHlink>
        <a:srgbClr val="CA64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Theme">
  <a:themeElements>
    <a:clrScheme name="30 Minimalist Marketing Presentation Template">
      <a:dk1>
        <a:srgbClr val="747993"/>
      </a:dk1>
      <a:lt1>
        <a:srgbClr val="FFFFFF"/>
      </a:lt1>
      <a:dk2>
        <a:srgbClr val="00465B"/>
      </a:dk2>
      <a:lt2>
        <a:srgbClr val="F3EFEC"/>
      </a:lt2>
      <a:accent1>
        <a:srgbClr val="F9E32B"/>
      </a:accent1>
      <a:accent2>
        <a:srgbClr val="A4A5A9"/>
      </a:accent2>
      <a:accent3>
        <a:srgbClr val="C4B1A2"/>
      </a:accent3>
      <a:accent4>
        <a:srgbClr val="474959"/>
      </a:accent4>
      <a:accent5>
        <a:srgbClr val="F9E7BC"/>
      </a:accent5>
      <a:accent6>
        <a:srgbClr val="B2DAE1"/>
      </a:accent6>
      <a:hlink>
        <a:srgbClr val="335FFE"/>
      </a:hlink>
      <a:folHlink>
        <a:srgbClr val="CA64D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92564</TotalTime>
  <Words>1564</Words>
  <Application>Microsoft Office PowerPoint</Application>
  <PresentationFormat>Pielāgots</PresentationFormat>
  <Paragraphs>163</Paragraphs>
  <Slides>27</Slides>
  <Notes>3</Notes>
  <HiddenSlides>0</HiddenSlides>
  <MMClips>0</MMClips>
  <ScaleCrop>false</ScaleCrop>
  <HeadingPairs>
    <vt:vector size="6" baseType="variant">
      <vt:variant>
        <vt:lpstr>Lietotie fonti</vt:lpstr>
      </vt:variant>
      <vt:variant>
        <vt:i4>16</vt:i4>
      </vt:variant>
      <vt:variant>
        <vt:lpstr>Dizains</vt:lpstr>
      </vt:variant>
      <vt:variant>
        <vt:i4>4</vt:i4>
      </vt:variant>
      <vt:variant>
        <vt:lpstr>Slaidu virsraksti</vt:lpstr>
      </vt:variant>
      <vt:variant>
        <vt:i4>27</vt:i4>
      </vt:variant>
    </vt:vector>
  </HeadingPairs>
  <TitlesOfParts>
    <vt:vector size="47" baseType="lpstr">
      <vt:lpstr>Microsoft YaHei</vt:lpstr>
      <vt:lpstr>Arial</vt:lpstr>
      <vt:lpstr>Arimo</vt:lpstr>
      <vt:lpstr>Calibri</vt:lpstr>
      <vt:lpstr>Heebo</vt:lpstr>
      <vt:lpstr>League Spartan</vt:lpstr>
      <vt:lpstr>Lucida Sans</vt:lpstr>
      <vt:lpstr>Nunito Sans Black</vt:lpstr>
      <vt:lpstr>Open Sans</vt:lpstr>
      <vt:lpstr>Open Sans Light</vt:lpstr>
      <vt:lpstr>Plus Jakarta Sans Light</vt:lpstr>
      <vt:lpstr>Poppins</vt:lpstr>
      <vt:lpstr>Source Sans 3</vt:lpstr>
      <vt:lpstr>Source Sans Pro</vt:lpstr>
      <vt:lpstr>Space Grotesk</vt:lpstr>
      <vt:lpstr>Verdana</vt:lpstr>
      <vt:lpstr>Default Theme</vt:lpstr>
      <vt:lpstr>2_Office Theme</vt:lpstr>
      <vt:lpstr>3_Default Theme</vt:lpstr>
      <vt:lpstr>2_Default Theme</vt:lpstr>
      <vt:lpstr>PIEKĻŪSTAMI GĀJĒJU CEĻI UN PĀRVADI,  SABIEDRISKĀ TRANSPORTA PIETURVIETAS</vt:lpstr>
      <vt:lpstr>PUBLISKās infrastruktūras PiekļūstamĪbas elementi</vt:lpstr>
      <vt:lpstr>PIEKĻŪSTAMAS INFRASTUKTŪRAS LIETOTĀJI</vt:lpstr>
      <vt:lpstr>CILVĒKU AR INVALIDITĀTI SKAITS LATVIJĀ</vt:lpstr>
      <vt:lpstr>KĀDA IR PIEKĻŪSTAMA  PUBLISKĀ INFRASTUKTŪRA?</vt:lpstr>
      <vt:lpstr>1. IETVES UN GĀJĒJU CEĻI</vt:lpstr>
      <vt:lpstr>IETVES UN GĀJĒJU CEĻI NEPĀRDOMĀTI RISINĀJUMI</vt:lpstr>
      <vt:lpstr>IETVES UN GĀJĒJU CEĻI NEPĀRDOMĀTI RISINĀJUMI</vt:lpstr>
      <vt:lpstr>IETVES UN GĀJĒJU CEĻI NEPĀRDOMĀTI RISINĀJUMI</vt:lpstr>
      <vt:lpstr>2. GĀJĒJU PĀREJAS</vt:lpstr>
      <vt:lpstr>GĀJĒJU PĀREJAS NEPĀRDOMĀTI RISINĀJUMI</vt:lpstr>
      <vt:lpstr>GĀJĒJU PĀREJAS NEPĀRDOMĀTI RISINĀJUMI</vt:lpstr>
      <vt:lpstr>3. GĀJĒJU TUNEĻI UN GAISA PĀRVADI    UZBRAUKTUVE   </vt:lpstr>
      <vt:lpstr>METĀLA  UZBRAUKTUVE</vt:lpstr>
      <vt:lpstr>3. GĀJĒJU TUNEĻI UN GAISA PĀRVADI    KĀPNES </vt:lpstr>
      <vt:lpstr>3. GĀJĒJU TUNEĻI UN GAISA PĀRVADI      PACĒLĀJS  </vt:lpstr>
      <vt:lpstr>GĀJĒJU PĀRVADI  GANDRĪZ LABĀS PRAKSES PIEMĒRI</vt:lpstr>
      <vt:lpstr>GĀJĒJU PĀRVADI NEPĀRDOMĀTI RISINĀJUMI</vt:lpstr>
      <vt:lpstr>4. SABIEDRISKĀ TRANSPOTA PIETURVIETAS</vt:lpstr>
      <vt:lpstr>SABIEDRISKĀ TRANSPOTA PIETURVIETAS NEPĀRDOMĀTI RISINĀJUMI</vt:lpstr>
      <vt:lpstr>5. PIEKĻŪSTAMĪBA CILVĒKIEM AR REDZES,DZIRDES UN GARĪGA RAKSTURA TRAUCĒJUMIEM</vt:lpstr>
      <vt:lpstr>PIEKĻŪSTAMĪBA CILVĒKIEM AR REDZES,DZIRDES UN GARĪGA RAKSTURA TRAUCĒJUMIEM NEPĀRDOMĀTI RISINĀJUMI</vt:lpstr>
      <vt:lpstr>6. PROMENĀDES</vt:lpstr>
      <vt:lpstr>PROMENĀDES LABĀ PRAKSE</vt:lpstr>
      <vt:lpstr>RESURSI</vt:lpstr>
      <vt:lpstr>VAIRĀK PAR HORIZONTĀLO PRINCIPU</vt:lpstr>
      <vt:lpstr>Paldies par uzmanību!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Templates</dc:subject>
  <dc:creator>Polina Rozkova</dc:creator>
  <cp:keywords/>
  <dc:description/>
  <cp:lastModifiedBy>Polina Rozkova</cp:lastModifiedBy>
  <cp:revision>9972</cp:revision>
  <cp:lastPrinted>2019-09-18T23:04:43Z</cp:lastPrinted>
  <dcterms:created xsi:type="dcterms:W3CDTF">2014-11-12T21:47:38Z</dcterms:created>
  <dcterms:modified xsi:type="dcterms:W3CDTF">2024-06-27T10:13:59Z</dcterms:modified>
  <cp:category/>
</cp:coreProperties>
</file>