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83" r:id="rId3"/>
    <p:sldId id="294" r:id="rId4"/>
    <p:sldId id="293" r:id="rId5"/>
    <p:sldId id="295" r:id="rId6"/>
    <p:sldId id="296" r:id="rId7"/>
    <p:sldId id="297" r:id="rId8"/>
    <p:sldId id="298" r:id="rId9"/>
    <p:sldId id="258" r:id="rId10"/>
  </p:sldIdLst>
  <p:sldSz cx="12192000" cy="6858000"/>
  <p:notesSz cx="6797675" cy="9926638"/>
  <p:defaultTextStyle>
    <a:defPPr>
      <a:defRPr lang="lv-LV"/>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6466"/>
    <a:srgbClr val="662D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5" autoAdjust="0"/>
    <p:restoredTop sz="86469" autoAdjust="0"/>
  </p:normalViewPr>
  <p:slideViewPr>
    <p:cSldViewPr snapToGrid="0">
      <p:cViewPr varScale="1">
        <p:scale>
          <a:sx n="72" d="100"/>
          <a:sy n="72" d="100"/>
        </p:scale>
        <p:origin x="202" y="62"/>
      </p:cViewPr>
      <p:guideLst/>
    </p:cSldViewPr>
  </p:slideViewPr>
  <p:outlineViewPr>
    <p:cViewPr>
      <p:scale>
        <a:sx n="33" d="100"/>
        <a:sy n="33" d="100"/>
      </p:scale>
      <p:origin x="0" y="-1204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0BCABF-5321-405C-AE1B-133BEB934437}" type="datetimeFigureOut">
              <a:rPr lang="lv-LV" smtClean="0"/>
              <a:t>20.06.2024</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257183E-6C6D-439F-A546-AE059CDC8BE5}" type="slidenum">
              <a:rPr lang="lv-LV" smtClean="0"/>
              <a:t>‹#›</a:t>
            </a:fld>
            <a:endParaRPr lang="lv-LV"/>
          </a:p>
        </p:txBody>
      </p:sp>
    </p:spTree>
    <p:extLst>
      <p:ext uri="{BB962C8B-B14F-4D97-AF65-F5344CB8AC3E}">
        <p14:creationId xmlns:p14="http://schemas.microsoft.com/office/powerpoint/2010/main" val="2515546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Foto: </a:t>
            </a:r>
            <a:r>
              <a:rPr lang="lv-LV" dirty="0" err="1"/>
              <a:t>pinterest</a:t>
            </a:r>
            <a:r>
              <a:rPr lang="lv-LV" dirty="0"/>
              <a:t>. </a:t>
            </a:r>
          </a:p>
        </p:txBody>
      </p:sp>
      <p:sp>
        <p:nvSpPr>
          <p:cNvPr id="4" name="Slide Number Placeholder 3"/>
          <p:cNvSpPr>
            <a:spLocks noGrp="1"/>
          </p:cNvSpPr>
          <p:nvPr>
            <p:ph type="sldNum" sz="quarter" idx="5"/>
          </p:nvPr>
        </p:nvSpPr>
        <p:spPr/>
        <p:txBody>
          <a:bodyPr/>
          <a:lstStyle/>
          <a:p>
            <a:fld id="{7257183E-6C6D-439F-A546-AE059CDC8BE5}" type="slidenum">
              <a:rPr lang="lv-LV" smtClean="0"/>
              <a:t>8</a:t>
            </a:fld>
            <a:endParaRPr lang="lv-LV"/>
          </a:p>
        </p:txBody>
      </p:sp>
    </p:spTree>
    <p:extLst>
      <p:ext uri="{BB962C8B-B14F-4D97-AF65-F5344CB8AC3E}">
        <p14:creationId xmlns:p14="http://schemas.microsoft.com/office/powerpoint/2010/main" val="1252861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4BCA638B-0B95-1F28-D006-A2C549AACE40}"/>
              </a:ext>
            </a:extLst>
          </p:cNvPr>
          <p:cNvSpPr>
            <a:spLocks noGrp="1"/>
          </p:cNvSpPr>
          <p:nvPr>
            <p:ph type="dt" sz="half" idx="10"/>
          </p:nvPr>
        </p:nvSpPr>
        <p:spPr/>
        <p:txBody>
          <a:bodyPr/>
          <a:lstStyle>
            <a:lvl1pPr>
              <a:defRPr/>
            </a:lvl1pPr>
          </a:lstStyle>
          <a:p>
            <a:pPr>
              <a:defRPr/>
            </a:pPr>
            <a:fld id="{F49B1561-800B-4AF8-AFEA-80B12FB13290}" type="datetimeFigureOut">
              <a:rPr lang="lv-LV"/>
              <a:pPr>
                <a:defRPr/>
              </a:pPr>
              <a:t>20.06.2024</a:t>
            </a:fld>
            <a:endParaRPr lang="lv-LV"/>
          </a:p>
        </p:txBody>
      </p:sp>
      <p:sp>
        <p:nvSpPr>
          <p:cNvPr id="5" name="Kājenes vietturis 4">
            <a:extLst>
              <a:ext uri="{FF2B5EF4-FFF2-40B4-BE49-F238E27FC236}">
                <a16:creationId xmlns:a16="http://schemas.microsoft.com/office/drawing/2014/main" id="{3561259E-19A3-C015-C51F-7817C7614748}"/>
              </a:ext>
            </a:extLst>
          </p:cNvPr>
          <p:cNvSpPr>
            <a:spLocks noGrp="1"/>
          </p:cNvSpPr>
          <p:nvPr>
            <p:ph type="ftr" sz="quarter" idx="11"/>
          </p:nvPr>
        </p:nvSpPr>
        <p:spPr/>
        <p:txBody>
          <a:bodyPr/>
          <a:lstStyle>
            <a:lvl1pPr>
              <a:defRPr/>
            </a:lvl1pPr>
          </a:lstStyle>
          <a:p>
            <a:pPr>
              <a:defRPr/>
            </a:pPr>
            <a:endParaRPr lang="lv-LV"/>
          </a:p>
        </p:txBody>
      </p:sp>
      <p:sp>
        <p:nvSpPr>
          <p:cNvPr id="6" name="Slaida numura vietturis 5">
            <a:extLst>
              <a:ext uri="{FF2B5EF4-FFF2-40B4-BE49-F238E27FC236}">
                <a16:creationId xmlns:a16="http://schemas.microsoft.com/office/drawing/2014/main" id="{E191B423-54B2-78E5-7A82-C9D697C9E249}"/>
              </a:ext>
            </a:extLst>
          </p:cNvPr>
          <p:cNvSpPr>
            <a:spLocks noGrp="1"/>
          </p:cNvSpPr>
          <p:nvPr>
            <p:ph type="sldNum" sz="quarter" idx="12"/>
          </p:nvPr>
        </p:nvSpPr>
        <p:spPr/>
        <p:txBody>
          <a:bodyPr/>
          <a:lstStyle>
            <a:lvl1pPr>
              <a:defRPr/>
            </a:lvl1pPr>
          </a:lstStyle>
          <a:p>
            <a:pPr>
              <a:defRPr/>
            </a:pPr>
            <a:fld id="{9A3D6C29-9B4A-4855-AAD9-F0D3CCBF6D62}" type="slidenum">
              <a:rPr lang="lv-LV" altLang="lv-LV"/>
              <a:pPr>
                <a:defRPr/>
              </a:pPr>
              <a:t>‹#›</a:t>
            </a:fld>
            <a:endParaRPr lang="lv-LV" altLang="lv-LV"/>
          </a:p>
        </p:txBody>
      </p:sp>
    </p:spTree>
    <p:extLst>
      <p:ext uri="{BB962C8B-B14F-4D97-AF65-F5344CB8AC3E}">
        <p14:creationId xmlns:p14="http://schemas.microsoft.com/office/powerpoint/2010/main" val="2232597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35730146-0DA4-3FD3-6BA7-01110E415AF1}"/>
              </a:ext>
            </a:extLst>
          </p:cNvPr>
          <p:cNvSpPr>
            <a:spLocks noGrp="1"/>
          </p:cNvSpPr>
          <p:nvPr>
            <p:ph type="dt" sz="half" idx="10"/>
          </p:nvPr>
        </p:nvSpPr>
        <p:spPr/>
        <p:txBody>
          <a:bodyPr/>
          <a:lstStyle>
            <a:lvl1pPr>
              <a:defRPr/>
            </a:lvl1pPr>
          </a:lstStyle>
          <a:p>
            <a:pPr>
              <a:defRPr/>
            </a:pPr>
            <a:fld id="{2E4CA329-DB26-4F2A-A5BF-78D6F1339CD1}" type="datetimeFigureOut">
              <a:rPr lang="lv-LV"/>
              <a:pPr>
                <a:defRPr/>
              </a:pPr>
              <a:t>20.06.2024</a:t>
            </a:fld>
            <a:endParaRPr lang="lv-LV"/>
          </a:p>
        </p:txBody>
      </p:sp>
      <p:sp>
        <p:nvSpPr>
          <p:cNvPr id="5" name="Kājenes vietturis 4">
            <a:extLst>
              <a:ext uri="{FF2B5EF4-FFF2-40B4-BE49-F238E27FC236}">
                <a16:creationId xmlns:a16="http://schemas.microsoft.com/office/drawing/2014/main" id="{CAE56291-E4CD-94BA-DF8B-51B33E3A1632}"/>
              </a:ext>
            </a:extLst>
          </p:cNvPr>
          <p:cNvSpPr>
            <a:spLocks noGrp="1"/>
          </p:cNvSpPr>
          <p:nvPr>
            <p:ph type="ftr" sz="quarter" idx="11"/>
          </p:nvPr>
        </p:nvSpPr>
        <p:spPr/>
        <p:txBody>
          <a:bodyPr/>
          <a:lstStyle>
            <a:lvl1pPr>
              <a:defRPr/>
            </a:lvl1pPr>
          </a:lstStyle>
          <a:p>
            <a:pPr>
              <a:defRPr/>
            </a:pPr>
            <a:endParaRPr lang="lv-LV"/>
          </a:p>
        </p:txBody>
      </p:sp>
      <p:sp>
        <p:nvSpPr>
          <p:cNvPr id="6" name="Slaida numura vietturis 5">
            <a:extLst>
              <a:ext uri="{FF2B5EF4-FFF2-40B4-BE49-F238E27FC236}">
                <a16:creationId xmlns:a16="http://schemas.microsoft.com/office/drawing/2014/main" id="{349389C4-2B69-6514-A3AF-A2FB10046FA8}"/>
              </a:ext>
            </a:extLst>
          </p:cNvPr>
          <p:cNvSpPr>
            <a:spLocks noGrp="1"/>
          </p:cNvSpPr>
          <p:nvPr>
            <p:ph type="sldNum" sz="quarter" idx="12"/>
          </p:nvPr>
        </p:nvSpPr>
        <p:spPr/>
        <p:txBody>
          <a:bodyPr/>
          <a:lstStyle>
            <a:lvl1pPr>
              <a:defRPr/>
            </a:lvl1pPr>
          </a:lstStyle>
          <a:p>
            <a:pPr>
              <a:defRPr/>
            </a:pPr>
            <a:fld id="{3F224F1E-CCC9-422C-BA9E-141BFC260B1A}" type="slidenum">
              <a:rPr lang="lv-LV" altLang="lv-LV"/>
              <a:pPr>
                <a:defRPr/>
              </a:pPr>
              <a:t>‹#›</a:t>
            </a:fld>
            <a:endParaRPr lang="lv-LV" altLang="lv-LV"/>
          </a:p>
        </p:txBody>
      </p:sp>
    </p:spTree>
    <p:extLst>
      <p:ext uri="{BB962C8B-B14F-4D97-AF65-F5344CB8AC3E}">
        <p14:creationId xmlns:p14="http://schemas.microsoft.com/office/powerpoint/2010/main" val="669951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p:cNvSpPr>
            <a:spLocks noGrp="1"/>
          </p:cNvSpPr>
          <p:nvPr>
            <p:ph type="body" orient="vert" idx="1"/>
          </p:nvPr>
        </p:nvSpPr>
        <p:spPr>
          <a:xfrm>
            <a:off x="838200" y="365125"/>
            <a:ext cx="7734300" cy="5811838"/>
          </a:xfrm>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9FA2C6B9-7BA0-62F2-E3DB-0DE9C9C590F2}"/>
              </a:ext>
            </a:extLst>
          </p:cNvPr>
          <p:cNvSpPr>
            <a:spLocks noGrp="1"/>
          </p:cNvSpPr>
          <p:nvPr>
            <p:ph type="dt" sz="half" idx="10"/>
          </p:nvPr>
        </p:nvSpPr>
        <p:spPr/>
        <p:txBody>
          <a:bodyPr/>
          <a:lstStyle>
            <a:lvl1pPr>
              <a:defRPr/>
            </a:lvl1pPr>
          </a:lstStyle>
          <a:p>
            <a:pPr>
              <a:defRPr/>
            </a:pPr>
            <a:fld id="{E2B4FB92-F221-4636-899C-7768D6F222E9}" type="datetimeFigureOut">
              <a:rPr lang="lv-LV"/>
              <a:pPr>
                <a:defRPr/>
              </a:pPr>
              <a:t>20.06.2024</a:t>
            </a:fld>
            <a:endParaRPr lang="lv-LV"/>
          </a:p>
        </p:txBody>
      </p:sp>
      <p:sp>
        <p:nvSpPr>
          <p:cNvPr id="5" name="Kājenes vietturis 4">
            <a:extLst>
              <a:ext uri="{FF2B5EF4-FFF2-40B4-BE49-F238E27FC236}">
                <a16:creationId xmlns:a16="http://schemas.microsoft.com/office/drawing/2014/main" id="{502856C7-5179-A27F-6B52-DA5668FCF559}"/>
              </a:ext>
            </a:extLst>
          </p:cNvPr>
          <p:cNvSpPr>
            <a:spLocks noGrp="1"/>
          </p:cNvSpPr>
          <p:nvPr>
            <p:ph type="ftr" sz="quarter" idx="11"/>
          </p:nvPr>
        </p:nvSpPr>
        <p:spPr/>
        <p:txBody>
          <a:bodyPr/>
          <a:lstStyle>
            <a:lvl1pPr>
              <a:defRPr/>
            </a:lvl1pPr>
          </a:lstStyle>
          <a:p>
            <a:pPr>
              <a:defRPr/>
            </a:pPr>
            <a:endParaRPr lang="lv-LV"/>
          </a:p>
        </p:txBody>
      </p:sp>
      <p:sp>
        <p:nvSpPr>
          <p:cNvPr id="6" name="Slaida numura vietturis 5">
            <a:extLst>
              <a:ext uri="{FF2B5EF4-FFF2-40B4-BE49-F238E27FC236}">
                <a16:creationId xmlns:a16="http://schemas.microsoft.com/office/drawing/2014/main" id="{3A963FE8-2530-F2BF-A06B-B80F332F3D0C}"/>
              </a:ext>
            </a:extLst>
          </p:cNvPr>
          <p:cNvSpPr>
            <a:spLocks noGrp="1"/>
          </p:cNvSpPr>
          <p:nvPr>
            <p:ph type="sldNum" sz="quarter" idx="12"/>
          </p:nvPr>
        </p:nvSpPr>
        <p:spPr/>
        <p:txBody>
          <a:bodyPr/>
          <a:lstStyle>
            <a:lvl1pPr>
              <a:defRPr/>
            </a:lvl1pPr>
          </a:lstStyle>
          <a:p>
            <a:pPr>
              <a:defRPr/>
            </a:pPr>
            <a:fld id="{4C331CD5-CA29-4EFE-BDAB-9166A67DCF00}" type="slidenum">
              <a:rPr lang="lv-LV" altLang="lv-LV"/>
              <a:pPr>
                <a:defRPr/>
              </a:pPr>
              <a:t>‹#›</a:t>
            </a:fld>
            <a:endParaRPr lang="lv-LV" altLang="lv-LV"/>
          </a:p>
        </p:txBody>
      </p:sp>
    </p:spTree>
    <p:extLst>
      <p:ext uri="{BB962C8B-B14F-4D97-AF65-F5344CB8AC3E}">
        <p14:creationId xmlns:p14="http://schemas.microsoft.com/office/powerpoint/2010/main" val="3896689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91430EDC-AD26-CB04-C53F-A97DBE82D53F}"/>
              </a:ext>
            </a:extLst>
          </p:cNvPr>
          <p:cNvSpPr>
            <a:spLocks noGrp="1"/>
          </p:cNvSpPr>
          <p:nvPr>
            <p:ph type="dt" sz="half" idx="10"/>
          </p:nvPr>
        </p:nvSpPr>
        <p:spPr/>
        <p:txBody>
          <a:bodyPr/>
          <a:lstStyle>
            <a:lvl1pPr>
              <a:defRPr/>
            </a:lvl1pPr>
          </a:lstStyle>
          <a:p>
            <a:pPr>
              <a:defRPr/>
            </a:pPr>
            <a:fld id="{45AE18D5-A307-4D68-8F63-82BCA6443C2E}" type="datetimeFigureOut">
              <a:rPr lang="lv-LV"/>
              <a:pPr>
                <a:defRPr/>
              </a:pPr>
              <a:t>20.06.2024</a:t>
            </a:fld>
            <a:endParaRPr lang="lv-LV"/>
          </a:p>
        </p:txBody>
      </p:sp>
      <p:sp>
        <p:nvSpPr>
          <p:cNvPr id="5" name="Kājenes vietturis 4">
            <a:extLst>
              <a:ext uri="{FF2B5EF4-FFF2-40B4-BE49-F238E27FC236}">
                <a16:creationId xmlns:a16="http://schemas.microsoft.com/office/drawing/2014/main" id="{4D647D70-3603-5A68-F2D1-5DCB0280BF64}"/>
              </a:ext>
            </a:extLst>
          </p:cNvPr>
          <p:cNvSpPr>
            <a:spLocks noGrp="1"/>
          </p:cNvSpPr>
          <p:nvPr>
            <p:ph type="ftr" sz="quarter" idx="11"/>
          </p:nvPr>
        </p:nvSpPr>
        <p:spPr/>
        <p:txBody>
          <a:bodyPr/>
          <a:lstStyle>
            <a:lvl1pPr>
              <a:defRPr/>
            </a:lvl1pPr>
          </a:lstStyle>
          <a:p>
            <a:pPr>
              <a:defRPr/>
            </a:pPr>
            <a:endParaRPr lang="lv-LV"/>
          </a:p>
        </p:txBody>
      </p:sp>
      <p:sp>
        <p:nvSpPr>
          <p:cNvPr id="6" name="Slaida numura vietturis 5">
            <a:extLst>
              <a:ext uri="{FF2B5EF4-FFF2-40B4-BE49-F238E27FC236}">
                <a16:creationId xmlns:a16="http://schemas.microsoft.com/office/drawing/2014/main" id="{A17DAB49-1112-9AA4-FA11-1B7A36DDC16D}"/>
              </a:ext>
            </a:extLst>
          </p:cNvPr>
          <p:cNvSpPr>
            <a:spLocks noGrp="1"/>
          </p:cNvSpPr>
          <p:nvPr>
            <p:ph type="sldNum" sz="quarter" idx="12"/>
          </p:nvPr>
        </p:nvSpPr>
        <p:spPr/>
        <p:txBody>
          <a:bodyPr/>
          <a:lstStyle>
            <a:lvl1pPr>
              <a:defRPr/>
            </a:lvl1pPr>
          </a:lstStyle>
          <a:p>
            <a:pPr>
              <a:defRPr/>
            </a:pPr>
            <a:fld id="{7CE99CC3-9E39-49BA-938F-F56E83F32EA0}" type="slidenum">
              <a:rPr lang="lv-LV" altLang="lv-LV"/>
              <a:pPr>
                <a:defRPr/>
              </a:pPr>
              <a:t>‹#›</a:t>
            </a:fld>
            <a:endParaRPr lang="lv-LV" altLang="lv-LV"/>
          </a:p>
        </p:txBody>
      </p:sp>
    </p:spTree>
    <p:extLst>
      <p:ext uri="{BB962C8B-B14F-4D97-AF65-F5344CB8AC3E}">
        <p14:creationId xmlns:p14="http://schemas.microsoft.com/office/powerpoint/2010/main" val="3525213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Rediģēt šablona teksta stilus</a:t>
            </a:r>
          </a:p>
        </p:txBody>
      </p:sp>
      <p:sp>
        <p:nvSpPr>
          <p:cNvPr id="4" name="Datuma vietturis 3">
            <a:extLst>
              <a:ext uri="{FF2B5EF4-FFF2-40B4-BE49-F238E27FC236}">
                <a16:creationId xmlns:a16="http://schemas.microsoft.com/office/drawing/2014/main" id="{266E4AE3-A57F-CEE3-EB88-BD8A6775EF6E}"/>
              </a:ext>
            </a:extLst>
          </p:cNvPr>
          <p:cNvSpPr>
            <a:spLocks noGrp="1"/>
          </p:cNvSpPr>
          <p:nvPr>
            <p:ph type="dt" sz="half" idx="10"/>
          </p:nvPr>
        </p:nvSpPr>
        <p:spPr/>
        <p:txBody>
          <a:bodyPr/>
          <a:lstStyle>
            <a:lvl1pPr>
              <a:defRPr/>
            </a:lvl1pPr>
          </a:lstStyle>
          <a:p>
            <a:pPr>
              <a:defRPr/>
            </a:pPr>
            <a:fld id="{6DB9BA35-A5AD-474E-88BB-F1F8C8892652}" type="datetimeFigureOut">
              <a:rPr lang="lv-LV"/>
              <a:pPr>
                <a:defRPr/>
              </a:pPr>
              <a:t>20.06.2024</a:t>
            </a:fld>
            <a:endParaRPr lang="lv-LV"/>
          </a:p>
        </p:txBody>
      </p:sp>
      <p:sp>
        <p:nvSpPr>
          <p:cNvPr id="5" name="Kājenes vietturis 4">
            <a:extLst>
              <a:ext uri="{FF2B5EF4-FFF2-40B4-BE49-F238E27FC236}">
                <a16:creationId xmlns:a16="http://schemas.microsoft.com/office/drawing/2014/main" id="{0CD39F8B-6AE9-54E3-6BDF-568D935EB4B7}"/>
              </a:ext>
            </a:extLst>
          </p:cNvPr>
          <p:cNvSpPr>
            <a:spLocks noGrp="1"/>
          </p:cNvSpPr>
          <p:nvPr>
            <p:ph type="ftr" sz="quarter" idx="11"/>
          </p:nvPr>
        </p:nvSpPr>
        <p:spPr/>
        <p:txBody>
          <a:bodyPr/>
          <a:lstStyle>
            <a:lvl1pPr>
              <a:defRPr/>
            </a:lvl1pPr>
          </a:lstStyle>
          <a:p>
            <a:pPr>
              <a:defRPr/>
            </a:pPr>
            <a:endParaRPr lang="lv-LV"/>
          </a:p>
        </p:txBody>
      </p:sp>
      <p:sp>
        <p:nvSpPr>
          <p:cNvPr id="6" name="Slaida numura vietturis 5">
            <a:extLst>
              <a:ext uri="{FF2B5EF4-FFF2-40B4-BE49-F238E27FC236}">
                <a16:creationId xmlns:a16="http://schemas.microsoft.com/office/drawing/2014/main" id="{2514AE53-FC24-1CE5-9518-03F7125F7B78}"/>
              </a:ext>
            </a:extLst>
          </p:cNvPr>
          <p:cNvSpPr>
            <a:spLocks noGrp="1"/>
          </p:cNvSpPr>
          <p:nvPr>
            <p:ph type="sldNum" sz="quarter" idx="12"/>
          </p:nvPr>
        </p:nvSpPr>
        <p:spPr/>
        <p:txBody>
          <a:bodyPr/>
          <a:lstStyle>
            <a:lvl1pPr>
              <a:defRPr/>
            </a:lvl1pPr>
          </a:lstStyle>
          <a:p>
            <a:pPr>
              <a:defRPr/>
            </a:pPr>
            <a:fld id="{09F1EF85-B7A7-4B72-A79A-C79D4064A602}" type="slidenum">
              <a:rPr lang="lv-LV" altLang="lv-LV"/>
              <a:pPr>
                <a:defRPr/>
              </a:pPr>
              <a:t>‹#›</a:t>
            </a:fld>
            <a:endParaRPr lang="lv-LV" altLang="lv-LV"/>
          </a:p>
        </p:txBody>
      </p:sp>
    </p:spTree>
    <p:extLst>
      <p:ext uri="{BB962C8B-B14F-4D97-AF65-F5344CB8AC3E}">
        <p14:creationId xmlns:p14="http://schemas.microsoft.com/office/powerpoint/2010/main" val="3524385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838200" y="1825625"/>
            <a:ext cx="5181600"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6172200" y="1825625"/>
            <a:ext cx="5181600" cy="435133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3">
            <a:extLst>
              <a:ext uri="{FF2B5EF4-FFF2-40B4-BE49-F238E27FC236}">
                <a16:creationId xmlns:a16="http://schemas.microsoft.com/office/drawing/2014/main" id="{C5A59901-AF21-3313-DFC0-6A0A6521DD61}"/>
              </a:ext>
            </a:extLst>
          </p:cNvPr>
          <p:cNvSpPr>
            <a:spLocks noGrp="1"/>
          </p:cNvSpPr>
          <p:nvPr>
            <p:ph type="dt" sz="half" idx="10"/>
          </p:nvPr>
        </p:nvSpPr>
        <p:spPr/>
        <p:txBody>
          <a:bodyPr/>
          <a:lstStyle>
            <a:lvl1pPr>
              <a:defRPr/>
            </a:lvl1pPr>
          </a:lstStyle>
          <a:p>
            <a:pPr>
              <a:defRPr/>
            </a:pPr>
            <a:fld id="{1FC42CCD-48DB-4CEA-9D00-86DC72B84E3A}" type="datetimeFigureOut">
              <a:rPr lang="lv-LV"/>
              <a:pPr>
                <a:defRPr/>
              </a:pPr>
              <a:t>20.06.2024</a:t>
            </a:fld>
            <a:endParaRPr lang="lv-LV"/>
          </a:p>
        </p:txBody>
      </p:sp>
      <p:sp>
        <p:nvSpPr>
          <p:cNvPr id="6" name="Kājenes vietturis 4">
            <a:extLst>
              <a:ext uri="{FF2B5EF4-FFF2-40B4-BE49-F238E27FC236}">
                <a16:creationId xmlns:a16="http://schemas.microsoft.com/office/drawing/2014/main" id="{604A9B59-4BC6-A4BF-0521-E65AFCC9824C}"/>
              </a:ext>
            </a:extLst>
          </p:cNvPr>
          <p:cNvSpPr>
            <a:spLocks noGrp="1"/>
          </p:cNvSpPr>
          <p:nvPr>
            <p:ph type="ftr" sz="quarter" idx="11"/>
          </p:nvPr>
        </p:nvSpPr>
        <p:spPr/>
        <p:txBody>
          <a:bodyPr/>
          <a:lstStyle>
            <a:lvl1pPr>
              <a:defRPr/>
            </a:lvl1pPr>
          </a:lstStyle>
          <a:p>
            <a:pPr>
              <a:defRPr/>
            </a:pPr>
            <a:endParaRPr lang="lv-LV"/>
          </a:p>
        </p:txBody>
      </p:sp>
      <p:sp>
        <p:nvSpPr>
          <p:cNvPr id="7" name="Slaida numura vietturis 5">
            <a:extLst>
              <a:ext uri="{FF2B5EF4-FFF2-40B4-BE49-F238E27FC236}">
                <a16:creationId xmlns:a16="http://schemas.microsoft.com/office/drawing/2014/main" id="{5B5EE0BE-BC11-D764-E6FF-F817456AD8B2}"/>
              </a:ext>
            </a:extLst>
          </p:cNvPr>
          <p:cNvSpPr>
            <a:spLocks noGrp="1"/>
          </p:cNvSpPr>
          <p:nvPr>
            <p:ph type="sldNum" sz="quarter" idx="12"/>
          </p:nvPr>
        </p:nvSpPr>
        <p:spPr/>
        <p:txBody>
          <a:bodyPr/>
          <a:lstStyle>
            <a:lvl1pPr>
              <a:defRPr/>
            </a:lvl1pPr>
          </a:lstStyle>
          <a:p>
            <a:pPr>
              <a:defRPr/>
            </a:pPr>
            <a:fld id="{9CE2D9DB-EE1A-4B1D-9ACF-9F7F84544CC6}" type="slidenum">
              <a:rPr lang="lv-LV" altLang="lv-LV"/>
              <a:pPr>
                <a:defRPr/>
              </a:pPr>
              <a:t>‹#›</a:t>
            </a:fld>
            <a:endParaRPr lang="lv-LV" altLang="lv-LV"/>
          </a:p>
        </p:txBody>
      </p:sp>
    </p:spTree>
    <p:extLst>
      <p:ext uri="{BB962C8B-B14F-4D97-AF65-F5344CB8AC3E}">
        <p14:creationId xmlns:p14="http://schemas.microsoft.com/office/powerpoint/2010/main" val="290697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Satura vietturis 3"/>
          <p:cNvSpPr>
            <a:spLocks noGrp="1"/>
          </p:cNvSpPr>
          <p:nvPr>
            <p:ph sz="half" idx="2"/>
          </p:nvPr>
        </p:nvSpPr>
        <p:spPr>
          <a:xfrm>
            <a:off x="839788" y="2505075"/>
            <a:ext cx="5157787"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Satura vietturis 5"/>
          <p:cNvSpPr>
            <a:spLocks noGrp="1"/>
          </p:cNvSpPr>
          <p:nvPr>
            <p:ph sz="quarter" idx="4"/>
          </p:nvPr>
        </p:nvSpPr>
        <p:spPr>
          <a:xfrm>
            <a:off x="6172200" y="2505075"/>
            <a:ext cx="5183188" cy="3684588"/>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3">
            <a:extLst>
              <a:ext uri="{FF2B5EF4-FFF2-40B4-BE49-F238E27FC236}">
                <a16:creationId xmlns:a16="http://schemas.microsoft.com/office/drawing/2014/main" id="{82D766A9-BA27-F52E-C027-01E3C3E2CF5C}"/>
              </a:ext>
            </a:extLst>
          </p:cNvPr>
          <p:cNvSpPr>
            <a:spLocks noGrp="1"/>
          </p:cNvSpPr>
          <p:nvPr>
            <p:ph type="dt" sz="half" idx="10"/>
          </p:nvPr>
        </p:nvSpPr>
        <p:spPr/>
        <p:txBody>
          <a:bodyPr/>
          <a:lstStyle>
            <a:lvl1pPr>
              <a:defRPr/>
            </a:lvl1pPr>
          </a:lstStyle>
          <a:p>
            <a:pPr>
              <a:defRPr/>
            </a:pPr>
            <a:fld id="{235F5255-95E1-4BAD-8A85-A43B3C360C71}" type="datetimeFigureOut">
              <a:rPr lang="lv-LV"/>
              <a:pPr>
                <a:defRPr/>
              </a:pPr>
              <a:t>20.06.2024</a:t>
            </a:fld>
            <a:endParaRPr lang="lv-LV"/>
          </a:p>
        </p:txBody>
      </p:sp>
      <p:sp>
        <p:nvSpPr>
          <p:cNvPr id="8" name="Kājenes vietturis 4">
            <a:extLst>
              <a:ext uri="{FF2B5EF4-FFF2-40B4-BE49-F238E27FC236}">
                <a16:creationId xmlns:a16="http://schemas.microsoft.com/office/drawing/2014/main" id="{F75EF340-422E-28F8-297F-745E44689541}"/>
              </a:ext>
            </a:extLst>
          </p:cNvPr>
          <p:cNvSpPr>
            <a:spLocks noGrp="1"/>
          </p:cNvSpPr>
          <p:nvPr>
            <p:ph type="ftr" sz="quarter" idx="11"/>
          </p:nvPr>
        </p:nvSpPr>
        <p:spPr/>
        <p:txBody>
          <a:bodyPr/>
          <a:lstStyle>
            <a:lvl1pPr>
              <a:defRPr/>
            </a:lvl1pPr>
          </a:lstStyle>
          <a:p>
            <a:pPr>
              <a:defRPr/>
            </a:pPr>
            <a:endParaRPr lang="lv-LV"/>
          </a:p>
        </p:txBody>
      </p:sp>
      <p:sp>
        <p:nvSpPr>
          <p:cNvPr id="9" name="Slaida numura vietturis 5">
            <a:extLst>
              <a:ext uri="{FF2B5EF4-FFF2-40B4-BE49-F238E27FC236}">
                <a16:creationId xmlns:a16="http://schemas.microsoft.com/office/drawing/2014/main" id="{6DF3A38F-4329-0A8D-969C-323D13AF5322}"/>
              </a:ext>
            </a:extLst>
          </p:cNvPr>
          <p:cNvSpPr>
            <a:spLocks noGrp="1"/>
          </p:cNvSpPr>
          <p:nvPr>
            <p:ph type="sldNum" sz="quarter" idx="12"/>
          </p:nvPr>
        </p:nvSpPr>
        <p:spPr/>
        <p:txBody>
          <a:bodyPr/>
          <a:lstStyle>
            <a:lvl1pPr>
              <a:defRPr/>
            </a:lvl1pPr>
          </a:lstStyle>
          <a:p>
            <a:pPr>
              <a:defRPr/>
            </a:pPr>
            <a:fld id="{0FD5B010-31F9-40AC-8381-5B7C4C947A1A}" type="slidenum">
              <a:rPr lang="lv-LV" altLang="lv-LV"/>
              <a:pPr>
                <a:defRPr/>
              </a:pPr>
              <a:t>‹#›</a:t>
            </a:fld>
            <a:endParaRPr lang="lv-LV" altLang="lv-LV"/>
          </a:p>
        </p:txBody>
      </p:sp>
    </p:spTree>
    <p:extLst>
      <p:ext uri="{BB962C8B-B14F-4D97-AF65-F5344CB8AC3E}">
        <p14:creationId xmlns:p14="http://schemas.microsoft.com/office/powerpoint/2010/main" val="826468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Datuma vietturis 3">
            <a:extLst>
              <a:ext uri="{FF2B5EF4-FFF2-40B4-BE49-F238E27FC236}">
                <a16:creationId xmlns:a16="http://schemas.microsoft.com/office/drawing/2014/main" id="{5C1D6B9E-F91C-54A1-211F-1A0AF95FD9C7}"/>
              </a:ext>
            </a:extLst>
          </p:cNvPr>
          <p:cNvSpPr>
            <a:spLocks noGrp="1"/>
          </p:cNvSpPr>
          <p:nvPr>
            <p:ph type="dt" sz="half" idx="10"/>
          </p:nvPr>
        </p:nvSpPr>
        <p:spPr/>
        <p:txBody>
          <a:bodyPr/>
          <a:lstStyle>
            <a:lvl1pPr>
              <a:defRPr/>
            </a:lvl1pPr>
          </a:lstStyle>
          <a:p>
            <a:pPr>
              <a:defRPr/>
            </a:pPr>
            <a:fld id="{147C805B-461C-4721-BB3C-DEAF6CC3350E}" type="datetimeFigureOut">
              <a:rPr lang="lv-LV"/>
              <a:pPr>
                <a:defRPr/>
              </a:pPr>
              <a:t>20.06.2024</a:t>
            </a:fld>
            <a:endParaRPr lang="lv-LV"/>
          </a:p>
        </p:txBody>
      </p:sp>
      <p:sp>
        <p:nvSpPr>
          <p:cNvPr id="4" name="Kājenes vietturis 4">
            <a:extLst>
              <a:ext uri="{FF2B5EF4-FFF2-40B4-BE49-F238E27FC236}">
                <a16:creationId xmlns:a16="http://schemas.microsoft.com/office/drawing/2014/main" id="{0CC54533-56A8-610E-A5CE-0B65B4DF5DD0}"/>
              </a:ext>
            </a:extLst>
          </p:cNvPr>
          <p:cNvSpPr>
            <a:spLocks noGrp="1"/>
          </p:cNvSpPr>
          <p:nvPr>
            <p:ph type="ftr" sz="quarter" idx="11"/>
          </p:nvPr>
        </p:nvSpPr>
        <p:spPr/>
        <p:txBody>
          <a:bodyPr/>
          <a:lstStyle>
            <a:lvl1pPr>
              <a:defRPr/>
            </a:lvl1pPr>
          </a:lstStyle>
          <a:p>
            <a:pPr>
              <a:defRPr/>
            </a:pPr>
            <a:endParaRPr lang="lv-LV"/>
          </a:p>
        </p:txBody>
      </p:sp>
      <p:sp>
        <p:nvSpPr>
          <p:cNvPr id="5" name="Slaida numura vietturis 5">
            <a:extLst>
              <a:ext uri="{FF2B5EF4-FFF2-40B4-BE49-F238E27FC236}">
                <a16:creationId xmlns:a16="http://schemas.microsoft.com/office/drawing/2014/main" id="{7258A243-7F6D-40E9-5C8A-99ADA6DC3CD9}"/>
              </a:ext>
            </a:extLst>
          </p:cNvPr>
          <p:cNvSpPr>
            <a:spLocks noGrp="1"/>
          </p:cNvSpPr>
          <p:nvPr>
            <p:ph type="sldNum" sz="quarter" idx="12"/>
          </p:nvPr>
        </p:nvSpPr>
        <p:spPr/>
        <p:txBody>
          <a:bodyPr/>
          <a:lstStyle>
            <a:lvl1pPr>
              <a:defRPr/>
            </a:lvl1pPr>
          </a:lstStyle>
          <a:p>
            <a:pPr>
              <a:defRPr/>
            </a:pPr>
            <a:fld id="{62ED5F3D-483E-4CB3-923B-D1810A6E24C0}" type="slidenum">
              <a:rPr lang="lv-LV" altLang="lv-LV"/>
              <a:pPr>
                <a:defRPr/>
              </a:pPr>
              <a:t>‹#›</a:t>
            </a:fld>
            <a:endParaRPr lang="lv-LV" altLang="lv-LV"/>
          </a:p>
        </p:txBody>
      </p:sp>
    </p:spTree>
    <p:extLst>
      <p:ext uri="{BB962C8B-B14F-4D97-AF65-F5344CB8AC3E}">
        <p14:creationId xmlns:p14="http://schemas.microsoft.com/office/powerpoint/2010/main" val="3240682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3">
            <a:extLst>
              <a:ext uri="{FF2B5EF4-FFF2-40B4-BE49-F238E27FC236}">
                <a16:creationId xmlns:a16="http://schemas.microsoft.com/office/drawing/2014/main" id="{6DD178F2-B10F-B4C4-752D-6963CEAF9516}"/>
              </a:ext>
            </a:extLst>
          </p:cNvPr>
          <p:cNvSpPr>
            <a:spLocks noGrp="1"/>
          </p:cNvSpPr>
          <p:nvPr>
            <p:ph type="dt" sz="half" idx="10"/>
          </p:nvPr>
        </p:nvSpPr>
        <p:spPr/>
        <p:txBody>
          <a:bodyPr/>
          <a:lstStyle>
            <a:lvl1pPr>
              <a:defRPr/>
            </a:lvl1pPr>
          </a:lstStyle>
          <a:p>
            <a:pPr>
              <a:defRPr/>
            </a:pPr>
            <a:fld id="{C5D79BE2-F243-4C6A-B3CF-B8CD9BD26855}" type="datetimeFigureOut">
              <a:rPr lang="lv-LV"/>
              <a:pPr>
                <a:defRPr/>
              </a:pPr>
              <a:t>20.06.2024</a:t>
            </a:fld>
            <a:endParaRPr lang="lv-LV"/>
          </a:p>
        </p:txBody>
      </p:sp>
      <p:sp>
        <p:nvSpPr>
          <p:cNvPr id="3" name="Kājenes vietturis 4">
            <a:extLst>
              <a:ext uri="{FF2B5EF4-FFF2-40B4-BE49-F238E27FC236}">
                <a16:creationId xmlns:a16="http://schemas.microsoft.com/office/drawing/2014/main" id="{EBAAB1E3-CE32-6249-66B5-07107483516C}"/>
              </a:ext>
            </a:extLst>
          </p:cNvPr>
          <p:cNvSpPr>
            <a:spLocks noGrp="1"/>
          </p:cNvSpPr>
          <p:nvPr>
            <p:ph type="ftr" sz="quarter" idx="11"/>
          </p:nvPr>
        </p:nvSpPr>
        <p:spPr/>
        <p:txBody>
          <a:bodyPr/>
          <a:lstStyle>
            <a:lvl1pPr>
              <a:defRPr/>
            </a:lvl1pPr>
          </a:lstStyle>
          <a:p>
            <a:pPr>
              <a:defRPr/>
            </a:pPr>
            <a:endParaRPr lang="lv-LV"/>
          </a:p>
        </p:txBody>
      </p:sp>
      <p:sp>
        <p:nvSpPr>
          <p:cNvPr id="4" name="Slaida numura vietturis 5">
            <a:extLst>
              <a:ext uri="{FF2B5EF4-FFF2-40B4-BE49-F238E27FC236}">
                <a16:creationId xmlns:a16="http://schemas.microsoft.com/office/drawing/2014/main" id="{87D6F173-8DD4-4A24-EDCF-6B3B775F005A}"/>
              </a:ext>
            </a:extLst>
          </p:cNvPr>
          <p:cNvSpPr>
            <a:spLocks noGrp="1"/>
          </p:cNvSpPr>
          <p:nvPr>
            <p:ph type="sldNum" sz="quarter" idx="12"/>
          </p:nvPr>
        </p:nvSpPr>
        <p:spPr/>
        <p:txBody>
          <a:bodyPr/>
          <a:lstStyle>
            <a:lvl1pPr>
              <a:defRPr/>
            </a:lvl1pPr>
          </a:lstStyle>
          <a:p>
            <a:pPr>
              <a:defRPr/>
            </a:pPr>
            <a:fld id="{424D2AA5-BD6A-45D3-850A-EEAF16AC0F06}" type="slidenum">
              <a:rPr lang="lv-LV" altLang="lv-LV"/>
              <a:pPr>
                <a:defRPr/>
              </a:pPr>
              <a:t>‹#›</a:t>
            </a:fld>
            <a:endParaRPr lang="lv-LV" altLang="lv-LV"/>
          </a:p>
        </p:txBody>
      </p:sp>
    </p:spTree>
    <p:extLst>
      <p:ext uri="{BB962C8B-B14F-4D97-AF65-F5344CB8AC3E}">
        <p14:creationId xmlns:p14="http://schemas.microsoft.com/office/powerpoint/2010/main" val="32910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Rediģēt šablona teksta stilus</a:t>
            </a:r>
          </a:p>
        </p:txBody>
      </p:sp>
      <p:sp>
        <p:nvSpPr>
          <p:cNvPr id="5" name="Datuma vietturis 3">
            <a:extLst>
              <a:ext uri="{FF2B5EF4-FFF2-40B4-BE49-F238E27FC236}">
                <a16:creationId xmlns:a16="http://schemas.microsoft.com/office/drawing/2014/main" id="{A7C3BBA8-4A94-4A67-3F68-51E68D26E205}"/>
              </a:ext>
            </a:extLst>
          </p:cNvPr>
          <p:cNvSpPr>
            <a:spLocks noGrp="1"/>
          </p:cNvSpPr>
          <p:nvPr>
            <p:ph type="dt" sz="half" idx="10"/>
          </p:nvPr>
        </p:nvSpPr>
        <p:spPr/>
        <p:txBody>
          <a:bodyPr/>
          <a:lstStyle>
            <a:lvl1pPr>
              <a:defRPr/>
            </a:lvl1pPr>
          </a:lstStyle>
          <a:p>
            <a:pPr>
              <a:defRPr/>
            </a:pPr>
            <a:fld id="{7871D8CC-E9BA-4B00-B43A-D87239CAEAC6}" type="datetimeFigureOut">
              <a:rPr lang="lv-LV"/>
              <a:pPr>
                <a:defRPr/>
              </a:pPr>
              <a:t>20.06.2024</a:t>
            </a:fld>
            <a:endParaRPr lang="lv-LV"/>
          </a:p>
        </p:txBody>
      </p:sp>
      <p:sp>
        <p:nvSpPr>
          <p:cNvPr id="6" name="Kājenes vietturis 4">
            <a:extLst>
              <a:ext uri="{FF2B5EF4-FFF2-40B4-BE49-F238E27FC236}">
                <a16:creationId xmlns:a16="http://schemas.microsoft.com/office/drawing/2014/main" id="{5ADF2608-39AA-9B20-D978-D08549E11E39}"/>
              </a:ext>
            </a:extLst>
          </p:cNvPr>
          <p:cNvSpPr>
            <a:spLocks noGrp="1"/>
          </p:cNvSpPr>
          <p:nvPr>
            <p:ph type="ftr" sz="quarter" idx="11"/>
          </p:nvPr>
        </p:nvSpPr>
        <p:spPr/>
        <p:txBody>
          <a:bodyPr/>
          <a:lstStyle>
            <a:lvl1pPr>
              <a:defRPr/>
            </a:lvl1pPr>
          </a:lstStyle>
          <a:p>
            <a:pPr>
              <a:defRPr/>
            </a:pPr>
            <a:endParaRPr lang="lv-LV"/>
          </a:p>
        </p:txBody>
      </p:sp>
      <p:sp>
        <p:nvSpPr>
          <p:cNvPr id="7" name="Slaida numura vietturis 5">
            <a:extLst>
              <a:ext uri="{FF2B5EF4-FFF2-40B4-BE49-F238E27FC236}">
                <a16:creationId xmlns:a16="http://schemas.microsoft.com/office/drawing/2014/main" id="{0DDA44A6-9DDE-9E61-A55D-83CC566F493F}"/>
              </a:ext>
            </a:extLst>
          </p:cNvPr>
          <p:cNvSpPr>
            <a:spLocks noGrp="1"/>
          </p:cNvSpPr>
          <p:nvPr>
            <p:ph type="sldNum" sz="quarter" idx="12"/>
          </p:nvPr>
        </p:nvSpPr>
        <p:spPr/>
        <p:txBody>
          <a:bodyPr/>
          <a:lstStyle>
            <a:lvl1pPr>
              <a:defRPr/>
            </a:lvl1pPr>
          </a:lstStyle>
          <a:p>
            <a:pPr>
              <a:defRPr/>
            </a:pPr>
            <a:fld id="{90C9725F-791F-4690-90CE-D79814FB6B64}" type="slidenum">
              <a:rPr lang="lv-LV" altLang="lv-LV"/>
              <a:pPr>
                <a:defRPr/>
              </a:pPr>
              <a:t>‹#›</a:t>
            </a:fld>
            <a:endParaRPr lang="lv-LV" altLang="lv-LV"/>
          </a:p>
        </p:txBody>
      </p:sp>
    </p:spTree>
    <p:extLst>
      <p:ext uri="{BB962C8B-B14F-4D97-AF65-F5344CB8AC3E}">
        <p14:creationId xmlns:p14="http://schemas.microsoft.com/office/powerpoint/2010/main" val="810696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lv-LV" noProof="0"/>
              <a:t>Noklikšķiniet uz ikonas, lai pievienotu attēlu</a:t>
            </a:r>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Rediģēt šablona teksta stilus</a:t>
            </a:r>
          </a:p>
        </p:txBody>
      </p:sp>
      <p:sp>
        <p:nvSpPr>
          <p:cNvPr id="5" name="Datuma vietturis 3">
            <a:extLst>
              <a:ext uri="{FF2B5EF4-FFF2-40B4-BE49-F238E27FC236}">
                <a16:creationId xmlns:a16="http://schemas.microsoft.com/office/drawing/2014/main" id="{0D79C09C-A76F-87F3-FDC4-44971DEC7AE6}"/>
              </a:ext>
            </a:extLst>
          </p:cNvPr>
          <p:cNvSpPr>
            <a:spLocks noGrp="1"/>
          </p:cNvSpPr>
          <p:nvPr>
            <p:ph type="dt" sz="half" idx="10"/>
          </p:nvPr>
        </p:nvSpPr>
        <p:spPr/>
        <p:txBody>
          <a:bodyPr/>
          <a:lstStyle>
            <a:lvl1pPr>
              <a:defRPr/>
            </a:lvl1pPr>
          </a:lstStyle>
          <a:p>
            <a:pPr>
              <a:defRPr/>
            </a:pPr>
            <a:fld id="{77001F7B-F5A1-407C-A065-827A6B84CB8E}" type="datetimeFigureOut">
              <a:rPr lang="lv-LV"/>
              <a:pPr>
                <a:defRPr/>
              </a:pPr>
              <a:t>20.06.2024</a:t>
            </a:fld>
            <a:endParaRPr lang="lv-LV"/>
          </a:p>
        </p:txBody>
      </p:sp>
      <p:sp>
        <p:nvSpPr>
          <p:cNvPr id="6" name="Kājenes vietturis 4">
            <a:extLst>
              <a:ext uri="{FF2B5EF4-FFF2-40B4-BE49-F238E27FC236}">
                <a16:creationId xmlns:a16="http://schemas.microsoft.com/office/drawing/2014/main" id="{023ABC41-3443-90A6-B8AE-70761256A85C}"/>
              </a:ext>
            </a:extLst>
          </p:cNvPr>
          <p:cNvSpPr>
            <a:spLocks noGrp="1"/>
          </p:cNvSpPr>
          <p:nvPr>
            <p:ph type="ftr" sz="quarter" idx="11"/>
          </p:nvPr>
        </p:nvSpPr>
        <p:spPr/>
        <p:txBody>
          <a:bodyPr/>
          <a:lstStyle>
            <a:lvl1pPr>
              <a:defRPr/>
            </a:lvl1pPr>
          </a:lstStyle>
          <a:p>
            <a:pPr>
              <a:defRPr/>
            </a:pPr>
            <a:endParaRPr lang="lv-LV"/>
          </a:p>
        </p:txBody>
      </p:sp>
      <p:sp>
        <p:nvSpPr>
          <p:cNvPr id="7" name="Slaida numura vietturis 5">
            <a:extLst>
              <a:ext uri="{FF2B5EF4-FFF2-40B4-BE49-F238E27FC236}">
                <a16:creationId xmlns:a16="http://schemas.microsoft.com/office/drawing/2014/main" id="{A732EFD2-BDDB-7453-E97A-857CA87570EE}"/>
              </a:ext>
            </a:extLst>
          </p:cNvPr>
          <p:cNvSpPr>
            <a:spLocks noGrp="1"/>
          </p:cNvSpPr>
          <p:nvPr>
            <p:ph type="sldNum" sz="quarter" idx="12"/>
          </p:nvPr>
        </p:nvSpPr>
        <p:spPr/>
        <p:txBody>
          <a:bodyPr/>
          <a:lstStyle>
            <a:lvl1pPr>
              <a:defRPr/>
            </a:lvl1pPr>
          </a:lstStyle>
          <a:p>
            <a:pPr>
              <a:defRPr/>
            </a:pPr>
            <a:fld id="{235C1133-4ACE-4A80-AC6C-CCBA7EA670CF}" type="slidenum">
              <a:rPr lang="lv-LV" altLang="lv-LV"/>
              <a:pPr>
                <a:defRPr/>
              </a:pPr>
              <a:t>‹#›</a:t>
            </a:fld>
            <a:endParaRPr lang="lv-LV" altLang="lv-LV"/>
          </a:p>
        </p:txBody>
      </p:sp>
    </p:spTree>
    <p:extLst>
      <p:ext uri="{BB962C8B-B14F-4D97-AF65-F5344CB8AC3E}">
        <p14:creationId xmlns:p14="http://schemas.microsoft.com/office/powerpoint/2010/main" val="378813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Virsraksta vietturis 1">
            <a:extLst>
              <a:ext uri="{FF2B5EF4-FFF2-40B4-BE49-F238E27FC236}">
                <a16:creationId xmlns:a16="http://schemas.microsoft.com/office/drawing/2014/main" id="{B49FE9CF-B67D-F4CC-FB84-518A5C1397BD}"/>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lv-LV" altLang="lv-LV"/>
              <a:t>Rediģēt šablona virsraksta stilu</a:t>
            </a:r>
          </a:p>
        </p:txBody>
      </p:sp>
      <p:sp>
        <p:nvSpPr>
          <p:cNvPr id="1027" name="Teksta vietturis 2">
            <a:extLst>
              <a:ext uri="{FF2B5EF4-FFF2-40B4-BE49-F238E27FC236}">
                <a16:creationId xmlns:a16="http://schemas.microsoft.com/office/drawing/2014/main" id="{992FB992-C79E-B21E-975F-39143FB26795}"/>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lv-LV" altLang="lv-LV"/>
              <a:t>Rediģēt šablona teksta stilus</a:t>
            </a:r>
          </a:p>
          <a:p>
            <a:pPr lvl="1"/>
            <a:r>
              <a:rPr lang="lv-LV" altLang="lv-LV"/>
              <a:t>Otrais līmenis</a:t>
            </a:r>
          </a:p>
          <a:p>
            <a:pPr lvl="2"/>
            <a:r>
              <a:rPr lang="lv-LV" altLang="lv-LV"/>
              <a:t>Trešais līmenis</a:t>
            </a:r>
          </a:p>
          <a:p>
            <a:pPr lvl="3"/>
            <a:r>
              <a:rPr lang="lv-LV" altLang="lv-LV"/>
              <a:t>Ceturtais līmenis</a:t>
            </a:r>
          </a:p>
          <a:p>
            <a:pPr lvl="4"/>
            <a:r>
              <a:rPr lang="lv-LV" altLang="lv-LV"/>
              <a:t>Piektais līmenis</a:t>
            </a:r>
          </a:p>
        </p:txBody>
      </p:sp>
      <p:sp>
        <p:nvSpPr>
          <p:cNvPr id="4" name="Datuma vietturis 3">
            <a:extLst>
              <a:ext uri="{FF2B5EF4-FFF2-40B4-BE49-F238E27FC236}">
                <a16:creationId xmlns:a16="http://schemas.microsoft.com/office/drawing/2014/main" id="{D2933D31-827F-D020-9F3A-104BDC82F4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94760D9E-527A-4E6D-9119-FD07313615E0}" type="datetimeFigureOut">
              <a:rPr lang="lv-LV"/>
              <a:pPr>
                <a:defRPr/>
              </a:pPr>
              <a:t>20.06.2024</a:t>
            </a:fld>
            <a:endParaRPr lang="lv-LV"/>
          </a:p>
        </p:txBody>
      </p:sp>
      <p:sp>
        <p:nvSpPr>
          <p:cNvPr id="5" name="Kājenes vietturis 4">
            <a:extLst>
              <a:ext uri="{FF2B5EF4-FFF2-40B4-BE49-F238E27FC236}">
                <a16:creationId xmlns:a16="http://schemas.microsoft.com/office/drawing/2014/main" id="{CF7879B0-ACF5-4C9A-8852-04891F87F0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lv-LV"/>
          </a:p>
        </p:txBody>
      </p:sp>
      <p:sp>
        <p:nvSpPr>
          <p:cNvPr id="6" name="Slaida numura vietturis 5">
            <a:extLst>
              <a:ext uri="{FF2B5EF4-FFF2-40B4-BE49-F238E27FC236}">
                <a16:creationId xmlns:a16="http://schemas.microsoft.com/office/drawing/2014/main" id="{E4685E4C-9853-EB1D-D0B5-8D47A8505D04}"/>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426FEB21-3AF6-4E2F-B71F-F430BA915F59}"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Box 1">
            <a:extLst>
              <a:ext uri="{FF2B5EF4-FFF2-40B4-BE49-F238E27FC236}">
                <a16:creationId xmlns:a16="http://schemas.microsoft.com/office/drawing/2014/main" id="{CE5CD43C-C870-CF21-0539-8C8396FFEAA1}"/>
              </a:ext>
            </a:extLst>
          </p:cNvPr>
          <p:cNvSpPr txBox="1">
            <a:spLocks noGrp="1" noChangeArrowheads="1"/>
          </p:cNvSpPr>
          <p:nvPr>
            <p:ph type="title" idx="4294967295"/>
          </p:nvPr>
        </p:nvSpPr>
        <p:spPr bwMode="auto">
          <a:xfrm>
            <a:off x="0" y="4419054"/>
            <a:ext cx="12192000" cy="769441"/>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44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Sistēmiskā diskriminācija un dzimumu līdztiesība</a:t>
            </a:r>
          </a:p>
        </p:txBody>
      </p:sp>
      <p:sp>
        <p:nvSpPr>
          <p:cNvPr id="2051" name="TextBox 18">
            <a:extLst>
              <a:ext uri="{FF2B5EF4-FFF2-40B4-BE49-F238E27FC236}">
                <a16:creationId xmlns:a16="http://schemas.microsoft.com/office/drawing/2014/main" id="{7DC52D5A-CC25-743D-7A05-89B0400B5ECB}"/>
              </a:ext>
            </a:extLst>
          </p:cNvPr>
          <p:cNvSpPr txBox="1">
            <a:spLocks noChangeArrowheads="1"/>
          </p:cNvSpPr>
          <p:nvPr/>
        </p:nvSpPr>
        <p:spPr bwMode="auto">
          <a:xfrm>
            <a:off x="0" y="5934075"/>
            <a:ext cx="121920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lv-LV" altLang="lv-LV" sz="2400" b="1" dirty="0">
                <a:latin typeface="+mj-lt"/>
                <a:cs typeface="Arial" panose="020B0604020202020204" pitchFamily="34" charset="0"/>
              </a:rPr>
              <a:t>Anete Ilves</a:t>
            </a:r>
            <a:r>
              <a:rPr lang="lv-LV" altLang="lv-LV" sz="2400" dirty="0">
                <a:latin typeface="+mj-lt"/>
                <a:cs typeface="Arial" panose="020B0604020202020204" pitchFamily="34" charset="0"/>
              </a:rPr>
              <a:t>, Tiesībsarga birojs</a:t>
            </a:r>
          </a:p>
          <a:p>
            <a:pPr algn="r" eaLnBrk="1" hangingPunct="1">
              <a:lnSpc>
                <a:spcPct val="100000"/>
              </a:lnSpc>
              <a:spcBef>
                <a:spcPct val="0"/>
              </a:spcBef>
              <a:buFontTx/>
              <a:buNone/>
            </a:pPr>
            <a:r>
              <a:rPr lang="lv-LV" altLang="lv-LV" sz="2400" dirty="0">
                <a:latin typeface="+mj-lt"/>
                <a:cs typeface="Arial" panose="020B0604020202020204" pitchFamily="34" charset="0"/>
              </a:rPr>
              <a:t>Dzimumu līdztiesības komiteja, 2024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239713"/>
            <a:ext cx="12192000"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32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Diskriminācija v sistēmiskā diskriminācija</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636181" y="983234"/>
            <a:ext cx="10515600" cy="5253038"/>
          </a:xfrm>
        </p:spPr>
        <p:txBody>
          <a:bodyPr/>
          <a:lstStyle/>
          <a:p>
            <a:pPr marL="0" indent="0">
              <a:buNone/>
              <a:defRPr/>
            </a:pPr>
            <a:endParaRPr lang="lv-LV" sz="2400" dirty="0"/>
          </a:p>
          <a:p>
            <a:pPr marL="0" indent="0">
              <a:buNone/>
              <a:defRPr/>
            </a:pPr>
            <a:r>
              <a:rPr lang="lv-LV" sz="2400" dirty="0"/>
              <a:t>1) Diskriminācija ir attieksme pret vienu personu, kas ir mazāk labvēlīga nekā tā ir, bija vai būtu pret citu personu līdzīgā situācijā, pamatojoties uz tādām iezīmēm kā dzimums utt. </a:t>
            </a:r>
          </a:p>
          <a:p>
            <a:pPr marL="0" indent="0">
              <a:buNone/>
              <a:defRPr/>
            </a:pPr>
            <a:r>
              <a:rPr lang="lv-LV" sz="2400" dirty="0"/>
              <a:t>Piemērs: (Darba devējs) + (darbiniece / grūtniece) = diskriminācija</a:t>
            </a:r>
          </a:p>
          <a:p>
            <a:pPr marL="0" indent="0">
              <a:buNone/>
              <a:defRPr/>
            </a:pPr>
            <a:endParaRPr lang="lv-LV" sz="2400" dirty="0"/>
          </a:p>
          <a:p>
            <a:pPr marL="0" indent="0">
              <a:buNone/>
              <a:defRPr/>
            </a:pPr>
            <a:r>
              <a:rPr lang="lv-LV" sz="2400" dirty="0"/>
              <a:t>2) Pastāv noteikumi, normas, uzvedības modeļi cilvēku izveidotās struktūrās, kas nostāda vienu sabiedrības grupu nelabvēlīgākā situācijā, salīdzinot ar citu sabiedrības grupu. </a:t>
            </a:r>
          </a:p>
          <a:p>
            <a:pPr marL="0" indent="0">
              <a:buNone/>
              <a:defRPr/>
            </a:pPr>
            <a:r>
              <a:rPr lang="lv-LV" sz="2400" dirty="0"/>
              <a:t>Piemērs: (Tiesību akts/ prakse) + (darbiniece / grūtniece) + darba devējs = sistēmiskā diskriminācija</a:t>
            </a:r>
          </a:p>
          <a:p>
            <a:pPr marL="0" indent="0">
              <a:buNone/>
              <a:defRPr/>
            </a:pPr>
            <a:endParaRPr lang="lv-LV" sz="2400" dirty="0"/>
          </a:p>
          <a:p>
            <a:pPr marL="0" indent="0">
              <a:buNone/>
              <a:defRPr/>
            </a:pPr>
            <a:r>
              <a:rPr lang="lv-LV" sz="2400" dirty="0"/>
              <a:t>Sistēmiskā= strukturālā= institucionālā diskriminācija</a:t>
            </a:r>
          </a:p>
          <a:p>
            <a:pPr>
              <a:defRPr/>
            </a:pPr>
            <a:endParaRPr lang="lv-LV" dirty="0"/>
          </a:p>
          <a:p>
            <a:pPr marL="0" indent="0">
              <a:buFont typeface="Arial" panose="020B0604020202020204" pitchFamily="34" charset="0"/>
              <a:buNone/>
              <a:defRPr/>
            </a:pPr>
            <a:endParaRPr lang="lv-LV" dirty="0"/>
          </a:p>
          <a:p>
            <a:pPr>
              <a:defRPr/>
            </a:pPr>
            <a:endParaRPr lang="lv-LV" dirty="0"/>
          </a:p>
          <a:p>
            <a:pPr marL="0" indent="0">
              <a:buFont typeface="Arial" panose="020B0604020202020204" pitchFamily="34" charset="0"/>
              <a:buNone/>
              <a:defRPr/>
            </a:pPr>
            <a:endParaRPr lang="lv-LV"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239713"/>
            <a:ext cx="12192000" cy="5842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32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Dzimumu līdztiesība nodarbinātībā. Grūtniecība.</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646814" y="902660"/>
            <a:ext cx="10515600" cy="5253038"/>
          </a:xfrm>
        </p:spPr>
        <p:txBody>
          <a:bodyPr/>
          <a:lstStyle/>
          <a:p>
            <a:pPr marL="0" indent="0">
              <a:buNone/>
              <a:defRPr/>
            </a:pPr>
            <a:r>
              <a:rPr lang="lv-LV" dirty="0"/>
              <a:t>Daži atbalsta mehānismi:</a:t>
            </a:r>
          </a:p>
          <a:p>
            <a:pPr marL="0" indent="0">
              <a:buNone/>
              <a:defRPr/>
            </a:pPr>
            <a:endParaRPr lang="lv-LV" dirty="0"/>
          </a:p>
          <a:p>
            <a:pPr>
              <a:defRPr/>
            </a:pPr>
            <a:r>
              <a:rPr lang="lv-LV" dirty="0"/>
              <a:t> Grūtniecības un dzemdību atvaļinājums</a:t>
            </a:r>
          </a:p>
          <a:p>
            <a:pPr marL="0" indent="0">
              <a:buNone/>
              <a:defRPr/>
            </a:pPr>
            <a:endParaRPr lang="lv-LV" dirty="0"/>
          </a:p>
          <a:p>
            <a:pPr>
              <a:defRPr/>
            </a:pPr>
            <a:r>
              <a:rPr lang="lv-LV" dirty="0"/>
              <a:t>Bērnu kopšanas atvaļinājums + pabalsts</a:t>
            </a:r>
          </a:p>
          <a:p>
            <a:pPr marL="0" indent="0">
              <a:buNone/>
              <a:defRPr/>
            </a:pPr>
            <a:endParaRPr lang="lv-LV" dirty="0"/>
          </a:p>
          <a:p>
            <a:pPr>
              <a:defRPr/>
            </a:pPr>
            <a:r>
              <a:rPr lang="lv-LV" dirty="0"/>
              <a:t>Darbiniekam, kurš izmanto bērna kopšanas atvaļinājumu, tiek saglabāts iepriekšējais darbs. Ja tas nav iespējams, darba devējs nodrošina līdzīgu vai līdzvērtīgu darbu ar darbiniekam ne mazāk labvēlīgiem darba apstākļiem un nodarbinātības noteikumiem.</a:t>
            </a:r>
          </a:p>
          <a:p>
            <a:pPr>
              <a:defRPr/>
            </a:pPr>
            <a:endParaRPr lang="lv-LV" dirty="0"/>
          </a:p>
          <a:p>
            <a:pPr marL="0" indent="0">
              <a:buNone/>
              <a:defRPr/>
            </a:pPr>
            <a:endParaRPr lang="lv-LV" dirty="0"/>
          </a:p>
          <a:p>
            <a:pPr marL="0" indent="0">
              <a:buFont typeface="Arial" panose="020B0604020202020204" pitchFamily="34" charset="0"/>
              <a:buNone/>
              <a:defRPr/>
            </a:pPr>
            <a:endParaRPr lang="lv-LV" dirty="0"/>
          </a:p>
        </p:txBody>
      </p:sp>
      <p:grpSp>
        <p:nvGrpSpPr>
          <p:cNvPr id="4" name="Graphic 2">
            <a:extLst>
              <a:ext uri="{FF2B5EF4-FFF2-40B4-BE49-F238E27FC236}">
                <a16:creationId xmlns:a16="http://schemas.microsoft.com/office/drawing/2014/main" id="{1A234BEF-C633-49AF-FF8E-7FD4A8F8BC04}"/>
              </a:ext>
              <a:ext uri="{C183D7F6-B498-43B3-948B-1728B52AA6E4}">
                <adec:decorative xmlns:adec="http://schemas.microsoft.com/office/drawing/2017/decorative" val="1"/>
              </a:ext>
            </a:extLst>
          </p:cNvPr>
          <p:cNvGrpSpPr/>
          <p:nvPr/>
        </p:nvGrpSpPr>
        <p:grpSpPr>
          <a:xfrm>
            <a:off x="8087345" y="2249632"/>
            <a:ext cx="1235637" cy="1179368"/>
            <a:chOff x="3607140" y="5203856"/>
            <a:chExt cx="1235637" cy="1179368"/>
          </a:xfrm>
          <a:effectLst>
            <a:outerShdw blurRad="50800" dist="38100" dir="13500000" algn="br" rotWithShape="0">
              <a:prstClr val="black">
                <a:alpha val="40000"/>
              </a:prstClr>
            </a:outerShdw>
          </a:effectLst>
        </p:grpSpPr>
        <p:sp>
          <p:nvSpPr>
            <p:cNvPr id="7" name="Freeform: Shape 6">
              <a:extLst>
                <a:ext uri="{FF2B5EF4-FFF2-40B4-BE49-F238E27FC236}">
                  <a16:creationId xmlns:a16="http://schemas.microsoft.com/office/drawing/2014/main" id="{E844E5F4-66D4-FED0-9A03-273E48F82D98}"/>
                </a:ext>
              </a:extLst>
            </p:cNvPr>
            <p:cNvSpPr/>
            <p:nvPr/>
          </p:nvSpPr>
          <p:spPr>
            <a:xfrm>
              <a:off x="3617425" y="5214528"/>
              <a:ext cx="1221185" cy="1157479"/>
            </a:xfrm>
            <a:custGeom>
              <a:avLst/>
              <a:gdLst>
                <a:gd name="connsiteX0" fmla="*/ 122489 w 1221185"/>
                <a:gd name="connsiteY0" fmla="*/ 749073 h 1157479"/>
                <a:gd name="connsiteX1" fmla="*/ 49603 w 1221185"/>
                <a:gd name="connsiteY1" fmla="*/ 817672 h 1157479"/>
                <a:gd name="connsiteX2" fmla="*/ 9589 w 1221185"/>
                <a:gd name="connsiteY2" fmla="*/ 883414 h 1157479"/>
                <a:gd name="connsiteX3" fmla="*/ 9389 w 1221185"/>
                <a:gd name="connsiteY3" fmla="*/ 932086 h 1157479"/>
                <a:gd name="connsiteX4" fmla="*/ 53213 w 1221185"/>
                <a:gd name="connsiteY4" fmla="*/ 927324 h 1157479"/>
                <a:gd name="connsiteX5" fmla="*/ 91323 w 1221185"/>
                <a:gd name="connsiteY5" fmla="*/ 928276 h 1157479"/>
                <a:gd name="connsiteX6" fmla="*/ 287023 w 1221185"/>
                <a:gd name="connsiteY6" fmla="*/ 1005029 h 1157479"/>
                <a:gd name="connsiteX7" fmla="*/ 382597 w 1221185"/>
                <a:gd name="connsiteY7" fmla="*/ 887700 h 1157479"/>
                <a:gd name="connsiteX8" fmla="*/ 425469 w 1221185"/>
                <a:gd name="connsiteY8" fmla="*/ 904845 h 1157479"/>
                <a:gd name="connsiteX9" fmla="*/ 452625 w 1221185"/>
                <a:gd name="connsiteY9" fmla="*/ 932001 h 1157479"/>
                <a:gd name="connsiteX10" fmla="*/ 499107 w 1221185"/>
                <a:gd name="connsiteY10" fmla="*/ 945421 h 1157479"/>
                <a:gd name="connsiteX11" fmla="*/ 585537 w 1221185"/>
                <a:gd name="connsiteY11" fmla="*/ 1076343 h 1157479"/>
                <a:gd name="connsiteX12" fmla="*/ 638982 w 1221185"/>
                <a:gd name="connsiteY12" fmla="*/ 1133635 h 1157479"/>
                <a:gd name="connsiteX13" fmla="*/ 695979 w 1221185"/>
                <a:gd name="connsiteY13" fmla="*/ 1137398 h 1157479"/>
                <a:gd name="connsiteX14" fmla="*/ 728717 w 1221185"/>
                <a:gd name="connsiteY14" fmla="*/ 1122529 h 1157479"/>
                <a:gd name="connsiteX15" fmla="*/ 754949 w 1221185"/>
                <a:gd name="connsiteY15" fmla="*/ 1135874 h 1157479"/>
                <a:gd name="connsiteX16" fmla="*/ 765836 w 1221185"/>
                <a:gd name="connsiteY16" fmla="*/ 1104194 h 1157479"/>
                <a:gd name="connsiteX17" fmla="*/ 785657 w 1221185"/>
                <a:gd name="connsiteY17" fmla="*/ 1085353 h 1157479"/>
                <a:gd name="connsiteX18" fmla="*/ 737337 w 1221185"/>
                <a:gd name="connsiteY18" fmla="*/ 1045301 h 1157479"/>
                <a:gd name="connsiteX19" fmla="*/ 751424 w 1221185"/>
                <a:gd name="connsiteY19" fmla="*/ 1015849 h 1157479"/>
                <a:gd name="connsiteX20" fmla="*/ 638334 w 1221185"/>
                <a:gd name="connsiteY20" fmla="*/ 1010915 h 1157479"/>
                <a:gd name="connsiteX21" fmla="*/ 614122 w 1221185"/>
                <a:gd name="connsiteY21" fmla="*/ 839103 h 1157479"/>
                <a:gd name="connsiteX22" fmla="*/ 708514 w 1221185"/>
                <a:gd name="connsiteY22" fmla="*/ 824816 h 1157479"/>
                <a:gd name="connsiteX23" fmla="*/ 811546 w 1221185"/>
                <a:gd name="connsiteY23" fmla="*/ 765313 h 1157479"/>
                <a:gd name="connsiteX24" fmla="*/ 882803 w 1221185"/>
                <a:gd name="connsiteY24" fmla="*/ 704772 h 1157479"/>
                <a:gd name="connsiteX25" fmla="*/ 937114 w 1221185"/>
                <a:gd name="connsiteY25" fmla="*/ 669120 h 1157479"/>
                <a:gd name="connsiteX26" fmla="*/ 961070 w 1221185"/>
                <a:gd name="connsiteY26" fmla="*/ 745034 h 1157479"/>
                <a:gd name="connsiteX27" fmla="*/ 991978 w 1221185"/>
                <a:gd name="connsiteY27" fmla="*/ 851429 h 1157479"/>
                <a:gd name="connsiteX28" fmla="*/ 1001541 w 1221185"/>
                <a:gd name="connsiteY28" fmla="*/ 928438 h 1157479"/>
                <a:gd name="connsiteX29" fmla="*/ 1018058 w 1221185"/>
                <a:gd name="connsiteY29" fmla="*/ 977349 h 1157479"/>
                <a:gd name="connsiteX30" fmla="*/ 1048585 w 1221185"/>
                <a:gd name="connsiteY30" fmla="*/ 1086363 h 1157479"/>
                <a:gd name="connsiteX31" fmla="*/ 1070779 w 1221185"/>
                <a:gd name="connsiteY31" fmla="*/ 1075171 h 1157479"/>
                <a:gd name="connsiteX32" fmla="*/ 1055539 w 1221185"/>
                <a:gd name="connsiteY32" fmla="*/ 1033251 h 1157479"/>
                <a:gd name="connsiteX33" fmla="*/ 1103564 w 1221185"/>
                <a:gd name="connsiteY33" fmla="*/ 1048101 h 1157479"/>
                <a:gd name="connsiteX34" fmla="*/ 1141578 w 1221185"/>
                <a:gd name="connsiteY34" fmla="*/ 1061293 h 1157479"/>
                <a:gd name="connsiteX35" fmla="*/ 1192422 w 1221185"/>
                <a:gd name="connsiteY35" fmla="*/ 1061522 h 1157479"/>
                <a:gd name="connsiteX36" fmla="*/ 1207624 w 1221185"/>
                <a:gd name="connsiteY36" fmla="*/ 1041310 h 1157479"/>
                <a:gd name="connsiteX37" fmla="*/ 1213073 w 1221185"/>
                <a:gd name="connsiteY37" fmla="*/ 1010391 h 1157479"/>
                <a:gd name="connsiteX38" fmla="*/ 1205453 w 1221185"/>
                <a:gd name="connsiteY38" fmla="*/ 1001495 h 1157479"/>
                <a:gd name="connsiteX39" fmla="*/ 1154913 w 1221185"/>
                <a:gd name="connsiteY39" fmla="*/ 982931 h 1157479"/>
                <a:gd name="connsiteX40" fmla="*/ 1104773 w 1221185"/>
                <a:gd name="connsiteY40" fmla="*/ 967834 h 1157479"/>
                <a:gd name="connsiteX41" fmla="*/ 1123852 w 1221185"/>
                <a:gd name="connsiteY41" fmla="*/ 857229 h 1157479"/>
                <a:gd name="connsiteX42" fmla="*/ 1085761 w 1221185"/>
                <a:gd name="connsiteY42" fmla="*/ 661910 h 1157479"/>
                <a:gd name="connsiteX43" fmla="*/ 1011447 w 1221185"/>
                <a:gd name="connsiteY43" fmla="*/ 481611 h 1157479"/>
                <a:gd name="connsiteX44" fmla="*/ 941420 w 1221185"/>
                <a:gd name="connsiteY44" fmla="*/ 421813 h 1157479"/>
                <a:gd name="connsiteX45" fmla="*/ 964289 w 1221185"/>
                <a:gd name="connsiteY45" fmla="*/ 391343 h 1157479"/>
                <a:gd name="connsiteX46" fmla="*/ 1027287 w 1221185"/>
                <a:gd name="connsiteY46" fmla="*/ 384418 h 1157479"/>
                <a:gd name="connsiteX47" fmla="*/ 1040622 w 1221185"/>
                <a:gd name="connsiteY47" fmla="*/ 321858 h 1157479"/>
                <a:gd name="connsiteX48" fmla="*/ 1071550 w 1221185"/>
                <a:gd name="connsiteY48" fmla="*/ 261755 h 1157479"/>
                <a:gd name="connsiteX49" fmla="*/ 1072846 w 1221185"/>
                <a:gd name="connsiteY49" fmla="*/ 97096 h 1157479"/>
                <a:gd name="connsiteX50" fmla="*/ 922646 w 1221185"/>
                <a:gd name="connsiteY50" fmla="*/ 198 h 1157479"/>
                <a:gd name="connsiteX51" fmla="*/ 714220 w 1221185"/>
                <a:gd name="connsiteY51" fmla="*/ 135834 h 1157479"/>
                <a:gd name="connsiteX52" fmla="*/ 656346 w 1221185"/>
                <a:gd name="connsiteY52" fmla="*/ 293283 h 1157479"/>
                <a:gd name="connsiteX53" fmla="*/ 661747 w 1221185"/>
                <a:gd name="connsiteY53" fmla="*/ 380303 h 1157479"/>
                <a:gd name="connsiteX54" fmla="*/ 536979 w 1221185"/>
                <a:gd name="connsiteY54" fmla="*/ 456132 h 1157479"/>
                <a:gd name="connsiteX55" fmla="*/ 443576 w 1221185"/>
                <a:gd name="connsiteY55" fmla="*/ 447492 h 1157479"/>
                <a:gd name="connsiteX56" fmla="*/ 415659 w 1221185"/>
                <a:gd name="connsiteY56" fmla="*/ 460427 h 1157479"/>
                <a:gd name="connsiteX57" fmla="*/ 365690 w 1221185"/>
                <a:gd name="connsiteY57" fmla="*/ 442711 h 1157479"/>
                <a:gd name="connsiteX58" fmla="*/ 281108 w 1221185"/>
                <a:gd name="connsiteY58" fmla="*/ 491869 h 1157479"/>
                <a:gd name="connsiteX59" fmla="*/ 201918 w 1221185"/>
                <a:gd name="connsiteY59" fmla="*/ 532779 h 1157479"/>
                <a:gd name="connsiteX60" fmla="*/ 107877 w 1221185"/>
                <a:gd name="connsiteY60" fmla="*/ 715688 h 1157479"/>
                <a:gd name="connsiteX61" fmla="*/ 122489 w 1221185"/>
                <a:gd name="connsiteY61" fmla="*/ 749073 h 1157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221185" h="1157479">
                  <a:moveTo>
                    <a:pt x="122489" y="749073"/>
                  </a:moveTo>
                  <a:cubicBezTo>
                    <a:pt x="122489" y="749073"/>
                    <a:pt x="86760" y="723346"/>
                    <a:pt x="49603" y="817672"/>
                  </a:cubicBezTo>
                  <a:cubicBezTo>
                    <a:pt x="49603" y="817672"/>
                    <a:pt x="27477" y="866507"/>
                    <a:pt x="9589" y="883414"/>
                  </a:cubicBezTo>
                  <a:cubicBezTo>
                    <a:pt x="9589" y="883414"/>
                    <a:pt x="-11852" y="919142"/>
                    <a:pt x="9389" y="932086"/>
                  </a:cubicBezTo>
                  <a:cubicBezTo>
                    <a:pt x="20647" y="938954"/>
                    <a:pt x="37087" y="930362"/>
                    <a:pt x="53213" y="927324"/>
                  </a:cubicBezTo>
                  <a:cubicBezTo>
                    <a:pt x="67501" y="924638"/>
                    <a:pt x="91323" y="928276"/>
                    <a:pt x="91323" y="928276"/>
                  </a:cubicBezTo>
                  <a:cubicBezTo>
                    <a:pt x="91323" y="928276"/>
                    <a:pt x="145415" y="1038643"/>
                    <a:pt x="287023" y="1005029"/>
                  </a:cubicBezTo>
                  <a:cubicBezTo>
                    <a:pt x="287023" y="1005029"/>
                    <a:pt x="354765" y="986874"/>
                    <a:pt x="382597" y="887700"/>
                  </a:cubicBezTo>
                  <a:lnTo>
                    <a:pt x="425469" y="904845"/>
                  </a:lnTo>
                  <a:cubicBezTo>
                    <a:pt x="425469" y="904845"/>
                    <a:pt x="432813" y="920485"/>
                    <a:pt x="452625" y="932001"/>
                  </a:cubicBezTo>
                  <a:cubicBezTo>
                    <a:pt x="472437" y="943516"/>
                    <a:pt x="499107" y="945421"/>
                    <a:pt x="499107" y="945421"/>
                  </a:cubicBezTo>
                  <a:cubicBezTo>
                    <a:pt x="499107" y="945421"/>
                    <a:pt x="519043" y="1054025"/>
                    <a:pt x="585537" y="1076343"/>
                  </a:cubicBezTo>
                  <a:cubicBezTo>
                    <a:pt x="585537" y="1076343"/>
                    <a:pt x="585708" y="1118814"/>
                    <a:pt x="638982" y="1133635"/>
                  </a:cubicBezTo>
                  <a:cubicBezTo>
                    <a:pt x="638982" y="1133635"/>
                    <a:pt x="692169" y="1184680"/>
                    <a:pt x="695979" y="1137398"/>
                  </a:cubicBezTo>
                  <a:cubicBezTo>
                    <a:pt x="696075" y="1136207"/>
                    <a:pt x="736708" y="1159077"/>
                    <a:pt x="728717" y="1122529"/>
                  </a:cubicBezTo>
                  <a:cubicBezTo>
                    <a:pt x="728717" y="1122529"/>
                    <a:pt x="738937" y="1142246"/>
                    <a:pt x="754949" y="1135874"/>
                  </a:cubicBezTo>
                  <a:cubicBezTo>
                    <a:pt x="777447" y="1126911"/>
                    <a:pt x="765836" y="1104194"/>
                    <a:pt x="765836" y="1104194"/>
                  </a:cubicBezTo>
                  <a:cubicBezTo>
                    <a:pt x="765836" y="1104194"/>
                    <a:pt x="791982" y="1102612"/>
                    <a:pt x="785657" y="1085353"/>
                  </a:cubicBezTo>
                  <a:cubicBezTo>
                    <a:pt x="781019" y="1072694"/>
                    <a:pt x="737337" y="1045301"/>
                    <a:pt x="737337" y="1045301"/>
                  </a:cubicBezTo>
                  <a:cubicBezTo>
                    <a:pt x="737337" y="1045301"/>
                    <a:pt x="769636" y="1026813"/>
                    <a:pt x="751424" y="1015849"/>
                  </a:cubicBezTo>
                  <a:cubicBezTo>
                    <a:pt x="733213" y="1004886"/>
                    <a:pt x="656632" y="1037776"/>
                    <a:pt x="638334" y="1010915"/>
                  </a:cubicBezTo>
                  <a:cubicBezTo>
                    <a:pt x="638334" y="1010915"/>
                    <a:pt x="646078" y="916589"/>
                    <a:pt x="614122" y="839103"/>
                  </a:cubicBezTo>
                  <a:cubicBezTo>
                    <a:pt x="614122" y="839103"/>
                    <a:pt x="672310" y="837122"/>
                    <a:pt x="708514" y="824816"/>
                  </a:cubicBezTo>
                  <a:cubicBezTo>
                    <a:pt x="770646" y="803699"/>
                    <a:pt x="811546" y="765313"/>
                    <a:pt x="811546" y="765313"/>
                  </a:cubicBezTo>
                  <a:lnTo>
                    <a:pt x="882803" y="704772"/>
                  </a:lnTo>
                  <a:lnTo>
                    <a:pt x="937114" y="669120"/>
                  </a:lnTo>
                  <a:lnTo>
                    <a:pt x="961070" y="745034"/>
                  </a:lnTo>
                  <a:lnTo>
                    <a:pt x="991978" y="851429"/>
                  </a:lnTo>
                  <a:cubicBezTo>
                    <a:pt x="991978" y="851429"/>
                    <a:pt x="995188" y="908112"/>
                    <a:pt x="1001541" y="928438"/>
                  </a:cubicBezTo>
                  <a:cubicBezTo>
                    <a:pt x="1007895" y="948765"/>
                    <a:pt x="1018058" y="977349"/>
                    <a:pt x="1018058" y="977349"/>
                  </a:cubicBezTo>
                  <a:cubicBezTo>
                    <a:pt x="1018058" y="977349"/>
                    <a:pt x="990750" y="1042138"/>
                    <a:pt x="1048585" y="1086363"/>
                  </a:cubicBezTo>
                  <a:cubicBezTo>
                    <a:pt x="1053110" y="1089830"/>
                    <a:pt x="1073874" y="1085906"/>
                    <a:pt x="1070779" y="1075171"/>
                  </a:cubicBezTo>
                  <a:cubicBezTo>
                    <a:pt x="1064702" y="1054130"/>
                    <a:pt x="1055539" y="1033251"/>
                    <a:pt x="1055539" y="1033251"/>
                  </a:cubicBezTo>
                  <a:cubicBezTo>
                    <a:pt x="1055539" y="1033251"/>
                    <a:pt x="1087752" y="1049006"/>
                    <a:pt x="1103564" y="1048101"/>
                  </a:cubicBezTo>
                  <a:cubicBezTo>
                    <a:pt x="1129853" y="1046596"/>
                    <a:pt x="1141578" y="1061293"/>
                    <a:pt x="1141578" y="1061293"/>
                  </a:cubicBezTo>
                  <a:cubicBezTo>
                    <a:pt x="1141578" y="1061293"/>
                    <a:pt x="1177173" y="1090744"/>
                    <a:pt x="1192422" y="1061522"/>
                  </a:cubicBezTo>
                  <a:cubicBezTo>
                    <a:pt x="1192422" y="1061522"/>
                    <a:pt x="1224503" y="1060569"/>
                    <a:pt x="1207624" y="1041310"/>
                  </a:cubicBezTo>
                  <a:cubicBezTo>
                    <a:pt x="1207624" y="1041310"/>
                    <a:pt x="1234094" y="1024955"/>
                    <a:pt x="1213073" y="1010391"/>
                  </a:cubicBezTo>
                  <a:lnTo>
                    <a:pt x="1205453" y="1001495"/>
                  </a:lnTo>
                  <a:cubicBezTo>
                    <a:pt x="1205453" y="1001495"/>
                    <a:pt x="1237257" y="962033"/>
                    <a:pt x="1154913" y="982931"/>
                  </a:cubicBezTo>
                  <a:lnTo>
                    <a:pt x="1104773" y="967834"/>
                  </a:lnTo>
                  <a:cubicBezTo>
                    <a:pt x="1104773" y="967834"/>
                    <a:pt x="1128691" y="902387"/>
                    <a:pt x="1123852" y="857229"/>
                  </a:cubicBezTo>
                  <a:cubicBezTo>
                    <a:pt x="1119023" y="812071"/>
                    <a:pt x="1085761" y="661910"/>
                    <a:pt x="1085761" y="661910"/>
                  </a:cubicBezTo>
                  <a:cubicBezTo>
                    <a:pt x="1085761" y="661910"/>
                    <a:pt x="1046071" y="521226"/>
                    <a:pt x="1011447" y="481611"/>
                  </a:cubicBezTo>
                  <a:cubicBezTo>
                    <a:pt x="976824" y="442006"/>
                    <a:pt x="941420" y="421813"/>
                    <a:pt x="941420" y="421813"/>
                  </a:cubicBezTo>
                  <a:lnTo>
                    <a:pt x="964289" y="391343"/>
                  </a:lnTo>
                  <a:cubicBezTo>
                    <a:pt x="964289" y="391343"/>
                    <a:pt x="1007352" y="400287"/>
                    <a:pt x="1027287" y="384418"/>
                  </a:cubicBezTo>
                  <a:cubicBezTo>
                    <a:pt x="1046337" y="369254"/>
                    <a:pt x="1067102" y="333126"/>
                    <a:pt x="1040622" y="321858"/>
                  </a:cubicBezTo>
                  <a:cubicBezTo>
                    <a:pt x="1038203" y="320829"/>
                    <a:pt x="1071550" y="261755"/>
                    <a:pt x="1071550" y="261755"/>
                  </a:cubicBezTo>
                  <a:cubicBezTo>
                    <a:pt x="1071550" y="261755"/>
                    <a:pt x="1119480" y="177287"/>
                    <a:pt x="1072846" y="97096"/>
                  </a:cubicBezTo>
                  <a:cubicBezTo>
                    <a:pt x="1026211" y="16896"/>
                    <a:pt x="961117" y="-1106"/>
                    <a:pt x="922646" y="198"/>
                  </a:cubicBezTo>
                  <a:cubicBezTo>
                    <a:pt x="922646" y="198"/>
                    <a:pt x="783324" y="-11051"/>
                    <a:pt x="714220" y="135834"/>
                  </a:cubicBezTo>
                  <a:cubicBezTo>
                    <a:pt x="714220" y="135834"/>
                    <a:pt x="672062" y="217530"/>
                    <a:pt x="656346" y="293283"/>
                  </a:cubicBezTo>
                  <a:cubicBezTo>
                    <a:pt x="650993" y="319067"/>
                    <a:pt x="650697" y="355186"/>
                    <a:pt x="661747" y="380303"/>
                  </a:cubicBezTo>
                  <a:cubicBezTo>
                    <a:pt x="661747" y="380303"/>
                    <a:pt x="594138" y="394200"/>
                    <a:pt x="536979" y="456132"/>
                  </a:cubicBezTo>
                  <a:lnTo>
                    <a:pt x="443576" y="447492"/>
                  </a:lnTo>
                  <a:lnTo>
                    <a:pt x="415659" y="460427"/>
                  </a:lnTo>
                  <a:cubicBezTo>
                    <a:pt x="415659" y="460427"/>
                    <a:pt x="384064" y="444759"/>
                    <a:pt x="365690" y="442711"/>
                  </a:cubicBezTo>
                  <a:cubicBezTo>
                    <a:pt x="347317" y="440663"/>
                    <a:pt x="292491" y="440415"/>
                    <a:pt x="281108" y="491869"/>
                  </a:cubicBezTo>
                  <a:cubicBezTo>
                    <a:pt x="281108" y="491869"/>
                    <a:pt x="250743" y="476287"/>
                    <a:pt x="201918" y="532779"/>
                  </a:cubicBezTo>
                  <a:cubicBezTo>
                    <a:pt x="201918" y="532779"/>
                    <a:pt x="97714" y="633116"/>
                    <a:pt x="107877" y="715688"/>
                  </a:cubicBezTo>
                  <a:lnTo>
                    <a:pt x="122489" y="749073"/>
                  </a:lnTo>
                  <a:close/>
                </a:path>
              </a:pathLst>
            </a:custGeom>
            <a:solidFill>
              <a:srgbClr val="FFFFFF"/>
            </a:solidFill>
            <a:ln w="9525" cap="flat">
              <a:solidFill>
                <a:srgbClr val="7030A0"/>
              </a:solidFill>
              <a:prstDash val="solid"/>
              <a:miter/>
            </a:ln>
          </p:spPr>
          <p:txBody>
            <a:bodyPr rtlCol="0" anchor="ctr"/>
            <a:lstStyle/>
            <a:p>
              <a:endParaRPr lang="lv-LV"/>
            </a:p>
          </p:txBody>
        </p:sp>
        <p:sp>
          <p:nvSpPr>
            <p:cNvPr id="9" name="Freeform: Shape 8">
              <a:extLst>
                <a:ext uri="{FF2B5EF4-FFF2-40B4-BE49-F238E27FC236}">
                  <a16:creationId xmlns:a16="http://schemas.microsoft.com/office/drawing/2014/main" id="{7D45FF59-730E-7543-6123-F697659FC95E}"/>
                </a:ext>
              </a:extLst>
            </p:cNvPr>
            <p:cNvSpPr/>
            <p:nvPr/>
          </p:nvSpPr>
          <p:spPr>
            <a:xfrm>
              <a:off x="4407182" y="5212780"/>
              <a:ext cx="307707" cy="304526"/>
            </a:xfrm>
            <a:custGeom>
              <a:avLst/>
              <a:gdLst>
                <a:gd name="connsiteX0" fmla="*/ 141422 w 307707"/>
                <a:gd name="connsiteY0" fmla="*/ 1070 h 304526"/>
                <a:gd name="connsiteX1" fmla="*/ 891 w 307707"/>
                <a:gd name="connsiteY1" fmla="*/ 45847 h 304526"/>
                <a:gd name="connsiteX2" fmla="*/ 47573 w 307707"/>
                <a:gd name="connsiteY2" fmla="*/ 62040 h 304526"/>
                <a:gd name="connsiteX3" fmla="*/ 90445 w 307707"/>
                <a:gd name="connsiteY3" fmla="*/ 42828 h 304526"/>
                <a:gd name="connsiteX4" fmla="*/ 100608 w 307707"/>
                <a:gd name="connsiteY4" fmla="*/ 96187 h 304526"/>
                <a:gd name="connsiteX5" fmla="*/ 220023 w 307707"/>
                <a:gd name="connsiteY5" fmla="*/ 181140 h 304526"/>
                <a:gd name="connsiteX6" fmla="*/ 238130 w 307707"/>
                <a:gd name="connsiteY6" fmla="*/ 212582 h 304526"/>
                <a:gd name="connsiteX7" fmla="*/ 230986 w 307707"/>
                <a:gd name="connsiteY7" fmla="*/ 268799 h 304526"/>
                <a:gd name="connsiteX8" fmla="*/ 256713 w 307707"/>
                <a:gd name="connsiteY8" fmla="*/ 304527 h 304526"/>
                <a:gd name="connsiteX9" fmla="*/ 307681 w 307707"/>
                <a:gd name="connsiteY9" fmla="*/ 185112 h 304526"/>
                <a:gd name="connsiteX10" fmla="*/ 245435 w 307707"/>
                <a:gd name="connsiteY10" fmla="*/ 46647 h 304526"/>
                <a:gd name="connsiteX11" fmla="*/ 141422 w 307707"/>
                <a:gd name="connsiteY11" fmla="*/ 1070 h 304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7707" h="304526">
                  <a:moveTo>
                    <a:pt x="141422" y="1070"/>
                  </a:moveTo>
                  <a:cubicBezTo>
                    <a:pt x="79015" y="-5121"/>
                    <a:pt x="8511" y="16310"/>
                    <a:pt x="891" y="45847"/>
                  </a:cubicBezTo>
                  <a:cubicBezTo>
                    <a:pt x="-4520" y="66793"/>
                    <a:pt x="15178" y="73479"/>
                    <a:pt x="47573" y="62040"/>
                  </a:cubicBezTo>
                  <a:cubicBezTo>
                    <a:pt x="71833" y="53477"/>
                    <a:pt x="90445" y="42828"/>
                    <a:pt x="90445" y="42828"/>
                  </a:cubicBezTo>
                  <a:cubicBezTo>
                    <a:pt x="90445" y="42828"/>
                    <a:pt x="90711" y="82013"/>
                    <a:pt x="100608" y="96187"/>
                  </a:cubicBezTo>
                  <a:cubicBezTo>
                    <a:pt x="136650" y="147793"/>
                    <a:pt x="203821" y="163043"/>
                    <a:pt x="220023" y="181140"/>
                  </a:cubicBezTo>
                  <a:cubicBezTo>
                    <a:pt x="234444" y="197266"/>
                    <a:pt x="235644" y="201419"/>
                    <a:pt x="238130" y="212582"/>
                  </a:cubicBezTo>
                  <a:cubicBezTo>
                    <a:pt x="240987" y="225441"/>
                    <a:pt x="227033" y="252216"/>
                    <a:pt x="230986" y="268799"/>
                  </a:cubicBezTo>
                  <a:cubicBezTo>
                    <a:pt x="234958" y="285467"/>
                    <a:pt x="250360" y="304527"/>
                    <a:pt x="256713" y="304527"/>
                  </a:cubicBezTo>
                  <a:cubicBezTo>
                    <a:pt x="263066" y="304527"/>
                    <a:pt x="308958" y="234661"/>
                    <a:pt x="307681" y="185112"/>
                  </a:cubicBezTo>
                  <a:cubicBezTo>
                    <a:pt x="306405" y="135563"/>
                    <a:pt x="289898" y="80947"/>
                    <a:pt x="245435" y="46647"/>
                  </a:cubicBezTo>
                  <a:cubicBezTo>
                    <a:pt x="200973" y="12348"/>
                    <a:pt x="180942" y="4994"/>
                    <a:pt x="141422" y="1070"/>
                  </a:cubicBezTo>
                  <a:close/>
                </a:path>
              </a:pathLst>
            </a:custGeom>
            <a:solidFill>
              <a:srgbClr val="FFFFFF"/>
            </a:solidFill>
            <a:ln w="9525" cap="flat">
              <a:solidFill>
                <a:srgbClr val="7030A0"/>
              </a:solidFill>
              <a:prstDash val="solid"/>
              <a:miter/>
            </a:ln>
          </p:spPr>
          <p:txBody>
            <a:bodyPr rtlCol="0" anchor="ctr"/>
            <a:lstStyle/>
            <a:p>
              <a:endParaRPr lang="lv-LV"/>
            </a:p>
          </p:txBody>
        </p:sp>
        <p:sp>
          <p:nvSpPr>
            <p:cNvPr id="10" name="Freeform: Shape 9">
              <a:extLst>
                <a:ext uri="{FF2B5EF4-FFF2-40B4-BE49-F238E27FC236}">
                  <a16:creationId xmlns:a16="http://schemas.microsoft.com/office/drawing/2014/main" id="{3ABCE19C-3401-30FF-0CCD-8948723E850E}"/>
                </a:ext>
              </a:extLst>
            </p:cNvPr>
            <p:cNvSpPr/>
            <p:nvPr/>
          </p:nvSpPr>
          <p:spPr>
            <a:xfrm>
              <a:off x="3725003" y="5657828"/>
              <a:ext cx="381374" cy="456200"/>
            </a:xfrm>
            <a:custGeom>
              <a:avLst/>
              <a:gdLst>
                <a:gd name="connsiteX0" fmla="*/ 307680 w 381374"/>
                <a:gd name="connsiteY0" fmla="*/ 13346 h 456200"/>
                <a:gd name="connsiteX1" fmla="*/ 221460 w 381374"/>
                <a:gd name="connsiteY1" fmla="*/ 1916 h 456200"/>
                <a:gd name="connsiteX2" fmla="*/ 175254 w 381374"/>
                <a:gd name="connsiteY2" fmla="*/ 40978 h 456200"/>
                <a:gd name="connsiteX3" fmla="*/ 58696 w 381374"/>
                <a:gd name="connsiteY3" fmla="*/ 127522 h 456200"/>
                <a:gd name="connsiteX4" fmla="*/ 2804 w 381374"/>
                <a:gd name="connsiteY4" fmla="*/ 282979 h 456200"/>
                <a:gd name="connsiteX5" fmla="*/ 56639 w 381374"/>
                <a:gd name="connsiteY5" fmla="*/ 222953 h 456200"/>
                <a:gd name="connsiteX6" fmla="*/ 197171 w 381374"/>
                <a:gd name="connsiteY6" fmla="*/ 262967 h 456200"/>
                <a:gd name="connsiteX7" fmla="*/ 277676 w 381374"/>
                <a:gd name="connsiteY7" fmla="*/ 378725 h 456200"/>
                <a:gd name="connsiteX8" fmla="*/ 274819 w 381374"/>
                <a:gd name="connsiteY8" fmla="*/ 445895 h 456200"/>
                <a:gd name="connsiteX9" fmla="*/ 327702 w 381374"/>
                <a:gd name="connsiteY9" fmla="*/ 455896 h 456200"/>
                <a:gd name="connsiteX10" fmla="*/ 381375 w 381374"/>
                <a:gd name="connsiteY10" fmla="*/ 438751 h 456200"/>
                <a:gd name="connsiteX11" fmla="*/ 381061 w 381374"/>
                <a:gd name="connsiteY11" fmla="*/ 375391 h 456200"/>
                <a:gd name="connsiteX12" fmla="*/ 307223 w 381374"/>
                <a:gd name="connsiteY12" fmla="*/ 233907 h 456200"/>
                <a:gd name="connsiteX13" fmla="*/ 291983 w 381374"/>
                <a:gd name="connsiteY13" fmla="*/ 58123 h 456200"/>
                <a:gd name="connsiteX14" fmla="*/ 307680 w 381374"/>
                <a:gd name="connsiteY14" fmla="*/ 13346 h 45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1374" h="456200">
                  <a:moveTo>
                    <a:pt x="307680" y="13346"/>
                  </a:moveTo>
                  <a:cubicBezTo>
                    <a:pt x="307680" y="13346"/>
                    <a:pt x="261217" y="-6038"/>
                    <a:pt x="221460" y="1916"/>
                  </a:cubicBezTo>
                  <a:cubicBezTo>
                    <a:pt x="188113" y="8583"/>
                    <a:pt x="175254" y="40978"/>
                    <a:pt x="175254" y="40978"/>
                  </a:cubicBezTo>
                  <a:cubicBezTo>
                    <a:pt x="175254" y="40978"/>
                    <a:pt x="111894" y="53836"/>
                    <a:pt x="58696" y="127522"/>
                  </a:cubicBezTo>
                  <a:cubicBezTo>
                    <a:pt x="7204" y="198845"/>
                    <a:pt x="-6750" y="273435"/>
                    <a:pt x="2804" y="282979"/>
                  </a:cubicBezTo>
                  <a:cubicBezTo>
                    <a:pt x="9948" y="290123"/>
                    <a:pt x="23692" y="232154"/>
                    <a:pt x="56639" y="222953"/>
                  </a:cubicBezTo>
                  <a:cubicBezTo>
                    <a:pt x="97606" y="211523"/>
                    <a:pt x="157604" y="227696"/>
                    <a:pt x="197171" y="262967"/>
                  </a:cubicBezTo>
                  <a:cubicBezTo>
                    <a:pt x="236709" y="298219"/>
                    <a:pt x="272599" y="346968"/>
                    <a:pt x="277676" y="378725"/>
                  </a:cubicBezTo>
                  <a:cubicBezTo>
                    <a:pt x="282753" y="410481"/>
                    <a:pt x="274819" y="445895"/>
                    <a:pt x="274819" y="445895"/>
                  </a:cubicBezTo>
                  <a:cubicBezTo>
                    <a:pt x="274819" y="445895"/>
                    <a:pt x="293878" y="458277"/>
                    <a:pt x="327702" y="455896"/>
                  </a:cubicBezTo>
                  <a:cubicBezTo>
                    <a:pt x="360277" y="453601"/>
                    <a:pt x="381375" y="438751"/>
                    <a:pt x="381375" y="438751"/>
                  </a:cubicBezTo>
                  <a:lnTo>
                    <a:pt x="381061" y="375391"/>
                  </a:lnTo>
                  <a:cubicBezTo>
                    <a:pt x="381061" y="375391"/>
                    <a:pt x="335807" y="318222"/>
                    <a:pt x="307223" y="233907"/>
                  </a:cubicBezTo>
                  <a:cubicBezTo>
                    <a:pt x="286249" y="172032"/>
                    <a:pt x="288182" y="76220"/>
                    <a:pt x="291983" y="58123"/>
                  </a:cubicBezTo>
                  <a:cubicBezTo>
                    <a:pt x="298155" y="28595"/>
                    <a:pt x="307680" y="13346"/>
                    <a:pt x="307680" y="13346"/>
                  </a:cubicBezTo>
                  <a:close/>
                </a:path>
              </a:pathLst>
            </a:custGeom>
            <a:solidFill>
              <a:srgbClr val="FFFFFF"/>
            </a:solidFill>
            <a:ln w="9525" cap="flat">
              <a:solidFill>
                <a:srgbClr val="7030A0"/>
              </a:solidFill>
              <a:prstDash val="solid"/>
              <a:miter/>
            </a:ln>
          </p:spPr>
          <p:txBody>
            <a:bodyPr rtlCol="0" anchor="ctr"/>
            <a:lstStyle/>
            <a:p>
              <a:endParaRPr lang="lv-LV"/>
            </a:p>
          </p:txBody>
        </p:sp>
        <p:grpSp>
          <p:nvGrpSpPr>
            <p:cNvPr id="11" name="Graphic 2" descr="A baby crawling">
              <a:extLst>
                <a:ext uri="{FF2B5EF4-FFF2-40B4-BE49-F238E27FC236}">
                  <a16:creationId xmlns:a16="http://schemas.microsoft.com/office/drawing/2014/main" id="{944DDDF3-7D70-9EF7-31AE-D0B97BFB22F5}"/>
                </a:ext>
              </a:extLst>
            </p:cNvPr>
            <p:cNvGrpSpPr/>
            <p:nvPr/>
          </p:nvGrpSpPr>
          <p:grpSpPr>
            <a:xfrm>
              <a:off x="3607140" y="5203856"/>
              <a:ext cx="1235637" cy="1179368"/>
              <a:chOff x="3607140" y="5203856"/>
              <a:chExt cx="1235637" cy="1179368"/>
            </a:xfrm>
            <a:solidFill>
              <a:srgbClr val="000000"/>
            </a:solidFill>
          </p:grpSpPr>
          <p:sp>
            <p:nvSpPr>
              <p:cNvPr id="12" name="Freeform: Shape 11">
                <a:extLst>
                  <a:ext uri="{FF2B5EF4-FFF2-40B4-BE49-F238E27FC236}">
                    <a16:creationId xmlns:a16="http://schemas.microsoft.com/office/drawing/2014/main" id="{915D8906-5BF9-C431-6D80-0D0FA57AC959}"/>
                  </a:ext>
                </a:extLst>
              </p:cNvPr>
              <p:cNvSpPr/>
              <p:nvPr/>
            </p:nvSpPr>
            <p:spPr>
              <a:xfrm>
                <a:off x="4320507" y="5672490"/>
                <a:ext cx="51483" cy="73278"/>
              </a:xfrm>
              <a:custGeom>
                <a:avLst/>
                <a:gdLst>
                  <a:gd name="connsiteX0" fmla="*/ 27587 w 51483"/>
                  <a:gd name="connsiteY0" fmla="*/ 27459 h 73278"/>
                  <a:gd name="connsiteX1" fmla="*/ 3155 w 51483"/>
                  <a:gd name="connsiteY1" fmla="*/ 46 h 73278"/>
                  <a:gd name="connsiteX2" fmla="*/ 374 w 51483"/>
                  <a:gd name="connsiteY2" fmla="*/ 3665 h 73278"/>
                  <a:gd name="connsiteX3" fmla="*/ 44313 w 51483"/>
                  <a:gd name="connsiteY3" fmla="*/ 72417 h 73278"/>
                  <a:gd name="connsiteX4" fmla="*/ 50285 w 51483"/>
                  <a:gd name="connsiteY4" fmla="*/ 64683 h 73278"/>
                  <a:gd name="connsiteX5" fmla="*/ 27587 w 51483"/>
                  <a:gd name="connsiteY5" fmla="*/ 27459 h 73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483" h="73278">
                    <a:moveTo>
                      <a:pt x="27587" y="27459"/>
                    </a:moveTo>
                    <a:cubicBezTo>
                      <a:pt x="22557" y="17810"/>
                      <a:pt x="15109" y="2361"/>
                      <a:pt x="3155" y="46"/>
                    </a:cubicBezTo>
                    <a:cubicBezTo>
                      <a:pt x="1174" y="-335"/>
                      <a:pt x="-855" y="1722"/>
                      <a:pt x="374" y="3665"/>
                    </a:cubicBezTo>
                    <a:cubicBezTo>
                      <a:pt x="19262" y="23830"/>
                      <a:pt x="21643" y="55577"/>
                      <a:pt x="44313" y="72417"/>
                    </a:cubicBezTo>
                    <a:cubicBezTo>
                      <a:pt x="49208" y="75732"/>
                      <a:pt x="53704" y="68693"/>
                      <a:pt x="50285" y="64683"/>
                    </a:cubicBezTo>
                    <a:cubicBezTo>
                      <a:pt x="40693" y="53453"/>
                      <a:pt x="34349" y="40441"/>
                      <a:pt x="27587" y="27459"/>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13" name="Freeform: Shape 12">
                <a:extLst>
                  <a:ext uri="{FF2B5EF4-FFF2-40B4-BE49-F238E27FC236}">
                    <a16:creationId xmlns:a16="http://schemas.microsoft.com/office/drawing/2014/main" id="{B1726E4F-18EE-ECB1-2E24-1A6F8D619A9D}"/>
                  </a:ext>
                </a:extLst>
              </p:cNvPr>
              <p:cNvSpPr/>
              <p:nvPr/>
            </p:nvSpPr>
            <p:spPr>
              <a:xfrm>
                <a:off x="4625759" y="5554049"/>
                <a:ext cx="17827" cy="26478"/>
              </a:xfrm>
              <a:custGeom>
                <a:avLst/>
                <a:gdLst>
                  <a:gd name="connsiteX0" fmla="*/ 5980 w 17827"/>
                  <a:gd name="connsiteY0" fmla="*/ 12331 h 26478"/>
                  <a:gd name="connsiteX1" fmla="*/ 17286 w 17827"/>
                  <a:gd name="connsiteY1" fmla="*/ 9655 h 26478"/>
                  <a:gd name="connsiteX2" fmla="*/ 1351 w 17827"/>
                  <a:gd name="connsiteY2" fmla="*/ 6626 h 26478"/>
                  <a:gd name="connsiteX3" fmla="*/ 5980 w 17827"/>
                  <a:gd name="connsiteY3" fmla="*/ 12331 h 26478"/>
                </a:gdLst>
                <a:ahLst/>
                <a:cxnLst>
                  <a:cxn ang="0">
                    <a:pos x="connsiteX0" y="connsiteY0"/>
                  </a:cxn>
                  <a:cxn ang="0">
                    <a:pos x="connsiteX1" y="connsiteY1"/>
                  </a:cxn>
                  <a:cxn ang="0">
                    <a:pos x="connsiteX2" y="connsiteY2"/>
                  </a:cxn>
                  <a:cxn ang="0">
                    <a:pos x="connsiteX3" y="connsiteY3"/>
                  </a:cxn>
                </a:cxnLst>
                <a:rect l="l" t="t" r="r" b="b"/>
                <a:pathLst>
                  <a:path w="17827" h="26478">
                    <a:moveTo>
                      <a:pt x="5980" y="12331"/>
                    </a:moveTo>
                    <a:cubicBezTo>
                      <a:pt x="-4878" y="35401"/>
                      <a:pt x="21906" y="27162"/>
                      <a:pt x="17286" y="9655"/>
                    </a:cubicBezTo>
                    <a:cubicBezTo>
                      <a:pt x="17496" y="311"/>
                      <a:pt x="-5755" y="-4947"/>
                      <a:pt x="1351" y="6626"/>
                    </a:cubicBezTo>
                    <a:cubicBezTo>
                      <a:pt x="3456" y="8035"/>
                      <a:pt x="6142" y="9598"/>
                      <a:pt x="5980" y="12331"/>
                    </a:cubicBezTo>
                    <a:close/>
                  </a:path>
                </a:pathLst>
              </a:custGeom>
              <a:solidFill>
                <a:srgbClr val="000000"/>
              </a:solidFill>
              <a:ln w="9525" cap="flat">
                <a:solidFill>
                  <a:srgbClr val="7030A0"/>
                </a:solidFill>
                <a:prstDash val="solid"/>
                <a:miter/>
              </a:ln>
            </p:spPr>
            <p:txBody>
              <a:bodyPr rtlCol="0" anchor="ctr"/>
              <a:lstStyle/>
              <a:p>
                <a:endParaRPr lang="lv-LV"/>
              </a:p>
            </p:txBody>
          </p:sp>
          <p:grpSp>
            <p:nvGrpSpPr>
              <p:cNvPr id="14" name="Graphic 2" descr="A baby crawling">
                <a:extLst>
                  <a:ext uri="{FF2B5EF4-FFF2-40B4-BE49-F238E27FC236}">
                    <a16:creationId xmlns:a16="http://schemas.microsoft.com/office/drawing/2014/main" id="{96F5ABF6-951A-DBE1-2324-57C742A2E925}"/>
                  </a:ext>
                </a:extLst>
              </p:cNvPr>
              <p:cNvGrpSpPr/>
              <p:nvPr/>
            </p:nvGrpSpPr>
            <p:grpSpPr>
              <a:xfrm>
                <a:off x="4334760" y="5392102"/>
                <a:ext cx="191249" cy="209273"/>
                <a:chOff x="4334760" y="5392102"/>
                <a:chExt cx="191249" cy="209273"/>
              </a:xfrm>
              <a:solidFill>
                <a:srgbClr val="000000"/>
              </a:solidFill>
            </p:grpSpPr>
            <p:sp>
              <p:nvSpPr>
                <p:cNvPr id="15" name="Freeform: Shape 14">
                  <a:extLst>
                    <a:ext uri="{FF2B5EF4-FFF2-40B4-BE49-F238E27FC236}">
                      <a16:creationId xmlns:a16="http://schemas.microsoft.com/office/drawing/2014/main" id="{218A9042-5DDC-0E2C-F13D-870445B3F10E}"/>
                    </a:ext>
                  </a:extLst>
                </p:cNvPr>
                <p:cNvSpPr/>
                <p:nvPr/>
              </p:nvSpPr>
              <p:spPr>
                <a:xfrm>
                  <a:off x="4367628" y="5483307"/>
                  <a:ext cx="41149" cy="47809"/>
                </a:xfrm>
                <a:custGeom>
                  <a:avLst/>
                  <a:gdLst>
                    <a:gd name="connsiteX0" fmla="*/ 97 w 41149"/>
                    <a:gd name="connsiteY0" fmla="*/ 23713 h 47809"/>
                    <a:gd name="connsiteX1" fmla="*/ 36139 w 41149"/>
                    <a:gd name="connsiteY1" fmla="*/ 45230 h 47809"/>
                    <a:gd name="connsiteX2" fmla="*/ 36139 w 41149"/>
                    <a:gd name="connsiteY2" fmla="*/ 37858 h 47809"/>
                    <a:gd name="connsiteX3" fmla="*/ 12241 w 41149"/>
                    <a:gd name="connsiteY3" fmla="*/ 24208 h 47809"/>
                    <a:gd name="connsiteX4" fmla="*/ 40302 w 41149"/>
                    <a:gd name="connsiteY4" fmla="*/ 6416 h 47809"/>
                    <a:gd name="connsiteX5" fmla="*/ 39721 w 41149"/>
                    <a:gd name="connsiteY5" fmla="*/ 1920 h 47809"/>
                    <a:gd name="connsiteX6" fmla="*/ 97 w 41149"/>
                    <a:gd name="connsiteY6" fmla="*/ 23713 h 47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149" h="47809">
                      <a:moveTo>
                        <a:pt x="97" y="23713"/>
                      </a:moveTo>
                      <a:cubicBezTo>
                        <a:pt x="-1713" y="40391"/>
                        <a:pt x="22356" y="53583"/>
                        <a:pt x="36139" y="45230"/>
                      </a:cubicBezTo>
                      <a:cubicBezTo>
                        <a:pt x="38892" y="43563"/>
                        <a:pt x="38911" y="39525"/>
                        <a:pt x="36139" y="37858"/>
                      </a:cubicBezTo>
                      <a:cubicBezTo>
                        <a:pt x="30300" y="34352"/>
                        <a:pt x="10126" y="35610"/>
                        <a:pt x="12241" y="24208"/>
                      </a:cubicBezTo>
                      <a:cubicBezTo>
                        <a:pt x="14489" y="12074"/>
                        <a:pt x="32834" y="12502"/>
                        <a:pt x="40302" y="6416"/>
                      </a:cubicBezTo>
                      <a:cubicBezTo>
                        <a:pt x="41778" y="5216"/>
                        <a:pt x="41159" y="2796"/>
                        <a:pt x="39721" y="1920"/>
                      </a:cubicBezTo>
                      <a:cubicBezTo>
                        <a:pt x="24900" y="-4881"/>
                        <a:pt x="2259" y="7330"/>
                        <a:pt x="97" y="23713"/>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16" name="Freeform: Shape 15">
                  <a:extLst>
                    <a:ext uri="{FF2B5EF4-FFF2-40B4-BE49-F238E27FC236}">
                      <a16:creationId xmlns:a16="http://schemas.microsoft.com/office/drawing/2014/main" id="{19606C49-3669-E1F5-239C-B740B8A8B3CA}"/>
                    </a:ext>
                  </a:extLst>
                </p:cNvPr>
                <p:cNvSpPr/>
                <p:nvPr/>
              </p:nvSpPr>
              <p:spPr>
                <a:xfrm>
                  <a:off x="4334760" y="5429953"/>
                  <a:ext cx="23309" cy="35543"/>
                </a:xfrm>
                <a:custGeom>
                  <a:avLst/>
                  <a:gdLst>
                    <a:gd name="connsiteX0" fmla="*/ 342 w 23309"/>
                    <a:gd name="connsiteY0" fmla="*/ 22470 h 35543"/>
                    <a:gd name="connsiteX1" fmla="*/ 9476 w 23309"/>
                    <a:gd name="connsiteY1" fmla="*/ 35443 h 35543"/>
                    <a:gd name="connsiteX2" fmla="*/ 19525 w 23309"/>
                    <a:gd name="connsiteY2" fmla="*/ 3039 h 35543"/>
                    <a:gd name="connsiteX3" fmla="*/ 342 w 23309"/>
                    <a:gd name="connsiteY3" fmla="*/ 22470 h 35543"/>
                  </a:gdLst>
                  <a:ahLst/>
                  <a:cxnLst>
                    <a:cxn ang="0">
                      <a:pos x="connsiteX0" y="connsiteY0"/>
                    </a:cxn>
                    <a:cxn ang="0">
                      <a:pos x="connsiteX1" y="connsiteY1"/>
                    </a:cxn>
                    <a:cxn ang="0">
                      <a:pos x="connsiteX2" y="connsiteY2"/>
                    </a:cxn>
                    <a:cxn ang="0">
                      <a:pos x="connsiteX3" y="connsiteY3"/>
                    </a:cxn>
                  </a:cxnLst>
                  <a:rect l="l" t="t" r="r" b="b"/>
                  <a:pathLst>
                    <a:path w="23309" h="35543">
                      <a:moveTo>
                        <a:pt x="342" y="22470"/>
                      </a:moveTo>
                      <a:cubicBezTo>
                        <a:pt x="1037" y="28366"/>
                        <a:pt x="1961" y="36548"/>
                        <a:pt x="9476" y="35443"/>
                      </a:cubicBezTo>
                      <a:cubicBezTo>
                        <a:pt x="23526" y="35605"/>
                        <a:pt x="26869" y="12059"/>
                        <a:pt x="19525" y="3039"/>
                      </a:cubicBezTo>
                      <a:cubicBezTo>
                        <a:pt x="9591" y="-7648"/>
                        <a:pt x="-2163" y="12516"/>
                        <a:pt x="342" y="22470"/>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17" name="Freeform: Shape 16">
                  <a:extLst>
                    <a:ext uri="{FF2B5EF4-FFF2-40B4-BE49-F238E27FC236}">
                      <a16:creationId xmlns:a16="http://schemas.microsoft.com/office/drawing/2014/main" id="{DBD0D1D1-1BD9-91C5-BF52-A85DD9CAE33E}"/>
                    </a:ext>
                  </a:extLst>
                </p:cNvPr>
                <p:cNvSpPr/>
                <p:nvPr/>
              </p:nvSpPr>
              <p:spPr>
                <a:xfrm>
                  <a:off x="4477891" y="5471642"/>
                  <a:ext cx="23097" cy="35294"/>
                </a:xfrm>
                <a:custGeom>
                  <a:avLst/>
                  <a:gdLst>
                    <a:gd name="connsiteX0" fmla="*/ 22717 w 23097"/>
                    <a:gd name="connsiteY0" fmla="*/ 10833 h 35294"/>
                    <a:gd name="connsiteX1" fmla="*/ 19 w 23097"/>
                    <a:gd name="connsiteY1" fmla="*/ 18605 h 35294"/>
                    <a:gd name="connsiteX2" fmla="*/ 9259 w 23097"/>
                    <a:gd name="connsiteY2" fmla="*/ 35217 h 35294"/>
                    <a:gd name="connsiteX3" fmla="*/ 22717 w 23097"/>
                    <a:gd name="connsiteY3" fmla="*/ 10833 h 35294"/>
                  </a:gdLst>
                  <a:ahLst/>
                  <a:cxnLst>
                    <a:cxn ang="0">
                      <a:pos x="connsiteX0" y="connsiteY0"/>
                    </a:cxn>
                    <a:cxn ang="0">
                      <a:pos x="connsiteX1" y="connsiteY1"/>
                    </a:cxn>
                    <a:cxn ang="0">
                      <a:pos x="connsiteX2" y="connsiteY2"/>
                    </a:cxn>
                    <a:cxn ang="0">
                      <a:pos x="connsiteX3" y="connsiteY3"/>
                    </a:cxn>
                  </a:cxnLst>
                  <a:rect l="l" t="t" r="r" b="b"/>
                  <a:pathLst>
                    <a:path w="23097" h="35294">
                      <a:moveTo>
                        <a:pt x="22717" y="10833"/>
                      </a:moveTo>
                      <a:cubicBezTo>
                        <a:pt x="19069" y="-10180"/>
                        <a:pt x="-704" y="3222"/>
                        <a:pt x="19" y="18605"/>
                      </a:cubicBezTo>
                      <a:cubicBezTo>
                        <a:pt x="229" y="25053"/>
                        <a:pt x="496" y="36340"/>
                        <a:pt x="9259" y="35217"/>
                      </a:cubicBezTo>
                      <a:cubicBezTo>
                        <a:pt x="20355" y="36264"/>
                        <a:pt x="24442" y="19196"/>
                        <a:pt x="22717" y="10833"/>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18" name="Freeform: Shape 17">
                  <a:extLst>
                    <a:ext uri="{FF2B5EF4-FFF2-40B4-BE49-F238E27FC236}">
                      <a16:creationId xmlns:a16="http://schemas.microsoft.com/office/drawing/2014/main" id="{5FEC1642-9238-8067-0390-22D8319F2E31}"/>
                    </a:ext>
                  </a:extLst>
                </p:cNvPr>
                <p:cNvSpPr/>
                <p:nvPr/>
              </p:nvSpPr>
              <p:spPr>
                <a:xfrm>
                  <a:off x="4337078" y="5553228"/>
                  <a:ext cx="114809" cy="48147"/>
                </a:xfrm>
                <a:custGeom>
                  <a:avLst/>
                  <a:gdLst>
                    <a:gd name="connsiteX0" fmla="*/ 98493 w 114809"/>
                    <a:gd name="connsiteY0" fmla="*/ 16648 h 48147"/>
                    <a:gd name="connsiteX1" fmla="*/ 95493 w 114809"/>
                    <a:gd name="connsiteY1" fmla="*/ 24830 h 48147"/>
                    <a:gd name="connsiteX2" fmla="*/ 4596 w 114809"/>
                    <a:gd name="connsiteY2" fmla="*/ 455 h 48147"/>
                    <a:gd name="connsiteX3" fmla="*/ 167 w 114809"/>
                    <a:gd name="connsiteY3" fmla="*/ 3865 h 48147"/>
                    <a:gd name="connsiteX4" fmla="*/ 100179 w 114809"/>
                    <a:gd name="connsiteY4" fmla="*/ 36327 h 48147"/>
                    <a:gd name="connsiteX5" fmla="*/ 114810 w 114809"/>
                    <a:gd name="connsiteY5" fmla="*/ 41994 h 48147"/>
                    <a:gd name="connsiteX6" fmla="*/ 98493 w 114809"/>
                    <a:gd name="connsiteY6" fmla="*/ 16648 h 48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809" h="48147">
                      <a:moveTo>
                        <a:pt x="98493" y="16648"/>
                      </a:moveTo>
                      <a:cubicBezTo>
                        <a:pt x="94064" y="16762"/>
                        <a:pt x="93655" y="21725"/>
                        <a:pt x="95493" y="24830"/>
                      </a:cubicBezTo>
                      <a:cubicBezTo>
                        <a:pt x="63432" y="43718"/>
                        <a:pt x="28332" y="23096"/>
                        <a:pt x="4596" y="455"/>
                      </a:cubicBezTo>
                      <a:cubicBezTo>
                        <a:pt x="2567" y="-1059"/>
                        <a:pt x="-786" y="1494"/>
                        <a:pt x="167" y="3865"/>
                      </a:cubicBezTo>
                      <a:cubicBezTo>
                        <a:pt x="16292" y="38689"/>
                        <a:pt x="66632" y="57282"/>
                        <a:pt x="100179" y="36327"/>
                      </a:cubicBezTo>
                      <a:cubicBezTo>
                        <a:pt x="100655" y="45175"/>
                        <a:pt x="112295" y="54700"/>
                        <a:pt x="114810" y="41994"/>
                      </a:cubicBezTo>
                      <a:cubicBezTo>
                        <a:pt x="113743" y="32678"/>
                        <a:pt x="108875" y="18543"/>
                        <a:pt x="98493" y="16648"/>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19" name="Freeform: Shape 18">
                  <a:extLst>
                    <a:ext uri="{FF2B5EF4-FFF2-40B4-BE49-F238E27FC236}">
                      <a16:creationId xmlns:a16="http://schemas.microsoft.com/office/drawing/2014/main" id="{ACC481AF-C07D-6622-227F-A6FA89D1E58B}"/>
                    </a:ext>
                  </a:extLst>
                </p:cNvPr>
                <p:cNvSpPr/>
                <p:nvPr/>
              </p:nvSpPr>
              <p:spPr>
                <a:xfrm>
                  <a:off x="4337679" y="5392102"/>
                  <a:ext cx="57773" cy="29305"/>
                </a:xfrm>
                <a:custGeom>
                  <a:avLst/>
                  <a:gdLst>
                    <a:gd name="connsiteX0" fmla="*/ 22388 w 57773"/>
                    <a:gd name="connsiteY0" fmla="*/ 11162 h 29305"/>
                    <a:gd name="connsiteX1" fmla="*/ 48829 w 57773"/>
                    <a:gd name="connsiteY1" fmla="*/ 27793 h 29305"/>
                    <a:gd name="connsiteX2" fmla="*/ 57478 w 57773"/>
                    <a:gd name="connsiteY2" fmla="*/ 22764 h 29305"/>
                    <a:gd name="connsiteX3" fmla="*/ 22388 w 57773"/>
                    <a:gd name="connsiteY3" fmla="*/ 11162 h 29305"/>
                  </a:gdLst>
                  <a:ahLst/>
                  <a:cxnLst>
                    <a:cxn ang="0">
                      <a:pos x="connsiteX0" y="connsiteY0"/>
                    </a:cxn>
                    <a:cxn ang="0">
                      <a:pos x="connsiteX1" y="connsiteY1"/>
                    </a:cxn>
                    <a:cxn ang="0">
                      <a:pos x="connsiteX2" y="connsiteY2"/>
                    </a:cxn>
                    <a:cxn ang="0">
                      <a:pos x="connsiteX3" y="connsiteY3"/>
                    </a:cxn>
                  </a:cxnLst>
                  <a:rect l="l" t="t" r="r" b="b"/>
                  <a:pathLst>
                    <a:path w="57773" h="29305">
                      <a:moveTo>
                        <a:pt x="22388" y="11162"/>
                      </a:moveTo>
                      <a:cubicBezTo>
                        <a:pt x="34104" y="12925"/>
                        <a:pt x="41305" y="19040"/>
                        <a:pt x="48829" y="27793"/>
                      </a:cubicBezTo>
                      <a:cubicBezTo>
                        <a:pt x="52116" y="31613"/>
                        <a:pt x="59316" y="27555"/>
                        <a:pt x="57478" y="22764"/>
                      </a:cubicBezTo>
                      <a:cubicBezTo>
                        <a:pt x="43829" y="-18232"/>
                        <a:pt x="-38991" y="8029"/>
                        <a:pt x="22388" y="11162"/>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20" name="Freeform: Shape 19">
                  <a:extLst>
                    <a:ext uri="{FF2B5EF4-FFF2-40B4-BE49-F238E27FC236}">
                      <a16:creationId xmlns:a16="http://schemas.microsoft.com/office/drawing/2014/main" id="{6C839B54-5F91-182D-74CF-9ED443897A36}"/>
                    </a:ext>
                  </a:extLst>
                </p:cNvPr>
                <p:cNvSpPr/>
                <p:nvPr/>
              </p:nvSpPr>
              <p:spPr>
                <a:xfrm>
                  <a:off x="4464582" y="5435643"/>
                  <a:ext cx="61427" cy="21412"/>
                </a:xfrm>
                <a:custGeom>
                  <a:avLst/>
                  <a:gdLst>
                    <a:gd name="connsiteX0" fmla="*/ 32159 w 61427"/>
                    <a:gd name="connsiteY0" fmla="*/ 12723 h 21412"/>
                    <a:gd name="connsiteX1" fmla="*/ 31150 w 61427"/>
                    <a:gd name="connsiteY1" fmla="*/ 540 h 21412"/>
                    <a:gd name="connsiteX2" fmla="*/ 1184 w 61427"/>
                    <a:gd name="connsiteY2" fmla="*/ 9017 h 21412"/>
                    <a:gd name="connsiteX3" fmla="*/ 6356 w 61427"/>
                    <a:gd name="connsiteY3" fmla="*/ 15723 h 21412"/>
                    <a:gd name="connsiteX4" fmla="*/ 32159 w 61427"/>
                    <a:gd name="connsiteY4" fmla="*/ 12723 h 214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27" h="21412">
                      <a:moveTo>
                        <a:pt x="32159" y="12723"/>
                      </a:moveTo>
                      <a:cubicBezTo>
                        <a:pt x="76565" y="36316"/>
                        <a:pt x="65697" y="4864"/>
                        <a:pt x="31150" y="540"/>
                      </a:cubicBezTo>
                      <a:cubicBezTo>
                        <a:pt x="20691" y="-1070"/>
                        <a:pt x="8528" y="683"/>
                        <a:pt x="1184" y="9017"/>
                      </a:cubicBezTo>
                      <a:cubicBezTo>
                        <a:pt x="-2074" y="12713"/>
                        <a:pt x="1965" y="17847"/>
                        <a:pt x="6356" y="15723"/>
                      </a:cubicBezTo>
                      <a:cubicBezTo>
                        <a:pt x="15100" y="11503"/>
                        <a:pt x="22548" y="9998"/>
                        <a:pt x="32159" y="12723"/>
                      </a:cubicBezTo>
                      <a:close/>
                    </a:path>
                  </a:pathLst>
                </a:custGeom>
                <a:solidFill>
                  <a:srgbClr val="000000"/>
                </a:solidFill>
                <a:ln w="9525" cap="flat">
                  <a:solidFill>
                    <a:srgbClr val="7030A0"/>
                  </a:solidFill>
                  <a:prstDash val="solid"/>
                  <a:miter/>
                </a:ln>
              </p:spPr>
              <p:txBody>
                <a:bodyPr rtlCol="0" anchor="ctr"/>
                <a:lstStyle/>
                <a:p>
                  <a:endParaRPr lang="lv-LV"/>
                </a:p>
              </p:txBody>
            </p:sp>
          </p:grpSp>
          <p:grpSp>
            <p:nvGrpSpPr>
              <p:cNvPr id="21" name="Graphic 2" descr="A baby crawling">
                <a:extLst>
                  <a:ext uri="{FF2B5EF4-FFF2-40B4-BE49-F238E27FC236}">
                    <a16:creationId xmlns:a16="http://schemas.microsoft.com/office/drawing/2014/main" id="{B085A788-7FCB-1F34-990E-81BA8B4BBE70}"/>
                  </a:ext>
                </a:extLst>
              </p:cNvPr>
              <p:cNvGrpSpPr/>
              <p:nvPr/>
            </p:nvGrpSpPr>
            <p:grpSpPr>
              <a:xfrm>
                <a:off x="4424594" y="5227625"/>
                <a:ext cx="265065" cy="281311"/>
                <a:chOff x="4424594" y="5227625"/>
                <a:chExt cx="265065" cy="281311"/>
              </a:xfrm>
              <a:solidFill>
                <a:srgbClr val="000000"/>
              </a:solidFill>
            </p:grpSpPr>
            <p:sp>
              <p:nvSpPr>
                <p:cNvPr id="22" name="Freeform: Shape 21">
                  <a:extLst>
                    <a:ext uri="{FF2B5EF4-FFF2-40B4-BE49-F238E27FC236}">
                      <a16:creationId xmlns:a16="http://schemas.microsoft.com/office/drawing/2014/main" id="{7DEF08A7-85B1-12DA-7387-0917BD7D09F5}"/>
                    </a:ext>
                  </a:extLst>
                </p:cNvPr>
                <p:cNvSpPr/>
                <p:nvPr/>
              </p:nvSpPr>
              <p:spPr>
                <a:xfrm>
                  <a:off x="4424594" y="5227625"/>
                  <a:ext cx="114684" cy="111530"/>
                </a:xfrm>
                <a:custGeom>
                  <a:avLst/>
                  <a:gdLst>
                    <a:gd name="connsiteX0" fmla="*/ 747 w 114684"/>
                    <a:gd name="connsiteY0" fmla="*/ 53452 h 111530"/>
                    <a:gd name="connsiteX1" fmla="*/ 67689 w 114684"/>
                    <a:gd name="connsiteY1" fmla="*/ 36631 h 111530"/>
                    <a:gd name="connsiteX2" fmla="*/ 105427 w 114684"/>
                    <a:gd name="connsiteY2" fmla="*/ 110964 h 111530"/>
                    <a:gd name="connsiteX3" fmla="*/ 111561 w 114684"/>
                    <a:gd name="connsiteY3" fmla="*/ 100468 h 111530"/>
                    <a:gd name="connsiteX4" fmla="*/ 88054 w 114684"/>
                    <a:gd name="connsiteY4" fmla="*/ 4237 h 111530"/>
                    <a:gd name="connsiteX5" fmla="*/ 73737 w 114684"/>
                    <a:gd name="connsiteY5" fmla="*/ 15286 h 111530"/>
                    <a:gd name="connsiteX6" fmla="*/ 39095 w 114684"/>
                    <a:gd name="connsiteY6" fmla="*/ 40346 h 111530"/>
                    <a:gd name="connsiteX7" fmla="*/ 747 w 114684"/>
                    <a:gd name="connsiteY7" fmla="*/ 53452 h 111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684" h="111530">
                      <a:moveTo>
                        <a:pt x="747" y="53452"/>
                      </a:moveTo>
                      <a:cubicBezTo>
                        <a:pt x="21998" y="61301"/>
                        <a:pt x="50763" y="53262"/>
                        <a:pt x="67689" y="36631"/>
                      </a:cubicBezTo>
                      <a:cubicBezTo>
                        <a:pt x="64374" y="66168"/>
                        <a:pt x="78500" y="99420"/>
                        <a:pt x="105427" y="110964"/>
                      </a:cubicBezTo>
                      <a:cubicBezTo>
                        <a:pt x="112409" y="113965"/>
                        <a:pt x="118648" y="104240"/>
                        <a:pt x="111561" y="100468"/>
                      </a:cubicBezTo>
                      <a:cubicBezTo>
                        <a:pt x="79262" y="83256"/>
                        <a:pt x="69175" y="34641"/>
                        <a:pt x="88054" y="4237"/>
                      </a:cubicBezTo>
                      <a:cubicBezTo>
                        <a:pt x="87625" y="-8508"/>
                        <a:pt x="75147" y="11171"/>
                        <a:pt x="73737" y="15286"/>
                      </a:cubicBezTo>
                      <a:cubicBezTo>
                        <a:pt x="61441" y="22572"/>
                        <a:pt x="53097" y="35250"/>
                        <a:pt x="39095" y="40346"/>
                      </a:cubicBezTo>
                      <a:cubicBezTo>
                        <a:pt x="33170" y="45204"/>
                        <a:pt x="-5844" y="44813"/>
                        <a:pt x="747" y="53452"/>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23" name="Freeform: Shape 22">
                  <a:extLst>
                    <a:ext uri="{FF2B5EF4-FFF2-40B4-BE49-F238E27FC236}">
                      <a16:creationId xmlns:a16="http://schemas.microsoft.com/office/drawing/2014/main" id="{98C38C4E-679B-D1E5-68AB-09D9938E0536}"/>
                    </a:ext>
                  </a:extLst>
                </p:cNvPr>
                <p:cNvSpPr/>
                <p:nvPr/>
              </p:nvSpPr>
              <p:spPr>
                <a:xfrm>
                  <a:off x="4428453" y="5236147"/>
                  <a:ext cx="49921" cy="22233"/>
                </a:xfrm>
                <a:custGeom>
                  <a:avLst/>
                  <a:gdLst>
                    <a:gd name="connsiteX0" fmla="*/ 1736 w 49921"/>
                    <a:gd name="connsiteY0" fmla="*/ 22233 h 22233"/>
                    <a:gd name="connsiteX1" fmla="*/ 48142 w 49921"/>
                    <a:gd name="connsiteY1" fmla="*/ 7907 h 22233"/>
                    <a:gd name="connsiteX2" fmla="*/ 24606 w 49921"/>
                    <a:gd name="connsiteY2" fmla="*/ 6183 h 22233"/>
                    <a:gd name="connsiteX3" fmla="*/ 1736 w 49921"/>
                    <a:gd name="connsiteY3" fmla="*/ 22233 h 22233"/>
                  </a:gdLst>
                  <a:ahLst/>
                  <a:cxnLst>
                    <a:cxn ang="0">
                      <a:pos x="connsiteX0" y="connsiteY0"/>
                    </a:cxn>
                    <a:cxn ang="0">
                      <a:pos x="connsiteX1" y="connsiteY1"/>
                    </a:cxn>
                    <a:cxn ang="0">
                      <a:pos x="connsiteX2" y="connsiteY2"/>
                    </a:cxn>
                    <a:cxn ang="0">
                      <a:pos x="connsiteX3" y="connsiteY3"/>
                    </a:cxn>
                  </a:cxnLst>
                  <a:rect l="l" t="t" r="r" b="b"/>
                  <a:pathLst>
                    <a:path w="49921" h="22233">
                      <a:moveTo>
                        <a:pt x="1736" y="22233"/>
                      </a:moveTo>
                      <a:cubicBezTo>
                        <a:pt x="17748" y="22024"/>
                        <a:pt x="32950" y="12203"/>
                        <a:pt x="48142" y="7907"/>
                      </a:cubicBezTo>
                      <a:cubicBezTo>
                        <a:pt x="57058" y="-6170"/>
                        <a:pt x="29835" y="2002"/>
                        <a:pt x="24606" y="6183"/>
                      </a:cubicBezTo>
                      <a:cubicBezTo>
                        <a:pt x="20834" y="9355"/>
                        <a:pt x="-7160" y="17204"/>
                        <a:pt x="1736" y="22233"/>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24" name="Freeform: Shape 23">
                  <a:extLst>
                    <a:ext uri="{FF2B5EF4-FFF2-40B4-BE49-F238E27FC236}">
                      <a16:creationId xmlns:a16="http://schemas.microsoft.com/office/drawing/2014/main" id="{F464DF6E-724A-375E-ACD6-E0CD6A745F48}"/>
                    </a:ext>
                  </a:extLst>
                </p:cNvPr>
                <p:cNvSpPr/>
                <p:nvPr/>
              </p:nvSpPr>
              <p:spPr>
                <a:xfrm>
                  <a:off x="4576696" y="5245343"/>
                  <a:ext cx="70268" cy="157840"/>
                </a:xfrm>
                <a:custGeom>
                  <a:avLst/>
                  <a:gdLst>
                    <a:gd name="connsiteX0" fmla="*/ 57033 w 70268"/>
                    <a:gd name="connsiteY0" fmla="*/ 109325 h 157840"/>
                    <a:gd name="connsiteX1" fmla="*/ 62758 w 70268"/>
                    <a:gd name="connsiteY1" fmla="*/ 155179 h 157840"/>
                    <a:gd name="connsiteX2" fmla="*/ 5379 w 70268"/>
                    <a:gd name="connsiteY2" fmla="*/ 559 h 157840"/>
                    <a:gd name="connsiteX3" fmla="*/ 998 w 70268"/>
                    <a:gd name="connsiteY3" fmla="*/ 6236 h 157840"/>
                    <a:gd name="connsiteX4" fmla="*/ 57033 w 70268"/>
                    <a:gd name="connsiteY4" fmla="*/ 109325 h 1578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68" h="157840">
                      <a:moveTo>
                        <a:pt x="57033" y="109325"/>
                      </a:moveTo>
                      <a:cubicBezTo>
                        <a:pt x="61367" y="119050"/>
                        <a:pt x="41498" y="169923"/>
                        <a:pt x="62758" y="155179"/>
                      </a:cubicBezTo>
                      <a:cubicBezTo>
                        <a:pt x="85342" y="99457"/>
                        <a:pt x="54319" y="31773"/>
                        <a:pt x="5379" y="559"/>
                      </a:cubicBezTo>
                      <a:cubicBezTo>
                        <a:pt x="1845" y="-1679"/>
                        <a:pt x="-1812" y="3331"/>
                        <a:pt x="998" y="6236"/>
                      </a:cubicBezTo>
                      <a:cubicBezTo>
                        <a:pt x="29097" y="34192"/>
                        <a:pt x="55690" y="67958"/>
                        <a:pt x="57033" y="109325"/>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25" name="Freeform: Shape 24">
                  <a:extLst>
                    <a:ext uri="{FF2B5EF4-FFF2-40B4-BE49-F238E27FC236}">
                      <a16:creationId xmlns:a16="http://schemas.microsoft.com/office/drawing/2014/main" id="{B89445A5-857F-4F50-89F1-010DB327D812}"/>
                    </a:ext>
                  </a:extLst>
                </p:cNvPr>
                <p:cNvSpPr/>
                <p:nvPr/>
              </p:nvSpPr>
              <p:spPr>
                <a:xfrm>
                  <a:off x="4643241" y="5294943"/>
                  <a:ext cx="46418" cy="163502"/>
                </a:xfrm>
                <a:custGeom>
                  <a:avLst/>
                  <a:gdLst>
                    <a:gd name="connsiteX0" fmla="*/ 32989 w 46418"/>
                    <a:gd name="connsiteY0" fmla="*/ 78061 h 163502"/>
                    <a:gd name="connsiteX1" fmla="*/ 17158 w 46418"/>
                    <a:gd name="connsiteY1" fmla="*/ 156014 h 163502"/>
                    <a:gd name="connsiteX2" fmla="*/ 23759 w 46418"/>
                    <a:gd name="connsiteY2" fmla="*/ 162614 h 163502"/>
                    <a:gd name="connsiteX3" fmla="*/ 44695 w 46418"/>
                    <a:gd name="connsiteY3" fmla="*/ 78766 h 163502"/>
                    <a:gd name="connsiteX4" fmla="*/ 4090 w 46418"/>
                    <a:gd name="connsiteY4" fmla="*/ 375 h 163502"/>
                    <a:gd name="connsiteX5" fmla="*/ 451 w 46418"/>
                    <a:gd name="connsiteY5" fmla="*/ 4014 h 163502"/>
                    <a:gd name="connsiteX6" fmla="*/ 32989 w 46418"/>
                    <a:gd name="connsiteY6" fmla="*/ 78061 h 16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418" h="163502">
                      <a:moveTo>
                        <a:pt x="32989" y="78061"/>
                      </a:moveTo>
                      <a:cubicBezTo>
                        <a:pt x="37866" y="105388"/>
                        <a:pt x="31065" y="132506"/>
                        <a:pt x="17158" y="156014"/>
                      </a:cubicBezTo>
                      <a:cubicBezTo>
                        <a:pt x="15253" y="159881"/>
                        <a:pt x="19521" y="165748"/>
                        <a:pt x="23759" y="162614"/>
                      </a:cubicBezTo>
                      <a:cubicBezTo>
                        <a:pt x="47638" y="144917"/>
                        <a:pt x="48553" y="105321"/>
                        <a:pt x="44695" y="78766"/>
                      </a:cubicBezTo>
                      <a:cubicBezTo>
                        <a:pt x="40666" y="51058"/>
                        <a:pt x="28522" y="16644"/>
                        <a:pt x="4090" y="375"/>
                      </a:cubicBezTo>
                      <a:cubicBezTo>
                        <a:pt x="1966" y="-1044"/>
                        <a:pt x="-1177" y="1870"/>
                        <a:pt x="451" y="4014"/>
                      </a:cubicBezTo>
                      <a:cubicBezTo>
                        <a:pt x="17311" y="26302"/>
                        <a:pt x="28988" y="50105"/>
                        <a:pt x="32989" y="78061"/>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26" name="Freeform: Shape 25">
                  <a:extLst>
                    <a:ext uri="{FF2B5EF4-FFF2-40B4-BE49-F238E27FC236}">
                      <a16:creationId xmlns:a16="http://schemas.microsoft.com/office/drawing/2014/main" id="{5465D704-135A-5DD7-6C2F-E9B68EAD4393}"/>
                    </a:ext>
                  </a:extLst>
                </p:cNvPr>
                <p:cNvSpPr/>
                <p:nvPr/>
              </p:nvSpPr>
              <p:spPr>
                <a:xfrm>
                  <a:off x="4633136" y="5450051"/>
                  <a:ext cx="21350" cy="58885"/>
                </a:xfrm>
                <a:custGeom>
                  <a:avLst/>
                  <a:gdLst>
                    <a:gd name="connsiteX0" fmla="*/ 10405 w 21350"/>
                    <a:gd name="connsiteY0" fmla="*/ 27489 h 58885"/>
                    <a:gd name="connsiteX1" fmla="*/ 8433 w 21350"/>
                    <a:gd name="connsiteY1" fmla="*/ 343 h 58885"/>
                    <a:gd name="connsiteX2" fmla="*/ 14834 w 21350"/>
                    <a:gd name="connsiteY2" fmla="*/ 58731 h 58885"/>
                    <a:gd name="connsiteX3" fmla="*/ 10405 w 21350"/>
                    <a:gd name="connsiteY3" fmla="*/ 27489 h 58885"/>
                  </a:gdLst>
                  <a:ahLst/>
                  <a:cxnLst>
                    <a:cxn ang="0">
                      <a:pos x="connsiteX0" y="connsiteY0"/>
                    </a:cxn>
                    <a:cxn ang="0">
                      <a:pos x="connsiteX1" y="connsiteY1"/>
                    </a:cxn>
                    <a:cxn ang="0">
                      <a:pos x="connsiteX2" y="connsiteY2"/>
                    </a:cxn>
                    <a:cxn ang="0">
                      <a:pos x="connsiteX3" y="connsiteY3"/>
                    </a:cxn>
                  </a:cxnLst>
                  <a:rect l="l" t="t" r="r" b="b"/>
                  <a:pathLst>
                    <a:path w="21350" h="58885">
                      <a:moveTo>
                        <a:pt x="10405" y="27489"/>
                      </a:moveTo>
                      <a:cubicBezTo>
                        <a:pt x="7547" y="22136"/>
                        <a:pt x="16891" y="-3229"/>
                        <a:pt x="8433" y="343"/>
                      </a:cubicBezTo>
                      <a:cubicBezTo>
                        <a:pt x="-3892" y="14345"/>
                        <a:pt x="-3483" y="49502"/>
                        <a:pt x="14834" y="58731"/>
                      </a:cubicBezTo>
                      <a:cubicBezTo>
                        <a:pt x="32570" y="61065"/>
                        <a:pt x="8243" y="36252"/>
                        <a:pt x="10405" y="27489"/>
                      </a:cubicBezTo>
                      <a:close/>
                    </a:path>
                  </a:pathLst>
                </a:custGeom>
                <a:solidFill>
                  <a:srgbClr val="000000"/>
                </a:solidFill>
                <a:ln w="9525" cap="flat">
                  <a:solidFill>
                    <a:srgbClr val="7030A0"/>
                  </a:solidFill>
                  <a:prstDash val="solid"/>
                  <a:miter/>
                </a:ln>
              </p:spPr>
              <p:txBody>
                <a:bodyPr rtlCol="0" anchor="ctr"/>
                <a:lstStyle/>
                <a:p>
                  <a:endParaRPr lang="lv-LV"/>
                </a:p>
              </p:txBody>
            </p:sp>
            <p:sp>
              <p:nvSpPr>
                <p:cNvPr id="27" name="Freeform: Shape 26">
                  <a:extLst>
                    <a:ext uri="{FF2B5EF4-FFF2-40B4-BE49-F238E27FC236}">
                      <a16:creationId xmlns:a16="http://schemas.microsoft.com/office/drawing/2014/main" id="{B84BB92E-568C-424D-75E3-3300105AEC50}"/>
                    </a:ext>
                  </a:extLst>
                </p:cNvPr>
                <p:cNvSpPr/>
                <p:nvPr/>
              </p:nvSpPr>
              <p:spPr>
                <a:xfrm>
                  <a:off x="4657501" y="5474588"/>
                  <a:ext cx="10274" cy="19231"/>
                </a:xfrm>
                <a:custGeom>
                  <a:avLst/>
                  <a:gdLst>
                    <a:gd name="connsiteX0" fmla="*/ 7223 w 10274"/>
                    <a:gd name="connsiteY0" fmla="*/ 7972 h 19231"/>
                    <a:gd name="connsiteX1" fmla="*/ 4613 w 10274"/>
                    <a:gd name="connsiteY1" fmla="*/ 18412 h 19231"/>
                    <a:gd name="connsiteX2" fmla="*/ 7223 w 10274"/>
                    <a:gd name="connsiteY2" fmla="*/ 7972 h 19231"/>
                  </a:gdLst>
                  <a:ahLst/>
                  <a:cxnLst>
                    <a:cxn ang="0">
                      <a:pos x="connsiteX0" y="connsiteY0"/>
                    </a:cxn>
                    <a:cxn ang="0">
                      <a:pos x="connsiteX1" y="connsiteY1"/>
                    </a:cxn>
                    <a:cxn ang="0">
                      <a:pos x="connsiteX2" y="connsiteY2"/>
                    </a:cxn>
                  </a:cxnLst>
                  <a:rect l="l" t="t" r="r" b="b"/>
                  <a:pathLst>
                    <a:path w="10274" h="19231">
                      <a:moveTo>
                        <a:pt x="7223" y="7972"/>
                      </a:moveTo>
                      <a:cubicBezTo>
                        <a:pt x="1108" y="-12535"/>
                        <a:pt x="-4093" y="12278"/>
                        <a:pt x="4613" y="18412"/>
                      </a:cubicBezTo>
                      <a:cubicBezTo>
                        <a:pt x="13567" y="22127"/>
                        <a:pt x="9862" y="12259"/>
                        <a:pt x="7223" y="7972"/>
                      </a:cubicBezTo>
                      <a:close/>
                    </a:path>
                  </a:pathLst>
                </a:custGeom>
                <a:solidFill>
                  <a:srgbClr val="000000"/>
                </a:solidFill>
                <a:ln w="9525" cap="flat">
                  <a:solidFill>
                    <a:srgbClr val="7030A0"/>
                  </a:solidFill>
                  <a:prstDash val="solid"/>
                  <a:miter/>
                </a:ln>
              </p:spPr>
              <p:txBody>
                <a:bodyPr rtlCol="0" anchor="ctr"/>
                <a:lstStyle/>
                <a:p>
                  <a:endParaRPr lang="lv-LV"/>
                </a:p>
              </p:txBody>
            </p:sp>
          </p:grpSp>
          <p:sp>
            <p:nvSpPr>
              <p:cNvPr id="28" name="Freeform: Shape 27">
                <a:extLst>
                  <a:ext uri="{FF2B5EF4-FFF2-40B4-BE49-F238E27FC236}">
                    <a16:creationId xmlns:a16="http://schemas.microsoft.com/office/drawing/2014/main" id="{160F2B28-C715-3000-B463-E572FD97BF29}"/>
                  </a:ext>
                </a:extLst>
              </p:cNvPr>
              <p:cNvSpPr/>
              <p:nvPr/>
            </p:nvSpPr>
            <p:spPr>
              <a:xfrm>
                <a:off x="3607140" y="5203856"/>
                <a:ext cx="1235637" cy="1179368"/>
              </a:xfrm>
              <a:custGeom>
                <a:avLst/>
                <a:gdLst>
                  <a:gd name="connsiteX0" fmla="*/ 1226881 w 1235637"/>
                  <a:gd name="connsiteY0" fmla="*/ 1053049 h 1179368"/>
                  <a:gd name="connsiteX1" fmla="*/ 1222442 w 1235637"/>
                  <a:gd name="connsiteY1" fmla="*/ 1013615 h 1179368"/>
                  <a:gd name="connsiteX2" fmla="*/ 1221071 w 1235637"/>
                  <a:gd name="connsiteY2" fmla="*/ 984069 h 1179368"/>
                  <a:gd name="connsiteX3" fmla="*/ 1195134 w 1235637"/>
                  <a:gd name="connsiteY3" fmla="*/ 983126 h 1179368"/>
                  <a:gd name="connsiteX4" fmla="*/ 1163406 w 1235637"/>
                  <a:gd name="connsiteY4" fmla="*/ 987745 h 1179368"/>
                  <a:gd name="connsiteX5" fmla="*/ 1125687 w 1235637"/>
                  <a:gd name="connsiteY5" fmla="*/ 979792 h 1179368"/>
                  <a:gd name="connsiteX6" fmla="*/ 1122268 w 1235637"/>
                  <a:gd name="connsiteY6" fmla="*/ 730037 h 1179368"/>
                  <a:gd name="connsiteX7" fmla="*/ 966953 w 1235637"/>
                  <a:gd name="connsiteY7" fmla="*/ 425551 h 1179368"/>
                  <a:gd name="connsiteX8" fmla="*/ 1011587 w 1235637"/>
                  <a:gd name="connsiteY8" fmla="*/ 415093 h 1179368"/>
                  <a:gd name="connsiteX9" fmla="*/ 1056298 w 1235637"/>
                  <a:gd name="connsiteY9" fmla="*/ 325253 h 1179368"/>
                  <a:gd name="connsiteX10" fmla="*/ 796275 w 1235637"/>
                  <a:gd name="connsiteY10" fmla="*/ 41579 h 1179368"/>
                  <a:gd name="connsiteX11" fmla="*/ 662201 w 1235637"/>
                  <a:gd name="connsiteY11" fmla="*/ 388156 h 1179368"/>
                  <a:gd name="connsiteX12" fmla="*/ 545339 w 1235637"/>
                  <a:gd name="connsiteY12" fmla="*/ 457431 h 1179368"/>
                  <a:gd name="connsiteX13" fmla="*/ 427352 w 1235637"/>
                  <a:gd name="connsiteY13" fmla="*/ 457079 h 1179368"/>
                  <a:gd name="connsiteX14" fmla="*/ 285973 w 1235637"/>
                  <a:gd name="connsiteY14" fmla="*/ 489435 h 1179368"/>
                  <a:gd name="connsiteX15" fmla="*/ 111646 w 1235637"/>
                  <a:gd name="connsiteY15" fmla="*/ 749058 h 1179368"/>
                  <a:gd name="connsiteX16" fmla="*/ 26007 w 1235637"/>
                  <a:gd name="connsiteY16" fmla="*/ 869426 h 1179368"/>
                  <a:gd name="connsiteX17" fmla="*/ 5814 w 1235637"/>
                  <a:gd name="connsiteY17" fmla="*/ 939892 h 1179368"/>
                  <a:gd name="connsiteX18" fmla="*/ 49934 w 1235637"/>
                  <a:gd name="connsiteY18" fmla="*/ 953284 h 1179368"/>
                  <a:gd name="connsiteX19" fmla="*/ 95492 w 1235637"/>
                  <a:gd name="connsiteY19" fmla="*/ 947331 h 1179368"/>
                  <a:gd name="connsiteX20" fmla="*/ 190609 w 1235637"/>
                  <a:gd name="connsiteY20" fmla="*/ 1019540 h 1179368"/>
                  <a:gd name="connsiteX21" fmla="*/ 398692 w 1235637"/>
                  <a:gd name="connsiteY21" fmla="*/ 912298 h 1179368"/>
                  <a:gd name="connsiteX22" fmla="*/ 430991 w 1235637"/>
                  <a:gd name="connsiteY22" fmla="*/ 919670 h 1179368"/>
                  <a:gd name="connsiteX23" fmla="*/ 498704 w 1235637"/>
                  <a:gd name="connsiteY23" fmla="*/ 965638 h 1179368"/>
                  <a:gd name="connsiteX24" fmla="*/ 590439 w 1235637"/>
                  <a:gd name="connsiteY24" fmla="*/ 1097092 h 1179368"/>
                  <a:gd name="connsiteX25" fmla="*/ 649209 w 1235637"/>
                  <a:gd name="connsiteY25" fmla="*/ 1154728 h 1179368"/>
                  <a:gd name="connsiteX26" fmla="*/ 699348 w 1235637"/>
                  <a:gd name="connsiteY26" fmla="*/ 1178112 h 1179368"/>
                  <a:gd name="connsiteX27" fmla="*/ 711035 w 1235637"/>
                  <a:gd name="connsiteY27" fmla="*/ 1154881 h 1179368"/>
                  <a:gd name="connsiteX28" fmla="*/ 744821 w 1235637"/>
                  <a:gd name="connsiteY28" fmla="*/ 1150004 h 1179368"/>
                  <a:gd name="connsiteX29" fmla="*/ 782787 w 1235637"/>
                  <a:gd name="connsiteY29" fmla="*/ 1122667 h 1179368"/>
                  <a:gd name="connsiteX30" fmla="*/ 762337 w 1235637"/>
                  <a:gd name="connsiteY30" fmla="*/ 1059402 h 1179368"/>
                  <a:gd name="connsiteX31" fmla="*/ 747592 w 1235637"/>
                  <a:gd name="connsiteY31" fmla="*/ 1016806 h 1179368"/>
                  <a:gd name="connsiteX32" fmla="*/ 659943 w 1235637"/>
                  <a:gd name="connsiteY32" fmla="*/ 1020454 h 1179368"/>
                  <a:gd name="connsiteX33" fmla="*/ 636236 w 1235637"/>
                  <a:gd name="connsiteY33" fmla="*/ 857986 h 1179368"/>
                  <a:gd name="connsiteX34" fmla="*/ 945941 w 1235637"/>
                  <a:gd name="connsiteY34" fmla="*/ 692728 h 1179368"/>
                  <a:gd name="connsiteX35" fmla="*/ 994109 w 1235637"/>
                  <a:gd name="connsiteY35" fmla="*/ 874560 h 1179368"/>
                  <a:gd name="connsiteX36" fmla="*/ 1022732 w 1235637"/>
                  <a:gd name="connsiteY36" fmla="*/ 989441 h 1179368"/>
                  <a:gd name="connsiteX37" fmla="*/ 1076310 w 1235637"/>
                  <a:gd name="connsiteY37" fmla="*/ 1056973 h 1179368"/>
                  <a:gd name="connsiteX38" fmla="*/ 1134993 w 1235637"/>
                  <a:gd name="connsiteY38" fmla="*/ 1070346 h 1179368"/>
                  <a:gd name="connsiteX39" fmla="*/ 1173589 w 1235637"/>
                  <a:gd name="connsiteY39" fmla="*/ 1093187 h 1179368"/>
                  <a:gd name="connsiteX40" fmla="*/ 1208012 w 1235637"/>
                  <a:gd name="connsiteY40" fmla="*/ 1077966 h 1179368"/>
                  <a:gd name="connsiteX41" fmla="*/ 1226881 w 1235637"/>
                  <a:gd name="connsiteY41" fmla="*/ 1053049 h 1179368"/>
                  <a:gd name="connsiteX42" fmla="*/ 1205440 w 1235637"/>
                  <a:gd name="connsiteY42" fmla="*/ 993375 h 1179368"/>
                  <a:gd name="connsiteX43" fmla="*/ 1208098 w 1235637"/>
                  <a:gd name="connsiteY43" fmla="*/ 1004576 h 1179368"/>
                  <a:gd name="connsiteX44" fmla="*/ 1187362 w 1235637"/>
                  <a:gd name="connsiteY44" fmla="*/ 995280 h 1179368"/>
                  <a:gd name="connsiteX45" fmla="*/ 1205440 w 1235637"/>
                  <a:gd name="connsiteY45" fmla="*/ 993375 h 1179368"/>
                  <a:gd name="connsiteX46" fmla="*/ 497418 w 1235637"/>
                  <a:gd name="connsiteY46" fmla="*/ 473757 h 1179368"/>
                  <a:gd name="connsiteX47" fmla="*/ 532899 w 1235637"/>
                  <a:gd name="connsiteY47" fmla="*/ 478082 h 1179368"/>
                  <a:gd name="connsiteX48" fmla="*/ 483931 w 1235637"/>
                  <a:gd name="connsiteY48" fmla="*/ 793540 h 1179368"/>
                  <a:gd name="connsiteX49" fmla="*/ 418542 w 1235637"/>
                  <a:gd name="connsiteY49" fmla="*/ 524630 h 1179368"/>
                  <a:gd name="connsiteX50" fmla="*/ 497418 w 1235637"/>
                  <a:gd name="connsiteY50" fmla="*/ 473757 h 1179368"/>
                  <a:gd name="connsiteX51" fmla="*/ 126772 w 1235637"/>
                  <a:gd name="connsiteY51" fmla="*/ 704405 h 1179368"/>
                  <a:gd name="connsiteX52" fmla="*/ 278315 w 1235637"/>
                  <a:gd name="connsiteY52" fmla="*/ 507028 h 1179368"/>
                  <a:gd name="connsiteX53" fmla="*/ 285144 w 1235637"/>
                  <a:gd name="connsiteY53" fmla="*/ 559111 h 1179368"/>
                  <a:gd name="connsiteX54" fmla="*/ 299155 w 1235637"/>
                  <a:gd name="connsiteY54" fmla="*/ 511743 h 1179368"/>
                  <a:gd name="connsiteX55" fmla="*/ 412770 w 1235637"/>
                  <a:gd name="connsiteY55" fmla="*/ 473662 h 1179368"/>
                  <a:gd name="connsiteX56" fmla="*/ 487388 w 1235637"/>
                  <a:gd name="connsiteY56" fmla="*/ 830297 h 1179368"/>
                  <a:gd name="connsiteX57" fmla="*/ 488550 w 1235637"/>
                  <a:gd name="connsiteY57" fmla="*/ 888028 h 1179368"/>
                  <a:gd name="connsiteX58" fmla="*/ 404931 w 1235637"/>
                  <a:gd name="connsiteY58" fmla="*/ 895381 h 1179368"/>
                  <a:gd name="connsiteX59" fmla="*/ 125153 w 1235637"/>
                  <a:gd name="connsiteY59" fmla="*/ 726627 h 1179368"/>
                  <a:gd name="connsiteX60" fmla="*/ 126772 w 1235637"/>
                  <a:gd name="connsiteY60" fmla="*/ 704405 h 1179368"/>
                  <a:gd name="connsiteX61" fmla="*/ 126953 w 1235637"/>
                  <a:gd name="connsiteY61" fmla="*/ 735400 h 1179368"/>
                  <a:gd name="connsiteX62" fmla="*/ 126839 w 1235637"/>
                  <a:gd name="connsiteY62" fmla="*/ 735104 h 1179368"/>
                  <a:gd name="connsiteX63" fmla="*/ 127001 w 1235637"/>
                  <a:gd name="connsiteY63" fmla="*/ 735123 h 1179368"/>
                  <a:gd name="connsiteX64" fmla="*/ 126953 w 1235637"/>
                  <a:gd name="connsiteY64" fmla="*/ 735400 h 1179368"/>
                  <a:gd name="connsiteX65" fmla="*/ 349371 w 1235637"/>
                  <a:gd name="connsiteY65" fmla="*/ 965162 h 1179368"/>
                  <a:gd name="connsiteX66" fmla="*/ 184036 w 1235637"/>
                  <a:gd name="connsiteY66" fmla="*/ 1001290 h 1179368"/>
                  <a:gd name="connsiteX67" fmla="*/ 92520 w 1235637"/>
                  <a:gd name="connsiteY67" fmla="*/ 839051 h 1179368"/>
                  <a:gd name="connsiteX68" fmla="*/ 88043 w 1235637"/>
                  <a:gd name="connsiteY68" fmla="*/ 928748 h 1179368"/>
                  <a:gd name="connsiteX69" fmla="*/ 40190 w 1235637"/>
                  <a:gd name="connsiteY69" fmla="*/ 936634 h 1179368"/>
                  <a:gd name="connsiteX70" fmla="*/ 25797 w 1235637"/>
                  <a:gd name="connsiteY70" fmla="*/ 933158 h 1179368"/>
                  <a:gd name="connsiteX71" fmla="*/ 42228 w 1235637"/>
                  <a:gd name="connsiteY71" fmla="*/ 879741 h 1179368"/>
                  <a:gd name="connsiteX72" fmla="*/ 123562 w 1235637"/>
                  <a:gd name="connsiteY72" fmla="*/ 765965 h 1179368"/>
                  <a:gd name="connsiteX73" fmla="*/ 172149 w 1235637"/>
                  <a:gd name="connsiteY73" fmla="*/ 953617 h 1179368"/>
                  <a:gd name="connsiteX74" fmla="*/ 159757 w 1235637"/>
                  <a:gd name="connsiteY74" fmla="*/ 895172 h 1179368"/>
                  <a:gd name="connsiteX75" fmla="*/ 141145 w 1235637"/>
                  <a:gd name="connsiteY75" fmla="*/ 717731 h 1179368"/>
                  <a:gd name="connsiteX76" fmla="*/ 377289 w 1235637"/>
                  <a:gd name="connsiteY76" fmla="*/ 812762 h 1179368"/>
                  <a:gd name="connsiteX77" fmla="*/ 349371 w 1235637"/>
                  <a:gd name="connsiteY77" fmla="*/ 965162 h 1179368"/>
                  <a:gd name="connsiteX78" fmla="*/ 449269 w 1235637"/>
                  <a:gd name="connsiteY78" fmla="*/ 919356 h 1179368"/>
                  <a:gd name="connsiteX79" fmla="*/ 489351 w 1235637"/>
                  <a:gd name="connsiteY79" fmla="*/ 909221 h 1179368"/>
                  <a:gd name="connsiteX80" fmla="*/ 494180 w 1235637"/>
                  <a:gd name="connsiteY80" fmla="*/ 945683 h 1179368"/>
                  <a:gd name="connsiteX81" fmla="*/ 449269 w 1235637"/>
                  <a:gd name="connsiteY81" fmla="*/ 919356 h 1179368"/>
                  <a:gd name="connsiteX82" fmla="*/ 1215727 w 1235637"/>
                  <a:gd name="connsiteY82" fmla="*/ 1064441 h 1179368"/>
                  <a:gd name="connsiteX83" fmla="*/ 1200935 w 1235637"/>
                  <a:gd name="connsiteY83" fmla="*/ 1065498 h 1179368"/>
                  <a:gd name="connsiteX84" fmla="*/ 1192524 w 1235637"/>
                  <a:gd name="connsiteY84" fmla="*/ 1076509 h 1179368"/>
                  <a:gd name="connsiteX85" fmla="*/ 1124782 w 1235637"/>
                  <a:gd name="connsiteY85" fmla="*/ 1050791 h 1179368"/>
                  <a:gd name="connsiteX86" fmla="*/ 1071452 w 1235637"/>
                  <a:gd name="connsiteY86" fmla="*/ 1034942 h 1179368"/>
                  <a:gd name="connsiteX87" fmla="*/ 1062127 w 1235637"/>
                  <a:gd name="connsiteY87" fmla="*/ 1034542 h 1179368"/>
                  <a:gd name="connsiteX88" fmla="*/ 1069833 w 1235637"/>
                  <a:gd name="connsiteY88" fmla="*/ 1078176 h 1179368"/>
                  <a:gd name="connsiteX89" fmla="*/ 1055326 w 1235637"/>
                  <a:gd name="connsiteY89" fmla="*/ 1083853 h 1179368"/>
                  <a:gd name="connsiteX90" fmla="*/ 1029799 w 1235637"/>
                  <a:gd name="connsiteY90" fmla="*/ 999433 h 1179368"/>
                  <a:gd name="connsiteX91" fmla="*/ 1045677 w 1235637"/>
                  <a:gd name="connsiteY91" fmla="*/ 988726 h 1179368"/>
                  <a:gd name="connsiteX92" fmla="*/ 1013273 w 1235637"/>
                  <a:gd name="connsiteY92" fmla="*/ 873474 h 1179368"/>
                  <a:gd name="connsiteX93" fmla="*/ 958476 w 1235637"/>
                  <a:gd name="connsiteY93" fmla="*/ 683279 h 1179368"/>
                  <a:gd name="connsiteX94" fmla="*/ 988956 w 1235637"/>
                  <a:gd name="connsiteY94" fmla="*/ 627681 h 1179368"/>
                  <a:gd name="connsiteX95" fmla="*/ 975183 w 1235637"/>
                  <a:gd name="connsiteY95" fmla="*/ 625881 h 1179368"/>
                  <a:gd name="connsiteX96" fmla="*/ 949265 w 1235637"/>
                  <a:gd name="connsiteY96" fmla="*/ 665762 h 1179368"/>
                  <a:gd name="connsiteX97" fmla="*/ 944122 w 1235637"/>
                  <a:gd name="connsiteY97" fmla="*/ 670144 h 1179368"/>
                  <a:gd name="connsiteX98" fmla="*/ 634674 w 1235637"/>
                  <a:gd name="connsiteY98" fmla="*/ 842061 h 1179368"/>
                  <a:gd name="connsiteX99" fmla="*/ 677212 w 1235637"/>
                  <a:gd name="connsiteY99" fmla="*/ 732009 h 1179368"/>
                  <a:gd name="connsiteX100" fmla="*/ 682622 w 1235637"/>
                  <a:gd name="connsiteY100" fmla="*/ 623948 h 1179368"/>
                  <a:gd name="connsiteX101" fmla="*/ 662087 w 1235637"/>
                  <a:gd name="connsiteY101" fmla="*/ 566807 h 1179368"/>
                  <a:gd name="connsiteX102" fmla="*/ 659753 w 1235637"/>
                  <a:gd name="connsiteY102" fmla="*/ 721779 h 1179368"/>
                  <a:gd name="connsiteX103" fmla="*/ 614652 w 1235637"/>
                  <a:gd name="connsiteY103" fmla="*/ 844051 h 1179368"/>
                  <a:gd name="connsiteX104" fmla="*/ 632502 w 1235637"/>
                  <a:gd name="connsiteY104" fmla="*/ 921394 h 1179368"/>
                  <a:gd name="connsiteX105" fmla="*/ 640331 w 1235637"/>
                  <a:gd name="connsiteY105" fmla="*/ 1026998 h 1179368"/>
                  <a:gd name="connsiteX106" fmla="*/ 656076 w 1235637"/>
                  <a:gd name="connsiteY106" fmla="*/ 1034542 h 1179368"/>
                  <a:gd name="connsiteX107" fmla="*/ 756413 w 1235637"/>
                  <a:gd name="connsiteY107" fmla="*/ 1035304 h 1179368"/>
                  <a:gd name="connsiteX108" fmla="*/ 739163 w 1235637"/>
                  <a:gd name="connsiteY108" fmla="*/ 1051620 h 1179368"/>
                  <a:gd name="connsiteX109" fmla="*/ 727076 w 1235637"/>
                  <a:gd name="connsiteY109" fmla="*/ 1058764 h 1179368"/>
                  <a:gd name="connsiteX110" fmla="*/ 785883 w 1235637"/>
                  <a:gd name="connsiteY110" fmla="*/ 1100074 h 1179368"/>
                  <a:gd name="connsiteX111" fmla="*/ 786988 w 1235637"/>
                  <a:gd name="connsiteY111" fmla="*/ 1102007 h 1179368"/>
                  <a:gd name="connsiteX112" fmla="*/ 786131 w 1235637"/>
                  <a:gd name="connsiteY112" fmla="*/ 1103331 h 1179368"/>
                  <a:gd name="connsiteX113" fmla="*/ 773043 w 1235637"/>
                  <a:gd name="connsiteY113" fmla="*/ 1108770 h 1179368"/>
                  <a:gd name="connsiteX114" fmla="*/ 714560 w 1235637"/>
                  <a:gd name="connsiteY114" fmla="*/ 1078014 h 1179368"/>
                  <a:gd name="connsiteX115" fmla="*/ 771824 w 1235637"/>
                  <a:gd name="connsiteY115" fmla="*/ 1132725 h 1179368"/>
                  <a:gd name="connsiteX116" fmla="*/ 745106 w 1235637"/>
                  <a:gd name="connsiteY116" fmla="*/ 1134145 h 1179368"/>
                  <a:gd name="connsiteX117" fmla="*/ 680851 w 1235637"/>
                  <a:gd name="connsiteY117" fmla="*/ 1085748 h 1179368"/>
                  <a:gd name="connsiteX118" fmla="*/ 680851 w 1235637"/>
                  <a:gd name="connsiteY118" fmla="*/ 1092749 h 1179368"/>
                  <a:gd name="connsiteX119" fmla="*/ 726990 w 1235637"/>
                  <a:gd name="connsiteY119" fmla="*/ 1129516 h 1179368"/>
                  <a:gd name="connsiteX120" fmla="*/ 707292 w 1235637"/>
                  <a:gd name="connsiteY120" fmla="*/ 1139612 h 1179368"/>
                  <a:gd name="connsiteX121" fmla="*/ 656743 w 1235637"/>
                  <a:gd name="connsiteY121" fmla="*/ 1109332 h 1179368"/>
                  <a:gd name="connsiteX122" fmla="*/ 692605 w 1235637"/>
                  <a:gd name="connsiteY122" fmla="*/ 1146537 h 1179368"/>
                  <a:gd name="connsiteX123" fmla="*/ 692376 w 1235637"/>
                  <a:gd name="connsiteY123" fmla="*/ 1160443 h 1179368"/>
                  <a:gd name="connsiteX124" fmla="*/ 691938 w 1235637"/>
                  <a:gd name="connsiteY124" fmla="*/ 1160329 h 1179368"/>
                  <a:gd name="connsiteX125" fmla="*/ 642303 w 1235637"/>
                  <a:gd name="connsiteY125" fmla="*/ 1131144 h 1179368"/>
                  <a:gd name="connsiteX126" fmla="*/ 604898 w 1235637"/>
                  <a:gd name="connsiteY126" fmla="*/ 1093140 h 1179368"/>
                  <a:gd name="connsiteX127" fmla="*/ 583496 w 1235637"/>
                  <a:gd name="connsiteY127" fmla="*/ 1062498 h 1179368"/>
                  <a:gd name="connsiteX128" fmla="*/ 518078 w 1235637"/>
                  <a:gd name="connsiteY128" fmla="*/ 934558 h 1179368"/>
                  <a:gd name="connsiteX129" fmla="*/ 505438 w 1235637"/>
                  <a:gd name="connsiteY129" fmla="*/ 734371 h 1179368"/>
                  <a:gd name="connsiteX130" fmla="*/ 665249 w 1235637"/>
                  <a:gd name="connsiteY130" fmla="*/ 396557 h 1179368"/>
                  <a:gd name="connsiteX131" fmla="*/ 764204 w 1235637"/>
                  <a:gd name="connsiteY131" fmla="*/ 491007 h 1179368"/>
                  <a:gd name="connsiteX132" fmla="*/ 789102 w 1235637"/>
                  <a:gd name="connsiteY132" fmla="*/ 498713 h 1179368"/>
                  <a:gd name="connsiteX133" fmla="*/ 794113 w 1235637"/>
                  <a:gd name="connsiteY133" fmla="*/ 480539 h 1179368"/>
                  <a:gd name="connsiteX134" fmla="*/ 694852 w 1235637"/>
                  <a:gd name="connsiteY134" fmla="*/ 249177 h 1179368"/>
                  <a:gd name="connsiteX135" fmla="*/ 938340 w 1235637"/>
                  <a:gd name="connsiteY135" fmla="*/ 20844 h 1179368"/>
                  <a:gd name="connsiteX136" fmla="*/ 988842 w 1235637"/>
                  <a:gd name="connsiteY136" fmla="*/ 157594 h 1179368"/>
                  <a:gd name="connsiteX137" fmla="*/ 992090 w 1235637"/>
                  <a:gd name="connsiteY137" fmla="*/ 149622 h 1179368"/>
                  <a:gd name="connsiteX138" fmla="*/ 949265 w 1235637"/>
                  <a:gd name="connsiteY138" fmla="*/ 22291 h 1179368"/>
                  <a:gd name="connsiteX139" fmla="*/ 1094102 w 1235637"/>
                  <a:gd name="connsiteY139" fmla="*/ 210582 h 1179368"/>
                  <a:gd name="connsiteX140" fmla="*/ 1050164 w 1235637"/>
                  <a:gd name="connsiteY140" fmla="*/ 322634 h 1179368"/>
                  <a:gd name="connsiteX141" fmla="*/ 1001110 w 1235637"/>
                  <a:gd name="connsiteY141" fmla="*/ 340436 h 1179368"/>
                  <a:gd name="connsiteX142" fmla="*/ 1007387 w 1235637"/>
                  <a:gd name="connsiteY142" fmla="*/ 345275 h 1179368"/>
                  <a:gd name="connsiteX143" fmla="*/ 1035990 w 1235637"/>
                  <a:gd name="connsiteY143" fmla="*/ 381431 h 1179368"/>
                  <a:gd name="connsiteX144" fmla="*/ 947322 w 1235637"/>
                  <a:gd name="connsiteY144" fmla="*/ 420770 h 1179368"/>
                  <a:gd name="connsiteX145" fmla="*/ 943255 w 1235637"/>
                  <a:gd name="connsiteY145" fmla="*/ 427523 h 1179368"/>
                  <a:gd name="connsiteX146" fmla="*/ 907060 w 1235637"/>
                  <a:gd name="connsiteY146" fmla="*/ 498465 h 1179368"/>
                  <a:gd name="connsiteX147" fmla="*/ 917518 w 1235637"/>
                  <a:gd name="connsiteY147" fmla="*/ 501227 h 1179368"/>
                  <a:gd name="connsiteX148" fmla="*/ 957190 w 1235637"/>
                  <a:gd name="connsiteY148" fmla="*/ 441601 h 1179368"/>
                  <a:gd name="connsiteX149" fmla="*/ 1096798 w 1235637"/>
                  <a:gd name="connsiteY149" fmla="*/ 718626 h 1179368"/>
                  <a:gd name="connsiteX150" fmla="*/ 1106866 w 1235637"/>
                  <a:gd name="connsiteY150" fmla="*/ 970200 h 1179368"/>
                  <a:gd name="connsiteX151" fmla="*/ 1122515 w 1235637"/>
                  <a:gd name="connsiteY151" fmla="*/ 984450 h 1179368"/>
                  <a:gd name="connsiteX152" fmla="*/ 1218585 w 1235637"/>
                  <a:gd name="connsiteY152" fmla="*/ 1044029 h 1179368"/>
                  <a:gd name="connsiteX153" fmla="*/ 1168150 w 1235637"/>
                  <a:gd name="connsiteY153" fmla="*/ 1017473 h 1179368"/>
                  <a:gd name="connsiteX154" fmla="*/ 1215727 w 1235637"/>
                  <a:gd name="connsiteY154" fmla="*/ 1064441 h 1179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Lst>
                <a:rect l="l" t="t" r="r" b="b"/>
                <a:pathLst>
                  <a:path w="1235637" h="1179368">
                    <a:moveTo>
                      <a:pt x="1226881" y="1053049"/>
                    </a:moveTo>
                    <a:cubicBezTo>
                      <a:pt x="1241168" y="1041114"/>
                      <a:pt x="1236749" y="1022588"/>
                      <a:pt x="1222442" y="1013615"/>
                    </a:cubicBezTo>
                    <a:cubicBezTo>
                      <a:pt x="1230339" y="1007138"/>
                      <a:pt x="1230348" y="990717"/>
                      <a:pt x="1221071" y="984069"/>
                    </a:cubicBezTo>
                    <a:cubicBezTo>
                      <a:pt x="1213013" y="978287"/>
                      <a:pt x="1204030" y="981640"/>
                      <a:pt x="1195134" y="983126"/>
                    </a:cubicBezTo>
                    <a:cubicBezTo>
                      <a:pt x="1185095" y="984802"/>
                      <a:pt x="1173455" y="984812"/>
                      <a:pt x="1163406" y="987745"/>
                    </a:cubicBezTo>
                    <a:cubicBezTo>
                      <a:pt x="1150767" y="984478"/>
                      <a:pt x="1138479" y="981687"/>
                      <a:pt x="1125687" y="979792"/>
                    </a:cubicBezTo>
                    <a:cubicBezTo>
                      <a:pt x="1161301" y="900973"/>
                      <a:pt x="1140423" y="810809"/>
                      <a:pt x="1122268" y="730037"/>
                    </a:cubicBezTo>
                    <a:cubicBezTo>
                      <a:pt x="1094636" y="620557"/>
                      <a:pt x="1066851" y="492312"/>
                      <a:pt x="966953" y="425551"/>
                    </a:cubicBezTo>
                    <a:cubicBezTo>
                      <a:pt x="980707" y="396757"/>
                      <a:pt x="989889" y="417398"/>
                      <a:pt x="1011587" y="415093"/>
                    </a:cubicBezTo>
                    <a:cubicBezTo>
                      <a:pt x="1048954" y="410921"/>
                      <a:pt x="1098370" y="354276"/>
                      <a:pt x="1056298" y="325253"/>
                    </a:cubicBezTo>
                    <a:cubicBezTo>
                      <a:pt x="1219109" y="139296"/>
                      <a:pt x="992033" y="-96828"/>
                      <a:pt x="796275" y="41579"/>
                    </a:cubicBezTo>
                    <a:cubicBezTo>
                      <a:pt x="713731" y="103559"/>
                      <a:pt x="638369" y="287486"/>
                      <a:pt x="662201" y="388156"/>
                    </a:cubicBezTo>
                    <a:cubicBezTo>
                      <a:pt x="614061" y="384499"/>
                      <a:pt x="570094" y="418646"/>
                      <a:pt x="545339" y="457431"/>
                    </a:cubicBezTo>
                    <a:cubicBezTo>
                      <a:pt x="506896" y="466299"/>
                      <a:pt x="463052" y="433190"/>
                      <a:pt x="427352" y="457079"/>
                    </a:cubicBezTo>
                    <a:cubicBezTo>
                      <a:pt x="373136" y="437696"/>
                      <a:pt x="317129" y="429580"/>
                      <a:pt x="285973" y="489435"/>
                    </a:cubicBezTo>
                    <a:cubicBezTo>
                      <a:pt x="199895" y="508971"/>
                      <a:pt x="80757" y="660304"/>
                      <a:pt x="111646" y="749058"/>
                    </a:cubicBezTo>
                    <a:cubicBezTo>
                      <a:pt x="64317" y="772604"/>
                      <a:pt x="53810" y="832469"/>
                      <a:pt x="26007" y="869426"/>
                    </a:cubicBezTo>
                    <a:cubicBezTo>
                      <a:pt x="11948" y="888085"/>
                      <a:pt x="-10760" y="916051"/>
                      <a:pt x="5814" y="939892"/>
                    </a:cubicBezTo>
                    <a:cubicBezTo>
                      <a:pt x="15815" y="954284"/>
                      <a:pt x="33922" y="960799"/>
                      <a:pt x="49934" y="953284"/>
                    </a:cubicBezTo>
                    <a:cubicBezTo>
                      <a:pt x="63802" y="942997"/>
                      <a:pt x="80214" y="950274"/>
                      <a:pt x="95492" y="947331"/>
                    </a:cubicBezTo>
                    <a:cubicBezTo>
                      <a:pt x="112884" y="982554"/>
                      <a:pt x="149956" y="1017997"/>
                      <a:pt x="190609" y="1019540"/>
                    </a:cubicBezTo>
                    <a:cubicBezTo>
                      <a:pt x="288678" y="1053992"/>
                      <a:pt x="369021" y="1011234"/>
                      <a:pt x="398692" y="912298"/>
                    </a:cubicBezTo>
                    <a:cubicBezTo>
                      <a:pt x="408150" y="917451"/>
                      <a:pt x="420104" y="919270"/>
                      <a:pt x="430991" y="919670"/>
                    </a:cubicBezTo>
                    <a:cubicBezTo>
                      <a:pt x="441983" y="945483"/>
                      <a:pt x="471415" y="962657"/>
                      <a:pt x="498704" y="965638"/>
                    </a:cubicBezTo>
                    <a:cubicBezTo>
                      <a:pt x="513001" y="1016473"/>
                      <a:pt x="540433" y="1074290"/>
                      <a:pt x="590439" y="1097092"/>
                    </a:cubicBezTo>
                    <a:cubicBezTo>
                      <a:pt x="591963" y="1129716"/>
                      <a:pt x="622834" y="1143727"/>
                      <a:pt x="649209" y="1154728"/>
                    </a:cubicBezTo>
                    <a:cubicBezTo>
                      <a:pt x="664039" y="1163520"/>
                      <a:pt x="679641" y="1184722"/>
                      <a:pt x="699348" y="1178112"/>
                    </a:cubicBezTo>
                    <a:cubicBezTo>
                      <a:pt x="708607" y="1174540"/>
                      <a:pt x="711559" y="1164710"/>
                      <a:pt x="711035" y="1154881"/>
                    </a:cubicBezTo>
                    <a:cubicBezTo>
                      <a:pt x="721875" y="1164320"/>
                      <a:pt x="740849" y="1164987"/>
                      <a:pt x="744821" y="1150004"/>
                    </a:cubicBezTo>
                    <a:cubicBezTo>
                      <a:pt x="763899" y="1160891"/>
                      <a:pt x="794684" y="1145689"/>
                      <a:pt x="782787" y="1122667"/>
                    </a:cubicBezTo>
                    <a:cubicBezTo>
                      <a:pt x="830736" y="1112532"/>
                      <a:pt x="787978" y="1068460"/>
                      <a:pt x="762337" y="1059402"/>
                    </a:cubicBezTo>
                    <a:cubicBezTo>
                      <a:pt x="785416" y="1043143"/>
                      <a:pt x="777701" y="1009358"/>
                      <a:pt x="747592" y="1016806"/>
                    </a:cubicBezTo>
                    <a:cubicBezTo>
                      <a:pt x="719065" y="1023407"/>
                      <a:pt x="688918" y="1024131"/>
                      <a:pt x="659943" y="1020454"/>
                    </a:cubicBezTo>
                    <a:cubicBezTo>
                      <a:pt x="663839" y="964562"/>
                      <a:pt x="651018" y="911155"/>
                      <a:pt x="636236" y="857986"/>
                    </a:cubicBezTo>
                    <a:cubicBezTo>
                      <a:pt x="790817" y="858910"/>
                      <a:pt x="828345" y="759755"/>
                      <a:pt x="945941" y="692728"/>
                    </a:cubicBezTo>
                    <a:cubicBezTo>
                      <a:pt x="955104" y="755202"/>
                      <a:pt x="986375" y="811971"/>
                      <a:pt x="994109" y="874560"/>
                    </a:cubicBezTo>
                    <a:cubicBezTo>
                      <a:pt x="997928" y="913793"/>
                      <a:pt x="1000176" y="955770"/>
                      <a:pt x="1022732" y="989441"/>
                    </a:cubicBezTo>
                    <a:cubicBezTo>
                      <a:pt x="982850" y="1093349"/>
                      <a:pt x="1121563" y="1153061"/>
                      <a:pt x="1076310" y="1056973"/>
                    </a:cubicBezTo>
                    <a:cubicBezTo>
                      <a:pt x="1092131" y="1071165"/>
                      <a:pt x="1116334" y="1063831"/>
                      <a:pt x="1134993" y="1070346"/>
                    </a:cubicBezTo>
                    <a:cubicBezTo>
                      <a:pt x="1148376" y="1076957"/>
                      <a:pt x="1157920" y="1091349"/>
                      <a:pt x="1173589" y="1093187"/>
                    </a:cubicBezTo>
                    <a:cubicBezTo>
                      <a:pt x="1185362" y="1093797"/>
                      <a:pt x="1207117" y="1093816"/>
                      <a:pt x="1208012" y="1077966"/>
                    </a:cubicBezTo>
                    <a:cubicBezTo>
                      <a:pt x="1222995" y="1079195"/>
                      <a:pt x="1236549" y="1067384"/>
                      <a:pt x="1226881" y="1053049"/>
                    </a:cubicBezTo>
                    <a:close/>
                    <a:moveTo>
                      <a:pt x="1205440" y="993375"/>
                    </a:moveTo>
                    <a:cubicBezTo>
                      <a:pt x="1216232" y="991355"/>
                      <a:pt x="1218223" y="1000737"/>
                      <a:pt x="1208098" y="1004576"/>
                    </a:cubicBezTo>
                    <a:cubicBezTo>
                      <a:pt x="1201478" y="1000995"/>
                      <a:pt x="1194515" y="997947"/>
                      <a:pt x="1187362" y="995280"/>
                    </a:cubicBezTo>
                    <a:cubicBezTo>
                      <a:pt x="1193743" y="994861"/>
                      <a:pt x="1200011" y="993984"/>
                      <a:pt x="1205440" y="993375"/>
                    </a:cubicBezTo>
                    <a:close/>
                    <a:moveTo>
                      <a:pt x="497418" y="473757"/>
                    </a:moveTo>
                    <a:cubicBezTo>
                      <a:pt x="509029" y="476034"/>
                      <a:pt x="521012" y="478215"/>
                      <a:pt x="532899" y="478082"/>
                    </a:cubicBezTo>
                    <a:cubicBezTo>
                      <a:pt x="485607" y="574579"/>
                      <a:pt x="473568" y="687536"/>
                      <a:pt x="483931" y="793540"/>
                    </a:cubicBezTo>
                    <a:cubicBezTo>
                      <a:pt x="439125" y="711654"/>
                      <a:pt x="411417" y="618556"/>
                      <a:pt x="418542" y="524630"/>
                    </a:cubicBezTo>
                    <a:cubicBezTo>
                      <a:pt x="421380" y="468442"/>
                      <a:pt x="446440" y="458879"/>
                      <a:pt x="497418" y="473757"/>
                    </a:cubicBezTo>
                    <a:close/>
                    <a:moveTo>
                      <a:pt x="126772" y="704405"/>
                    </a:moveTo>
                    <a:cubicBezTo>
                      <a:pt x="146203" y="620728"/>
                      <a:pt x="204867" y="549853"/>
                      <a:pt x="278315" y="507028"/>
                    </a:cubicBezTo>
                    <a:cubicBezTo>
                      <a:pt x="273838" y="518115"/>
                      <a:pt x="260484" y="569798"/>
                      <a:pt x="285144" y="559111"/>
                    </a:cubicBezTo>
                    <a:cubicBezTo>
                      <a:pt x="294336" y="545309"/>
                      <a:pt x="292431" y="526859"/>
                      <a:pt x="299155" y="511743"/>
                    </a:cubicBezTo>
                    <a:cubicBezTo>
                      <a:pt x="316996" y="457622"/>
                      <a:pt x="366440" y="454469"/>
                      <a:pt x="412770" y="473662"/>
                    </a:cubicBezTo>
                    <a:cubicBezTo>
                      <a:pt x="372079" y="588772"/>
                      <a:pt x="420618" y="733114"/>
                      <a:pt x="487388" y="830297"/>
                    </a:cubicBezTo>
                    <a:cubicBezTo>
                      <a:pt x="488789" y="849538"/>
                      <a:pt x="488293" y="868807"/>
                      <a:pt x="488550" y="888028"/>
                    </a:cubicBezTo>
                    <a:cubicBezTo>
                      <a:pt x="463852" y="902954"/>
                      <a:pt x="431943" y="903516"/>
                      <a:pt x="404931" y="895381"/>
                    </a:cubicBezTo>
                    <a:cubicBezTo>
                      <a:pt x="450727" y="766984"/>
                      <a:pt x="191523" y="556968"/>
                      <a:pt x="125153" y="726627"/>
                    </a:cubicBezTo>
                    <a:cubicBezTo>
                      <a:pt x="124438" y="719150"/>
                      <a:pt x="125381" y="711254"/>
                      <a:pt x="126772" y="704405"/>
                    </a:cubicBezTo>
                    <a:close/>
                    <a:moveTo>
                      <a:pt x="126953" y="735400"/>
                    </a:moveTo>
                    <a:cubicBezTo>
                      <a:pt x="126915" y="735304"/>
                      <a:pt x="126867" y="735209"/>
                      <a:pt x="126839" y="735104"/>
                    </a:cubicBezTo>
                    <a:cubicBezTo>
                      <a:pt x="126896" y="735104"/>
                      <a:pt x="126943" y="735123"/>
                      <a:pt x="127001" y="735123"/>
                    </a:cubicBezTo>
                    <a:cubicBezTo>
                      <a:pt x="126981" y="735228"/>
                      <a:pt x="126972" y="735304"/>
                      <a:pt x="126953" y="735400"/>
                    </a:cubicBezTo>
                    <a:close/>
                    <a:moveTo>
                      <a:pt x="349371" y="965162"/>
                    </a:moveTo>
                    <a:cubicBezTo>
                      <a:pt x="313157" y="1022464"/>
                      <a:pt x="241015" y="1013596"/>
                      <a:pt x="184036" y="1001290"/>
                    </a:cubicBezTo>
                    <a:cubicBezTo>
                      <a:pt x="113304" y="979240"/>
                      <a:pt x="95320" y="904564"/>
                      <a:pt x="92520" y="839051"/>
                    </a:cubicBezTo>
                    <a:cubicBezTo>
                      <a:pt x="75280" y="828535"/>
                      <a:pt x="80452" y="919203"/>
                      <a:pt x="88043" y="928748"/>
                    </a:cubicBezTo>
                    <a:cubicBezTo>
                      <a:pt x="71270" y="926776"/>
                      <a:pt x="54687" y="927204"/>
                      <a:pt x="40190" y="936634"/>
                    </a:cubicBezTo>
                    <a:cubicBezTo>
                      <a:pt x="34779" y="938796"/>
                      <a:pt x="30293" y="936625"/>
                      <a:pt x="25797" y="933158"/>
                    </a:cubicBezTo>
                    <a:cubicBezTo>
                      <a:pt x="7709" y="919213"/>
                      <a:pt x="33075" y="891762"/>
                      <a:pt x="42228" y="879741"/>
                    </a:cubicBezTo>
                    <a:cubicBezTo>
                      <a:pt x="69908" y="844023"/>
                      <a:pt x="79061" y="784901"/>
                      <a:pt x="123562" y="765965"/>
                    </a:cubicBezTo>
                    <a:cubicBezTo>
                      <a:pt x="118666" y="782977"/>
                      <a:pt x="143869" y="984707"/>
                      <a:pt x="172149" y="953617"/>
                    </a:cubicBezTo>
                    <a:cubicBezTo>
                      <a:pt x="176826" y="934424"/>
                      <a:pt x="162195" y="914508"/>
                      <a:pt x="159757" y="895172"/>
                    </a:cubicBezTo>
                    <a:cubicBezTo>
                      <a:pt x="142974" y="837422"/>
                      <a:pt x="141517" y="777319"/>
                      <a:pt x="141145" y="717731"/>
                    </a:cubicBezTo>
                    <a:cubicBezTo>
                      <a:pt x="212945" y="627129"/>
                      <a:pt x="344952" y="732771"/>
                      <a:pt x="377289" y="812762"/>
                    </a:cubicBezTo>
                    <a:cubicBezTo>
                      <a:pt x="401902" y="864206"/>
                      <a:pt x="378889" y="921147"/>
                      <a:pt x="349371" y="965162"/>
                    </a:cubicBezTo>
                    <a:close/>
                    <a:moveTo>
                      <a:pt x="449269" y="919356"/>
                    </a:moveTo>
                    <a:cubicBezTo>
                      <a:pt x="463109" y="918261"/>
                      <a:pt x="476873" y="915108"/>
                      <a:pt x="489351" y="909221"/>
                    </a:cubicBezTo>
                    <a:cubicBezTo>
                      <a:pt x="490027" y="921461"/>
                      <a:pt x="491789" y="933653"/>
                      <a:pt x="494180" y="945683"/>
                    </a:cubicBezTo>
                    <a:cubicBezTo>
                      <a:pt x="477082" y="942578"/>
                      <a:pt x="462204" y="931291"/>
                      <a:pt x="449269" y="919356"/>
                    </a:cubicBezTo>
                    <a:close/>
                    <a:moveTo>
                      <a:pt x="1215727" y="1064441"/>
                    </a:moveTo>
                    <a:cubicBezTo>
                      <a:pt x="1211755" y="1066946"/>
                      <a:pt x="1206174" y="1066089"/>
                      <a:pt x="1200935" y="1065498"/>
                    </a:cubicBezTo>
                    <a:cubicBezTo>
                      <a:pt x="1126887" y="1004624"/>
                      <a:pt x="1118153" y="1015682"/>
                      <a:pt x="1192524" y="1076509"/>
                    </a:cubicBezTo>
                    <a:cubicBezTo>
                      <a:pt x="1164816" y="1085596"/>
                      <a:pt x="1151433" y="1050353"/>
                      <a:pt x="1124782" y="1050791"/>
                    </a:cubicBezTo>
                    <a:cubicBezTo>
                      <a:pt x="1105285" y="1051029"/>
                      <a:pt x="1086559" y="1048334"/>
                      <a:pt x="1071452" y="1034942"/>
                    </a:cubicBezTo>
                    <a:cubicBezTo>
                      <a:pt x="1069204" y="1032418"/>
                      <a:pt x="1065175" y="1031637"/>
                      <a:pt x="1062127" y="1034542"/>
                    </a:cubicBezTo>
                    <a:cubicBezTo>
                      <a:pt x="1051116" y="1045029"/>
                      <a:pt x="1065899" y="1067346"/>
                      <a:pt x="1069833" y="1078176"/>
                    </a:cubicBezTo>
                    <a:cubicBezTo>
                      <a:pt x="1078358" y="1097064"/>
                      <a:pt x="1064384" y="1091625"/>
                      <a:pt x="1055326" y="1083853"/>
                    </a:cubicBezTo>
                    <a:cubicBezTo>
                      <a:pt x="1032085" y="1063631"/>
                      <a:pt x="1025056" y="1028960"/>
                      <a:pt x="1029799" y="999433"/>
                    </a:cubicBezTo>
                    <a:cubicBezTo>
                      <a:pt x="1036162" y="1012977"/>
                      <a:pt x="1054469" y="1000814"/>
                      <a:pt x="1045677" y="988726"/>
                    </a:cubicBezTo>
                    <a:cubicBezTo>
                      <a:pt x="1018950" y="955999"/>
                      <a:pt x="1017636" y="913546"/>
                      <a:pt x="1013273" y="873474"/>
                    </a:cubicBezTo>
                    <a:cubicBezTo>
                      <a:pt x="1003986" y="808171"/>
                      <a:pt x="977316" y="746287"/>
                      <a:pt x="958476" y="683279"/>
                    </a:cubicBezTo>
                    <a:cubicBezTo>
                      <a:pt x="973421" y="670287"/>
                      <a:pt x="994661" y="649294"/>
                      <a:pt x="988956" y="627681"/>
                    </a:cubicBezTo>
                    <a:cubicBezTo>
                      <a:pt x="986575" y="621233"/>
                      <a:pt x="979155" y="620623"/>
                      <a:pt x="975183" y="625881"/>
                    </a:cubicBezTo>
                    <a:cubicBezTo>
                      <a:pt x="968439" y="640321"/>
                      <a:pt x="963019" y="655809"/>
                      <a:pt x="949265" y="665762"/>
                    </a:cubicBezTo>
                    <a:cubicBezTo>
                      <a:pt x="946236" y="663714"/>
                      <a:pt x="943284" y="666858"/>
                      <a:pt x="944122" y="670144"/>
                    </a:cubicBezTo>
                    <a:cubicBezTo>
                      <a:pt x="813839" y="745382"/>
                      <a:pt x="798999" y="828811"/>
                      <a:pt x="634674" y="842061"/>
                    </a:cubicBezTo>
                    <a:cubicBezTo>
                      <a:pt x="641103" y="803075"/>
                      <a:pt x="668011" y="770394"/>
                      <a:pt x="677212" y="732009"/>
                    </a:cubicBezTo>
                    <a:cubicBezTo>
                      <a:pt x="684566" y="696738"/>
                      <a:pt x="684146" y="659838"/>
                      <a:pt x="682622" y="623948"/>
                    </a:cubicBezTo>
                    <a:cubicBezTo>
                      <a:pt x="682032" y="614384"/>
                      <a:pt x="676898" y="543804"/>
                      <a:pt x="662087" y="566807"/>
                    </a:cubicBezTo>
                    <a:cubicBezTo>
                      <a:pt x="663439" y="618261"/>
                      <a:pt x="668440" y="670639"/>
                      <a:pt x="659753" y="721779"/>
                    </a:cubicBezTo>
                    <a:cubicBezTo>
                      <a:pt x="651371" y="764603"/>
                      <a:pt x="618481" y="800312"/>
                      <a:pt x="614652" y="844051"/>
                    </a:cubicBezTo>
                    <a:cubicBezTo>
                      <a:pt x="615509" y="870264"/>
                      <a:pt x="626244" y="896191"/>
                      <a:pt x="632502" y="921394"/>
                    </a:cubicBezTo>
                    <a:cubicBezTo>
                      <a:pt x="641046" y="955799"/>
                      <a:pt x="640312" y="991765"/>
                      <a:pt x="640331" y="1026998"/>
                    </a:cubicBezTo>
                    <a:cubicBezTo>
                      <a:pt x="640331" y="1036056"/>
                      <a:pt x="650380" y="1038504"/>
                      <a:pt x="656076" y="1034542"/>
                    </a:cubicBezTo>
                    <a:cubicBezTo>
                      <a:pt x="688337" y="1048420"/>
                      <a:pt x="723389" y="1039704"/>
                      <a:pt x="756413" y="1035304"/>
                    </a:cubicBezTo>
                    <a:cubicBezTo>
                      <a:pt x="754031" y="1043943"/>
                      <a:pt x="744144" y="1045095"/>
                      <a:pt x="739163" y="1051620"/>
                    </a:cubicBezTo>
                    <a:cubicBezTo>
                      <a:pt x="734343" y="1050134"/>
                      <a:pt x="718894" y="1052496"/>
                      <a:pt x="727076" y="1058764"/>
                    </a:cubicBezTo>
                    <a:cubicBezTo>
                      <a:pt x="749421" y="1065669"/>
                      <a:pt x="773224" y="1079976"/>
                      <a:pt x="785883" y="1100074"/>
                    </a:cubicBezTo>
                    <a:cubicBezTo>
                      <a:pt x="785940" y="1100169"/>
                      <a:pt x="786912" y="1101236"/>
                      <a:pt x="786988" y="1102007"/>
                    </a:cubicBezTo>
                    <a:cubicBezTo>
                      <a:pt x="787064" y="1102788"/>
                      <a:pt x="786226" y="1103274"/>
                      <a:pt x="786131" y="1103331"/>
                    </a:cubicBezTo>
                    <a:cubicBezTo>
                      <a:pt x="782273" y="1105760"/>
                      <a:pt x="777120" y="1106094"/>
                      <a:pt x="773043" y="1108770"/>
                    </a:cubicBezTo>
                    <a:cubicBezTo>
                      <a:pt x="769043" y="1102826"/>
                      <a:pt x="710302" y="1059088"/>
                      <a:pt x="714560" y="1078014"/>
                    </a:cubicBezTo>
                    <a:cubicBezTo>
                      <a:pt x="733857" y="1094540"/>
                      <a:pt x="764795" y="1106179"/>
                      <a:pt x="771824" y="1132725"/>
                    </a:cubicBezTo>
                    <a:cubicBezTo>
                      <a:pt x="769005" y="1143555"/>
                      <a:pt x="750993" y="1141060"/>
                      <a:pt x="745106" y="1134145"/>
                    </a:cubicBezTo>
                    <a:cubicBezTo>
                      <a:pt x="738963" y="1116476"/>
                      <a:pt x="700987" y="1076852"/>
                      <a:pt x="680851" y="1085748"/>
                    </a:cubicBezTo>
                    <a:cubicBezTo>
                      <a:pt x="677869" y="1087139"/>
                      <a:pt x="678574" y="1091196"/>
                      <a:pt x="680851" y="1092749"/>
                    </a:cubicBezTo>
                    <a:cubicBezTo>
                      <a:pt x="698177" y="1102369"/>
                      <a:pt x="714045" y="1114237"/>
                      <a:pt x="726990" y="1129516"/>
                    </a:cubicBezTo>
                    <a:cubicBezTo>
                      <a:pt x="743411" y="1153909"/>
                      <a:pt x="722494" y="1152852"/>
                      <a:pt x="707292" y="1139612"/>
                    </a:cubicBezTo>
                    <a:cubicBezTo>
                      <a:pt x="702949" y="1128744"/>
                      <a:pt x="664449" y="1088301"/>
                      <a:pt x="656743" y="1109332"/>
                    </a:cubicBezTo>
                    <a:cubicBezTo>
                      <a:pt x="662267" y="1125706"/>
                      <a:pt x="685785" y="1129754"/>
                      <a:pt x="692605" y="1146537"/>
                    </a:cubicBezTo>
                    <a:cubicBezTo>
                      <a:pt x="694367" y="1150709"/>
                      <a:pt x="696605" y="1157805"/>
                      <a:pt x="692376" y="1160443"/>
                    </a:cubicBezTo>
                    <a:cubicBezTo>
                      <a:pt x="692405" y="1160453"/>
                      <a:pt x="692052" y="1160377"/>
                      <a:pt x="691938" y="1160329"/>
                    </a:cubicBezTo>
                    <a:cubicBezTo>
                      <a:pt x="673726" y="1153842"/>
                      <a:pt x="661563" y="1136288"/>
                      <a:pt x="642303" y="1131144"/>
                    </a:cubicBezTo>
                    <a:cubicBezTo>
                      <a:pt x="623625" y="1125420"/>
                      <a:pt x="608346" y="1113104"/>
                      <a:pt x="604898" y="1093140"/>
                    </a:cubicBezTo>
                    <a:cubicBezTo>
                      <a:pt x="611185" y="1078481"/>
                      <a:pt x="591135" y="1071804"/>
                      <a:pt x="583496" y="1062498"/>
                    </a:cubicBezTo>
                    <a:cubicBezTo>
                      <a:pt x="545472" y="1030979"/>
                      <a:pt x="526946" y="981935"/>
                      <a:pt x="518078" y="934558"/>
                    </a:cubicBezTo>
                    <a:cubicBezTo>
                      <a:pt x="513449" y="867797"/>
                      <a:pt x="511334" y="801103"/>
                      <a:pt x="505438" y="734371"/>
                    </a:cubicBezTo>
                    <a:cubicBezTo>
                      <a:pt x="509115" y="608717"/>
                      <a:pt x="528317" y="442811"/>
                      <a:pt x="665249" y="396557"/>
                    </a:cubicBezTo>
                    <a:cubicBezTo>
                      <a:pt x="682146" y="439620"/>
                      <a:pt x="720246" y="473586"/>
                      <a:pt x="764204" y="491007"/>
                    </a:cubicBezTo>
                    <a:cubicBezTo>
                      <a:pt x="772329" y="494227"/>
                      <a:pt x="780597" y="496760"/>
                      <a:pt x="789102" y="498713"/>
                    </a:cubicBezTo>
                    <a:cubicBezTo>
                      <a:pt x="800885" y="501408"/>
                      <a:pt x="805866" y="483749"/>
                      <a:pt x="794113" y="480539"/>
                    </a:cubicBezTo>
                    <a:cubicBezTo>
                      <a:pt x="675545" y="446525"/>
                      <a:pt x="655152" y="356447"/>
                      <a:pt x="694852" y="249177"/>
                    </a:cubicBezTo>
                    <a:cubicBezTo>
                      <a:pt x="724609" y="136115"/>
                      <a:pt x="804180" y="4622"/>
                      <a:pt x="938340" y="20844"/>
                    </a:cubicBezTo>
                    <a:cubicBezTo>
                      <a:pt x="907384" y="60677"/>
                      <a:pt x="942360" y="145421"/>
                      <a:pt x="988842" y="157594"/>
                    </a:cubicBezTo>
                    <a:cubicBezTo>
                      <a:pt x="992680" y="156984"/>
                      <a:pt x="993309" y="152450"/>
                      <a:pt x="992090" y="149622"/>
                    </a:cubicBezTo>
                    <a:cubicBezTo>
                      <a:pt x="956180" y="120551"/>
                      <a:pt x="921957" y="68135"/>
                      <a:pt x="949265" y="22291"/>
                    </a:cubicBezTo>
                    <a:cubicBezTo>
                      <a:pt x="1036133" y="33807"/>
                      <a:pt x="1107657" y="122856"/>
                      <a:pt x="1094102" y="210582"/>
                    </a:cubicBezTo>
                    <a:cubicBezTo>
                      <a:pt x="1087625" y="250949"/>
                      <a:pt x="1065708" y="285515"/>
                      <a:pt x="1050164" y="322634"/>
                    </a:cubicBezTo>
                    <a:cubicBezTo>
                      <a:pt x="1032447" y="316852"/>
                      <a:pt x="1009711" y="323062"/>
                      <a:pt x="1001110" y="340436"/>
                    </a:cubicBezTo>
                    <a:cubicBezTo>
                      <a:pt x="998976" y="344474"/>
                      <a:pt x="1003996" y="348361"/>
                      <a:pt x="1007387" y="345275"/>
                    </a:cubicBezTo>
                    <a:cubicBezTo>
                      <a:pt x="1044468" y="324586"/>
                      <a:pt x="1073567" y="349942"/>
                      <a:pt x="1035990" y="381431"/>
                    </a:cubicBezTo>
                    <a:cubicBezTo>
                      <a:pt x="996719" y="417465"/>
                      <a:pt x="980041" y="358772"/>
                      <a:pt x="947322" y="420770"/>
                    </a:cubicBezTo>
                    <a:cubicBezTo>
                      <a:pt x="944789" y="422084"/>
                      <a:pt x="943045" y="424780"/>
                      <a:pt x="943255" y="427523"/>
                    </a:cubicBezTo>
                    <a:cubicBezTo>
                      <a:pt x="932120" y="450602"/>
                      <a:pt x="904155" y="471062"/>
                      <a:pt x="907060" y="498465"/>
                    </a:cubicBezTo>
                    <a:cubicBezTo>
                      <a:pt x="908346" y="503390"/>
                      <a:pt x="914013" y="504066"/>
                      <a:pt x="917518" y="501227"/>
                    </a:cubicBezTo>
                    <a:cubicBezTo>
                      <a:pt x="932130" y="482797"/>
                      <a:pt x="942969" y="460746"/>
                      <a:pt x="957190" y="441601"/>
                    </a:cubicBezTo>
                    <a:cubicBezTo>
                      <a:pt x="1047011" y="504018"/>
                      <a:pt x="1070938" y="618956"/>
                      <a:pt x="1096798" y="718626"/>
                    </a:cubicBezTo>
                    <a:cubicBezTo>
                      <a:pt x="1115657" y="799608"/>
                      <a:pt x="1139861" y="889857"/>
                      <a:pt x="1106866" y="970200"/>
                    </a:cubicBezTo>
                    <a:cubicBezTo>
                      <a:pt x="1101951" y="980964"/>
                      <a:pt x="1115096" y="990641"/>
                      <a:pt x="1122515" y="984450"/>
                    </a:cubicBezTo>
                    <a:cubicBezTo>
                      <a:pt x="1139984" y="992098"/>
                      <a:pt x="1246093" y="1016692"/>
                      <a:pt x="1218585" y="1044029"/>
                    </a:cubicBezTo>
                    <a:cubicBezTo>
                      <a:pt x="1212765" y="1039828"/>
                      <a:pt x="1166531" y="1001280"/>
                      <a:pt x="1168150" y="1017473"/>
                    </a:cubicBezTo>
                    <a:cubicBezTo>
                      <a:pt x="1174960" y="1023798"/>
                      <a:pt x="1224490" y="1058135"/>
                      <a:pt x="1215727" y="1064441"/>
                    </a:cubicBezTo>
                    <a:close/>
                  </a:path>
                </a:pathLst>
              </a:custGeom>
              <a:solidFill>
                <a:srgbClr val="000000"/>
              </a:solidFill>
              <a:ln w="9525" cap="flat">
                <a:solidFill>
                  <a:srgbClr val="7030A0"/>
                </a:solidFill>
                <a:prstDash val="solid"/>
                <a:miter/>
              </a:ln>
            </p:spPr>
            <p:txBody>
              <a:bodyPr rtlCol="0" anchor="ctr"/>
              <a:lstStyle/>
              <a:p>
                <a:endParaRPr lang="lv-LV"/>
              </a:p>
            </p:txBody>
          </p:sp>
        </p:grpSp>
      </p:grpSp>
    </p:spTree>
    <p:extLst>
      <p:ext uri="{BB962C8B-B14F-4D97-AF65-F5344CB8AC3E}">
        <p14:creationId xmlns:p14="http://schemas.microsoft.com/office/powerpoint/2010/main" val="57431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270203"/>
            <a:ext cx="12192000" cy="52322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28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Sistēmiskā diskriminācija Latvijā I. Zinātnieces – grūtniecība. ES fondi. 2022.</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404037" y="923925"/>
            <a:ext cx="11185451" cy="5253038"/>
          </a:xfrm>
        </p:spPr>
        <p:txBody>
          <a:bodyPr/>
          <a:lstStyle/>
          <a:p>
            <a:pPr algn="r">
              <a:defRPr/>
            </a:pPr>
            <a:r>
              <a:rPr lang="lv-LV" sz="2400" dirty="0"/>
              <a:t>«</a:t>
            </a:r>
            <a:r>
              <a:rPr lang="lv-LV" sz="2400" dirty="0" err="1"/>
              <a:t>PostDoc</a:t>
            </a:r>
            <a:r>
              <a:rPr lang="lv-LV" sz="2400" dirty="0"/>
              <a:t> Latvia» - vairāk jauno zinātnieku.</a:t>
            </a:r>
          </a:p>
          <a:p>
            <a:pPr algn="r">
              <a:defRPr/>
            </a:pPr>
            <a:r>
              <a:rPr lang="lv-LV" sz="2400" dirty="0"/>
              <a:t>Finansējums ES fondi.</a:t>
            </a:r>
          </a:p>
          <a:p>
            <a:pPr>
              <a:defRPr/>
            </a:pPr>
            <a:r>
              <a:rPr lang="lv-LV" sz="2400" dirty="0"/>
              <a:t>MK noteikumi + anotācija = normatīvajā regulējumā nav izvērtēts ar grūtniecību saistīto atvaļinājumu ietekme uz projektu veikšanu. </a:t>
            </a:r>
          </a:p>
          <a:p>
            <a:pPr marL="0" indent="0">
              <a:buNone/>
              <a:defRPr/>
            </a:pPr>
            <a:endParaRPr lang="lv-LV" sz="2400" dirty="0"/>
          </a:p>
          <a:p>
            <a:pPr>
              <a:defRPr/>
            </a:pPr>
            <a:r>
              <a:rPr lang="lv-LV" sz="2400" dirty="0"/>
              <a:t>Rezultāti praksē:</a:t>
            </a:r>
          </a:p>
          <a:p>
            <a:pPr>
              <a:buFont typeface="Wingdings" panose="05000000000000000000" pitchFamily="2" charset="2"/>
              <a:buChar char="ü"/>
              <a:defRPr/>
            </a:pPr>
            <a:r>
              <a:rPr lang="lv-LV" sz="2000" dirty="0"/>
              <a:t>Ar grūtniecību saistītos atvaļinājumus nevarēja izmantot vispār, varēja izmantot ierobežotā apmērā utt. </a:t>
            </a:r>
          </a:p>
          <a:p>
            <a:pPr>
              <a:buFont typeface="Wingdings" panose="05000000000000000000" pitchFamily="2" charset="2"/>
              <a:buChar char="ü"/>
              <a:defRPr/>
            </a:pPr>
            <a:r>
              <a:rPr lang="lv-LV" sz="2000" dirty="0"/>
              <a:t>Jo tuvāk ES budžeta termiņa beigām, jo mazākas iespējas izmantot ar grūtniecību saistītos atvaļinājumus.</a:t>
            </a:r>
          </a:p>
          <a:p>
            <a:pPr>
              <a:buFont typeface="Wingdings" panose="05000000000000000000" pitchFamily="2" charset="2"/>
              <a:buChar char="ü"/>
              <a:defRPr/>
            </a:pPr>
            <a:r>
              <a:rPr lang="lv-LV" sz="2000" dirty="0"/>
              <a:t>Prioritāte ir pētījuma beigšanai, nevis «darba un privātās dzīves» sabalansēšanai.</a:t>
            </a:r>
          </a:p>
          <a:p>
            <a:pPr>
              <a:buFont typeface="Wingdings" panose="05000000000000000000" pitchFamily="2" charset="2"/>
              <a:buChar char="ü"/>
              <a:defRPr/>
            </a:pPr>
            <a:r>
              <a:rPr lang="lv-LV" sz="2000" dirty="0"/>
              <a:t>Zinātniece strādā grūtniecības un dzemdību atvaļinājuma laikā – maksā par to valsts kā par atvaļinājumu, bet projektā ir ierēķināta darba samaksa par mēnešiem. Kurš to saņem? </a:t>
            </a:r>
          </a:p>
          <a:p>
            <a:pPr>
              <a:buFont typeface="Wingdings" panose="05000000000000000000" pitchFamily="2" charset="2"/>
              <a:buChar char="ü"/>
              <a:defRPr/>
            </a:pPr>
            <a:r>
              <a:rPr lang="lv-LV" sz="2000" dirty="0"/>
              <a:t>Cietušas – vismaz 10 zinātnieces, dažādi darba devēji. </a:t>
            </a:r>
          </a:p>
          <a:p>
            <a:pPr>
              <a:buFont typeface="Wingdings" panose="05000000000000000000" pitchFamily="2" charset="2"/>
              <a:buChar char="ü"/>
              <a:defRPr/>
            </a:pPr>
            <a:endParaRPr lang="lv-LV" dirty="0"/>
          </a:p>
        </p:txBody>
      </p:sp>
    </p:spTree>
    <p:extLst>
      <p:ext uri="{BB962C8B-B14F-4D97-AF65-F5344CB8AC3E}">
        <p14:creationId xmlns:p14="http://schemas.microsoft.com/office/powerpoint/2010/main" val="298284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54760"/>
            <a:ext cx="12192000" cy="954107"/>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28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Sistēmiskā diskriminācija Latvijā II. Reglamentētās profesijas. Ārstniecības personas. 2022.</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838200" y="1008867"/>
            <a:ext cx="10515600" cy="5253038"/>
          </a:xfrm>
        </p:spPr>
        <p:txBody>
          <a:bodyPr/>
          <a:lstStyle/>
          <a:p>
            <a:pPr algn="r">
              <a:defRPr/>
            </a:pPr>
            <a:r>
              <a:rPr lang="lv-LV" sz="2400" dirty="0"/>
              <a:t>Reglamentētās profesijas – papildus nosacījumi (sertifikācija + tālākizglītība), lai varētu strādāt nozarē. </a:t>
            </a:r>
          </a:p>
          <a:p>
            <a:pPr>
              <a:defRPr/>
            </a:pPr>
            <a:r>
              <a:rPr lang="lv-LV" sz="2400" dirty="0"/>
              <a:t>Ārstiem – sertifikācija 5 gadu termiņš, prakse + tālākizglītība, tad resertifikācija. Ja nevar izpildīt, tad sertifikācija no sākuma. </a:t>
            </a:r>
          </a:p>
          <a:p>
            <a:pPr>
              <a:defRPr/>
            </a:pPr>
            <a:r>
              <a:rPr lang="lv-LV" sz="2400" dirty="0"/>
              <a:t>MK noteikumi + anotācija = normatīvajā regulējumā nav izvērtēta ar grūtniecību saistīto atvaļinājumu ietekme uz prasību izpildi. </a:t>
            </a:r>
          </a:p>
          <a:p>
            <a:pPr>
              <a:defRPr/>
            </a:pPr>
            <a:endParaRPr lang="lv-LV" sz="2400" dirty="0"/>
          </a:p>
          <a:p>
            <a:pPr>
              <a:defRPr/>
            </a:pPr>
            <a:r>
              <a:rPr lang="lv-LV" sz="2400" dirty="0"/>
              <a:t>Rezultāti praksē:</a:t>
            </a:r>
          </a:p>
          <a:p>
            <a:pPr>
              <a:buFont typeface="Wingdings" panose="05000000000000000000" pitchFamily="2" charset="2"/>
              <a:buChar char="ü"/>
              <a:defRPr/>
            </a:pPr>
            <a:r>
              <a:rPr lang="lv-LV" sz="2000" dirty="0"/>
              <a:t>Negatīva ietekme uz pēctecīgām grūtniecībām;</a:t>
            </a:r>
          </a:p>
          <a:p>
            <a:pPr>
              <a:buFont typeface="Wingdings" panose="05000000000000000000" pitchFamily="2" charset="2"/>
              <a:buChar char="ü"/>
              <a:defRPr/>
            </a:pPr>
            <a:r>
              <a:rPr lang="lv-LV" sz="2000" dirty="0"/>
              <a:t>Pat ja ir celta kvalifikācija, sertifikācija jāsāk no sākuma, nav </a:t>
            </a:r>
            <a:r>
              <a:rPr lang="lv-LV" sz="2000" dirty="0" err="1"/>
              <a:t>resertifkācijas</a:t>
            </a:r>
            <a:r>
              <a:rPr lang="lv-LV" sz="2000" dirty="0"/>
              <a:t> (netiek saglabāts iepriekšējais līmenis atbilstoši Darba likumam);</a:t>
            </a:r>
          </a:p>
          <a:p>
            <a:pPr>
              <a:buFont typeface="Wingdings" panose="05000000000000000000" pitchFamily="2" charset="2"/>
              <a:buChar char="ü"/>
              <a:defRPr/>
            </a:pPr>
            <a:r>
              <a:rPr lang="lv-LV" sz="2000" dirty="0"/>
              <a:t>Sertifikācija ir dārgāka nekā resertifikācija;</a:t>
            </a:r>
          </a:p>
          <a:p>
            <a:pPr>
              <a:buFont typeface="Wingdings" panose="05000000000000000000" pitchFamily="2" charset="2"/>
              <a:buChar char="ü"/>
              <a:defRPr/>
            </a:pPr>
            <a:r>
              <a:rPr lang="lv-LV" sz="2000" dirty="0"/>
              <a:t>Ārstes tiek sodītas par grūtniecību.  </a:t>
            </a:r>
          </a:p>
          <a:p>
            <a:pPr>
              <a:defRPr/>
            </a:pPr>
            <a:endParaRPr lang="lv-LV" dirty="0"/>
          </a:p>
          <a:p>
            <a:pPr>
              <a:defRPr/>
            </a:pPr>
            <a:endParaRPr lang="lv-LV" dirty="0"/>
          </a:p>
          <a:p>
            <a:pPr>
              <a:defRPr/>
            </a:pPr>
            <a:endParaRPr lang="lv-LV" dirty="0"/>
          </a:p>
        </p:txBody>
      </p:sp>
    </p:spTree>
    <p:extLst>
      <p:ext uri="{BB962C8B-B14F-4D97-AF65-F5344CB8AC3E}">
        <p14:creationId xmlns:p14="http://schemas.microsoft.com/office/powerpoint/2010/main" val="2506705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270203"/>
            <a:ext cx="12192000" cy="52322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28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Sistēmiskā diskriminācija Latvijā III. Reglamentētās profesijas. 2022.</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838200" y="923925"/>
            <a:ext cx="10515600" cy="5253038"/>
          </a:xfrm>
        </p:spPr>
        <p:txBody>
          <a:bodyPr/>
          <a:lstStyle/>
          <a:p>
            <a:pPr>
              <a:defRPr/>
            </a:pPr>
            <a:r>
              <a:rPr lang="lv-LV" sz="2000" dirty="0"/>
              <a:t>Reglamentētās profesijas – 16 profesijas (arhitektūra un būvniecība; transporta; veterinārmedicīna; izglītības un sporta joma; elektroenerģētikas joma utt.)</a:t>
            </a:r>
          </a:p>
          <a:p>
            <a:pPr marL="0" indent="0">
              <a:buNone/>
              <a:defRPr/>
            </a:pPr>
            <a:endParaRPr lang="lv-LV" sz="2000" dirty="0"/>
          </a:p>
          <a:p>
            <a:pPr>
              <a:defRPr/>
            </a:pPr>
            <a:r>
              <a:rPr lang="lv-LV" sz="2000" dirty="0"/>
              <a:t>Sertifikāts – beztermiņa un termiņa (3, 5 un 7 gadi). </a:t>
            </a:r>
          </a:p>
          <a:p>
            <a:pPr marL="0" indent="0">
              <a:buNone/>
              <a:defRPr/>
            </a:pPr>
            <a:endParaRPr lang="lv-LV" sz="2000" dirty="0"/>
          </a:p>
          <a:p>
            <a:pPr>
              <a:buFont typeface="Wingdings" panose="05000000000000000000" pitchFamily="2" charset="2"/>
              <a:buChar char="ü"/>
              <a:defRPr/>
            </a:pPr>
            <a:r>
              <a:rPr lang="lv-LV" sz="2000" b="1" dirty="0"/>
              <a:t>Zema riska </a:t>
            </a:r>
            <a:r>
              <a:rPr lang="lv-LV" sz="2000" dirty="0"/>
              <a:t>- nav paredzēta resertifikācija: zvērināta </a:t>
            </a:r>
            <a:r>
              <a:rPr lang="lv-LV" sz="2000" dirty="0" err="1"/>
              <a:t>patentpilnvarnieka</a:t>
            </a:r>
            <a:r>
              <a:rPr lang="lv-LV" sz="2000" dirty="0"/>
              <a:t>, zvērināta revidenta un pedagoga profesija, kā arī detektīva profesija, kurā gan ir paredzēta sertifikāta pagarināšana, bet prasības aprobežojas tikai ar dokumentu iesniegšanu sertifikāta darbības termiņa pagarināšanai, neapliecinot tālākizglītību un praktisko pieredzi.</a:t>
            </a:r>
          </a:p>
          <a:p>
            <a:pPr marL="0" indent="0">
              <a:buNone/>
              <a:defRPr/>
            </a:pPr>
            <a:endParaRPr lang="lv-LV" sz="2000" dirty="0"/>
          </a:p>
          <a:p>
            <a:pPr>
              <a:buFont typeface="Wingdings" panose="05000000000000000000" pitchFamily="2" charset="2"/>
              <a:buChar char="ü"/>
              <a:defRPr/>
            </a:pPr>
            <a:r>
              <a:rPr lang="lv-LV" sz="2000" b="1" dirty="0"/>
              <a:t>Vidēja riska </a:t>
            </a:r>
            <a:r>
              <a:rPr lang="lv-LV" sz="2000" dirty="0"/>
              <a:t>-  tikai teorētisko zināšanu apguve vai tiesiskajā regulējuma jau ir paredzēta alternatīva, piemēram, iespēja apturēt sertifikātu uz bērna kopšanas atvaļinājuma laiku. Tādas ir profesijas jūrniecības transporta jomā, zvērināta advokāta un zvērināta advokāta palīga profesija, mērnieka un nekustamā īpašuma vērtētāja profesija, apsardzes darbinieka profesija; </a:t>
            </a:r>
            <a:r>
              <a:rPr lang="lv-LV" sz="2000" b="1" dirty="0"/>
              <a:t>sugu un biotopu aizsardzības jomas eksperta profesija. </a:t>
            </a:r>
          </a:p>
          <a:p>
            <a:pPr>
              <a:defRPr/>
            </a:pPr>
            <a:endParaRPr lang="lv-LV" dirty="0"/>
          </a:p>
          <a:p>
            <a:pPr>
              <a:defRPr/>
            </a:pPr>
            <a:endParaRPr lang="lv-LV" dirty="0"/>
          </a:p>
          <a:p>
            <a:pPr>
              <a:defRPr/>
            </a:pPr>
            <a:endParaRPr lang="lv-LV" dirty="0"/>
          </a:p>
        </p:txBody>
      </p:sp>
    </p:spTree>
    <p:extLst>
      <p:ext uri="{BB962C8B-B14F-4D97-AF65-F5344CB8AC3E}">
        <p14:creationId xmlns:p14="http://schemas.microsoft.com/office/powerpoint/2010/main" val="494556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270203"/>
            <a:ext cx="12192000" cy="52322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28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Sistēmiskā diskriminācija Latvijā III. Reglamentētās profesijas. 2022. II.</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838200" y="923925"/>
            <a:ext cx="10515600" cy="5253038"/>
          </a:xfrm>
        </p:spPr>
        <p:txBody>
          <a:bodyPr/>
          <a:lstStyle/>
          <a:p>
            <a:pPr>
              <a:buFont typeface="Wingdings" panose="05000000000000000000" pitchFamily="2" charset="2"/>
              <a:buChar char="ü"/>
              <a:defRPr/>
            </a:pPr>
            <a:r>
              <a:rPr lang="lv-LV" sz="2000" b="1" dirty="0">
                <a:effectLst/>
                <a:ea typeface="Calibri" panose="020F0502020204030204" pitchFamily="34" charset="0"/>
              </a:rPr>
              <a:t>Augsta riska </a:t>
            </a:r>
            <a:r>
              <a:rPr lang="lv-LV" sz="2000" dirty="0">
                <a:effectLst/>
                <a:ea typeface="Calibri" panose="020F0502020204030204" pitchFamily="34" charset="0"/>
              </a:rPr>
              <a:t>- noteiktā laika posmā līdztekus teorētiskajām zināšanām ir jāiegūst arī praktiskas iemaņas, t. i., jāveic profesionālā darbība. Šīs profesijas galvenokārt ir saistītas ar praktisku darbošanos – arhitekts, būvdarbu vadītājs, būvinženieris, </a:t>
            </a:r>
            <a:r>
              <a:rPr lang="lv-LV" sz="2000" dirty="0" err="1">
                <a:effectLst/>
                <a:ea typeface="Calibri" panose="020F0502020204030204" pitchFamily="34" charset="0"/>
              </a:rPr>
              <a:t>būveksperts</a:t>
            </a:r>
            <a:r>
              <a:rPr lang="lv-LV" sz="2000" dirty="0">
                <a:effectLst/>
                <a:ea typeface="Calibri" panose="020F0502020204030204" pitchFamily="34" charset="0"/>
              </a:rPr>
              <a:t>. </a:t>
            </a:r>
          </a:p>
          <a:p>
            <a:pPr marL="0" indent="0">
              <a:buNone/>
              <a:defRPr/>
            </a:pPr>
            <a:endParaRPr lang="lv-LV" sz="2000" dirty="0"/>
          </a:p>
          <a:p>
            <a:pPr marL="0" indent="0">
              <a:buNone/>
              <a:defRPr/>
            </a:pPr>
            <a:r>
              <a:rPr lang="lv-LV" sz="2000" dirty="0"/>
              <a:t>                   Neatkarīgā ēku energoefektivitātes eksperts - sertifikāts var tikt anulēts, ja tas ir bijis apturēts ilgāk par diviem gadiem piecu gadu periodā. Maza bērna vecākam sertifikātu var anulēt tā iemesla dēļ, ka viņš izmantojis vairākus bērna kopšanas atvaļinājumus secīgi pēc kārtas.</a:t>
            </a:r>
          </a:p>
          <a:p>
            <a:pPr marL="0" indent="0">
              <a:buNone/>
              <a:defRPr/>
            </a:pPr>
            <a:endParaRPr lang="lv-LV" sz="2000" dirty="0"/>
          </a:p>
          <a:p>
            <a:pPr marL="0" indent="0">
              <a:buNone/>
              <a:defRPr/>
            </a:pPr>
            <a:r>
              <a:rPr lang="lv-LV" sz="2000" dirty="0"/>
              <a:t>               Darbs reglamentētajā profesijā uz darba līguma pamata v cita forma (IK, uzņēmuma līgums)</a:t>
            </a:r>
          </a:p>
          <a:p>
            <a:pPr marL="0" indent="0">
              <a:buNone/>
              <a:defRPr/>
            </a:pPr>
            <a:endParaRPr lang="lv-LV" sz="2000" dirty="0"/>
          </a:p>
          <a:p>
            <a:pPr marL="0" indent="0">
              <a:buNone/>
              <a:defRPr/>
            </a:pPr>
            <a:endParaRPr lang="lv-LV" sz="2000" dirty="0"/>
          </a:p>
          <a:p>
            <a:pPr marL="0" indent="0">
              <a:buNone/>
              <a:defRPr/>
            </a:pPr>
            <a:r>
              <a:rPr lang="lv-LV" sz="2000" dirty="0"/>
              <a:t>            Sertifikācijas process un regulējums – terminoloģijas vienādošana; konkrēta termiņa norādīšana sertifikāta spēkā esībai; personas tiesību uz administratīvi procesuālo aizsardzību noteikšanu tiesiskajā regulējumā. </a:t>
            </a:r>
          </a:p>
          <a:p>
            <a:pPr marL="0" indent="0">
              <a:buNone/>
              <a:defRPr/>
            </a:pPr>
            <a:endParaRPr lang="lv-LV" dirty="0"/>
          </a:p>
          <a:p>
            <a:pPr>
              <a:defRPr/>
            </a:pPr>
            <a:endParaRPr lang="lv-LV" dirty="0"/>
          </a:p>
        </p:txBody>
      </p:sp>
      <p:pic>
        <p:nvPicPr>
          <p:cNvPr id="3" name="Picture 2" descr="Confused Bee">
            <a:extLst>
              <a:ext uri="{FF2B5EF4-FFF2-40B4-BE49-F238E27FC236}">
                <a16:creationId xmlns:a16="http://schemas.microsoft.com/office/drawing/2014/main" id="{5EADF10A-5054-DE23-ABBD-3E8285FD5F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5791" y="1866328"/>
            <a:ext cx="748711" cy="748711"/>
          </a:xfrm>
          <a:prstGeom prst="rect">
            <a:avLst/>
          </a:prstGeom>
        </p:spPr>
      </p:pic>
      <p:pic>
        <p:nvPicPr>
          <p:cNvPr id="4" name="Picture 3" descr="Confused Bee">
            <a:extLst>
              <a:ext uri="{FF2B5EF4-FFF2-40B4-BE49-F238E27FC236}">
                <a16:creationId xmlns:a16="http://schemas.microsoft.com/office/drawing/2014/main" id="{DAD83404-93B8-3CF5-B01F-5B21B88973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3494252"/>
            <a:ext cx="748710" cy="748710"/>
          </a:xfrm>
          <a:prstGeom prst="rect">
            <a:avLst/>
          </a:prstGeom>
        </p:spPr>
      </p:pic>
      <p:pic>
        <p:nvPicPr>
          <p:cNvPr id="6" name="Picture 5" descr="Confused Bee">
            <a:extLst>
              <a:ext uri="{FF2B5EF4-FFF2-40B4-BE49-F238E27FC236}">
                <a16:creationId xmlns:a16="http://schemas.microsoft.com/office/drawing/2014/main" id="{3079B9B2-DEC8-1853-27A2-AFB8BD4ABD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4461252"/>
            <a:ext cx="748710" cy="748710"/>
          </a:xfrm>
          <a:prstGeom prst="rect">
            <a:avLst/>
          </a:prstGeom>
        </p:spPr>
      </p:pic>
    </p:spTree>
    <p:extLst>
      <p:ext uri="{BB962C8B-B14F-4D97-AF65-F5344CB8AC3E}">
        <p14:creationId xmlns:p14="http://schemas.microsoft.com/office/powerpoint/2010/main" val="3960046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146" name="TextBox 3">
            <a:extLst>
              <a:ext uri="{FF2B5EF4-FFF2-40B4-BE49-F238E27FC236}">
                <a16:creationId xmlns:a16="http://schemas.microsoft.com/office/drawing/2014/main" id="{1AFA4D61-E989-C5CD-4202-F86DC737F670}"/>
              </a:ext>
            </a:extLst>
          </p:cNvPr>
          <p:cNvSpPr txBox="1">
            <a:spLocks noGrp="1" noChangeArrowheads="1"/>
          </p:cNvSpPr>
          <p:nvPr>
            <p:ph type="title" idx="4294967295"/>
          </p:nvPr>
        </p:nvSpPr>
        <p:spPr bwMode="auto">
          <a:xfrm>
            <a:off x="0" y="270203"/>
            <a:ext cx="12192000" cy="52322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2800" b="0" i="0" u="none" strike="noStrike" kern="1200" cap="none" spc="0" normalizeH="0" baseline="0" noProof="0" dirty="0">
                <a:ln>
                  <a:noFill/>
                </a:ln>
                <a:solidFill>
                  <a:srgbClr val="662D91"/>
                </a:solidFill>
                <a:effectLst/>
                <a:uLnTx/>
                <a:uFillTx/>
                <a:latin typeface="+mn-lt"/>
                <a:ea typeface="+mn-ea"/>
                <a:cs typeface="Arial" panose="020B0604020202020204" pitchFamily="34" charset="0"/>
              </a:rPr>
              <a:t>Kā izvairīties no sistēmiskas diskriminācijas? </a:t>
            </a:r>
          </a:p>
        </p:txBody>
      </p:sp>
      <p:sp>
        <p:nvSpPr>
          <p:cNvPr id="5" name="Content Placeholder 4">
            <a:extLst>
              <a:ext uri="{FF2B5EF4-FFF2-40B4-BE49-F238E27FC236}">
                <a16:creationId xmlns:a16="http://schemas.microsoft.com/office/drawing/2014/main" id="{E79A2101-A4BC-E7BA-5FD5-6B5879967400}"/>
              </a:ext>
            </a:extLst>
          </p:cNvPr>
          <p:cNvSpPr>
            <a:spLocks noGrp="1"/>
          </p:cNvSpPr>
          <p:nvPr>
            <p:ph idx="1"/>
          </p:nvPr>
        </p:nvSpPr>
        <p:spPr>
          <a:xfrm>
            <a:off x="838200" y="840493"/>
            <a:ext cx="10515600" cy="4813249"/>
          </a:xfrm>
        </p:spPr>
        <p:txBody>
          <a:bodyPr/>
          <a:lstStyle/>
          <a:p>
            <a:pPr marL="0" indent="0">
              <a:buNone/>
              <a:defRPr/>
            </a:pPr>
            <a:endParaRPr lang="lv-LV" dirty="0"/>
          </a:p>
          <a:p>
            <a:pPr>
              <a:buFont typeface="Wingdings" panose="05000000000000000000" pitchFamily="2" charset="2"/>
              <a:buChar char="ü"/>
              <a:defRPr/>
            </a:pPr>
            <a:r>
              <a:rPr lang="lv-LV" sz="2400" dirty="0"/>
              <a:t>Anotāciju sadaļa par ietekmi uz cilvēktiesībām un dzimumu līdztiesību – nevis «projekts šo jomu neskar», bet tiešām izvērtēt un modelēt situācijas. </a:t>
            </a:r>
          </a:p>
          <a:p>
            <a:pPr marL="0" indent="0">
              <a:buNone/>
              <a:defRPr/>
            </a:pPr>
            <a:endParaRPr lang="lv-LV" sz="2400" dirty="0"/>
          </a:p>
          <a:p>
            <a:pPr>
              <a:buFont typeface="Wingdings" panose="05000000000000000000" pitchFamily="2" charset="2"/>
              <a:buChar char="ü"/>
              <a:defRPr/>
            </a:pPr>
            <a:r>
              <a:rPr lang="lv-LV" sz="2400" dirty="0"/>
              <a:t>Atbildīgajām iestādēm – ievērot labas pārvaldības principu, nevis (skatīt zemāk).</a:t>
            </a:r>
          </a:p>
          <a:p>
            <a:pPr marL="0" indent="0">
              <a:buNone/>
              <a:defRPr/>
            </a:pPr>
            <a:endParaRPr lang="lv-LV" sz="2400" dirty="0"/>
          </a:p>
          <a:p>
            <a:pPr marL="0" indent="0">
              <a:buNone/>
              <a:defRPr/>
            </a:pPr>
            <a:endParaRPr lang="lv-LV" sz="2400" dirty="0"/>
          </a:p>
          <a:p>
            <a:pPr marL="0" indent="0">
              <a:buNone/>
              <a:defRPr/>
            </a:pPr>
            <a:endParaRPr lang="lv-LV" dirty="0"/>
          </a:p>
        </p:txBody>
      </p:sp>
      <p:pic>
        <p:nvPicPr>
          <p:cNvPr id="1026" name="Picture 2" descr="Trīs mērkaķīši - neredz, nedzird un nerunā. &#10;Foto: pinterest. ">
            <a:extLst>
              <a:ext uri="{FF2B5EF4-FFF2-40B4-BE49-F238E27FC236}">
                <a16:creationId xmlns:a16="http://schemas.microsoft.com/office/drawing/2014/main" id="{93E46886-61EE-5A08-3EDD-A36A326DBC5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3115340"/>
            <a:ext cx="4231757" cy="3742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4197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2530" name="TextBox 3">
            <a:extLst>
              <a:ext uri="{FF2B5EF4-FFF2-40B4-BE49-F238E27FC236}">
                <a16:creationId xmlns:a16="http://schemas.microsoft.com/office/drawing/2014/main" id="{33BCA8B4-1B7C-903E-1E61-04FF6DBFF78B}"/>
              </a:ext>
            </a:extLst>
          </p:cNvPr>
          <p:cNvSpPr txBox="1">
            <a:spLocks noGrp="1" noChangeArrowheads="1"/>
          </p:cNvSpPr>
          <p:nvPr>
            <p:ph type="title" idx="4294967295"/>
          </p:nvPr>
        </p:nvSpPr>
        <p:spPr bwMode="auto">
          <a:xfrm>
            <a:off x="0" y="4946650"/>
            <a:ext cx="12192000" cy="6477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lv-LV" altLang="lv-LV" sz="3600" b="0" i="0" u="none" strike="noStrike" kern="1200" cap="none" spc="0" normalizeH="0" baseline="0" noProof="0" dirty="0">
                <a:ln>
                  <a:noFill/>
                </a:ln>
                <a:solidFill>
                  <a:srgbClr val="662D91"/>
                </a:solidFill>
                <a:effectLst/>
                <a:uLnTx/>
                <a:uFillTx/>
                <a:latin typeface="Arial" panose="020B0604020202020204" pitchFamily="34" charset="0"/>
                <a:ea typeface="+mn-ea"/>
                <a:cs typeface="Arial" panose="020B0604020202020204" pitchFamily="34" charset="0"/>
              </a:rPr>
              <a:t>Skatāmies plašāk un aizpildām anotācijas atbilstoši</a:t>
            </a:r>
          </a:p>
        </p:txBody>
      </p:sp>
    </p:spTree>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zentācija1" id="{BE118089-9291-4FC7-AD24-DB4116C3A724}" vid="{11CFE829-B64E-4365-9080-EC3AC889AA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2616</TotalTime>
  <Words>766</Words>
  <Application>Microsoft Office PowerPoint</Application>
  <PresentationFormat>Widescreen</PresentationFormat>
  <Paragraphs>72</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Calibri Light</vt:lpstr>
      <vt:lpstr>Wingdings</vt:lpstr>
      <vt:lpstr>Office dizains</vt:lpstr>
      <vt:lpstr>Sistēmiskā diskriminācija un dzimumu līdztiesība</vt:lpstr>
      <vt:lpstr>Diskriminācija v sistēmiskā diskriminācija</vt:lpstr>
      <vt:lpstr>Dzimumu līdztiesība nodarbinātībā. Grūtniecība.</vt:lpstr>
      <vt:lpstr>Sistēmiskā diskriminācija Latvijā I. Zinātnieces – grūtniecība. ES fondi. 2022.</vt:lpstr>
      <vt:lpstr>Sistēmiskā diskriminācija Latvijā II. Reglamentētās profesijas. Ārstniecības personas. 2022.</vt:lpstr>
      <vt:lpstr>Sistēmiskā diskriminācija Latvijā III. Reglamentētās profesijas. 2022.</vt:lpstr>
      <vt:lpstr>Sistēmiskā diskriminācija Latvijā III. Reglamentētās profesijas. 2022. II.</vt:lpstr>
      <vt:lpstr>Kā izvairīties no sistēmiskas diskriminācijas? </vt:lpstr>
      <vt:lpstr>Skatāmies plašāk un aizpildām anotācijas atbilstoši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Renāte Kalniņa</dc:creator>
  <cp:lastModifiedBy>Anete Ilves</cp:lastModifiedBy>
  <cp:revision>99</cp:revision>
  <cp:lastPrinted>2019-03-25T09:58:05Z</cp:lastPrinted>
  <dcterms:created xsi:type="dcterms:W3CDTF">2017-10-26T14:19:23Z</dcterms:created>
  <dcterms:modified xsi:type="dcterms:W3CDTF">2024-06-20T12:38:26Z</dcterms:modified>
</cp:coreProperties>
</file>