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2" r:id="rId3"/>
    <p:sldId id="4103" r:id="rId4"/>
    <p:sldId id="265" r:id="rId5"/>
    <p:sldId id="4104" r:id="rId6"/>
    <p:sldId id="274" r:id="rId7"/>
    <p:sldId id="275" r:id="rId8"/>
    <p:sldId id="264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52" autoAdjust="0"/>
  </p:normalViewPr>
  <p:slideViewPr>
    <p:cSldViewPr snapToGrid="0">
      <p:cViewPr varScale="1">
        <p:scale>
          <a:sx n="61" d="100"/>
          <a:sy n="61" d="100"/>
        </p:scale>
        <p:origin x="8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13D5-9480-4B60-8B4A-D5B47A9ADEDE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C5AD-92E2-4AD3-ACCC-915D8239B94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622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ida attēla vietturis 1">
            <a:extLst>
              <a:ext uri="{FF2B5EF4-FFF2-40B4-BE49-F238E27FC236}">
                <a16:creationId xmlns:a16="http://schemas.microsoft.com/office/drawing/2014/main" id="{9A355237-7DFF-E6B6-3812-DBD5B50AD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iezīmju vietturis 2">
            <a:extLst>
              <a:ext uri="{FF2B5EF4-FFF2-40B4-BE49-F238E27FC236}">
                <a16:creationId xmlns:a16="http://schemas.microsoft.com/office/drawing/2014/main" id="{06478883-B3AA-DC93-E7F6-6D62A32CC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15364" name="Slaida numura vietturis 3">
            <a:extLst>
              <a:ext uri="{FF2B5EF4-FFF2-40B4-BE49-F238E27FC236}">
                <a16:creationId xmlns:a16="http://schemas.microsoft.com/office/drawing/2014/main" id="{B934AEB0-E686-FF24-5D04-78A9170DF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2B48380-5699-4602-9376-F8ED5DDFA309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DC7D3-605B-496F-A51A-8AD0BBE93F3B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784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ida attēla vietturis 1">
            <a:extLst>
              <a:ext uri="{FF2B5EF4-FFF2-40B4-BE49-F238E27FC236}">
                <a16:creationId xmlns:a16="http://schemas.microsoft.com/office/drawing/2014/main" id="{537C5DE8-1369-DE5E-CC7A-66BC9F24A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E35CC288-BC8E-F49E-47EE-15A6E4778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lv-LV" dirty="0"/>
          </a:p>
        </p:txBody>
      </p:sp>
      <p:sp>
        <p:nvSpPr>
          <p:cNvPr id="17412" name="Slaida numura vietturis 3">
            <a:extLst>
              <a:ext uri="{FF2B5EF4-FFF2-40B4-BE49-F238E27FC236}">
                <a16:creationId xmlns:a16="http://schemas.microsoft.com/office/drawing/2014/main" id="{58091E9C-7AB9-3495-FA6C-2357B789A2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A8B124-BF13-4044-B8CF-A07BDF37032F}" type="slidenum">
              <a:rPr lang="lv-LV" altLang="lv-LV" smtClean="0"/>
              <a:pPr/>
              <a:t>4</a:t>
            </a:fld>
            <a:endParaRPr lang="lv-LV" alt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42097B-E3CD-2CF1-52E8-ECA017D14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FC9A212B-CC56-0EBA-6A84-F71CD287B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83AE089-3F6F-1E99-3D81-1BECA4A5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CD754B-0878-C527-B446-21DF5998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D1BE72B-1FB9-D1A4-04C1-4AFADAD7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252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F9B410D-22FF-BA6D-D9D0-69037369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E8FF3459-62DE-0B67-7597-3953F18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D4D589F-3837-6B48-6D14-7344760A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6F840DC-3AA6-E1FD-34E1-8605C0AF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451B231-97B5-FCCD-CF50-FCD88980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12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32768B0-C340-C589-7D7F-0AF0E1CC1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CCEAC08-E22D-22CE-68C6-3C1C3D0DB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A6B2477-CE85-CE73-47DA-487D5838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EC3D350-99F9-55E5-CF3F-232E362E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3B5B7F6-B2AD-D9B0-8AFC-F858C1FA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324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707CD9D-F516-6F97-6916-D183B275B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CD6A505B-983D-A7A1-8792-52E2D217EC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686B38-F67F-6411-465A-BB4FD819E608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73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FDE55D9-8D88-A32D-F766-4D3B561A9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7B46572-25B5-43E3-68A7-609E1B184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5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270636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27433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7E5EAAB-0460-B1AB-01CF-7A7F853F88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82400" y="6270625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7DFD5E2-A785-490D-9DE1-B7B1377E8C4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4701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A8B3563D-8E25-60BE-9BF8-815252F99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A0873DB-4863-CA20-61A8-CBA9FD8B6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9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86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1FD309A-F46F-CCF4-4EDA-10201938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50E7755-434C-26BD-DA81-2EC06CA4A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AB4425E-7D12-66B2-350C-F6B1288D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8A6A1DE-3B50-F447-02AB-ECB3A1B3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A380B7A-738C-B423-2B37-21743F86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219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FCF2AF-4354-1462-EC93-25F05102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488E067-2B93-5482-3CD5-79ED8C226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F288404-7298-D1C8-FD57-55030FFD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BA15E8F-118C-B32E-AF23-E3632C2F1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93510AB-8AB3-D319-B0CE-0EB26AC4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869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D9F2C42-6410-3756-929A-2AA20E99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ABD91AC-0105-90CD-F7F2-C8F18BB04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CCB5C9D-63EC-FB2E-4B22-C6DF3E4EC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C1CC8CD-0890-763C-0EEB-3E61E2F2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37BA9BD-79AE-4464-E298-166D026A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CA5AC07-0B5F-66F5-0DF4-6DC081FE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348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5CF4454-7EBB-FA28-802C-130214ED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AC2C5E2-0110-DFAC-EEF6-B6CC03D13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5EB6565-94F6-D414-2AE1-2710BDADC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550B1A4B-ADEE-6C86-1A65-CDF4D9923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2EC07E7E-D00B-2E35-B5B0-374BD96B1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2443C2D5-3D76-CA17-431E-C521ED12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0FD3F42-A697-7648-4D0B-C3315445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3E2A451-9525-C4D5-7F66-AFC28A3B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942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7B7EEAA-A18D-5B3D-E20A-FC4AB207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B104F66A-34CC-4C62-C20C-30395C2CE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C5A0EF7F-D4E6-8335-2591-75112C98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F0E14DC2-D622-A7E3-BC11-801097B8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323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2616E0F9-1094-452E-ED21-6E04FFE1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8B46502-473B-EE35-D721-9D56B927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0714168-D412-E6BD-A1EB-EBD3A2FA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203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BE84E2B-75CD-1DE5-579C-B3D86C2A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BCD8EF6-3B7B-84AA-1C97-0818FFA2A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AA3B63D-B669-18E9-4CE5-BE4082ADE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F568986A-2E5E-22BC-AD2F-3204A8E6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708F627-7556-074C-9FAA-3509C65E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7F6BE91-344C-CD99-A43A-96145A9F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052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54856AC-B2F2-99FF-CEBD-D68676A3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28609CCF-88F7-F361-DA61-4203DC1F5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FA1FA92C-2DA8-A7C5-EECC-DE5CDCF6E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6F3F58CB-2CBD-BDD7-A346-90DAEFF9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2132BD0-9FD3-AA87-9547-17BB6821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53A0E8B-C167-A234-2C16-7EA28AF9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74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DA93DA7-1963-DD0E-0B78-D5C21B31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7C4E09A5-B5ED-10FC-A5C1-2DEB6EFD9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8FC0E50-8120-2CFA-0B1A-B009C2EF0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649A-AB4D-4EF7-A924-CF750E78027A}" type="datetimeFigureOut">
              <a:rPr lang="lv-LV" smtClean="0"/>
              <a:t>01.07.2024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100CB90-5306-E083-52DB-5EB3CF1C0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6A056FA-433F-7E78-5B3E-101FADA74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51CE-3332-4F99-88EB-7097C86D8B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335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2CF8D5C-DFE9-C8B3-84B1-35740BB67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3429000"/>
            <a:ext cx="7772400" cy="21494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lv-LV" sz="2400" cap="small">
                <a:solidFill>
                  <a:schemeClr val="accent1">
                    <a:lumMod val="50000"/>
                  </a:schemeClr>
                </a:solidFill>
                <a:effectLst/>
              </a:rPr>
              <a:t>Plāna sieviešu un vīriešu vienlīdzīgu tiesību un iespēju veicināšanai 2021. – 2023. gadam īstenošana</a:t>
            </a:r>
            <a:endParaRPr lang="lv-LV" altLang="lv-LV" sz="4000" cap="sm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E140493-C650-C863-5B99-8AED4ED9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225" y="496889"/>
            <a:ext cx="6096000" cy="1036637"/>
          </a:xfrm>
        </p:spPr>
        <p:txBody>
          <a:bodyPr>
            <a:normAutofit/>
          </a:bodyPr>
          <a:lstStyle/>
          <a:p>
            <a:pPr algn="ctr"/>
            <a:r>
              <a:rPr lang="lv-LV" altLang="lv-LV" cap="small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Rīcības virzieni</a:t>
            </a:r>
            <a:endParaRPr lang="lv-LV" altLang="lv-LV" cap="small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CF77F83E-4F15-237A-21A4-469CDA58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5" y="1898652"/>
            <a:ext cx="8924925" cy="3311524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1800">
                <a:effectLst/>
              </a:rPr>
              <a:t>SIEVIEŠU UN VĪRIEŠU VIENLĪDZĪGAS TIESĪBAS UN IESPĒJAS DARBA TIRGŪ UN IZGLĪTĪBĀ</a:t>
            </a: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1800">
                <a:effectLst/>
              </a:rPr>
              <a:t>AR DZIMUMU SAISTĪTAS VARDARBĪBAS UN VARDARBĪBAS ĢIMENĒ NOVĒRŠANA </a:t>
            </a:r>
            <a:endParaRPr lang="lv-LV" sz="1800"/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lv-LV" sz="1800">
                <a:effectLst/>
                <a:cs typeface="Times New Roman" panose="02020603050405020304" pitchFamily="18" charset="0"/>
              </a:rPr>
              <a:t>DZIMUMU LĪDZTIESĪBAS INTEGRĒTĀS PIEEJAS STIPRINĀŠANA NOZARU POLITIKĀS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lv-LV" sz="1800" b="1"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lv-LV" sz="1800" dirty="0"/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FC57962D-2C77-C4E0-5F89-C5FDE70E55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38A8B81-53D7-497E-B2AF-83870DF618AB}" type="slidenum">
              <a:rPr lang="en-US" altLang="lv-LV" smtClean="0"/>
              <a:pPr/>
              <a:t>2</a:t>
            </a:fld>
            <a:endParaRPr lang="en-US" altLang="lv-LV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FFFAF584-C468-A54E-816E-E39498DB371B}"/>
              </a:ext>
            </a:extLst>
          </p:cNvPr>
          <p:cNvSpPr/>
          <p:nvPr/>
        </p:nvSpPr>
        <p:spPr>
          <a:xfrm>
            <a:off x="-1550201" y="3913460"/>
            <a:ext cx="15155418" cy="1846441"/>
          </a:xfrm>
          <a:custGeom>
            <a:avLst/>
            <a:gdLst>
              <a:gd name="connsiteX0" fmla="*/ 0 w 30321504"/>
              <a:gd name="connsiteY0" fmla="*/ 3438151 h 3694183"/>
              <a:gd name="connsiteX1" fmla="*/ 4681728 w 30321504"/>
              <a:gd name="connsiteY1" fmla="*/ 73159 h 3694183"/>
              <a:gd name="connsiteX2" fmla="*/ 10204704 w 30321504"/>
              <a:gd name="connsiteY2" fmla="*/ 3621031 h 3694183"/>
              <a:gd name="connsiteX3" fmla="*/ 15654528 w 30321504"/>
              <a:gd name="connsiteY3" fmla="*/ 7 h 3694183"/>
              <a:gd name="connsiteX4" fmla="*/ 21140928 w 30321504"/>
              <a:gd name="connsiteY4" fmla="*/ 3657607 h 3694183"/>
              <a:gd name="connsiteX5" fmla="*/ 25968960 w 30321504"/>
              <a:gd name="connsiteY5" fmla="*/ 146311 h 3694183"/>
              <a:gd name="connsiteX6" fmla="*/ 30321504 w 30321504"/>
              <a:gd name="connsiteY6" fmla="*/ 3694183 h 36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21504" h="3694183">
                <a:moveTo>
                  <a:pt x="0" y="3438151"/>
                </a:moveTo>
                <a:cubicBezTo>
                  <a:pt x="1490472" y="1740415"/>
                  <a:pt x="2980944" y="42679"/>
                  <a:pt x="4681728" y="73159"/>
                </a:cubicBezTo>
                <a:cubicBezTo>
                  <a:pt x="6382512" y="103639"/>
                  <a:pt x="8375904" y="3633223"/>
                  <a:pt x="10204704" y="3621031"/>
                </a:cubicBezTo>
                <a:cubicBezTo>
                  <a:pt x="12033504" y="3608839"/>
                  <a:pt x="13831824" y="-6089"/>
                  <a:pt x="15654528" y="7"/>
                </a:cubicBezTo>
                <a:cubicBezTo>
                  <a:pt x="17477232" y="6103"/>
                  <a:pt x="19421856" y="3633223"/>
                  <a:pt x="21140928" y="3657607"/>
                </a:cubicBezTo>
                <a:cubicBezTo>
                  <a:pt x="22860000" y="3681991"/>
                  <a:pt x="24438864" y="140215"/>
                  <a:pt x="25968960" y="146311"/>
                </a:cubicBezTo>
                <a:cubicBezTo>
                  <a:pt x="27499056" y="152407"/>
                  <a:pt x="29425392" y="3133351"/>
                  <a:pt x="30321504" y="3694183"/>
                </a:cubicBezTo>
              </a:path>
            </a:pathLst>
          </a:custGeom>
          <a:noFill/>
          <a:ln w="444500" cap="rnd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 dirty="0">
              <a:latin typeface="Poppins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92E6E-063B-8E40-AD41-8A03E43AA14D}"/>
              </a:ext>
            </a:extLst>
          </p:cNvPr>
          <p:cNvGrpSpPr/>
          <p:nvPr/>
        </p:nvGrpSpPr>
        <p:grpSpPr>
          <a:xfrm>
            <a:off x="201924" y="232819"/>
            <a:ext cx="1309854" cy="2123733"/>
            <a:chOff x="3385226" y="2237362"/>
            <a:chExt cx="2620630" cy="603114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99AD45D-D1BD-3A4E-824C-F103DBFE4F81}"/>
                </a:ext>
              </a:extLst>
            </p:cNvPr>
            <p:cNvSpPr/>
            <p:nvPr/>
          </p:nvSpPr>
          <p:spPr>
            <a:xfrm>
              <a:off x="3385226" y="2237362"/>
              <a:ext cx="91440" cy="60311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4" dirty="0">
                <a:latin typeface="Poppins" pitchFamily="2" charset="77"/>
              </a:endParaRPr>
            </a:p>
          </p:txBody>
        </p:sp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1AC9C91F-426F-DF4B-AD5E-549C98E481CA}"/>
                </a:ext>
              </a:extLst>
            </p:cNvPr>
            <p:cNvSpPr/>
            <p:nvPr/>
          </p:nvSpPr>
          <p:spPr>
            <a:xfrm rot="5400000">
              <a:off x="3515576" y="2198453"/>
              <a:ext cx="2451370" cy="252919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4" dirty="0">
                <a:latin typeface="Poppins" pitchFamily="2" charset="77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DA92B1-B687-FC44-B4EB-E743D42F9E08}"/>
              </a:ext>
            </a:extLst>
          </p:cNvPr>
          <p:cNvGrpSpPr/>
          <p:nvPr/>
        </p:nvGrpSpPr>
        <p:grpSpPr>
          <a:xfrm>
            <a:off x="2908453" y="1338104"/>
            <a:ext cx="1309854" cy="2123733"/>
            <a:chOff x="3385226" y="2237362"/>
            <a:chExt cx="2620630" cy="60311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1BAFBA-6534-384E-87FE-D8A59B19D8BF}"/>
                </a:ext>
              </a:extLst>
            </p:cNvPr>
            <p:cNvSpPr/>
            <p:nvPr/>
          </p:nvSpPr>
          <p:spPr>
            <a:xfrm>
              <a:off x="3385226" y="2237362"/>
              <a:ext cx="91440" cy="6031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4" dirty="0">
                <a:latin typeface="Poppins" pitchFamily="2" charset="77"/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D73A7E77-D2BE-1E45-AB96-8BA4D86B57F4}"/>
                </a:ext>
              </a:extLst>
            </p:cNvPr>
            <p:cNvSpPr/>
            <p:nvPr/>
          </p:nvSpPr>
          <p:spPr>
            <a:xfrm rot="5400000">
              <a:off x="3515576" y="2198453"/>
              <a:ext cx="2451370" cy="252919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4" dirty="0">
                <a:latin typeface="Poppins" pitchFamily="2" charset="77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D91628-8605-4247-9DEC-B857D4BEFD19}"/>
              </a:ext>
            </a:extLst>
          </p:cNvPr>
          <p:cNvGrpSpPr/>
          <p:nvPr/>
        </p:nvGrpSpPr>
        <p:grpSpPr>
          <a:xfrm>
            <a:off x="6093584" y="2257307"/>
            <a:ext cx="1309854" cy="2123733"/>
            <a:chOff x="3385226" y="2237362"/>
            <a:chExt cx="2620630" cy="603114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190F8E-BE72-8945-B89B-703E022185CF}"/>
                </a:ext>
              </a:extLst>
            </p:cNvPr>
            <p:cNvSpPr/>
            <p:nvPr/>
          </p:nvSpPr>
          <p:spPr>
            <a:xfrm>
              <a:off x="3385226" y="2237362"/>
              <a:ext cx="91440" cy="60311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4" dirty="0">
                <a:latin typeface="Poppins" pitchFamily="2" charset="77"/>
              </a:endParaRP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538473C7-3E59-AE40-AF1F-D605AC569D6F}"/>
                </a:ext>
              </a:extLst>
            </p:cNvPr>
            <p:cNvSpPr/>
            <p:nvPr/>
          </p:nvSpPr>
          <p:spPr>
            <a:xfrm rot="5400000">
              <a:off x="3515576" y="2198453"/>
              <a:ext cx="2451370" cy="252919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4" dirty="0">
                <a:latin typeface="Poppins" pitchFamily="2" charset="7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1995AD-834E-B342-ABC4-410DA68FD2A4}"/>
              </a:ext>
            </a:extLst>
          </p:cNvPr>
          <p:cNvGrpSpPr/>
          <p:nvPr/>
        </p:nvGrpSpPr>
        <p:grpSpPr>
          <a:xfrm>
            <a:off x="8985100" y="3253000"/>
            <a:ext cx="1309854" cy="2123733"/>
            <a:chOff x="3385226" y="2237362"/>
            <a:chExt cx="2620630" cy="60311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95D68F-8E64-C840-AB8D-0B26B3904901}"/>
                </a:ext>
              </a:extLst>
            </p:cNvPr>
            <p:cNvSpPr/>
            <p:nvPr/>
          </p:nvSpPr>
          <p:spPr>
            <a:xfrm>
              <a:off x="3385226" y="2237362"/>
              <a:ext cx="91440" cy="6031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4" dirty="0">
                <a:latin typeface="Poppins" pitchFamily="2" charset="77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C52D05E-C42D-424F-AAB0-BA88A1EA5F3C}"/>
                </a:ext>
              </a:extLst>
            </p:cNvPr>
            <p:cNvSpPr/>
            <p:nvPr/>
          </p:nvSpPr>
          <p:spPr>
            <a:xfrm rot="5400000">
              <a:off x="3515576" y="2198453"/>
              <a:ext cx="2451370" cy="252919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4" dirty="0">
                <a:latin typeface="Poppins" pitchFamily="2" charset="7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27A7B95-A8D5-9749-9BAD-1E5D14E7FA72}"/>
              </a:ext>
            </a:extLst>
          </p:cNvPr>
          <p:cNvSpPr txBox="1"/>
          <p:nvPr/>
        </p:nvSpPr>
        <p:spPr>
          <a:xfrm flipH="1">
            <a:off x="467548" y="1215881"/>
            <a:ext cx="2171765" cy="211378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Bef>
                <a:spcPts val="1269"/>
              </a:spcBef>
              <a:spcAft>
                <a:spcPts val="1269"/>
              </a:spcAft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Plānā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iekļauti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20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pasākumi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kuriem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noteikti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62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rezultatīvie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rādītāji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149524-A8D9-4342-BBE7-CC28B315230B}"/>
              </a:ext>
            </a:extLst>
          </p:cNvPr>
          <p:cNvSpPr txBox="1"/>
          <p:nvPr/>
        </p:nvSpPr>
        <p:spPr>
          <a:xfrm flipH="1">
            <a:off x="3109502" y="2708182"/>
            <a:ext cx="2690466" cy="33602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>
              <a:lnSpc>
                <a:spcPct val="150000"/>
              </a:lnSpc>
              <a:spcBef>
                <a:spcPts val="1269"/>
              </a:spcBef>
              <a:spcAft>
                <a:spcPts val="1269"/>
              </a:spcAft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Pasākumi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īstenoti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pamatā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ārvalstu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finanšu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instrumentu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atbalstu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vai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Valsts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programmas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ģimenes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bērnu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stāvokļa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uzlabošanai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finansējumu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5E6849-14F1-834A-9E13-472B59536741}"/>
              </a:ext>
            </a:extLst>
          </p:cNvPr>
          <p:cNvSpPr txBox="1"/>
          <p:nvPr/>
        </p:nvSpPr>
        <p:spPr>
          <a:xfrm flipH="1">
            <a:off x="6391265" y="3257617"/>
            <a:ext cx="2171765" cy="252928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Verdana"/>
                <a:ea typeface="Verdana"/>
              </a:rPr>
              <a:t>11 no 62 </a:t>
            </a:r>
            <a:r>
              <a:rPr lang="en-US" dirty="0" err="1">
                <a:latin typeface="Verdana"/>
                <a:ea typeface="Verdana"/>
              </a:rPr>
              <a:t>rezultatīvajiem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rādītājiem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pārcelti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uz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Plānu</a:t>
            </a:r>
            <a:r>
              <a:rPr lang="en-US" dirty="0">
                <a:latin typeface="Verdana"/>
                <a:ea typeface="Verdana"/>
              </a:rPr>
              <a:t> 2024.-2027. </a:t>
            </a:r>
            <a:r>
              <a:rPr lang="en-US" dirty="0" err="1">
                <a:latin typeface="Verdana"/>
                <a:ea typeface="Verdana"/>
              </a:rPr>
              <a:t>gadam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0F6942-22CB-A741-839B-294BF45BC748}"/>
              </a:ext>
            </a:extLst>
          </p:cNvPr>
          <p:cNvSpPr txBox="1"/>
          <p:nvPr/>
        </p:nvSpPr>
        <p:spPr>
          <a:xfrm flipH="1">
            <a:off x="9500993" y="4228560"/>
            <a:ext cx="2171765" cy="16982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Verdana"/>
                <a:ea typeface="Verdana"/>
              </a:rPr>
              <a:t>1</a:t>
            </a:r>
            <a:r>
              <a:rPr lang="en-US" dirty="0">
                <a:latin typeface="Verdana"/>
                <a:ea typeface="Verdana"/>
              </a:rPr>
              <a:t>0</a:t>
            </a:r>
            <a:r>
              <a:rPr lang="en-US">
                <a:latin typeface="Verdana"/>
                <a:ea typeface="Verdana"/>
              </a:rPr>
              <a:t> no 62 </a:t>
            </a:r>
            <a:r>
              <a:rPr lang="en-US" dirty="0" err="1">
                <a:latin typeface="Verdana"/>
                <a:ea typeface="Verdana"/>
              </a:rPr>
              <a:t>rezultatīvajiem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rādītājiem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netika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sasniegti</a:t>
            </a:r>
            <a:endParaRPr lang="en-US" dirty="0">
              <a:latin typeface="Verdana"/>
              <a:ea typeface="Verdan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392053-879F-419F-953A-82F1BE71ED6C}"/>
              </a:ext>
            </a:extLst>
          </p:cNvPr>
          <p:cNvSpPr txBox="1"/>
          <p:nvPr/>
        </p:nvSpPr>
        <p:spPr>
          <a:xfrm flipH="1">
            <a:off x="5023944" y="378372"/>
            <a:ext cx="541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Plāna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cap="small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izpilde</a:t>
            </a:r>
            <a:r>
              <a:rPr lang="en-US" sz="2400" b="1" cap="smal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400" b="1" cap="small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skaitļos</a:t>
            </a:r>
            <a:endParaRPr lang="lv-LV" sz="2400" b="1" cap="small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2728AAB-EEC3-F6A4-9743-CF12D019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SIEVIEŠU UN VĪRIEŠU VIENLĪDZĪGAS TIESĪBAS UN IESPĒJAS DARBA TIRGŪ UN IZGLĪTĪBĀ</a:t>
            </a:r>
            <a:br>
              <a:rPr lang="lv-LV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lv-LV" altLang="lv-LV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DBC8B5-E665-4AAF-BED1-B3163BF27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6452" y="2462965"/>
            <a:ext cx="2594835" cy="376656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546D4F-2CC2-488B-AD68-98F2783B0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Darba un privātās dzīves saskaņošanas veicināšana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Stereotipu mazināšana un vienlīdzīgu tiesību un iespēju principa nozīmes veicināšana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Vienlīdzīgas darba samaksas veicināšana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8EE61CB2-2E7B-87C5-5797-A76F5B6D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031F23-4724-4AB0-8E1F-1DFA7A6979EA}" type="slidenum">
              <a:rPr lang="en-US" altLang="lv-LV" smtClean="0"/>
              <a:pPr/>
              <a:t>4</a:t>
            </a:fld>
            <a:endParaRPr lang="en-US" alt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9068A3-0832-41FF-AC3E-CC9864D27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474" y="605550"/>
            <a:ext cx="3504758" cy="3515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85341-CF41-4CEA-AFCC-472429D5A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284" y="4383422"/>
            <a:ext cx="4394667" cy="2300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AE4016-D86E-4ED3-BA27-B50FFB42F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452" y="173699"/>
            <a:ext cx="3523803" cy="230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5CCD9A7-46A5-4EF4-BAD0-0D9269E62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8285" y="2277613"/>
            <a:ext cx="1454225" cy="146692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9C83B7-3899-47DB-A034-E9B56C5CF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45931"/>
            <a:ext cx="4184157" cy="4923057"/>
          </a:xfrm>
        </p:spPr>
        <p:txBody>
          <a:bodyPr/>
          <a:lstStyle/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Atšķirīgas attieksmes risku mazināšana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darba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tirgū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Motivācijas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atbalsta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pasākumi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dažādām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sociālās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atstumtības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riskam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pakļautām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personām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īpaši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dzimuma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dēļ</a:t>
            </a: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1A98F7-DEA9-4E3B-B9BB-B9742F62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400" y="0"/>
            <a:ext cx="1530429" cy="1676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A9DBFA-08FF-4361-B6BF-C27D3482A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643" y="486886"/>
            <a:ext cx="2025754" cy="15621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A29DBE-F48E-4E91-A8F9-F7E9EA96C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031" y="2096583"/>
            <a:ext cx="3309595" cy="19131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A011D9-6D58-4CCB-B4A0-A9CCA2B2E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894" y="4201632"/>
            <a:ext cx="3632782" cy="24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9743E0F-A42B-B767-8D5D-5423C904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3117"/>
            <a:ext cx="3932237" cy="12980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II </a:t>
            </a: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AR DZIMUMU SAISTĪTAS VARDARBĪBAS UN VARDARBĪBAS ĢIMENĒ NOVĒRŠANA</a:t>
            </a:r>
            <a:endParaRPr lang="lv-LV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6E80FB-08AA-43E3-9E58-2C308C4B1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3270" y="3111062"/>
            <a:ext cx="2739478" cy="273947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7D3834-E1EA-4FD7-A509-6917B0144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1483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Nulles tolerances veicināšana ar dzimumu saistītas vardarbības un vardarbības ģimenē novēršana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Prevencija</a:t>
            </a: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</a:rPr>
              <a:t> vardarbības novēršanai</a:t>
            </a: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949028-F3BE-42AA-BD4E-75BF5729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83" y="0"/>
            <a:ext cx="5937531" cy="22994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F9A519-34A4-4A55-B785-B1E36CC99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483" y="2299415"/>
            <a:ext cx="2921150" cy="45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3FF1BBA-30D8-D9DD-A983-F3DD8861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1228"/>
            <a:ext cx="3932237" cy="18261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lv-LV" sz="1400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DZIMUMU LĪDZTIESĪBAS INTEGRĒTĀS PIEEJAS STIPRINĀŠANA NOZARES POLITIKĀ</a:t>
            </a:r>
            <a:br>
              <a:rPr lang="lv-LV" sz="140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lv-LV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178F21D-CF4B-424E-BD27-9AB830687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7239" y="732643"/>
            <a:ext cx="2755964" cy="3064907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FB31B8-B1DF-480D-8237-ACC2B0B49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Dzimumu līdztiesības principa integrēšana nozaru tiesību aktos un politikas dokumentos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Politikas veidošanā un īstenošanā iesaistīto profesionāļu kapacitātes stiprināšana 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9454BF-FF46-4656-BD74-F1EB6A260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02" y="5307464"/>
            <a:ext cx="8803501" cy="817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34D151-BABA-4A99-9FFE-8E15AE518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960" y="4052728"/>
            <a:ext cx="5607338" cy="1416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E03665-E830-4E7D-8AF2-101E2E4C3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127" y="732643"/>
            <a:ext cx="2680650" cy="30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>
            <a:extLst>
              <a:ext uri="{FF2B5EF4-FFF2-40B4-BE49-F238E27FC236}">
                <a16:creationId xmlns:a16="http://schemas.microsoft.com/office/drawing/2014/main" id="{2772683A-C1E7-CDB2-1940-9D7D2A695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800" y="3521075"/>
            <a:ext cx="7772400" cy="914400"/>
          </a:xfrm>
        </p:spPr>
        <p:txBody>
          <a:bodyPr/>
          <a:lstStyle/>
          <a:p>
            <a:r>
              <a:rPr lang="lv-LV" altLang="lv-LV" sz="3600">
                <a:ea typeface="MS PGothic" panose="020B0600070205080204" pitchFamily="34" charset="-128"/>
              </a:rPr>
              <a:t>Paldies!</a:t>
            </a:r>
            <a:endParaRPr lang="lv-LV" altLang="lv-LV" sz="36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202</Words>
  <Application>Microsoft Office PowerPoint</Application>
  <PresentationFormat>Widescreen</PresentationFormat>
  <Paragraphs>31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Times New Roman</vt:lpstr>
      <vt:lpstr>Verdana</vt:lpstr>
      <vt:lpstr>Wingdings</vt:lpstr>
      <vt:lpstr>Office dizains</vt:lpstr>
      <vt:lpstr>Plāna sieviešu un vīriešu vienlīdzīgu tiesību un iespēju veicināšanai 2021. – 2023. gadam īstenošana</vt:lpstr>
      <vt:lpstr>Rīcības virzieni</vt:lpstr>
      <vt:lpstr>PowerPoint Presentation</vt:lpstr>
      <vt:lpstr>I SIEVIEŠU UN VĪRIEŠU VIENLĪDZĪGAS TIESĪBAS UN IESPĒJAS DARBA TIRGŪ UN IZGLĪTĪBĀ </vt:lpstr>
      <vt:lpstr>PowerPoint Presentation</vt:lpstr>
      <vt:lpstr>II AR DZIMUMU SAISTĪTAS VARDARBĪBAS UN VARDARBĪBAS ĢIMENĒ NOVĒRŠANA</vt:lpstr>
      <vt:lpstr>DZIMUMU LĪDZTIESĪBAS INTEGRĒTĀS PIEEJAS STIPRINĀŠANA NOZARES POLITIKĀ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Plāna sieviešu un vīriešu vienlīdzīgu tiesību un iespēju veicināšanai 2021. – 2023. gadam īstenošana</dc:title>
  <dc:creator>Agnese Gaile</dc:creator>
  <cp:lastModifiedBy>Agnese Gaile</cp:lastModifiedBy>
  <cp:revision>22</cp:revision>
  <dcterms:created xsi:type="dcterms:W3CDTF">2023-03-28T12:26:51Z</dcterms:created>
  <dcterms:modified xsi:type="dcterms:W3CDTF">2024-07-01T12:08:14Z</dcterms:modified>
</cp:coreProperties>
</file>