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v-LV"/>
              <a:t>Noklikšķiniet uz ikonas, lai pievienotu attēlu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E70493C-0520-4BC7-8E5B-0DEC3CED6E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5791" y="2014084"/>
            <a:ext cx="6253059" cy="3000678"/>
          </a:xfrm>
        </p:spPr>
        <p:txBody>
          <a:bodyPr>
            <a:normAutofit fontScale="90000"/>
          </a:bodyPr>
          <a:lstStyle/>
          <a:p>
            <a:r>
              <a:rPr lang="lv-LV" dirty="0"/>
              <a:t>Direktīvas 2022/2381 pārņemšanas process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4B59E8D3-BC2C-428C-876D-CA151B08B2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64779" y="5396996"/>
            <a:ext cx="5357600" cy="1160213"/>
          </a:xfrm>
        </p:spPr>
        <p:txBody>
          <a:bodyPr/>
          <a:lstStyle/>
          <a:p>
            <a:r>
              <a:rPr lang="en-US" dirty="0"/>
              <a:t>Ieva Juhņēviča</a:t>
            </a:r>
          </a:p>
          <a:p>
            <a:r>
              <a:rPr lang="en-US" dirty="0"/>
              <a:t>Labklājības ministrija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4225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81E2B91-4C7B-4958-8233-92CEF83E1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0427" y="2890385"/>
            <a:ext cx="7958331" cy="1077229"/>
          </a:xfrm>
        </p:spPr>
        <p:txBody>
          <a:bodyPr>
            <a:normAutofit/>
          </a:bodyPr>
          <a:lstStyle/>
          <a:p>
            <a:pPr algn="ctr"/>
            <a:r>
              <a:rPr lang="lv-LV" sz="4800" dirty="0"/>
              <a:t>Paldies!</a:t>
            </a:r>
          </a:p>
        </p:txBody>
      </p:sp>
    </p:spTree>
    <p:extLst>
      <p:ext uri="{BB962C8B-B14F-4D97-AF65-F5344CB8AC3E}">
        <p14:creationId xmlns:p14="http://schemas.microsoft.com/office/powerpoint/2010/main" val="565420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5778284-A444-42B2-9EA8-FC002CC8B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lv-LV" dirty="0"/>
              <a:t>Direktīvas mērķis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5B78BE8-FA75-4476-9FA8-79F5C6B64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2336" y="1628605"/>
            <a:ext cx="7796540" cy="3997828"/>
          </a:xfrm>
        </p:spPr>
        <p:txBody>
          <a:bodyPr>
            <a:normAutofit/>
          </a:bodyPr>
          <a:lstStyle/>
          <a:p>
            <a:r>
              <a:rPr lang="lv-LV" sz="2400" dirty="0"/>
              <a:t>Panākt līdzsvarotāku sieviešu un vīriešu pārstāvību biržā kotēto uzņēmumu valdēs, nosakot konkrētus pasākumus, kas mērķēti šī līdzsvara sasniegšanai</a:t>
            </a:r>
          </a:p>
        </p:txBody>
      </p:sp>
    </p:spTree>
    <p:extLst>
      <p:ext uri="{BB962C8B-B14F-4D97-AF65-F5344CB8AC3E}">
        <p14:creationId xmlns:p14="http://schemas.microsoft.com/office/powerpoint/2010/main" val="2201745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DC52113-8907-48C8-9816-1BC0E7374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lv-LV" dirty="0"/>
              <a:t>Dzimuma līdzsvara mērķi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E3E2F1D-27A9-4EE1-841A-1BA1E4AAF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b="1" u="sng" dirty="0"/>
              <a:t>Līdz 2026. gada 30. jūnijam uzņēmumiem jāsasniedz viens no šādiem mērķiem:</a:t>
            </a:r>
          </a:p>
          <a:p>
            <a:r>
              <a:rPr lang="lv-LV" dirty="0"/>
              <a:t>Nepietiekami pārstāvētā dzimuma pārstāvji ieņem vismaz 40% no direktoru amatiem bez izpildpilnvarām;</a:t>
            </a:r>
          </a:p>
          <a:p>
            <a:r>
              <a:rPr lang="lv-LV" dirty="0"/>
              <a:t>Nepietiekami pārstāvētā dzimuma pārstāvji ieņem 33% no visiem valdes un padomes amatiem</a:t>
            </a:r>
          </a:p>
        </p:txBody>
      </p:sp>
    </p:spTree>
    <p:extLst>
      <p:ext uri="{BB962C8B-B14F-4D97-AF65-F5344CB8AC3E}">
        <p14:creationId xmlns:p14="http://schemas.microsoft.com/office/powerpoint/2010/main" val="1608028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6C4BBF4-5B5E-4BE8-A85A-3EE929A76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lv-LV" dirty="0"/>
              <a:t>Mērķu sasniegšanas līdzekļi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A2B2AB2-6D5B-4F74-88E5-06E5F1AA9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7730" y="1570853"/>
            <a:ext cx="7796540" cy="3997828"/>
          </a:xfrm>
        </p:spPr>
        <p:txBody>
          <a:bodyPr>
            <a:normAutofit/>
          </a:bodyPr>
          <a:lstStyle/>
          <a:p>
            <a:r>
              <a:rPr lang="lv-LV" sz="2400" dirty="0"/>
              <a:t>Dalībvalsts nodrošina, ka tie uzņēmumi, kas nesasniedz nevienu no norādītajiem mērķiem, pielāgo kandidātu atlases procesu iecelšanai vai ievēlēšanai valdes un/vai padomes amatos</a:t>
            </a:r>
          </a:p>
        </p:txBody>
      </p:sp>
    </p:spTree>
    <p:extLst>
      <p:ext uri="{BB962C8B-B14F-4D97-AF65-F5344CB8AC3E}">
        <p14:creationId xmlns:p14="http://schemas.microsoft.com/office/powerpoint/2010/main" val="3508339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4376A49-5CF7-43C4-AA73-F943CD82E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lv-LV" dirty="0"/>
              <a:t>Ziņošanas pienākumi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6A0206E-0176-4841-9BAB-99945EAC1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3086" y="2052116"/>
            <a:ext cx="7796540" cy="3997828"/>
          </a:xfrm>
        </p:spPr>
        <p:txBody>
          <a:bodyPr>
            <a:normAutofit fontScale="92500" lnSpcReduction="20000"/>
          </a:bodyPr>
          <a:lstStyle/>
          <a:p>
            <a:r>
              <a:rPr lang="lv-LV" sz="2600" dirty="0"/>
              <a:t>Uzņēmumi reizi gadā kompetentajām iestādēm sniedz informāciju par sieviešu un vīriešu pārstāvību to valdēs</a:t>
            </a:r>
          </a:p>
          <a:p>
            <a:r>
              <a:rPr lang="lv-LV" sz="2600" dirty="0"/>
              <a:t>Uzņēmumi minēto informāciju viegli pieejamā veidā publicē savās tīmekļa vietnēs</a:t>
            </a:r>
          </a:p>
          <a:p>
            <a:r>
              <a:rPr lang="lv-LV" sz="2600" dirty="0"/>
              <a:t>Ja mērķi nav sasniegti – publiskajā informācijā iekļauj iemeslus kādēļ mērķi nav sasniegti un sniedz informāciju par plānotajiem pasākumiem to sasniegšanai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0618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9A2C45F-F122-456A-9102-1FD930380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lv-LV" dirty="0"/>
              <a:t>Sodi un papildu pasākumi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9E54DE2-BEC3-4DAA-A657-850AAB082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9081" y="1885285"/>
            <a:ext cx="7796540" cy="3997828"/>
          </a:xfrm>
        </p:spPr>
        <p:txBody>
          <a:bodyPr>
            <a:noAutofit/>
          </a:bodyPr>
          <a:lstStyle/>
          <a:p>
            <a:r>
              <a:rPr lang="lv-LV" sz="2400" dirty="0"/>
              <a:t>Dalībvalstis nosaka noteikumus par paredzamajiem sodiem</a:t>
            </a:r>
          </a:p>
          <a:p>
            <a:r>
              <a:rPr lang="lv-LV" sz="2400" dirty="0"/>
              <a:t>Sodiem ir jābūt efektīviem, samērīgiem un atturošiem</a:t>
            </a:r>
          </a:p>
          <a:p>
            <a:r>
              <a:rPr lang="lv-LV" sz="2400" dirty="0"/>
              <a:t>Dalībvalstīm līdz 2024. gada 28. decembrim jāinformē Eiropas Komisija izvēlētajiem pasākumiem</a:t>
            </a:r>
          </a:p>
        </p:txBody>
      </p:sp>
    </p:spTree>
    <p:extLst>
      <p:ext uri="{BB962C8B-B14F-4D97-AF65-F5344CB8AC3E}">
        <p14:creationId xmlns:p14="http://schemas.microsoft.com/office/powerpoint/2010/main" val="2058128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13089C0-8B51-4D66-8B8C-741620CE2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lv-LV" dirty="0"/>
              <a:t>Pārņemšanas process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8E7C814-3AA2-491B-852C-D1C1934AC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7730" y="1885285"/>
            <a:ext cx="7796540" cy="3997828"/>
          </a:xfrm>
        </p:spPr>
        <p:txBody>
          <a:bodyPr>
            <a:normAutofit/>
          </a:bodyPr>
          <a:lstStyle/>
          <a:p>
            <a:r>
              <a:rPr lang="lv-LV" sz="2400" dirty="0"/>
              <a:t>2023. gada </a:t>
            </a:r>
            <a:r>
              <a:rPr lang="en-US" sz="2400" dirty="0" err="1"/>
              <a:t>maijā</a:t>
            </a:r>
            <a:r>
              <a:rPr lang="lv-LV" sz="2400" dirty="0"/>
              <a:t> izveidota </a:t>
            </a:r>
            <a:r>
              <a:rPr lang="lv-LV" sz="2400" dirty="0" err="1"/>
              <a:t>starpinstitucionālā</a:t>
            </a:r>
            <a:r>
              <a:rPr lang="lv-LV" sz="2400" dirty="0"/>
              <a:t> darba grupa</a:t>
            </a:r>
          </a:p>
          <a:p>
            <a:r>
              <a:rPr lang="lv-LV" sz="2400" dirty="0"/>
              <a:t>Kopumā ir notikušas 7 darba grupas sanāksmes</a:t>
            </a:r>
          </a:p>
          <a:p>
            <a:r>
              <a:rPr lang="lv-LV" sz="2400" dirty="0"/>
              <a:t>Pārņemšanas pieeja – jauns likums</a:t>
            </a:r>
          </a:p>
        </p:txBody>
      </p:sp>
    </p:spTree>
    <p:extLst>
      <p:ext uri="{BB962C8B-B14F-4D97-AF65-F5344CB8AC3E}">
        <p14:creationId xmlns:p14="http://schemas.microsoft.com/office/powerpoint/2010/main" val="298122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DE385F3-D6C3-4B07-AEA8-6F7BAE0B3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lv-LV" dirty="0"/>
              <a:t>Pārņemšanas process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FADB05B-D5F2-4737-9EE7-9ADCB06E93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7730" y="1955863"/>
            <a:ext cx="7796540" cy="3997828"/>
          </a:xfrm>
        </p:spPr>
        <p:txBody>
          <a:bodyPr>
            <a:noAutofit/>
          </a:bodyPr>
          <a:lstStyle/>
          <a:p>
            <a:r>
              <a:rPr lang="lv-LV" sz="2400" dirty="0"/>
              <a:t>Tiek pārņemts esošais direktīvas tvērums – biržā kotēti akciju emitenti</a:t>
            </a:r>
          </a:p>
          <a:p>
            <a:r>
              <a:rPr lang="lv-LV" sz="2400" dirty="0"/>
              <a:t>Uzraugošā iestāde – Latvijas Banka</a:t>
            </a:r>
          </a:p>
          <a:p>
            <a:r>
              <a:rPr lang="lv-LV" sz="2400" dirty="0"/>
              <a:t>Atbalsta funkcijas dažādības mērķu sasniegšanai – Sabiedrības integrācijas fonds</a:t>
            </a:r>
            <a:endParaRPr lang="en-US" sz="2400" dirty="0"/>
          </a:p>
          <a:p>
            <a:r>
              <a:rPr lang="lv-LV" sz="2400" dirty="0"/>
              <a:t>Sankciju pieeja vēl tiek apspriesta. Uzņēmumi netiek sodīti par mērķa nesasniegšanu. Sankcijas ir paredzētas par informācijas nesniegšanu un par atklāta atlases procesa nenodrošināšanu</a:t>
            </a:r>
          </a:p>
        </p:txBody>
      </p:sp>
    </p:spTree>
    <p:extLst>
      <p:ext uri="{BB962C8B-B14F-4D97-AF65-F5344CB8AC3E}">
        <p14:creationId xmlns:p14="http://schemas.microsoft.com/office/powerpoint/2010/main" val="2812046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9FC5B70-6CB0-46D0-8A1C-AE214F212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lv-LV" dirty="0"/>
              <a:t>Pārņemšanas process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1499D2A-5DAE-4BC2-B9CB-11323B6A3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7730" y="1975114"/>
            <a:ext cx="7796540" cy="3997828"/>
          </a:xfrm>
        </p:spPr>
        <p:txBody>
          <a:bodyPr>
            <a:normAutofit/>
          </a:bodyPr>
          <a:lstStyle/>
          <a:p>
            <a:r>
              <a:rPr lang="lv-LV" sz="2400" dirty="0"/>
              <a:t>Jūlijs – anotācijas izstrāde + vienošanās ar iesaistītajām iestādēm par likumprojekta gala redakciju</a:t>
            </a:r>
          </a:p>
          <a:p>
            <a:r>
              <a:rPr lang="lv-LV" sz="2400" dirty="0"/>
              <a:t>Augusts – publiskā apspriešana</a:t>
            </a:r>
          </a:p>
          <a:p>
            <a:r>
              <a:rPr lang="lv-LV" sz="2400" dirty="0"/>
              <a:t>Septembris – </a:t>
            </a:r>
            <a:r>
              <a:rPr lang="lv-LV" sz="2400" dirty="0" err="1"/>
              <a:t>starpinstitucionālā</a:t>
            </a:r>
            <a:r>
              <a:rPr lang="lv-LV" sz="2400" dirty="0"/>
              <a:t> saskaņošana</a:t>
            </a:r>
          </a:p>
          <a:p>
            <a:r>
              <a:rPr lang="lv-LV" sz="2400" dirty="0"/>
              <a:t>Papildus tiek virzīti arī grozījumi Finanšu instrumentu tirgus likumā</a:t>
            </a:r>
          </a:p>
        </p:txBody>
      </p:sp>
    </p:spTree>
    <p:extLst>
      <p:ext uri="{BB962C8B-B14F-4D97-AF65-F5344CB8AC3E}">
        <p14:creationId xmlns:p14="http://schemas.microsoft.com/office/powerpoint/2010/main" val="12226177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sona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{D9778EC2-DD6F-4004-AEF9-465A3675415F}tf16401375</Template>
  <TotalTime>54</TotalTime>
  <Words>289</Words>
  <Application>Microsoft Office PowerPoint</Application>
  <PresentationFormat>Platekrāna</PresentationFormat>
  <Paragraphs>34</Paragraphs>
  <Slides>10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10</vt:i4>
      </vt:variant>
    </vt:vector>
  </HeadingPairs>
  <TitlesOfParts>
    <vt:vector size="15" baseType="lpstr">
      <vt:lpstr>Arial</vt:lpstr>
      <vt:lpstr>MS Shell Dlg 2</vt:lpstr>
      <vt:lpstr>Wingdings</vt:lpstr>
      <vt:lpstr>Wingdings 3</vt:lpstr>
      <vt:lpstr>Medisona</vt:lpstr>
      <vt:lpstr>Direktīvas 2022/2381 pārņemšanas process</vt:lpstr>
      <vt:lpstr>Direktīvas mērķis</vt:lpstr>
      <vt:lpstr>Dzimuma līdzsvara mērķi</vt:lpstr>
      <vt:lpstr>Mērķu sasniegšanas līdzekļi</vt:lpstr>
      <vt:lpstr>Ziņošanas pienākumi</vt:lpstr>
      <vt:lpstr>Sodi un papildu pasākumi</vt:lpstr>
      <vt:lpstr>Pārņemšanas process</vt:lpstr>
      <vt:lpstr>Pārņemšanas process</vt:lpstr>
      <vt:lpstr>Pārņemšanas process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Direktīvas 2022/2381 pārņemšanas process</dc:title>
  <dc:creator>Ieva Juhņēviča</dc:creator>
  <cp:lastModifiedBy>Ieva Juhņēviča</cp:lastModifiedBy>
  <cp:revision>8</cp:revision>
  <dcterms:created xsi:type="dcterms:W3CDTF">2024-06-17T07:36:35Z</dcterms:created>
  <dcterms:modified xsi:type="dcterms:W3CDTF">2024-06-17T12:46:18Z</dcterms:modified>
</cp:coreProperties>
</file>