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01" r:id="rId1"/>
    <p:sldMasterId id="2147483925" r:id="rId2"/>
    <p:sldMasterId id="2147483937" r:id="rId3"/>
  </p:sldMasterIdLst>
  <p:notesMasterIdLst>
    <p:notesMasterId r:id="rId11"/>
  </p:notesMasterIdLst>
  <p:handoutMasterIdLst>
    <p:handoutMasterId r:id="rId12"/>
  </p:handoutMasterIdLst>
  <p:sldIdLst>
    <p:sldId id="528" r:id="rId4"/>
    <p:sldId id="529" r:id="rId5"/>
    <p:sldId id="503" r:id="rId6"/>
    <p:sldId id="526" r:id="rId7"/>
    <p:sldId id="525" r:id="rId8"/>
    <p:sldId id="530" r:id="rId9"/>
    <p:sldId id="527" r:id="rId10"/>
  </p:sldIdLst>
  <p:sldSz cx="12192000" cy="6858000"/>
  <p:notesSz cx="6669088" cy="97536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1D"/>
    <a:srgbClr val="CBC7D8"/>
    <a:srgbClr val="664790"/>
    <a:srgbClr val="E8CEFE"/>
    <a:srgbClr val="FFFFD5"/>
    <a:srgbClr val="336699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091" autoAdjust="0"/>
  </p:normalViewPr>
  <p:slideViewPr>
    <p:cSldViewPr snapToGrid="0">
      <p:cViewPr varScale="1">
        <p:scale>
          <a:sx n="56" d="100"/>
          <a:sy n="56" d="100"/>
        </p:scale>
        <p:origin x="10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Darbgr&#257;ma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Lapa1!$C$2:$C$5</c:f>
              <c:strCache>
                <c:ptCount val="4"/>
                <c:pt idx="0">
                  <c:v>578 vispārējās izglītības iestādēs</c:v>
                </c:pt>
                <c:pt idx="1">
                  <c:v>41 profesionālās pamata
un vidējās izglītības iestādē</c:v>
                </c:pt>
                <c:pt idx="2">
                  <c:v>39 speciālās izglītības iestādēs</c:v>
                </c:pt>
                <c:pt idx="3">
                  <c:v>10 koledžās*</c:v>
                </c:pt>
              </c:strCache>
            </c:strRef>
          </c:cat>
          <c:val>
            <c:numRef>
              <c:f>Lapa1!$D$2:$D$5</c:f>
              <c:numCache>
                <c:formatCode>General</c:formatCode>
                <c:ptCount val="4"/>
                <c:pt idx="0">
                  <c:v>67004</c:v>
                </c:pt>
                <c:pt idx="1">
                  <c:v>9190</c:v>
                </c:pt>
                <c:pt idx="2">
                  <c:v>935</c:v>
                </c:pt>
                <c:pt idx="3">
                  <c:v>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5-41EE-A12A-4327F1E1E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89123712"/>
        <c:axId val="1889132352"/>
      </c:barChart>
      <c:catAx>
        <c:axId val="1889123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1889132352"/>
        <c:crosses val="autoZero"/>
        <c:auto val="1"/>
        <c:lblAlgn val="ctr"/>
        <c:lblOffset val="100"/>
        <c:noMultiLvlLbl val="0"/>
      </c:catAx>
      <c:valAx>
        <c:axId val="188913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188912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rgbClr val="7030A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15" cy="489484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002" y="0"/>
            <a:ext cx="2890514" cy="489484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89A1BF48-755E-4DDC-933F-5E8929E31AF0}" type="datetimeFigureOut">
              <a:rPr lang="lv-LV" smtClean="0"/>
              <a:t>24.04.2024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116"/>
            <a:ext cx="2890515" cy="489484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002" y="9264116"/>
            <a:ext cx="2890514" cy="489484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7A06E9D7-980D-48A7-B798-66DC81083E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5359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89938" cy="48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8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19200"/>
            <a:ext cx="5849938" cy="3290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264228"/>
            <a:ext cx="2889938" cy="489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9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lv-LV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lv-LV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0366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lv-LV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95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lv-LV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87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lv-LV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03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lv-LV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05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05" y="0"/>
            <a:ext cx="2393859" cy="18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6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s">
  <p:cSld name="graphic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1;p9"/>
          <p:cNvSpPr>
            <a:spLocks noChangeArrowheads="1"/>
          </p:cNvSpPr>
          <p:nvPr/>
        </p:nvSpPr>
        <p:spPr bwMode="auto">
          <a:xfrm>
            <a:off x="631825" y="6565900"/>
            <a:ext cx="390525" cy="292100"/>
          </a:xfrm>
          <a:prstGeom prst="rect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 dirty="0">
              <a:solidFill>
                <a:srgbClr val="FFFFFF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sp>
        <p:nvSpPr>
          <p:cNvPr id="4" name="Google Shape;64;p9"/>
          <p:cNvSpPr>
            <a:spLocks noChangeArrowheads="1"/>
          </p:cNvSpPr>
          <p:nvPr/>
        </p:nvSpPr>
        <p:spPr bwMode="auto">
          <a:xfrm>
            <a:off x="0" y="681038"/>
            <a:ext cx="473075" cy="1062037"/>
          </a:xfrm>
          <a:prstGeom prst="rect">
            <a:avLst/>
          </a:prstGeom>
          <a:solidFill>
            <a:srgbClr val="CBC7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 dirty="0">
              <a:solidFill>
                <a:srgbClr val="FFFFFF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16775" y="681038"/>
            <a:ext cx="4403460" cy="10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62;p9"/>
          <p:cNvSpPr txBox="1">
            <a:spLocks noGrp="1"/>
          </p:cNvSpPr>
          <p:nvPr>
            <p:ph type="ftr" idx="10"/>
          </p:nvPr>
        </p:nvSpPr>
        <p:spPr>
          <a:xfrm>
            <a:off x="1022350" y="6565900"/>
            <a:ext cx="4114800" cy="292100"/>
          </a:xfrm>
          <a:prstGeom prst="rect">
            <a:avLst/>
          </a:prstGeom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938213" eaLnBrk="0" fontAlgn="base" hangingPunct="0">
              <a:buClrTx/>
              <a:buFontTx/>
              <a:buNone/>
              <a:defRPr/>
            </a:pPr>
            <a:endParaRPr kern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Google Shape;63;p9"/>
          <p:cNvSpPr txBox="1">
            <a:spLocks noGrp="1"/>
          </p:cNvSpPr>
          <p:nvPr>
            <p:ph type="sldNum" idx="11"/>
          </p:nvPr>
        </p:nvSpPr>
        <p:spPr>
          <a:xfrm>
            <a:off x="631825" y="6565900"/>
            <a:ext cx="390525" cy="2921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defTabSz="938213" eaLnBrk="0" fontAlgn="base" hangingPunct="0">
              <a:spcAft>
                <a:spcPct val="0"/>
              </a:spcAft>
              <a:buClrTx/>
              <a:buFontTx/>
              <a:buNone/>
              <a:defRPr/>
            </a:pPr>
            <a:fld id="{D5FA6653-ED65-412F-8864-808A72309F2C}" type="slidenum">
              <a:rPr lang="lv-LV" kern="1200">
                <a:solidFill>
                  <a:srgbClr val="FFFFFF"/>
                </a:solidFill>
              </a:rPr>
              <a:pPr defTabSz="938213" eaLnBrk="0" fontAlgn="base" hangingPunct="0"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lv-LV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9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bg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;p2"/>
          <p:cNvSpPr>
            <a:spLocks noChangeArrowheads="1"/>
          </p:cNvSpPr>
          <p:nvPr userDrawn="1"/>
        </p:nvSpPr>
        <p:spPr bwMode="auto">
          <a:xfrm>
            <a:off x="0" y="2097088"/>
            <a:ext cx="12192000" cy="4760912"/>
          </a:xfrm>
          <a:prstGeom prst="rect">
            <a:avLst/>
          </a:prstGeom>
          <a:solidFill>
            <a:srgbClr val="5F40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solidFill>
                <a:srgbClr val="FFFFFF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pic>
        <p:nvPicPr>
          <p:cNvPr id="6" name="Google Shape;17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0"/>
            <a:ext cx="19208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0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28950" y="370703"/>
            <a:ext cx="5696465" cy="3027406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83059" y="3398109"/>
            <a:ext cx="5745892" cy="308919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465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4538870" y="2309180"/>
            <a:ext cx="3127513" cy="3127513"/>
          </a:xfrm>
          <a:custGeom>
            <a:avLst/>
            <a:gdLst>
              <a:gd name="connsiteX0" fmla="*/ 0 w 3127513"/>
              <a:gd name="connsiteY0" fmla="*/ 0 h 3127513"/>
              <a:gd name="connsiteX1" fmla="*/ 3127513 w 3127513"/>
              <a:gd name="connsiteY1" fmla="*/ 0 h 3127513"/>
              <a:gd name="connsiteX2" fmla="*/ 3127513 w 3127513"/>
              <a:gd name="connsiteY2" fmla="*/ 3127513 h 3127513"/>
              <a:gd name="connsiteX3" fmla="*/ 0 w 3127513"/>
              <a:gd name="connsiteY3" fmla="*/ 3127513 h 312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513" h="3127513">
                <a:moveTo>
                  <a:pt x="0" y="0"/>
                </a:moveTo>
                <a:lnTo>
                  <a:pt x="3127513" y="0"/>
                </a:lnTo>
                <a:lnTo>
                  <a:pt x="3127513" y="3127513"/>
                </a:lnTo>
                <a:lnTo>
                  <a:pt x="0" y="31275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315739" y="2309180"/>
            <a:ext cx="3127513" cy="3127513"/>
          </a:xfrm>
          <a:custGeom>
            <a:avLst/>
            <a:gdLst>
              <a:gd name="connsiteX0" fmla="*/ 0 w 3127513"/>
              <a:gd name="connsiteY0" fmla="*/ 0 h 3127513"/>
              <a:gd name="connsiteX1" fmla="*/ 3127513 w 3127513"/>
              <a:gd name="connsiteY1" fmla="*/ 0 h 3127513"/>
              <a:gd name="connsiteX2" fmla="*/ 3127513 w 3127513"/>
              <a:gd name="connsiteY2" fmla="*/ 3127513 h 3127513"/>
              <a:gd name="connsiteX3" fmla="*/ 0 w 3127513"/>
              <a:gd name="connsiteY3" fmla="*/ 3127513 h 312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513" h="3127513">
                <a:moveTo>
                  <a:pt x="0" y="0"/>
                </a:moveTo>
                <a:lnTo>
                  <a:pt x="3127513" y="0"/>
                </a:lnTo>
                <a:lnTo>
                  <a:pt x="3127513" y="3127513"/>
                </a:lnTo>
                <a:lnTo>
                  <a:pt x="0" y="31275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62000" y="2309180"/>
            <a:ext cx="3127513" cy="3127513"/>
          </a:xfrm>
          <a:custGeom>
            <a:avLst/>
            <a:gdLst>
              <a:gd name="connsiteX0" fmla="*/ 0 w 3127513"/>
              <a:gd name="connsiteY0" fmla="*/ 0 h 3127513"/>
              <a:gd name="connsiteX1" fmla="*/ 3127513 w 3127513"/>
              <a:gd name="connsiteY1" fmla="*/ 0 h 3127513"/>
              <a:gd name="connsiteX2" fmla="*/ 3127513 w 3127513"/>
              <a:gd name="connsiteY2" fmla="*/ 3127513 h 3127513"/>
              <a:gd name="connsiteX3" fmla="*/ 0 w 3127513"/>
              <a:gd name="connsiteY3" fmla="*/ 3127513 h 312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513" h="3127513">
                <a:moveTo>
                  <a:pt x="0" y="0"/>
                </a:moveTo>
                <a:lnTo>
                  <a:pt x="3127513" y="0"/>
                </a:lnTo>
                <a:lnTo>
                  <a:pt x="3127513" y="3127513"/>
                </a:lnTo>
                <a:lnTo>
                  <a:pt x="0" y="31275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8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CFCC7FB2-7FF0-4B84-AC6F-39F372B253CA}" type="datetime1">
              <a:rPr lang="en-US" sz="1700" kern="1200">
                <a:latin typeface="Times New Roman" panose="02020603050405020304" pitchFamily="18" charset="0"/>
                <a:ea typeface="MS PGothic" panose="020B0600070205080204" pitchFamily="34" charset="-128"/>
              </a:rPr>
              <a:pPr defTabSz="93821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4/24/2024</a:t>
            </a:fld>
            <a:endParaRPr lang="en-US" sz="1700" kern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700" kern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83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79156" y="366299"/>
            <a:ext cx="2960508" cy="6120997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</a:t>
            </a:r>
            <a:r>
              <a:rPr lang="en-US"/>
              <a:t>Drop picture</a:t>
            </a:r>
          </a:p>
        </p:txBody>
      </p:sp>
    </p:spTree>
    <p:extLst>
      <p:ext uri="{BB962C8B-B14F-4D97-AF65-F5344CB8AC3E}">
        <p14:creationId xmlns:p14="http://schemas.microsoft.com/office/powerpoint/2010/main" val="4001733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 2">
  <p:cSld name="text image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6096000" y="421"/>
            <a:ext cx="6096000" cy="6857579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616775" y="645459"/>
            <a:ext cx="4403463" cy="195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641056" y="645459"/>
            <a:ext cx="5005891" cy="445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 sz="1200"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000"/>
              <a:buNone/>
              <a:defRPr sz="1000"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91" name="Google Shape;91;p13"/>
          <p:cNvSpPr>
            <a:spLocks noGrp="1"/>
          </p:cNvSpPr>
          <p:nvPr>
            <p:ph type="pic" idx="2"/>
          </p:nvPr>
        </p:nvSpPr>
        <p:spPr>
          <a:xfrm>
            <a:off x="616775" y="3846355"/>
            <a:ext cx="4506096" cy="23306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200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social icons">
  <p:cSld name="Title Slide with social icons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05" y="0"/>
            <a:ext cx="2393859" cy="18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1730716" y="5309366"/>
            <a:ext cx="1210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lv-LV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IZM_gov_lv</a:t>
            </a:r>
            <a:endParaRPr sz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4063573" y="5309366"/>
            <a:ext cx="1967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lv-LV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Izglitibas.ministrija</a:t>
            </a:r>
            <a:endParaRPr sz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034" y="5261489"/>
            <a:ext cx="373900" cy="28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566" y="5261501"/>
            <a:ext cx="373900" cy="28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80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">
  <p:cSld name="text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16774" y="681038"/>
            <a:ext cx="5938219" cy="7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616775" y="1845946"/>
            <a:ext cx="10929767" cy="419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61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0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1">
  <p:cSld name="random 1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83371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520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2">
  <p:cSld name="random 2">
    <p:bg>
      <p:bgPr>
        <a:solidFill>
          <a:srgbClr val="CBC7D8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1919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bg>
      <p:bgPr>
        <a:solidFill>
          <a:srgbClr val="CBC7D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4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bg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;p2"/>
          <p:cNvSpPr>
            <a:spLocks noChangeArrowheads="1"/>
          </p:cNvSpPr>
          <p:nvPr userDrawn="1"/>
        </p:nvSpPr>
        <p:spPr bwMode="auto">
          <a:xfrm>
            <a:off x="0" y="2097088"/>
            <a:ext cx="12192000" cy="4760912"/>
          </a:xfrm>
          <a:prstGeom prst="rect">
            <a:avLst/>
          </a:prstGeom>
          <a:solidFill>
            <a:srgbClr val="5F40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 dirty="0">
              <a:solidFill>
                <a:srgbClr val="FFFFFF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pic>
        <p:nvPicPr>
          <p:cNvPr id="6" name="Google Shape;17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0"/>
            <a:ext cx="19208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339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479156" y="366299"/>
            <a:ext cx="2960508" cy="6120997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5207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5461" y="320302"/>
            <a:ext cx="65549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5462" y="1825625"/>
            <a:ext cx="108437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3600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8292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97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</p:sldLayoutIdLst>
  <p:hf hdr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2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9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0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3" r:id="rId5"/>
  </p:sldLayoutIdLst>
  <p:hf hdr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2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9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563B-046C-461E-B8E1-2C6023342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sz="4400" b="1" dirty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Higiēnas preču pieejamība meitenēm izglītības iestādēs </a:t>
            </a:r>
            <a:endParaRPr lang="lv-LV" sz="115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4DA77-8511-421F-804A-0BCF478237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17131D"/>
                </a:solidFill>
              </a:rPr>
              <a:t>Dzimumu</a:t>
            </a:r>
            <a:r>
              <a:rPr lang="en-US" dirty="0">
                <a:solidFill>
                  <a:srgbClr val="17131D"/>
                </a:solidFill>
              </a:rPr>
              <a:t> </a:t>
            </a:r>
            <a:r>
              <a:rPr lang="en-US" dirty="0" err="1">
                <a:solidFill>
                  <a:srgbClr val="17131D"/>
                </a:solidFill>
              </a:rPr>
              <a:t>līdztiesības</a:t>
            </a:r>
            <a:r>
              <a:rPr lang="en-US" dirty="0">
                <a:solidFill>
                  <a:srgbClr val="17131D"/>
                </a:solidFill>
              </a:rPr>
              <a:t> </a:t>
            </a:r>
            <a:r>
              <a:rPr lang="en-US" dirty="0" err="1">
                <a:solidFill>
                  <a:srgbClr val="17131D"/>
                </a:solidFill>
              </a:rPr>
              <a:t>komitejas</a:t>
            </a:r>
            <a:r>
              <a:rPr lang="en-US" dirty="0">
                <a:solidFill>
                  <a:srgbClr val="17131D"/>
                </a:solidFill>
              </a:rPr>
              <a:t> </a:t>
            </a:r>
            <a:r>
              <a:rPr lang="en-US" dirty="0" err="1">
                <a:solidFill>
                  <a:srgbClr val="17131D"/>
                </a:solidFill>
              </a:rPr>
              <a:t>sēde</a:t>
            </a:r>
            <a:r>
              <a:rPr lang="en-US" dirty="0">
                <a:solidFill>
                  <a:srgbClr val="17131D"/>
                </a:solidFill>
              </a:rPr>
              <a:t> 24.aprīlī </a:t>
            </a:r>
            <a:endParaRPr lang="lv-LV" dirty="0">
              <a:solidFill>
                <a:srgbClr val="1713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7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755F-B0FF-40C9-BFE6-4F634AE0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“Mana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balss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”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iniciatīva</a:t>
            </a:r>
            <a:endParaRPr lang="lv-LV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C82C7-2D44-43DE-B2C3-8ACC18CE1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75" y="1943100"/>
            <a:ext cx="10929767" cy="4102698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lv-LV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Latvijas Sieviešu sadarbības tīkls 2023.gada martā MANA BALSS portālā iesniedza iniciatīvu par</a:t>
            </a:r>
            <a:r>
              <a:rPr lang="lv-LV" b="1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b="0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Bezmaksas higiēnas preču meitenēm un sievietēm izglītības iestādēs nodrošināšanu</a:t>
            </a:r>
            <a:endParaRPr lang="en-US" b="0" dirty="0">
              <a:solidFill>
                <a:srgbClr val="1713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b="0" dirty="0" err="1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Jautājums</a:t>
            </a:r>
            <a:r>
              <a:rPr lang="en-US" b="0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skatīts</a:t>
            </a:r>
            <a:r>
              <a:rPr lang="en-US" b="0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b="0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Saeimas Sociālo un darba lietu </a:t>
            </a:r>
            <a:r>
              <a:rPr lang="lv-LV" b="0" dirty="0" err="1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komisij</a:t>
            </a:r>
            <a:r>
              <a:rPr lang="en-US" b="0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ā 2023.gada </a:t>
            </a:r>
            <a:r>
              <a:rPr lang="en-US" b="0" dirty="0" err="1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oktobrī</a:t>
            </a:r>
            <a:r>
              <a:rPr lang="en-US" b="0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2024.gada 10.janvārī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lv-LV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Apzināt</a:t>
            </a:r>
            <a:r>
              <a:rPr lang="en-US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lv-LV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izglītības </a:t>
            </a:r>
            <a:r>
              <a:rPr lang="lv-LV" dirty="0" err="1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iestā</a:t>
            </a:r>
            <a:r>
              <a:rPr lang="en-US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en-US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lv-LV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tajās esošo skolnieču skait</a:t>
            </a:r>
            <a:r>
              <a:rPr lang="en-US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lv-LV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lai nodrošinātu higiēnas pakešu brīvu pieejamību visās izglītības iestādēs</a:t>
            </a:r>
            <a:r>
              <a:rPr lang="en-US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veikti</a:t>
            </a:r>
            <a:r>
              <a:rPr lang="en-US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aprēķini</a:t>
            </a:r>
            <a:r>
              <a:rPr lang="en-US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US" dirty="0" err="1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nepieciešamo</a:t>
            </a:r>
            <a:r>
              <a:rPr lang="en-US" dirty="0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7131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finansējumu</a:t>
            </a:r>
            <a:endParaRPr lang="en-US" dirty="0">
              <a:solidFill>
                <a:srgbClr val="1713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0"/>
            <a:endParaRPr lang="en-US" dirty="0">
              <a:solidFill>
                <a:srgbClr val="1713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endParaRPr lang="en-US" b="0" dirty="0">
              <a:solidFill>
                <a:srgbClr val="1713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endParaRPr lang="lv-LV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ManaBalss.lv — Vikipēdija">
            <a:extLst>
              <a:ext uri="{FF2B5EF4-FFF2-40B4-BE49-F238E27FC236}">
                <a16:creationId xmlns:a16="http://schemas.microsoft.com/office/drawing/2014/main" id="{94E56EE9-346F-4DDE-AD13-43C86B68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73" y="345477"/>
            <a:ext cx="24288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539" y="404377"/>
            <a:ext cx="11497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r>
              <a:rPr lang="lv-LV" sz="2200" dirty="0" err="1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Mērķgrupa</a:t>
            </a: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meitenes/sievietes vecumā no 11-19 gadiem</a:t>
            </a:r>
          </a:p>
          <a:p>
            <a:pPr marL="342900" lvl="0" indent="-342900" defTabSz="914377">
              <a:buFont typeface="Wingdings" panose="05000000000000000000" pitchFamily="2" charset="2"/>
              <a:buChar char="§"/>
            </a:pPr>
            <a:endParaRPr lang="lv-LV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Atbilstoši VIIS datiem 77785 meitenes/sievietes vecumā no 11-19 gadiem kopumā mācās 668 izglītības iestādēs, tostarp: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ADF596A-B794-AB20-9BCF-EE1E3EA78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07900"/>
              </p:ext>
            </p:extLst>
          </p:nvPr>
        </p:nvGraphicFramePr>
        <p:xfrm>
          <a:off x="1474247" y="1922645"/>
          <a:ext cx="8717280" cy="251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41FCC3-4928-F87C-BD95-183F93A58338}"/>
              </a:ext>
            </a:extLst>
          </p:cNvPr>
          <p:cNvSpPr txBox="1"/>
          <p:nvPr/>
        </p:nvSpPr>
        <p:spPr>
          <a:xfrm>
            <a:off x="347003" y="4511041"/>
            <a:ext cx="114979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IZM sadarbībā ar LM un VM izstrādāja un organizēja meiteņu/sieviešu vecumā no 11-19 gadiem bezmaksas higiēnas preču nodrošinājuma aptauju izglītības iestādēs</a:t>
            </a:r>
          </a:p>
          <a:p>
            <a:pPr marL="342900" lvl="0" indent="-342900" defTabSz="914377">
              <a:buFont typeface="Wingdings" panose="05000000000000000000" pitchFamily="2" charset="2"/>
              <a:buChar char="§"/>
            </a:pPr>
            <a:endParaRPr lang="lv-LV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Aptaujā piedalījās 82,6% jeb 552 no 668 izglītības iestādēm, no tām </a:t>
            </a:r>
            <a:b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81% jeb 447 pašvaldību dibinātas izglītības iestādes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30A72-FE94-3E77-6E99-940D28E83D7E}"/>
              </a:ext>
            </a:extLst>
          </p:cNvPr>
          <p:cNvSpPr txBox="1"/>
          <p:nvPr/>
        </p:nvSpPr>
        <p:spPr>
          <a:xfrm>
            <a:off x="2405298" y="2350206"/>
            <a:ext cx="2349582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*apgūst profesionālās vidējās izglītības programmas</a:t>
            </a:r>
          </a:p>
        </p:txBody>
      </p:sp>
    </p:spTree>
    <p:extLst>
      <p:ext uri="{BB962C8B-B14F-4D97-AF65-F5344CB8AC3E}">
        <p14:creationId xmlns:p14="http://schemas.microsoft.com/office/powerpoint/2010/main" val="108611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" y="1062991"/>
            <a:ext cx="1175138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377">
              <a:spcBef>
                <a:spcPts val="600"/>
              </a:spcBef>
              <a:spcAft>
                <a:spcPts val="600"/>
              </a:spcAft>
              <a:buClr>
                <a:srgbClr val="664790"/>
              </a:buClr>
              <a:buFont typeface="Wingdings" panose="05000000000000000000" pitchFamily="2" charset="2"/>
              <a:buChar char="Ø"/>
            </a:pPr>
            <a:r>
              <a:rPr lang="lv-LV" sz="2200" b="1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63,9%</a:t>
            </a: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jeb 353 izglītības iestādes </a:t>
            </a:r>
            <a:r>
              <a:rPr lang="lv-LV" sz="2200" b="1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nenodrošina</a:t>
            </a: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bezmaksas higiēnas preču pieejamību meitenēm/sievietēm un </a:t>
            </a:r>
            <a:r>
              <a:rPr lang="lv-LV" sz="2200" b="1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36,1%</a:t>
            </a: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jeb 199 – </a:t>
            </a:r>
            <a:r>
              <a:rPr lang="lv-LV" sz="2200" b="1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nodrošina</a:t>
            </a:r>
            <a:endParaRPr lang="lv-LV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377">
              <a:spcBef>
                <a:spcPts val="600"/>
              </a:spcBef>
              <a:spcAft>
                <a:spcPts val="600"/>
              </a:spcAft>
              <a:buClr>
                <a:srgbClr val="664790"/>
              </a:buClr>
              <a:buFont typeface="Wingdings" panose="05000000000000000000" pitchFamily="2" charset="2"/>
              <a:buChar char="Ø"/>
            </a:pPr>
            <a:r>
              <a:rPr lang="lv-LV" sz="2200" b="1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36,1% </a:t>
            </a: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jeb 199 izglītības iestāžu, kuras norādījušas, ka nodrošina bezmaksas higiēnas preces meitenēm/sievietēm </a:t>
            </a:r>
            <a:r>
              <a:rPr lang="lv-LV" sz="2200" b="1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tikai atsevišķas nodrošina </a:t>
            </a: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lv-LV" sz="2200" b="1" dirty="0" err="1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brīvpieejamību</a:t>
            </a:r>
            <a:endParaRPr lang="lv-LV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377">
              <a:spcBef>
                <a:spcPts val="600"/>
              </a:spcBef>
              <a:spcAft>
                <a:spcPts val="600"/>
              </a:spcAft>
              <a:buClr>
                <a:srgbClr val="66479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Izglītības iestādēs meitenēm/sievietēm nodrošinātais bezmaksas higiēnas preču veids ir higiēnas paketes un atsevišķās arī tamponi</a:t>
            </a:r>
          </a:p>
          <a:p>
            <a:pPr marL="342900" lvl="0" indent="-342900" defTabSz="914377">
              <a:spcBef>
                <a:spcPts val="600"/>
              </a:spcBef>
              <a:spcAft>
                <a:spcPts val="600"/>
              </a:spcAft>
              <a:buClr>
                <a:srgbClr val="66479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Lielākoties meitenēm/sievietēm bezmaksas higiēnas preces izglītības iestādēs ir pieejamas pie ārstniecības personām, retāk – pie klases/grupas audzinātājiem</a:t>
            </a:r>
          </a:p>
          <a:p>
            <a:pPr marL="342900" lvl="0" indent="-342900" defTabSz="914377">
              <a:spcBef>
                <a:spcPts val="600"/>
              </a:spcBef>
              <a:spcAft>
                <a:spcPts val="600"/>
              </a:spcAft>
              <a:buClr>
                <a:srgbClr val="66479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Ikmēneša bezmaksas higiēnas preču meitenēm/sievietēm patēriņš mēnesī izglītības iestādē ir līdz 700 gab. un izmaksas – līdz EUR 100</a:t>
            </a:r>
            <a:endParaRPr lang="en-US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377">
              <a:spcBef>
                <a:spcPts val="600"/>
              </a:spcBef>
              <a:spcAft>
                <a:spcPts val="600"/>
              </a:spcAft>
              <a:buClr>
                <a:srgbClr val="66479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Bezmaksas higiēnas preču meitenēm/sievietēm brīvpieejas nodrošināšanai nepieciešams ~ EUR 2,3 milj. gadā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AAF84-6B69-40EC-8658-33A702DBD1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0080" y="308929"/>
            <a:ext cx="5938838" cy="754062"/>
          </a:xfrm>
        </p:spPr>
        <p:txBody>
          <a:bodyPr/>
          <a:lstStyle/>
          <a:p>
            <a:r>
              <a:rPr lang="en-US" dirty="0" err="1">
                <a:solidFill>
                  <a:srgbClr val="17131D"/>
                </a:solidFill>
              </a:rPr>
              <a:t>Aptaujas</a:t>
            </a:r>
            <a:r>
              <a:rPr lang="en-US" dirty="0">
                <a:solidFill>
                  <a:srgbClr val="17131D"/>
                </a:solidFill>
              </a:rPr>
              <a:t> </a:t>
            </a:r>
            <a:r>
              <a:rPr lang="en-US" dirty="0" err="1">
                <a:solidFill>
                  <a:srgbClr val="17131D"/>
                </a:solidFill>
              </a:rPr>
              <a:t>rezultāti</a:t>
            </a:r>
            <a:endParaRPr lang="lv-LV" dirty="0">
              <a:solidFill>
                <a:srgbClr val="1713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8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003" y="487680"/>
            <a:ext cx="116155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377">
              <a:spcBef>
                <a:spcPts val="600"/>
              </a:spcBef>
              <a:spcAft>
                <a:spcPts val="600"/>
              </a:spcAft>
              <a:buClr>
                <a:srgbClr val="66479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Lielākajā daļā izglītības iestāžu bezmaksas higiēnas preču meitenēm/sievietēm tiek nodrošinātas no pašvaldības finansējuma</a:t>
            </a:r>
            <a:endParaRPr lang="en-US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377">
              <a:spcBef>
                <a:spcPts val="600"/>
              </a:spcBef>
              <a:spcAft>
                <a:spcPts val="600"/>
              </a:spcAft>
              <a:buClr>
                <a:srgbClr val="66479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Kopumā izglītības iestādes atbalsta bezmaksas higiēnas preču meitenēm/sievietēm </a:t>
            </a:r>
            <a:r>
              <a:rPr lang="lv-LV" sz="2200" dirty="0" err="1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brīvpieejamību</a:t>
            </a: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taču norāda uz atbilstīga papildu finansējuma nepieciešamību</a:t>
            </a:r>
            <a:endParaRPr lang="en-US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377">
              <a:spcBef>
                <a:spcPts val="600"/>
              </a:spcBef>
              <a:spcAft>
                <a:spcPts val="600"/>
              </a:spcAft>
              <a:buClr>
                <a:srgbClr val="664790"/>
              </a:buClr>
              <a:buFont typeface="Wingdings" panose="05000000000000000000" pitchFamily="2" charset="2"/>
              <a:buChar char="Ø"/>
            </a:pP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Ņemot vērā, ka šobrīd 36,1% jeb 199 izglītības iestāžu tiek nodrošināta bezmaksas higiēnas preču meitenēm/sievietēm pieejamība būtībā </a:t>
            </a:r>
            <a:r>
              <a:rPr lang="lv-LV" sz="2200" i="1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pēc pieprasījuma</a:t>
            </a: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ir izvērtējama nepieciešamība to noteikt normatīvajā regulējumā</a:t>
            </a:r>
            <a:endParaRPr lang="lv-LV" sz="2200" i="1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9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8BB450-5B56-49AF-84CD-2CA7F2EC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17131D"/>
                </a:solidFill>
              </a:rPr>
              <a:t>Nākamie</a:t>
            </a:r>
            <a:r>
              <a:rPr lang="en-US" dirty="0">
                <a:solidFill>
                  <a:srgbClr val="17131D"/>
                </a:solidFill>
              </a:rPr>
              <a:t> </a:t>
            </a:r>
            <a:r>
              <a:rPr lang="en-US" dirty="0" err="1">
                <a:solidFill>
                  <a:srgbClr val="17131D"/>
                </a:solidFill>
              </a:rPr>
              <a:t>soļi</a:t>
            </a:r>
            <a:endParaRPr lang="lv-LV" dirty="0">
              <a:solidFill>
                <a:srgbClr val="17131D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28257-514C-4075-9E1E-5DF3E5D4F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Sagatavoti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grozījumi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2002.gada 27.decembra noteikumos Nr.610 “Higiēnas prasības izglītības iestādēm, kas īsteno vispārējās pamatizglītības, vispārējās vidējās izglītības, profesionālās pamatizglītības, arodizglītības vai profesionālās vidējās izglītības programmas”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LM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sadarbībā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iesaistītajām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ministrijām</a:t>
            </a:r>
            <a:r>
              <a:rPr lang="en-US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iesniegs FM </a:t>
            </a:r>
            <a:r>
              <a:rPr lang="lv-LV" sz="2400" dirty="0">
                <a:solidFill>
                  <a:srgbClr val="1E1E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pieprasījumu prioritārajiem pasākumiem 2025.gadā</a:t>
            </a:r>
            <a:endParaRPr lang="en-US" sz="2400" dirty="0">
              <a:solidFill>
                <a:srgbClr val="1713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lv-LV" dirty="0">
                <a:solidFill>
                  <a:srgbClr val="1E1E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Higiēnas preces trūcīgām, maznodrošinātām un krīzes situācijā esošām sievietēm un meitenēm,</a:t>
            </a:r>
            <a:r>
              <a:rPr lang="en-US" dirty="0">
                <a:solidFill>
                  <a:srgbClr val="1E1E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E1E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nodro</a:t>
            </a:r>
            <a:r>
              <a:rPr lang="en-US" dirty="0" err="1">
                <a:solidFill>
                  <a:srgbClr val="1E1E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šināšana</a:t>
            </a:r>
            <a:r>
              <a:rPr lang="en-US" dirty="0">
                <a:solidFill>
                  <a:srgbClr val="1E1E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lv-LV" dirty="0">
                <a:solidFill>
                  <a:srgbClr val="1E1E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piemēram, kara bēglēm no Ukrainas</a:t>
            </a:r>
            <a:endParaRPr lang="lv-LV" sz="2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9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003" y="487680"/>
            <a:ext cx="1161550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buClr>
                <a:srgbClr val="664790"/>
              </a:buClr>
            </a:pP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Bezmaksas higiēnas preču meitenēm/sievietēm </a:t>
            </a:r>
          </a:p>
          <a:p>
            <a:pPr algn="ctr" defTabSz="914377">
              <a:buClr>
                <a:srgbClr val="664790"/>
              </a:buClr>
            </a:pPr>
            <a:r>
              <a:rPr lang="lv-LV" sz="2200" b="1" dirty="0" err="1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brīvpieejamību</a:t>
            </a: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200" b="1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šobrīd nodrošina</a:t>
            </a:r>
          </a:p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endParaRPr lang="lv-LV" sz="20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2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Jūrmalas Valsts ģimnāzija</a:t>
            </a:r>
          </a:p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endParaRPr lang="lv-LV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endParaRPr lang="lv-LV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endParaRPr lang="lv-LV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endParaRPr lang="lv-LV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endParaRPr lang="lv-LV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endParaRPr lang="lv-LV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endParaRPr lang="lv-LV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endParaRPr lang="lv-LV" sz="22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endParaRPr lang="lv-LV" sz="28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pilotprojekta ietvaros 16 Rīgas </a:t>
            </a:r>
            <a:r>
              <a:rPr lang="lv-LV" sz="2200" dirty="0" err="1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valstspilsētas</a:t>
            </a: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vispārējās izglītības iestādes</a:t>
            </a:r>
          </a:p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endParaRPr lang="lv-LV" sz="2000" dirty="0">
              <a:solidFill>
                <a:srgbClr val="1713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914377">
              <a:buClr>
                <a:srgbClr val="664790"/>
              </a:buClr>
              <a:buFont typeface="Wingdings" panose="05000000000000000000" pitchFamily="2" charset="2"/>
              <a:buChar char="§"/>
            </a:pPr>
            <a:r>
              <a:rPr lang="lv-LV" sz="2200" dirty="0">
                <a:solidFill>
                  <a:srgbClr val="1713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pilotprojekta ietvaros Balvu un Aizkraukles novadu pašvaldību vispārējās un profesionālās izglītības iestādes</a:t>
            </a: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DBAF1324-BFB5-008D-6D84-48AD20B50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48" y="2002713"/>
            <a:ext cx="2011681" cy="2682241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30A6D6D3-0725-2119-0A71-AE0307EE5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875" y="2002712"/>
            <a:ext cx="2011682" cy="2682243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id="{CD085E36-4C3D-B7D0-6600-A889D2DE5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621" y="2002712"/>
            <a:ext cx="2011681" cy="26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102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1">
      <a:dk1>
        <a:srgbClr val="664690"/>
      </a:dk1>
      <a:lt1>
        <a:srgbClr val="FFFFFF"/>
      </a:lt1>
      <a:dk2>
        <a:srgbClr val="664690"/>
      </a:dk2>
      <a:lt2>
        <a:srgbClr val="FFFFFF"/>
      </a:lt2>
      <a:accent1>
        <a:srgbClr val="664690"/>
      </a:accent1>
      <a:accent2>
        <a:srgbClr val="856CA6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442583"/>
      </a:hlink>
      <a:folHlink>
        <a:srgbClr val="6646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eaningful Template">
  <a:themeElements>
    <a:clrScheme name="Meaningful Template">
      <a:dk1>
        <a:srgbClr val="000000"/>
      </a:dk1>
      <a:lt1>
        <a:srgbClr val="FFFFFF"/>
      </a:lt1>
      <a:dk2>
        <a:srgbClr val="5E6970"/>
      </a:dk2>
      <a:lt2>
        <a:srgbClr val="FFFFFF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8D248D"/>
      </a:accent6>
      <a:hlink>
        <a:srgbClr val="2A9D8F"/>
      </a:hlink>
      <a:folHlink>
        <a:srgbClr val="000000"/>
      </a:folHlink>
    </a:clrScheme>
    <a:fontScheme name="Custom 88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Meaningful Template">
  <a:themeElements>
    <a:clrScheme name="Meaningful Template">
      <a:dk1>
        <a:srgbClr val="000000"/>
      </a:dk1>
      <a:lt1>
        <a:srgbClr val="FFFFFF"/>
      </a:lt1>
      <a:dk2>
        <a:srgbClr val="5E6970"/>
      </a:dk2>
      <a:lt2>
        <a:srgbClr val="FFFFFF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8D248D"/>
      </a:accent6>
      <a:hlink>
        <a:srgbClr val="2A9D8F"/>
      </a:hlink>
      <a:folHlink>
        <a:srgbClr val="000000"/>
      </a:folHlink>
    </a:clrScheme>
    <a:fontScheme name="Custom 88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6304</TotalTime>
  <Words>464</Words>
  <Application>Microsoft Office PowerPoint</Application>
  <PresentationFormat>Widescreen</PresentationFormat>
  <Paragraphs>48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Montserrat Light</vt:lpstr>
      <vt:lpstr>Montserrat SemiBold</vt:lpstr>
      <vt:lpstr>Source Sans Pro</vt:lpstr>
      <vt:lpstr>Times New Roman</vt:lpstr>
      <vt:lpstr>Trebuchet MS</vt:lpstr>
      <vt:lpstr>Verdana</vt:lpstr>
      <vt:lpstr>Wingdings</vt:lpstr>
      <vt:lpstr>1_Office Theme</vt:lpstr>
      <vt:lpstr>2_Meaningful Template</vt:lpstr>
      <vt:lpstr>13_Meaningful Template</vt:lpstr>
      <vt:lpstr>Higiēnas preču pieejamība meitenēm izglītības iestādēs </vt:lpstr>
      <vt:lpstr>“Mana balss” iniciatīva</vt:lpstr>
      <vt:lpstr>PowerPoint Presentation</vt:lpstr>
      <vt:lpstr>Aptaujas rezultāti</vt:lpstr>
      <vt:lpstr>PowerPoint Presentation</vt:lpstr>
      <vt:lpstr>Nākamie soļi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NOSAUKUMS</dc:title>
  <dc:creator>Maksims Platonovs</dc:creator>
  <cp:lastModifiedBy>Agnese Gaile</cp:lastModifiedBy>
  <cp:revision>496</cp:revision>
  <cp:lastPrinted>2021-11-10T12:38:46Z</cp:lastPrinted>
  <dcterms:modified xsi:type="dcterms:W3CDTF">2024-04-24T09:16:56Z</dcterms:modified>
</cp:coreProperties>
</file>