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notesMasterIdLst>
    <p:notesMasterId r:id="rId17"/>
  </p:notesMasterIdLst>
  <p:handoutMasterIdLst>
    <p:handoutMasterId r:id="rId18"/>
  </p:handoutMasterIdLst>
  <p:sldIdLst>
    <p:sldId id="305" r:id="rId2"/>
    <p:sldId id="417" r:id="rId3"/>
    <p:sldId id="424" r:id="rId4"/>
    <p:sldId id="420" r:id="rId5"/>
    <p:sldId id="436" r:id="rId6"/>
    <p:sldId id="435" r:id="rId7"/>
    <p:sldId id="443" r:id="rId8"/>
    <p:sldId id="448" r:id="rId9"/>
    <p:sldId id="449" r:id="rId10"/>
    <p:sldId id="451" r:id="rId11"/>
    <p:sldId id="450" r:id="rId12"/>
    <p:sldId id="444" r:id="rId13"/>
    <p:sldId id="445" r:id="rId14"/>
    <p:sldId id="446" r:id="rId15"/>
    <p:sldId id="304" r:id="rId16"/>
  </p:sldIdLst>
  <p:sldSz cx="12192000" cy="6858000"/>
  <p:notesSz cx="6870700" cy="97742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79">
          <p15:clr>
            <a:srgbClr val="A4A3A4"/>
          </p15:clr>
        </p15:guide>
        <p15:guide id="2" pos="216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336699"/>
    <a:srgbClr val="808000"/>
    <a:srgbClr val="AFBF61"/>
    <a:srgbClr val="E1FF9F"/>
    <a:srgbClr val="FFCC99"/>
    <a:srgbClr val="CCCC00"/>
    <a:srgbClr val="FF6600"/>
    <a:srgbClr val="990033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E1EA02-F612-47FF-8C67-41FDC2059865}" v="6" dt="2024-04-24T08:05:39.5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88486" autoAdjust="0"/>
  </p:normalViewPr>
  <p:slideViewPr>
    <p:cSldViewPr>
      <p:cViewPr varScale="1">
        <p:scale>
          <a:sx n="59" d="100"/>
          <a:sy n="59" d="100"/>
        </p:scale>
        <p:origin x="936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3324"/>
    </p:cViewPr>
  </p:sorterViewPr>
  <p:notesViewPr>
    <p:cSldViewPr>
      <p:cViewPr varScale="1">
        <p:scale>
          <a:sx n="77" d="100"/>
          <a:sy n="77" d="100"/>
        </p:scale>
        <p:origin x="-2040" y="-84"/>
      </p:cViewPr>
      <p:guideLst>
        <p:guide orient="horz" pos="3079"/>
        <p:guide pos="216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ese Šūpule" userId="c607ab90-a9d6-4ffb-9086-159f57322d63" providerId="ADAL" clId="{25E1EA02-F612-47FF-8C67-41FDC2059865}"/>
    <pc:docChg chg="undo custSel addSld delSld modSld sldOrd">
      <pc:chgData name="Inese Šūpule" userId="c607ab90-a9d6-4ffb-9086-159f57322d63" providerId="ADAL" clId="{25E1EA02-F612-47FF-8C67-41FDC2059865}" dt="2024-04-24T08:24:21.315" v="314" actId="27636"/>
      <pc:docMkLst>
        <pc:docMk/>
      </pc:docMkLst>
      <pc:sldChg chg="modSp mod">
        <pc:chgData name="Inese Šūpule" userId="c607ab90-a9d6-4ffb-9086-159f57322d63" providerId="ADAL" clId="{25E1EA02-F612-47FF-8C67-41FDC2059865}" dt="2024-04-24T07:17:01.041" v="24" actId="113"/>
        <pc:sldMkLst>
          <pc:docMk/>
          <pc:sldMk cId="0" sldId="304"/>
        </pc:sldMkLst>
        <pc:spChg chg="mod">
          <ac:chgData name="Inese Šūpule" userId="c607ab90-a9d6-4ffb-9086-159f57322d63" providerId="ADAL" clId="{25E1EA02-F612-47FF-8C67-41FDC2059865}" dt="2024-04-24T07:17:01.041" v="24" actId="113"/>
          <ac:spMkLst>
            <pc:docMk/>
            <pc:sldMk cId="0" sldId="304"/>
            <ac:spMk id="18435" creationId="{00000000-0000-0000-0000-000000000000}"/>
          </ac:spMkLst>
        </pc:spChg>
      </pc:sldChg>
      <pc:sldChg chg="modSp mod">
        <pc:chgData name="Inese Šūpule" userId="c607ab90-a9d6-4ffb-9086-159f57322d63" providerId="ADAL" clId="{25E1EA02-F612-47FF-8C67-41FDC2059865}" dt="2024-04-24T07:18:54.950" v="43" actId="20577"/>
        <pc:sldMkLst>
          <pc:docMk/>
          <pc:sldMk cId="2830701076" sldId="305"/>
        </pc:sldMkLst>
        <pc:spChg chg="mod">
          <ac:chgData name="Inese Šūpule" userId="c607ab90-a9d6-4ffb-9086-159f57322d63" providerId="ADAL" clId="{25E1EA02-F612-47FF-8C67-41FDC2059865}" dt="2024-04-24T07:18:19.869" v="30" actId="1076"/>
          <ac:spMkLst>
            <pc:docMk/>
            <pc:sldMk cId="2830701076" sldId="305"/>
            <ac:spMk id="14" creationId="{00000000-0000-0000-0000-000000000000}"/>
          </ac:spMkLst>
        </pc:spChg>
        <pc:spChg chg="mod">
          <ac:chgData name="Inese Šūpule" userId="c607ab90-a9d6-4ffb-9086-159f57322d63" providerId="ADAL" clId="{25E1EA02-F612-47FF-8C67-41FDC2059865}" dt="2024-04-24T07:18:54.950" v="43" actId="20577"/>
          <ac:spMkLst>
            <pc:docMk/>
            <pc:sldMk cId="2830701076" sldId="305"/>
            <ac:spMk id="2050" creationId="{00000000-0000-0000-0000-000000000000}"/>
          </ac:spMkLst>
        </pc:spChg>
      </pc:sldChg>
      <pc:sldChg chg="modSp mod">
        <pc:chgData name="Inese Šūpule" userId="c607ab90-a9d6-4ffb-9086-159f57322d63" providerId="ADAL" clId="{25E1EA02-F612-47FF-8C67-41FDC2059865}" dt="2024-04-24T07:19:21.075" v="45" actId="14100"/>
        <pc:sldMkLst>
          <pc:docMk/>
          <pc:sldMk cId="1098278290" sldId="417"/>
        </pc:sldMkLst>
        <pc:spChg chg="mod">
          <ac:chgData name="Inese Šūpule" userId="c607ab90-a9d6-4ffb-9086-159f57322d63" providerId="ADAL" clId="{25E1EA02-F612-47FF-8C67-41FDC2059865}" dt="2024-04-24T07:19:21.075" v="45" actId="14100"/>
          <ac:spMkLst>
            <pc:docMk/>
            <pc:sldMk cId="1098278290" sldId="417"/>
            <ac:spMk id="3" creationId="{E73E1108-83ED-D4DC-1B1C-D5E7653DE4E7}"/>
          </ac:spMkLst>
        </pc:spChg>
      </pc:sldChg>
      <pc:sldChg chg="modSp mod">
        <pc:chgData name="Inese Šūpule" userId="c607ab90-a9d6-4ffb-9086-159f57322d63" providerId="ADAL" clId="{25E1EA02-F612-47FF-8C67-41FDC2059865}" dt="2024-04-24T07:45:05.186" v="69" actId="113"/>
        <pc:sldMkLst>
          <pc:docMk/>
          <pc:sldMk cId="3730103667" sldId="420"/>
        </pc:sldMkLst>
        <pc:spChg chg="mod">
          <ac:chgData name="Inese Šūpule" userId="c607ab90-a9d6-4ffb-9086-159f57322d63" providerId="ADAL" clId="{25E1EA02-F612-47FF-8C67-41FDC2059865}" dt="2024-04-24T07:45:05.186" v="69" actId="113"/>
          <ac:spMkLst>
            <pc:docMk/>
            <pc:sldMk cId="3730103667" sldId="420"/>
            <ac:spMk id="3" creationId="{921D46A4-AC5B-60E9-EB92-9CEFA2AB18ED}"/>
          </ac:spMkLst>
        </pc:spChg>
      </pc:sldChg>
      <pc:sldChg chg="modSp mod">
        <pc:chgData name="Inese Šūpule" userId="c607ab90-a9d6-4ffb-9086-159f57322d63" providerId="ADAL" clId="{25E1EA02-F612-47FF-8C67-41FDC2059865}" dt="2024-04-24T07:48:12.300" v="99" actId="20577"/>
        <pc:sldMkLst>
          <pc:docMk/>
          <pc:sldMk cId="3002422815" sldId="435"/>
        </pc:sldMkLst>
        <pc:spChg chg="mod">
          <ac:chgData name="Inese Šūpule" userId="c607ab90-a9d6-4ffb-9086-159f57322d63" providerId="ADAL" clId="{25E1EA02-F612-47FF-8C67-41FDC2059865}" dt="2024-04-24T07:48:12.300" v="99" actId="20577"/>
          <ac:spMkLst>
            <pc:docMk/>
            <pc:sldMk cId="3002422815" sldId="435"/>
            <ac:spMk id="4" creationId="{012E6676-F13D-5722-C797-1F5B9B4E56EA}"/>
          </ac:spMkLst>
        </pc:spChg>
      </pc:sldChg>
      <pc:sldChg chg="del">
        <pc:chgData name="Inese Šūpule" userId="c607ab90-a9d6-4ffb-9086-159f57322d63" providerId="ADAL" clId="{25E1EA02-F612-47FF-8C67-41FDC2059865}" dt="2024-04-24T07:21:20.951" v="58" actId="2696"/>
        <pc:sldMkLst>
          <pc:docMk/>
          <pc:sldMk cId="1720204778" sldId="438"/>
        </pc:sldMkLst>
      </pc:sldChg>
      <pc:sldChg chg="del">
        <pc:chgData name="Inese Šūpule" userId="c607ab90-a9d6-4ffb-9086-159f57322d63" providerId="ADAL" clId="{25E1EA02-F612-47FF-8C67-41FDC2059865}" dt="2024-04-24T07:21:24.866" v="59" actId="2696"/>
        <pc:sldMkLst>
          <pc:docMk/>
          <pc:sldMk cId="1503834384" sldId="439"/>
        </pc:sldMkLst>
      </pc:sldChg>
      <pc:sldChg chg="del">
        <pc:chgData name="Inese Šūpule" userId="c607ab90-a9d6-4ffb-9086-159f57322d63" providerId="ADAL" clId="{25E1EA02-F612-47FF-8C67-41FDC2059865}" dt="2024-04-24T07:21:29.965" v="60" actId="2696"/>
        <pc:sldMkLst>
          <pc:docMk/>
          <pc:sldMk cId="4106274969" sldId="441"/>
        </pc:sldMkLst>
      </pc:sldChg>
      <pc:sldChg chg="modSp mod">
        <pc:chgData name="Inese Šūpule" userId="c607ab90-a9d6-4ffb-9086-159f57322d63" providerId="ADAL" clId="{25E1EA02-F612-47FF-8C67-41FDC2059865}" dt="2024-04-24T08:11:01.379" v="244" actId="14100"/>
        <pc:sldMkLst>
          <pc:docMk/>
          <pc:sldMk cId="170396155" sldId="443"/>
        </pc:sldMkLst>
        <pc:spChg chg="mod">
          <ac:chgData name="Inese Šūpule" userId="c607ab90-a9d6-4ffb-9086-159f57322d63" providerId="ADAL" clId="{25E1EA02-F612-47FF-8C67-41FDC2059865}" dt="2024-04-24T08:11:01.379" v="244" actId="14100"/>
          <ac:spMkLst>
            <pc:docMk/>
            <pc:sldMk cId="170396155" sldId="443"/>
            <ac:spMk id="4" creationId="{012E6676-F13D-5722-C797-1F5B9B4E56EA}"/>
          </ac:spMkLst>
        </pc:spChg>
      </pc:sldChg>
      <pc:sldChg chg="modSp mod">
        <pc:chgData name="Inese Šūpule" userId="c607ab90-a9d6-4ffb-9086-159f57322d63" providerId="ADAL" clId="{25E1EA02-F612-47FF-8C67-41FDC2059865}" dt="2024-04-24T07:25:06.134" v="66" actId="20577"/>
        <pc:sldMkLst>
          <pc:docMk/>
          <pc:sldMk cId="3982684021" sldId="446"/>
        </pc:sldMkLst>
        <pc:spChg chg="mod">
          <ac:chgData name="Inese Šūpule" userId="c607ab90-a9d6-4ffb-9086-159f57322d63" providerId="ADAL" clId="{25E1EA02-F612-47FF-8C67-41FDC2059865}" dt="2024-04-24T07:25:06.134" v="66" actId="20577"/>
          <ac:spMkLst>
            <pc:docMk/>
            <pc:sldMk cId="3982684021" sldId="446"/>
            <ac:spMk id="4" creationId="{012E6676-F13D-5722-C797-1F5B9B4E56EA}"/>
          </ac:spMkLst>
        </pc:spChg>
      </pc:sldChg>
      <pc:sldChg chg="delSp modSp new del mod">
        <pc:chgData name="Inese Šūpule" userId="c607ab90-a9d6-4ffb-9086-159f57322d63" providerId="ADAL" clId="{25E1EA02-F612-47FF-8C67-41FDC2059865}" dt="2024-04-24T08:05:17.400" v="137" actId="2696"/>
        <pc:sldMkLst>
          <pc:docMk/>
          <pc:sldMk cId="343929114" sldId="447"/>
        </pc:sldMkLst>
        <pc:spChg chg="mod">
          <ac:chgData name="Inese Šūpule" userId="c607ab90-a9d6-4ffb-9086-159f57322d63" providerId="ADAL" clId="{25E1EA02-F612-47FF-8C67-41FDC2059865}" dt="2024-04-24T07:59:55.991" v="114" actId="20577"/>
          <ac:spMkLst>
            <pc:docMk/>
            <pc:sldMk cId="343929114" sldId="447"/>
            <ac:spMk id="2" creationId="{CE759499-0973-0833-2D75-22CE897D39B4}"/>
          </ac:spMkLst>
        </pc:spChg>
        <pc:spChg chg="del">
          <ac:chgData name="Inese Šūpule" userId="c607ab90-a9d6-4ffb-9086-159f57322d63" providerId="ADAL" clId="{25E1EA02-F612-47FF-8C67-41FDC2059865}" dt="2024-04-24T07:59:59.450" v="115" actId="478"/>
          <ac:spMkLst>
            <pc:docMk/>
            <pc:sldMk cId="343929114" sldId="447"/>
            <ac:spMk id="3" creationId="{FDE66271-807E-F425-C4B2-6629D6A64B08}"/>
          </ac:spMkLst>
        </pc:spChg>
      </pc:sldChg>
      <pc:sldChg chg="del">
        <pc:chgData name="Inese Šūpule" userId="c607ab90-a9d6-4ffb-9086-159f57322d63" providerId="ADAL" clId="{25E1EA02-F612-47FF-8C67-41FDC2059865}" dt="2024-04-24T07:26:16.053" v="67" actId="2696"/>
        <pc:sldMkLst>
          <pc:docMk/>
          <pc:sldMk cId="1958810637" sldId="447"/>
        </pc:sldMkLst>
      </pc:sldChg>
      <pc:sldChg chg="addSp modSp add mod ord">
        <pc:chgData name="Inese Šūpule" userId="c607ab90-a9d6-4ffb-9086-159f57322d63" providerId="ADAL" clId="{25E1EA02-F612-47FF-8C67-41FDC2059865}" dt="2024-04-24T08:05:59.677" v="148" actId="1076"/>
        <pc:sldMkLst>
          <pc:docMk/>
          <pc:sldMk cId="2883129866" sldId="448"/>
        </pc:sldMkLst>
        <pc:spChg chg="mod">
          <ac:chgData name="Inese Šūpule" userId="c607ab90-a9d6-4ffb-9086-159f57322d63" providerId="ADAL" clId="{25E1EA02-F612-47FF-8C67-41FDC2059865}" dt="2024-04-24T08:05:06.949" v="135" actId="20577"/>
          <ac:spMkLst>
            <pc:docMk/>
            <pc:sldMk cId="2883129866" sldId="448"/>
            <ac:spMk id="2" creationId="{CE759499-0973-0833-2D75-22CE897D39B4}"/>
          </ac:spMkLst>
        </pc:spChg>
        <pc:picChg chg="add mod">
          <ac:chgData name="Inese Šūpule" userId="c607ab90-a9d6-4ffb-9086-159f57322d63" providerId="ADAL" clId="{25E1EA02-F612-47FF-8C67-41FDC2059865}" dt="2024-04-24T08:05:59.677" v="148" actId="1076"/>
          <ac:picMkLst>
            <pc:docMk/>
            <pc:sldMk cId="2883129866" sldId="448"/>
            <ac:picMk id="4" creationId="{13D1A4E4-0D0E-9F04-19A5-6AFB32857C6B}"/>
          </ac:picMkLst>
        </pc:picChg>
      </pc:sldChg>
      <pc:sldChg chg="addSp delSp modSp add mod">
        <pc:chgData name="Inese Šūpule" userId="c607ab90-a9d6-4ffb-9086-159f57322d63" providerId="ADAL" clId="{25E1EA02-F612-47FF-8C67-41FDC2059865}" dt="2024-04-24T08:05:47.652" v="146" actId="1076"/>
        <pc:sldMkLst>
          <pc:docMk/>
          <pc:sldMk cId="2118825374" sldId="449"/>
        </pc:sldMkLst>
        <pc:spChg chg="mod">
          <ac:chgData name="Inese Šūpule" userId="c607ab90-a9d6-4ffb-9086-159f57322d63" providerId="ADAL" clId="{25E1EA02-F612-47FF-8C67-41FDC2059865}" dt="2024-04-24T08:05:21.220" v="139" actId="20577"/>
          <ac:spMkLst>
            <pc:docMk/>
            <pc:sldMk cId="2118825374" sldId="449"/>
            <ac:spMk id="2" creationId="{CE759499-0973-0833-2D75-22CE897D39B4}"/>
          </ac:spMkLst>
        </pc:spChg>
        <pc:picChg chg="del">
          <ac:chgData name="Inese Šūpule" userId="c607ab90-a9d6-4ffb-9086-159f57322d63" providerId="ADAL" clId="{25E1EA02-F612-47FF-8C67-41FDC2059865}" dt="2024-04-24T08:05:23.880" v="140" actId="478"/>
          <ac:picMkLst>
            <pc:docMk/>
            <pc:sldMk cId="2118825374" sldId="449"/>
            <ac:picMk id="4" creationId="{13D1A4E4-0D0E-9F04-19A5-6AFB32857C6B}"/>
          </ac:picMkLst>
        </pc:picChg>
        <pc:picChg chg="add mod">
          <ac:chgData name="Inese Šūpule" userId="c607ab90-a9d6-4ffb-9086-159f57322d63" providerId="ADAL" clId="{25E1EA02-F612-47FF-8C67-41FDC2059865}" dt="2024-04-24T08:05:47.652" v="146" actId="1076"/>
          <ac:picMkLst>
            <pc:docMk/>
            <pc:sldMk cId="2118825374" sldId="449"/>
            <ac:picMk id="5" creationId="{8ED8F4BF-711D-5383-02A4-7AAD612D4EAA}"/>
          </ac:picMkLst>
        </pc:picChg>
      </pc:sldChg>
      <pc:sldChg chg="modSp new mod">
        <pc:chgData name="Inese Šūpule" userId="c607ab90-a9d6-4ffb-9086-159f57322d63" providerId="ADAL" clId="{25E1EA02-F612-47FF-8C67-41FDC2059865}" dt="2024-04-24T08:18:36.883" v="275" actId="255"/>
        <pc:sldMkLst>
          <pc:docMk/>
          <pc:sldMk cId="1266153432" sldId="450"/>
        </pc:sldMkLst>
        <pc:spChg chg="mod">
          <ac:chgData name="Inese Šūpule" userId="c607ab90-a9d6-4ffb-9086-159f57322d63" providerId="ADAL" clId="{25E1EA02-F612-47FF-8C67-41FDC2059865}" dt="2024-04-24T08:16:47.279" v="255" actId="27636"/>
          <ac:spMkLst>
            <pc:docMk/>
            <pc:sldMk cId="1266153432" sldId="450"/>
            <ac:spMk id="2" creationId="{0102B919-16FF-5D7D-223A-3B9B9553B125}"/>
          </ac:spMkLst>
        </pc:spChg>
        <pc:spChg chg="mod">
          <ac:chgData name="Inese Šūpule" userId="c607ab90-a9d6-4ffb-9086-159f57322d63" providerId="ADAL" clId="{25E1EA02-F612-47FF-8C67-41FDC2059865}" dt="2024-04-24T08:18:36.883" v="275" actId="255"/>
          <ac:spMkLst>
            <pc:docMk/>
            <pc:sldMk cId="1266153432" sldId="450"/>
            <ac:spMk id="3" creationId="{8C2C764E-0869-422F-5F0A-1F84DD9A0EC6}"/>
          </ac:spMkLst>
        </pc:spChg>
      </pc:sldChg>
      <pc:sldChg chg="modSp add mod ord">
        <pc:chgData name="Inese Šūpule" userId="c607ab90-a9d6-4ffb-9086-159f57322d63" providerId="ADAL" clId="{25E1EA02-F612-47FF-8C67-41FDC2059865}" dt="2024-04-24T08:24:21.315" v="314" actId="27636"/>
        <pc:sldMkLst>
          <pc:docMk/>
          <pc:sldMk cId="2711883420" sldId="451"/>
        </pc:sldMkLst>
        <pc:spChg chg="mod">
          <ac:chgData name="Inese Šūpule" userId="c607ab90-a9d6-4ffb-9086-159f57322d63" providerId="ADAL" clId="{25E1EA02-F612-47FF-8C67-41FDC2059865}" dt="2024-04-24T08:24:21.315" v="314" actId="27636"/>
          <ac:spMkLst>
            <pc:docMk/>
            <pc:sldMk cId="2711883420" sldId="451"/>
            <ac:spMk id="3" creationId="{8C2C764E-0869-422F-5F0A-1F84DD9A0EC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81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0963" y="0"/>
            <a:ext cx="29781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83700"/>
            <a:ext cx="29781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0963" y="9283700"/>
            <a:ext cx="29781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EEA753F-55C7-4D56-B971-BD601C393F2A}" type="slidenum">
              <a:rPr lang="lv-LV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1481556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81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0963" y="0"/>
            <a:ext cx="29781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79388" y="733425"/>
            <a:ext cx="6511925" cy="36639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7388" y="4643438"/>
            <a:ext cx="5495925" cy="439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lv-LV" noProof="0"/>
              <a:t>Click to edit Master text styles</a:t>
            </a:r>
          </a:p>
          <a:p>
            <a:pPr lvl="1"/>
            <a:r>
              <a:rPr lang="lv-LV" noProof="0"/>
              <a:t>Second level</a:t>
            </a:r>
          </a:p>
          <a:p>
            <a:pPr lvl="2"/>
            <a:r>
              <a:rPr lang="lv-LV" noProof="0"/>
              <a:t>Third level</a:t>
            </a:r>
          </a:p>
          <a:p>
            <a:pPr lvl="3"/>
            <a:r>
              <a:rPr lang="lv-LV" noProof="0"/>
              <a:t>Fourth level</a:t>
            </a:r>
          </a:p>
          <a:p>
            <a:pPr lvl="4"/>
            <a:r>
              <a:rPr lang="lv-LV" noProof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3700"/>
            <a:ext cx="29781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0963" y="9283700"/>
            <a:ext cx="29781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549789F-84D4-42BB-93D3-E50F100BB41F}" type="slidenum">
              <a:rPr lang="lv-LV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8229266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D4ED45-08DC-4342-A95B-22BB19F9A51A}" type="slidenum">
              <a:rPr lang="lv-LV" smtClean="0"/>
              <a:pPr/>
              <a:t>1</a:t>
            </a:fld>
            <a:endParaRPr lang="lv-LV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79388" y="733425"/>
            <a:ext cx="6511925" cy="3663950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552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lv-LV"/>
              <a:t>28.02.2011.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8" name="Group 16">
            <a:extLst>
              <a:ext uri="{FF2B5EF4-FFF2-40B4-BE49-F238E27FC236}">
                <a16:creationId xmlns:a16="http://schemas.microsoft.com/office/drawing/2014/main" id="{B204B940-FEE6-46A8-A036-FF2A1847A6A4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334434" y="0"/>
            <a:ext cx="11857567" cy="6858000"/>
            <a:chOff x="158" y="0"/>
            <a:chExt cx="5602" cy="4320"/>
          </a:xfrm>
        </p:grpSpPr>
        <p:sp>
          <p:nvSpPr>
            <p:cNvPr id="20" name="Line 17">
              <a:extLst>
                <a:ext uri="{FF2B5EF4-FFF2-40B4-BE49-F238E27FC236}">
                  <a16:creationId xmlns:a16="http://schemas.microsoft.com/office/drawing/2014/main" id="{8F8CAAA3-FEEF-4DB5-8714-1DA77310EF66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158" y="527"/>
              <a:ext cx="5602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22" name="Line 18">
              <a:extLst>
                <a:ext uri="{FF2B5EF4-FFF2-40B4-BE49-F238E27FC236}">
                  <a16:creationId xmlns:a16="http://schemas.microsoft.com/office/drawing/2014/main" id="{08B70465-9598-4A9D-8A96-C7D782E1E4FE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40" y="618"/>
              <a:ext cx="5420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23" name="Line 19">
              <a:extLst>
                <a:ext uri="{FF2B5EF4-FFF2-40B4-BE49-F238E27FC236}">
                  <a16:creationId xmlns:a16="http://schemas.microsoft.com/office/drawing/2014/main" id="{0BD428B1-8AEC-493E-9214-38549BE37953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5602" y="0"/>
              <a:ext cx="0" cy="432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25" name="Line 20">
              <a:extLst>
                <a:ext uri="{FF2B5EF4-FFF2-40B4-BE49-F238E27FC236}">
                  <a16:creationId xmlns:a16="http://schemas.microsoft.com/office/drawing/2014/main" id="{77536019-2CC4-4F9C-BF39-2E379F959391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5511" y="73"/>
              <a:ext cx="0" cy="4174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3" name="Line 21">
              <a:extLst>
                <a:ext uri="{FF2B5EF4-FFF2-40B4-BE49-F238E27FC236}">
                  <a16:creationId xmlns:a16="http://schemas.microsoft.com/office/drawing/2014/main" id="{3750E0DC-756F-41C9-8000-4A56FE4865FE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694" y="4020"/>
              <a:ext cx="1066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4" name="Line 22">
              <a:extLst>
                <a:ext uri="{FF2B5EF4-FFF2-40B4-BE49-F238E27FC236}">
                  <a16:creationId xmlns:a16="http://schemas.microsoft.com/office/drawing/2014/main" id="{0B92981B-58B3-437E-BF49-71FDAB035ABE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967" y="3929"/>
              <a:ext cx="793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5" name="Rectangle 23">
              <a:extLst>
                <a:ext uri="{FF2B5EF4-FFF2-40B4-BE49-F238E27FC236}">
                  <a16:creationId xmlns:a16="http://schemas.microsoft.com/office/drawing/2014/main" id="{6A80468E-4514-4F31-8C67-90BB1C80032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511" y="527"/>
              <a:ext cx="90" cy="91"/>
            </a:xfrm>
            <a:prstGeom prst="rect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lv-LV"/>
            </a:p>
          </p:txBody>
        </p:sp>
        <p:sp>
          <p:nvSpPr>
            <p:cNvPr id="36" name="Rectangle 24">
              <a:extLst>
                <a:ext uri="{FF2B5EF4-FFF2-40B4-BE49-F238E27FC236}">
                  <a16:creationId xmlns:a16="http://schemas.microsoft.com/office/drawing/2014/main" id="{97696E81-C4B4-4723-A802-E96096447D6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511" y="3929"/>
              <a:ext cx="90" cy="91"/>
            </a:xfrm>
            <a:prstGeom prst="rect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lv-LV"/>
            </a:p>
          </p:txBody>
        </p:sp>
        <p:sp>
          <p:nvSpPr>
            <p:cNvPr id="37" name="Line 25">
              <a:extLst>
                <a:ext uri="{FF2B5EF4-FFF2-40B4-BE49-F238E27FC236}">
                  <a16:creationId xmlns:a16="http://schemas.microsoft.com/office/drawing/2014/main" id="{6C87A616-46AE-4BF8-8FB2-641423723683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787" y="4110"/>
              <a:ext cx="1973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8" name="Line 26">
              <a:extLst>
                <a:ext uri="{FF2B5EF4-FFF2-40B4-BE49-F238E27FC236}">
                  <a16:creationId xmlns:a16="http://schemas.microsoft.com/office/drawing/2014/main" id="{6D3BC60E-CE4C-42F6-9615-33F19683DE5D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5692" y="3249"/>
              <a:ext cx="0" cy="1071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9" name="Rectangle 27">
              <a:extLst>
                <a:ext uri="{FF2B5EF4-FFF2-40B4-BE49-F238E27FC236}">
                  <a16:creationId xmlns:a16="http://schemas.microsoft.com/office/drawing/2014/main" id="{CED93292-390E-4E2F-B862-B7AABF91313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602" y="4020"/>
              <a:ext cx="90" cy="91"/>
            </a:xfrm>
            <a:prstGeom prst="rect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lv-LV"/>
            </a:p>
          </p:txBody>
        </p:sp>
      </p:grpSp>
      <p:sp>
        <p:nvSpPr>
          <p:cNvPr id="40" name="Rectangle 2">
            <a:extLst>
              <a:ext uri="{FF2B5EF4-FFF2-40B4-BE49-F238E27FC236}">
                <a16:creationId xmlns:a16="http://schemas.microsoft.com/office/drawing/2014/main" id="{89D7E4E9-D5DF-4D00-A758-22C306CF66F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003634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02351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033512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CBBD14-116F-4E8C-AEEF-338E1F1809E4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115079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1054472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4056112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CBBD14-116F-4E8C-AEEF-338E1F1809E4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936851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CBBD14-116F-4E8C-AEEF-338E1F1809E4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9252581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982464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CBBD14-116F-4E8C-AEEF-338E1F1809E4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111603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334828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303646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982464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CBBD14-116F-4E8C-AEEF-338E1F1809E4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6738270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4624"/>
            <a:ext cx="8596668" cy="77201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1052737"/>
            <a:ext cx="8596668" cy="498862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453AA9-BF39-42FE-A931-06A01ECFAF4B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0619821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1052736"/>
            <a:ext cx="1304743" cy="480831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1052736"/>
            <a:ext cx="7060150" cy="480831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637479-8CA4-4D04-9EA9-FAF235F3125E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535585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0042"/>
            <a:ext cx="8596668" cy="79667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070811"/>
            <a:ext cx="8596668" cy="49705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DD0DFF-F945-4E73-B065-65957E6EE39E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474062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EAF492-7ADB-412A-B6EB-1C1AB7048B25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890621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05544"/>
            <a:ext cx="8596668" cy="711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1052736"/>
            <a:ext cx="4184035" cy="4988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1052737"/>
            <a:ext cx="4184034" cy="498862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37182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-7310"/>
            <a:ext cx="8596668" cy="84402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1124744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1989039"/>
            <a:ext cx="4185623" cy="4052324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1124744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1989039"/>
            <a:ext cx="4185617" cy="405232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16A3B2-DE4A-47FA-9615-7E5BB92B3BFC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609631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4624"/>
            <a:ext cx="8596668" cy="7920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B953C6-A5AA-4DC5-BDDF-01016FA6C9EB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762333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6BE08E-91A5-47F9-9AA9-2E72EAB307E7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481428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052736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1052736"/>
            <a:ext cx="4513541" cy="498862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428727"/>
            <a:ext cx="3854528" cy="3612634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430574-2184-4C94-A7F7-B0C77FC8B148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498081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1124744"/>
            <a:ext cx="8596668" cy="333057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B1E452-DDCC-4BD5-954F-D123CA41F00A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276486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44624"/>
            <a:ext cx="8596668" cy="79198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072623"/>
            <a:ext cx="8596668" cy="49687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3BCBBD14-116F-4E8C-AEEF-338E1F1809E4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  <p:grpSp>
        <p:nvGrpSpPr>
          <p:cNvPr id="18" name="Group 50">
            <a:extLst>
              <a:ext uri="{FF2B5EF4-FFF2-40B4-BE49-F238E27FC236}">
                <a16:creationId xmlns:a16="http://schemas.microsoft.com/office/drawing/2014/main" id="{20BD839A-AAB8-4EED-A5BE-C9AFD6536115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334434" y="0"/>
            <a:ext cx="11857567" cy="6858000"/>
            <a:chOff x="158" y="0"/>
            <a:chExt cx="5602" cy="4320"/>
          </a:xfrm>
        </p:grpSpPr>
        <p:sp>
          <p:nvSpPr>
            <p:cNvPr id="19" name="Line 11">
              <a:extLst>
                <a:ext uri="{FF2B5EF4-FFF2-40B4-BE49-F238E27FC236}">
                  <a16:creationId xmlns:a16="http://schemas.microsoft.com/office/drawing/2014/main" id="{1D818A2F-43EE-4D73-9FF8-99ACE3E0C32F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158" y="527"/>
              <a:ext cx="5602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0" name="Line 12">
              <a:extLst>
                <a:ext uri="{FF2B5EF4-FFF2-40B4-BE49-F238E27FC236}">
                  <a16:creationId xmlns:a16="http://schemas.microsoft.com/office/drawing/2014/main" id="{DC6A3435-87AF-442F-873A-C0FFB3BB5776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40" y="618"/>
              <a:ext cx="5420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1" name="Line 14">
              <a:extLst>
                <a:ext uri="{FF2B5EF4-FFF2-40B4-BE49-F238E27FC236}">
                  <a16:creationId xmlns:a16="http://schemas.microsoft.com/office/drawing/2014/main" id="{0E681C74-788E-4532-BE75-A08CA7775041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5602" y="0"/>
              <a:ext cx="0" cy="432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2" name="Line 15">
              <a:extLst>
                <a:ext uri="{FF2B5EF4-FFF2-40B4-BE49-F238E27FC236}">
                  <a16:creationId xmlns:a16="http://schemas.microsoft.com/office/drawing/2014/main" id="{BA6E2819-E3A0-4486-B1E1-8B7B1621A665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5511" y="73"/>
              <a:ext cx="0" cy="4174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3" name="Line 23">
              <a:extLst>
                <a:ext uri="{FF2B5EF4-FFF2-40B4-BE49-F238E27FC236}">
                  <a16:creationId xmlns:a16="http://schemas.microsoft.com/office/drawing/2014/main" id="{4131EB5A-379E-49AF-AF94-9FEF42C9C671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694" y="4020"/>
              <a:ext cx="1066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4" name="Line 24">
              <a:extLst>
                <a:ext uri="{FF2B5EF4-FFF2-40B4-BE49-F238E27FC236}">
                  <a16:creationId xmlns:a16="http://schemas.microsoft.com/office/drawing/2014/main" id="{E4575853-D950-4A85-98D8-F94ED89C030A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967" y="3929"/>
              <a:ext cx="793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5" name="Rectangle 41">
              <a:extLst>
                <a:ext uri="{FF2B5EF4-FFF2-40B4-BE49-F238E27FC236}">
                  <a16:creationId xmlns:a16="http://schemas.microsoft.com/office/drawing/2014/main" id="{CD86D527-B195-48C9-9223-05EB91D45D5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511" y="527"/>
              <a:ext cx="90" cy="91"/>
            </a:xfrm>
            <a:prstGeom prst="rect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lv-LV"/>
            </a:p>
          </p:txBody>
        </p:sp>
        <p:sp>
          <p:nvSpPr>
            <p:cNvPr id="36" name="Rectangle 42">
              <a:extLst>
                <a:ext uri="{FF2B5EF4-FFF2-40B4-BE49-F238E27FC236}">
                  <a16:creationId xmlns:a16="http://schemas.microsoft.com/office/drawing/2014/main" id="{B792341F-5981-4632-BBBA-E3C26D225AE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511" y="3929"/>
              <a:ext cx="90" cy="91"/>
            </a:xfrm>
            <a:prstGeom prst="rect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lv-LV"/>
            </a:p>
          </p:txBody>
        </p:sp>
        <p:sp>
          <p:nvSpPr>
            <p:cNvPr id="37" name="Line 46">
              <a:extLst>
                <a:ext uri="{FF2B5EF4-FFF2-40B4-BE49-F238E27FC236}">
                  <a16:creationId xmlns:a16="http://schemas.microsoft.com/office/drawing/2014/main" id="{8F923AF7-9059-4C3A-9278-3CF81D25AD71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787" y="4110"/>
              <a:ext cx="1973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8" name="Line 48">
              <a:extLst>
                <a:ext uri="{FF2B5EF4-FFF2-40B4-BE49-F238E27FC236}">
                  <a16:creationId xmlns:a16="http://schemas.microsoft.com/office/drawing/2014/main" id="{D50F3DEB-296E-4FF3-97DB-11DA0C457B99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5692" y="3249"/>
              <a:ext cx="0" cy="1071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9" name="Rectangle 49">
              <a:extLst>
                <a:ext uri="{FF2B5EF4-FFF2-40B4-BE49-F238E27FC236}">
                  <a16:creationId xmlns:a16="http://schemas.microsoft.com/office/drawing/2014/main" id="{523855D4-A2C9-4792-BA6A-159FEF58AC0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602" y="4020"/>
              <a:ext cx="90" cy="91"/>
            </a:xfrm>
            <a:prstGeom prst="rect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lv-LV"/>
            </a:p>
          </p:txBody>
        </p:sp>
      </p:grpSp>
      <p:pic>
        <p:nvPicPr>
          <p:cNvPr id="40" name="Picture 9" descr="Stends_BISS">
            <a:extLst>
              <a:ext uri="{FF2B5EF4-FFF2-40B4-BE49-F238E27FC236}">
                <a16:creationId xmlns:a16="http://schemas.microsoft.com/office/drawing/2014/main" id="{4EC7C758-521E-4BC6-93B5-363B23910FE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0" y="6221809"/>
            <a:ext cx="2555875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87789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  <p:sldLayoutId id="2147483936" r:id="rId12"/>
    <p:sldLayoutId id="2147483937" r:id="rId13"/>
    <p:sldLayoutId id="2147483938" r:id="rId14"/>
    <p:sldLayoutId id="2147483939" r:id="rId15"/>
    <p:sldLayoutId id="214748394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35360" y="980728"/>
            <a:ext cx="9904613" cy="4520035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lv-LV" sz="4000" i="0" cap="none" dirty="0">
                <a:solidFill>
                  <a:schemeClr val="tx2">
                    <a:lumMod val="75000"/>
                  </a:schemeClr>
                </a:solidFill>
                <a:effectLst/>
              </a:rPr>
              <a:t>Pētījums par vardarbības ģimenē un vardarbības pret bērnu datu monitoringa sistēmas izveidi (2023)</a:t>
            </a:r>
            <a:br>
              <a:rPr lang="lv-LV" sz="4000" i="0" cap="none" dirty="0">
                <a:solidFill>
                  <a:schemeClr val="tx2">
                    <a:lumMod val="75000"/>
                  </a:schemeClr>
                </a:solidFill>
                <a:effectLst/>
              </a:rPr>
            </a:br>
            <a:br>
              <a:rPr lang="lv-LV" sz="2400" i="0" cap="none" dirty="0">
                <a:effectLst/>
              </a:rPr>
            </a:br>
            <a:r>
              <a:rPr sz="2400" b="1" i="0" cap="none" dirty="0" err="1">
                <a:solidFill>
                  <a:schemeClr val="tx2">
                    <a:lumMod val="75000"/>
                  </a:schemeClr>
                </a:solidFill>
                <a:effectLst/>
              </a:rPr>
              <a:t>Nodibinājums</a:t>
            </a:r>
            <a:r>
              <a:rPr sz="2400" b="1" i="0" cap="none" dirty="0">
                <a:solidFill>
                  <a:schemeClr val="tx2">
                    <a:lumMod val="75000"/>
                  </a:schemeClr>
                </a:solidFill>
                <a:effectLst/>
              </a:rPr>
              <a:t> "Baltic Institute of Social Sciences"</a:t>
            </a:r>
            <a:br>
              <a:rPr lang="lv-LV" sz="2400" b="1" i="0" cap="none" dirty="0">
                <a:solidFill>
                  <a:schemeClr val="tx2">
                    <a:lumMod val="75000"/>
                  </a:schemeClr>
                </a:solidFill>
                <a:effectLst/>
              </a:rPr>
            </a:br>
            <a:br>
              <a:rPr lang="lv-LV" sz="2400" b="1" i="0" cap="none" dirty="0">
                <a:solidFill>
                  <a:schemeClr val="tx2">
                    <a:lumMod val="75000"/>
                  </a:schemeClr>
                </a:solidFill>
                <a:effectLst/>
              </a:rPr>
            </a:br>
            <a:r>
              <a:rPr lang="lv-LV" sz="2400" b="1" dirty="0">
                <a:solidFill>
                  <a:srgbClr val="C00000"/>
                </a:solidFill>
              </a:rPr>
              <a:t>Inese Šūpule, Dr.sc.soc.</a:t>
            </a:r>
            <a:br>
              <a:rPr lang="lv-LV" sz="2400" b="1" dirty="0">
                <a:solidFill>
                  <a:srgbClr val="C00000"/>
                </a:solidFill>
              </a:rPr>
            </a:br>
            <a:br>
              <a:rPr lang="lv-LV" sz="2400" b="1" i="0" cap="none" dirty="0">
                <a:solidFill>
                  <a:schemeClr val="tx2">
                    <a:lumMod val="75000"/>
                  </a:schemeClr>
                </a:solidFill>
                <a:effectLst/>
              </a:rPr>
            </a:br>
            <a:br>
              <a:rPr sz="2400" b="1" i="0" cap="none" dirty="0">
                <a:solidFill>
                  <a:schemeClr val="tx2">
                    <a:lumMod val="75000"/>
                  </a:schemeClr>
                </a:solidFill>
                <a:effectLst/>
              </a:rPr>
            </a:br>
            <a:endParaRPr sz="2400" b="1" i="0" cap="none" dirty="0"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4102" name="Rectangle 9"/>
          <p:cNvSpPr>
            <a:spLocks noChangeArrowheads="1"/>
          </p:cNvSpPr>
          <p:nvPr/>
        </p:nvSpPr>
        <p:spPr bwMode="auto">
          <a:xfrm>
            <a:off x="6003634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endParaRPr lang="lv-LV"/>
          </a:p>
        </p:txBody>
      </p:sp>
      <p:sp>
        <p:nvSpPr>
          <p:cNvPr id="14" name="Rectangle 13"/>
          <p:cNvSpPr/>
          <p:nvPr/>
        </p:nvSpPr>
        <p:spPr>
          <a:xfrm>
            <a:off x="1287138" y="5373216"/>
            <a:ext cx="80010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sz="2400" dirty="0">
                <a:solidFill>
                  <a:srgbClr val="003366"/>
                </a:solidFill>
              </a:rPr>
              <a:t>Dzimumu līdztiesības komitejas 43. sanāksme, 24.04.2024.</a:t>
            </a:r>
          </a:p>
        </p:txBody>
      </p:sp>
    </p:spTree>
    <p:extLst>
      <p:ext uri="{BB962C8B-B14F-4D97-AF65-F5344CB8AC3E}">
        <p14:creationId xmlns:p14="http://schemas.microsoft.com/office/powerpoint/2010/main" val="28307010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02B919-16FF-5D7D-223A-3B9B9553B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472" y="116632"/>
            <a:ext cx="9624392" cy="1030769"/>
          </a:xfrm>
        </p:spPr>
        <p:txBody>
          <a:bodyPr>
            <a:normAutofit/>
          </a:bodyPr>
          <a:lstStyle/>
          <a:p>
            <a:r>
              <a:rPr lang="lv-LV" dirty="0"/>
              <a:t>Rīgas pašvaldības policijas dati: 2019-2022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2C764E-0869-422F-5F0A-1F84DD9A0E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070810"/>
            <a:ext cx="10009112" cy="5526541"/>
          </a:xfrm>
        </p:spPr>
        <p:txBody>
          <a:bodyPr>
            <a:normAutofit/>
          </a:bodyPr>
          <a:lstStyle/>
          <a:p>
            <a:r>
              <a:rPr lang="lv-LV" sz="2000" dirty="0"/>
              <a:t>Rīgā šajos četros gados vidēji gadā ir sastādīti 904 šādi ziņojumi. </a:t>
            </a:r>
          </a:p>
          <a:p>
            <a:r>
              <a:rPr lang="lv-LV" sz="2000" dirty="0"/>
              <a:t>87% gadījumu (vidēji šajos četros gados) aizsargājamā persona ir sieviete. </a:t>
            </a:r>
          </a:p>
          <a:p>
            <a:r>
              <a:rPr lang="lv-LV" sz="2000" dirty="0"/>
              <a:t>Savukārt, persona, kas rada draudus, pēc pēdējo divu gadu datiem 85% gadījumu ir vīrietis. </a:t>
            </a:r>
          </a:p>
          <a:p>
            <a:r>
              <a:rPr lang="lv-LV" sz="2000" dirty="0"/>
              <a:t>Redzami miesas bojājumi aizsargājamai personai šajos gadījumos ir fiksēti vidēji 13% gadījumu (2019. gadā – 13%, 2020. gadā – 12%, 2021. gadā – 14%; 2022. gadā – 14%). </a:t>
            </a:r>
          </a:p>
          <a:p>
            <a:r>
              <a:rPr lang="lv-LV" sz="2000" dirty="0"/>
              <a:t>Vidēji gadā 6% gadījumu policijas darbinieks ir uzskatījis, ka aizsargājamai personai ir nepieciešama medicīniskā palīdzība.</a:t>
            </a:r>
          </a:p>
          <a:p>
            <a:r>
              <a:rPr lang="lv-LV" sz="2000" dirty="0"/>
              <a:t>Pēdējos divos gados nozīmīga papildu informācija ir iegūta arī, aptaujājot cietušos, un šie dati parāda, ka 15% gadījumu aizsargājamā persona atzīst, ka ir materiālā atkarībā no personas, kas rada draudus. </a:t>
            </a:r>
          </a:p>
          <a:p>
            <a:r>
              <a:rPr lang="lv-LV" sz="2000" dirty="0"/>
              <a:t>60% gadījumu aizsargājamā persona ir arī iepriekš cietusi no tās personas vardarbības, kas </a:t>
            </a:r>
            <a:r>
              <a:rPr lang="lv-LV" sz="2000"/>
              <a:t>rada draudus.</a:t>
            </a:r>
            <a:endParaRPr lang="lv-LV" sz="2000" dirty="0"/>
          </a:p>
          <a:p>
            <a:endParaRPr lang="lv-LV" sz="2000" dirty="0"/>
          </a:p>
        </p:txBody>
      </p:sp>
    </p:spTree>
    <p:extLst>
      <p:ext uri="{BB962C8B-B14F-4D97-AF65-F5344CB8AC3E}">
        <p14:creationId xmlns:p14="http://schemas.microsoft.com/office/powerpoint/2010/main" val="27118834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02B919-16FF-5D7D-223A-3B9B9553B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472" y="116632"/>
            <a:ext cx="9624392" cy="1030769"/>
          </a:xfrm>
        </p:spPr>
        <p:txBody>
          <a:bodyPr>
            <a:normAutofit/>
          </a:bodyPr>
          <a:lstStyle/>
          <a:p>
            <a:r>
              <a:rPr lang="lv-LV" dirty="0"/>
              <a:t>Rīgas pašvaldības policijas dati: 2019-2022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2C764E-0869-422F-5F0A-1F84DD9A0E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070810"/>
            <a:ext cx="8596668" cy="5526541"/>
          </a:xfrm>
        </p:spPr>
        <p:txBody>
          <a:bodyPr>
            <a:normAutofit/>
          </a:bodyPr>
          <a:lstStyle/>
          <a:p>
            <a:r>
              <a:rPr lang="lv-LV" sz="2000" dirty="0"/>
              <a:t>Dati no ziņojumiem par apdraudējuma </a:t>
            </a:r>
            <a:r>
              <a:rPr lang="lv-LV" sz="2000" dirty="0" err="1"/>
              <a:t>izvērtējumu</a:t>
            </a:r>
            <a:r>
              <a:rPr lang="lv-LV" sz="2000" dirty="0"/>
              <a:t> par pēdējiem četriem gadiem liecina, ka </a:t>
            </a:r>
            <a:r>
              <a:rPr lang="lv-LV" sz="2000" dirty="0">
                <a:solidFill>
                  <a:srgbClr val="FF0000"/>
                </a:solidFill>
              </a:rPr>
              <a:t>divās trešdaļās gadījumu persona</a:t>
            </a:r>
            <a:r>
              <a:rPr lang="lv-LV" sz="2000" dirty="0"/>
              <a:t>, kas rada draudus, ir reibuma stāvoklī. </a:t>
            </a:r>
          </a:p>
          <a:p>
            <a:r>
              <a:rPr lang="lv-LV" sz="2000" dirty="0"/>
              <a:t>Reibuma stāvoklī esošo personu īpatsvars pēdējos gados ir pieaudzis (2019. gadā – 54%, 2020. gadā – 59%, 2021. gadā – 67%; 2022. gadā – 71%). </a:t>
            </a:r>
          </a:p>
          <a:p>
            <a:r>
              <a:rPr lang="lv-LV" sz="2000" dirty="0"/>
              <a:t>Vairāk nekā viena ceturtā daļa gadījumu ir arī tādi, kad aizsargājamā persona ir reibuma stāvoklī (2019. gadā – 24%, 2020. gadā – 27%, 2021. gadā – 33%; 2022. gadā – 30%). </a:t>
            </a:r>
          </a:p>
          <a:p>
            <a:r>
              <a:rPr lang="lv-LV" sz="2000" dirty="0"/>
              <a:t>Vidēji gadā 20% no šiem konfliktiem notiek nepilngadīgas personas klātbūtnē (2019. gadā – 19%, 2020. gadā – 20%, 2021. gadā – 20%; 2022. gadā – 22%), un tātad konstatējama arī emocionālā vardarbība pret bērnu.</a:t>
            </a:r>
          </a:p>
        </p:txBody>
      </p:sp>
    </p:spTree>
    <p:extLst>
      <p:ext uri="{BB962C8B-B14F-4D97-AF65-F5344CB8AC3E}">
        <p14:creationId xmlns:p14="http://schemas.microsoft.com/office/powerpoint/2010/main" val="12661534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5B4C8-539B-829A-00EA-37EDEE237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336" y="40042"/>
            <a:ext cx="10801200" cy="796670"/>
          </a:xfrm>
        </p:spPr>
        <p:txBody>
          <a:bodyPr>
            <a:normAutofit fontScale="90000"/>
          </a:bodyPr>
          <a:lstStyle/>
          <a:p>
            <a:r>
              <a:rPr lang="lv-LV" dirty="0">
                <a:solidFill>
                  <a:srgbClr val="FF0000"/>
                </a:solidFill>
              </a:rPr>
              <a:t>3. grupa. Administratīvie dati (14 pamata indikatori)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2E6676-F13D-5722-C797-1F5B9B4E56EA}"/>
              </a:ext>
            </a:extLst>
          </p:cNvPr>
          <p:cNvSpPr txBox="1"/>
          <p:nvPr/>
        </p:nvSpPr>
        <p:spPr>
          <a:xfrm>
            <a:off x="263352" y="1112981"/>
            <a:ext cx="9192344" cy="46320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spcAft>
                <a:spcPts val="600"/>
              </a:spcAft>
              <a:buClr>
                <a:schemeClr val="accent3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lv-LV" sz="2000" dirty="0"/>
              <a:t>Nozīmīgākie risināmie jautājumi administratīvo datu uzlabošanā:</a:t>
            </a:r>
          </a:p>
          <a:p>
            <a:pPr lvl="1" algn="just">
              <a:spcAft>
                <a:spcPts val="600"/>
              </a:spcAft>
              <a:buClr>
                <a:schemeClr val="accent3">
                  <a:lumMod val="50000"/>
                </a:schemeClr>
              </a:buClr>
            </a:pPr>
            <a:r>
              <a:rPr lang="lv-LV" sz="2000" b="1" dirty="0"/>
              <a:t>2. Attiecībā uz Veselības statistikas datu bāzē pieejamajiem rādītājiem - reģistrēto traumu gadījumu skaits vardarbībā cietušām pilngadīgām un nepilngadīgām personām:</a:t>
            </a:r>
          </a:p>
          <a:p>
            <a:pPr marL="914400" lvl="1" indent="-457200" algn="just">
              <a:spcAft>
                <a:spcPts val="600"/>
              </a:spcAft>
              <a:buClr>
                <a:schemeClr val="accent3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lv-LV" sz="2000" b="1" dirty="0">
                <a:solidFill>
                  <a:srgbClr val="FF0000"/>
                </a:solidFill>
              </a:rPr>
              <a:t>Nepieciešams panākt visu stacionāru aptvērumu, un pēc tā sasniegšanas veikt vismaz trīs gadu laikā reģistrēto datu </a:t>
            </a:r>
            <a:r>
              <a:rPr lang="lv-LV" sz="2000" b="1" dirty="0" err="1">
                <a:solidFill>
                  <a:srgbClr val="FF0000"/>
                </a:solidFill>
              </a:rPr>
              <a:t>izvērtējumu</a:t>
            </a:r>
            <a:r>
              <a:rPr lang="lv-LV" sz="2000" b="1" dirty="0">
                <a:solidFill>
                  <a:srgbClr val="FF0000"/>
                </a:solidFill>
              </a:rPr>
              <a:t>, lai noteiktu traumu gadījumu raksturīgākās tendences Latvijā.</a:t>
            </a:r>
          </a:p>
          <a:p>
            <a:pPr marL="914400" lvl="1" indent="-457200" algn="just">
              <a:spcAft>
                <a:spcPts val="600"/>
              </a:spcAft>
              <a:buClr>
                <a:schemeClr val="accent3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lv-LV" sz="2000" dirty="0"/>
              <a:t>2023. gadā Veselības statistikas datu bāzē reģistrēto traumu gadījumu skaits pēc vainīgā saistības ar cietušo vairs nav pieejams dzimuma griezumā (laulātais draugs/ draudzene vai partneris, vecāki, citi radinieki). To ir </a:t>
            </a:r>
            <a:r>
              <a:rPr lang="lv-LV" sz="2000" u="sng" dirty="0"/>
              <a:t>nepieciešams atjaunot</a:t>
            </a:r>
            <a:r>
              <a:rPr lang="lv-LV" sz="2000" dirty="0"/>
              <a:t>, jo iepriekš pieejamie dati parādīja, ka vardarbību no ģimenes locekļa ievērojami biežāk piedzīvojušas sievietes.</a:t>
            </a:r>
          </a:p>
        </p:txBody>
      </p:sp>
    </p:spTree>
    <p:extLst>
      <p:ext uri="{BB962C8B-B14F-4D97-AF65-F5344CB8AC3E}">
        <p14:creationId xmlns:p14="http://schemas.microsoft.com/office/powerpoint/2010/main" val="37015926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5B4C8-539B-829A-00EA-37EDEE237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336" y="40042"/>
            <a:ext cx="10801200" cy="796670"/>
          </a:xfrm>
        </p:spPr>
        <p:txBody>
          <a:bodyPr>
            <a:normAutofit fontScale="90000"/>
          </a:bodyPr>
          <a:lstStyle/>
          <a:p>
            <a:r>
              <a:rPr lang="lv-LV" dirty="0">
                <a:solidFill>
                  <a:srgbClr val="FF0000"/>
                </a:solidFill>
              </a:rPr>
              <a:t>3. grupa. Administratīvie dati (14 pamata indikatori)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2E6676-F13D-5722-C797-1F5B9B4E56EA}"/>
              </a:ext>
            </a:extLst>
          </p:cNvPr>
          <p:cNvSpPr txBox="1"/>
          <p:nvPr/>
        </p:nvSpPr>
        <p:spPr>
          <a:xfrm>
            <a:off x="119336" y="1412776"/>
            <a:ext cx="9577064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spcAft>
                <a:spcPts val="600"/>
              </a:spcAft>
              <a:buClr>
                <a:schemeClr val="accent3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lv-LV" sz="2400" dirty="0"/>
              <a:t>Nozīmīgākie risināmie jautājumi administratīvo datu uzlabošanā:</a:t>
            </a:r>
          </a:p>
          <a:p>
            <a:pPr lvl="1" algn="just">
              <a:spcAft>
                <a:spcPts val="600"/>
              </a:spcAft>
              <a:buClr>
                <a:schemeClr val="accent3">
                  <a:lumMod val="50000"/>
                </a:schemeClr>
              </a:buClr>
            </a:pPr>
            <a:r>
              <a:rPr lang="lv-LV" sz="2400" b="1" dirty="0"/>
              <a:t>3. EIGE ieteikumi Latvijas </a:t>
            </a:r>
            <a:r>
              <a:rPr lang="lv-LV" sz="2400" b="1" dirty="0" err="1"/>
              <a:t>tiesībsargājošajai</a:t>
            </a:r>
            <a:r>
              <a:rPr lang="lv-LV" sz="2400" b="1" dirty="0"/>
              <a:t> jomai par intīmo partneru vardarbības statistiku (2018)</a:t>
            </a:r>
          </a:p>
          <a:p>
            <a:pPr lvl="1" algn="just">
              <a:spcAft>
                <a:spcPts val="600"/>
              </a:spcAft>
              <a:buClr>
                <a:schemeClr val="accent3">
                  <a:lumMod val="50000"/>
                </a:schemeClr>
              </a:buClr>
            </a:pPr>
            <a:r>
              <a:rPr lang="lv-LV" sz="2400" b="1" dirty="0">
                <a:solidFill>
                  <a:srgbClr val="FF0000"/>
                </a:solidFill>
              </a:rPr>
              <a:t>Nepieciešams turpināt EIGE identificēto nepilnību novēršanu.</a:t>
            </a:r>
          </a:p>
          <a:p>
            <a:pPr marL="914400" lvl="1" indent="-457200" algn="just">
              <a:spcAft>
                <a:spcPts val="600"/>
              </a:spcAft>
              <a:buClr>
                <a:schemeClr val="accent3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lv-LV" sz="2400" b="1" dirty="0"/>
              <a:t>Veiktie uzlabojumi:</a:t>
            </a:r>
          </a:p>
          <a:p>
            <a:pPr marL="914400" lvl="1" indent="-457200" algn="just">
              <a:spcAft>
                <a:spcPts val="600"/>
              </a:spcAft>
              <a:buClr>
                <a:schemeClr val="accent3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lv-LV" sz="2400" dirty="0"/>
              <a:t>Stiprināta policijas sektora darbinieku izpratne par vardarbību ģimenē;</a:t>
            </a:r>
          </a:p>
          <a:p>
            <a:pPr marL="914400" lvl="1" indent="-457200" algn="just">
              <a:spcAft>
                <a:spcPts val="600"/>
              </a:spcAft>
              <a:buClr>
                <a:schemeClr val="accent3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lv-LV" sz="2400" dirty="0"/>
              <a:t>Uzlabota datu uzskaite un pieejamība KRASS datu bāzē (uzlabojums: tiek fiksētas attiecības starp cietušo un vainīgo).</a:t>
            </a:r>
          </a:p>
        </p:txBody>
      </p:sp>
    </p:spTree>
    <p:extLst>
      <p:ext uri="{BB962C8B-B14F-4D97-AF65-F5344CB8AC3E}">
        <p14:creationId xmlns:p14="http://schemas.microsoft.com/office/powerpoint/2010/main" val="7975336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5B4C8-539B-829A-00EA-37EDEE237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336" y="40042"/>
            <a:ext cx="10801200" cy="796670"/>
          </a:xfrm>
        </p:spPr>
        <p:txBody>
          <a:bodyPr>
            <a:normAutofit fontScale="90000"/>
          </a:bodyPr>
          <a:lstStyle/>
          <a:p>
            <a:r>
              <a:rPr lang="lv-LV" dirty="0">
                <a:solidFill>
                  <a:srgbClr val="FF0000"/>
                </a:solidFill>
              </a:rPr>
              <a:t>3. grupa. Administratīvie dati (14 pamata indikatori)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2E6676-F13D-5722-C797-1F5B9B4E56EA}"/>
              </a:ext>
            </a:extLst>
          </p:cNvPr>
          <p:cNvSpPr txBox="1"/>
          <p:nvPr/>
        </p:nvSpPr>
        <p:spPr>
          <a:xfrm>
            <a:off x="119336" y="980728"/>
            <a:ext cx="972108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spcAft>
                <a:spcPts val="600"/>
              </a:spcAft>
              <a:buClr>
                <a:schemeClr val="accent3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lv-LV" sz="2000" dirty="0"/>
              <a:t>Nozīmīgākie risināmie jautājumi administratīvo datu uzlabošanā:</a:t>
            </a:r>
          </a:p>
          <a:p>
            <a:pPr lvl="1" algn="just">
              <a:spcAft>
                <a:spcPts val="600"/>
              </a:spcAft>
              <a:buClr>
                <a:schemeClr val="accent3">
                  <a:lumMod val="50000"/>
                </a:schemeClr>
              </a:buClr>
            </a:pPr>
            <a:r>
              <a:rPr lang="lv-LV" sz="2000" b="1" dirty="0"/>
              <a:t>3. EIGE ieteikumi Latvijas </a:t>
            </a:r>
            <a:r>
              <a:rPr lang="lv-LV" sz="2000" b="1" dirty="0" err="1"/>
              <a:t>tiesībsargājošajai</a:t>
            </a:r>
            <a:r>
              <a:rPr lang="lv-LV" sz="2000" b="1" dirty="0"/>
              <a:t> jomai par intīmo partneru vardarbības statistiku (2018)</a:t>
            </a:r>
          </a:p>
          <a:p>
            <a:pPr marL="914400" lvl="1" indent="-457200" algn="just">
              <a:spcAft>
                <a:spcPts val="600"/>
              </a:spcAft>
              <a:buClr>
                <a:schemeClr val="accent3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lv-LV" sz="2000" b="1" dirty="0"/>
              <a:t>Nepieciešamie uzlabojumi:</a:t>
            </a:r>
          </a:p>
          <a:p>
            <a:pPr marL="914400" lvl="1" indent="-457200" algn="just">
              <a:spcAft>
                <a:spcPts val="600"/>
              </a:spcAft>
              <a:buClr>
                <a:schemeClr val="accent3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lv-LV" sz="2000" dirty="0"/>
              <a:t>Eiropas Dzimumu līdztiesības institūts savās rekomendācijās norāda, Latvijā šobrīd </a:t>
            </a:r>
            <a:r>
              <a:rPr lang="lv-LV" sz="2000" u="sng" dirty="0"/>
              <a:t>nav neviena krimināllikuma panta, kas īpaši izceltu emocionālo un ekonomisko vardarbību starp intīmajiem partneriem</a:t>
            </a:r>
            <a:r>
              <a:rPr lang="lv-LV" sz="2000" dirty="0"/>
              <a:t>. Līdz ar to datu par emocionālo un ekonomisko intīmo partneru vardarbību nav pieejami. Tādēļ tiek ieteikts KL tos noteikt par atsevišķu noziegumu un atzīt tos par </a:t>
            </a:r>
            <a:r>
              <a:rPr lang="lv-LV" sz="2000" dirty="0" err="1"/>
              <a:t>kriminalizētas</a:t>
            </a:r>
            <a:r>
              <a:rPr lang="lv-LV" sz="2000" dirty="0"/>
              <a:t> intīmo partneru vardarbības aspektiem. Šobrīd KL panti, kas vistuvāk ir saistāmi ar emocionālo vardarbību, ir 132. pants (draudi) un 132.¹ pants (vajāšana), taču būtu jāveic padziļināts pētījums, lai analizētu šo pantu pielietojuma diapazonu. </a:t>
            </a:r>
          </a:p>
          <a:p>
            <a:pPr marL="914400" lvl="1" indent="-457200" algn="just">
              <a:spcAft>
                <a:spcPts val="600"/>
              </a:spcAft>
              <a:buClr>
                <a:schemeClr val="accent3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lv-LV" sz="2000" dirty="0"/>
              <a:t>Tiesu informatīvās sistēmas datu bāze nesniedz informāciju par attiecībām starp upuri un vainīgo, līdz ar to nav iespējams apkopot informāciju par vardarbības ģimenē vai vardarbības starp partneriem gadījumos.</a:t>
            </a:r>
          </a:p>
        </p:txBody>
      </p:sp>
    </p:spTree>
    <p:extLst>
      <p:ext uri="{BB962C8B-B14F-4D97-AF65-F5344CB8AC3E}">
        <p14:creationId xmlns:p14="http://schemas.microsoft.com/office/powerpoint/2010/main" val="39826840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999656" y="2708920"/>
            <a:ext cx="5976664" cy="2664296"/>
          </a:xfrm>
        </p:spPr>
        <p:txBody>
          <a:bodyPr>
            <a:normAutofit/>
          </a:bodyPr>
          <a:lstStyle/>
          <a:p>
            <a:pPr algn="r" eaLnBrk="1" hangingPunct="1"/>
            <a:r>
              <a:rPr lang="lv-LV" sz="3600" b="1" i="1" dirty="0">
                <a:solidFill>
                  <a:schemeClr val="tx2">
                    <a:lumMod val="75000"/>
                  </a:schemeClr>
                </a:solidFill>
              </a:rPr>
              <a:t>Paldies par uzmanību!</a:t>
            </a:r>
          </a:p>
          <a:p>
            <a:pPr algn="r" eaLnBrk="1" hangingPunct="1"/>
            <a:endParaRPr lang="lv-LV" sz="2300" b="1" i="1" dirty="0">
              <a:solidFill>
                <a:schemeClr val="tx2">
                  <a:lumMod val="75000"/>
                </a:schemeClr>
              </a:solidFill>
            </a:endParaRPr>
          </a:p>
          <a:p>
            <a:pPr algn="ctr" eaLnBrk="1" hangingPunct="1"/>
            <a:r>
              <a:rPr lang="en-US" sz="2300" b="1" i="1" dirty="0">
                <a:solidFill>
                  <a:schemeClr val="tx2">
                    <a:lumMod val="75000"/>
                  </a:schemeClr>
                </a:solidFill>
              </a:rPr>
              <a:t>Baltic Institute of Social Sciences</a:t>
            </a:r>
            <a:endParaRPr lang="lv-LV" sz="1400" b="1" i="1" dirty="0">
              <a:solidFill>
                <a:schemeClr val="tx2">
                  <a:lumMod val="75000"/>
                </a:schemeClr>
              </a:solidFill>
            </a:endParaRPr>
          </a:p>
          <a:p>
            <a:pPr algn="ctr" eaLnBrk="1" hangingPunct="1"/>
            <a:r>
              <a:rPr lang="lv-LV" sz="2300" b="1" dirty="0">
                <a:solidFill>
                  <a:srgbClr val="C00000"/>
                </a:solidFill>
              </a:rPr>
              <a:t>Inese Šūpule, Dr.sc.soc.</a:t>
            </a:r>
            <a:endParaRPr sz="2300" b="1" dirty="0">
              <a:solidFill>
                <a:srgbClr val="C00000"/>
              </a:solidFill>
            </a:endParaRPr>
          </a:p>
        </p:txBody>
      </p:sp>
      <p:pic>
        <p:nvPicPr>
          <p:cNvPr id="18436" name="Picture 13" descr="Stends_apgriezt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4680" y="0"/>
            <a:ext cx="26781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AF653-8F64-825E-8164-595965CB0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Pētījuma mērķis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3E1108-83ED-D4DC-1B1C-D5E7653DE4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070810"/>
            <a:ext cx="8596668" cy="5670558"/>
          </a:xfrm>
        </p:spPr>
        <p:txBody>
          <a:bodyPr>
            <a:normAutofit/>
          </a:bodyPr>
          <a:lstStyle/>
          <a:p>
            <a:r>
              <a:rPr lang="lv-LV" sz="2000" dirty="0">
                <a:solidFill>
                  <a:schemeClr val="tx1"/>
                </a:solidFill>
              </a:rPr>
              <a:t>Pētījuma mērķis bija vardarbības datu monitoringa sistēmas izstrāde:</a:t>
            </a:r>
          </a:p>
          <a:p>
            <a:pPr lvl="1">
              <a:buFont typeface="+mj-lt"/>
              <a:buAutoNum type="arabicPeriod"/>
            </a:pPr>
            <a:r>
              <a:rPr lang="lv-LV" sz="1800" dirty="0">
                <a:solidFill>
                  <a:schemeClr val="tx1"/>
                </a:solidFill>
              </a:rPr>
              <a:t>šobrīd </a:t>
            </a:r>
            <a:r>
              <a:rPr lang="lv-LV" sz="1800" b="1" dirty="0">
                <a:solidFill>
                  <a:schemeClr val="tx1"/>
                </a:solidFill>
              </a:rPr>
              <a:t>uzskaitīto un uzkrāto datu un to lietderības </a:t>
            </a:r>
            <a:r>
              <a:rPr lang="lv-LV" sz="1800" b="1" dirty="0" err="1">
                <a:solidFill>
                  <a:schemeClr val="tx1"/>
                </a:solidFill>
              </a:rPr>
              <a:t>izvērtējums</a:t>
            </a:r>
            <a:r>
              <a:rPr lang="lv-LV" sz="1800" b="1" dirty="0">
                <a:solidFill>
                  <a:schemeClr val="tx1"/>
                </a:solidFill>
              </a:rPr>
              <a:t> visās iesaistītajās jomās </a:t>
            </a:r>
            <a:r>
              <a:rPr lang="lv-LV" sz="1800" dirty="0">
                <a:solidFill>
                  <a:schemeClr val="tx1"/>
                </a:solidFill>
              </a:rPr>
              <a:t>(tiesībaizsardzības jomā, sociālā darba un sociālo pakalpojumu jomā, veselības jomā), kuras saskaras ar vardarbības ģimenē un vardarbības pret bērnu gadījumiem; </a:t>
            </a:r>
          </a:p>
          <a:p>
            <a:pPr lvl="1">
              <a:buFont typeface="+mj-lt"/>
              <a:buAutoNum type="arabicPeriod"/>
            </a:pPr>
            <a:r>
              <a:rPr lang="lv-LV" sz="1800" dirty="0">
                <a:solidFill>
                  <a:schemeClr val="tx1"/>
                </a:solidFill>
              </a:rPr>
              <a:t>šobrīd uzskaitīto un uzkrāto datu iespējamās savstarpējā salīdzināmības un savietojamības izpēte ar mērķi noteikt </a:t>
            </a:r>
            <a:r>
              <a:rPr lang="lv-LV" sz="1800" b="1" dirty="0">
                <a:solidFill>
                  <a:schemeClr val="tx1"/>
                </a:solidFill>
              </a:rPr>
              <a:t>datu rādītājus un to raksturlielumus regulāra monitoringa veikšanai, izmantojot starptautisko organizāciju ieteikumus datu indikācijām:</a:t>
            </a:r>
            <a:endParaRPr lang="lv-LV" sz="1800" dirty="0">
              <a:solidFill>
                <a:schemeClr val="tx1"/>
              </a:solidFill>
            </a:endParaRPr>
          </a:p>
          <a:p>
            <a:pPr lvl="2"/>
            <a:r>
              <a:rPr lang="lv-LV" sz="1600" dirty="0">
                <a:solidFill>
                  <a:schemeClr val="tx1"/>
                </a:solidFill>
              </a:rPr>
              <a:t>iekļaujamie indikatori noteiktās jomās, </a:t>
            </a:r>
          </a:p>
          <a:p>
            <a:pPr lvl="2"/>
            <a:r>
              <a:rPr lang="lv-LV" sz="1600" dirty="0">
                <a:solidFill>
                  <a:schemeClr val="tx1"/>
                </a:solidFill>
              </a:rPr>
              <a:t>to ievākšanas metodoloģija, </a:t>
            </a:r>
          </a:p>
          <a:p>
            <a:pPr lvl="2"/>
            <a:r>
              <a:rPr lang="lv-LV" sz="1600" dirty="0">
                <a:solidFill>
                  <a:schemeClr val="tx1"/>
                </a:solidFill>
              </a:rPr>
              <a:t>datu uzkrāšanas regularitāte, </a:t>
            </a:r>
          </a:p>
          <a:p>
            <a:pPr lvl="2"/>
            <a:r>
              <a:rPr lang="lv-LV" sz="1600" dirty="0">
                <a:solidFill>
                  <a:schemeClr val="tx1"/>
                </a:solidFill>
              </a:rPr>
              <a:t>nepieciešamie uzlabojumi, atbildība par datu uzkrāšanu un datu avoti u.tml.</a:t>
            </a:r>
            <a:endParaRPr lang="lv-LV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278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5B4C8-539B-829A-00EA-37EDEE237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42"/>
            <a:ext cx="9091074" cy="796670"/>
          </a:xfrm>
        </p:spPr>
        <p:txBody>
          <a:bodyPr>
            <a:normAutofit/>
          </a:bodyPr>
          <a:lstStyle/>
          <a:p>
            <a:r>
              <a:rPr lang="pt-BR" dirty="0">
                <a:solidFill>
                  <a:srgbClr val="FF0000"/>
                </a:solidFill>
              </a:rPr>
              <a:t>Galveno indikatoru grupu raksturojums</a:t>
            </a:r>
            <a:endParaRPr lang="lv-LV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1D46A4-AC5B-60E9-EB92-9CEFA2AB18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196752"/>
            <a:ext cx="5922722" cy="4970552"/>
          </a:xfrm>
        </p:spPr>
        <p:txBody>
          <a:bodyPr>
            <a:normAutofit fontScale="92500"/>
          </a:bodyPr>
          <a:lstStyle/>
          <a:p>
            <a:r>
              <a:rPr lang="lv-LV" sz="2400" dirty="0">
                <a:solidFill>
                  <a:srgbClr val="7030A0"/>
                </a:solidFill>
              </a:rPr>
              <a:t>Galvenās indikatoru grupas:</a:t>
            </a:r>
          </a:p>
          <a:p>
            <a:pPr marL="0" indent="0">
              <a:buNone/>
            </a:pPr>
            <a:r>
              <a:rPr lang="lv-LV" sz="2400" dirty="0">
                <a:solidFill>
                  <a:schemeClr val="tx1"/>
                </a:solidFill>
              </a:rPr>
              <a:t>1.	Atbilstošākie vardarbības mazināšanas pasākumu ietekmes rādītāji, kas parāda situācijas dinamiku un vairāk vai mazāk ļauj izvērtēt īstenotās politikas un atbalsta sistēmu efektivitāti</a:t>
            </a:r>
          </a:p>
          <a:p>
            <a:pPr marL="0" indent="0">
              <a:buNone/>
            </a:pPr>
            <a:r>
              <a:rPr lang="lv-LV" sz="2400" dirty="0">
                <a:solidFill>
                  <a:schemeClr val="tx1"/>
                </a:solidFill>
              </a:rPr>
              <a:t>2.	Nozīmīgākie sabiedrības drošības sajūtas un informētības rādītāji par to, kā valsts un pašvaldības risina vardarbības jautājumu, kā arī par to, kā mainās sabiedrības izpratne par vardarbību un tolerance pret vardarbību</a:t>
            </a:r>
          </a:p>
          <a:p>
            <a:pPr marL="0" indent="0">
              <a:buNone/>
            </a:pPr>
            <a:r>
              <a:rPr lang="lv-LV" sz="2400" dirty="0">
                <a:solidFill>
                  <a:schemeClr val="tx1"/>
                </a:solidFill>
              </a:rPr>
              <a:t>3.	Administratīvie dati, kas raksturo iestāžu darbu</a:t>
            </a:r>
          </a:p>
          <a:p>
            <a:pPr marL="0" indent="0">
              <a:buNone/>
            </a:pPr>
            <a:endParaRPr lang="lv-LV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6B57F29-661C-9D6C-9468-AB4BE0BC897D}"/>
              </a:ext>
            </a:extLst>
          </p:cNvPr>
          <p:cNvSpPr txBox="1">
            <a:spLocks/>
          </p:cNvSpPr>
          <p:nvPr/>
        </p:nvSpPr>
        <p:spPr>
          <a:xfrm>
            <a:off x="7032104" y="1196752"/>
            <a:ext cx="2952328" cy="525658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2400" dirty="0">
                <a:solidFill>
                  <a:srgbClr val="7030A0"/>
                </a:solidFill>
              </a:rPr>
              <a:t>Indikatoru skaits (31):</a:t>
            </a:r>
          </a:p>
          <a:p>
            <a:endParaRPr lang="lv-LV" sz="2400" dirty="0"/>
          </a:p>
          <a:p>
            <a:r>
              <a:rPr lang="lv-LV" sz="2400" dirty="0">
                <a:solidFill>
                  <a:schemeClr val="tx1"/>
                </a:solidFill>
              </a:rPr>
              <a:t>10 pamata indikatori</a:t>
            </a:r>
          </a:p>
          <a:p>
            <a:endParaRPr lang="lv-LV" sz="2400" dirty="0">
              <a:solidFill>
                <a:schemeClr val="tx1"/>
              </a:solidFill>
            </a:endParaRPr>
          </a:p>
          <a:p>
            <a:endParaRPr lang="lv-LV" sz="2400" dirty="0">
              <a:solidFill>
                <a:schemeClr val="tx1"/>
              </a:solidFill>
            </a:endParaRPr>
          </a:p>
          <a:p>
            <a:r>
              <a:rPr lang="lv-LV" sz="2400" dirty="0">
                <a:solidFill>
                  <a:schemeClr val="tx1"/>
                </a:solidFill>
              </a:rPr>
              <a:t>7 pamata indikatori</a:t>
            </a:r>
          </a:p>
          <a:p>
            <a:pPr marL="0" indent="0">
              <a:buNone/>
            </a:pPr>
            <a:endParaRPr lang="lv-LV" sz="2400" dirty="0">
              <a:solidFill>
                <a:schemeClr val="tx1"/>
              </a:solidFill>
            </a:endParaRPr>
          </a:p>
          <a:p>
            <a:r>
              <a:rPr lang="lv-LV" sz="2400" dirty="0">
                <a:solidFill>
                  <a:schemeClr val="tx1"/>
                </a:solidFill>
              </a:rPr>
              <a:t>14 pamata indikatori</a:t>
            </a:r>
          </a:p>
          <a:p>
            <a:endParaRPr lang="lv-LV" sz="2400" dirty="0"/>
          </a:p>
          <a:p>
            <a:pPr marL="0" indent="0">
              <a:buFont typeface="Wingdings 3" charset="2"/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745530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5B4C8-539B-829A-00EA-37EDEE237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352" y="40042"/>
            <a:ext cx="9010650" cy="796670"/>
          </a:xfrm>
        </p:spPr>
        <p:txBody>
          <a:bodyPr/>
          <a:lstStyle/>
          <a:p>
            <a:r>
              <a:rPr lang="lv-LV" dirty="0">
                <a:solidFill>
                  <a:srgbClr val="FF0000"/>
                </a:solidFill>
              </a:rPr>
              <a:t>1. un 2. grupa: pētījumu (aptauju) dati 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1D46A4-AC5B-60E9-EB92-9CEFA2AB18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1070811"/>
            <a:ext cx="9361040" cy="5224481"/>
          </a:xfrm>
        </p:spPr>
        <p:txBody>
          <a:bodyPr>
            <a:normAutofit/>
          </a:bodyPr>
          <a:lstStyle/>
          <a:p>
            <a:r>
              <a:rPr lang="lv-LV" sz="2000" dirty="0">
                <a:solidFill>
                  <a:schemeClr val="tx1"/>
                </a:solidFill>
              </a:rPr>
              <a:t>Lielākā daļa analizēto pētījumu vardarbības monitoringa kontekstā ietver datu ieguves problēmu: </a:t>
            </a:r>
          </a:p>
          <a:p>
            <a:pPr lvl="1"/>
            <a:r>
              <a:rPr lang="lv-LV" sz="2000" dirty="0">
                <a:solidFill>
                  <a:schemeClr val="tx1"/>
                </a:solidFill>
              </a:rPr>
              <a:t>projekta tipa finansējums, kas rada bažas par monitoringa īstenošanas iespējām </a:t>
            </a:r>
          </a:p>
          <a:p>
            <a:r>
              <a:rPr lang="lv-LV" sz="2000" b="1" dirty="0">
                <a:solidFill>
                  <a:srgbClr val="C00000"/>
                </a:solidFill>
              </a:rPr>
              <a:t>Nepieciešams plānot regulāru datu ieguvi!!!</a:t>
            </a:r>
          </a:p>
          <a:p>
            <a:pPr lvl="1"/>
            <a:r>
              <a:rPr lang="lv-LV" sz="2000" dirty="0">
                <a:solidFill>
                  <a:schemeClr val="tx1"/>
                </a:solidFill>
              </a:rPr>
              <a:t>Pozitīvs piemērs: OECD PISA pētījums, Skolēnu aptauja. (2018. gada pētījumā Latvijā piedalījās </a:t>
            </a:r>
            <a:r>
              <a:rPr lang="lv-LV" sz="2000" b="1" dirty="0">
                <a:solidFill>
                  <a:schemeClr val="tx1"/>
                </a:solidFill>
              </a:rPr>
              <a:t>5985</a:t>
            </a:r>
            <a:r>
              <a:rPr lang="lv-LV" sz="2000" dirty="0">
                <a:solidFill>
                  <a:schemeClr val="tx1"/>
                </a:solidFill>
              </a:rPr>
              <a:t> 15 gadus veci skolēni no 308 skolām; 2022. gada pētījumā piedalījās </a:t>
            </a:r>
            <a:r>
              <a:rPr lang="lv-LV" sz="2000" b="1" dirty="0">
                <a:solidFill>
                  <a:schemeClr val="tx1"/>
                </a:solidFill>
              </a:rPr>
              <a:t>5373</a:t>
            </a:r>
            <a:r>
              <a:rPr lang="lv-LV" sz="2000" dirty="0">
                <a:solidFill>
                  <a:schemeClr val="tx1"/>
                </a:solidFill>
              </a:rPr>
              <a:t> skolēni no 225 skolām.  </a:t>
            </a:r>
          </a:p>
          <a:p>
            <a:pPr lvl="1"/>
            <a:r>
              <a:rPr lang="lv-LV" sz="2000" dirty="0">
                <a:solidFill>
                  <a:schemeClr val="tx1"/>
                </a:solidFill>
              </a:rPr>
              <a:t>Pētījumu IZM uzdevumā veic LU Izglītības pētniecības institūts. Tas tiek veikts regulāri reizi trijos gados.</a:t>
            </a:r>
          </a:p>
          <a:p>
            <a:pPr lvl="1"/>
            <a:r>
              <a:rPr lang="lv-LV" sz="2000" dirty="0">
                <a:solidFill>
                  <a:schemeClr val="tx1"/>
                </a:solidFill>
              </a:rPr>
              <a:t>Monitoringā iekļauts rādītājs: Fiziskā un emocionālā vardarbība izglītības vidē (Ņirgāšanās jeb </a:t>
            </a:r>
            <a:r>
              <a:rPr lang="lv-LV" sz="2000" dirty="0" err="1">
                <a:solidFill>
                  <a:schemeClr val="tx1"/>
                </a:solidFill>
              </a:rPr>
              <a:t>bulings</a:t>
            </a:r>
            <a:r>
              <a:rPr lang="lv-LV" sz="2000" dirty="0">
                <a:solidFill>
                  <a:schemeClr val="tx1"/>
                </a:solidFill>
              </a:rPr>
              <a:t> izglītības vidē)</a:t>
            </a:r>
          </a:p>
        </p:txBody>
      </p:sp>
    </p:spTree>
    <p:extLst>
      <p:ext uri="{BB962C8B-B14F-4D97-AF65-F5344CB8AC3E}">
        <p14:creationId xmlns:p14="http://schemas.microsoft.com/office/powerpoint/2010/main" val="3730103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5B4C8-539B-829A-00EA-37EDEE237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164373"/>
            <a:ext cx="8938642" cy="796670"/>
          </a:xfrm>
        </p:spPr>
        <p:txBody>
          <a:bodyPr>
            <a:noAutofit/>
          </a:bodyPr>
          <a:lstStyle/>
          <a:p>
            <a:r>
              <a:rPr lang="lv-LV" dirty="0">
                <a:solidFill>
                  <a:srgbClr val="FF0000"/>
                </a:solidFill>
              </a:rPr>
              <a:t>1. un 2. grupa: pētījumu (aptauju) dati II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1D46A4-AC5B-60E9-EB92-9CEFA2AB18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1070811"/>
            <a:ext cx="9361040" cy="5224481"/>
          </a:xfrm>
        </p:spPr>
        <p:txBody>
          <a:bodyPr>
            <a:normAutofit/>
          </a:bodyPr>
          <a:lstStyle/>
          <a:p>
            <a:r>
              <a:rPr lang="lv-LV" sz="2400" dirty="0">
                <a:solidFill>
                  <a:schemeClr val="tx1"/>
                </a:solidFill>
              </a:rPr>
              <a:t>Nozīmīgākais pētījums pēdējo piecu gadu laikā ar augstāko potenciālu regulāram monitoringam vardarbības jomā:</a:t>
            </a:r>
          </a:p>
          <a:p>
            <a:r>
              <a:rPr lang="lv-LV" sz="2400" b="1" dirty="0">
                <a:solidFill>
                  <a:schemeClr val="tx1"/>
                </a:solidFill>
              </a:rPr>
              <a:t>CSP, 2021. Ar dzimumu saistītas vardarbības </a:t>
            </a:r>
            <a:r>
              <a:rPr lang="lv-LV" sz="2400" b="1" dirty="0" err="1">
                <a:solidFill>
                  <a:schemeClr val="tx1"/>
                </a:solidFill>
              </a:rPr>
              <a:t>apsekojums</a:t>
            </a:r>
            <a:r>
              <a:rPr lang="lv-LV" sz="2400" b="1" dirty="0">
                <a:solidFill>
                  <a:schemeClr val="tx1"/>
                </a:solidFill>
              </a:rPr>
              <a:t>. </a:t>
            </a:r>
          </a:p>
          <a:p>
            <a:pPr lvl="1"/>
            <a:r>
              <a:rPr lang="lv-LV" sz="2400" dirty="0">
                <a:solidFill>
                  <a:schemeClr val="tx1"/>
                </a:solidFill>
              </a:rPr>
              <a:t>Aptauja. Izlases lielums </a:t>
            </a:r>
            <a:r>
              <a:rPr lang="lv-LV" sz="2400" b="1" dirty="0">
                <a:solidFill>
                  <a:schemeClr val="tx1"/>
                </a:solidFill>
              </a:rPr>
              <a:t>6300 respondenti</a:t>
            </a:r>
            <a:r>
              <a:rPr lang="lv-LV" sz="2400" dirty="0">
                <a:solidFill>
                  <a:schemeClr val="tx1"/>
                </a:solidFill>
              </a:rPr>
              <a:t>. </a:t>
            </a:r>
          </a:p>
          <a:p>
            <a:pPr lvl="1"/>
            <a:r>
              <a:rPr lang="lv-LV" sz="2400" dirty="0">
                <a:solidFill>
                  <a:schemeClr val="tx1"/>
                </a:solidFill>
              </a:rPr>
              <a:t>Jāveic regulāri, vienu reizi 5-7 gados ar salīdzināmu izlases metodi un lielumu.</a:t>
            </a:r>
          </a:p>
          <a:p>
            <a:pPr lvl="1"/>
            <a:r>
              <a:rPr lang="lv-LV" sz="2400" dirty="0">
                <a:solidFill>
                  <a:schemeClr val="tx1"/>
                </a:solidFill>
              </a:rPr>
              <a:t>CSP </a:t>
            </a:r>
            <a:r>
              <a:rPr lang="lv-LV" sz="2400" dirty="0" err="1">
                <a:solidFill>
                  <a:schemeClr val="tx1"/>
                </a:solidFill>
              </a:rPr>
              <a:t>apsekojums</a:t>
            </a:r>
            <a:r>
              <a:rPr lang="lv-LV" sz="2400" dirty="0">
                <a:solidFill>
                  <a:schemeClr val="tx1"/>
                </a:solidFill>
              </a:rPr>
              <a:t> aptver šādas tēmas: 1) </a:t>
            </a:r>
            <a:r>
              <a:rPr lang="lv-LV" sz="2400" dirty="0" err="1">
                <a:solidFill>
                  <a:schemeClr val="tx1"/>
                </a:solidFill>
              </a:rPr>
              <a:t>starppersonu</a:t>
            </a:r>
            <a:r>
              <a:rPr lang="lv-LV" sz="2400" dirty="0">
                <a:solidFill>
                  <a:schemeClr val="tx1"/>
                </a:solidFill>
              </a:rPr>
              <a:t> vardarbība; 2) vardarbības pieredze bērnībā; 3) seksuālā uzmākšanās darbavietā; 4) vajāšana; 5) vardarbības uztvere un informētība par pakalpojumiem no vardarbības cietušajiem. </a:t>
            </a:r>
          </a:p>
        </p:txBody>
      </p:sp>
    </p:spTree>
    <p:extLst>
      <p:ext uri="{BB962C8B-B14F-4D97-AF65-F5344CB8AC3E}">
        <p14:creationId xmlns:p14="http://schemas.microsoft.com/office/powerpoint/2010/main" val="554965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5B4C8-539B-829A-00EA-37EDEE237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336" y="40042"/>
            <a:ext cx="10801200" cy="796670"/>
          </a:xfrm>
        </p:spPr>
        <p:txBody>
          <a:bodyPr>
            <a:normAutofit fontScale="90000"/>
          </a:bodyPr>
          <a:lstStyle/>
          <a:p>
            <a:r>
              <a:rPr lang="lv-LV" dirty="0">
                <a:solidFill>
                  <a:srgbClr val="FF0000"/>
                </a:solidFill>
              </a:rPr>
              <a:t>3. grupa. Administratīvie dati (14 pamata indikatori)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2E6676-F13D-5722-C797-1F5B9B4E56EA}"/>
              </a:ext>
            </a:extLst>
          </p:cNvPr>
          <p:cNvSpPr txBox="1"/>
          <p:nvPr/>
        </p:nvSpPr>
        <p:spPr>
          <a:xfrm>
            <a:off x="479376" y="1268760"/>
            <a:ext cx="9289032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spcAft>
                <a:spcPts val="600"/>
              </a:spcAft>
              <a:buClr>
                <a:schemeClr val="accent3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lv-LV" sz="2400" dirty="0"/>
              <a:t>Daļai administratīvo datu pieaugums – samazinājums nerāda vardarbības pieauguma – samazinājuma tendenci, bet </a:t>
            </a:r>
            <a:r>
              <a:rPr lang="lv-LV" sz="2400" dirty="0">
                <a:solidFill>
                  <a:srgbClr val="C00000"/>
                </a:solidFill>
              </a:rPr>
              <a:t>institūciju darbu, kā arī uzticēšanās līmeni institūcijām, gatavību vispār vērsties pēc palīdzības</a:t>
            </a:r>
            <a:r>
              <a:rPr lang="lv-LV" sz="2400" dirty="0"/>
              <a:t>, tādēļ var fiksēt tikai skaitu, bet ne izvērtēt, vai šis rādītājs parāda tendenci. </a:t>
            </a:r>
          </a:p>
          <a:p>
            <a:pPr marL="457200" indent="-457200" algn="just">
              <a:spcAft>
                <a:spcPts val="600"/>
              </a:spcAft>
              <a:buClr>
                <a:schemeClr val="accent3">
                  <a:lumMod val="50000"/>
                </a:schemeClr>
              </a:buClr>
              <a:buFont typeface="Wingdings" panose="05000000000000000000" pitchFamily="2" charset="2"/>
              <a:buChar char="Ø"/>
            </a:pPr>
            <a:endParaRPr lang="lv-LV" sz="2400" dirty="0"/>
          </a:p>
          <a:p>
            <a:pPr marL="457200" indent="-457200" algn="just">
              <a:spcAft>
                <a:spcPts val="600"/>
              </a:spcAft>
              <a:buClr>
                <a:schemeClr val="accent3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lv-LV" sz="2400" dirty="0"/>
              <a:t>Dažkārt rādītāja pieaugums liecina tieši par pozitīvo – vairāk cilvēku uzticas un lūdz palīdzību, vai institūcijām ir kapacitāte sniegt palīdzību (piemēram, policijas lēmumu par nošķiršanu skaits; sniegto sociālās rehabilitācijas pakalpojumu skaits).</a:t>
            </a:r>
          </a:p>
        </p:txBody>
      </p:sp>
    </p:spTree>
    <p:extLst>
      <p:ext uri="{BB962C8B-B14F-4D97-AF65-F5344CB8AC3E}">
        <p14:creationId xmlns:p14="http://schemas.microsoft.com/office/powerpoint/2010/main" val="30024228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5B4C8-539B-829A-00EA-37EDEE237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336" y="40042"/>
            <a:ext cx="10801200" cy="796670"/>
          </a:xfrm>
        </p:spPr>
        <p:txBody>
          <a:bodyPr>
            <a:normAutofit fontScale="90000"/>
          </a:bodyPr>
          <a:lstStyle/>
          <a:p>
            <a:r>
              <a:rPr lang="lv-LV" dirty="0">
                <a:solidFill>
                  <a:srgbClr val="FF0000"/>
                </a:solidFill>
              </a:rPr>
              <a:t>3. grupa. Administratīvie dati (14 pamata indikatori)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2E6676-F13D-5722-C797-1F5B9B4E56EA}"/>
              </a:ext>
            </a:extLst>
          </p:cNvPr>
          <p:cNvSpPr txBox="1"/>
          <p:nvPr/>
        </p:nvSpPr>
        <p:spPr>
          <a:xfrm>
            <a:off x="0" y="1052736"/>
            <a:ext cx="10416480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spcAft>
                <a:spcPts val="600"/>
              </a:spcAft>
              <a:buClr>
                <a:schemeClr val="accent3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lv-LV" sz="2400" dirty="0">
                <a:highlight>
                  <a:srgbClr val="FFFF00"/>
                </a:highlight>
              </a:rPr>
              <a:t>Nozīmīgākie risināmie jautājumi administratīvo datu uzlabošanā</a:t>
            </a:r>
            <a:r>
              <a:rPr lang="lv-LV" sz="2400" dirty="0"/>
              <a:t>:</a:t>
            </a:r>
          </a:p>
          <a:p>
            <a:pPr lvl="1" algn="just">
              <a:spcAft>
                <a:spcPts val="600"/>
              </a:spcAft>
              <a:buClr>
                <a:schemeClr val="accent3">
                  <a:lumMod val="50000"/>
                </a:schemeClr>
              </a:buClr>
            </a:pPr>
            <a:r>
              <a:rPr lang="lv-LV" sz="2400" b="1" dirty="0"/>
              <a:t>1. Policijas ziņojumi par apdraudējuma izvērtēšanu (izsaukumi par ģimenes konfliktu):</a:t>
            </a:r>
          </a:p>
          <a:p>
            <a:pPr marL="914400" lvl="1" indent="-457200" algn="just">
              <a:spcAft>
                <a:spcPts val="600"/>
              </a:spcAft>
              <a:buClr>
                <a:schemeClr val="accent3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lv-LV" sz="2400" b="1" dirty="0">
                <a:solidFill>
                  <a:srgbClr val="FF0000"/>
                </a:solidFill>
              </a:rPr>
              <a:t>Ļoti nozīmīga informācija, kas raksturo vardarbību ģimenē</a:t>
            </a:r>
            <a:r>
              <a:rPr lang="lv-LV" sz="2400" b="1" dirty="0"/>
              <a:t>!</a:t>
            </a:r>
          </a:p>
          <a:p>
            <a:pPr marL="914400" lvl="1" indent="-457200" algn="just">
              <a:spcAft>
                <a:spcPts val="600"/>
              </a:spcAft>
              <a:buClr>
                <a:schemeClr val="accent3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lv-LV" sz="2400" b="1" dirty="0"/>
              <a:t>2021. gadā tika sastādīti 4033 ziņojumi, kas tālāk arī nosūtīti pašvaldību sociālajiem dienestiem, bet 2022. gadā – </a:t>
            </a:r>
            <a:r>
              <a:rPr lang="lv-LV" sz="2400" b="1" dirty="0">
                <a:solidFill>
                  <a:srgbClr val="FF0000"/>
                </a:solidFill>
              </a:rPr>
              <a:t>3957</a:t>
            </a:r>
            <a:r>
              <a:rPr lang="lv-LV" sz="2400" b="1" dirty="0"/>
              <a:t> ziņojumi. Šobrīd pieejama informācija tikai par Rīgu (1/3 daļu gadījumu)!</a:t>
            </a:r>
          </a:p>
          <a:p>
            <a:pPr marL="914400" lvl="1" indent="-457200" algn="just">
              <a:spcAft>
                <a:spcPts val="600"/>
              </a:spcAft>
              <a:buClr>
                <a:schemeClr val="accent3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lv-LV" sz="2400" b="1" dirty="0"/>
              <a:t>Jāizstrādā vienota pieeja, kā tiek apkopoti un analizēti dati!</a:t>
            </a:r>
          </a:p>
          <a:p>
            <a:pPr marL="914400" lvl="1" indent="-457200" algn="just">
              <a:spcAft>
                <a:spcPts val="600"/>
              </a:spcAft>
              <a:buClr>
                <a:schemeClr val="accent3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lv-LV" sz="2400" b="1" dirty="0"/>
              <a:t>Šos datus nepieciešams apkopot centralizēti un nepieciešams nodrošināt, ka šie dati analīzei ir pieejami atvērtā </a:t>
            </a:r>
            <a:r>
              <a:rPr lang="lv-LV" sz="2400" b="1" dirty="0" err="1"/>
              <a:t>anonimizētā</a:t>
            </a:r>
            <a:r>
              <a:rPr lang="lv-LV" sz="2400" b="1" dirty="0"/>
              <a:t> formātā, proti, ir iespējama datu padziļināta analīze pēc vairākiem parametriem, izejot no analīzes mērķa.</a:t>
            </a:r>
          </a:p>
          <a:p>
            <a:pPr marL="457200" indent="-457200" algn="just">
              <a:spcAft>
                <a:spcPts val="600"/>
              </a:spcAft>
              <a:buClr>
                <a:schemeClr val="accent3">
                  <a:lumMod val="50000"/>
                </a:schemeClr>
              </a:buClr>
              <a:buFont typeface="Wingdings" panose="05000000000000000000" pitchFamily="2" charset="2"/>
              <a:buChar char="Ø"/>
            </a:pPr>
            <a:endParaRPr lang="lv-LV" sz="2400" dirty="0"/>
          </a:p>
        </p:txBody>
      </p:sp>
    </p:spTree>
    <p:extLst>
      <p:ext uri="{BB962C8B-B14F-4D97-AF65-F5344CB8AC3E}">
        <p14:creationId xmlns:p14="http://schemas.microsoft.com/office/powerpoint/2010/main" val="1703961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59499-0973-0833-2D75-22CE897D3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ZIŅOJUMS PAR NOTIKUMU. Veidlapa 1. daļa</a:t>
            </a:r>
          </a:p>
        </p:txBody>
      </p:sp>
      <p:pic>
        <p:nvPicPr>
          <p:cNvPr id="4" name="Picture 3" descr="A black and white form with white text&#10;&#10;Description automatically generated">
            <a:extLst>
              <a:ext uri="{FF2B5EF4-FFF2-40B4-BE49-F238E27FC236}">
                <a16:creationId xmlns:a16="http://schemas.microsoft.com/office/drawing/2014/main" id="{13D1A4E4-0D0E-9F04-19A5-6AFB32857C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584" y="836712"/>
            <a:ext cx="7303359" cy="5904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1298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59499-0973-0833-2D75-22CE897D3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ZIŅOJUMS PAR NOTIKUMU. Veidlapa 2. daļa</a:t>
            </a:r>
          </a:p>
        </p:txBody>
      </p:sp>
      <p:pic>
        <p:nvPicPr>
          <p:cNvPr id="5" name="Picture 4" descr="A questionnaire with a list of text&#10;&#10;Description automatically generated">
            <a:extLst>
              <a:ext uri="{FF2B5EF4-FFF2-40B4-BE49-F238E27FC236}">
                <a16:creationId xmlns:a16="http://schemas.microsoft.com/office/drawing/2014/main" id="{8ED8F4BF-711D-5383-02A4-7AAD612D4E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5480" y="881336"/>
            <a:ext cx="9013456" cy="597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82537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1802</TotalTime>
  <Words>1375</Words>
  <Application>Microsoft Office PowerPoint</Application>
  <PresentationFormat>Widescreen</PresentationFormat>
  <Paragraphs>85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Trebuchet MS</vt:lpstr>
      <vt:lpstr>Wingdings</vt:lpstr>
      <vt:lpstr>Wingdings 3</vt:lpstr>
      <vt:lpstr>Facet</vt:lpstr>
      <vt:lpstr>Pētījums par vardarbības ģimenē un vardarbības pret bērnu datu monitoringa sistēmas izveidi (2023)  Nodibinājums "Baltic Institute of Social Sciences"  Inese Šūpule, Dr.sc.soc.   </vt:lpstr>
      <vt:lpstr>Pētījuma mērķis</vt:lpstr>
      <vt:lpstr>Galveno indikatoru grupu raksturojums</vt:lpstr>
      <vt:lpstr>1. un 2. grupa: pētījumu (aptauju) dati I</vt:lpstr>
      <vt:lpstr>1. un 2. grupa: pētījumu (aptauju) dati II</vt:lpstr>
      <vt:lpstr>3. grupa. Administratīvie dati (14 pamata indikatori)</vt:lpstr>
      <vt:lpstr>3. grupa. Administratīvie dati (14 pamata indikatori)</vt:lpstr>
      <vt:lpstr>ZIŅOJUMS PAR NOTIKUMU. Veidlapa 1. daļa</vt:lpstr>
      <vt:lpstr>ZIŅOJUMS PAR NOTIKUMU. Veidlapa 2. daļa</vt:lpstr>
      <vt:lpstr>Rīgas pašvaldības policijas dati: 2019-2022</vt:lpstr>
      <vt:lpstr>Rīgas pašvaldības policijas dati: 2019-2022</vt:lpstr>
      <vt:lpstr>3. grupa. Administratīvie dati (14 pamata indikatori)</vt:lpstr>
      <vt:lpstr>3. grupa. Administratīvie dati (14 pamata indikatori)</vt:lpstr>
      <vt:lpstr>3. grupa. Administratīvie dati (14 pamata indikatori)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Ikgadējs nabadzības un sociālās atstumtības mazināšanas rīcībpolitikas izvērtējums  (t.sk. par nevienlīdzību sabiedriskā transporta pieejamības jomā)  STARPZIŅOJUMS  Izpildītājs: Nodibinājums "Baltic Institute of Social Sciences"</dc:title>
  <dc:creator>Evija Klave</dc:creator>
  <cp:lastModifiedBy>Inese Šūpule</cp:lastModifiedBy>
  <cp:revision>90</cp:revision>
  <dcterms:created xsi:type="dcterms:W3CDTF">2020-04-07T13:45:14Z</dcterms:created>
  <dcterms:modified xsi:type="dcterms:W3CDTF">2024-04-24T08:24:30Z</dcterms:modified>
</cp:coreProperties>
</file>