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56" r:id="rId5"/>
    <p:sldId id="4800" r:id="rId6"/>
    <p:sldId id="4801" r:id="rId7"/>
    <p:sldId id="4802" r:id="rId8"/>
    <p:sldId id="270" r:id="rId9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  <p15:guide id="5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45A17E"/>
    <a:srgbClr val="60EC28"/>
    <a:srgbClr val="ECEBC9"/>
    <a:srgbClr val="E0EF98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00031A-E19B-4E65-A128-2E694EDE718B}" v="9" dt="2024-03-10T17:54:08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>
        <p:guide orient="horz" pos="1230"/>
        <p:guide pos="1504"/>
        <p:guide pos="3940"/>
        <p:guide orient="horz" pos="84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13.03.2024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5325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4FCD5-F6BA-425D-B7E1-1B8D321977B2}" type="slidenum">
              <a:rPr lang="lv-LV" altLang="en-US" smtClean="0"/>
              <a:pPr>
                <a:defRPr/>
              </a:pPr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225197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70CD7034-DF75-41C1-9FA3-C7D228A739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0"/>
            <a:ext cx="3248025" cy="324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A4D26A2-E7E0-4E29-83B1-CAEB402E74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0"/>
            <a:ext cx="195738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6A0A0A0-9B27-4B4C-B321-455EE44D7C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0"/>
            <a:ext cx="19573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6BD882-DCD4-4CFE-A81C-420277A948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2638BF4D-5ADD-494F-9EDC-80E3D19A16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0"/>
            <a:ext cx="1852613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DE818A8-E405-452E-A959-C228B3EC22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0"/>
            <a:ext cx="195738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556C1299-1D2D-4384-BD15-680FA5989E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0"/>
            <a:ext cx="19573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341AD4-FFF3-4D95-934F-F551611770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0"/>
            <a:ext cx="19573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5E7FBD2B-2CC4-4224-9A77-EDA75A2C51D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0" y="0"/>
            <a:ext cx="3441700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cid:image007.png@01D9A8E1.9CACD260" TargetMode="External"/><Relationship Id="rId3" Type="http://schemas.openxmlformats.org/officeDocument/2006/relationships/hyperlink" Target="https://twitter.com/VARAM_Latvija" TargetMode="External"/><Relationship Id="rId7" Type="http://schemas.openxmlformats.org/officeDocument/2006/relationships/image" Target="../media/image9.png"/><Relationship Id="rId12" Type="http://schemas.openxmlformats.org/officeDocument/2006/relationships/image" Target="cid:image011.png@01D9A8E1.9CACD26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cid:image006.png@01D9A8E1.9CACD260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hyperlink" Target="https://www.linkedin.com/company/vides-aizsardz%C4%ABbas-un-re%C4%A3ion%C4%81l%C4%81s-att%C4%ABst%C4%ABbas-ministrij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>
                <a:cs typeface="Times New Roman" panose="02020603050405020304" pitchFamily="18" charset="0"/>
              </a:rPr>
            </a:br>
            <a:br>
              <a:rPr lang="lv-LV" altLang="lv-LV" sz="2800"/>
            </a:br>
            <a:endParaRPr lang="lv-LV" altLang="en-US" sz="280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3814364"/>
            <a:ext cx="12192000" cy="525763"/>
          </a:xfrm>
        </p:spPr>
        <p:txBody>
          <a:bodyPr wrap="square">
            <a:spAutoFit/>
          </a:bodyPr>
          <a:lstStyle/>
          <a:p>
            <a:r>
              <a:rPr lang="lv-LV" altLang="lv-LV" sz="2800" b="1" dirty="0">
                <a:solidFill>
                  <a:srgbClr val="29702A"/>
                </a:solidFill>
                <a:latin typeface="Verdana"/>
                <a:ea typeface="Verdana"/>
              </a:rPr>
              <a:t> Pirmsskolas izglītības pieejamības uzlabošana pašvaldībās</a:t>
            </a:r>
            <a:endParaRPr lang="lv-LV" altLang="lv-LV" sz="2800" b="1" dirty="0">
              <a:solidFill>
                <a:srgbClr val="29702A"/>
              </a:solidFill>
            </a:endParaRPr>
          </a:p>
        </p:txBody>
      </p:sp>
      <p:sp>
        <p:nvSpPr>
          <p:cNvPr id="12292" name="Text Placeholder 2">
            <a:extLst>
              <a:ext uri="{FF2B5EF4-FFF2-40B4-BE49-F238E27FC236}">
                <a16:creationId xmlns:a16="http://schemas.microsoft.com/office/drawing/2014/main" id="{BA5D4051-60C8-4C38-95E3-0A5B1D78DC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903913"/>
            <a:ext cx="10363200" cy="639762"/>
          </a:xfrm>
        </p:spPr>
        <p:txBody>
          <a:bodyPr/>
          <a:lstStyle/>
          <a:p>
            <a:r>
              <a:rPr lang="lv-LV" altLang="lv-LV" dirty="0"/>
              <a:t>2024.gada 13.marts</a:t>
            </a:r>
          </a:p>
          <a:p>
            <a:endParaRPr lang="lv-LV" alt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3E93D76-0604-A90F-AC8C-0021FE9EF3C1}"/>
              </a:ext>
            </a:extLst>
          </p:cNvPr>
          <p:cNvCxnSpPr>
            <a:cxnSpLocks/>
          </p:cNvCxnSpPr>
          <p:nvPr/>
        </p:nvCxnSpPr>
        <p:spPr>
          <a:xfrm>
            <a:off x="2422071" y="4999903"/>
            <a:ext cx="7347857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8978-9C58-5D73-7421-A7B091321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381000"/>
            <a:ext cx="9133840" cy="1036642"/>
          </a:xfrm>
        </p:spPr>
        <p:txBody>
          <a:bodyPr/>
          <a:lstStyle/>
          <a:p>
            <a:pPr algn="ctr"/>
            <a:r>
              <a:rPr lang="lv-LV" dirty="0">
                <a:solidFill>
                  <a:srgbClr val="29702A"/>
                </a:solidFill>
              </a:rPr>
              <a:t>Valsts budžeta aizdevumi pirmsskolas izglītības infrastruktūrai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5F8DC-ED87-F31A-B142-AAA3B1DE0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752601"/>
            <a:ext cx="10972800" cy="4724399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/>
              <a:t>Aizdevumi </a:t>
            </a:r>
            <a:r>
              <a:rPr lang="lv-LV" sz="2400" b="1" dirty="0"/>
              <a:t>jaunu pirmsskolas izglītības iestāžu (PII) būvniecībai vai esošu PII paplašināšanai </a:t>
            </a:r>
            <a:r>
              <a:rPr lang="lv-LV" sz="2400" dirty="0"/>
              <a:t>ir pieejami </a:t>
            </a:r>
            <a:r>
              <a:rPr lang="lv-LV" sz="2400" b="1" dirty="0"/>
              <a:t>kopš 2020.gada </a:t>
            </a:r>
            <a:r>
              <a:rPr lang="lv-LV" sz="2400" dirty="0"/>
              <a:t>– īstenojot 23 investīciju projektus par kopējo valsts budžeta aizdevumu apmēru 32 592 738 </a:t>
            </a:r>
            <a:r>
              <a:rPr lang="lv-LV" sz="2400" i="1" dirty="0" err="1"/>
              <a:t>euro</a:t>
            </a:r>
            <a:r>
              <a:rPr lang="lv-LV" sz="2400" dirty="0"/>
              <a:t>, </a:t>
            </a:r>
            <a:r>
              <a:rPr lang="lv-LV" sz="2400" b="1" dirty="0"/>
              <a:t>radītas 2 933 jaunas vietas </a:t>
            </a:r>
            <a:r>
              <a:rPr lang="lv-LV" sz="2400" dirty="0"/>
              <a:t>pašvaldību PII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/>
              <a:t>2023.gadā pašvaldībām bija iespējas saņemt valsts budžeta aizdevumus, lai veiktu investīcijas </a:t>
            </a:r>
            <a:r>
              <a:rPr lang="lv-LV" sz="2400" b="1" dirty="0"/>
              <a:t>esošās PII infrastruktūras attīstībā </a:t>
            </a:r>
            <a:r>
              <a:rPr lang="lv-LV" sz="2400" dirty="0"/>
              <a:t>(remontiem) – piešķirtais valsts budžeta aizdevumu kopējais apmērs – 9 058 162,71 </a:t>
            </a:r>
            <a:r>
              <a:rPr lang="lv-LV" sz="2400" i="1" dirty="0" err="1"/>
              <a:t>euro</a:t>
            </a:r>
            <a:r>
              <a:rPr lang="lv-LV" sz="2400" dirty="0"/>
              <a:t> - īstenojot 26 projektus kopumā investīcijas tika veiktas </a:t>
            </a:r>
            <a:r>
              <a:rPr lang="lv-LV" sz="2400" b="1" dirty="0"/>
              <a:t>55 pašvaldību PII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/>
              <a:t>2024.gadā pašvaldības arī varēs saņemt valsts budžeta aizdevumus – 2024.gada 5.marta </a:t>
            </a:r>
            <a:r>
              <a:rPr lang="lv-LV" sz="2400" b="1" dirty="0"/>
              <a:t>MK noteikumi Nr. 159 </a:t>
            </a:r>
            <a:r>
              <a:rPr lang="lv-LV" sz="2400" dirty="0"/>
              <a:t>“Kritēriji un kārtība, kādā tiek izvērtēti pašvaldību investīciju projektu pieteikumi valsts aizdevuma saņemšanai” 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B278D-DE4A-F6E8-9A06-E1387B5933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668388-04E0-5CD2-1DD8-93DD0C5EC6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F0FED-5F85-E88D-43C1-8C3BA70A5F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grpSp>
        <p:nvGrpSpPr>
          <p:cNvPr id="7" name="Google Shape;9607;p77">
            <a:extLst>
              <a:ext uri="{FF2B5EF4-FFF2-40B4-BE49-F238E27FC236}">
                <a16:creationId xmlns:a16="http://schemas.microsoft.com/office/drawing/2014/main" id="{955BDA5B-7DB2-5643-51BC-4BA9ABBD2ADE}"/>
              </a:ext>
            </a:extLst>
          </p:cNvPr>
          <p:cNvGrpSpPr/>
          <p:nvPr/>
        </p:nvGrpSpPr>
        <p:grpSpPr>
          <a:xfrm>
            <a:off x="567406" y="5644952"/>
            <a:ext cx="490788" cy="445869"/>
            <a:chOff x="-62518200" y="2692475"/>
            <a:chExt cx="318225" cy="289100"/>
          </a:xfrm>
          <a:solidFill>
            <a:srgbClr val="29702A"/>
          </a:solidFill>
        </p:grpSpPr>
        <p:sp>
          <p:nvSpPr>
            <p:cNvPr id="8" name="Google Shape;9608;p77">
              <a:extLst>
                <a:ext uri="{FF2B5EF4-FFF2-40B4-BE49-F238E27FC236}">
                  <a16:creationId xmlns:a16="http://schemas.microsoft.com/office/drawing/2014/main" id="{403CAB66-27B5-4F1E-FADF-E7DC4E229D21}"/>
                </a:ext>
              </a:extLst>
            </p:cNvPr>
            <p:cNvSpPr/>
            <p:nvPr/>
          </p:nvSpPr>
          <p:spPr>
            <a:xfrm>
              <a:off x="-62518200" y="2692475"/>
              <a:ext cx="318225" cy="289100"/>
            </a:xfrm>
            <a:custGeom>
              <a:avLst/>
              <a:gdLst/>
              <a:ahLst/>
              <a:cxnLst/>
              <a:rect l="l" t="t" r="r" b="b"/>
              <a:pathLst>
                <a:path w="12729" h="11564" extrusionOk="0">
                  <a:moveTo>
                    <a:pt x="3750" y="851"/>
                  </a:moveTo>
                  <a:cubicBezTo>
                    <a:pt x="5420" y="851"/>
                    <a:pt x="6617" y="1513"/>
                    <a:pt x="6617" y="2112"/>
                  </a:cubicBezTo>
                  <a:cubicBezTo>
                    <a:pt x="6617" y="2679"/>
                    <a:pt x="5420" y="3309"/>
                    <a:pt x="3750" y="3309"/>
                  </a:cubicBezTo>
                  <a:cubicBezTo>
                    <a:pt x="2206" y="3309"/>
                    <a:pt x="851" y="2679"/>
                    <a:pt x="851" y="2112"/>
                  </a:cubicBezTo>
                  <a:cubicBezTo>
                    <a:pt x="851" y="1481"/>
                    <a:pt x="2112" y="851"/>
                    <a:pt x="3750" y="851"/>
                  </a:cubicBezTo>
                  <a:close/>
                  <a:moveTo>
                    <a:pt x="6617" y="3403"/>
                  </a:moveTo>
                  <a:lnTo>
                    <a:pt x="6617" y="3781"/>
                  </a:lnTo>
                  <a:cubicBezTo>
                    <a:pt x="5829" y="4222"/>
                    <a:pt x="5199" y="4884"/>
                    <a:pt x="4821" y="5672"/>
                  </a:cubicBezTo>
                  <a:cubicBezTo>
                    <a:pt x="4475" y="5766"/>
                    <a:pt x="4096" y="5766"/>
                    <a:pt x="3750" y="5766"/>
                  </a:cubicBezTo>
                  <a:cubicBezTo>
                    <a:pt x="2206" y="5766"/>
                    <a:pt x="851" y="5136"/>
                    <a:pt x="851" y="4506"/>
                  </a:cubicBezTo>
                  <a:lnTo>
                    <a:pt x="851" y="3403"/>
                  </a:lnTo>
                  <a:cubicBezTo>
                    <a:pt x="1639" y="3939"/>
                    <a:pt x="2742" y="4159"/>
                    <a:pt x="3750" y="4159"/>
                  </a:cubicBezTo>
                  <a:cubicBezTo>
                    <a:pt x="4727" y="4159"/>
                    <a:pt x="5829" y="3939"/>
                    <a:pt x="6617" y="3403"/>
                  </a:cubicBezTo>
                  <a:close/>
                  <a:moveTo>
                    <a:pt x="883" y="5913"/>
                  </a:moveTo>
                  <a:cubicBezTo>
                    <a:pt x="1396" y="6254"/>
                    <a:pt x="2361" y="6617"/>
                    <a:pt x="3750" y="6617"/>
                  </a:cubicBezTo>
                  <a:cubicBezTo>
                    <a:pt x="4033" y="6617"/>
                    <a:pt x="4254" y="6617"/>
                    <a:pt x="4538" y="6585"/>
                  </a:cubicBezTo>
                  <a:lnTo>
                    <a:pt x="4538" y="6585"/>
                  </a:lnTo>
                  <a:cubicBezTo>
                    <a:pt x="4475" y="6869"/>
                    <a:pt x="4475" y="7184"/>
                    <a:pt x="4475" y="7467"/>
                  </a:cubicBezTo>
                  <a:cubicBezTo>
                    <a:pt x="4475" y="7719"/>
                    <a:pt x="4506" y="7971"/>
                    <a:pt x="4538" y="8255"/>
                  </a:cubicBezTo>
                  <a:cubicBezTo>
                    <a:pt x="4317" y="8287"/>
                    <a:pt x="4033" y="8287"/>
                    <a:pt x="3781" y="8287"/>
                  </a:cubicBezTo>
                  <a:cubicBezTo>
                    <a:pt x="2269" y="8287"/>
                    <a:pt x="883" y="7656"/>
                    <a:pt x="883" y="7026"/>
                  </a:cubicBezTo>
                  <a:lnTo>
                    <a:pt x="883" y="5913"/>
                  </a:lnTo>
                  <a:close/>
                  <a:moveTo>
                    <a:pt x="851" y="8350"/>
                  </a:moveTo>
                  <a:cubicBezTo>
                    <a:pt x="1639" y="8917"/>
                    <a:pt x="2773" y="9106"/>
                    <a:pt x="3750" y="9106"/>
                  </a:cubicBezTo>
                  <a:cubicBezTo>
                    <a:pt x="4096" y="9106"/>
                    <a:pt x="4412" y="9074"/>
                    <a:pt x="4727" y="9043"/>
                  </a:cubicBezTo>
                  <a:cubicBezTo>
                    <a:pt x="4979" y="9547"/>
                    <a:pt x="5294" y="10019"/>
                    <a:pt x="5672" y="10397"/>
                  </a:cubicBezTo>
                  <a:cubicBezTo>
                    <a:pt x="5136" y="10649"/>
                    <a:pt x="4475" y="10775"/>
                    <a:pt x="3750" y="10775"/>
                  </a:cubicBezTo>
                  <a:cubicBezTo>
                    <a:pt x="2112" y="10775"/>
                    <a:pt x="851" y="10082"/>
                    <a:pt x="851" y="9547"/>
                  </a:cubicBezTo>
                  <a:lnTo>
                    <a:pt x="851" y="8350"/>
                  </a:lnTo>
                  <a:close/>
                  <a:moveTo>
                    <a:pt x="8570" y="4159"/>
                  </a:moveTo>
                  <a:cubicBezTo>
                    <a:pt x="10366" y="4159"/>
                    <a:pt x="11878" y="5640"/>
                    <a:pt x="11878" y="7467"/>
                  </a:cubicBezTo>
                  <a:cubicBezTo>
                    <a:pt x="11878" y="9263"/>
                    <a:pt x="10366" y="10775"/>
                    <a:pt x="8570" y="10775"/>
                  </a:cubicBezTo>
                  <a:cubicBezTo>
                    <a:pt x="6743" y="10775"/>
                    <a:pt x="5262" y="9263"/>
                    <a:pt x="5262" y="7467"/>
                  </a:cubicBezTo>
                  <a:cubicBezTo>
                    <a:pt x="5262" y="5609"/>
                    <a:pt x="6743" y="4159"/>
                    <a:pt x="8570" y="4159"/>
                  </a:cubicBezTo>
                  <a:close/>
                  <a:moveTo>
                    <a:pt x="3781" y="1"/>
                  </a:moveTo>
                  <a:cubicBezTo>
                    <a:pt x="1797" y="1"/>
                    <a:pt x="64" y="851"/>
                    <a:pt x="64" y="2112"/>
                  </a:cubicBezTo>
                  <a:lnTo>
                    <a:pt x="64" y="9547"/>
                  </a:lnTo>
                  <a:cubicBezTo>
                    <a:pt x="1" y="10082"/>
                    <a:pt x="442" y="10649"/>
                    <a:pt x="1230" y="11027"/>
                  </a:cubicBezTo>
                  <a:cubicBezTo>
                    <a:pt x="1891" y="11405"/>
                    <a:pt x="2805" y="11563"/>
                    <a:pt x="3750" y="11563"/>
                  </a:cubicBezTo>
                  <a:cubicBezTo>
                    <a:pt x="4790" y="11563"/>
                    <a:pt x="5735" y="11311"/>
                    <a:pt x="6428" y="10964"/>
                  </a:cubicBezTo>
                  <a:cubicBezTo>
                    <a:pt x="7058" y="11342"/>
                    <a:pt x="7814" y="11563"/>
                    <a:pt x="8602" y="11563"/>
                  </a:cubicBezTo>
                  <a:cubicBezTo>
                    <a:pt x="10870" y="11563"/>
                    <a:pt x="12729" y="9704"/>
                    <a:pt x="12729" y="7404"/>
                  </a:cubicBezTo>
                  <a:cubicBezTo>
                    <a:pt x="12729" y="5136"/>
                    <a:pt x="10870" y="3277"/>
                    <a:pt x="8602" y="3277"/>
                  </a:cubicBezTo>
                  <a:cubicBezTo>
                    <a:pt x="8192" y="3277"/>
                    <a:pt x="7846" y="3309"/>
                    <a:pt x="7499" y="3435"/>
                  </a:cubicBezTo>
                  <a:lnTo>
                    <a:pt x="7499" y="2049"/>
                  </a:lnTo>
                  <a:cubicBezTo>
                    <a:pt x="7499" y="1481"/>
                    <a:pt x="7058" y="914"/>
                    <a:pt x="6302" y="536"/>
                  </a:cubicBezTo>
                  <a:cubicBezTo>
                    <a:pt x="5640" y="158"/>
                    <a:pt x="4727" y="1"/>
                    <a:pt x="37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  <p:sp>
          <p:nvSpPr>
            <p:cNvPr id="9" name="Google Shape;9609;p77">
              <a:extLst>
                <a:ext uri="{FF2B5EF4-FFF2-40B4-BE49-F238E27FC236}">
                  <a16:creationId xmlns:a16="http://schemas.microsoft.com/office/drawing/2014/main" id="{10CCBF62-6413-9E4F-0F31-83921D5E75FD}"/>
                </a:ext>
              </a:extLst>
            </p:cNvPr>
            <p:cNvSpPr/>
            <p:nvPr/>
          </p:nvSpPr>
          <p:spPr>
            <a:xfrm>
              <a:off x="-62335475" y="2804325"/>
              <a:ext cx="62250" cy="146525"/>
            </a:xfrm>
            <a:custGeom>
              <a:avLst/>
              <a:gdLst/>
              <a:ahLst/>
              <a:cxnLst/>
              <a:rect l="l" t="t" r="r" b="b"/>
              <a:pathLst>
                <a:path w="2490" h="5861" extrusionOk="0">
                  <a:moveTo>
                    <a:pt x="1261" y="0"/>
                  </a:moveTo>
                  <a:cubicBezTo>
                    <a:pt x="1009" y="0"/>
                    <a:pt x="820" y="189"/>
                    <a:pt x="820" y="410"/>
                  </a:cubicBezTo>
                  <a:lnTo>
                    <a:pt x="820" y="694"/>
                  </a:lnTo>
                  <a:cubicBezTo>
                    <a:pt x="348" y="851"/>
                    <a:pt x="1" y="1324"/>
                    <a:pt x="1" y="1891"/>
                  </a:cubicBezTo>
                  <a:cubicBezTo>
                    <a:pt x="1" y="2552"/>
                    <a:pt x="537" y="2930"/>
                    <a:pt x="978" y="3245"/>
                  </a:cubicBezTo>
                  <a:cubicBezTo>
                    <a:pt x="1293" y="3497"/>
                    <a:pt x="1639" y="3718"/>
                    <a:pt x="1639" y="3970"/>
                  </a:cubicBezTo>
                  <a:cubicBezTo>
                    <a:pt x="1671" y="4254"/>
                    <a:pt x="1482" y="4411"/>
                    <a:pt x="1261" y="4411"/>
                  </a:cubicBezTo>
                  <a:cubicBezTo>
                    <a:pt x="1009" y="4411"/>
                    <a:pt x="820" y="4191"/>
                    <a:pt x="820" y="3970"/>
                  </a:cubicBezTo>
                  <a:cubicBezTo>
                    <a:pt x="820" y="3718"/>
                    <a:pt x="631" y="3529"/>
                    <a:pt x="411" y="3529"/>
                  </a:cubicBezTo>
                  <a:cubicBezTo>
                    <a:pt x="190" y="3529"/>
                    <a:pt x="1" y="3718"/>
                    <a:pt x="1" y="3970"/>
                  </a:cubicBezTo>
                  <a:cubicBezTo>
                    <a:pt x="1" y="4506"/>
                    <a:pt x="348" y="4947"/>
                    <a:pt x="820" y="5136"/>
                  </a:cubicBezTo>
                  <a:lnTo>
                    <a:pt x="820" y="5419"/>
                  </a:lnTo>
                  <a:cubicBezTo>
                    <a:pt x="820" y="5671"/>
                    <a:pt x="1009" y="5860"/>
                    <a:pt x="1261" y="5860"/>
                  </a:cubicBezTo>
                  <a:cubicBezTo>
                    <a:pt x="1482" y="5860"/>
                    <a:pt x="1639" y="5671"/>
                    <a:pt x="1639" y="5419"/>
                  </a:cubicBezTo>
                  <a:lnTo>
                    <a:pt x="1639" y="5136"/>
                  </a:lnTo>
                  <a:cubicBezTo>
                    <a:pt x="2112" y="4978"/>
                    <a:pt x="2458" y="4506"/>
                    <a:pt x="2458" y="3970"/>
                  </a:cubicBezTo>
                  <a:cubicBezTo>
                    <a:pt x="2458" y="3308"/>
                    <a:pt x="1923" y="2899"/>
                    <a:pt x="1482" y="2584"/>
                  </a:cubicBezTo>
                  <a:cubicBezTo>
                    <a:pt x="1167" y="2363"/>
                    <a:pt x="820" y="2111"/>
                    <a:pt x="820" y="1891"/>
                  </a:cubicBezTo>
                  <a:cubicBezTo>
                    <a:pt x="820" y="1639"/>
                    <a:pt x="1009" y="1450"/>
                    <a:pt x="1261" y="1450"/>
                  </a:cubicBezTo>
                  <a:cubicBezTo>
                    <a:pt x="1482" y="1450"/>
                    <a:pt x="1639" y="1639"/>
                    <a:pt x="1639" y="1891"/>
                  </a:cubicBezTo>
                  <a:cubicBezTo>
                    <a:pt x="1639" y="2111"/>
                    <a:pt x="1860" y="2300"/>
                    <a:pt x="2049" y="2300"/>
                  </a:cubicBezTo>
                  <a:cubicBezTo>
                    <a:pt x="2269" y="2300"/>
                    <a:pt x="2490" y="2111"/>
                    <a:pt x="2490" y="1891"/>
                  </a:cubicBezTo>
                  <a:cubicBezTo>
                    <a:pt x="2490" y="1324"/>
                    <a:pt x="2112" y="883"/>
                    <a:pt x="1639" y="694"/>
                  </a:cubicBezTo>
                  <a:lnTo>
                    <a:pt x="1639" y="410"/>
                  </a:lnTo>
                  <a:cubicBezTo>
                    <a:pt x="1639" y="189"/>
                    <a:pt x="1450" y="0"/>
                    <a:pt x="12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</p:grpSp>
      <p:sp>
        <p:nvSpPr>
          <p:cNvPr id="10" name="Google Shape;9900;p78">
            <a:extLst>
              <a:ext uri="{FF2B5EF4-FFF2-40B4-BE49-F238E27FC236}">
                <a16:creationId xmlns:a16="http://schemas.microsoft.com/office/drawing/2014/main" id="{F9300213-0FEE-924C-70C7-47CF552D82FC}"/>
              </a:ext>
            </a:extLst>
          </p:cNvPr>
          <p:cNvSpPr/>
          <p:nvPr/>
        </p:nvSpPr>
        <p:spPr>
          <a:xfrm>
            <a:off x="567406" y="2178670"/>
            <a:ext cx="472703" cy="475493"/>
          </a:xfrm>
          <a:custGeom>
            <a:avLst/>
            <a:gdLst/>
            <a:ahLst/>
            <a:cxnLst/>
            <a:rect l="l" t="t" r="r" b="b"/>
            <a:pathLst>
              <a:path w="11689" h="11758" extrusionOk="0">
                <a:moveTo>
                  <a:pt x="8538" y="2747"/>
                </a:moveTo>
                <a:cubicBezTo>
                  <a:pt x="8727" y="2747"/>
                  <a:pt x="8853" y="2905"/>
                  <a:pt x="8853" y="3094"/>
                </a:cubicBezTo>
                <a:cubicBezTo>
                  <a:pt x="8885" y="3251"/>
                  <a:pt x="8727" y="3409"/>
                  <a:pt x="8538" y="3409"/>
                </a:cubicBezTo>
                <a:cubicBezTo>
                  <a:pt x="8444" y="3409"/>
                  <a:pt x="8381" y="3377"/>
                  <a:pt x="8286" y="3346"/>
                </a:cubicBezTo>
                <a:lnTo>
                  <a:pt x="8538" y="2747"/>
                </a:lnTo>
                <a:close/>
                <a:moveTo>
                  <a:pt x="3277" y="1581"/>
                </a:moveTo>
                <a:cubicBezTo>
                  <a:pt x="3844" y="1581"/>
                  <a:pt x="4316" y="2023"/>
                  <a:pt x="4316" y="2590"/>
                </a:cubicBezTo>
                <a:cubicBezTo>
                  <a:pt x="4316" y="3157"/>
                  <a:pt x="3844" y="3598"/>
                  <a:pt x="3277" y="3598"/>
                </a:cubicBezTo>
                <a:cubicBezTo>
                  <a:pt x="2741" y="3598"/>
                  <a:pt x="2269" y="3157"/>
                  <a:pt x="2269" y="2590"/>
                </a:cubicBezTo>
                <a:cubicBezTo>
                  <a:pt x="2269" y="1991"/>
                  <a:pt x="2741" y="1581"/>
                  <a:pt x="3277" y="1581"/>
                </a:cubicBezTo>
                <a:close/>
                <a:moveTo>
                  <a:pt x="9231" y="5457"/>
                </a:moveTo>
                <a:cubicBezTo>
                  <a:pt x="9672" y="5457"/>
                  <a:pt x="10050" y="5740"/>
                  <a:pt x="10208" y="6150"/>
                </a:cubicBezTo>
                <a:lnTo>
                  <a:pt x="8286" y="6150"/>
                </a:lnTo>
                <a:cubicBezTo>
                  <a:pt x="8412" y="5772"/>
                  <a:pt x="8759" y="5457"/>
                  <a:pt x="9231" y="5457"/>
                </a:cubicBezTo>
                <a:close/>
                <a:moveTo>
                  <a:pt x="10932" y="6843"/>
                </a:moveTo>
                <a:lnTo>
                  <a:pt x="10932" y="7504"/>
                </a:lnTo>
                <a:lnTo>
                  <a:pt x="5262" y="7504"/>
                </a:lnTo>
                <a:lnTo>
                  <a:pt x="5262" y="6843"/>
                </a:lnTo>
                <a:close/>
                <a:moveTo>
                  <a:pt x="3403" y="4291"/>
                </a:moveTo>
                <a:cubicBezTo>
                  <a:pt x="4064" y="4322"/>
                  <a:pt x="4631" y="4921"/>
                  <a:pt x="4631" y="5583"/>
                </a:cubicBezTo>
                <a:lnTo>
                  <a:pt x="4631" y="7725"/>
                </a:lnTo>
                <a:cubicBezTo>
                  <a:pt x="4348" y="7567"/>
                  <a:pt x="4033" y="7441"/>
                  <a:pt x="3686" y="7441"/>
                </a:cubicBezTo>
                <a:lnTo>
                  <a:pt x="3340" y="7441"/>
                </a:lnTo>
                <a:lnTo>
                  <a:pt x="3340" y="6402"/>
                </a:lnTo>
                <a:cubicBezTo>
                  <a:pt x="3340" y="6213"/>
                  <a:pt x="3182" y="6055"/>
                  <a:pt x="2962" y="6055"/>
                </a:cubicBezTo>
                <a:cubicBezTo>
                  <a:pt x="2773" y="6055"/>
                  <a:pt x="2615" y="6213"/>
                  <a:pt x="2615" y="6402"/>
                </a:cubicBezTo>
                <a:lnTo>
                  <a:pt x="2615" y="7788"/>
                </a:lnTo>
                <a:cubicBezTo>
                  <a:pt x="2615" y="7977"/>
                  <a:pt x="2773" y="8134"/>
                  <a:pt x="2962" y="8134"/>
                </a:cubicBezTo>
                <a:lnTo>
                  <a:pt x="3655" y="8134"/>
                </a:lnTo>
                <a:cubicBezTo>
                  <a:pt x="4064" y="8134"/>
                  <a:pt x="4474" y="8418"/>
                  <a:pt x="4600" y="8828"/>
                </a:cubicBezTo>
                <a:lnTo>
                  <a:pt x="1985" y="8828"/>
                </a:lnTo>
                <a:lnTo>
                  <a:pt x="1985" y="5583"/>
                </a:lnTo>
                <a:lnTo>
                  <a:pt x="2080" y="5583"/>
                </a:lnTo>
                <a:cubicBezTo>
                  <a:pt x="2080" y="5236"/>
                  <a:pt x="2237" y="4858"/>
                  <a:pt x="2458" y="4637"/>
                </a:cubicBezTo>
                <a:cubicBezTo>
                  <a:pt x="2741" y="4385"/>
                  <a:pt x="3056" y="4291"/>
                  <a:pt x="3403" y="4291"/>
                </a:cubicBezTo>
                <a:close/>
                <a:moveTo>
                  <a:pt x="1040" y="4795"/>
                </a:moveTo>
                <a:cubicBezTo>
                  <a:pt x="1229" y="4795"/>
                  <a:pt x="1418" y="4952"/>
                  <a:pt x="1418" y="5141"/>
                </a:cubicBezTo>
                <a:lnTo>
                  <a:pt x="1418" y="9174"/>
                </a:lnTo>
                <a:lnTo>
                  <a:pt x="1418" y="9300"/>
                </a:lnTo>
                <a:cubicBezTo>
                  <a:pt x="1449" y="9458"/>
                  <a:pt x="1575" y="9521"/>
                  <a:pt x="1733" y="9521"/>
                </a:cubicBezTo>
                <a:lnTo>
                  <a:pt x="5860" y="9521"/>
                </a:lnTo>
                <a:cubicBezTo>
                  <a:pt x="6049" y="9521"/>
                  <a:pt x="6175" y="9678"/>
                  <a:pt x="6175" y="9836"/>
                </a:cubicBezTo>
                <a:lnTo>
                  <a:pt x="6175" y="10938"/>
                </a:lnTo>
                <a:lnTo>
                  <a:pt x="693" y="10938"/>
                </a:lnTo>
                <a:lnTo>
                  <a:pt x="693" y="5141"/>
                </a:lnTo>
                <a:cubicBezTo>
                  <a:pt x="693" y="4952"/>
                  <a:pt x="851" y="4795"/>
                  <a:pt x="1040" y="4795"/>
                </a:cubicBezTo>
                <a:close/>
                <a:moveTo>
                  <a:pt x="7656" y="8197"/>
                </a:moveTo>
                <a:cubicBezTo>
                  <a:pt x="7971" y="8260"/>
                  <a:pt x="8254" y="8576"/>
                  <a:pt x="8254" y="8922"/>
                </a:cubicBezTo>
                <a:lnTo>
                  <a:pt x="8254" y="10938"/>
                </a:lnTo>
                <a:lnTo>
                  <a:pt x="6868" y="10938"/>
                </a:lnTo>
                <a:lnTo>
                  <a:pt x="6868" y="9836"/>
                </a:lnTo>
                <a:cubicBezTo>
                  <a:pt x="6868" y="9269"/>
                  <a:pt x="6396" y="8796"/>
                  <a:pt x="5860" y="8796"/>
                </a:cubicBezTo>
                <a:lnTo>
                  <a:pt x="5388" y="8796"/>
                </a:lnTo>
                <a:cubicBezTo>
                  <a:pt x="5356" y="8576"/>
                  <a:pt x="5230" y="8386"/>
                  <a:pt x="5104" y="8197"/>
                </a:cubicBezTo>
                <a:close/>
                <a:moveTo>
                  <a:pt x="9185" y="1"/>
                </a:moveTo>
                <a:cubicBezTo>
                  <a:pt x="9049" y="1"/>
                  <a:pt x="8908" y="88"/>
                  <a:pt x="8885" y="227"/>
                </a:cubicBezTo>
                <a:lnTo>
                  <a:pt x="6837" y="5078"/>
                </a:lnTo>
                <a:cubicBezTo>
                  <a:pt x="6774" y="5236"/>
                  <a:pt x="6837" y="5457"/>
                  <a:pt x="7026" y="5520"/>
                </a:cubicBezTo>
                <a:cubicBezTo>
                  <a:pt x="7089" y="5520"/>
                  <a:pt x="7120" y="5551"/>
                  <a:pt x="7152" y="5551"/>
                </a:cubicBezTo>
                <a:cubicBezTo>
                  <a:pt x="7278" y="5551"/>
                  <a:pt x="7435" y="5457"/>
                  <a:pt x="7467" y="5362"/>
                </a:cubicBezTo>
                <a:lnTo>
                  <a:pt x="8034" y="4039"/>
                </a:lnTo>
                <a:cubicBezTo>
                  <a:pt x="8191" y="4133"/>
                  <a:pt x="8349" y="4165"/>
                  <a:pt x="8538" y="4165"/>
                </a:cubicBezTo>
                <a:cubicBezTo>
                  <a:pt x="8664" y="4165"/>
                  <a:pt x="8759" y="4133"/>
                  <a:pt x="8885" y="4133"/>
                </a:cubicBezTo>
                <a:lnTo>
                  <a:pt x="8885" y="4921"/>
                </a:lnTo>
                <a:cubicBezTo>
                  <a:pt x="8223" y="5047"/>
                  <a:pt x="7719" y="5583"/>
                  <a:pt x="7561" y="6244"/>
                </a:cubicBezTo>
                <a:lnTo>
                  <a:pt x="5293" y="6244"/>
                </a:lnTo>
                <a:lnTo>
                  <a:pt x="5293" y="5709"/>
                </a:lnTo>
                <a:cubicBezTo>
                  <a:pt x="5293" y="4984"/>
                  <a:pt x="4915" y="4354"/>
                  <a:pt x="4348" y="4007"/>
                </a:cubicBezTo>
                <a:cubicBezTo>
                  <a:pt x="4757" y="3692"/>
                  <a:pt x="4978" y="3220"/>
                  <a:pt x="4978" y="2653"/>
                </a:cubicBezTo>
                <a:cubicBezTo>
                  <a:pt x="4978" y="1707"/>
                  <a:pt x="4253" y="983"/>
                  <a:pt x="3308" y="983"/>
                </a:cubicBezTo>
                <a:cubicBezTo>
                  <a:pt x="2363" y="983"/>
                  <a:pt x="1607" y="1707"/>
                  <a:pt x="1607" y="2653"/>
                </a:cubicBezTo>
                <a:cubicBezTo>
                  <a:pt x="1607" y="3220"/>
                  <a:pt x="1890" y="3724"/>
                  <a:pt x="2269" y="4039"/>
                </a:cubicBezTo>
                <a:cubicBezTo>
                  <a:pt x="2143" y="4133"/>
                  <a:pt x="2080" y="4196"/>
                  <a:pt x="1985" y="4291"/>
                </a:cubicBezTo>
                <a:cubicBezTo>
                  <a:pt x="1922" y="4354"/>
                  <a:pt x="1827" y="4448"/>
                  <a:pt x="1764" y="4543"/>
                </a:cubicBezTo>
                <a:cubicBezTo>
                  <a:pt x="1575" y="4354"/>
                  <a:pt x="1323" y="4228"/>
                  <a:pt x="1008" y="4228"/>
                </a:cubicBezTo>
                <a:cubicBezTo>
                  <a:pt x="473" y="4228"/>
                  <a:pt x="0" y="4700"/>
                  <a:pt x="0" y="5268"/>
                </a:cubicBezTo>
                <a:lnTo>
                  <a:pt x="0" y="11411"/>
                </a:lnTo>
                <a:cubicBezTo>
                  <a:pt x="0" y="11600"/>
                  <a:pt x="158" y="11758"/>
                  <a:pt x="347" y="11758"/>
                </a:cubicBezTo>
                <a:lnTo>
                  <a:pt x="8570" y="11758"/>
                </a:lnTo>
                <a:cubicBezTo>
                  <a:pt x="8759" y="11758"/>
                  <a:pt x="8916" y="11600"/>
                  <a:pt x="8916" y="11411"/>
                </a:cubicBezTo>
                <a:lnTo>
                  <a:pt x="8916" y="9048"/>
                </a:lnTo>
                <a:cubicBezTo>
                  <a:pt x="8916" y="8765"/>
                  <a:pt x="8853" y="8544"/>
                  <a:pt x="8727" y="8292"/>
                </a:cubicBezTo>
                <a:lnTo>
                  <a:pt x="11342" y="8292"/>
                </a:lnTo>
                <a:cubicBezTo>
                  <a:pt x="11531" y="8292"/>
                  <a:pt x="11689" y="8134"/>
                  <a:pt x="11689" y="7945"/>
                </a:cubicBezTo>
                <a:lnTo>
                  <a:pt x="11689" y="6559"/>
                </a:lnTo>
                <a:cubicBezTo>
                  <a:pt x="11689" y="6339"/>
                  <a:pt x="11531" y="6181"/>
                  <a:pt x="11310" y="6181"/>
                </a:cubicBezTo>
                <a:lnTo>
                  <a:pt x="10901" y="6181"/>
                </a:lnTo>
                <a:cubicBezTo>
                  <a:pt x="10775" y="5520"/>
                  <a:pt x="10239" y="4984"/>
                  <a:pt x="9546" y="4826"/>
                </a:cubicBezTo>
                <a:lnTo>
                  <a:pt x="9546" y="3094"/>
                </a:lnTo>
                <a:cubicBezTo>
                  <a:pt x="9546" y="2621"/>
                  <a:pt x="9231" y="2243"/>
                  <a:pt x="8790" y="2117"/>
                </a:cubicBezTo>
                <a:lnTo>
                  <a:pt x="9515" y="447"/>
                </a:lnTo>
                <a:cubicBezTo>
                  <a:pt x="9578" y="290"/>
                  <a:pt x="9515" y="69"/>
                  <a:pt x="9326" y="38"/>
                </a:cubicBezTo>
                <a:cubicBezTo>
                  <a:pt x="9283" y="12"/>
                  <a:pt x="9234" y="1"/>
                  <a:pt x="9185" y="1"/>
                </a:cubicBezTo>
                <a:close/>
              </a:path>
            </a:pathLst>
          </a:custGeom>
          <a:solidFill>
            <a:srgbClr val="29702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sz="2267"/>
          </a:p>
        </p:txBody>
      </p:sp>
      <p:grpSp>
        <p:nvGrpSpPr>
          <p:cNvPr id="11" name="Google Shape;9939;p78">
            <a:extLst>
              <a:ext uri="{FF2B5EF4-FFF2-40B4-BE49-F238E27FC236}">
                <a16:creationId xmlns:a16="http://schemas.microsoft.com/office/drawing/2014/main" id="{84220553-14A4-E0EA-026B-AE6AA0B1FB7C}"/>
              </a:ext>
            </a:extLst>
          </p:cNvPr>
          <p:cNvGrpSpPr/>
          <p:nvPr/>
        </p:nvGrpSpPr>
        <p:grpSpPr>
          <a:xfrm>
            <a:off x="567406" y="3968659"/>
            <a:ext cx="489284" cy="470357"/>
            <a:chOff x="-31889075" y="2658950"/>
            <a:chExt cx="302475" cy="290775"/>
          </a:xfrm>
          <a:solidFill>
            <a:srgbClr val="29702A"/>
          </a:solidFill>
        </p:grpSpPr>
        <p:sp>
          <p:nvSpPr>
            <p:cNvPr id="12" name="Google Shape;9940;p78">
              <a:extLst>
                <a:ext uri="{FF2B5EF4-FFF2-40B4-BE49-F238E27FC236}">
                  <a16:creationId xmlns:a16="http://schemas.microsoft.com/office/drawing/2014/main" id="{9E4DF974-48C6-EDE2-6ECA-561447E7E56C}"/>
                </a:ext>
              </a:extLst>
            </p:cNvPr>
            <p:cNvSpPr/>
            <p:nvPr/>
          </p:nvSpPr>
          <p:spPr>
            <a:xfrm>
              <a:off x="-31889075" y="2658950"/>
              <a:ext cx="302475" cy="290775"/>
            </a:xfrm>
            <a:custGeom>
              <a:avLst/>
              <a:gdLst/>
              <a:ahLst/>
              <a:cxnLst/>
              <a:rect l="l" t="t" r="r" b="b"/>
              <a:pathLst>
                <a:path w="12099" h="11631" extrusionOk="0">
                  <a:moveTo>
                    <a:pt x="10555" y="712"/>
                  </a:moveTo>
                  <a:lnTo>
                    <a:pt x="11153" y="1310"/>
                  </a:lnTo>
                  <a:lnTo>
                    <a:pt x="10051" y="3138"/>
                  </a:lnTo>
                  <a:lnTo>
                    <a:pt x="8728" y="1814"/>
                  </a:lnTo>
                  <a:lnTo>
                    <a:pt x="10555" y="712"/>
                  </a:lnTo>
                  <a:close/>
                  <a:moveTo>
                    <a:pt x="8665" y="2696"/>
                  </a:moveTo>
                  <a:lnTo>
                    <a:pt x="9137" y="3169"/>
                  </a:lnTo>
                  <a:lnTo>
                    <a:pt x="7278" y="4996"/>
                  </a:lnTo>
                  <a:lnTo>
                    <a:pt x="6806" y="4524"/>
                  </a:lnTo>
                  <a:lnTo>
                    <a:pt x="8665" y="2696"/>
                  </a:lnTo>
                  <a:close/>
                  <a:moveTo>
                    <a:pt x="3022" y="640"/>
                  </a:moveTo>
                  <a:cubicBezTo>
                    <a:pt x="3549" y="640"/>
                    <a:pt x="4066" y="847"/>
                    <a:pt x="4443" y="1247"/>
                  </a:cubicBezTo>
                  <a:cubicBezTo>
                    <a:pt x="5010" y="1783"/>
                    <a:pt x="5199" y="2602"/>
                    <a:pt x="4915" y="3358"/>
                  </a:cubicBezTo>
                  <a:cubicBezTo>
                    <a:pt x="4884" y="3484"/>
                    <a:pt x="4915" y="3642"/>
                    <a:pt x="5010" y="3705"/>
                  </a:cubicBezTo>
                  <a:lnTo>
                    <a:pt x="8160" y="6855"/>
                  </a:lnTo>
                  <a:cubicBezTo>
                    <a:pt x="8208" y="6926"/>
                    <a:pt x="8308" y="6961"/>
                    <a:pt x="8409" y="6961"/>
                  </a:cubicBezTo>
                  <a:cubicBezTo>
                    <a:pt x="8442" y="6961"/>
                    <a:pt x="8476" y="6957"/>
                    <a:pt x="8507" y="6950"/>
                  </a:cubicBezTo>
                  <a:cubicBezTo>
                    <a:pt x="8741" y="6862"/>
                    <a:pt x="8981" y="6819"/>
                    <a:pt x="9217" y="6819"/>
                  </a:cubicBezTo>
                  <a:cubicBezTo>
                    <a:pt x="9743" y="6819"/>
                    <a:pt x="10248" y="7031"/>
                    <a:pt x="10618" y="7422"/>
                  </a:cubicBezTo>
                  <a:cubicBezTo>
                    <a:pt x="11153" y="7926"/>
                    <a:pt x="11342" y="8682"/>
                    <a:pt x="11153" y="9375"/>
                  </a:cubicBezTo>
                  <a:lnTo>
                    <a:pt x="10240" y="8493"/>
                  </a:lnTo>
                  <a:cubicBezTo>
                    <a:pt x="10035" y="8289"/>
                    <a:pt x="9767" y="8186"/>
                    <a:pt x="9503" y="8186"/>
                  </a:cubicBezTo>
                  <a:cubicBezTo>
                    <a:pt x="9240" y="8186"/>
                    <a:pt x="8980" y="8289"/>
                    <a:pt x="8791" y="8493"/>
                  </a:cubicBezTo>
                  <a:cubicBezTo>
                    <a:pt x="8381" y="8871"/>
                    <a:pt x="8381" y="9533"/>
                    <a:pt x="8791" y="9943"/>
                  </a:cubicBezTo>
                  <a:lnTo>
                    <a:pt x="9673" y="10856"/>
                  </a:lnTo>
                  <a:cubicBezTo>
                    <a:pt x="9498" y="10904"/>
                    <a:pt x="9318" y="10928"/>
                    <a:pt x="9140" y="10928"/>
                  </a:cubicBezTo>
                  <a:cubicBezTo>
                    <a:pt x="8614" y="10928"/>
                    <a:pt x="8096" y="10721"/>
                    <a:pt x="7719" y="10321"/>
                  </a:cubicBezTo>
                  <a:cubicBezTo>
                    <a:pt x="7152" y="9785"/>
                    <a:pt x="6963" y="8966"/>
                    <a:pt x="7247" y="8210"/>
                  </a:cubicBezTo>
                  <a:cubicBezTo>
                    <a:pt x="7278" y="8084"/>
                    <a:pt x="7247" y="7926"/>
                    <a:pt x="7152" y="7863"/>
                  </a:cubicBezTo>
                  <a:lnTo>
                    <a:pt x="4002" y="4713"/>
                  </a:lnTo>
                  <a:cubicBezTo>
                    <a:pt x="3960" y="4629"/>
                    <a:pt x="3876" y="4587"/>
                    <a:pt x="3787" y="4587"/>
                  </a:cubicBezTo>
                  <a:cubicBezTo>
                    <a:pt x="3743" y="4587"/>
                    <a:pt x="3697" y="4597"/>
                    <a:pt x="3655" y="4618"/>
                  </a:cubicBezTo>
                  <a:cubicBezTo>
                    <a:pt x="3421" y="4706"/>
                    <a:pt x="3181" y="4749"/>
                    <a:pt x="2945" y="4749"/>
                  </a:cubicBezTo>
                  <a:cubicBezTo>
                    <a:pt x="2419" y="4749"/>
                    <a:pt x="1914" y="4537"/>
                    <a:pt x="1544" y="4146"/>
                  </a:cubicBezTo>
                  <a:cubicBezTo>
                    <a:pt x="1009" y="3642"/>
                    <a:pt x="820" y="2885"/>
                    <a:pt x="1009" y="2192"/>
                  </a:cubicBezTo>
                  <a:lnTo>
                    <a:pt x="1009" y="2192"/>
                  </a:lnTo>
                  <a:lnTo>
                    <a:pt x="1922" y="3075"/>
                  </a:lnTo>
                  <a:cubicBezTo>
                    <a:pt x="2127" y="3279"/>
                    <a:pt x="2395" y="3382"/>
                    <a:pt x="2659" y="3382"/>
                  </a:cubicBezTo>
                  <a:cubicBezTo>
                    <a:pt x="2923" y="3382"/>
                    <a:pt x="3183" y="3279"/>
                    <a:pt x="3372" y="3075"/>
                  </a:cubicBezTo>
                  <a:cubicBezTo>
                    <a:pt x="3781" y="2696"/>
                    <a:pt x="3781" y="2035"/>
                    <a:pt x="3372" y="1625"/>
                  </a:cubicBezTo>
                  <a:lnTo>
                    <a:pt x="2490" y="712"/>
                  </a:lnTo>
                  <a:cubicBezTo>
                    <a:pt x="2665" y="664"/>
                    <a:pt x="2844" y="640"/>
                    <a:pt x="3022" y="640"/>
                  </a:cubicBezTo>
                  <a:close/>
                  <a:moveTo>
                    <a:pt x="4380" y="6036"/>
                  </a:moveTo>
                  <a:lnTo>
                    <a:pt x="5829" y="7485"/>
                  </a:lnTo>
                  <a:lnTo>
                    <a:pt x="2679" y="10636"/>
                  </a:lnTo>
                  <a:cubicBezTo>
                    <a:pt x="2474" y="10840"/>
                    <a:pt x="2206" y="10943"/>
                    <a:pt x="1942" y="10943"/>
                  </a:cubicBezTo>
                  <a:cubicBezTo>
                    <a:pt x="1678" y="10943"/>
                    <a:pt x="1418" y="10840"/>
                    <a:pt x="1229" y="10636"/>
                  </a:cubicBezTo>
                  <a:cubicBezTo>
                    <a:pt x="820" y="10226"/>
                    <a:pt x="820" y="9596"/>
                    <a:pt x="1229" y="9186"/>
                  </a:cubicBezTo>
                  <a:lnTo>
                    <a:pt x="4380" y="6036"/>
                  </a:lnTo>
                  <a:close/>
                  <a:moveTo>
                    <a:pt x="2915" y="1"/>
                  </a:moveTo>
                  <a:cubicBezTo>
                    <a:pt x="2465" y="1"/>
                    <a:pt x="2014" y="112"/>
                    <a:pt x="1607" y="334"/>
                  </a:cubicBezTo>
                  <a:cubicBezTo>
                    <a:pt x="1544" y="365"/>
                    <a:pt x="1450" y="491"/>
                    <a:pt x="1450" y="554"/>
                  </a:cubicBezTo>
                  <a:cubicBezTo>
                    <a:pt x="1450" y="680"/>
                    <a:pt x="1481" y="775"/>
                    <a:pt x="1544" y="838"/>
                  </a:cubicBezTo>
                  <a:lnTo>
                    <a:pt x="2836" y="2129"/>
                  </a:lnTo>
                  <a:cubicBezTo>
                    <a:pt x="2962" y="2255"/>
                    <a:pt x="2962" y="2507"/>
                    <a:pt x="2836" y="2602"/>
                  </a:cubicBezTo>
                  <a:cubicBezTo>
                    <a:pt x="2773" y="2665"/>
                    <a:pt x="2686" y="2696"/>
                    <a:pt x="2600" y="2696"/>
                  </a:cubicBezTo>
                  <a:cubicBezTo>
                    <a:pt x="2513" y="2696"/>
                    <a:pt x="2427" y="2665"/>
                    <a:pt x="2364" y="2602"/>
                  </a:cubicBezTo>
                  <a:lnTo>
                    <a:pt x="1072" y="1310"/>
                  </a:lnTo>
                  <a:cubicBezTo>
                    <a:pt x="1001" y="1239"/>
                    <a:pt x="912" y="1204"/>
                    <a:pt x="846" y="1204"/>
                  </a:cubicBezTo>
                  <a:cubicBezTo>
                    <a:pt x="824" y="1204"/>
                    <a:pt x="804" y="1208"/>
                    <a:pt x="788" y="1216"/>
                  </a:cubicBezTo>
                  <a:cubicBezTo>
                    <a:pt x="662" y="1216"/>
                    <a:pt x="599" y="1310"/>
                    <a:pt x="536" y="1373"/>
                  </a:cubicBezTo>
                  <a:cubicBezTo>
                    <a:pt x="1" y="2413"/>
                    <a:pt x="127" y="3736"/>
                    <a:pt x="1009" y="4618"/>
                  </a:cubicBezTo>
                  <a:cubicBezTo>
                    <a:pt x="1549" y="5135"/>
                    <a:pt x="2230" y="5407"/>
                    <a:pt x="2934" y="5407"/>
                  </a:cubicBezTo>
                  <a:cubicBezTo>
                    <a:pt x="3173" y="5407"/>
                    <a:pt x="3415" y="5375"/>
                    <a:pt x="3655" y="5311"/>
                  </a:cubicBezTo>
                  <a:lnTo>
                    <a:pt x="3907" y="5563"/>
                  </a:lnTo>
                  <a:lnTo>
                    <a:pt x="757" y="8714"/>
                  </a:lnTo>
                  <a:cubicBezTo>
                    <a:pt x="64" y="9344"/>
                    <a:pt x="64" y="10447"/>
                    <a:pt x="757" y="11108"/>
                  </a:cubicBezTo>
                  <a:cubicBezTo>
                    <a:pt x="1088" y="11455"/>
                    <a:pt x="1521" y="11628"/>
                    <a:pt x="1954" y="11628"/>
                  </a:cubicBezTo>
                  <a:cubicBezTo>
                    <a:pt x="2387" y="11628"/>
                    <a:pt x="2820" y="11455"/>
                    <a:pt x="3151" y="11108"/>
                  </a:cubicBezTo>
                  <a:lnTo>
                    <a:pt x="6302" y="7958"/>
                  </a:lnTo>
                  <a:lnTo>
                    <a:pt x="6522" y="8210"/>
                  </a:lnTo>
                  <a:cubicBezTo>
                    <a:pt x="6302" y="9155"/>
                    <a:pt x="6522" y="10132"/>
                    <a:pt x="7247" y="10825"/>
                  </a:cubicBezTo>
                  <a:cubicBezTo>
                    <a:pt x="7765" y="11362"/>
                    <a:pt x="8469" y="11630"/>
                    <a:pt x="9169" y="11630"/>
                  </a:cubicBezTo>
                  <a:cubicBezTo>
                    <a:pt x="9618" y="11630"/>
                    <a:pt x="10066" y="11519"/>
                    <a:pt x="10460" y="11297"/>
                  </a:cubicBezTo>
                  <a:cubicBezTo>
                    <a:pt x="10555" y="11266"/>
                    <a:pt x="10618" y="11140"/>
                    <a:pt x="10618" y="11077"/>
                  </a:cubicBezTo>
                  <a:cubicBezTo>
                    <a:pt x="10618" y="11014"/>
                    <a:pt x="10586" y="10888"/>
                    <a:pt x="10555" y="10793"/>
                  </a:cubicBezTo>
                  <a:lnTo>
                    <a:pt x="9263" y="9501"/>
                  </a:lnTo>
                  <a:cubicBezTo>
                    <a:pt x="9137" y="9375"/>
                    <a:pt x="9137" y="9155"/>
                    <a:pt x="9263" y="9029"/>
                  </a:cubicBezTo>
                  <a:cubicBezTo>
                    <a:pt x="9310" y="8966"/>
                    <a:pt x="9397" y="8934"/>
                    <a:pt x="9488" y="8934"/>
                  </a:cubicBezTo>
                  <a:cubicBezTo>
                    <a:pt x="9578" y="8934"/>
                    <a:pt x="9673" y="8966"/>
                    <a:pt x="9736" y="9029"/>
                  </a:cubicBezTo>
                  <a:lnTo>
                    <a:pt x="11027" y="10321"/>
                  </a:lnTo>
                  <a:cubicBezTo>
                    <a:pt x="11075" y="10392"/>
                    <a:pt x="11157" y="10427"/>
                    <a:pt x="11236" y="10427"/>
                  </a:cubicBezTo>
                  <a:cubicBezTo>
                    <a:pt x="11262" y="10427"/>
                    <a:pt x="11287" y="10423"/>
                    <a:pt x="11311" y="10415"/>
                  </a:cubicBezTo>
                  <a:cubicBezTo>
                    <a:pt x="11405" y="10415"/>
                    <a:pt x="11500" y="10321"/>
                    <a:pt x="11532" y="10258"/>
                  </a:cubicBezTo>
                  <a:cubicBezTo>
                    <a:pt x="12099" y="9218"/>
                    <a:pt x="11973" y="7895"/>
                    <a:pt x="11059" y="7013"/>
                  </a:cubicBezTo>
                  <a:cubicBezTo>
                    <a:pt x="10542" y="6496"/>
                    <a:pt x="9850" y="6224"/>
                    <a:pt x="9139" y="6224"/>
                  </a:cubicBezTo>
                  <a:cubicBezTo>
                    <a:pt x="8897" y="6224"/>
                    <a:pt x="8653" y="6255"/>
                    <a:pt x="8413" y="6320"/>
                  </a:cubicBezTo>
                  <a:lnTo>
                    <a:pt x="7719" y="5595"/>
                  </a:lnTo>
                  <a:lnTo>
                    <a:pt x="9578" y="3736"/>
                  </a:lnTo>
                  <a:lnTo>
                    <a:pt x="9799" y="3988"/>
                  </a:lnTo>
                  <a:cubicBezTo>
                    <a:pt x="9867" y="4056"/>
                    <a:pt x="9958" y="4089"/>
                    <a:pt x="10051" y="4089"/>
                  </a:cubicBezTo>
                  <a:cubicBezTo>
                    <a:pt x="10172" y="4089"/>
                    <a:pt x="10294" y="4032"/>
                    <a:pt x="10366" y="3925"/>
                  </a:cubicBezTo>
                  <a:lnTo>
                    <a:pt x="11815" y="1499"/>
                  </a:lnTo>
                  <a:cubicBezTo>
                    <a:pt x="11878" y="1373"/>
                    <a:pt x="11878" y="1184"/>
                    <a:pt x="11784" y="1090"/>
                  </a:cubicBezTo>
                  <a:lnTo>
                    <a:pt x="10775" y="82"/>
                  </a:lnTo>
                  <a:cubicBezTo>
                    <a:pt x="10723" y="30"/>
                    <a:pt x="10652" y="6"/>
                    <a:pt x="10573" y="6"/>
                  </a:cubicBezTo>
                  <a:cubicBezTo>
                    <a:pt x="10507" y="6"/>
                    <a:pt x="10437" y="22"/>
                    <a:pt x="10366" y="50"/>
                  </a:cubicBezTo>
                  <a:lnTo>
                    <a:pt x="7940" y="1499"/>
                  </a:lnTo>
                  <a:cubicBezTo>
                    <a:pt x="7751" y="1625"/>
                    <a:pt x="7719" y="1909"/>
                    <a:pt x="7877" y="2066"/>
                  </a:cubicBezTo>
                  <a:lnTo>
                    <a:pt x="8097" y="2287"/>
                  </a:lnTo>
                  <a:lnTo>
                    <a:pt x="6270" y="4146"/>
                  </a:lnTo>
                  <a:lnTo>
                    <a:pt x="5546" y="3421"/>
                  </a:lnTo>
                  <a:cubicBezTo>
                    <a:pt x="5798" y="2476"/>
                    <a:pt x="5546" y="1499"/>
                    <a:pt x="4852" y="806"/>
                  </a:cubicBezTo>
                  <a:cubicBezTo>
                    <a:pt x="4315" y="269"/>
                    <a:pt x="3615" y="1"/>
                    <a:pt x="29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  <p:sp>
          <p:nvSpPr>
            <p:cNvPr id="13" name="Google Shape;9941;p78">
              <a:extLst>
                <a:ext uri="{FF2B5EF4-FFF2-40B4-BE49-F238E27FC236}">
                  <a16:creationId xmlns:a16="http://schemas.microsoft.com/office/drawing/2014/main" id="{1C531C1B-007F-2D25-C5D6-562182411365}"/>
                </a:ext>
              </a:extLst>
            </p:cNvPr>
            <p:cNvSpPr/>
            <p:nvPr/>
          </p:nvSpPr>
          <p:spPr>
            <a:xfrm>
              <a:off x="-31838650" y="2838200"/>
              <a:ext cx="70100" cy="68550"/>
            </a:xfrm>
            <a:custGeom>
              <a:avLst/>
              <a:gdLst/>
              <a:ahLst/>
              <a:cxnLst/>
              <a:rect l="l" t="t" r="r" b="b"/>
              <a:pathLst>
                <a:path w="2804" h="2742" extrusionOk="0">
                  <a:moveTo>
                    <a:pt x="2430" y="0"/>
                  </a:moveTo>
                  <a:cubicBezTo>
                    <a:pt x="2339" y="0"/>
                    <a:pt x="2253" y="32"/>
                    <a:pt x="2205" y="95"/>
                  </a:cubicBezTo>
                  <a:lnTo>
                    <a:pt x="95" y="2174"/>
                  </a:lnTo>
                  <a:cubicBezTo>
                    <a:pt x="0" y="2300"/>
                    <a:pt x="0" y="2521"/>
                    <a:pt x="95" y="2647"/>
                  </a:cubicBezTo>
                  <a:cubicBezTo>
                    <a:pt x="158" y="2710"/>
                    <a:pt x="236" y="2741"/>
                    <a:pt x="319" y="2741"/>
                  </a:cubicBezTo>
                  <a:cubicBezTo>
                    <a:pt x="402" y="2741"/>
                    <a:pt x="488" y="2710"/>
                    <a:pt x="567" y="2647"/>
                  </a:cubicBezTo>
                  <a:lnTo>
                    <a:pt x="2678" y="567"/>
                  </a:lnTo>
                  <a:cubicBezTo>
                    <a:pt x="2804" y="441"/>
                    <a:pt x="2804" y="221"/>
                    <a:pt x="2678" y="95"/>
                  </a:cubicBezTo>
                  <a:cubicBezTo>
                    <a:pt x="2615" y="32"/>
                    <a:pt x="2520" y="0"/>
                    <a:pt x="24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</p:grpSp>
    </p:spTree>
    <p:extLst>
      <p:ext uri="{BB962C8B-B14F-4D97-AF65-F5344CB8AC3E}">
        <p14:creationId xmlns:p14="http://schemas.microsoft.com/office/powerpoint/2010/main" val="2342349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ACF81-4D9E-A64A-443B-983645E34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solidFill>
                  <a:srgbClr val="29702A"/>
                </a:solidFill>
              </a:rPr>
              <a:t>ES fondu atbalsts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DDFA-6444-FF3E-4471-F0A664AAA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988" y="1752601"/>
            <a:ext cx="10381324" cy="4876799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SAM 4.2.1.7. “Pirmsskolas izglītības iestāžu infrastruktūras attīstība” – </a:t>
            </a:r>
            <a:r>
              <a:rPr lang="lv-LV" b="1" dirty="0"/>
              <a:t>mērķis</a:t>
            </a:r>
            <a:r>
              <a:rPr lang="lv-LV" dirty="0"/>
              <a:t> ir jaunu PII būvniecība vai esošu PII paplašināšana</a:t>
            </a:r>
          </a:p>
          <a:p>
            <a:pPr algn="just"/>
            <a:r>
              <a:rPr lang="lv-LV" dirty="0"/>
              <a:t>    </a:t>
            </a:r>
            <a:r>
              <a:rPr lang="da-DK" i="1" dirty="0"/>
              <a:t>ERAF finansējums </a:t>
            </a:r>
            <a:r>
              <a:rPr lang="da-DK" b="1" i="1" dirty="0"/>
              <a:t>25 882 500 euro </a:t>
            </a:r>
            <a:endParaRPr lang="lv-LV" b="1" i="1" dirty="0"/>
          </a:p>
          <a:p>
            <a:pPr algn="just"/>
            <a:r>
              <a:rPr lang="lv-LV" i="1" dirty="0"/>
              <a:t>    Tiks radītas 1 070 jaunas vietas pašvaldības pirmsskolas izglītības iestādēs</a:t>
            </a:r>
          </a:p>
          <a:p>
            <a:pPr algn="just"/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SAM 4.3.6.6. “Bērnu pieskatīšanas pakalpojumi” – </a:t>
            </a:r>
            <a:r>
              <a:rPr lang="lv-LV" b="1" dirty="0"/>
              <a:t>mērķis</a:t>
            </a:r>
            <a:r>
              <a:rPr lang="lv-LV" dirty="0"/>
              <a:t> ir sniegt atbalstu pašvaldībām privātā pirmsskolas izglītības pakalpojuma un bērnu uzraudzības pakalpojuma iegādei</a:t>
            </a:r>
          </a:p>
          <a:p>
            <a:pPr algn="just"/>
            <a:r>
              <a:rPr lang="lv-LV" dirty="0"/>
              <a:t>    </a:t>
            </a:r>
            <a:r>
              <a:rPr lang="lv-LV" i="1" dirty="0"/>
              <a:t>ESF+ finansējums </a:t>
            </a:r>
            <a:r>
              <a:rPr lang="lv-LV" b="1" i="1" dirty="0"/>
              <a:t>16 269 000 </a:t>
            </a:r>
            <a:r>
              <a:rPr lang="lv-LV" b="1" i="1" dirty="0" err="1"/>
              <a:t>euro</a:t>
            </a:r>
            <a:r>
              <a:rPr lang="lv-LV" b="1" i="1" dirty="0"/>
              <a:t> </a:t>
            </a:r>
          </a:p>
          <a:p>
            <a:pPr algn="just"/>
            <a:r>
              <a:rPr lang="lv-LV" i="1" dirty="0"/>
              <a:t>    Pirmsskolas izglītības pakalpojumi saņems 1 239 bērni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06542-70EC-27AE-D390-980828E49F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03DE14-C8E4-6B72-1B86-00F9F8158C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52854-8E95-1664-214C-CE9D46E37A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grpSp>
        <p:nvGrpSpPr>
          <p:cNvPr id="7" name="Google Shape;9716;p77">
            <a:extLst>
              <a:ext uri="{FF2B5EF4-FFF2-40B4-BE49-F238E27FC236}">
                <a16:creationId xmlns:a16="http://schemas.microsoft.com/office/drawing/2014/main" id="{6A48D800-547B-4027-D480-E367A0DFB119}"/>
              </a:ext>
            </a:extLst>
          </p:cNvPr>
          <p:cNvGrpSpPr/>
          <p:nvPr/>
        </p:nvGrpSpPr>
        <p:grpSpPr>
          <a:xfrm>
            <a:off x="1072661" y="4543742"/>
            <a:ext cx="468420" cy="465981"/>
            <a:chOff x="685475" y="2318350"/>
            <a:chExt cx="297750" cy="296200"/>
          </a:xfrm>
          <a:solidFill>
            <a:srgbClr val="29702A"/>
          </a:solidFill>
        </p:grpSpPr>
        <p:sp>
          <p:nvSpPr>
            <p:cNvPr id="8" name="Google Shape;9717;p77">
              <a:extLst>
                <a:ext uri="{FF2B5EF4-FFF2-40B4-BE49-F238E27FC236}">
                  <a16:creationId xmlns:a16="http://schemas.microsoft.com/office/drawing/2014/main" id="{B4291A94-08A4-B205-FA08-7CA19FFC55B0}"/>
                </a:ext>
              </a:extLst>
            </p:cNvPr>
            <p:cNvSpPr/>
            <p:nvPr/>
          </p:nvSpPr>
          <p:spPr>
            <a:xfrm>
              <a:off x="685475" y="2371925"/>
              <a:ext cx="142600" cy="241975"/>
            </a:xfrm>
            <a:custGeom>
              <a:avLst/>
              <a:gdLst/>
              <a:ahLst/>
              <a:cxnLst/>
              <a:rect l="l" t="t" r="r" b="b"/>
              <a:pathLst>
                <a:path w="5704" h="9679" extrusionOk="0">
                  <a:moveTo>
                    <a:pt x="2080" y="662"/>
                  </a:moveTo>
                  <a:cubicBezTo>
                    <a:pt x="2458" y="662"/>
                    <a:pt x="2773" y="977"/>
                    <a:pt x="2773" y="1387"/>
                  </a:cubicBezTo>
                  <a:cubicBezTo>
                    <a:pt x="2773" y="1765"/>
                    <a:pt x="2458" y="2080"/>
                    <a:pt x="2080" y="2080"/>
                  </a:cubicBezTo>
                  <a:cubicBezTo>
                    <a:pt x="1671" y="2080"/>
                    <a:pt x="1356" y="1765"/>
                    <a:pt x="1356" y="1387"/>
                  </a:cubicBezTo>
                  <a:cubicBezTo>
                    <a:pt x="1356" y="977"/>
                    <a:pt x="1734" y="662"/>
                    <a:pt x="2080" y="662"/>
                  </a:cubicBezTo>
                  <a:close/>
                  <a:moveTo>
                    <a:pt x="2962" y="6900"/>
                  </a:moveTo>
                  <a:lnTo>
                    <a:pt x="3120" y="7593"/>
                  </a:lnTo>
                  <a:lnTo>
                    <a:pt x="1135" y="7593"/>
                  </a:lnTo>
                  <a:lnTo>
                    <a:pt x="1293" y="6900"/>
                  </a:lnTo>
                  <a:close/>
                  <a:moveTo>
                    <a:pt x="1742" y="2767"/>
                  </a:moveTo>
                  <a:cubicBezTo>
                    <a:pt x="1866" y="2767"/>
                    <a:pt x="1991" y="2831"/>
                    <a:pt x="2049" y="2962"/>
                  </a:cubicBezTo>
                  <a:lnTo>
                    <a:pt x="2553" y="3938"/>
                  </a:lnTo>
                  <a:cubicBezTo>
                    <a:pt x="2584" y="4064"/>
                    <a:pt x="2742" y="4127"/>
                    <a:pt x="2868" y="4127"/>
                  </a:cubicBezTo>
                  <a:lnTo>
                    <a:pt x="3813" y="4127"/>
                  </a:lnTo>
                  <a:cubicBezTo>
                    <a:pt x="4002" y="4127"/>
                    <a:pt x="4159" y="4285"/>
                    <a:pt x="4159" y="4474"/>
                  </a:cubicBezTo>
                  <a:cubicBezTo>
                    <a:pt x="4159" y="4695"/>
                    <a:pt x="4002" y="4852"/>
                    <a:pt x="3813" y="4852"/>
                  </a:cubicBezTo>
                  <a:lnTo>
                    <a:pt x="2427" y="4852"/>
                  </a:lnTo>
                  <a:cubicBezTo>
                    <a:pt x="2301" y="4852"/>
                    <a:pt x="2175" y="4758"/>
                    <a:pt x="2112" y="4631"/>
                  </a:cubicBezTo>
                  <a:cubicBezTo>
                    <a:pt x="2042" y="4515"/>
                    <a:pt x="1919" y="4450"/>
                    <a:pt x="1784" y="4450"/>
                  </a:cubicBezTo>
                  <a:cubicBezTo>
                    <a:pt x="1737" y="4450"/>
                    <a:pt x="1688" y="4458"/>
                    <a:pt x="1639" y="4474"/>
                  </a:cubicBezTo>
                  <a:cubicBezTo>
                    <a:pt x="1482" y="4568"/>
                    <a:pt x="1387" y="4758"/>
                    <a:pt x="1482" y="4947"/>
                  </a:cubicBezTo>
                  <a:cubicBezTo>
                    <a:pt x="1671" y="5325"/>
                    <a:pt x="2017" y="5545"/>
                    <a:pt x="2427" y="5545"/>
                  </a:cubicBezTo>
                  <a:lnTo>
                    <a:pt x="3813" y="5545"/>
                  </a:lnTo>
                  <a:cubicBezTo>
                    <a:pt x="3970" y="5545"/>
                    <a:pt x="4128" y="5671"/>
                    <a:pt x="4159" y="5829"/>
                  </a:cubicBezTo>
                  <a:lnTo>
                    <a:pt x="4853" y="8570"/>
                  </a:lnTo>
                  <a:cubicBezTo>
                    <a:pt x="4916" y="8790"/>
                    <a:pt x="4790" y="8979"/>
                    <a:pt x="4632" y="9011"/>
                  </a:cubicBezTo>
                  <a:cubicBezTo>
                    <a:pt x="4608" y="9015"/>
                    <a:pt x="4584" y="9017"/>
                    <a:pt x="4560" y="9017"/>
                  </a:cubicBezTo>
                  <a:cubicBezTo>
                    <a:pt x="4403" y="9017"/>
                    <a:pt x="4273" y="8927"/>
                    <a:pt x="4191" y="8790"/>
                  </a:cubicBezTo>
                  <a:lnTo>
                    <a:pt x="3655" y="6522"/>
                  </a:lnTo>
                  <a:cubicBezTo>
                    <a:pt x="3592" y="6364"/>
                    <a:pt x="3498" y="6270"/>
                    <a:pt x="3277" y="6270"/>
                  </a:cubicBezTo>
                  <a:lnTo>
                    <a:pt x="1040" y="6270"/>
                  </a:lnTo>
                  <a:cubicBezTo>
                    <a:pt x="914" y="6270"/>
                    <a:pt x="851" y="6207"/>
                    <a:pt x="757" y="6144"/>
                  </a:cubicBezTo>
                  <a:cubicBezTo>
                    <a:pt x="694" y="5986"/>
                    <a:pt x="694" y="5892"/>
                    <a:pt x="694" y="5797"/>
                  </a:cubicBezTo>
                  <a:lnTo>
                    <a:pt x="1419" y="3025"/>
                  </a:lnTo>
                  <a:cubicBezTo>
                    <a:pt x="1453" y="2855"/>
                    <a:pt x="1597" y="2767"/>
                    <a:pt x="1742" y="2767"/>
                  </a:cubicBezTo>
                  <a:close/>
                  <a:moveTo>
                    <a:pt x="2143" y="0"/>
                  </a:moveTo>
                  <a:cubicBezTo>
                    <a:pt x="1419" y="0"/>
                    <a:pt x="788" y="630"/>
                    <a:pt x="788" y="1387"/>
                  </a:cubicBezTo>
                  <a:cubicBezTo>
                    <a:pt x="788" y="1733"/>
                    <a:pt x="946" y="2080"/>
                    <a:pt x="1135" y="2332"/>
                  </a:cubicBezTo>
                  <a:cubicBezTo>
                    <a:pt x="977" y="2426"/>
                    <a:pt x="851" y="2647"/>
                    <a:pt x="788" y="2867"/>
                  </a:cubicBezTo>
                  <a:lnTo>
                    <a:pt x="64" y="5640"/>
                  </a:lnTo>
                  <a:cubicBezTo>
                    <a:pt x="1" y="5955"/>
                    <a:pt x="64" y="6270"/>
                    <a:pt x="253" y="6522"/>
                  </a:cubicBezTo>
                  <a:cubicBezTo>
                    <a:pt x="347" y="6648"/>
                    <a:pt x="473" y="6774"/>
                    <a:pt x="631" y="6805"/>
                  </a:cubicBezTo>
                  <a:lnTo>
                    <a:pt x="32" y="9263"/>
                  </a:lnTo>
                  <a:cubicBezTo>
                    <a:pt x="1" y="9452"/>
                    <a:pt x="95" y="9609"/>
                    <a:pt x="253" y="9672"/>
                  </a:cubicBezTo>
                  <a:cubicBezTo>
                    <a:pt x="281" y="9676"/>
                    <a:pt x="309" y="9678"/>
                    <a:pt x="335" y="9678"/>
                  </a:cubicBezTo>
                  <a:cubicBezTo>
                    <a:pt x="513" y="9678"/>
                    <a:pt x="639" y="9589"/>
                    <a:pt x="694" y="9452"/>
                  </a:cubicBezTo>
                  <a:lnTo>
                    <a:pt x="977" y="8318"/>
                  </a:lnTo>
                  <a:lnTo>
                    <a:pt x="3372" y="8318"/>
                  </a:lnTo>
                  <a:lnTo>
                    <a:pt x="3529" y="8885"/>
                  </a:lnTo>
                  <a:cubicBezTo>
                    <a:pt x="3661" y="9359"/>
                    <a:pt x="4079" y="9679"/>
                    <a:pt x="4526" y="9679"/>
                  </a:cubicBezTo>
                  <a:cubicBezTo>
                    <a:pt x="4613" y="9679"/>
                    <a:pt x="4702" y="9667"/>
                    <a:pt x="4790" y="9641"/>
                  </a:cubicBezTo>
                  <a:cubicBezTo>
                    <a:pt x="5357" y="9483"/>
                    <a:pt x="5703" y="8916"/>
                    <a:pt x="5546" y="8381"/>
                  </a:cubicBezTo>
                  <a:lnTo>
                    <a:pt x="4821" y="5640"/>
                  </a:lnTo>
                  <a:cubicBezTo>
                    <a:pt x="4790" y="5482"/>
                    <a:pt x="4727" y="5325"/>
                    <a:pt x="4601" y="5199"/>
                  </a:cubicBezTo>
                  <a:cubicBezTo>
                    <a:pt x="4758" y="5010"/>
                    <a:pt x="4884" y="4758"/>
                    <a:pt x="4884" y="4474"/>
                  </a:cubicBezTo>
                  <a:cubicBezTo>
                    <a:pt x="4884" y="3907"/>
                    <a:pt x="4412" y="3466"/>
                    <a:pt x="3844" y="3466"/>
                  </a:cubicBezTo>
                  <a:lnTo>
                    <a:pt x="3088" y="3466"/>
                  </a:lnTo>
                  <a:lnTo>
                    <a:pt x="2710" y="2647"/>
                  </a:lnTo>
                  <a:cubicBezTo>
                    <a:pt x="3183" y="2395"/>
                    <a:pt x="3529" y="1922"/>
                    <a:pt x="3529" y="1387"/>
                  </a:cubicBezTo>
                  <a:cubicBezTo>
                    <a:pt x="3529" y="630"/>
                    <a:pt x="2899" y="0"/>
                    <a:pt x="21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  <p:sp>
          <p:nvSpPr>
            <p:cNvPr id="9" name="Google Shape;9718;p77">
              <a:extLst>
                <a:ext uri="{FF2B5EF4-FFF2-40B4-BE49-F238E27FC236}">
                  <a16:creationId xmlns:a16="http://schemas.microsoft.com/office/drawing/2014/main" id="{A9086EF6-C5A6-7441-D023-CAC57935F8CC}"/>
                </a:ext>
              </a:extLst>
            </p:cNvPr>
            <p:cNvSpPr/>
            <p:nvPr/>
          </p:nvSpPr>
          <p:spPr>
            <a:xfrm>
              <a:off x="839850" y="2371925"/>
              <a:ext cx="143375" cy="242625"/>
            </a:xfrm>
            <a:custGeom>
              <a:avLst/>
              <a:gdLst/>
              <a:ahLst/>
              <a:cxnLst/>
              <a:rect l="l" t="t" r="r" b="b"/>
              <a:pathLst>
                <a:path w="5735" h="9705" extrusionOk="0">
                  <a:moveTo>
                    <a:pt x="3624" y="662"/>
                  </a:moveTo>
                  <a:cubicBezTo>
                    <a:pt x="4002" y="662"/>
                    <a:pt x="4317" y="977"/>
                    <a:pt x="4317" y="1355"/>
                  </a:cubicBezTo>
                  <a:cubicBezTo>
                    <a:pt x="4317" y="1765"/>
                    <a:pt x="4002" y="2080"/>
                    <a:pt x="3624" y="2080"/>
                  </a:cubicBezTo>
                  <a:cubicBezTo>
                    <a:pt x="3214" y="2080"/>
                    <a:pt x="2899" y="1765"/>
                    <a:pt x="2899" y="1355"/>
                  </a:cubicBezTo>
                  <a:cubicBezTo>
                    <a:pt x="2899" y="977"/>
                    <a:pt x="3214" y="662"/>
                    <a:pt x="3624" y="662"/>
                  </a:cubicBezTo>
                  <a:close/>
                  <a:moveTo>
                    <a:pt x="4317" y="6900"/>
                  </a:moveTo>
                  <a:lnTo>
                    <a:pt x="4474" y="7593"/>
                  </a:lnTo>
                  <a:lnTo>
                    <a:pt x="2490" y="7593"/>
                  </a:lnTo>
                  <a:lnTo>
                    <a:pt x="2647" y="6900"/>
                  </a:lnTo>
                  <a:close/>
                  <a:moveTo>
                    <a:pt x="3962" y="2731"/>
                  </a:moveTo>
                  <a:cubicBezTo>
                    <a:pt x="4108" y="2731"/>
                    <a:pt x="4250" y="2818"/>
                    <a:pt x="4285" y="2993"/>
                  </a:cubicBezTo>
                  <a:lnTo>
                    <a:pt x="4979" y="5734"/>
                  </a:lnTo>
                  <a:cubicBezTo>
                    <a:pt x="5010" y="6018"/>
                    <a:pt x="4853" y="6207"/>
                    <a:pt x="4632" y="6207"/>
                  </a:cubicBezTo>
                  <a:lnTo>
                    <a:pt x="2395" y="6207"/>
                  </a:lnTo>
                  <a:cubicBezTo>
                    <a:pt x="2238" y="6207"/>
                    <a:pt x="2080" y="6333"/>
                    <a:pt x="2049" y="6490"/>
                  </a:cubicBezTo>
                  <a:lnTo>
                    <a:pt x="1482" y="8727"/>
                  </a:lnTo>
                  <a:cubicBezTo>
                    <a:pt x="1456" y="8883"/>
                    <a:pt x="1323" y="8996"/>
                    <a:pt x="1154" y="8996"/>
                  </a:cubicBezTo>
                  <a:cubicBezTo>
                    <a:pt x="1118" y="8996"/>
                    <a:pt x="1080" y="8990"/>
                    <a:pt x="1040" y="8979"/>
                  </a:cubicBezTo>
                  <a:cubicBezTo>
                    <a:pt x="851" y="8916"/>
                    <a:pt x="725" y="8727"/>
                    <a:pt x="820" y="8538"/>
                  </a:cubicBezTo>
                  <a:lnTo>
                    <a:pt x="1513" y="5766"/>
                  </a:lnTo>
                  <a:cubicBezTo>
                    <a:pt x="1576" y="5608"/>
                    <a:pt x="1671" y="5514"/>
                    <a:pt x="1891" y="5514"/>
                  </a:cubicBezTo>
                  <a:lnTo>
                    <a:pt x="3246" y="5514"/>
                  </a:lnTo>
                  <a:cubicBezTo>
                    <a:pt x="3655" y="5514"/>
                    <a:pt x="4002" y="5262"/>
                    <a:pt x="4222" y="4915"/>
                  </a:cubicBezTo>
                  <a:cubicBezTo>
                    <a:pt x="4285" y="4758"/>
                    <a:pt x="4222" y="4537"/>
                    <a:pt x="4033" y="4442"/>
                  </a:cubicBezTo>
                  <a:cubicBezTo>
                    <a:pt x="3993" y="4426"/>
                    <a:pt x="3948" y="4418"/>
                    <a:pt x="3902" y="4418"/>
                  </a:cubicBezTo>
                  <a:cubicBezTo>
                    <a:pt x="3770" y="4418"/>
                    <a:pt x="3631" y="4483"/>
                    <a:pt x="3561" y="4600"/>
                  </a:cubicBezTo>
                  <a:cubicBezTo>
                    <a:pt x="3529" y="4726"/>
                    <a:pt x="3372" y="4789"/>
                    <a:pt x="3246" y="4789"/>
                  </a:cubicBezTo>
                  <a:lnTo>
                    <a:pt x="1891" y="4789"/>
                  </a:lnTo>
                  <a:cubicBezTo>
                    <a:pt x="1671" y="4789"/>
                    <a:pt x="1513" y="4631"/>
                    <a:pt x="1513" y="4442"/>
                  </a:cubicBezTo>
                  <a:cubicBezTo>
                    <a:pt x="1513" y="4253"/>
                    <a:pt x="1671" y="4096"/>
                    <a:pt x="1891" y="4096"/>
                  </a:cubicBezTo>
                  <a:lnTo>
                    <a:pt x="2836" y="4096"/>
                  </a:lnTo>
                  <a:cubicBezTo>
                    <a:pt x="2931" y="4096"/>
                    <a:pt x="3057" y="4001"/>
                    <a:pt x="3151" y="3907"/>
                  </a:cubicBezTo>
                  <a:cubicBezTo>
                    <a:pt x="3151" y="3844"/>
                    <a:pt x="3655" y="2899"/>
                    <a:pt x="3655" y="2899"/>
                  </a:cubicBezTo>
                  <a:cubicBezTo>
                    <a:pt x="3725" y="2787"/>
                    <a:pt x="3845" y="2731"/>
                    <a:pt x="3962" y="2731"/>
                  </a:cubicBezTo>
                  <a:close/>
                  <a:moveTo>
                    <a:pt x="3529" y="0"/>
                  </a:moveTo>
                  <a:cubicBezTo>
                    <a:pt x="2805" y="0"/>
                    <a:pt x="2175" y="630"/>
                    <a:pt x="2175" y="1355"/>
                  </a:cubicBezTo>
                  <a:cubicBezTo>
                    <a:pt x="2175" y="1922"/>
                    <a:pt x="2490" y="2395"/>
                    <a:pt x="2994" y="2615"/>
                  </a:cubicBezTo>
                  <a:lnTo>
                    <a:pt x="2584" y="3466"/>
                  </a:lnTo>
                  <a:lnTo>
                    <a:pt x="1860" y="3466"/>
                  </a:lnTo>
                  <a:cubicBezTo>
                    <a:pt x="1261" y="3466"/>
                    <a:pt x="820" y="3938"/>
                    <a:pt x="820" y="4474"/>
                  </a:cubicBezTo>
                  <a:cubicBezTo>
                    <a:pt x="820" y="4758"/>
                    <a:pt x="946" y="4978"/>
                    <a:pt x="1103" y="5199"/>
                  </a:cubicBezTo>
                  <a:cubicBezTo>
                    <a:pt x="977" y="5325"/>
                    <a:pt x="914" y="5451"/>
                    <a:pt x="851" y="5608"/>
                  </a:cubicBezTo>
                  <a:lnTo>
                    <a:pt x="158" y="8381"/>
                  </a:lnTo>
                  <a:cubicBezTo>
                    <a:pt x="1" y="8916"/>
                    <a:pt x="347" y="9483"/>
                    <a:pt x="914" y="9641"/>
                  </a:cubicBezTo>
                  <a:cubicBezTo>
                    <a:pt x="1002" y="9667"/>
                    <a:pt x="1091" y="9679"/>
                    <a:pt x="1178" y="9679"/>
                  </a:cubicBezTo>
                  <a:cubicBezTo>
                    <a:pt x="1624" y="9679"/>
                    <a:pt x="2038" y="9359"/>
                    <a:pt x="2143" y="8885"/>
                  </a:cubicBezTo>
                  <a:lnTo>
                    <a:pt x="2332" y="8286"/>
                  </a:lnTo>
                  <a:lnTo>
                    <a:pt x="4695" y="8286"/>
                  </a:lnTo>
                  <a:lnTo>
                    <a:pt x="4947" y="9452"/>
                  </a:lnTo>
                  <a:cubicBezTo>
                    <a:pt x="4995" y="9597"/>
                    <a:pt x="5118" y="9704"/>
                    <a:pt x="5257" y="9704"/>
                  </a:cubicBezTo>
                  <a:cubicBezTo>
                    <a:pt x="5300" y="9704"/>
                    <a:pt x="5344" y="9694"/>
                    <a:pt x="5388" y="9672"/>
                  </a:cubicBezTo>
                  <a:cubicBezTo>
                    <a:pt x="5577" y="9641"/>
                    <a:pt x="5703" y="9452"/>
                    <a:pt x="5609" y="9231"/>
                  </a:cubicBezTo>
                  <a:lnTo>
                    <a:pt x="5042" y="6805"/>
                  </a:lnTo>
                  <a:cubicBezTo>
                    <a:pt x="5514" y="6616"/>
                    <a:pt x="5735" y="6144"/>
                    <a:pt x="5640" y="5640"/>
                  </a:cubicBezTo>
                  <a:lnTo>
                    <a:pt x="4916" y="2867"/>
                  </a:lnTo>
                  <a:cubicBezTo>
                    <a:pt x="4884" y="2647"/>
                    <a:pt x="4758" y="2489"/>
                    <a:pt x="4569" y="2332"/>
                  </a:cubicBezTo>
                  <a:cubicBezTo>
                    <a:pt x="4790" y="2080"/>
                    <a:pt x="4916" y="1733"/>
                    <a:pt x="4916" y="1355"/>
                  </a:cubicBezTo>
                  <a:cubicBezTo>
                    <a:pt x="4916" y="630"/>
                    <a:pt x="4285" y="0"/>
                    <a:pt x="35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  <p:sp>
          <p:nvSpPr>
            <p:cNvPr id="10" name="Google Shape;9719;p77">
              <a:extLst>
                <a:ext uri="{FF2B5EF4-FFF2-40B4-BE49-F238E27FC236}">
                  <a16:creationId xmlns:a16="http://schemas.microsoft.com/office/drawing/2014/main" id="{0B598BCF-26EA-8FB3-7949-1CFEA1FF39EE}"/>
                </a:ext>
              </a:extLst>
            </p:cNvPr>
            <p:cNvSpPr/>
            <p:nvPr/>
          </p:nvSpPr>
          <p:spPr>
            <a:xfrm>
              <a:off x="772900" y="2318350"/>
              <a:ext cx="122125" cy="105075"/>
            </a:xfrm>
            <a:custGeom>
              <a:avLst/>
              <a:gdLst/>
              <a:ahLst/>
              <a:cxnLst/>
              <a:rect l="l" t="t" r="r" b="b"/>
              <a:pathLst>
                <a:path w="4885" h="4203" extrusionOk="0">
                  <a:moveTo>
                    <a:pt x="3844" y="631"/>
                  </a:moveTo>
                  <a:cubicBezTo>
                    <a:pt x="4034" y="631"/>
                    <a:pt x="4223" y="789"/>
                    <a:pt x="4223" y="978"/>
                  </a:cubicBezTo>
                  <a:lnTo>
                    <a:pt x="4223" y="1734"/>
                  </a:lnTo>
                  <a:cubicBezTo>
                    <a:pt x="4223" y="1923"/>
                    <a:pt x="4034" y="2112"/>
                    <a:pt x="3844" y="2112"/>
                  </a:cubicBezTo>
                  <a:cubicBezTo>
                    <a:pt x="3655" y="2143"/>
                    <a:pt x="3498" y="2301"/>
                    <a:pt x="3498" y="2458"/>
                  </a:cubicBezTo>
                  <a:lnTo>
                    <a:pt x="3498" y="2994"/>
                  </a:lnTo>
                  <a:lnTo>
                    <a:pt x="2679" y="2206"/>
                  </a:lnTo>
                  <a:cubicBezTo>
                    <a:pt x="2584" y="2143"/>
                    <a:pt x="2521" y="2112"/>
                    <a:pt x="2427" y="2112"/>
                  </a:cubicBezTo>
                  <a:lnTo>
                    <a:pt x="1009" y="2112"/>
                  </a:lnTo>
                  <a:cubicBezTo>
                    <a:pt x="820" y="2112"/>
                    <a:pt x="662" y="1923"/>
                    <a:pt x="662" y="1734"/>
                  </a:cubicBezTo>
                  <a:lnTo>
                    <a:pt x="662" y="978"/>
                  </a:lnTo>
                  <a:cubicBezTo>
                    <a:pt x="662" y="789"/>
                    <a:pt x="820" y="631"/>
                    <a:pt x="1009" y="631"/>
                  </a:cubicBezTo>
                  <a:close/>
                  <a:moveTo>
                    <a:pt x="1009" y="1"/>
                  </a:moveTo>
                  <a:cubicBezTo>
                    <a:pt x="442" y="1"/>
                    <a:pt x="1" y="474"/>
                    <a:pt x="1" y="1041"/>
                  </a:cubicBezTo>
                  <a:lnTo>
                    <a:pt x="1" y="1765"/>
                  </a:lnTo>
                  <a:cubicBezTo>
                    <a:pt x="1" y="2364"/>
                    <a:pt x="473" y="2805"/>
                    <a:pt x="1009" y="2805"/>
                  </a:cubicBezTo>
                  <a:lnTo>
                    <a:pt x="2269" y="2805"/>
                  </a:lnTo>
                  <a:lnTo>
                    <a:pt x="3592" y="4097"/>
                  </a:lnTo>
                  <a:cubicBezTo>
                    <a:pt x="3663" y="4167"/>
                    <a:pt x="3770" y="4203"/>
                    <a:pt x="3872" y="4203"/>
                  </a:cubicBezTo>
                  <a:cubicBezTo>
                    <a:pt x="3906" y="4203"/>
                    <a:pt x="3939" y="4199"/>
                    <a:pt x="3970" y="4191"/>
                  </a:cubicBezTo>
                  <a:cubicBezTo>
                    <a:pt x="4097" y="4160"/>
                    <a:pt x="4160" y="4002"/>
                    <a:pt x="4160" y="3876"/>
                  </a:cubicBezTo>
                  <a:lnTo>
                    <a:pt x="4160" y="2773"/>
                  </a:lnTo>
                  <a:cubicBezTo>
                    <a:pt x="4569" y="2616"/>
                    <a:pt x="4884" y="2238"/>
                    <a:pt x="4884" y="1765"/>
                  </a:cubicBezTo>
                  <a:lnTo>
                    <a:pt x="4884" y="1041"/>
                  </a:lnTo>
                  <a:cubicBezTo>
                    <a:pt x="4884" y="442"/>
                    <a:pt x="4412" y="1"/>
                    <a:pt x="38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</p:grpSp>
      <p:grpSp>
        <p:nvGrpSpPr>
          <p:cNvPr id="11" name="Google Shape;10299;p79">
            <a:extLst>
              <a:ext uri="{FF2B5EF4-FFF2-40B4-BE49-F238E27FC236}">
                <a16:creationId xmlns:a16="http://schemas.microsoft.com/office/drawing/2014/main" id="{F1FE4905-CB16-D82D-42A3-5F51ACD74603}"/>
              </a:ext>
            </a:extLst>
          </p:cNvPr>
          <p:cNvGrpSpPr/>
          <p:nvPr/>
        </p:nvGrpSpPr>
        <p:grpSpPr>
          <a:xfrm>
            <a:off x="1129998" y="2314258"/>
            <a:ext cx="371051" cy="476048"/>
            <a:chOff x="-50489600" y="1947400"/>
            <a:chExt cx="233150" cy="299125"/>
          </a:xfrm>
          <a:solidFill>
            <a:srgbClr val="29702A"/>
          </a:solidFill>
        </p:grpSpPr>
        <p:sp>
          <p:nvSpPr>
            <p:cNvPr id="12" name="Google Shape;10300;p79">
              <a:extLst>
                <a:ext uri="{FF2B5EF4-FFF2-40B4-BE49-F238E27FC236}">
                  <a16:creationId xmlns:a16="http://schemas.microsoft.com/office/drawing/2014/main" id="{2FD7A09A-243E-59E0-3665-3081152467C1}"/>
                </a:ext>
              </a:extLst>
            </p:cNvPr>
            <p:cNvSpPr/>
            <p:nvPr/>
          </p:nvSpPr>
          <p:spPr>
            <a:xfrm>
              <a:off x="-50382475" y="2018275"/>
              <a:ext cx="17350" cy="17350"/>
            </a:xfrm>
            <a:custGeom>
              <a:avLst/>
              <a:gdLst/>
              <a:ahLst/>
              <a:cxnLst/>
              <a:rect l="l" t="t" r="r" b="b"/>
              <a:pathLst>
                <a:path w="694" h="694" extrusionOk="0"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cubicBezTo>
                    <a:pt x="0" y="536"/>
                    <a:pt x="158" y="694"/>
                    <a:pt x="347" y="694"/>
                  </a:cubicBezTo>
                  <a:cubicBezTo>
                    <a:pt x="536" y="694"/>
                    <a:pt x="693" y="536"/>
                    <a:pt x="693" y="347"/>
                  </a:cubicBezTo>
                  <a:cubicBezTo>
                    <a:pt x="693" y="158"/>
                    <a:pt x="536" y="1"/>
                    <a:pt x="3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  <p:sp>
          <p:nvSpPr>
            <p:cNvPr id="13" name="Google Shape;10301;p79">
              <a:extLst>
                <a:ext uri="{FF2B5EF4-FFF2-40B4-BE49-F238E27FC236}">
                  <a16:creationId xmlns:a16="http://schemas.microsoft.com/office/drawing/2014/main" id="{F910D4F8-A82A-93B3-D9E9-DE36BB3880D7}"/>
                </a:ext>
              </a:extLst>
            </p:cNvPr>
            <p:cNvSpPr/>
            <p:nvPr/>
          </p:nvSpPr>
          <p:spPr>
            <a:xfrm>
              <a:off x="-50489600" y="1947400"/>
              <a:ext cx="233150" cy="299125"/>
            </a:xfrm>
            <a:custGeom>
              <a:avLst/>
              <a:gdLst/>
              <a:ahLst/>
              <a:cxnLst/>
              <a:rect l="l" t="t" r="r" b="b"/>
              <a:pathLst>
                <a:path w="9326" h="11965" extrusionOk="0">
                  <a:moveTo>
                    <a:pt x="4632" y="725"/>
                  </a:moveTo>
                  <a:cubicBezTo>
                    <a:pt x="4821" y="725"/>
                    <a:pt x="4978" y="882"/>
                    <a:pt x="4978" y="1071"/>
                  </a:cubicBezTo>
                  <a:lnTo>
                    <a:pt x="4978" y="1449"/>
                  </a:lnTo>
                  <a:cubicBezTo>
                    <a:pt x="4884" y="1418"/>
                    <a:pt x="4758" y="1418"/>
                    <a:pt x="4632" y="1418"/>
                  </a:cubicBezTo>
                  <a:cubicBezTo>
                    <a:pt x="4506" y="1418"/>
                    <a:pt x="4411" y="1418"/>
                    <a:pt x="4285" y="1449"/>
                  </a:cubicBezTo>
                  <a:lnTo>
                    <a:pt x="4285" y="1071"/>
                  </a:lnTo>
                  <a:cubicBezTo>
                    <a:pt x="4285" y="882"/>
                    <a:pt x="4443" y="725"/>
                    <a:pt x="4632" y="725"/>
                  </a:cubicBezTo>
                  <a:close/>
                  <a:moveTo>
                    <a:pt x="4632" y="2143"/>
                  </a:moveTo>
                  <a:cubicBezTo>
                    <a:pt x="5230" y="2143"/>
                    <a:pt x="5703" y="2615"/>
                    <a:pt x="5703" y="3182"/>
                  </a:cubicBezTo>
                  <a:cubicBezTo>
                    <a:pt x="5703" y="3781"/>
                    <a:pt x="5230" y="4253"/>
                    <a:pt x="4632" y="4253"/>
                  </a:cubicBezTo>
                  <a:cubicBezTo>
                    <a:pt x="4033" y="4253"/>
                    <a:pt x="3592" y="3781"/>
                    <a:pt x="3592" y="3182"/>
                  </a:cubicBezTo>
                  <a:cubicBezTo>
                    <a:pt x="3592" y="2615"/>
                    <a:pt x="4033" y="2143"/>
                    <a:pt x="4632" y="2143"/>
                  </a:cubicBezTo>
                  <a:close/>
                  <a:moveTo>
                    <a:pt x="4632" y="5356"/>
                  </a:moveTo>
                  <a:lnTo>
                    <a:pt x="6018" y="8191"/>
                  </a:lnTo>
                  <a:cubicBezTo>
                    <a:pt x="5671" y="8349"/>
                    <a:pt x="5356" y="8443"/>
                    <a:pt x="4978" y="8443"/>
                  </a:cubicBezTo>
                  <a:lnTo>
                    <a:pt x="4978" y="8065"/>
                  </a:lnTo>
                  <a:cubicBezTo>
                    <a:pt x="4978" y="7876"/>
                    <a:pt x="4821" y="7719"/>
                    <a:pt x="4632" y="7719"/>
                  </a:cubicBezTo>
                  <a:cubicBezTo>
                    <a:pt x="4443" y="7719"/>
                    <a:pt x="4285" y="7876"/>
                    <a:pt x="4285" y="8065"/>
                  </a:cubicBezTo>
                  <a:lnTo>
                    <a:pt x="4285" y="8443"/>
                  </a:lnTo>
                  <a:cubicBezTo>
                    <a:pt x="3939" y="8380"/>
                    <a:pt x="3592" y="8317"/>
                    <a:pt x="3246" y="8191"/>
                  </a:cubicBezTo>
                  <a:lnTo>
                    <a:pt x="4632" y="5356"/>
                  </a:lnTo>
                  <a:close/>
                  <a:moveTo>
                    <a:pt x="3466" y="4505"/>
                  </a:moveTo>
                  <a:cubicBezTo>
                    <a:pt x="3624" y="4663"/>
                    <a:pt x="3844" y="4757"/>
                    <a:pt x="4096" y="4852"/>
                  </a:cubicBezTo>
                  <a:cubicBezTo>
                    <a:pt x="4033" y="5009"/>
                    <a:pt x="1481" y="10271"/>
                    <a:pt x="1450" y="10365"/>
                  </a:cubicBezTo>
                  <a:cubicBezTo>
                    <a:pt x="1381" y="10504"/>
                    <a:pt x="1261" y="10591"/>
                    <a:pt x="1127" y="10591"/>
                  </a:cubicBezTo>
                  <a:cubicBezTo>
                    <a:pt x="1078" y="10591"/>
                    <a:pt x="1028" y="10580"/>
                    <a:pt x="977" y="10554"/>
                  </a:cubicBezTo>
                  <a:cubicBezTo>
                    <a:pt x="820" y="10491"/>
                    <a:pt x="694" y="10271"/>
                    <a:pt x="788" y="10082"/>
                  </a:cubicBezTo>
                  <a:lnTo>
                    <a:pt x="3466" y="4505"/>
                  </a:lnTo>
                  <a:close/>
                  <a:moveTo>
                    <a:pt x="5829" y="4537"/>
                  </a:moveTo>
                  <a:lnTo>
                    <a:pt x="8507" y="10113"/>
                  </a:lnTo>
                  <a:cubicBezTo>
                    <a:pt x="8570" y="10271"/>
                    <a:pt x="8507" y="10523"/>
                    <a:pt x="8318" y="10586"/>
                  </a:cubicBezTo>
                  <a:cubicBezTo>
                    <a:pt x="8271" y="10599"/>
                    <a:pt x="8225" y="10606"/>
                    <a:pt x="8181" y="10606"/>
                  </a:cubicBezTo>
                  <a:cubicBezTo>
                    <a:pt x="8021" y="10606"/>
                    <a:pt x="7888" y="10521"/>
                    <a:pt x="7814" y="10397"/>
                  </a:cubicBezTo>
                  <a:cubicBezTo>
                    <a:pt x="7719" y="10176"/>
                    <a:pt x="5293" y="5167"/>
                    <a:pt x="5199" y="4883"/>
                  </a:cubicBezTo>
                  <a:cubicBezTo>
                    <a:pt x="5419" y="4820"/>
                    <a:pt x="5608" y="4694"/>
                    <a:pt x="5829" y="4537"/>
                  </a:cubicBezTo>
                  <a:close/>
                  <a:moveTo>
                    <a:pt x="4632" y="0"/>
                  </a:moveTo>
                  <a:cubicBezTo>
                    <a:pt x="4033" y="0"/>
                    <a:pt x="3592" y="473"/>
                    <a:pt x="3592" y="1071"/>
                  </a:cubicBezTo>
                  <a:lnTo>
                    <a:pt x="3592" y="1764"/>
                  </a:lnTo>
                  <a:cubicBezTo>
                    <a:pt x="3151" y="2080"/>
                    <a:pt x="2867" y="2584"/>
                    <a:pt x="2867" y="3182"/>
                  </a:cubicBezTo>
                  <a:cubicBezTo>
                    <a:pt x="2867" y="3434"/>
                    <a:pt x="2899" y="3655"/>
                    <a:pt x="3025" y="3875"/>
                  </a:cubicBezTo>
                  <a:lnTo>
                    <a:pt x="1576" y="6900"/>
                  </a:lnTo>
                  <a:cubicBezTo>
                    <a:pt x="1355" y="6648"/>
                    <a:pt x="1229" y="6396"/>
                    <a:pt x="1103" y="6081"/>
                  </a:cubicBezTo>
                  <a:cubicBezTo>
                    <a:pt x="1032" y="5914"/>
                    <a:pt x="906" y="5837"/>
                    <a:pt x="767" y="5837"/>
                  </a:cubicBezTo>
                  <a:cubicBezTo>
                    <a:pt x="722" y="5837"/>
                    <a:pt x="676" y="5845"/>
                    <a:pt x="631" y="5860"/>
                  </a:cubicBezTo>
                  <a:cubicBezTo>
                    <a:pt x="442" y="5955"/>
                    <a:pt x="347" y="6144"/>
                    <a:pt x="442" y="6333"/>
                  </a:cubicBezTo>
                  <a:cubicBezTo>
                    <a:pt x="631" y="6805"/>
                    <a:pt x="883" y="7215"/>
                    <a:pt x="1229" y="7593"/>
                  </a:cubicBezTo>
                  <a:lnTo>
                    <a:pt x="158" y="9798"/>
                  </a:lnTo>
                  <a:cubicBezTo>
                    <a:pt x="1" y="10208"/>
                    <a:pt x="64" y="10649"/>
                    <a:pt x="347" y="10964"/>
                  </a:cubicBezTo>
                  <a:lnTo>
                    <a:pt x="95" y="11468"/>
                  </a:lnTo>
                  <a:cubicBezTo>
                    <a:pt x="32" y="11625"/>
                    <a:pt x="95" y="11846"/>
                    <a:pt x="253" y="11941"/>
                  </a:cubicBezTo>
                  <a:cubicBezTo>
                    <a:pt x="293" y="11957"/>
                    <a:pt x="340" y="11965"/>
                    <a:pt x="389" y="11965"/>
                  </a:cubicBezTo>
                  <a:cubicBezTo>
                    <a:pt x="528" y="11965"/>
                    <a:pt x="678" y="11900"/>
                    <a:pt x="725" y="11783"/>
                  </a:cubicBezTo>
                  <a:lnTo>
                    <a:pt x="977" y="11247"/>
                  </a:lnTo>
                  <a:cubicBezTo>
                    <a:pt x="1027" y="11255"/>
                    <a:pt x="1077" y="11258"/>
                    <a:pt x="1127" y="11258"/>
                  </a:cubicBezTo>
                  <a:cubicBezTo>
                    <a:pt x="1521" y="11258"/>
                    <a:pt x="1912" y="11040"/>
                    <a:pt x="2080" y="10649"/>
                  </a:cubicBezTo>
                  <a:lnTo>
                    <a:pt x="2930" y="8822"/>
                  </a:lnTo>
                  <a:cubicBezTo>
                    <a:pt x="3372" y="8979"/>
                    <a:pt x="3813" y="9105"/>
                    <a:pt x="4285" y="9137"/>
                  </a:cubicBezTo>
                  <a:lnTo>
                    <a:pt x="4285" y="9483"/>
                  </a:lnTo>
                  <a:cubicBezTo>
                    <a:pt x="4285" y="9704"/>
                    <a:pt x="4443" y="9861"/>
                    <a:pt x="4632" y="9861"/>
                  </a:cubicBezTo>
                  <a:cubicBezTo>
                    <a:pt x="4821" y="9861"/>
                    <a:pt x="4978" y="9704"/>
                    <a:pt x="4978" y="9483"/>
                  </a:cubicBezTo>
                  <a:lnTo>
                    <a:pt x="4978" y="9137"/>
                  </a:lnTo>
                  <a:cubicBezTo>
                    <a:pt x="5451" y="9105"/>
                    <a:pt x="5892" y="9011"/>
                    <a:pt x="6333" y="8822"/>
                  </a:cubicBezTo>
                  <a:lnTo>
                    <a:pt x="7184" y="10649"/>
                  </a:lnTo>
                  <a:cubicBezTo>
                    <a:pt x="7382" y="11016"/>
                    <a:pt x="7732" y="11257"/>
                    <a:pt x="8143" y="11257"/>
                  </a:cubicBezTo>
                  <a:cubicBezTo>
                    <a:pt x="8190" y="11257"/>
                    <a:pt x="8238" y="11254"/>
                    <a:pt x="8286" y="11247"/>
                  </a:cubicBezTo>
                  <a:lnTo>
                    <a:pt x="8538" y="11783"/>
                  </a:lnTo>
                  <a:cubicBezTo>
                    <a:pt x="8585" y="11900"/>
                    <a:pt x="8718" y="11965"/>
                    <a:pt x="8861" y="11965"/>
                  </a:cubicBezTo>
                  <a:cubicBezTo>
                    <a:pt x="8911" y="11965"/>
                    <a:pt x="8962" y="11957"/>
                    <a:pt x="9011" y="11941"/>
                  </a:cubicBezTo>
                  <a:cubicBezTo>
                    <a:pt x="9168" y="11846"/>
                    <a:pt x="9231" y="11657"/>
                    <a:pt x="9168" y="11468"/>
                  </a:cubicBezTo>
                  <a:lnTo>
                    <a:pt x="8916" y="10964"/>
                  </a:lnTo>
                  <a:cubicBezTo>
                    <a:pt x="9200" y="10649"/>
                    <a:pt x="9326" y="10208"/>
                    <a:pt x="9137" y="9798"/>
                  </a:cubicBezTo>
                  <a:lnTo>
                    <a:pt x="8066" y="7593"/>
                  </a:lnTo>
                  <a:cubicBezTo>
                    <a:pt x="8381" y="7246"/>
                    <a:pt x="8664" y="6805"/>
                    <a:pt x="8853" y="6333"/>
                  </a:cubicBezTo>
                  <a:cubicBezTo>
                    <a:pt x="8916" y="6144"/>
                    <a:pt x="8853" y="5955"/>
                    <a:pt x="8664" y="5860"/>
                  </a:cubicBezTo>
                  <a:cubicBezTo>
                    <a:pt x="8611" y="5845"/>
                    <a:pt x="8559" y="5837"/>
                    <a:pt x="8511" y="5837"/>
                  </a:cubicBezTo>
                  <a:cubicBezTo>
                    <a:pt x="8360" y="5837"/>
                    <a:pt x="8240" y="5914"/>
                    <a:pt x="8192" y="6081"/>
                  </a:cubicBezTo>
                  <a:cubicBezTo>
                    <a:pt x="8066" y="6333"/>
                    <a:pt x="7908" y="6616"/>
                    <a:pt x="7719" y="6900"/>
                  </a:cubicBezTo>
                  <a:lnTo>
                    <a:pt x="6270" y="3875"/>
                  </a:lnTo>
                  <a:cubicBezTo>
                    <a:pt x="6333" y="3655"/>
                    <a:pt x="6396" y="3434"/>
                    <a:pt x="6396" y="3182"/>
                  </a:cubicBezTo>
                  <a:cubicBezTo>
                    <a:pt x="6396" y="2584"/>
                    <a:pt x="6144" y="2080"/>
                    <a:pt x="5703" y="1764"/>
                  </a:cubicBezTo>
                  <a:lnTo>
                    <a:pt x="5703" y="1071"/>
                  </a:lnTo>
                  <a:cubicBezTo>
                    <a:pt x="5703" y="473"/>
                    <a:pt x="5230" y="0"/>
                    <a:pt x="46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2267"/>
            </a:p>
          </p:txBody>
        </p:sp>
      </p:grpSp>
    </p:spTree>
    <p:extLst>
      <p:ext uri="{BB962C8B-B14F-4D97-AF65-F5344CB8AC3E}">
        <p14:creationId xmlns:p14="http://schemas.microsoft.com/office/powerpoint/2010/main" val="338023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999AC-EA2F-56EC-15A9-C5BC05B46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77" y="381000"/>
            <a:ext cx="10222523" cy="1036642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>
                <a:solidFill>
                  <a:srgbClr val="29702A"/>
                </a:solidFill>
              </a:rPr>
              <a:t>Pašvaldību atbalsts bērniem, kas apmeklē privātās pirmsskolas izglītības iestādes vai izmanto bērnu uzraudzības pakalpojumu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0780D-42F7-37DB-403F-405C98F34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468" y="1752601"/>
            <a:ext cx="11082022" cy="487679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Pašvaldība atbalstu PPII aprēķina </a:t>
            </a:r>
            <a:r>
              <a:rPr lang="lv-LV" b="1" dirty="0"/>
              <a:t>atbilstoši</a:t>
            </a:r>
            <a:r>
              <a:rPr lang="lv-LV" dirty="0"/>
              <a:t> Ministru kabineta 2015. gada 8. decembra </a:t>
            </a:r>
            <a:r>
              <a:rPr lang="lv-LV" b="1" dirty="0"/>
              <a:t>noteikumiem Nr. 709 </a:t>
            </a:r>
            <a:r>
              <a:rPr lang="lv-LV" dirty="0"/>
              <a:t>„Noteikumi par izmaksu noteikšanas metodiku un kārtību, kādā pašvaldība atbilstoši tās noteiktajām vidējām izmaksām sedz pirmsskolas izglītības programmas izmaksas privātai izglītības iestādei”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VARAM katru gadu apkopo un </a:t>
            </a:r>
            <a:r>
              <a:rPr lang="lv-LV"/>
              <a:t>publicē tīmekļvietnē </a:t>
            </a:r>
            <a:r>
              <a:rPr lang="lv-LV" b="1" dirty="0"/>
              <a:t>informāciju par pašvaldību līdzfinansējumu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Pašvaldību </a:t>
            </a:r>
            <a:r>
              <a:rPr lang="lv-LV" b="1" dirty="0"/>
              <a:t>līdzfinansējums katru gadu palielinās</a:t>
            </a:r>
            <a:r>
              <a:rPr lang="lv-LV" dirty="0"/>
              <a:t>, 2024.gadā vidējais līdzfinansējums:</a:t>
            </a:r>
          </a:p>
          <a:p>
            <a:pPr marL="1104900" lvl="1" indent="-342900">
              <a:buFont typeface="Wingdings" panose="05000000000000000000" pitchFamily="2" charset="2"/>
              <a:buChar char="ü"/>
            </a:pP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no 1,5 līdz 4 gadu vecumam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371 </a:t>
            </a:r>
            <a:r>
              <a:rPr lang="lv-LV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lv-LV" sz="1800" i="1" dirty="0">
                <a:latin typeface="Verdana" panose="020B0604030504040204" pitchFamily="34" charset="0"/>
                <a:ea typeface="Verdana" panose="020B0604030504040204" pitchFamily="34" charset="0"/>
              </a:rPr>
              <a:t>2023.gadā 307 </a:t>
            </a:r>
            <a:r>
              <a:rPr lang="lv-LV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1104900" lvl="1" indent="-342900">
              <a:buFont typeface="Wingdings" panose="05000000000000000000" pitchFamily="2" charset="2"/>
              <a:buChar char="ü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bērniem, kam nepieciešama </a:t>
            </a: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obligātā sagatavošana pamatizglītības ieguvei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, 245 </a:t>
            </a:r>
            <a:r>
              <a:rPr lang="lv-LV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lv-LV" sz="1800" i="1" dirty="0">
                <a:latin typeface="Verdana" panose="020B0604030504040204" pitchFamily="34" charset="0"/>
                <a:ea typeface="Verdana" panose="020B0604030504040204" pitchFamily="34" charset="0"/>
              </a:rPr>
              <a:t>2023.gadā 214 </a:t>
            </a:r>
            <a:r>
              <a:rPr lang="lv-LV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1104900" lvl="1" indent="-342900">
              <a:buFont typeface="Wingdings" panose="05000000000000000000" pitchFamily="2" charset="2"/>
              <a:buChar char="ü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līdzfinansējums </a:t>
            </a: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bērnu uzraudzības pakalpojumam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223 </a:t>
            </a:r>
            <a:r>
              <a:rPr lang="lv-LV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lv-LV" sz="1800" i="1" dirty="0">
                <a:latin typeface="Verdana" panose="020B0604030504040204" pitchFamily="34" charset="0"/>
                <a:ea typeface="Verdana" panose="020B0604030504040204" pitchFamily="34" charset="0"/>
              </a:rPr>
              <a:t>2023.gadā 205 </a:t>
            </a:r>
            <a:r>
              <a:rPr lang="lv-LV" sz="18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78FFC-8ED7-6EEB-0A95-86128EF52F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874B2-708A-0554-5487-1060DEE428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FB3FC-B234-BCB5-6D3B-C6D8B5A6984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234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96D6E-C505-487C-9E6C-588437B1E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849" y="3359151"/>
            <a:ext cx="8128000" cy="1066799"/>
          </a:xfrm>
        </p:spPr>
        <p:txBody>
          <a:bodyPr>
            <a:normAutofit/>
          </a:bodyPr>
          <a:lstStyle/>
          <a:p>
            <a:pPr algn="ctr"/>
            <a:r>
              <a:rPr lang="lv-LV" sz="3600" dirty="0"/>
              <a:t>Paldies!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3C2B4-2D68-8104-90A8-4BB00C914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DC809-0F16-3815-CA06-136EDEAB7F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9155" name="Slide Number Placeholder 5">
            <a:extLst>
              <a:ext uri="{FF2B5EF4-FFF2-40B4-BE49-F238E27FC236}">
                <a16:creationId xmlns:a16="http://schemas.microsoft.com/office/drawing/2014/main" id="{968DFC45-A89D-4ED5-8F8E-CEDF2B5012BB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/>
          <a:p>
            <a:pPr algn="l" eaLnBrk="0" hangingPunct="0"/>
            <a:fld id="{5B98EBAE-CE13-4ABA-B5C2-ABBABB5D2521}" type="slidenum">
              <a:rPr lang="en-US" altLang="en-US" sz="1700" smtClean="0">
                <a:solidFill>
                  <a:schemeClr val="tx1"/>
                </a:solidFill>
              </a:rPr>
              <a:pPr algn="l" eaLnBrk="0" hangingPunct="0"/>
              <a:t>5</a:t>
            </a:fld>
            <a:endParaRPr lang="en-US" altLang="en-US" sz="1700">
              <a:solidFill>
                <a:schemeClr val="tx1"/>
              </a:solidFill>
            </a:endParaRPr>
          </a:p>
        </p:txBody>
      </p:sp>
      <p:sp>
        <p:nvSpPr>
          <p:cNvPr id="49156" name="Rectangle 17">
            <a:extLst>
              <a:ext uri="{FF2B5EF4-FFF2-40B4-BE49-F238E27FC236}">
                <a16:creationId xmlns:a16="http://schemas.microsoft.com/office/drawing/2014/main" id="{3B4C6ED7-B2DA-48C3-8A98-B8F425A68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3206" y="6076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lv-LV" altLang="lv-LV" sz="1100">
                <a:cs typeface="Calibri" panose="020F0502020204030204" pitchFamily="34" charset="0"/>
              </a:rPr>
              <a:t> </a:t>
            </a:r>
            <a:endParaRPr lang="lv-LV" altLang="lv-LV"/>
          </a:p>
        </p:txBody>
      </p:sp>
      <p:pic>
        <p:nvPicPr>
          <p:cNvPr id="2075" name="Picture 7" descr="twitter x, new logo, x, rounded Icon">
            <a:hlinkClick r:id="rId3"/>
            <a:extLst>
              <a:ext uri="{FF2B5EF4-FFF2-40B4-BE49-F238E27FC236}">
                <a16:creationId xmlns:a16="http://schemas.microsoft.com/office/drawing/2014/main" id="{008B8CB5-555A-98CE-8218-3A2735594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1" t="8736" r="20313" b="8377"/>
          <a:stretch>
            <a:fillRect/>
          </a:stretch>
        </p:blipFill>
        <p:spPr bwMode="auto">
          <a:xfrm>
            <a:off x="5062542" y="5897461"/>
            <a:ext cx="406802" cy="40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>
            <a:extLst>
              <a:ext uri="{FF2B5EF4-FFF2-40B4-BE49-F238E27FC236}">
                <a16:creationId xmlns:a16="http://schemas.microsoft.com/office/drawing/2014/main" id="{1D795A40-31A8-F280-56AC-54A9170E4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944" y="5905777"/>
            <a:ext cx="398825" cy="3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>
            <a:extLst>
              <a:ext uri="{FF2B5EF4-FFF2-40B4-BE49-F238E27FC236}">
                <a16:creationId xmlns:a16="http://schemas.microsoft.com/office/drawing/2014/main" id="{CD70E122-B453-634A-1FA7-65ED21560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14" y="5891372"/>
            <a:ext cx="422755" cy="42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8">
            <a:hlinkClick r:id="rId9"/>
            <a:extLst>
              <a:ext uri="{FF2B5EF4-FFF2-40B4-BE49-F238E27FC236}">
                <a16:creationId xmlns:a16="http://schemas.microsoft.com/office/drawing/2014/main" id="{300A1193-E984-9E96-C8CC-36532B6DB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18" t="10445" r="9972" b="11656"/>
          <a:stretch>
            <a:fillRect/>
          </a:stretch>
        </p:blipFill>
        <p:spPr bwMode="auto">
          <a:xfrm>
            <a:off x="5911849" y="5874557"/>
            <a:ext cx="462638" cy="4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A logo of a camera&#10;&#10;Description automatically generated">
            <a:extLst>
              <a:ext uri="{FF2B5EF4-FFF2-40B4-BE49-F238E27FC236}">
                <a16:creationId xmlns:a16="http://schemas.microsoft.com/office/drawing/2014/main" id="{D7002F92-26E0-B16A-FAC0-C9C0D0D26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r:link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82" y="5893868"/>
            <a:ext cx="430732" cy="4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8">
            <a:extLst>
              <a:ext uri="{FF2B5EF4-FFF2-40B4-BE49-F238E27FC236}">
                <a16:creationId xmlns:a16="http://schemas.microsoft.com/office/drawing/2014/main" id="{23113D06-9E7A-E8A9-C73D-2122EBBFC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81D383DC-3AFE-5769-6D57-BB2578F20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81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30">
            <a:extLst>
              <a:ext uri="{FF2B5EF4-FFF2-40B4-BE49-F238E27FC236}">
                <a16:creationId xmlns:a16="http://schemas.microsoft.com/office/drawing/2014/main" id="{CC66AD99-F7FA-835D-81BD-4F17E7EDA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8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C94FB742-EFD1-BAB7-1DC9-5412D519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3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2">
            <a:extLst>
              <a:ext uri="{FF2B5EF4-FFF2-40B4-BE49-F238E27FC236}">
                <a16:creationId xmlns:a16="http://schemas.microsoft.com/office/drawing/2014/main" id="{685C4CF1-9A6A-A0ED-588C-9DF571103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0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3">
            <a:extLst>
              <a:ext uri="{FF2B5EF4-FFF2-40B4-BE49-F238E27FC236}">
                <a16:creationId xmlns:a16="http://schemas.microsoft.com/office/drawing/2014/main" id="{01E412A9-8A46-CF64-0C03-F6AD93936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46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667AD451B437284393D39498E788D012" ma:contentTypeVersion="16" ma:contentTypeDescription="Izveidot jaunu dokumentu." ma:contentTypeScope="" ma:versionID="eb118a2c589208f0e20fd95cd73f1a77">
  <xsd:schema xmlns:xsd="http://www.w3.org/2001/XMLSchema" xmlns:xs="http://www.w3.org/2001/XMLSchema" xmlns:p="http://schemas.microsoft.com/office/2006/metadata/properties" xmlns:ns2="2048be11-5002-450c-8e3b-782732941017" xmlns:ns3="f7e7d789-9268-4b55-8873-a73e5b415d66" targetNamespace="http://schemas.microsoft.com/office/2006/metadata/properties" ma:root="true" ma:fieldsID="9e5dcbc519a2436c3eae95d94feb4bd8" ns2:_="" ns3:_="">
    <xsd:import namespace="2048be11-5002-450c-8e3b-782732941017"/>
    <xsd:import namespace="f7e7d789-9268-4b55-8873-a73e5b415d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8be11-5002-450c-8e3b-7827329410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7d789-9268-4b55-8873-a73e5b415d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648655c-5c52-4057-8b3e-ccfd248cba54}" ma:internalName="TaxCatchAll" ma:showField="CatchAllData" ma:web="f7e7d789-9268-4b55-8873-a73e5b415d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48be11-5002-450c-8e3b-782732941017">
      <Terms xmlns="http://schemas.microsoft.com/office/infopath/2007/PartnerControls"/>
    </lcf76f155ced4ddcb4097134ff3c332f>
    <TaxCatchAll xmlns="f7e7d789-9268-4b55-8873-a73e5b415d66" xsi:nil="true"/>
    <SharedWithUsers xmlns="f7e7d789-9268-4b55-8873-a73e5b415d66">
      <UserInfo>
        <DisplayName>Kurts  Auza</DisplayName>
        <AccountId>30</AccountId>
        <AccountType/>
      </UserInfo>
      <UserInfo>
        <DisplayName>Ilze Oša</DisplayName>
        <AccountId>41</AccountId>
        <AccountType/>
      </UserInfo>
      <UserInfo>
        <DisplayName>Inga Bērziņa</DisplayName>
        <AccountId>544</AccountId>
        <AccountType/>
      </UserInfo>
      <UserInfo>
        <DisplayName>Ieva Upīte-Veiskate</DisplayName>
        <AccountId>95</AccountId>
        <AccountType/>
      </UserInfo>
      <UserInfo>
        <DisplayName>Ieva Gedzuna</DisplayName>
        <AccountId>575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1A6E387-A498-4887-B88C-5C762A1ECC1A}">
  <ds:schemaRefs>
    <ds:schemaRef ds:uri="2048be11-5002-450c-8e3b-782732941017"/>
    <ds:schemaRef ds:uri="f7e7d789-9268-4b55-8873-a73e5b415d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491403F-7745-4E9A-AD4B-A13F3267B2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7EFC02-5C62-441D-9185-A7E6BBCF4318}">
  <ds:schemaRefs>
    <ds:schemaRef ds:uri="2048be11-5002-450c-8e3b-782732941017"/>
    <ds:schemaRef ds:uri="f7e7d789-9268-4b55-8873-a73e5b415d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1075</TotalTime>
  <Words>365</Words>
  <Application>Microsoft Office PowerPoint</Application>
  <PresentationFormat>Platekrāna</PresentationFormat>
  <Paragraphs>38</Paragraphs>
  <Slides>5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Times New Roman</vt:lpstr>
      <vt:lpstr>Verdana</vt:lpstr>
      <vt:lpstr>Wingdings</vt:lpstr>
      <vt:lpstr>89_Prezentacija_templateLV</vt:lpstr>
      <vt:lpstr>   </vt:lpstr>
      <vt:lpstr>Valsts budžeta aizdevumi pirmsskolas izglītības infrastruktūrai</vt:lpstr>
      <vt:lpstr>ES fondu atbalsts</vt:lpstr>
      <vt:lpstr>Pašvaldību atbalsts bērniem, kas apmeklē privātās pirmsskolas izglītības iestādes vai izmanto bērnu uzraudzības pakalpojumu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Ieva Juhņēviča</cp:lastModifiedBy>
  <cp:revision>14</cp:revision>
  <dcterms:created xsi:type="dcterms:W3CDTF">2014-11-20T14:46:47Z</dcterms:created>
  <dcterms:modified xsi:type="dcterms:W3CDTF">2024-03-13T07:17:47Z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0x010100667AD451B437284393D39498E788D012</vt:lpwstr>
  </property>
  <property fmtid="{D5CDD505-2E9C-101B-9397-08002B2CF9AE}" pid="3" name="MediaServiceImageTags">
    <vt:lpwstr/>
  </property>
</Properties>
</file>