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8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40" r:id="rId2"/>
    <p:sldMasterId id="2147484045" r:id="rId3"/>
    <p:sldMasterId id="2147484053" r:id="rId4"/>
  </p:sldMasterIdLst>
  <p:notesMasterIdLst>
    <p:notesMasterId r:id="rId44"/>
  </p:notesMasterIdLst>
  <p:sldIdLst>
    <p:sldId id="4744" r:id="rId5"/>
    <p:sldId id="4740" r:id="rId6"/>
    <p:sldId id="4741" r:id="rId7"/>
    <p:sldId id="4108" r:id="rId8"/>
    <p:sldId id="4345" r:id="rId9"/>
    <p:sldId id="4086" r:id="rId10"/>
    <p:sldId id="4558" r:id="rId11"/>
    <p:sldId id="4719" r:id="rId12"/>
    <p:sldId id="4424" r:id="rId13"/>
    <p:sldId id="4720" r:id="rId14"/>
    <p:sldId id="4721" r:id="rId15"/>
    <p:sldId id="4748" r:id="rId16"/>
    <p:sldId id="4749" r:id="rId17"/>
    <p:sldId id="4715" r:id="rId18"/>
    <p:sldId id="4722" r:id="rId19"/>
    <p:sldId id="4723" r:id="rId20"/>
    <p:sldId id="4725" r:id="rId21"/>
    <p:sldId id="4726" r:id="rId22"/>
    <p:sldId id="3311" r:id="rId23"/>
    <p:sldId id="4728" r:id="rId24"/>
    <p:sldId id="4729" r:id="rId25"/>
    <p:sldId id="4730" r:id="rId26"/>
    <p:sldId id="4731" r:id="rId27"/>
    <p:sldId id="4732" r:id="rId28"/>
    <p:sldId id="4718" r:id="rId29"/>
    <p:sldId id="4733" r:id="rId30"/>
    <p:sldId id="4750" r:id="rId31"/>
    <p:sldId id="4196" r:id="rId32"/>
    <p:sldId id="4738" r:id="rId33"/>
    <p:sldId id="4736" r:id="rId34"/>
    <p:sldId id="4737" r:id="rId35"/>
    <p:sldId id="4574" r:id="rId36"/>
    <p:sldId id="4739" r:id="rId37"/>
    <p:sldId id="4751" r:id="rId38"/>
    <p:sldId id="4745" r:id="rId39"/>
    <p:sldId id="275" r:id="rId40"/>
    <p:sldId id="4742" r:id="rId41"/>
    <p:sldId id="4747" r:id="rId42"/>
    <p:sldId id="262" r:id="rId43"/>
  </p:sldIdLst>
  <p:sldSz cx="24377650" cy="13716000"/>
  <p:notesSz cx="6858000" cy="9144000"/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olina Rozkova" initials="PR" lastIdx="0" clrIdx="0">
    <p:extLst>
      <p:ext uri="{19B8F6BF-5375-455C-9EA6-DF929625EA0E}">
        <p15:presenceInfo xmlns:p15="http://schemas.microsoft.com/office/powerpoint/2012/main" userId="S-1-5-21-738795142-1242532775-405837587-15091" providerId="AD"/>
      </p:ext>
    </p:extLst>
  </p:cmAuthor>
  <p:cmAuthor id="2" name="Inese Vilcāne" initials="IV" lastIdx="1" clrIdx="1">
    <p:extLst>
      <p:ext uri="{19B8F6BF-5375-455C-9EA6-DF929625EA0E}">
        <p15:presenceInfo xmlns:p15="http://schemas.microsoft.com/office/powerpoint/2012/main" userId="S-1-5-21-738795142-1242532775-405837587-6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05346A"/>
    <a:srgbClr val="00465B"/>
    <a:srgbClr val="F3EFEC"/>
    <a:srgbClr val="000000"/>
    <a:srgbClr val="006BD6"/>
    <a:srgbClr val="388491"/>
    <a:srgbClr val="18526A"/>
    <a:srgbClr val="EAE3DE"/>
    <a:srgbClr val="008001"/>
    <a:srgbClr val="007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5" autoAdjust="0"/>
    <p:restoredTop sz="96217" autoAdjust="0"/>
  </p:normalViewPr>
  <p:slideViewPr>
    <p:cSldViewPr snapToGrid="0" snapToObjects="1">
      <p:cViewPr varScale="1">
        <p:scale>
          <a:sx n="47" d="100"/>
          <a:sy n="47" d="100"/>
        </p:scale>
        <p:origin x="106" y="595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Source Sans 3" panose="020B0303030403020204" pitchFamily="34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7/16/2024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Source Sans 3" panose="020B0303030403020204" pitchFamily="34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2400" b="0" i="0" kern="1200">
        <a:solidFill>
          <a:schemeClr val="tx1"/>
        </a:solidFill>
        <a:latin typeface="Source Sans 3" panose="020B0303030403020204" pitchFamily="34" charset="0"/>
        <a:ea typeface="+mn-ea"/>
        <a:cs typeface="+mn-cs"/>
      </a:defRPr>
    </a:lvl1pPr>
    <a:lvl2pPr marL="914217" algn="l" defTabSz="914217" rtl="0" eaLnBrk="1" latinLnBrk="0" hangingPunct="1">
      <a:defRPr sz="2400" b="0" i="0" kern="1200">
        <a:solidFill>
          <a:schemeClr val="tx1"/>
        </a:solidFill>
        <a:latin typeface="Source Sans 3" panose="020B0303030403020204" pitchFamily="34" charset="0"/>
        <a:ea typeface="+mn-ea"/>
        <a:cs typeface="+mn-cs"/>
      </a:defRPr>
    </a:lvl2pPr>
    <a:lvl3pPr marL="1828434" algn="l" defTabSz="914217" rtl="0" eaLnBrk="1" latinLnBrk="0" hangingPunct="1">
      <a:defRPr sz="2400" b="0" i="0" kern="1200">
        <a:solidFill>
          <a:schemeClr val="tx1"/>
        </a:solidFill>
        <a:latin typeface="Source Sans 3" panose="020B0303030403020204" pitchFamily="34" charset="0"/>
        <a:ea typeface="+mn-ea"/>
        <a:cs typeface="+mn-cs"/>
      </a:defRPr>
    </a:lvl3pPr>
    <a:lvl4pPr marL="2742651" algn="l" defTabSz="914217" rtl="0" eaLnBrk="1" latinLnBrk="0" hangingPunct="1">
      <a:defRPr sz="2400" b="0" i="0" kern="1200">
        <a:solidFill>
          <a:schemeClr val="tx1"/>
        </a:solidFill>
        <a:latin typeface="Source Sans 3" panose="020B0303030403020204" pitchFamily="34" charset="0"/>
        <a:ea typeface="+mn-ea"/>
        <a:cs typeface="+mn-cs"/>
      </a:defRPr>
    </a:lvl4pPr>
    <a:lvl5pPr marL="3656868" algn="l" defTabSz="914217" rtl="0" eaLnBrk="1" latinLnBrk="0" hangingPunct="1">
      <a:defRPr sz="2400" b="0" i="0" kern="1200">
        <a:solidFill>
          <a:schemeClr val="tx1"/>
        </a:solidFill>
        <a:latin typeface="Source Sans 3" panose="020B0303030403020204" pitchFamily="34" charset="0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Grūtības vai nespēja lietot ekstremitātes, muskuļu kontroles vājums, sajūtu ierobežojumi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Ierobežojumi, kas saistīti ar daļēju vai pilnīgu nespēju uztvert skaņas un piekļūt audio informācijai</a:t>
            </a: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Grūtības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redzēt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objektus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uztvert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gaismu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vai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krāsu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pareizi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novērtēt</a:t>
            </a:r>
            <a:r>
              <a:rPr lang="en-US" sz="2400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400" b="1" spc="-20" dirty="0" err="1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attālumus</a:t>
            </a: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v-LV" altLang="lv-LV" sz="2400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Ierobežota sensorā uztvere, uzvedības un garīgās veselības traucējumi</a:t>
            </a:r>
            <a:endParaRPr lang="en-US" sz="2400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lv-LV" sz="2400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18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40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84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BE02D-20C0-F840-AFAC-BEA99C74FD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rPr>
              <a:pPr marL="0" marR="0" lvl="0" indent="0" algn="r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ource Sans 3" panose="020B03030304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35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287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054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202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98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56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028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5972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33">
            <a:extLst>
              <a:ext uri="{FF2B5EF4-FFF2-40B4-BE49-F238E27FC236}">
                <a16:creationId xmlns:a16="http://schemas.microsoft.com/office/drawing/2014/main" id="{66BFF58B-96B9-5525-5160-33622F2C211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2820986" y="2817360"/>
            <a:ext cx="8108274" cy="8081284"/>
          </a:xfrm>
          <a:custGeom>
            <a:avLst/>
            <a:gdLst>
              <a:gd name="connsiteX0" fmla="*/ 0 w 4669668"/>
              <a:gd name="connsiteY0" fmla="*/ 0 h 2559515"/>
              <a:gd name="connsiteX1" fmla="*/ 4669668 w 4669668"/>
              <a:gd name="connsiteY1" fmla="*/ 0 h 2559515"/>
              <a:gd name="connsiteX2" fmla="*/ 4669668 w 4669668"/>
              <a:gd name="connsiteY2" fmla="*/ 2559515 h 2559515"/>
              <a:gd name="connsiteX3" fmla="*/ 0 w 4669668"/>
              <a:gd name="connsiteY3" fmla="*/ 2559515 h 255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9668" h="2559515">
                <a:moveTo>
                  <a:pt x="0" y="0"/>
                </a:moveTo>
                <a:lnTo>
                  <a:pt x="4669668" y="0"/>
                </a:lnTo>
                <a:lnTo>
                  <a:pt x="4669668" y="2559515"/>
                </a:lnTo>
                <a:lnTo>
                  <a:pt x="0" y="255951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7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9_Image Right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7C7DE294-45E6-23B9-7DD2-C25FEE898CD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2232369" y="2758894"/>
            <a:ext cx="7097485" cy="8198212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91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Meet Our C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31824BC7-3753-BA4F-C08A-5D94FFB05FA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8778933" y="0"/>
            <a:ext cx="6819784" cy="13716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696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F10352BD-EFA2-6E52-4E82-08652E291D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85506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/>
            </a:lvl1pPr>
          </a:lstStyle>
          <a:p>
            <a:endParaRPr lang="en-US" dirty="0"/>
          </a:p>
        </p:txBody>
      </p:sp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B744658C-66CD-3E89-BAD9-F4F5A3120F1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10774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/>
            </a:lvl1pPr>
          </a:lstStyle>
          <a:p>
            <a:endParaRPr lang="en-US" dirty="0"/>
          </a:p>
        </p:txBody>
      </p:sp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0904ACE9-3998-B935-736F-FA0F2E63A3C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6236040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30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ceholder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icture Placeholder 133">
            <a:extLst>
              <a:ext uri="{FF2B5EF4-FFF2-40B4-BE49-F238E27FC236}">
                <a16:creationId xmlns:a16="http://schemas.microsoft.com/office/drawing/2014/main" id="{8D7B9AF2-397C-A1ED-A624-F5AE79A4E07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3926548" y="4302986"/>
            <a:ext cx="4669668" cy="2559516"/>
          </a:xfrm>
          <a:custGeom>
            <a:avLst/>
            <a:gdLst>
              <a:gd name="connsiteX0" fmla="*/ 0 w 4669668"/>
              <a:gd name="connsiteY0" fmla="*/ 0 h 2559515"/>
              <a:gd name="connsiteX1" fmla="*/ 4669668 w 4669668"/>
              <a:gd name="connsiteY1" fmla="*/ 0 h 2559515"/>
              <a:gd name="connsiteX2" fmla="*/ 4669668 w 4669668"/>
              <a:gd name="connsiteY2" fmla="*/ 2559515 h 2559515"/>
              <a:gd name="connsiteX3" fmla="*/ 0 w 4669668"/>
              <a:gd name="connsiteY3" fmla="*/ 2559515 h 2559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69668" h="2559515">
                <a:moveTo>
                  <a:pt x="0" y="0"/>
                </a:moveTo>
                <a:lnTo>
                  <a:pt x="4669668" y="0"/>
                </a:lnTo>
                <a:lnTo>
                  <a:pt x="4669668" y="2559515"/>
                </a:lnTo>
                <a:lnTo>
                  <a:pt x="0" y="2559515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/>
          </a:p>
        </p:txBody>
      </p:sp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64ABC441-0CF4-192F-221B-D349214692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37011" y="2037325"/>
            <a:ext cx="4067099" cy="8780398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70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7_Contact Us / 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C47B8BB3-C1D5-FD3C-3F00-5CB6AF5B574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0" y="5664820"/>
            <a:ext cx="24377650" cy="805118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88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997AFCF5-A004-6133-17C7-448883B94E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" y="0"/>
            <a:ext cx="7223760" cy="6858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1">
            <a:extLst>
              <a:ext uri="{FF2B5EF4-FFF2-40B4-BE49-F238E27FC236}">
                <a16:creationId xmlns:a16="http://schemas.microsoft.com/office/drawing/2014/main" id="{4F61C167-8F51-B8F8-47F2-F69F46E8F42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23761" y="6858000"/>
            <a:ext cx="7223760" cy="6858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472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F72E88C5-F92A-8989-9506-F6AEA4C0648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4161388" y="3119119"/>
            <a:ext cx="8372041" cy="93994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69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Left +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997AFCF5-A004-6133-17C7-448883B94E2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0" y="0"/>
            <a:ext cx="7223760" cy="6858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51">
            <a:extLst>
              <a:ext uri="{FF2B5EF4-FFF2-40B4-BE49-F238E27FC236}">
                <a16:creationId xmlns:a16="http://schemas.microsoft.com/office/drawing/2014/main" id="{4F61C167-8F51-B8F8-47F2-F69F46E8F42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223760" y="6858000"/>
            <a:ext cx="7223760" cy="6858000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627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F10352BD-EFA2-6E52-4E82-08652E291D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85506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B744658C-66CD-3E89-BAD9-F4F5A3120F1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10774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0904ACE9-3998-B935-736F-FA0F2E63A3C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6236040" y="1"/>
            <a:ext cx="5954883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93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64ABC441-0CF4-192F-221B-D349214692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1536113">
            <a:off x="13513891" y="1111334"/>
            <a:ext cx="5423401" cy="11783412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54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9">
            <a:extLst>
              <a:ext uri="{FF2B5EF4-FFF2-40B4-BE49-F238E27FC236}">
                <a16:creationId xmlns:a16="http://schemas.microsoft.com/office/drawing/2014/main" id="{399C3769-7C01-5A45-BE86-6AE12DB0B29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rot="21081925">
            <a:off x="761612" y="3564789"/>
            <a:ext cx="10234934" cy="6481430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671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787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736AE3-E957-487C-8F97-F083159816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19399" y="1271578"/>
            <a:ext cx="4717279" cy="44646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ACDE6C-A548-4868-8055-2D7B46F0D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54276" y="1271578"/>
            <a:ext cx="4717281" cy="44646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1A3D2E-76FA-4452-BEF6-8F64A59899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19399" y="7116178"/>
            <a:ext cx="4717279" cy="44646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839904-2FB3-4038-AF60-7D7D1AFA58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54276" y="7116178"/>
            <a:ext cx="4717281" cy="44646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429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95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56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56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359934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Right +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F72E88C5-F92A-8989-9506-F6AEA4C06485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4161387" y="3119118"/>
            <a:ext cx="8372042" cy="93994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87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et Our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1">
            <a:extLst>
              <a:ext uri="{FF2B5EF4-FFF2-40B4-BE49-F238E27FC236}">
                <a16:creationId xmlns:a16="http://schemas.microsoft.com/office/drawing/2014/main" id="{F10352BD-EFA2-6E52-4E82-08652E291D4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185506" y="0"/>
            <a:ext cx="5954882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Picture Placeholder 51">
            <a:extLst>
              <a:ext uri="{FF2B5EF4-FFF2-40B4-BE49-F238E27FC236}">
                <a16:creationId xmlns:a16="http://schemas.microsoft.com/office/drawing/2014/main" id="{B744658C-66CD-3E89-BAD9-F4F5A3120F1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210773" y="0"/>
            <a:ext cx="5954882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Picture Placeholder 51">
            <a:extLst>
              <a:ext uri="{FF2B5EF4-FFF2-40B4-BE49-F238E27FC236}">
                <a16:creationId xmlns:a16="http://schemas.microsoft.com/office/drawing/2014/main" id="{0904ACE9-3998-B935-736F-FA0F2E63A3C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16236040" y="0"/>
            <a:ext cx="5954882" cy="5977054"/>
          </a:xfrm>
          <a:custGeom>
            <a:avLst/>
            <a:gdLst>
              <a:gd name="connsiteX0" fmla="*/ 0 w 3839892"/>
              <a:gd name="connsiteY0" fmla="*/ 0 h 3839890"/>
              <a:gd name="connsiteX1" fmla="*/ 3839892 w 3839892"/>
              <a:gd name="connsiteY1" fmla="*/ 0 h 3839890"/>
              <a:gd name="connsiteX2" fmla="*/ 3839892 w 3839892"/>
              <a:gd name="connsiteY2" fmla="*/ 3839890 h 3839890"/>
              <a:gd name="connsiteX3" fmla="*/ 0 w 3839892"/>
              <a:gd name="connsiteY3" fmla="*/ 3839890 h 3839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9892" h="3839890">
                <a:moveTo>
                  <a:pt x="0" y="0"/>
                </a:moveTo>
                <a:lnTo>
                  <a:pt x="3839892" y="0"/>
                </a:lnTo>
                <a:lnTo>
                  <a:pt x="3839892" y="3839890"/>
                </a:lnTo>
                <a:lnTo>
                  <a:pt x="0" y="383989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 b="0" i="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81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bile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icture Placeholder 130">
            <a:extLst>
              <a:ext uri="{FF2B5EF4-FFF2-40B4-BE49-F238E27FC236}">
                <a16:creationId xmlns:a16="http://schemas.microsoft.com/office/drawing/2014/main" id="{64ABC441-0CF4-192F-221B-D34921469201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 rot="1536113">
            <a:off x="13513890" y="1111333"/>
            <a:ext cx="5423401" cy="11783412"/>
          </a:xfrm>
          <a:custGeom>
            <a:avLst/>
            <a:gdLst>
              <a:gd name="connsiteX0" fmla="*/ 290146 w 2048458"/>
              <a:gd name="connsiteY0" fmla="*/ 0 h 4422384"/>
              <a:gd name="connsiteX1" fmla="*/ 575312 w 2048458"/>
              <a:gd name="connsiteY1" fmla="*/ 0 h 4422384"/>
              <a:gd name="connsiteX2" fmla="*/ 605198 w 2048458"/>
              <a:gd name="connsiteY2" fmla="*/ 28677 h 4422384"/>
              <a:gd name="connsiteX3" fmla="*/ 605198 w 2048458"/>
              <a:gd name="connsiteY3" fmla="*/ 108472 h 4422384"/>
              <a:gd name="connsiteX4" fmla="*/ 683650 w 2048458"/>
              <a:gd name="connsiteY4" fmla="*/ 188267 h 4422384"/>
              <a:gd name="connsiteX5" fmla="*/ 1364808 w 2048458"/>
              <a:gd name="connsiteY5" fmla="*/ 188267 h 4422384"/>
              <a:gd name="connsiteX6" fmla="*/ 1444506 w 2048458"/>
              <a:gd name="connsiteY6" fmla="*/ 108472 h 4422384"/>
              <a:gd name="connsiteX7" fmla="*/ 1444506 w 2048458"/>
              <a:gd name="connsiteY7" fmla="*/ 36157 h 4422384"/>
              <a:gd name="connsiteX8" fmla="*/ 1480618 w 2048458"/>
              <a:gd name="connsiteY8" fmla="*/ 0 h 4422384"/>
              <a:gd name="connsiteX9" fmla="*/ 1748350 w 2048458"/>
              <a:gd name="connsiteY9" fmla="*/ 0 h 4422384"/>
              <a:gd name="connsiteX10" fmla="*/ 2048458 w 2048458"/>
              <a:gd name="connsiteY10" fmla="*/ 299231 h 4422384"/>
              <a:gd name="connsiteX11" fmla="*/ 2048458 w 2048458"/>
              <a:gd name="connsiteY11" fmla="*/ 4160557 h 4422384"/>
              <a:gd name="connsiteX12" fmla="*/ 1788198 w 2048458"/>
              <a:gd name="connsiteY12" fmla="*/ 4422384 h 4422384"/>
              <a:gd name="connsiteX13" fmla="*/ 280184 w 2048458"/>
              <a:gd name="connsiteY13" fmla="*/ 4422384 h 4422384"/>
              <a:gd name="connsiteX14" fmla="*/ 0 w 2048458"/>
              <a:gd name="connsiteY14" fmla="*/ 4141855 h 4422384"/>
              <a:gd name="connsiteX15" fmla="*/ 0 w 2048458"/>
              <a:gd name="connsiteY15" fmla="*/ 289257 h 4422384"/>
              <a:gd name="connsiteX16" fmla="*/ 290146 w 2048458"/>
              <a:gd name="connsiteY16" fmla="*/ 0 h 442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48458" h="4422384">
                <a:moveTo>
                  <a:pt x="290146" y="0"/>
                </a:moveTo>
                <a:lnTo>
                  <a:pt x="575312" y="0"/>
                </a:lnTo>
                <a:cubicBezTo>
                  <a:pt x="592744" y="0"/>
                  <a:pt x="605198" y="12468"/>
                  <a:pt x="605198" y="28677"/>
                </a:cubicBezTo>
                <a:lnTo>
                  <a:pt x="605198" y="108472"/>
                </a:lnTo>
                <a:cubicBezTo>
                  <a:pt x="605198" y="152109"/>
                  <a:pt x="641310" y="188267"/>
                  <a:pt x="683650" y="188267"/>
                </a:cubicBezTo>
                <a:lnTo>
                  <a:pt x="1364808" y="188267"/>
                </a:lnTo>
                <a:cubicBezTo>
                  <a:pt x="1408392" y="188267"/>
                  <a:pt x="1444506" y="152109"/>
                  <a:pt x="1444506" y="108472"/>
                </a:cubicBezTo>
                <a:lnTo>
                  <a:pt x="1444506" y="36157"/>
                </a:lnTo>
                <a:cubicBezTo>
                  <a:pt x="1444506" y="16209"/>
                  <a:pt x="1460694" y="0"/>
                  <a:pt x="1480618" y="0"/>
                </a:cubicBezTo>
                <a:lnTo>
                  <a:pt x="1748350" y="0"/>
                </a:lnTo>
                <a:cubicBezTo>
                  <a:pt x="1913970" y="0"/>
                  <a:pt x="2048458" y="134654"/>
                  <a:pt x="2048458" y="299231"/>
                </a:cubicBezTo>
                <a:lnTo>
                  <a:pt x="2048458" y="4160557"/>
                </a:lnTo>
                <a:cubicBezTo>
                  <a:pt x="2048458" y="4305186"/>
                  <a:pt x="1931404" y="4422384"/>
                  <a:pt x="1788198" y="4422384"/>
                </a:cubicBezTo>
                <a:lnTo>
                  <a:pt x="280184" y="4422384"/>
                </a:lnTo>
                <a:cubicBezTo>
                  <a:pt x="125770" y="4422384"/>
                  <a:pt x="0" y="4296458"/>
                  <a:pt x="0" y="4141855"/>
                </a:cubicBezTo>
                <a:lnTo>
                  <a:pt x="0" y="289257"/>
                </a:lnTo>
                <a:cubicBezTo>
                  <a:pt x="0" y="129667"/>
                  <a:pt x="129506" y="0"/>
                  <a:pt x="290146" y="0"/>
                </a:cubicBez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988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ktop Device Mo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29">
            <a:extLst>
              <a:ext uri="{FF2B5EF4-FFF2-40B4-BE49-F238E27FC236}">
                <a16:creationId xmlns:a16="http://schemas.microsoft.com/office/drawing/2014/main" id="{399C3769-7C01-5A45-BE86-6AE12DB0B29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 rot="21081925">
            <a:off x="761611" y="3564787"/>
            <a:ext cx="10234934" cy="6481429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400">
                <a:latin typeface="Source Sans 3" panose="020B0303030403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65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1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am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736AE3-E957-487C-8F97-F083159816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919399" y="1271578"/>
            <a:ext cx="4717279" cy="44646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56ACDE6C-A548-4868-8055-2D7B46F0DA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8154274" y="1271578"/>
            <a:ext cx="4717281" cy="44646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1A3D2E-76FA-4452-BEF6-8F64A59899C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2919399" y="7116178"/>
            <a:ext cx="4717279" cy="4464600"/>
          </a:xfrm>
          <a:custGeom>
            <a:avLst/>
            <a:gdLst>
              <a:gd name="connsiteX0" fmla="*/ 0 w 4717279"/>
              <a:gd name="connsiteY0" fmla="*/ 0 h 4464600"/>
              <a:gd name="connsiteX1" fmla="*/ 4717279 w 4717279"/>
              <a:gd name="connsiteY1" fmla="*/ 0 h 4464600"/>
              <a:gd name="connsiteX2" fmla="*/ 4717279 w 4717279"/>
              <a:gd name="connsiteY2" fmla="*/ 4464600 h 4464600"/>
              <a:gd name="connsiteX3" fmla="*/ 0 w 4717279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79" h="4464600">
                <a:moveTo>
                  <a:pt x="0" y="0"/>
                </a:moveTo>
                <a:lnTo>
                  <a:pt x="4717279" y="0"/>
                </a:lnTo>
                <a:lnTo>
                  <a:pt x="4717279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F839904-2FB3-4038-AF60-7D7D1AFA58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154274" y="7116178"/>
            <a:ext cx="4717281" cy="4464600"/>
          </a:xfrm>
          <a:custGeom>
            <a:avLst/>
            <a:gdLst>
              <a:gd name="connsiteX0" fmla="*/ 0 w 4717282"/>
              <a:gd name="connsiteY0" fmla="*/ 0 h 4464600"/>
              <a:gd name="connsiteX1" fmla="*/ 4717282 w 4717282"/>
              <a:gd name="connsiteY1" fmla="*/ 0 h 4464600"/>
              <a:gd name="connsiteX2" fmla="*/ 4717282 w 4717282"/>
              <a:gd name="connsiteY2" fmla="*/ 4464600 h 4464600"/>
              <a:gd name="connsiteX3" fmla="*/ 0 w 4717282"/>
              <a:gd name="connsiteY3" fmla="*/ 4464600 h 446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7282" h="4464600">
                <a:moveTo>
                  <a:pt x="0" y="0"/>
                </a:moveTo>
                <a:lnTo>
                  <a:pt x="4717282" y="0"/>
                </a:lnTo>
                <a:lnTo>
                  <a:pt x="4717282" y="4464600"/>
                </a:lnTo>
                <a:lnTo>
                  <a:pt x="0" y="4464600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2399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286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3595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80584">
              <a:spcBef>
                <a:spcPts val="380"/>
              </a:spcBef>
            </a:pPr>
            <a:fld id="{81D60167-4931-47E6-BA6A-407CBD079E47}" type="slidenum">
              <a:rPr lang="lv-LV" spc="-10" smtClean="0"/>
              <a:pPr marL="80584">
                <a:spcBef>
                  <a:spcPts val="380"/>
                </a:spcBef>
              </a:pPr>
              <a:t>‹#›</a:t>
            </a:fld>
            <a:endParaRPr lang="lv-LV" spc="-10" dirty="0"/>
          </a:p>
        </p:txBody>
      </p:sp>
    </p:spTree>
    <p:extLst>
      <p:ext uri="{BB962C8B-B14F-4D97-AF65-F5344CB8AC3E}">
        <p14:creationId xmlns:p14="http://schemas.microsoft.com/office/powerpoint/2010/main" val="3764868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21" r:id="rId2"/>
    <p:sldLayoutId id="2147484020" r:id="rId3"/>
    <p:sldLayoutId id="2147484023" r:id="rId4"/>
    <p:sldLayoutId id="2147484024" r:id="rId5"/>
    <p:sldLayoutId id="2147484025" r:id="rId6"/>
    <p:sldLayoutId id="2147484042" r:id="rId7"/>
    <p:sldLayoutId id="2147484043" r:id="rId8"/>
    <p:sldLayoutId id="2147484044" r:id="rId9"/>
  </p:sldLayoutIdLst>
  <p:hf sldNum="0" hdr="0" ftr="0" dt="0"/>
  <p:txStyles>
    <p:titleStyle>
      <a:lvl1pPr algn="ctr" defTabSz="1828434" rtl="0" eaLnBrk="1" latinLnBrk="0" hangingPunct="1">
        <a:lnSpc>
          <a:spcPct val="90000"/>
        </a:lnSpc>
        <a:spcBef>
          <a:spcPct val="0"/>
        </a:spcBef>
        <a:buNone/>
        <a:defRPr lang="en-US" sz="8000" b="1" i="0" kern="1200" spc="-100" baseline="0">
          <a:solidFill>
            <a:schemeClr val="tx2"/>
          </a:solidFill>
          <a:latin typeface="Source Sans 3" panose="020B0303030403020204" pitchFamily="34" charset="0"/>
          <a:ea typeface="Open Sans Light" panose="020B0306030504020204" pitchFamily="34" charset="0"/>
          <a:cs typeface="Open Sans" panose="020B0606030504020204" pitchFamily="34" charset="0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400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b="0" i="0" kern="1200" spc="-30" baseline="0" dirty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958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pos="14398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7997" userDrawn="1">
          <p15:clr>
            <a:srgbClr val="A4A3A4"/>
          </p15:clr>
        </p15:guide>
        <p15:guide id="7" pos="7678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806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</p:sldLayoutIdLst>
  <p:hf sldNum="0" hdr="0" ftr="0" dt="0"/>
  <p:txStyles>
    <p:titleStyle>
      <a:lvl1pPr algn="ctr" defTabSz="1827977" rtl="0" eaLnBrk="1" latinLnBrk="0" hangingPunct="1">
        <a:lnSpc>
          <a:spcPct val="90000"/>
        </a:lnSpc>
        <a:spcBef>
          <a:spcPct val="0"/>
        </a:spcBef>
        <a:buNone/>
        <a:defRPr lang="en-US" sz="7398" b="1" i="0" kern="1200" spc="-290" baseline="0">
          <a:solidFill>
            <a:schemeClr val="tx2"/>
          </a:solidFill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</p:titleStyle>
    <p:bodyStyle>
      <a:lvl1pPr marL="456996" indent="-456996" algn="l" defTabSz="1827977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3999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1pPr>
      <a:lvl2pPr marL="137098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199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2pPr>
      <a:lvl3pPr marL="228497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799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3pPr>
      <a:lvl4pPr marL="3198960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399" b="0" i="0" kern="1200" spc="-30" baseline="0" dirty="0" smtClean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4pPr>
      <a:lvl5pPr marL="4112950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399" b="0" i="0" kern="1200" spc="-30" baseline="0" dirty="0">
          <a:solidFill>
            <a:schemeClr val="tx1"/>
          </a:solidFill>
          <a:effectLst/>
          <a:latin typeface="Poppins" pitchFamily="2" charset="77"/>
          <a:ea typeface="Open Sans Light" panose="020B0306030504020204" pitchFamily="34" charset="0"/>
          <a:cs typeface="Poppins" pitchFamily="2" charset="77"/>
        </a:defRPr>
      </a:lvl5pPr>
      <a:lvl6pPr marL="5026937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0926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4914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6890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3989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7977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1966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5954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69943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3933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792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191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5" y="730253"/>
            <a:ext cx="21025723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3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7/16/2024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8" y="12712703"/>
            <a:ext cx="822745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3"/>
            <a:ext cx="5484971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1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</p:sldLayoutIdLst>
  <p:hf hdr="0" ftr="0" dt="0"/>
  <p:txStyles>
    <p:titleStyle>
      <a:lvl1pPr algn="l" defTabSz="1827887" rtl="0" eaLnBrk="1" latinLnBrk="0" hangingPunct="1">
        <a:lnSpc>
          <a:spcPct val="90000"/>
        </a:lnSpc>
        <a:spcBef>
          <a:spcPct val="0"/>
        </a:spcBef>
        <a:buNone/>
        <a:defRPr sz="87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72" indent="-456972" algn="l" defTabSz="1827887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599" kern="1200">
          <a:solidFill>
            <a:schemeClr val="tx1"/>
          </a:solidFill>
          <a:latin typeface="+mn-lt"/>
          <a:ea typeface="+mn-ea"/>
          <a:cs typeface="+mn-cs"/>
        </a:defRPr>
      </a:lvl1pPr>
      <a:lvl2pPr marL="1370915" indent="-456972" algn="l" defTabSz="18278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799" kern="1200">
          <a:solidFill>
            <a:schemeClr val="tx1"/>
          </a:solidFill>
          <a:latin typeface="+mn-lt"/>
          <a:ea typeface="+mn-ea"/>
          <a:cs typeface="+mn-cs"/>
        </a:defRPr>
      </a:lvl2pPr>
      <a:lvl3pPr marL="2284859" indent="-456972" algn="l" defTabSz="18278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3pPr>
      <a:lvl4pPr marL="3198800" indent="-456972" algn="l" defTabSz="18278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4112744" indent="-456972" algn="l" defTabSz="18278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5026687" indent="-456972" algn="l" defTabSz="18278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0628" indent="-456972" algn="l" defTabSz="18278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4572" indent="-456972" algn="l" defTabSz="18278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68515" indent="-456972" algn="l" defTabSz="182788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3943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7887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1828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5772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69715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3657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7600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1544" algn="l" defTabSz="182788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5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5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1559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</p:sldLayoutIdLst>
  <p:hf sldNum="0" hdr="0" ftr="0" dt="0"/>
  <p:txStyles>
    <p:titleStyle>
      <a:lvl1pPr algn="ctr" defTabSz="1827977" rtl="0" eaLnBrk="1" latinLnBrk="0" hangingPunct="1">
        <a:lnSpc>
          <a:spcPct val="90000"/>
        </a:lnSpc>
        <a:spcBef>
          <a:spcPct val="0"/>
        </a:spcBef>
        <a:buNone/>
        <a:defRPr lang="en-US" sz="7998" b="1" i="0" kern="1200" spc="-100" baseline="0">
          <a:solidFill>
            <a:schemeClr val="tx2"/>
          </a:solidFill>
          <a:latin typeface="Source Sans 3" panose="020B0303030403020204" pitchFamily="34" charset="0"/>
          <a:ea typeface="Open Sans Light" panose="020B0306030504020204" pitchFamily="34" charset="0"/>
          <a:cs typeface="Open Sans" panose="020B0606030504020204" pitchFamily="34" charset="0"/>
        </a:defRPr>
      </a:lvl1pPr>
    </p:titleStyle>
    <p:bodyStyle>
      <a:lvl1pPr marL="456996" indent="-456996" algn="l" defTabSz="1827977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399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1pPr>
      <a:lvl2pPr marL="137098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599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2pPr>
      <a:lvl3pPr marL="228497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199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3pPr>
      <a:lvl4pPr marL="3198960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799" b="0" i="0" kern="1200" spc="-30" baseline="0" dirty="0" smtClean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4pPr>
      <a:lvl5pPr marL="4112950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799" b="0" i="0" kern="1200" spc="-30" baseline="0" dirty="0">
          <a:solidFill>
            <a:schemeClr val="tx1"/>
          </a:solidFill>
          <a:effectLst/>
          <a:latin typeface="Source Sans 3" panose="020B0303030403020204" pitchFamily="34" charset="0"/>
          <a:ea typeface="Open Sans Light" panose="020B0306030504020204" pitchFamily="34" charset="0"/>
          <a:cs typeface="Open Sans Light" charset="0"/>
        </a:defRPr>
      </a:lvl5pPr>
      <a:lvl6pPr marL="5026937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940926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854914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768903" indent="-456996" algn="l" defTabSz="18279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1pPr>
      <a:lvl2pPr marL="913989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827977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3pPr>
      <a:lvl4pPr marL="2741966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4pPr>
      <a:lvl5pPr marL="3655954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5pPr>
      <a:lvl6pPr marL="4569943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483933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39792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7311910" algn="l" defTabSz="1827977" rtl="0" eaLnBrk="1" latinLnBrk="0" hangingPunct="1"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958">
          <p15:clr>
            <a:srgbClr val="A4A3A4"/>
          </p15:clr>
        </p15:guide>
        <p15:guide id="2" orient="horz" pos="480">
          <p15:clr>
            <a:srgbClr val="A4A3A4"/>
          </p15:clr>
        </p15:guide>
        <p15:guide id="3" pos="14398">
          <p15:clr>
            <a:srgbClr val="A4A3A4"/>
          </p15:clr>
        </p15:guide>
        <p15:guide id="5" orient="horz" pos="4320">
          <p15:clr>
            <a:srgbClr val="A4A3A4"/>
          </p15:clr>
        </p15:guide>
        <p15:guide id="6" orient="horz" pos="7997">
          <p15:clr>
            <a:srgbClr val="A4A3A4"/>
          </p15:clr>
        </p15:guide>
        <p15:guide id="7" pos="767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8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microsoft.com/office/2007/relationships/hdphoto" Target="../media/hdphoto1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5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eg"/><Relationship Id="rId5" Type="http://schemas.microsoft.com/office/2007/relationships/hdphoto" Target="../media/hdphoto9.wdp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kumi.lv/ta/id/256866-visparigie-teritorijas-planosanas-izmantosanas-un-apbuves-noteikumi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6.jp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12" Type="http://schemas.microsoft.com/office/2007/relationships/hdphoto" Target="../media/hdphoto17.wdp"/><Relationship Id="rId2" Type="http://schemas.openxmlformats.org/officeDocument/2006/relationships/image" Target="../media/image77.png"/><Relationship Id="rId16" Type="http://schemas.microsoft.com/office/2007/relationships/hdphoto" Target="../media/hdphoto19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4.wdp"/><Relationship Id="rId11" Type="http://schemas.openxmlformats.org/officeDocument/2006/relationships/image" Target="../media/image82.png"/><Relationship Id="rId5" Type="http://schemas.openxmlformats.org/officeDocument/2006/relationships/image" Target="../media/image79.png"/><Relationship Id="rId15" Type="http://schemas.openxmlformats.org/officeDocument/2006/relationships/image" Target="../media/image84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81.png"/><Relationship Id="rId14" Type="http://schemas.microsoft.com/office/2007/relationships/hdphoto" Target="../media/hdphoto18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8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microsoft.com/office/2007/relationships/hdphoto" Target="../media/hdphoto9.wdp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microsoft.com/office/2007/relationships/hdphoto" Target="../media/hdphoto20.wdp"/><Relationship Id="rId4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Relationship Id="rId6" Type="http://schemas.microsoft.com/office/2007/relationships/hdphoto" Target="../media/hdphoto9.wdp"/><Relationship Id="rId5" Type="http://schemas.openxmlformats.org/officeDocument/2006/relationships/image" Target="../media/image37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m.gov.lv/lv/ieteikumi-ieklaujosas-vides-veidosanai" TargetMode="External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m.gov.lv/lv/media/8776/download" TargetMode="External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m.gov.lv/lv/horizontalais-princips-vienlidziba-ieklausana-nediskriminacija-un-pamattiesibu-ieverosana" TargetMode="External"/><Relationship Id="rId3" Type="http://schemas.openxmlformats.org/officeDocument/2006/relationships/image" Target="../media/image98.png"/><Relationship Id="rId7" Type="http://schemas.openxmlformats.org/officeDocument/2006/relationships/hyperlink" Target="mailto:Inese.Vilcane@lm.gov.lv" TargetMode="External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Polina.rozkova@lm.gov.lv" TargetMode="External"/><Relationship Id="rId5" Type="http://schemas.openxmlformats.org/officeDocument/2006/relationships/hyperlink" Target="mailto:lm@lm.gov.lv" TargetMode="Externa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2.wdp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openxmlformats.org/officeDocument/2006/relationships/image" Target="../media/image11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4FABB66-F7BF-476D-AD0C-49344F8A973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5963" y="7420289"/>
            <a:ext cx="21025723" cy="3762782"/>
          </a:xfrm>
        </p:spPr>
        <p:txBody>
          <a:bodyPr>
            <a:normAutofit fontScale="90000"/>
          </a:bodyPr>
          <a:lstStyle/>
          <a:p>
            <a:r>
              <a:rPr lang="lv-LV" b="1" i="0" kern="1200" spc="-100" baseline="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PIEKĻŪSTAMAS AKTIVITĀŠU UN ATPŪTAS ZONAS</a:t>
            </a:r>
            <a:br>
              <a:rPr lang="lv-LV" sz="7200" b="1" i="0" kern="1200" spc="-100" baseline="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br>
              <a:rPr lang="lv-LV" sz="7200" b="1" i="0" kern="1200" spc="-100" baseline="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v-LV" sz="67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LABĀ PRAKSE</a:t>
            </a:r>
            <a:br>
              <a:rPr lang="lv-LV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endParaRPr lang="lv-LV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5CB89F9-B890-4AE0-B6EB-3E731DFAA1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7734" y1="81102" x2="27734" y2="81102"/>
                        <a14:foregroundMark x1="26563" y1="73228" x2="26563" y2="73228"/>
                        <a14:foregroundMark x1="21094" y1="72441" x2="31641" y2="73228"/>
                        <a14:foregroundMark x1="31641" y1="73228" x2="32813" y2="72441"/>
                        <a14:foregroundMark x1="9766" y1="80315" x2="43359" y2="85039"/>
                        <a14:foregroundMark x1="43359" y1="85039" x2="44141" y2="84252"/>
                        <a14:foregroundMark x1="73828" y1="33858" x2="74219" y2="36220"/>
                        <a14:foregroundMark x1="80078" y1="29134" x2="80078" y2="29134"/>
                        <a14:foregroundMark x1="79688" y1="62992" x2="79688" y2="62992"/>
                        <a14:foregroundMark x1="74219" y1="29134" x2="74219" y2="29134"/>
                        <a14:foregroundMark x1="66797" y1="61417" x2="66797" y2="61417"/>
                        <a14:foregroundMark x1="70703" y1="57480" x2="70703" y2="57480"/>
                        <a14:foregroundMark x1="89453" y1="62992" x2="89453" y2="62992"/>
                        <a14:foregroundMark x1="82422" y1="74803" x2="82422" y2="74803"/>
                        <a14:foregroundMark x1="72656" y1="81102" x2="80859" y2="81102"/>
                        <a14:foregroundMark x1="70313" y1="76378" x2="80078" y2="76378"/>
                        <a14:foregroundMark x1="66016" y1="81102" x2="66016" y2="81102"/>
                        <a14:foregroundMark x1="68359" y1="76378" x2="84766" y2="78740"/>
                        <a14:foregroundMark x1="88281" y1="81890" x2="85938" y2="81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872" y="11122111"/>
            <a:ext cx="4590612" cy="2277375"/>
          </a:xfrm>
          <a:prstGeom prst="rect">
            <a:avLst/>
          </a:prstGeom>
        </p:spPr>
      </p:pic>
      <p:pic>
        <p:nvPicPr>
          <p:cNvPr id="6" name="Picture 5" descr="Labklājības ministrijas logo">
            <a:extLst>
              <a:ext uri="{FF2B5EF4-FFF2-40B4-BE49-F238E27FC236}">
                <a16:creationId xmlns:a16="http://schemas.microsoft.com/office/drawing/2014/main" id="{22F7967A-70BE-43E2-9001-9E062D21F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8484" y="11312030"/>
            <a:ext cx="2126442" cy="1860447"/>
          </a:xfrm>
          <a:prstGeom prst="rect">
            <a:avLst/>
          </a:prstGeom>
        </p:spPr>
      </p:pic>
      <p:pic>
        <p:nvPicPr>
          <p:cNvPr id="12" name="Attēls 11">
            <a:extLst>
              <a:ext uri="{FF2B5EF4-FFF2-40B4-BE49-F238E27FC236}">
                <a16:creationId xmlns:a16="http://schemas.microsoft.com/office/drawing/2014/main" id="{29D36DE5-4BF0-451D-B9E0-849B0949D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4"/>
          <a:stretch/>
        </p:blipFill>
        <p:spPr>
          <a:xfrm>
            <a:off x="0" y="-2619588"/>
            <a:ext cx="24377650" cy="88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913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AA3EC6-4065-C109-BDA9-8CAAE169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6613" y="0"/>
            <a:ext cx="10771037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ttēls 7" descr="bezšķēršļu ielas un ietves savienojums">
            <a:extLst>
              <a:ext uri="{FF2B5EF4-FFF2-40B4-BE49-F238E27FC236}">
                <a16:creationId xmlns:a16="http://schemas.microsoft.com/office/drawing/2014/main" id="{6584B70A-A96A-4375-83B3-C8E3E101EA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604904" y="6895785"/>
            <a:ext cx="7698992" cy="5846501"/>
          </a:xfrm>
          <a:prstGeom prst="rect">
            <a:avLst/>
          </a:prstGeom>
        </p:spPr>
      </p:pic>
      <p:pic>
        <p:nvPicPr>
          <p:cNvPr id="6" name="Attēls 5" descr="gumijas virsmas ceļš">
            <a:extLst>
              <a:ext uri="{FF2B5EF4-FFF2-40B4-BE49-F238E27FC236}">
                <a16:creationId xmlns:a16="http://schemas.microsoft.com/office/drawing/2014/main" id="{13FF1935-E50B-41B8-9D57-98191AF41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439614" y="7169008"/>
            <a:ext cx="7698991" cy="5300057"/>
          </a:xfrm>
          <a:prstGeom prst="rect">
            <a:avLst/>
          </a:prstGeom>
        </p:spPr>
      </p:pic>
      <p:pic>
        <p:nvPicPr>
          <p:cNvPr id="5" name="Attēls 4" descr="taktila vadulu sistēma">
            <a:extLst>
              <a:ext uri="{FF2B5EF4-FFF2-40B4-BE49-F238E27FC236}">
                <a16:creationId xmlns:a16="http://schemas.microsoft.com/office/drawing/2014/main" id="{66679C10-1A46-4F77-AE96-CAA191D9AF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18939137" y="-31176"/>
            <a:ext cx="5424657" cy="5874604"/>
          </a:xfrm>
          <a:prstGeom prst="rect">
            <a:avLst/>
          </a:prstGeom>
          <a:ln w="41275">
            <a:noFill/>
          </a:ln>
        </p:spPr>
      </p:pic>
      <p:sp>
        <p:nvSpPr>
          <p:cNvPr id="22" name="Google Shape;545;p48">
            <a:extLst>
              <a:ext uri="{FF2B5EF4-FFF2-40B4-BE49-F238E27FC236}">
                <a16:creationId xmlns:a16="http://schemas.microsoft.com/office/drawing/2014/main" id="{9EE569BA-8DAD-974E-8B22-EBFD420217CD}"/>
              </a:ext>
            </a:extLst>
          </p:cNvPr>
          <p:cNvSpPr txBox="1">
            <a:spLocks/>
          </p:cNvSpPr>
          <p:nvPr/>
        </p:nvSpPr>
        <p:spPr>
          <a:xfrm>
            <a:off x="1828800" y="11438049"/>
            <a:ext cx="11496275" cy="1733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200000"/>
              </a:lnSpc>
              <a:buClr>
                <a:schemeClr val="tx2">
                  <a:lumMod val="25000"/>
                </a:schemeClr>
              </a:buClr>
              <a:buNone/>
            </a:pPr>
            <a:r>
              <a:rPr lang="lv-LV" sz="4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</a:t>
            </a:r>
            <a:r>
              <a:rPr lang="fi-FI" sz="4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adulu sistēmas (taktilas un/vai krāsa</a:t>
            </a:r>
            <a:r>
              <a:rPr lang="lv-LV" sz="40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inas</a:t>
            </a:r>
            <a:r>
              <a:rPr lang="fi-FI" sz="4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6" name="Google Shape;544;p48">
            <a:extLst>
              <a:ext uri="{FF2B5EF4-FFF2-40B4-BE49-F238E27FC236}">
                <a16:creationId xmlns:a16="http://schemas.microsoft.com/office/drawing/2014/main" id="{DA6D0A78-3E59-A849-A284-9F0A68D66B57}"/>
              </a:ext>
            </a:extLst>
          </p:cNvPr>
          <p:cNvSpPr txBox="1">
            <a:spLocks/>
          </p:cNvSpPr>
          <p:nvPr/>
        </p:nvSpPr>
        <p:spPr>
          <a:xfrm>
            <a:off x="93985" y="11879196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04</a:t>
            </a:r>
          </a:p>
        </p:txBody>
      </p:sp>
      <p:sp>
        <p:nvSpPr>
          <p:cNvPr id="21" name="Google Shape;545;p48">
            <a:extLst>
              <a:ext uri="{FF2B5EF4-FFF2-40B4-BE49-F238E27FC236}">
                <a16:creationId xmlns:a16="http://schemas.microsoft.com/office/drawing/2014/main" id="{82B38B0A-008E-8F45-AF7F-ADFEFF951610}"/>
              </a:ext>
            </a:extLst>
          </p:cNvPr>
          <p:cNvSpPr txBox="1">
            <a:spLocks/>
          </p:cNvSpPr>
          <p:nvPr/>
        </p:nvSpPr>
        <p:spPr>
          <a:xfrm>
            <a:off x="1678146" y="9389572"/>
            <a:ext cx="11578769" cy="18722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Aft>
                <a:spcPts val="600"/>
              </a:spcAft>
              <a:buClr>
                <a:schemeClr val="tx2">
                  <a:lumMod val="25000"/>
                </a:schemeClr>
              </a:buClr>
              <a:buNone/>
            </a:pPr>
            <a:r>
              <a:rPr lang="lv-LV" sz="4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savienojums vienā līmenī vai ≤ 2 cm. Ietvju kāpums savienojuma vietās ≤ 5%</a:t>
            </a:r>
          </a:p>
        </p:txBody>
      </p:sp>
      <p:sp>
        <p:nvSpPr>
          <p:cNvPr id="25" name="Google Shape;544;p48">
            <a:extLst>
              <a:ext uri="{FF2B5EF4-FFF2-40B4-BE49-F238E27FC236}">
                <a16:creationId xmlns:a16="http://schemas.microsoft.com/office/drawing/2014/main" id="{E5161A4E-480E-8A44-A70C-0F0334F96C42}"/>
              </a:ext>
            </a:extLst>
          </p:cNvPr>
          <p:cNvSpPr txBox="1">
            <a:spLocks/>
          </p:cNvSpPr>
          <p:nvPr/>
        </p:nvSpPr>
        <p:spPr>
          <a:xfrm>
            <a:off x="0" y="9732282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03</a:t>
            </a:r>
          </a:p>
        </p:txBody>
      </p:sp>
      <p:sp>
        <p:nvSpPr>
          <p:cNvPr id="18" name="Google Shape;545;p48">
            <a:extLst>
              <a:ext uri="{FF2B5EF4-FFF2-40B4-BE49-F238E27FC236}">
                <a16:creationId xmlns:a16="http://schemas.microsoft.com/office/drawing/2014/main" id="{CF027B43-96B2-F547-AF79-D5B3CF2F7B62}"/>
              </a:ext>
            </a:extLst>
          </p:cNvPr>
          <p:cNvSpPr txBox="1">
            <a:spLocks/>
          </p:cNvSpPr>
          <p:nvPr/>
        </p:nvSpPr>
        <p:spPr>
          <a:xfrm>
            <a:off x="1678146" y="6387806"/>
            <a:ext cx="11365080" cy="2554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None/>
            </a:pPr>
            <a:r>
              <a:rPr lang="lv-LV" sz="4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ciets, līdzens (ar slīpumu šķērsgriezumā ≤ 3%) un neslīdošs segums visos laika apstākļos (arī gumijas plāksnes)</a:t>
            </a:r>
          </a:p>
        </p:txBody>
      </p:sp>
      <p:sp>
        <p:nvSpPr>
          <p:cNvPr id="24" name="Google Shape;544;p48">
            <a:extLst>
              <a:ext uri="{FF2B5EF4-FFF2-40B4-BE49-F238E27FC236}">
                <a16:creationId xmlns:a16="http://schemas.microsoft.com/office/drawing/2014/main" id="{762575E0-293F-6443-9F17-7ACB300B71F5}"/>
              </a:ext>
            </a:extLst>
          </p:cNvPr>
          <p:cNvSpPr txBox="1">
            <a:spLocks/>
          </p:cNvSpPr>
          <p:nvPr/>
        </p:nvSpPr>
        <p:spPr>
          <a:xfrm>
            <a:off x="-7459" y="6943060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5" name="Google Shape;545;p48">
            <a:extLst>
              <a:ext uri="{FF2B5EF4-FFF2-40B4-BE49-F238E27FC236}">
                <a16:creationId xmlns:a16="http://schemas.microsoft.com/office/drawing/2014/main" id="{282064E2-CADC-904E-B376-32ACD232974E}"/>
              </a:ext>
            </a:extLst>
          </p:cNvPr>
          <p:cNvSpPr txBox="1">
            <a:spLocks/>
          </p:cNvSpPr>
          <p:nvPr/>
        </p:nvSpPr>
        <p:spPr>
          <a:xfrm>
            <a:off x="1678147" y="3635108"/>
            <a:ext cx="11476709" cy="2554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>
                  <a:lumMod val="25000"/>
                </a:schemeClr>
              </a:buClr>
              <a:buNone/>
            </a:pPr>
            <a:r>
              <a:rPr lang="lv-LV" sz="40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gājēju ceļu platums ≥ 1,2 m (bez šķēršļiem – piemēram, atkritumu tvertnēm, reklāmas stabiem, pieturām, apgaismojuma stabiem u.c.)</a:t>
            </a:r>
          </a:p>
        </p:txBody>
      </p:sp>
      <p:sp>
        <p:nvSpPr>
          <p:cNvPr id="23" name="Google Shape;544;p48">
            <a:extLst>
              <a:ext uri="{FF2B5EF4-FFF2-40B4-BE49-F238E27FC236}">
                <a16:creationId xmlns:a16="http://schemas.microsoft.com/office/drawing/2014/main" id="{F9C3BC8B-6B52-D64E-B745-63C46343918B}"/>
              </a:ext>
            </a:extLst>
          </p:cNvPr>
          <p:cNvSpPr txBox="1">
            <a:spLocks/>
          </p:cNvSpPr>
          <p:nvPr/>
        </p:nvSpPr>
        <p:spPr>
          <a:xfrm>
            <a:off x="13855" y="4321750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cxnSp>
        <p:nvCxnSpPr>
          <p:cNvPr id="16" name="Straight Connector 6">
            <a:extLst>
              <a:ext uri="{FF2B5EF4-FFF2-40B4-BE49-F238E27FC236}">
                <a16:creationId xmlns:a16="http://schemas.microsoft.com/office/drawing/2014/main" id="{CCA28846-25B5-457D-A7FB-E3E985BF8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503021" y="3095630"/>
            <a:ext cx="8352000" cy="0"/>
          </a:xfrm>
          <a:prstGeom prst="line">
            <a:avLst/>
          </a:prstGeom>
          <a:ln w="69850">
            <a:solidFill>
              <a:srgbClr val="38849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9B741668-A2B9-49BB-9F1E-88E4AE53E3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02517" y="389104"/>
            <a:ext cx="12352339" cy="2651126"/>
          </a:xfrm>
        </p:spPr>
        <p:txBody>
          <a:bodyPr>
            <a:normAutofit/>
          </a:bodyPr>
          <a:lstStyle/>
          <a:p>
            <a:pPr algn="l" rtl="0" eaLnBrk="1" latinLnBrk="0" hangingPunct="1">
              <a:lnSpc>
                <a:spcPct val="120000"/>
              </a:lnSpc>
            </a:pPr>
            <a:r>
              <a:rPr lang="lv-LV" sz="6500" kern="1200" spc="-300" dirty="0"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3. IETVES,</a:t>
            </a:r>
            <a:r>
              <a:rPr lang="lv-LV" sz="6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 GĀJĒJU </a:t>
            </a:r>
            <a:r>
              <a:rPr lang="lv-LV" sz="6500" kern="1200" spc="-300" dirty="0"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CEĻI  UN PĀREJAS</a:t>
            </a:r>
            <a:endParaRPr lang="lv-LV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ttēls 6" descr="šķērsgriezums un ratiņkrēsla lietotājs">
            <a:extLst>
              <a:ext uri="{FF2B5EF4-FFF2-40B4-BE49-F238E27FC236}">
                <a16:creationId xmlns:a16="http://schemas.microsoft.com/office/drawing/2014/main" id="{D851E299-B9CB-442D-A17B-0BEACF4392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84715" y="1373073"/>
            <a:ext cx="5340566" cy="34451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A4AD51-C81E-4DC6-95B5-97C153F731B1}"/>
              </a:ext>
            </a:extLst>
          </p:cNvPr>
          <p:cNvSpPr txBox="1"/>
          <p:nvPr/>
        </p:nvSpPr>
        <p:spPr>
          <a:xfrm>
            <a:off x="15884948" y="4414067"/>
            <a:ext cx="116378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lv-LV" sz="3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142821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7733553" y="6511911"/>
            <a:ext cx="6412580" cy="26776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cilvēkiem ratiņkrēslos– līmeņu maiņa ≥ 2 cm</a:t>
            </a:r>
          </a:p>
        </p:txBody>
      </p:sp>
      <p:pic>
        <p:nvPicPr>
          <p:cNvPr id="12" name="Attēla vietturis 11" descr="ietves sākums ratiņkrēsliem par augstu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33553" y="-22225"/>
            <a:ext cx="5954882" cy="5977054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8465127" y="6511911"/>
            <a:ext cx="8124725" cy="26776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– nelīdzens segums, kas apgrūtina pārvietošanos ar palīglīdzekļiem</a:t>
            </a:r>
          </a:p>
        </p:txBody>
      </p:sp>
      <p:pic>
        <p:nvPicPr>
          <p:cNvPr id="14" name="Attēla vietturis 13" descr="bedre ietvei pa vidu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1469" y="-22225"/>
            <a:ext cx="5954712" cy="5976938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689215" y="6511911"/>
            <a:ext cx="6412580" cy="18466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– stabs ietvei pa vidu</a:t>
            </a:r>
          </a:p>
        </p:txBody>
      </p:sp>
      <p:pic>
        <p:nvPicPr>
          <p:cNvPr id="16" name="Attēla vietturis 15" descr="stabs ietvei pa vidu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261" y="0"/>
            <a:ext cx="5218836" cy="5977054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449" y="11159041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0485976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056" y="10787651"/>
            <a:ext cx="11649287" cy="2651126"/>
          </a:xfrm>
        </p:spPr>
        <p:txBody>
          <a:bodyPr>
            <a:normAutofit fontScale="90000"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IETVES UN GĀJĒJU CEĻI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5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20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AA3EC6-4065-C109-BDA9-8CAAE169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6613" y="0"/>
            <a:ext cx="10771037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465B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Attēls 11" descr="piekļustams dzeramā ūdens brīvkrāns">
            <a:extLst>
              <a:ext uri="{FF2B5EF4-FFF2-40B4-BE49-F238E27FC236}">
                <a16:creationId xmlns:a16="http://schemas.microsoft.com/office/drawing/2014/main" id="{65DBA2E6-D4C5-42F6-A79B-286C2A1D1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4"/>
          <a:stretch/>
        </p:blipFill>
        <p:spPr>
          <a:xfrm>
            <a:off x="16340376" y="6708866"/>
            <a:ext cx="5686425" cy="6706689"/>
          </a:xfrm>
          <a:prstGeom prst="rect">
            <a:avLst/>
          </a:prstGeom>
        </p:spPr>
      </p:pic>
      <p:pic>
        <p:nvPicPr>
          <p:cNvPr id="10" name="Attēls 9" descr="dzeramais krāns darbināms ar sensoru">
            <a:extLst>
              <a:ext uri="{FF2B5EF4-FFF2-40B4-BE49-F238E27FC236}">
                <a16:creationId xmlns:a16="http://schemas.microsoft.com/office/drawing/2014/main" id="{08450486-7F6B-453F-A863-6A2E6ACE7A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7" r="16124"/>
          <a:stretch/>
        </p:blipFill>
        <p:spPr>
          <a:xfrm>
            <a:off x="16340375" y="0"/>
            <a:ext cx="5686425" cy="5844147"/>
          </a:xfrm>
          <a:prstGeom prst="rect">
            <a:avLst/>
          </a:prstGeom>
        </p:spPr>
      </p:pic>
      <p:sp>
        <p:nvSpPr>
          <p:cNvPr id="27" name="Google Shape;545;p48">
            <a:extLst>
              <a:ext uri="{FF2B5EF4-FFF2-40B4-BE49-F238E27FC236}">
                <a16:creationId xmlns:a16="http://schemas.microsoft.com/office/drawing/2014/main" id="{72CF32D4-4D74-4319-B404-60E6C2808A6F}"/>
              </a:ext>
            </a:extLst>
          </p:cNvPr>
          <p:cNvSpPr txBox="1">
            <a:spLocks/>
          </p:cNvSpPr>
          <p:nvPr/>
        </p:nvSpPr>
        <p:spPr>
          <a:xfrm>
            <a:off x="1635035" y="10502804"/>
            <a:ext cx="11365080" cy="2549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828434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600"/>
              </a:spcAft>
              <a:buClr>
                <a:srgbClr val="00465B">
                  <a:lumMod val="2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4000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ūdens </a:t>
            </a:r>
            <a:r>
              <a:rPr kumimoji="0" lang="lv-LV" sz="4000" b="1" i="0" u="none" strike="noStrike" kern="1200" cap="none" spc="-3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krāns ir sasniedzams ratiņkrēsla lietotājiem – nodrošināta brīva vieta zem ūdens krāna 0,75 m – 0,80 m augstumā </a:t>
            </a:r>
          </a:p>
        </p:txBody>
      </p:sp>
      <p:sp>
        <p:nvSpPr>
          <p:cNvPr id="28" name="Google Shape;544;p48">
            <a:extLst>
              <a:ext uri="{FF2B5EF4-FFF2-40B4-BE49-F238E27FC236}">
                <a16:creationId xmlns:a16="http://schemas.microsoft.com/office/drawing/2014/main" id="{945AFE4A-DD97-4B73-AE51-EB5826A0E326}"/>
              </a:ext>
            </a:extLst>
          </p:cNvPr>
          <p:cNvSpPr txBox="1">
            <a:spLocks/>
          </p:cNvSpPr>
          <p:nvPr/>
        </p:nvSpPr>
        <p:spPr>
          <a:xfrm>
            <a:off x="7918" y="10896905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</a:t>
            </a:r>
            <a:r>
              <a:rPr kumimoji="0" lang="lv-LV" sz="7200" b="1" i="0" u="none" strike="noStrike" kern="1200" cap="none" spc="-30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4</a:t>
            </a:r>
            <a:endParaRPr kumimoji="0" lang="en-US" sz="7200" b="1" i="0" u="none" strike="noStrike" kern="1200" cap="none" spc="-300" normalizeH="0" baseline="0" noProof="0" dirty="0">
              <a:ln>
                <a:noFill/>
              </a:ln>
              <a:solidFill>
                <a:srgbClr val="00465B"/>
              </a:solidFill>
              <a:effectLst/>
              <a:uLnTx/>
              <a:uFillTx/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21" name="Google Shape;545;p48">
            <a:extLst>
              <a:ext uri="{FF2B5EF4-FFF2-40B4-BE49-F238E27FC236}">
                <a16:creationId xmlns:a16="http://schemas.microsoft.com/office/drawing/2014/main" id="{82B38B0A-008E-8F45-AF7F-ADFEFF951610}"/>
              </a:ext>
            </a:extLst>
          </p:cNvPr>
          <p:cNvSpPr txBox="1">
            <a:spLocks/>
          </p:cNvSpPr>
          <p:nvPr/>
        </p:nvSpPr>
        <p:spPr>
          <a:xfrm>
            <a:off x="1686064" y="8040329"/>
            <a:ext cx="11365080" cy="254938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828434" rtl="0" eaLnBrk="1" fontAlgn="auto" latinLnBrk="0" hangingPunct="1">
              <a:lnSpc>
                <a:spcPct val="110000"/>
              </a:lnSpc>
              <a:spcBef>
                <a:spcPts val="2000"/>
              </a:spcBef>
              <a:spcAft>
                <a:spcPts val="600"/>
              </a:spcAft>
              <a:buClr>
                <a:srgbClr val="00465B">
                  <a:lumMod val="2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4000" b="1" i="0" u="none" strike="noStrike" kern="1200" cap="none" spc="-3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labā prakse - pudeles </a:t>
            </a:r>
            <a:r>
              <a:rPr kumimoji="0" lang="lv-LV" sz="4000" b="1" i="0" u="none" strike="noStrike" kern="1200" cap="none" spc="-30" normalizeH="0" baseline="0" noProof="0" dirty="0" err="1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uzpilde</a:t>
            </a:r>
            <a:r>
              <a:rPr kumimoji="0" lang="lv-LV" sz="4000" b="1" i="0" u="none" strike="noStrike" kern="1200" cap="none" spc="-3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ar sensora tehnoloģiju (nav jāspiež pogas), pudeles atrašanās augstums ≤ 0,9 m</a:t>
            </a:r>
          </a:p>
        </p:txBody>
      </p:sp>
      <p:sp>
        <p:nvSpPr>
          <p:cNvPr id="25" name="Google Shape;544;p48">
            <a:extLst>
              <a:ext uri="{FF2B5EF4-FFF2-40B4-BE49-F238E27FC236}">
                <a16:creationId xmlns:a16="http://schemas.microsoft.com/office/drawing/2014/main" id="{E5161A4E-480E-8A44-A70C-0F0334F96C42}"/>
              </a:ext>
            </a:extLst>
          </p:cNvPr>
          <p:cNvSpPr txBox="1">
            <a:spLocks/>
          </p:cNvSpPr>
          <p:nvPr/>
        </p:nvSpPr>
        <p:spPr>
          <a:xfrm>
            <a:off x="13855" y="8617258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03</a:t>
            </a:r>
          </a:p>
        </p:txBody>
      </p:sp>
      <p:sp>
        <p:nvSpPr>
          <p:cNvPr id="18" name="Google Shape;545;p48">
            <a:extLst>
              <a:ext uri="{FF2B5EF4-FFF2-40B4-BE49-F238E27FC236}">
                <a16:creationId xmlns:a16="http://schemas.microsoft.com/office/drawing/2014/main" id="{CF027B43-96B2-F547-AF79-D5B3CF2F7B62}"/>
              </a:ext>
            </a:extLst>
          </p:cNvPr>
          <p:cNvSpPr txBox="1">
            <a:spLocks/>
          </p:cNvSpPr>
          <p:nvPr/>
        </p:nvSpPr>
        <p:spPr>
          <a:xfrm>
            <a:off x="1635035" y="5650491"/>
            <a:ext cx="11365080" cy="25545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1828434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465B">
                  <a:lumMod val="25000"/>
                </a:srgb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lv-LV" sz="4000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ū</a:t>
            </a:r>
            <a:r>
              <a:rPr kumimoji="0" lang="lv-LV" sz="4000" b="1" i="0" u="none" strike="noStrike" kern="1200" cap="none" spc="-30" normalizeH="0" baseline="0" noProof="0" dirty="0" err="1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dens</a:t>
            </a:r>
            <a:r>
              <a:rPr kumimoji="0" lang="lv-LV" sz="4000" b="1" i="0" u="none" strike="noStrike" kern="1200" cap="none" spc="-3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krāns ir piekļūstams ikvienam, tai skaitā ratiņkrēsla lietotājiem, maziem bērniem, kā arī dzīvniekiem</a:t>
            </a:r>
          </a:p>
        </p:txBody>
      </p:sp>
      <p:sp>
        <p:nvSpPr>
          <p:cNvPr id="24" name="Google Shape;544;p48">
            <a:extLst>
              <a:ext uri="{FF2B5EF4-FFF2-40B4-BE49-F238E27FC236}">
                <a16:creationId xmlns:a16="http://schemas.microsoft.com/office/drawing/2014/main" id="{762575E0-293F-6443-9F17-7ACB300B71F5}"/>
              </a:ext>
            </a:extLst>
          </p:cNvPr>
          <p:cNvSpPr txBox="1">
            <a:spLocks/>
          </p:cNvSpPr>
          <p:nvPr/>
        </p:nvSpPr>
        <p:spPr>
          <a:xfrm>
            <a:off x="-50570" y="5995430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5" name="Google Shape;545;p48">
            <a:extLst>
              <a:ext uri="{FF2B5EF4-FFF2-40B4-BE49-F238E27FC236}">
                <a16:creationId xmlns:a16="http://schemas.microsoft.com/office/drawing/2014/main" id="{282064E2-CADC-904E-B376-32ACD232974E}"/>
              </a:ext>
            </a:extLst>
          </p:cNvPr>
          <p:cNvSpPr txBox="1">
            <a:spLocks/>
          </p:cNvSpPr>
          <p:nvPr/>
        </p:nvSpPr>
        <p:spPr>
          <a:xfrm>
            <a:off x="1686064" y="3488893"/>
            <a:ext cx="11365081" cy="18158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0465B">
                  <a:lumMod val="25000"/>
                </a:srgbClr>
              </a:buClr>
              <a:buNone/>
            </a:pPr>
            <a:r>
              <a:rPr lang="lv-LV" sz="4000" b="1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cieta un līdzena virsma ar brīvu no šķēršļiem piekļuvi ūdens krānam </a:t>
            </a:r>
            <a:endParaRPr kumimoji="0" lang="lv-LV" sz="4000" b="1" i="0" u="none" strike="noStrike" kern="1200" cap="none" spc="-30" normalizeH="0" baseline="0" noProof="0" dirty="0">
              <a:ln>
                <a:noFill/>
              </a:ln>
              <a:solidFill>
                <a:srgbClr val="00465B"/>
              </a:solidFill>
              <a:effectLst/>
              <a:uLnTx/>
              <a:uFillTx/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544;p48">
            <a:extLst>
              <a:ext uri="{FF2B5EF4-FFF2-40B4-BE49-F238E27FC236}">
                <a16:creationId xmlns:a16="http://schemas.microsoft.com/office/drawing/2014/main" id="{F9C3BC8B-6B52-D64E-B745-63C46343918B}"/>
              </a:ext>
            </a:extLst>
          </p:cNvPr>
          <p:cNvSpPr txBox="1">
            <a:spLocks/>
          </p:cNvSpPr>
          <p:nvPr/>
        </p:nvSpPr>
        <p:spPr>
          <a:xfrm>
            <a:off x="-29256" y="3810776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marL="0" marR="0" lvl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30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cxnSp>
        <p:nvCxnSpPr>
          <p:cNvPr id="16" name="Straight Connector 6">
            <a:extLst>
              <a:ext uri="{FF2B5EF4-FFF2-40B4-BE49-F238E27FC236}">
                <a16:creationId xmlns:a16="http://schemas.microsoft.com/office/drawing/2014/main" id="{CCA28846-25B5-457D-A7FB-E3E985BF8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67968" y="2991127"/>
            <a:ext cx="8352000" cy="0"/>
          </a:xfrm>
          <a:prstGeom prst="line">
            <a:avLst/>
          </a:prstGeom>
          <a:ln w="69850">
            <a:solidFill>
              <a:srgbClr val="38849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9B741668-A2B9-49BB-9F1E-88E4AE53E3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28255" y="218428"/>
            <a:ext cx="12461174" cy="2651126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lv-LV" sz="6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4. DZERAMĀ ŪDENS BRĪVKRĀNI</a:t>
            </a:r>
            <a:endParaRPr lang="lv-LV" sz="6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545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3337177" y="6174021"/>
            <a:ext cx="10808956" cy="35086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43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1100"/>
              <a:buFont typeface="Arial"/>
              <a:buNone/>
              <a:tabLst/>
              <a:defRPr/>
            </a:pPr>
            <a:r>
              <a:rPr kumimoji="0" lang="lv-LV" sz="4500" b="0" i="0" u="none" strike="noStrike" kern="1200" cap="none" spc="-3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Šķērslis cilvēkiem ratiņkrēslos– nav ērti piebraukt, nav droši piespiest pogu – var aplieties. Cilvēkiem ar roku funkcionāliem traucējumiem grūti nospiest pogu</a:t>
            </a:r>
          </a:p>
        </p:txBody>
      </p:sp>
      <p:pic>
        <p:nvPicPr>
          <p:cNvPr id="12" name="Attēla vietturis 11" descr="nav sasniedzams ratiņkrēsla lietoajiem ūdens krāns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8911" y="5586"/>
            <a:ext cx="8953532" cy="5966307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414534" y="6157322"/>
            <a:ext cx="11669788" cy="51706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1828434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1100"/>
              <a:buFont typeface="Arial"/>
              <a:buNone/>
              <a:tabLst/>
              <a:defRPr/>
            </a:pPr>
            <a:r>
              <a:rPr kumimoji="0" lang="lv-LV" sz="4500" b="0" i="0" u="none" strike="noStrike" kern="1200" cap="none" spc="-3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Cilvēkiem ar kustību traucējumiem nepiekļūstams dzeramā ūdens </a:t>
            </a:r>
            <a:r>
              <a:rPr kumimoji="0" lang="lv-LV" sz="4500" b="0" i="0" u="none" strike="noStrike" kern="1200" cap="none" spc="-30" normalizeH="0" baseline="0" noProof="0" dirty="0" err="1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brīvkrāns</a:t>
            </a:r>
            <a:r>
              <a:rPr kumimoji="0" lang="lv-LV" sz="4500" b="0" i="0" u="none" strike="noStrike" kern="1200" cap="none" spc="-3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-  </a:t>
            </a:r>
            <a:r>
              <a:rPr lang="lv-LV" sz="45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n</a:t>
            </a:r>
            <a:r>
              <a:rPr kumimoji="0" lang="lv-LV" sz="4500" b="0" i="0" u="none" strike="noStrike" kern="1200" cap="none" spc="-30" normalizeH="0" baseline="0" noProof="0" dirty="0" err="1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elīdzens</a:t>
            </a:r>
            <a:r>
              <a:rPr kumimoji="0" lang="lv-LV" sz="4500" b="0" i="0" u="none" strike="noStrike" kern="1200" cap="none" spc="-30" normalizeH="0" baseline="0" noProof="0" dirty="0">
                <a:ln>
                  <a:noFill/>
                </a:ln>
                <a:solidFill>
                  <a:srgbClr val="00465B"/>
                </a:solidFill>
                <a:effectLst/>
                <a:uLnTx/>
                <a:uFillTx/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segums, nav iespējas piebraukt vai pieiet pie krāna, poga ūdens padevei, ko cilvēki ar roku funkcionāliem traucējumiem nevar piespiest</a:t>
            </a:r>
          </a:p>
        </p:txBody>
      </p:sp>
      <p:pic>
        <p:nvPicPr>
          <p:cNvPr id="16" name="Attēla vietturis 15" descr="nepiekļūstams cilvēkiem ar kustību traucējumiem krāns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0"/>
          <a:stretch/>
        </p:blipFill>
        <p:spPr>
          <a:xfrm>
            <a:off x="976236" y="5586"/>
            <a:ext cx="7867317" cy="5949244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02542AF5-09B1-489B-A176-9405DE6DF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3449" y="11159041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6">
            <a:extLst>
              <a:ext uri="{FF2B5EF4-FFF2-40B4-BE49-F238E27FC236}">
                <a16:creationId xmlns:a16="http://schemas.microsoft.com/office/drawing/2014/main" id="{28E7F2F8-1664-42AC-9209-98903BBB0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643829" y="10940502"/>
            <a:ext cx="7089992" cy="0"/>
          </a:xfrm>
          <a:prstGeom prst="line">
            <a:avLst/>
          </a:prstGeom>
          <a:ln w="63500">
            <a:solidFill>
              <a:srgbClr val="3884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C002145C-AAA9-4EBD-9384-AEEA080E178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49056" y="10787651"/>
            <a:ext cx="13399710" cy="2651126"/>
          </a:xfrm>
        </p:spPr>
        <p:txBody>
          <a:bodyPr>
            <a:normAutofit fontScale="90000"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DZERAMĀ ŪDENS BRĪVKRĀNI</a:t>
            </a:r>
            <a:br>
              <a:rPr lang="lv-LV" sz="8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50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NEPĀRDOMĀTI RISINĀJUMI</a:t>
            </a:r>
            <a:endParaRPr lang="lv-LV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44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ound Same Side Corner Rectangle 1057">
            <a:extLst>
              <a:ext uri="{FF2B5EF4-FFF2-40B4-BE49-F238E27FC236}">
                <a16:creationId xmlns:a16="http://schemas.microsoft.com/office/drawing/2014/main" id="{B59F2DAA-3A5B-234D-A930-7F2885087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36215" y="5382119"/>
            <a:ext cx="7544557" cy="7971362"/>
          </a:xfrm>
          <a:prstGeom prst="round2SameRect">
            <a:avLst>
              <a:gd name="adj1" fmla="val 25037"/>
              <a:gd name="adj2" fmla="val 0"/>
            </a:avLst>
          </a:prstGeom>
          <a:solidFill>
            <a:schemeClr val="accent4"/>
          </a:solidFill>
          <a:ln w="12700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1059" name="Round Same Side Corner Rectangle 1058">
            <a:extLst>
              <a:ext uri="{FF2B5EF4-FFF2-40B4-BE49-F238E27FC236}">
                <a16:creationId xmlns:a16="http://schemas.microsoft.com/office/drawing/2014/main" id="{C3B2543E-3C02-1847-B47B-598D2FC6CE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8489551" y="5382119"/>
            <a:ext cx="7544557" cy="7971362"/>
          </a:xfrm>
          <a:prstGeom prst="round2SameRect">
            <a:avLst>
              <a:gd name="adj1" fmla="val 25037"/>
              <a:gd name="adj2" fmla="val 0"/>
            </a:avLst>
          </a:prstGeom>
          <a:solidFill>
            <a:srgbClr val="FFD85B"/>
          </a:solidFill>
          <a:ln w="12700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1060" name="Round Same Side Corner Rectangle 1059">
            <a:extLst>
              <a:ext uri="{FF2B5EF4-FFF2-40B4-BE49-F238E27FC236}">
                <a16:creationId xmlns:a16="http://schemas.microsoft.com/office/drawing/2014/main" id="{A870A74C-3D7C-AD4F-B4F0-0BE9A9E45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396877" y="5382119"/>
            <a:ext cx="7488777" cy="7971362"/>
          </a:xfrm>
          <a:prstGeom prst="round2SameRect">
            <a:avLst>
              <a:gd name="adj1" fmla="val 25037"/>
              <a:gd name="adj2" fmla="val 0"/>
            </a:avLst>
          </a:prstGeom>
          <a:solidFill>
            <a:srgbClr val="DCB9B2"/>
          </a:solidFill>
          <a:ln w="12700" cap="flat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658" name="Freeform 657">
            <a:extLst>
              <a:ext uri="{FF2B5EF4-FFF2-40B4-BE49-F238E27FC236}">
                <a16:creationId xmlns:a16="http://schemas.microsoft.com/office/drawing/2014/main" id="{4C6C52A6-0DC9-FE48-815B-F301751E3B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9513" y="4964043"/>
            <a:ext cx="2013759" cy="1871942"/>
          </a:xfrm>
          <a:custGeom>
            <a:avLst/>
            <a:gdLst>
              <a:gd name="T0" fmla="*/ 689 w 1381"/>
              <a:gd name="T1" fmla="*/ 1380 h 1381"/>
              <a:gd name="T2" fmla="*/ 689 w 1381"/>
              <a:gd name="T3" fmla="*/ 1380 h 1381"/>
              <a:gd name="T4" fmla="*/ 689 w 1381"/>
              <a:gd name="T5" fmla="*/ 1380 h 1381"/>
              <a:gd name="T6" fmla="*/ 0 w 1381"/>
              <a:gd name="T7" fmla="*/ 690 h 1381"/>
              <a:gd name="T8" fmla="*/ 0 w 1381"/>
              <a:gd name="T9" fmla="*/ 690 h 1381"/>
              <a:gd name="T10" fmla="*/ 0 w 1381"/>
              <a:gd name="T11" fmla="*/ 690 h 1381"/>
              <a:gd name="T12" fmla="*/ 689 w 1381"/>
              <a:gd name="T13" fmla="*/ 0 h 1381"/>
              <a:gd name="T14" fmla="*/ 689 w 1381"/>
              <a:gd name="T15" fmla="*/ 0 h 1381"/>
              <a:gd name="T16" fmla="*/ 689 w 1381"/>
              <a:gd name="T17" fmla="*/ 0 h 1381"/>
              <a:gd name="T18" fmla="*/ 1380 w 1381"/>
              <a:gd name="T19" fmla="*/ 690 h 1381"/>
              <a:gd name="T20" fmla="*/ 1380 w 1381"/>
              <a:gd name="T21" fmla="*/ 690 h 1381"/>
              <a:gd name="T22" fmla="*/ 1380 w 1381"/>
              <a:gd name="T23" fmla="*/ 690 h 1381"/>
              <a:gd name="T24" fmla="*/ 689 w 1381"/>
              <a:gd name="T25" fmla="*/ 138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1" h="1381">
                <a:moveTo>
                  <a:pt x="689" y="1380"/>
                </a:moveTo>
                <a:lnTo>
                  <a:pt x="689" y="1380"/>
                </a:lnTo>
                <a:lnTo>
                  <a:pt x="689" y="1380"/>
                </a:lnTo>
                <a:cubicBezTo>
                  <a:pt x="310" y="1380"/>
                  <a:pt x="0" y="1070"/>
                  <a:pt x="0" y="690"/>
                </a:cubicBezTo>
                <a:lnTo>
                  <a:pt x="0" y="690"/>
                </a:lnTo>
                <a:lnTo>
                  <a:pt x="0" y="690"/>
                </a:lnTo>
                <a:cubicBezTo>
                  <a:pt x="0" y="310"/>
                  <a:pt x="310" y="0"/>
                  <a:pt x="689" y="0"/>
                </a:cubicBezTo>
                <a:lnTo>
                  <a:pt x="689" y="0"/>
                </a:lnTo>
                <a:lnTo>
                  <a:pt x="689" y="0"/>
                </a:lnTo>
                <a:cubicBezTo>
                  <a:pt x="1069" y="0"/>
                  <a:pt x="1380" y="310"/>
                  <a:pt x="1380" y="690"/>
                </a:cubicBezTo>
                <a:lnTo>
                  <a:pt x="1380" y="690"/>
                </a:lnTo>
                <a:lnTo>
                  <a:pt x="1380" y="690"/>
                </a:lnTo>
                <a:cubicBezTo>
                  <a:pt x="1380" y="1070"/>
                  <a:pt x="1069" y="1380"/>
                  <a:pt x="689" y="138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659" name="Freeform 658">
            <a:extLst>
              <a:ext uri="{FF2B5EF4-FFF2-40B4-BE49-F238E27FC236}">
                <a16:creationId xmlns:a16="http://schemas.microsoft.com/office/drawing/2014/main" id="{98752496-9EB7-9245-944B-3E8CF5BB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452" y="5118057"/>
            <a:ext cx="1584917" cy="1514406"/>
          </a:xfrm>
          <a:custGeom>
            <a:avLst/>
            <a:gdLst>
              <a:gd name="T0" fmla="*/ 551 w 1104"/>
              <a:gd name="T1" fmla="*/ 1102 h 1103"/>
              <a:gd name="T2" fmla="*/ 551 w 1104"/>
              <a:gd name="T3" fmla="*/ 1102 h 1103"/>
              <a:gd name="T4" fmla="*/ 551 w 1104"/>
              <a:gd name="T5" fmla="*/ 1102 h 1103"/>
              <a:gd name="T6" fmla="*/ 0 w 1104"/>
              <a:gd name="T7" fmla="*/ 551 h 1103"/>
              <a:gd name="T8" fmla="*/ 0 w 1104"/>
              <a:gd name="T9" fmla="*/ 551 h 1103"/>
              <a:gd name="T10" fmla="*/ 0 w 1104"/>
              <a:gd name="T11" fmla="*/ 551 h 1103"/>
              <a:gd name="T12" fmla="*/ 551 w 1104"/>
              <a:gd name="T13" fmla="*/ 0 h 1103"/>
              <a:gd name="T14" fmla="*/ 551 w 1104"/>
              <a:gd name="T15" fmla="*/ 0 h 1103"/>
              <a:gd name="T16" fmla="*/ 551 w 1104"/>
              <a:gd name="T17" fmla="*/ 0 h 1103"/>
              <a:gd name="T18" fmla="*/ 1103 w 1104"/>
              <a:gd name="T19" fmla="*/ 551 h 1103"/>
              <a:gd name="T20" fmla="*/ 1103 w 1104"/>
              <a:gd name="T21" fmla="*/ 551 h 1103"/>
              <a:gd name="T22" fmla="*/ 1103 w 1104"/>
              <a:gd name="T23" fmla="*/ 551 h 1103"/>
              <a:gd name="T24" fmla="*/ 551 w 1104"/>
              <a:gd name="T25" fmla="*/ 1102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04" h="1103">
                <a:moveTo>
                  <a:pt x="551" y="1102"/>
                </a:moveTo>
                <a:lnTo>
                  <a:pt x="551" y="1102"/>
                </a:lnTo>
                <a:lnTo>
                  <a:pt x="551" y="1102"/>
                </a:lnTo>
                <a:cubicBezTo>
                  <a:pt x="249" y="1102"/>
                  <a:pt x="0" y="854"/>
                  <a:pt x="0" y="551"/>
                </a:cubicBezTo>
                <a:lnTo>
                  <a:pt x="0" y="551"/>
                </a:lnTo>
                <a:lnTo>
                  <a:pt x="0" y="551"/>
                </a:lnTo>
                <a:cubicBezTo>
                  <a:pt x="0" y="248"/>
                  <a:pt x="249" y="0"/>
                  <a:pt x="551" y="0"/>
                </a:cubicBezTo>
                <a:lnTo>
                  <a:pt x="551" y="0"/>
                </a:lnTo>
                <a:lnTo>
                  <a:pt x="551" y="0"/>
                </a:lnTo>
                <a:cubicBezTo>
                  <a:pt x="855" y="0"/>
                  <a:pt x="1103" y="248"/>
                  <a:pt x="1103" y="551"/>
                </a:cubicBezTo>
                <a:lnTo>
                  <a:pt x="1103" y="551"/>
                </a:lnTo>
                <a:lnTo>
                  <a:pt x="1103" y="551"/>
                </a:lnTo>
                <a:cubicBezTo>
                  <a:pt x="1103" y="854"/>
                  <a:pt x="855" y="1102"/>
                  <a:pt x="551" y="110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753" name="Freeform 752">
            <a:extLst>
              <a:ext uri="{FF2B5EF4-FFF2-40B4-BE49-F238E27FC236}">
                <a16:creationId xmlns:a16="http://schemas.microsoft.com/office/drawing/2014/main" id="{8D2B7E8F-81F4-4443-90D3-DEEAFBEEF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85704" y="4857180"/>
            <a:ext cx="2013757" cy="1871942"/>
          </a:xfrm>
          <a:custGeom>
            <a:avLst/>
            <a:gdLst>
              <a:gd name="T0" fmla="*/ 691 w 1382"/>
              <a:gd name="T1" fmla="*/ 1380 h 1381"/>
              <a:gd name="T2" fmla="*/ 691 w 1382"/>
              <a:gd name="T3" fmla="*/ 1380 h 1381"/>
              <a:gd name="T4" fmla="*/ 691 w 1382"/>
              <a:gd name="T5" fmla="*/ 1380 h 1381"/>
              <a:gd name="T6" fmla="*/ 0 w 1382"/>
              <a:gd name="T7" fmla="*/ 690 h 1381"/>
              <a:gd name="T8" fmla="*/ 0 w 1382"/>
              <a:gd name="T9" fmla="*/ 690 h 1381"/>
              <a:gd name="T10" fmla="*/ 0 w 1382"/>
              <a:gd name="T11" fmla="*/ 690 h 1381"/>
              <a:gd name="T12" fmla="*/ 691 w 1382"/>
              <a:gd name="T13" fmla="*/ 0 h 1381"/>
              <a:gd name="T14" fmla="*/ 691 w 1382"/>
              <a:gd name="T15" fmla="*/ 0 h 1381"/>
              <a:gd name="T16" fmla="*/ 691 w 1382"/>
              <a:gd name="T17" fmla="*/ 0 h 1381"/>
              <a:gd name="T18" fmla="*/ 1381 w 1382"/>
              <a:gd name="T19" fmla="*/ 690 h 1381"/>
              <a:gd name="T20" fmla="*/ 1381 w 1382"/>
              <a:gd name="T21" fmla="*/ 690 h 1381"/>
              <a:gd name="T22" fmla="*/ 1381 w 1382"/>
              <a:gd name="T23" fmla="*/ 690 h 1381"/>
              <a:gd name="T24" fmla="*/ 691 w 1382"/>
              <a:gd name="T25" fmla="*/ 138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2" h="1381">
                <a:moveTo>
                  <a:pt x="691" y="1380"/>
                </a:moveTo>
                <a:lnTo>
                  <a:pt x="691" y="1380"/>
                </a:lnTo>
                <a:lnTo>
                  <a:pt x="691" y="1380"/>
                </a:lnTo>
                <a:cubicBezTo>
                  <a:pt x="311" y="1380"/>
                  <a:pt x="0" y="1070"/>
                  <a:pt x="0" y="690"/>
                </a:cubicBezTo>
                <a:lnTo>
                  <a:pt x="0" y="690"/>
                </a:lnTo>
                <a:lnTo>
                  <a:pt x="0" y="690"/>
                </a:lnTo>
                <a:cubicBezTo>
                  <a:pt x="0" y="311"/>
                  <a:pt x="311" y="0"/>
                  <a:pt x="691" y="0"/>
                </a:cubicBezTo>
                <a:lnTo>
                  <a:pt x="691" y="0"/>
                </a:lnTo>
                <a:lnTo>
                  <a:pt x="691" y="0"/>
                </a:lnTo>
                <a:cubicBezTo>
                  <a:pt x="1071" y="0"/>
                  <a:pt x="1381" y="311"/>
                  <a:pt x="1381" y="690"/>
                </a:cubicBezTo>
                <a:lnTo>
                  <a:pt x="1381" y="690"/>
                </a:lnTo>
                <a:lnTo>
                  <a:pt x="1381" y="690"/>
                </a:lnTo>
                <a:cubicBezTo>
                  <a:pt x="1381" y="1070"/>
                  <a:pt x="1071" y="1380"/>
                  <a:pt x="691" y="138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754" name="Freeform 753">
            <a:extLst>
              <a:ext uri="{FF2B5EF4-FFF2-40B4-BE49-F238E27FC236}">
                <a16:creationId xmlns:a16="http://schemas.microsoft.com/office/drawing/2014/main" id="{10A35CD3-6FA8-7C45-8BB0-D03215BB4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9357" y="5048305"/>
            <a:ext cx="1626446" cy="1495163"/>
          </a:xfrm>
          <a:custGeom>
            <a:avLst/>
            <a:gdLst>
              <a:gd name="T0" fmla="*/ 551 w 1103"/>
              <a:gd name="T1" fmla="*/ 1102 h 1103"/>
              <a:gd name="T2" fmla="*/ 551 w 1103"/>
              <a:gd name="T3" fmla="*/ 1102 h 1103"/>
              <a:gd name="T4" fmla="*/ 551 w 1103"/>
              <a:gd name="T5" fmla="*/ 1102 h 1103"/>
              <a:gd name="T6" fmla="*/ 0 w 1103"/>
              <a:gd name="T7" fmla="*/ 551 h 1103"/>
              <a:gd name="T8" fmla="*/ 0 w 1103"/>
              <a:gd name="T9" fmla="*/ 551 h 1103"/>
              <a:gd name="T10" fmla="*/ 0 w 1103"/>
              <a:gd name="T11" fmla="*/ 551 h 1103"/>
              <a:gd name="T12" fmla="*/ 551 w 1103"/>
              <a:gd name="T13" fmla="*/ 0 h 1103"/>
              <a:gd name="T14" fmla="*/ 551 w 1103"/>
              <a:gd name="T15" fmla="*/ 0 h 1103"/>
              <a:gd name="T16" fmla="*/ 551 w 1103"/>
              <a:gd name="T17" fmla="*/ 0 h 1103"/>
              <a:gd name="T18" fmla="*/ 1102 w 1103"/>
              <a:gd name="T19" fmla="*/ 551 h 1103"/>
              <a:gd name="T20" fmla="*/ 1102 w 1103"/>
              <a:gd name="T21" fmla="*/ 551 h 1103"/>
              <a:gd name="T22" fmla="*/ 1102 w 1103"/>
              <a:gd name="T23" fmla="*/ 551 h 1103"/>
              <a:gd name="T24" fmla="*/ 551 w 1103"/>
              <a:gd name="T25" fmla="*/ 1102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103" h="1103">
                <a:moveTo>
                  <a:pt x="551" y="1102"/>
                </a:moveTo>
                <a:lnTo>
                  <a:pt x="551" y="1102"/>
                </a:lnTo>
                <a:lnTo>
                  <a:pt x="551" y="1102"/>
                </a:lnTo>
                <a:cubicBezTo>
                  <a:pt x="247" y="1102"/>
                  <a:pt x="0" y="854"/>
                  <a:pt x="0" y="551"/>
                </a:cubicBezTo>
                <a:lnTo>
                  <a:pt x="0" y="551"/>
                </a:lnTo>
                <a:lnTo>
                  <a:pt x="0" y="551"/>
                </a:lnTo>
                <a:cubicBezTo>
                  <a:pt x="0" y="249"/>
                  <a:pt x="247" y="0"/>
                  <a:pt x="551" y="0"/>
                </a:cubicBezTo>
                <a:lnTo>
                  <a:pt x="551" y="0"/>
                </a:lnTo>
                <a:lnTo>
                  <a:pt x="551" y="0"/>
                </a:lnTo>
                <a:cubicBezTo>
                  <a:pt x="854" y="0"/>
                  <a:pt x="1102" y="249"/>
                  <a:pt x="1102" y="551"/>
                </a:cubicBezTo>
                <a:lnTo>
                  <a:pt x="1102" y="551"/>
                </a:lnTo>
                <a:lnTo>
                  <a:pt x="1102" y="551"/>
                </a:lnTo>
                <a:cubicBezTo>
                  <a:pt x="1102" y="854"/>
                  <a:pt x="854" y="1102"/>
                  <a:pt x="551" y="110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841" name="Freeform 840">
            <a:extLst>
              <a:ext uri="{FF2B5EF4-FFF2-40B4-BE49-F238E27FC236}">
                <a16:creationId xmlns:a16="http://schemas.microsoft.com/office/drawing/2014/main" id="{04F2205B-13C7-A346-BAFA-347DF8E1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83488" y="4809361"/>
            <a:ext cx="1719546" cy="1719550"/>
          </a:xfrm>
          <a:custGeom>
            <a:avLst/>
            <a:gdLst>
              <a:gd name="T0" fmla="*/ 691 w 1382"/>
              <a:gd name="T1" fmla="*/ 1380 h 1381"/>
              <a:gd name="T2" fmla="*/ 691 w 1382"/>
              <a:gd name="T3" fmla="*/ 1380 h 1381"/>
              <a:gd name="T4" fmla="*/ 691 w 1382"/>
              <a:gd name="T5" fmla="*/ 1380 h 1381"/>
              <a:gd name="T6" fmla="*/ 0 w 1382"/>
              <a:gd name="T7" fmla="*/ 690 h 1381"/>
              <a:gd name="T8" fmla="*/ 0 w 1382"/>
              <a:gd name="T9" fmla="*/ 690 h 1381"/>
              <a:gd name="T10" fmla="*/ 0 w 1382"/>
              <a:gd name="T11" fmla="*/ 690 h 1381"/>
              <a:gd name="T12" fmla="*/ 691 w 1382"/>
              <a:gd name="T13" fmla="*/ 0 h 1381"/>
              <a:gd name="T14" fmla="*/ 691 w 1382"/>
              <a:gd name="T15" fmla="*/ 0 h 1381"/>
              <a:gd name="T16" fmla="*/ 691 w 1382"/>
              <a:gd name="T17" fmla="*/ 0 h 1381"/>
              <a:gd name="T18" fmla="*/ 1381 w 1382"/>
              <a:gd name="T19" fmla="*/ 690 h 1381"/>
              <a:gd name="T20" fmla="*/ 1381 w 1382"/>
              <a:gd name="T21" fmla="*/ 690 h 1381"/>
              <a:gd name="T22" fmla="*/ 1381 w 1382"/>
              <a:gd name="T23" fmla="*/ 690 h 1381"/>
              <a:gd name="T24" fmla="*/ 691 w 1382"/>
              <a:gd name="T25" fmla="*/ 1380 h 13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82" h="1381">
                <a:moveTo>
                  <a:pt x="691" y="1380"/>
                </a:moveTo>
                <a:lnTo>
                  <a:pt x="691" y="1380"/>
                </a:lnTo>
                <a:lnTo>
                  <a:pt x="691" y="1380"/>
                </a:lnTo>
                <a:cubicBezTo>
                  <a:pt x="311" y="1380"/>
                  <a:pt x="0" y="1070"/>
                  <a:pt x="0" y="690"/>
                </a:cubicBezTo>
                <a:lnTo>
                  <a:pt x="0" y="690"/>
                </a:lnTo>
                <a:lnTo>
                  <a:pt x="0" y="690"/>
                </a:lnTo>
                <a:cubicBezTo>
                  <a:pt x="0" y="310"/>
                  <a:pt x="311" y="0"/>
                  <a:pt x="691" y="0"/>
                </a:cubicBezTo>
                <a:lnTo>
                  <a:pt x="691" y="0"/>
                </a:lnTo>
                <a:lnTo>
                  <a:pt x="691" y="0"/>
                </a:lnTo>
                <a:cubicBezTo>
                  <a:pt x="1070" y="0"/>
                  <a:pt x="1381" y="310"/>
                  <a:pt x="1381" y="690"/>
                </a:cubicBezTo>
                <a:lnTo>
                  <a:pt x="1381" y="690"/>
                </a:lnTo>
                <a:lnTo>
                  <a:pt x="1381" y="690"/>
                </a:lnTo>
                <a:cubicBezTo>
                  <a:pt x="1381" y="1070"/>
                  <a:pt x="1070" y="1380"/>
                  <a:pt x="691" y="1380"/>
                </a:cubicBezTo>
              </a:path>
            </a:pathLst>
          </a:custGeom>
          <a:solidFill>
            <a:schemeClr val="bg2"/>
          </a:solidFill>
          <a:ln>
            <a:noFill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842" name="Freeform 841">
            <a:extLst>
              <a:ext uri="{FF2B5EF4-FFF2-40B4-BE49-F238E27FC236}">
                <a16:creationId xmlns:a16="http://schemas.microsoft.com/office/drawing/2014/main" id="{F3382EB1-CE0E-3F43-9EC8-A5665978BC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56537" y="4974738"/>
            <a:ext cx="1373440" cy="1373440"/>
          </a:xfrm>
          <a:custGeom>
            <a:avLst/>
            <a:gdLst>
              <a:gd name="T0" fmla="*/ 551 w 1103"/>
              <a:gd name="T1" fmla="*/ 1102 h 1103"/>
              <a:gd name="T2" fmla="*/ 551 w 1103"/>
              <a:gd name="T3" fmla="*/ 1102 h 1103"/>
              <a:gd name="T4" fmla="*/ 551 w 1103"/>
              <a:gd name="T5" fmla="*/ 1102 h 1103"/>
              <a:gd name="T6" fmla="*/ 0 w 1103"/>
              <a:gd name="T7" fmla="*/ 551 h 1103"/>
              <a:gd name="T8" fmla="*/ 0 w 1103"/>
              <a:gd name="T9" fmla="*/ 551 h 1103"/>
              <a:gd name="T10" fmla="*/ 0 w 1103"/>
              <a:gd name="T11" fmla="*/ 551 h 1103"/>
              <a:gd name="T12" fmla="*/ 551 w 1103"/>
              <a:gd name="T13" fmla="*/ 0 h 1103"/>
              <a:gd name="T14" fmla="*/ 551 w 1103"/>
              <a:gd name="T15" fmla="*/ 0 h 1103"/>
              <a:gd name="T16" fmla="*/ 1102 w 1103"/>
              <a:gd name="T17" fmla="*/ 551 h 1103"/>
              <a:gd name="T18" fmla="*/ 1102 w 1103"/>
              <a:gd name="T19" fmla="*/ 551 h 1103"/>
              <a:gd name="T20" fmla="*/ 1102 w 1103"/>
              <a:gd name="T21" fmla="*/ 551 h 1103"/>
              <a:gd name="T22" fmla="*/ 551 w 1103"/>
              <a:gd name="T23" fmla="*/ 1102 h 11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03" h="1103">
                <a:moveTo>
                  <a:pt x="551" y="1102"/>
                </a:moveTo>
                <a:lnTo>
                  <a:pt x="551" y="1102"/>
                </a:lnTo>
                <a:lnTo>
                  <a:pt x="551" y="1102"/>
                </a:lnTo>
                <a:cubicBezTo>
                  <a:pt x="247" y="1102"/>
                  <a:pt x="0" y="855"/>
                  <a:pt x="0" y="551"/>
                </a:cubicBezTo>
                <a:lnTo>
                  <a:pt x="0" y="551"/>
                </a:lnTo>
                <a:lnTo>
                  <a:pt x="0" y="551"/>
                </a:lnTo>
                <a:cubicBezTo>
                  <a:pt x="0" y="248"/>
                  <a:pt x="247" y="0"/>
                  <a:pt x="551" y="0"/>
                </a:cubicBezTo>
                <a:lnTo>
                  <a:pt x="551" y="0"/>
                </a:lnTo>
                <a:cubicBezTo>
                  <a:pt x="853" y="0"/>
                  <a:pt x="1102" y="248"/>
                  <a:pt x="1102" y="551"/>
                </a:cubicBezTo>
                <a:lnTo>
                  <a:pt x="1102" y="551"/>
                </a:lnTo>
                <a:lnTo>
                  <a:pt x="1102" y="551"/>
                </a:lnTo>
                <a:cubicBezTo>
                  <a:pt x="1102" y="855"/>
                  <a:pt x="853" y="1102"/>
                  <a:pt x="551" y="1102"/>
                </a:cubicBezTo>
              </a:path>
            </a:pathLst>
          </a:custGeom>
          <a:solidFill>
            <a:schemeClr val="tx1"/>
          </a:solidFill>
          <a:ln>
            <a:noFill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843" name="Freeform 842">
            <a:extLst>
              <a:ext uri="{FF2B5EF4-FFF2-40B4-BE49-F238E27FC236}">
                <a16:creationId xmlns:a16="http://schemas.microsoft.com/office/drawing/2014/main" id="{4EE8270D-781A-B245-8BC9-719270202B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50454" y="5222514"/>
            <a:ext cx="785609" cy="785607"/>
          </a:xfrm>
          <a:custGeom>
            <a:avLst/>
            <a:gdLst>
              <a:gd name="T0" fmla="*/ 533 w 630"/>
              <a:gd name="T1" fmla="*/ 180 h 630"/>
              <a:gd name="T2" fmla="*/ 509 w 630"/>
              <a:gd name="T3" fmla="*/ 171 h 630"/>
              <a:gd name="T4" fmla="*/ 360 w 630"/>
              <a:gd name="T5" fmla="*/ 302 h 630"/>
              <a:gd name="T6" fmla="*/ 327 w 630"/>
              <a:gd name="T7" fmla="*/ 269 h 630"/>
              <a:gd name="T8" fmla="*/ 454 w 630"/>
              <a:gd name="T9" fmla="*/ 142 h 630"/>
              <a:gd name="T10" fmla="*/ 449 w 630"/>
              <a:gd name="T11" fmla="*/ 99 h 630"/>
              <a:gd name="T12" fmla="*/ 528 w 630"/>
              <a:gd name="T13" fmla="*/ 18 h 630"/>
              <a:gd name="T14" fmla="*/ 530 w 630"/>
              <a:gd name="T15" fmla="*/ 17 h 630"/>
              <a:gd name="T16" fmla="*/ 532 w 630"/>
              <a:gd name="T17" fmla="*/ 19 h 630"/>
              <a:gd name="T18" fmla="*/ 553 w 630"/>
              <a:gd name="T19" fmla="*/ 62 h 630"/>
              <a:gd name="T20" fmla="*/ 489 w 630"/>
              <a:gd name="T21" fmla="*/ 138 h 630"/>
              <a:gd name="T22" fmla="*/ 494 w 630"/>
              <a:gd name="T23" fmla="*/ 141 h 630"/>
              <a:gd name="T24" fmla="*/ 564 w 630"/>
              <a:gd name="T25" fmla="*/ 75 h 630"/>
              <a:gd name="T26" fmla="*/ 611 w 630"/>
              <a:gd name="T27" fmla="*/ 97 h 630"/>
              <a:gd name="T28" fmla="*/ 611 w 630"/>
              <a:gd name="T29" fmla="*/ 101 h 630"/>
              <a:gd name="T30" fmla="*/ 303 w 630"/>
              <a:gd name="T31" fmla="*/ 153 h 630"/>
              <a:gd name="T32" fmla="*/ 130 w 630"/>
              <a:gd name="T33" fmla="*/ 326 h 630"/>
              <a:gd name="T34" fmla="*/ 476 w 630"/>
              <a:gd name="T35" fmla="*/ 326 h 630"/>
              <a:gd name="T36" fmla="*/ 482 w 630"/>
              <a:gd name="T37" fmla="*/ 204 h 630"/>
              <a:gd name="T38" fmla="*/ 520 w 630"/>
              <a:gd name="T39" fmla="*/ 326 h 630"/>
              <a:gd name="T40" fmla="*/ 87 w 630"/>
              <a:gd name="T41" fmla="*/ 326 h 630"/>
              <a:gd name="T42" fmla="*/ 303 w 630"/>
              <a:gd name="T43" fmla="*/ 109 h 630"/>
              <a:gd name="T44" fmla="*/ 342 w 630"/>
              <a:gd name="T45" fmla="*/ 231 h 630"/>
              <a:gd name="T46" fmla="*/ 303 w 630"/>
              <a:gd name="T47" fmla="*/ 223 h 630"/>
              <a:gd name="T48" fmla="*/ 303 w 630"/>
              <a:gd name="T49" fmla="*/ 430 h 630"/>
              <a:gd name="T50" fmla="*/ 406 w 630"/>
              <a:gd name="T51" fmla="*/ 326 h 630"/>
              <a:gd name="T52" fmla="*/ 438 w 630"/>
              <a:gd name="T53" fmla="*/ 247 h 630"/>
              <a:gd name="T54" fmla="*/ 303 w 630"/>
              <a:gd name="T55" fmla="*/ 483 h 630"/>
              <a:gd name="T56" fmla="*/ 146 w 630"/>
              <a:gd name="T57" fmla="*/ 326 h 630"/>
              <a:gd name="T58" fmla="*/ 382 w 630"/>
              <a:gd name="T59" fmla="*/ 191 h 630"/>
              <a:gd name="T60" fmla="*/ 313 w 630"/>
              <a:gd name="T61" fmla="*/ 260 h 630"/>
              <a:gd name="T62" fmla="*/ 236 w 630"/>
              <a:gd name="T63" fmla="*/ 326 h 630"/>
              <a:gd name="T64" fmla="*/ 303 w 630"/>
              <a:gd name="T65" fmla="*/ 393 h 630"/>
              <a:gd name="T66" fmla="*/ 369 w 630"/>
              <a:gd name="T67" fmla="*/ 316 h 630"/>
              <a:gd name="T68" fmla="*/ 390 w 630"/>
              <a:gd name="T69" fmla="*/ 326 h 630"/>
              <a:gd name="T70" fmla="*/ 303 w 630"/>
              <a:gd name="T71" fmla="*/ 413 h 630"/>
              <a:gd name="T72" fmla="*/ 303 w 630"/>
              <a:gd name="T73" fmla="*/ 240 h 630"/>
              <a:gd name="T74" fmla="*/ 313 w 630"/>
              <a:gd name="T75" fmla="*/ 260 h 630"/>
              <a:gd name="T76" fmla="*/ 303 w 630"/>
              <a:gd name="T77" fmla="*/ 350 h 630"/>
              <a:gd name="T78" fmla="*/ 287 w 630"/>
              <a:gd name="T79" fmla="*/ 343 h 630"/>
              <a:gd name="T80" fmla="*/ 288 w 630"/>
              <a:gd name="T81" fmla="*/ 309 h 630"/>
              <a:gd name="T82" fmla="*/ 329 w 630"/>
              <a:gd name="T83" fmla="*/ 301 h 630"/>
              <a:gd name="T84" fmla="*/ 319 w 630"/>
              <a:gd name="T85" fmla="*/ 343 h 630"/>
              <a:gd name="T86" fmla="*/ 303 w 630"/>
              <a:gd name="T87" fmla="*/ 613 h 630"/>
              <a:gd name="T88" fmla="*/ 17 w 630"/>
              <a:gd name="T89" fmla="*/ 326 h 630"/>
              <a:gd name="T90" fmla="*/ 445 w 630"/>
              <a:gd name="T91" fmla="*/ 77 h 630"/>
              <a:gd name="T92" fmla="*/ 434 w 630"/>
              <a:gd name="T93" fmla="*/ 106 h 630"/>
              <a:gd name="T94" fmla="*/ 443 w 630"/>
              <a:gd name="T95" fmla="*/ 131 h 630"/>
              <a:gd name="T96" fmla="*/ 303 w 630"/>
              <a:gd name="T97" fmla="*/ 93 h 630"/>
              <a:gd name="T98" fmla="*/ 70 w 630"/>
              <a:gd name="T99" fmla="*/ 326 h 630"/>
              <a:gd name="T100" fmla="*/ 536 w 630"/>
              <a:gd name="T101" fmla="*/ 326 h 630"/>
              <a:gd name="T102" fmla="*/ 499 w 630"/>
              <a:gd name="T103" fmla="*/ 187 h 630"/>
              <a:gd name="T104" fmla="*/ 523 w 630"/>
              <a:gd name="T105" fmla="*/ 195 h 630"/>
              <a:gd name="T106" fmla="*/ 552 w 630"/>
              <a:gd name="T107" fmla="*/ 184 h 630"/>
              <a:gd name="T108" fmla="*/ 628 w 630"/>
              <a:gd name="T109" fmla="*/ 96 h 630"/>
              <a:gd name="T110" fmla="*/ 577 w 630"/>
              <a:gd name="T111" fmla="*/ 63 h 630"/>
              <a:gd name="T112" fmla="*/ 548 w 630"/>
              <a:gd name="T113" fmla="*/ 12 h 630"/>
              <a:gd name="T114" fmla="*/ 534 w 630"/>
              <a:gd name="T115" fmla="*/ 1 h 630"/>
              <a:gd name="T116" fmla="*/ 457 w 630"/>
              <a:gd name="T117" fmla="*/ 65 h 630"/>
              <a:gd name="T118" fmla="*/ 0 w 630"/>
              <a:gd name="T119" fmla="*/ 326 h 630"/>
              <a:gd name="T120" fmla="*/ 303 w 630"/>
              <a:gd name="T121" fmla="*/ 629 h 630"/>
              <a:gd name="T122" fmla="*/ 564 w 630"/>
              <a:gd name="T123" fmla="*/ 172 h 630"/>
              <a:gd name="T124" fmla="*/ 628 w 630"/>
              <a:gd name="T125" fmla="*/ 96 h 6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30" h="630">
                <a:moveTo>
                  <a:pt x="611" y="101"/>
                </a:moveTo>
                <a:lnTo>
                  <a:pt x="533" y="180"/>
                </a:lnTo>
                <a:lnTo>
                  <a:pt x="533" y="180"/>
                </a:lnTo>
                <a:cubicBezTo>
                  <a:pt x="532" y="181"/>
                  <a:pt x="531" y="181"/>
                  <a:pt x="530" y="180"/>
                </a:cubicBezTo>
                <a:lnTo>
                  <a:pt x="509" y="171"/>
                </a:lnTo>
                <a:lnTo>
                  <a:pt x="509" y="171"/>
                </a:lnTo>
                <a:cubicBezTo>
                  <a:pt x="502" y="168"/>
                  <a:pt x="493" y="169"/>
                  <a:pt x="487" y="175"/>
                </a:cubicBezTo>
                <a:lnTo>
                  <a:pt x="360" y="302"/>
                </a:lnTo>
                <a:lnTo>
                  <a:pt x="360" y="302"/>
                </a:lnTo>
                <a:cubicBezTo>
                  <a:pt x="354" y="299"/>
                  <a:pt x="346" y="294"/>
                  <a:pt x="340" y="288"/>
                </a:cubicBezTo>
                <a:lnTo>
                  <a:pt x="340" y="288"/>
                </a:lnTo>
                <a:cubicBezTo>
                  <a:pt x="335" y="283"/>
                  <a:pt x="330" y="276"/>
                  <a:pt x="327" y="269"/>
                </a:cubicBezTo>
                <a:lnTo>
                  <a:pt x="332" y="264"/>
                </a:lnTo>
                <a:lnTo>
                  <a:pt x="332" y="264"/>
                </a:lnTo>
                <a:lnTo>
                  <a:pt x="454" y="142"/>
                </a:lnTo>
                <a:lnTo>
                  <a:pt x="454" y="142"/>
                </a:lnTo>
                <a:cubicBezTo>
                  <a:pt x="460" y="136"/>
                  <a:pt x="461" y="127"/>
                  <a:pt x="458" y="120"/>
                </a:cubicBezTo>
                <a:lnTo>
                  <a:pt x="449" y="99"/>
                </a:lnTo>
                <a:lnTo>
                  <a:pt x="449" y="99"/>
                </a:lnTo>
                <a:cubicBezTo>
                  <a:pt x="449" y="98"/>
                  <a:pt x="449" y="97"/>
                  <a:pt x="450" y="96"/>
                </a:cubicBezTo>
                <a:lnTo>
                  <a:pt x="528" y="18"/>
                </a:lnTo>
                <a:lnTo>
                  <a:pt x="528" y="18"/>
                </a:lnTo>
                <a:cubicBezTo>
                  <a:pt x="529" y="17"/>
                  <a:pt x="529" y="17"/>
                  <a:pt x="530" y="17"/>
                </a:cubicBezTo>
                <a:lnTo>
                  <a:pt x="530" y="17"/>
                </a:lnTo>
                <a:lnTo>
                  <a:pt x="530" y="17"/>
                </a:lnTo>
                <a:lnTo>
                  <a:pt x="530" y="17"/>
                </a:lnTo>
                <a:cubicBezTo>
                  <a:pt x="531" y="17"/>
                  <a:pt x="532" y="17"/>
                  <a:pt x="532" y="19"/>
                </a:cubicBezTo>
                <a:lnTo>
                  <a:pt x="551" y="58"/>
                </a:lnTo>
                <a:lnTo>
                  <a:pt x="551" y="58"/>
                </a:lnTo>
                <a:cubicBezTo>
                  <a:pt x="551" y="60"/>
                  <a:pt x="552" y="61"/>
                  <a:pt x="553" y="62"/>
                </a:cubicBezTo>
                <a:lnTo>
                  <a:pt x="489" y="127"/>
                </a:lnTo>
                <a:lnTo>
                  <a:pt x="489" y="127"/>
                </a:lnTo>
                <a:cubicBezTo>
                  <a:pt x="485" y="130"/>
                  <a:pt x="485" y="135"/>
                  <a:pt x="489" y="138"/>
                </a:cubicBezTo>
                <a:lnTo>
                  <a:pt x="489" y="138"/>
                </a:lnTo>
                <a:cubicBezTo>
                  <a:pt x="490" y="140"/>
                  <a:pt x="493" y="141"/>
                  <a:pt x="494" y="141"/>
                </a:cubicBezTo>
                <a:lnTo>
                  <a:pt x="494" y="141"/>
                </a:lnTo>
                <a:cubicBezTo>
                  <a:pt x="497" y="141"/>
                  <a:pt x="499" y="140"/>
                  <a:pt x="501" y="138"/>
                </a:cubicBezTo>
                <a:lnTo>
                  <a:pt x="564" y="75"/>
                </a:lnTo>
                <a:lnTo>
                  <a:pt x="564" y="75"/>
                </a:lnTo>
                <a:cubicBezTo>
                  <a:pt x="566" y="76"/>
                  <a:pt x="568" y="77"/>
                  <a:pt x="571" y="79"/>
                </a:cubicBezTo>
                <a:lnTo>
                  <a:pt x="611" y="97"/>
                </a:lnTo>
                <a:lnTo>
                  <a:pt x="611" y="97"/>
                </a:lnTo>
                <a:cubicBezTo>
                  <a:pt x="612" y="97"/>
                  <a:pt x="612" y="98"/>
                  <a:pt x="612" y="99"/>
                </a:cubicBezTo>
                <a:lnTo>
                  <a:pt x="612" y="99"/>
                </a:lnTo>
                <a:cubicBezTo>
                  <a:pt x="612" y="99"/>
                  <a:pt x="612" y="101"/>
                  <a:pt x="611" y="101"/>
                </a:cubicBezTo>
                <a:close/>
                <a:moveTo>
                  <a:pt x="394" y="179"/>
                </a:moveTo>
                <a:lnTo>
                  <a:pt x="394" y="179"/>
                </a:lnTo>
                <a:cubicBezTo>
                  <a:pt x="367" y="162"/>
                  <a:pt x="336" y="153"/>
                  <a:pt x="303" y="153"/>
                </a:cubicBezTo>
                <a:lnTo>
                  <a:pt x="303" y="153"/>
                </a:lnTo>
                <a:cubicBezTo>
                  <a:pt x="208" y="153"/>
                  <a:pt x="130" y="231"/>
                  <a:pt x="130" y="326"/>
                </a:cubicBezTo>
                <a:lnTo>
                  <a:pt x="130" y="326"/>
                </a:lnTo>
                <a:cubicBezTo>
                  <a:pt x="130" y="422"/>
                  <a:pt x="208" y="499"/>
                  <a:pt x="303" y="499"/>
                </a:cubicBezTo>
                <a:lnTo>
                  <a:pt x="303" y="499"/>
                </a:lnTo>
                <a:cubicBezTo>
                  <a:pt x="398" y="499"/>
                  <a:pt x="476" y="422"/>
                  <a:pt x="476" y="326"/>
                </a:cubicBezTo>
                <a:lnTo>
                  <a:pt x="476" y="326"/>
                </a:lnTo>
                <a:cubicBezTo>
                  <a:pt x="476" y="293"/>
                  <a:pt x="467" y="262"/>
                  <a:pt x="450" y="235"/>
                </a:cubicBezTo>
                <a:lnTo>
                  <a:pt x="482" y="204"/>
                </a:lnTo>
                <a:lnTo>
                  <a:pt x="482" y="204"/>
                </a:lnTo>
                <a:cubicBezTo>
                  <a:pt x="506" y="239"/>
                  <a:pt x="520" y="281"/>
                  <a:pt x="520" y="326"/>
                </a:cubicBezTo>
                <a:lnTo>
                  <a:pt x="520" y="326"/>
                </a:lnTo>
                <a:cubicBezTo>
                  <a:pt x="520" y="446"/>
                  <a:pt x="423" y="543"/>
                  <a:pt x="303" y="543"/>
                </a:cubicBezTo>
                <a:lnTo>
                  <a:pt x="303" y="543"/>
                </a:lnTo>
                <a:cubicBezTo>
                  <a:pt x="184" y="543"/>
                  <a:pt x="87" y="446"/>
                  <a:pt x="87" y="326"/>
                </a:cubicBezTo>
                <a:lnTo>
                  <a:pt x="87" y="326"/>
                </a:lnTo>
                <a:cubicBezTo>
                  <a:pt x="87" y="206"/>
                  <a:pt x="184" y="109"/>
                  <a:pt x="303" y="109"/>
                </a:cubicBezTo>
                <a:lnTo>
                  <a:pt x="303" y="109"/>
                </a:lnTo>
                <a:cubicBezTo>
                  <a:pt x="348" y="109"/>
                  <a:pt x="391" y="123"/>
                  <a:pt x="425" y="147"/>
                </a:cubicBezTo>
                <a:lnTo>
                  <a:pt x="394" y="179"/>
                </a:lnTo>
                <a:close/>
                <a:moveTo>
                  <a:pt x="342" y="231"/>
                </a:moveTo>
                <a:lnTo>
                  <a:pt x="342" y="231"/>
                </a:lnTo>
                <a:cubicBezTo>
                  <a:pt x="330" y="225"/>
                  <a:pt x="317" y="223"/>
                  <a:pt x="303" y="223"/>
                </a:cubicBezTo>
                <a:lnTo>
                  <a:pt x="303" y="223"/>
                </a:lnTo>
                <a:cubicBezTo>
                  <a:pt x="246" y="223"/>
                  <a:pt x="200" y="269"/>
                  <a:pt x="200" y="326"/>
                </a:cubicBezTo>
                <a:lnTo>
                  <a:pt x="200" y="326"/>
                </a:lnTo>
                <a:cubicBezTo>
                  <a:pt x="200" y="383"/>
                  <a:pt x="246" y="430"/>
                  <a:pt x="303" y="430"/>
                </a:cubicBezTo>
                <a:lnTo>
                  <a:pt x="303" y="430"/>
                </a:lnTo>
                <a:cubicBezTo>
                  <a:pt x="360" y="430"/>
                  <a:pt x="406" y="383"/>
                  <a:pt x="406" y="326"/>
                </a:cubicBezTo>
                <a:lnTo>
                  <a:pt x="406" y="326"/>
                </a:lnTo>
                <a:cubicBezTo>
                  <a:pt x="406" y="312"/>
                  <a:pt x="404" y="299"/>
                  <a:pt x="399" y="287"/>
                </a:cubicBezTo>
                <a:lnTo>
                  <a:pt x="438" y="247"/>
                </a:lnTo>
                <a:lnTo>
                  <a:pt x="438" y="247"/>
                </a:lnTo>
                <a:cubicBezTo>
                  <a:pt x="451" y="270"/>
                  <a:pt x="460" y="298"/>
                  <a:pt x="460" y="326"/>
                </a:cubicBezTo>
                <a:lnTo>
                  <a:pt x="460" y="326"/>
                </a:lnTo>
                <a:cubicBezTo>
                  <a:pt x="460" y="413"/>
                  <a:pt x="389" y="483"/>
                  <a:pt x="303" y="483"/>
                </a:cubicBezTo>
                <a:lnTo>
                  <a:pt x="303" y="483"/>
                </a:lnTo>
                <a:cubicBezTo>
                  <a:pt x="217" y="483"/>
                  <a:pt x="146" y="413"/>
                  <a:pt x="146" y="326"/>
                </a:cubicBezTo>
                <a:lnTo>
                  <a:pt x="146" y="326"/>
                </a:lnTo>
                <a:cubicBezTo>
                  <a:pt x="146" y="240"/>
                  <a:pt x="217" y="170"/>
                  <a:pt x="303" y="170"/>
                </a:cubicBezTo>
                <a:lnTo>
                  <a:pt x="303" y="170"/>
                </a:lnTo>
                <a:cubicBezTo>
                  <a:pt x="332" y="170"/>
                  <a:pt x="359" y="178"/>
                  <a:pt x="382" y="191"/>
                </a:cubicBezTo>
                <a:lnTo>
                  <a:pt x="342" y="231"/>
                </a:lnTo>
                <a:close/>
                <a:moveTo>
                  <a:pt x="313" y="260"/>
                </a:moveTo>
                <a:lnTo>
                  <a:pt x="313" y="260"/>
                </a:lnTo>
                <a:cubicBezTo>
                  <a:pt x="310" y="260"/>
                  <a:pt x="306" y="260"/>
                  <a:pt x="303" y="260"/>
                </a:cubicBezTo>
                <a:lnTo>
                  <a:pt x="303" y="260"/>
                </a:lnTo>
                <a:cubicBezTo>
                  <a:pt x="266" y="260"/>
                  <a:pt x="236" y="290"/>
                  <a:pt x="236" y="326"/>
                </a:cubicBezTo>
                <a:lnTo>
                  <a:pt x="236" y="326"/>
                </a:lnTo>
                <a:cubicBezTo>
                  <a:pt x="236" y="363"/>
                  <a:pt x="266" y="393"/>
                  <a:pt x="303" y="393"/>
                </a:cubicBezTo>
                <a:lnTo>
                  <a:pt x="303" y="393"/>
                </a:lnTo>
                <a:cubicBezTo>
                  <a:pt x="340" y="393"/>
                  <a:pt x="370" y="363"/>
                  <a:pt x="370" y="326"/>
                </a:cubicBezTo>
                <a:lnTo>
                  <a:pt x="370" y="326"/>
                </a:lnTo>
                <a:cubicBezTo>
                  <a:pt x="370" y="323"/>
                  <a:pt x="370" y="320"/>
                  <a:pt x="369" y="316"/>
                </a:cubicBezTo>
                <a:lnTo>
                  <a:pt x="386" y="300"/>
                </a:lnTo>
                <a:lnTo>
                  <a:pt x="386" y="300"/>
                </a:lnTo>
                <a:cubicBezTo>
                  <a:pt x="388" y="308"/>
                  <a:pt x="390" y="317"/>
                  <a:pt x="390" y="326"/>
                </a:cubicBezTo>
                <a:lnTo>
                  <a:pt x="390" y="326"/>
                </a:lnTo>
                <a:cubicBezTo>
                  <a:pt x="390" y="374"/>
                  <a:pt x="351" y="413"/>
                  <a:pt x="303" y="413"/>
                </a:cubicBezTo>
                <a:lnTo>
                  <a:pt x="303" y="413"/>
                </a:lnTo>
                <a:cubicBezTo>
                  <a:pt x="255" y="413"/>
                  <a:pt x="216" y="374"/>
                  <a:pt x="216" y="326"/>
                </a:cubicBezTo>
                <a:lnTo>
                  <a:pt x="216" y="326"/>
                </a:lnTo>
                <a:cubicBezTo>
                  <a:pt x="216" y="278"/>
                  <a:pt x="255" y="240"/>
                  <a:pt x="303" y="240"/>
                </a:cubicBezTo>
                <a:lnTo>
                  <a:pt x="303" y="240"/>
                </a:lnTo>
                <a:cubicBezTo>
                  <a:pt x="312" y="240"/>
                  <a:pt x="321" y="241"/>
                  <a:pt x="329" y="244"/>
                </a:cubicBezTo>
                <a:lnTo>
                  <a:pt x="313" y="260"/>
                </a:lnTo>
                <a:close/>
                <a:moveTo>
                  <a:pt x="319" y="343"/>
                </a:moveTo>
                <a:lnTo>
                  <a:pt x="319" y="343"/>
                </a:lnTo>
                <a:cubicBezTo>
                  <a:pt x="315" y="347"/>
                  <a:pt x="309" y="350"/>
                  <a:pt x="303" y="350"/>
                </a:cubicBezTo>
                <a:lnTo>
                  <a:pt x="303" y="350"/>
                </a:lnTo>
                <a:cubicBezTo>
                  <a:pt x="297" y="350"/>
                  <a:pt x="291" y="347"/>
                  <a:pt x="287" y="343"/>
                </a:cubicBezTo>
                <a:lnTo>
                  <a:pt x="287" y="343"/>
                </a:lnTo>
                <a:cubicBezTo>
                  <a:pt x="283" y="339"/>
                  <a:pt x="280" y="333"/>
                  <a:pt x="280" y="327"/>
                </a:cubicBezTo>
                <a:lnTo>
                  <a:pt x="280" y="327"/>
                </a:lnTo>
                <a:cubicBezTo>
                  <a:pt x="280" y="320"/>
                  <a:pt x="283" y="314"/>
                  <a:pt x="288" y="309"/>
                </a:cubicBezTo>
                <a:lnTo>
                  <a:pt x="315" y="282"/>
                </a:lnTo>
                <a:lnTo>
                  <a:pt x="315" y="282"/>
                </a:lnTo>
                <a:cubicBezTo>
                  <a:pt x="318" y="288"/>
                  <a:pt x="323" y="294"/>
                  <a:pt x="329" y="301"/>
                </a:cubicBezTo>
                <a:lnTo>
                  <a:pt x="329" y="301"/>
                </a:lnTo>
                <a:cubicBezTo>
                  <a:pt x="335" y="306"/>
                  <a:pt x="341" y="311"/>
                  <a:pt x="347" y="315"/>
                </a:cubicBezTo>
                <a:lnTo>
                  <a:pt x="319" y="343"/>
                </a:lnTo>
                <a:close/>
                <a:moveTo>
                  <a:pt x="590" y="326"/>
                </a:moveTo>
                <a:lnTo>
                  <a:pt x="590" y="326"/>
                </a:lnTo>
                <a:cubicBezTo>
                  <a:pt x="590" y="484"/>
                  <a:pt x="461" y="613"/>
                  <a:pt x="303" y="613"/>
                </a:cubicBezTo>
                <a:lnTo>
                  <a:pt x="303" y="613"/>
                </a:lnTo>
                <a:cubicBezTo>
                  <a:pt x="145" y="613"/>
                  <a:pt x="17" y="484"/>
                  <a:pt x="17" y="326"/>
                </a:cubicBezTo>
                <a:lnTo>
                  <a:pt x="17" y="326"/>
                </a:lnTo>
                <a:cubicBezTo>
                  <a:pt x="17" y="169"/>
                  <a:pt x="145" y="39"/>
                  <a:pt x="303" y="39"/>
                </a:cubicBezTo>
                <a:lnTo>
                  <a:pt x="303" y="39"/>
                </a:lnTo>
                <a:cubicBezTo>
                  <a:pt x="355" y="39"/>
                  <a:pt x="403" y="54"/>
                  <a:pt x="445" y="77"/>
                </a:cubicBezTo>
                <a:lnTo>
                  <a:pt x="438" y="85"/>
                </a:lnTo>
                <a:lnTo>
                  <a:pt x="438" y="85"/>
                </a:lnTo>
                <a:cubicBezTo>
                  <a:pt x="432" y="90"/>
                  <a:pt x="430" y="99"/>
                  <a:pt x="434" y="106"/>
                </a:cubicBezTo>
                <a:lnTo>
                  <a:pt x="443" y="127"/>
                </a:lnTo>
                <a:lnTo>
                  <a:pt x="443" y="127"/>
                </a:lnTo>
                <a:cubicBezTo>
                  <a:pt x="444" y="128"/>
                  <a:pt x="444" y="129"/>
                  <a:pt x="443" y="131"/>
                </a:cubicBezTo>
                <a:lnTo>
                  <a:pt x="438" y="136"/>
                </a:lnTo>
                <a:lnTo>
                  <a:pt x="438" y="136"/>
                </a:lnTo>
                <a:cubicBezTo>
                  <a:pt x="399" y="109"/>
                  <a:pt x="353" y="93"/>
                  <a:pt x="303" y="93"/>
                </a:cubicBezTo>
                <a:lnTo>
                  <a:pt x="303" y="93"/>
                </a:lnTo>
                <a:cubicBezTo>
                  <a:pt x="174" y="93"/>
                  <a:pt x="70" y="197"/>
                  <a:pt x="70" y="326"/>
                </a:cubicBezTo>
                <a:lnTo>
                  <a:pt x="70" y="326"/>
                </a:lnTo>
                <a:cubicBezTo>
                  <a:pt x="70" y="455"/>
                  <a:pt x="174" y="559"/>
                  <a:pt x="303" y="559"/>
                </a:cubicBezTo>
                <a:lnTo>
                  <a:pt x="303" y="559"/>
                </a:lnTo>
                <a:cubicBezTo>
                  <a:pt x="432" y="559"/>
                  <a:pt x="536" y="455"/>
                  <a:pt x="536" y="326"/>
                </a:cubicBezTo>
                <a:lnTo>
                  <a:pt x="536" y="326"/>
                </a:lnTo>
                <a:cubicBezTo>
                  <a:pt x="536" y="276"/>
                  <a:pt x="521" y="230"/>
                  <a:pt x="494" y="192"/>
                </a:cubicBezTo>
                <a:lnTo>
                  <a:pt x="499" y="187"/>
                </a:lnTo>
                <a:lnTo>
                  <a:pt x="499" y="187"/>
                </a:lnTo>
                <a:cubicBezTo>
                  <a:pt x="500" y="186"/>
                  <a:pt x="501" y="186"/>
                  <a:pt x="502" y="186"/>
                </a:cubicBezTo>
                <a:lnTo>
                  <a:pt x="523" y="195"/>
                </a:lnTo>
                <a:lnTo>
                  <a:pt x="523" y="195"/>
                </a:lnTo>
                <a:cubicBezTo>
                  <a:pt x="530" y="199"/>
                  <a:pt x="539" y="197"/>
                  <a:pt x="545" y="192"/>
                </a:cubicBezTo>
                <a:lnTo>
                  <a:pt x="552" y="184"/>
                </a:lnTo>
                <a:lnTo>
                  <a:pt x="552" y="184"/>
                </a:lnTo>
                <a:cubicBezTo>
                  <a:pt x="576" y="226"/>
                  <a:pt x="590" y="274"/>
                  <a:pt x="590" y="326"/>
                </a:cubicBezTo>
                <a:close/>
                <a:moveTo>
                  <a:pt x="628" y="96"/>
                </a:moveTo>
                <a:lnTo>
                  <a:pt x="628" y="96"/>
                </a:lnTo>
                <a:cubicBezTo>
                  <a:pt x="628" y="90"/>
                  <a:pt x="623" y="84"/>
                  <a:pt x="617" y="82"/>
                </a:cubicBezTo>
                <a:lnTo>
                  <a:pt x="577" y="63"/>
                </a:lnTo>
                <a:lnTo>
                  <a:pt x="577" y="63"/>
                </a:lnTo>
                <a:cubicBezTo>
                  <a:pt x="572" y="61"/>
                  <a:pt x="568" y="57"/>
                  <a:pt x="566" y="52"/>
                </a:cubicBezTo>
                <a:lnTo>
                  <a:pt x="548" y="12"/>
                </a:lnTo>
                <a:lnTo>
                  <a:pt x="548" y="12"/>
                </a:lnTo>
                <a:cubicBezTo>
                  <a:pt x="545" y="6"/>
                  <a:pt x="540" y="2"/>
                  <a:pt x="534" y="1"/>
                </a:cubicBezTo>
                <a:lnTo>
                  <a:pt x="534" y="1"/>
                </a:lnTo>
                <a:cubicBezTo>
                  <a:pt x="527" y="0"/>
                  <a:pt x="521" y="2"/>
                  <a:pt x="516" y="6"/>
                </a:cubicBezTo>
                <a:lnTo>
                  <a:pt x="457" y="65"/>
                </a:lnTo>
                <a:lnTo>
                  <a:pt x="457" y="65"/>
                </a:lnTo>
                <a:cubicBezTo>
                  <a:pt x="412" y="39"/>
                  <a:pt x="359" y="23"/>
                  <a:pt x="303" y="23"/>
                </a:cubicBezTo>
                <a:lnTo>
                  <a:pt x="303" y="23"/>
                </a:lnTo>
                <a:cubicBezTo>
                  <a:pt x="136" y="23"/>
                  <a:pt x="0" y="159"/>
                  <a:pt x="0" y="326"/>
                </a:cubicBezTo>
                <a:lnTo>
                  <a:pt x="0" y="326"/>
                </a:lnTo>
                <a:cubicBezTo>
                  <a:pt x="0" y="493"/>
                  <a:pt x="136" y="629"/>
                  <a:pt x="303" y="629"/>
                </a:cubicBezTo>
                <a:lnTo>
                  <a:pt x="303" y="629"/>
                </a:lnTo>
                <a:cubicBezTo>
                  <a:pt x="470" y="629"/>
                  <a:pt x="606" y="493"/>
                  <a:pt x="606" y="326"/>
                </a:cubicBezTo>
                <a:lnTo>
                  <a:pt x="606" y="326"/>
                </a:lnTo>
                <a:cubicBezTo>
                  <a:pt x="606" y="270"/>
                  <a:pt x="590" y="217"/>
                  <a:pt x="564" y="172"/>
                </a:cubicBezTo>
                <a:lnTo>
                  <a:pt x="623" y="113"/>
                </a:lnTo>
                <a:lnTo>
                  <a:pt x="623" y="113"/>
                </a:lnTo>
                <a:cubicBezTo>
                  <a:pt x="628" y="109"/>
                  <a:pt x="629" y="102"/>
                  <a:pt x="628" y="96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FFFEFF"/>
              </a:solidFill>
              <a:latin typeface="Montserrat" pitchFamily="2" charset="77"/>
            </a:endParaRPr>
          </a:p>
        </p:txBody>
      </p:sp>
      <p:sp>
        <p:nvSpPr>
          <p:cNvPr id="8" name="Virsraksts 7">
            <a:extLst>
              <a:ext uri="{FF2B5EF4-FFF2-40B4-BE49-F238E27FC236}">
                <a16:creationId xmlns:a16="http://schemas.microsoft.com/office/drawing/2014/main" id="{05C0CEEC-F507-4D0B-9A0A-79F77CB66BD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3757" y="21915"/>
            <a:ext cx="24377650" cy="2158102"/>
          </a:xfr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83000">
                <a:schemeClr val="accent4">
                  <a:lumMod val="100000"/>
                </a:schemeClr>
              </a:gs>
            </a:gsLst>
            <a:lin ang="2700000" scaled="1"/>
            <a:tileRect/>
          </a:gradFill>
        </p:spPr>
        <p:txBody>
          <a:bodyPr/>
          <a:lstStyle/>
          <a:p>
            <a:pPr algn="ctr"/>
            <a:r>
              <a:rPr lang="lv-LV" sz="7198" b="1" cap="all" spc="-1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5. </a:t>
            </a:r>
            <a:r>
              <a:rPr lang="es-ES" sz="7198" b="1" cap="all" spc="-100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Skaņas</a:t>
            </a:r>
            <a:r>
              <a:rPr lang="es-ES" sz="7198" b="1" cap="all" spc="-1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s-ES" sz="7198" b="1" cap="all" spc="-100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vizuālā</a:t>
            </a:r>
            <a:r>
              <a:rPr lang="es-ES" sz="7198" b="1" cap="all" spc="-1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</a:t>
            </a:r>
            <a:r>
              <a:rPr lang="es-ES" sz="7198" b="1" cap="all" spc="-100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taktilā</a:t>
            </a:r>
            <a:r>
              <a:rPr lang="es-ES" sz="7198" b="1" cap="all" spc="-1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7198" b="1" cap="all" spc="-100" dirty="0" err="1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</a:t>
            </a:r>
            <a:endParaRPr lang="lv-LV" dirty="0"/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5DA92D61-4674-468B-ADC8-2416128C6EAC}"/>
              </a:ext>
            </a:extLst>
          </p:cNvPr>
          <p:cNvSpPr/>
          <p:nvPr/>
        </p:nvSpPr>
        <p:spPr>
          <a:xfrm>
            <a:off x="551695" y="6826508"/>
            <a:ext cx="7471548" cy="2930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79" indent="-285679" defTabSz="182797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Akustiskās cilpas telpās</a:t>
            </a:r>
          </a:p>
          <a:p>
            <a:pPr marL="285679" indent="-285679" defTabSz="182797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Indukcijas cilpas (</a:t>
            </a:r>
            <a:r>
              <a:rPr lang="en-US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tai </a:t>
            </a: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skaitā pārnēsājamās)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625933E2-31DC-45D7-B991-12008258C622}"/>
              </a:ext>
            </a:extLst>
          </p:cNvPr>
          <p:cNvSpPr txBox="1"/>
          <p:nvPr/>
        </p:nvSpPr>
        <p:spPr>
          <a:xfrm>
            <a:off x="475610" y="2536486"/>
            <a:ext cx="7321565" cy="2123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algn="l" defTabSz="1827977">
              <a:spcBef>
                <a:spcPts val="0"/>
              </a:spcBef>
            </a:pPr>
            <a:r>
              <a:rPr lang="lv-LV" sz="4999" b="1" spc="-1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SKAŅAS PIEKĻŪSTAMĪBA</a:t>
            </a:r>
            <a:endParaRPr lang="en-US" sz="4999" b="1" spc="-10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D5B14704-B2A0-4526-B7BB-2BDEAE9AC4DA}"/>
              </a:ext>
            </a:extLst>
          </p:cNvPr>
          <p:cNvSpPr txBox="1"/>
          <p:nvPr/>
        </p:nvSpPr>
        <p:spPr>
          <a:xfrm>
            <a:off x="8380979" y="2577061"/>
            <a:ext cx="7120393" cy="2123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algn="l" defTabSz="1827977">
              <a:spcBef>
                <a:spcPts val="0"/>
              </a:spcBef>
            </a:pPr>
            <a:r>
              <a:rPr lang="lv-LV" sz="4999" b="1" spc="-1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VIZUĀLI RISINĀJUMI,</a:t>
            </a:r>
          </a:p>
          <a:p>
            <a:pPr algn="l" defTabSz="1827977">
              <a:spcBef>
                <a:spcPts val="0"/>
              </a:spcBef>
            </a:pPr>
            <a:r>
              <a:rPr lang="lv-LV" sz="4999" b="1" spc="-1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KONTRASTS</a:t>
            </a:r>
            <a:endParaRPr lang="en-US" sz="4999" b="1" spc="-10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163" name="Taisnstūris 162">
            <a:extLst>
              <a:ext uri="{FF2B5EF4-FFF2-40B4-BE49-F238E27FC236}">
                <a16:creationId xmlns:a16="http://schemas.microsoft.com/office/drawing/2014/main" id="{DA55C0B0-7B98-4DC8-9042-C2BD175F1527}"/>
              </a:ext>
            </a:extLst>
          </p:cNvPr>
          <p:cNvSpPr/>
          <p:nvPr/>
        </p:nvSpPr>
        <p:spPr>
          <a:xfrm>
            <a:off x="8532021" y="6911548"/>
            <a:ext cx="7306093" cy="5700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79" indent="-285679" defTabSz="182797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Kontrastējošas zīmes un norādes 1,4 m augstumā</a:t>
            </a:r>
          </a:p>
          <a:p>
            <a:pPr marL="285679" indent="-285679" defTabSz="182797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Kontrastējoši risinājumi un marķējumi trīs augstumos</a:t>
            </a:r>
          </a:p>
        </p:txBody>
      </p:sp>
      <p:sp>
        <p:nvSpPr>
          <p:cNvPr id="164" name="Taisnstūris 163">
            <a:extLst>
              <a:ext uri="{FF2B5EF4-FFF2-40B4-BE49-F238E27FC236}">
                <a16:creationId xmlns:a16="http://schemas.microsoft.com/office/drawing/2014/main" id="{45E449A8-6D22-4FC8-A93B-03B551C28B5A}"/>
              </a:ext>
            </a:extLst>
          </p:cNvPr>
          <p:cNvSpPr/>
          <p:nvPr/>
        </p:nvSpPr>
        <p:spPr>
          <a:xfrm>
            <a:off x="16469883" y="6623241"/>
            <a:ext cx="7398547" cy="5854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679" indent="-285679" defTabSz="182797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Informācijas </a:t>
            </a:r>
            <a:r>
              <a:rPr lang="lv-LV" sz="4999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taktilas</a:t>
            </a: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plāksnes</a:t>
            </a:r>
          </a:p>
          <a:p>
            <a:pPr marL="285679" indent="-285679" defTabSz="182797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4999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Taktilie</a:t>
            </a: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apzīmējumi</a:t>
            </a:r>
          </a:p>
          <a:p>
            <a:pPr marL="285679" indent="-285679" defTabSz="1827977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rgbClr val="05346A"/>
              </a:buClr>
              <a:buFont typeface="Arial" panose="020B0604020202020204" pitchFamily="34" charset="0"/>
              <a:buChar char="•"/>
            </a:pPr>
            <a:r>
              <a:rPr lang="lv-LV" sz="4999" dirty="0" err="1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Taktilas</a:t>
            </a:r>
            <a:r>
              <a:rPr lang="lv-LV" sz="4999" dirty="0">
                <a:solidFill>
                  <a:srgbClr val="05346A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virsmas pirms un pēc kāpnēm, pie līmeņa maiņām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B2F0AB85-DD8C-4A59-B5B3-A3FDD0633EA2}"/>
              </a:ext>
            </a:extLst>
          </p:cNvPr>
          <p:cNvSpPr txBox="1"/>
          <p:nvPr/>
        </p:nvSpPr>
        <p:spPr>
          <a:xfrm>
            <a:off x="16396877" y="2577064"/>
            <a:ext cx="7544559" cy="212308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algn="ctr">
              <a:lnSpc>
                <a:spcPct val="140000"/>
              </a:lnSpc>
              <a:spcBef>
                <a:spcPts val="1200"/>
              </a:spcBef>
              <a:spcAft>
                <a:spcPts val="0"/>
              </a:spcAft>
              <a:defRPr sz="3100">
                <a:latin typeface="Montserrat" pitchFamily="2" charset="77"/>
              </a:defRPr>
            </a:lvl1pPr>
          </a:lstStyle>
          <a:p>
            <a:pPr algn="l" defTabSz="1827977">
              <a:spcBef>
                <a:spcPts val="0"/>
              </a:spcBef>
            </a:pPr>
            <a:r>
              <a:rPr lang="lv-LV" sz="4999" b="1" spc="-1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TAKTILA UN BRAILA INFORMĀCIJA</a:t>
            </a:r>
            <a:endParaRPr lang="en-US" sz="4999" b="1" spc="-10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pic>
        <p:nvPicPr>
          <p:cNvPr id="14" name="Attēls 13">
            <a:extLst>
              <a:ext uri="{FF2B5EF4-FFF2-40B4-BE49-F238E27FC236}">
                <a16:creationId xmlns:a16="http://schemas.microsoft.com/office/drawing/2014/main" id="{2F62E4B0-2DBC-4FE3-89F9-BA1397B31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96" b="93750" l="10000" r="90000">
                        <a14:foregroundMark x1="37283" y1="17188" x2="37283" y2="17188"/>
                        <a14:foregroundMark x1="25870" y1="29427" x2="25870" y2="29427"/>
                        <a14:foregroundMark x1="19783" y1="47396" x2="19783" y2="47396"/>
                        <a14:foregroundMark x1="26087" y1="64844" x2="26087" y2="64844"/>
                        <a14:foregroundMark x1="56522" y1="81641" x2="56522" y2="81641"/>
                        <a14:foregroundMark x1="55326" y1="87500" x2="55326" y2="87500"/>
                        <a14:foregroundMark x1="51522" y1="93750" x2="51522" y2="93750"/>
                        <a14:foregroundMark x1="75109" y1="64974" x2="75109" y2="64974"/>
                        <a14:foregroundMark x1="81413" y1="46354" x2="81413" y2="46354"/>
                        <a14:foregroundMark x1="77609" y1="27995" x2="77609" y2="27995"/>
                        <a14:foregroundMark x1="63370" y1="15885" x2="63370" y2="15885"/>
                        <a14:foregroundMark x1="49348" y1="10677" x2="49348" y2="106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77909" y="5199689"/>
            <a:ext cx="1421832" cy="1186921"/>
          </a:xfrm>
          <a:prstGeom prst="rect">
            <a:avLst/>
          </a:prstGeom>
        </p:spPr>
      </p:pic>
      <p:pic>
        <p:nvPicPr>
          <p:cNvPr id="16" name="Attēls 15">
            <a:extLst>
              <a:ext uri="{FF2B5EF4-FFF2-40B4-BE49-F238E27FC236}">
                <a16:creationId xmlns:a16="http://schemas.microsoft.com/office/drawing/2014/main" id="{DC5686FC-87DD-47A3-8B0F-40E7332EF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" b="96736" l="2472" r="90000">
                        <a14:foregroundMark x1="6966" y1="36202" x2="6966" y2="36202"/>
                        <a14:foregroundMark x1="2584" y1="41988" x2="2584" y2="41988"/>
                        <a14:foregroundMark x1="28090" y1="80861" x2="28090" y2="80861"/>
                        <a14:foregroundMark x1="33371" y1="96884" x2="33371" y2="96884"/>
                        <a14:foregroundMark x1="82809" y1="36202" x2="82809" y2="36202"/>
                        <a14:foregroundMark x1="64719" y1="6677" x2="64719" y2="6677"/>
                        <a14:foregroundMark x1="68315" y1="1632" x2="68315" y2="1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3275" y="5443784"/>
            <a:ext cx="1176258" cy="89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47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9359154" y="7659544"/>
            <a:ext cx="4803172" cy="26776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Kontrastējošs marķējums trīs augstumos</a:t>
            </a:r>
          </a:p>
        </p:txBody>
      </p:sp>
      <p:pic>
        <p:nvPicPr>
          <p:cNvPr id="12" name="Attēla vietturis 11" descr="melns kontrasta marķējums trīs augstumos uz baltām durvīm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66080" y="-1"/>
            <a:ext cx="5831200" cy="7391401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6907587" y="7674933"/>
            <a:ext cx="11958397" cy="26776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Vadulu</a:t>
            </a: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sistēma un </a:t>
            </a:r>
            <a:r>
              <a:rPr lang="lv-LV" sz="45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taktila</a:t>
            </a: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virsma. Savienojums palīdz orientēties cilvēkiem ar smagiem redzes traucējumiem/ pilnu redzes zudumu</a:t>
            </a:r>
          </a:p>
        </p:txBody>
      </p:sp>
      <p:pic>
        <p:nvPicPr>
          <p:cNvPr id="14" name="Attēla vietturis 13" descr="vadulu sistēma - ceļu krustojumu vieta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859161" y="27542"/>
            <a:ext cx="7417439" cy="7336313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380368" y="7907868"/>
            <a:ext cx="6589313" cy="267762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Norādes – virziena un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pielāgoto labierīcību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atrašanās vieta</a:t>
            </a:r>
          </a:p>
        </p:txBody>
      </p:sp>
      <p:pic>
        <p:nvPicPr>
          <p:cNvPr id="16" name="Attēla vietturis 15" descr="virziena norādes 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69" y="0"/>
            <a:ext cx="6589313" cy="7391401"/>
          </a:xfrm>
        </p:spPr>
      </p:pic>
      <p:pic>
        <p:nvPicPr>
          <p:cNvPr id="5" name="Attēls 4">
            <a:extLst>
              <a:ext uri="{FF2B5EF4-FFF2-40B4-BE49-F238E27FC236}">
                <a16:creationId xmlns:a16="http://schemas.microsoft.com/office/drawing/2014/main" id="{3A86F683-E4E3-4E23-96DC-69E734E8ED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42967" y="11568467"/>
            <a:ext cx="1776169" cy="2052463"/>
          </a:xfrm>
          <a:prstGeom prst="rect">
            <a:avLst/>
          </a:prstGeom>
        </p:spPr>
      </p:pic>
      <p:sp>
        <p:nvSpPr>
          <p:cNvPr id="13" name="Virsraksts 12">
            <a:extLst>
              <a:ext uri="{FF2B5EF4-FFF2-40B4-BE49-F238E27FC236}">
                <a16:creationId xmlns:a16="http://schemas.microsoft.com/office/drawing/2014/main" id="{43B49C59-6CC5-478B-B872-294B21FC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134683" y="11269136"/>
            <a:ext cx="14329955" cy="2651126"/>
          </a:xfrm>
        </p:spPr>
        <p:txBody>
          <a:bodyPr/>
          <a:lstStyle/>
          <a:p>
            <a:pPr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ES" sz="5000" kern="1200" cap="all" dirty="0" err="1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Skaņas</a:t>
            </a:r>
            <a:r>
              <a:rPr lang="es-ES" sz="5000" kern="1200" cap="all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s-ES" sz="5000" kern="1200" cap="all" dirty="0" err="1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vizuālā</a:t>
            </a:r>
            <a:r>
              <a:rPr lang="es-ES" sz="5000" kern="1200" cap="all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</a:t>
            </a:r>
            <a:r>
              <a:rPr lang="es-ES" sz="5000" kern="1200" cap="all" dirty="0" err="1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taktilā</a:t>
            </a:r>
            <a:r>
              <a:rPr lang="es-ES" sz="5000" kern="1200" cap="all" dirty="0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sz="5000" kern="1200" cap="all" dirty="0" err="1"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</a:t>
            </a:r>
            <a:endParaRPr lang="lv-LV" sz="5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4500" kern="1200" cap="all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Labā prakse</a:t>
            </a:r>
            <a:endParaRPr lang="lv-LV" sz="4500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6">
            <a:extLst>
              <a:ext uri="{FF2B5EF4-FFF2-40B4-BE49-F238E27FC236}">
                <a16:creationId xmlns:a16="http://schemas.microsoft.com/office/drawing/2014/main" id="{7F515FE4-5CA3-48FD-981C-5E9D7AE0D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899724" y="11269136"/>
            <a:ext cx="7089992" cy="0"/>
          </a:xfrm>
          <a:prstGeom prst="line">
            <a:avLst/>
          </a:prstGeom>
          <a:ln w="666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512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07F80EDA-6F38-439A-9993-45A86D8B363D}"/>
              </a:ext>
            </a:extLst>
          </p:cNvPr>
          <p:cNvSpPr txBox="1"/>
          <p:nvPr/>
        </p:nvSpPr>
        <p:spPr>
          <a:xfrm>
            <a:off x="14599341" y="8024461"/>
            <a:ext cx="9556059" cy="417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5475" marR="0" lvl="0" indent="-625475" algn="l" defTabSz="914400" rtl="0" eaLnBrk="1" fontAlgn="auto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kumimoji="0" lang="lv-LV" sz="4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Aplama </a:t>
            </a:r>
            <a:r>
              <a:rPr kumimoji="0" lang="lv-LV" sz="4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norāde - cilvēkiem ratiņkrēslos nav izmantojams risinājums. Margai nav kontrasts, nav </a:t>
            </a:r>
            <a:r>
              <a:rPr kumimoji="0" lang="lv-LV" sz="45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taktila</a:t>
            </a:r>
            <a:r>
              <a:rPr kumimoji="0" lang="lv-LV" sz="4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ar </a:t>
            </a:r>
            <a:r>
              <a:rPr kumimoji="0" lang="lv-LV" sz="45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kumimoji="0" lang="lv-LV" sz="45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rakstu stāva apzīmējums uz margām</a:t>
            </a:r>
          </a:p>
        </p:txBody>
      </p:sp>
      <p:pic>
        <p:nvPicPr>
          <p:cNvPr id="14" name="Attēla vietturis 13" descr="cilvēkiem ratiņkrēslos norādes, kas aizved kāpnēs">
            <a:extLst>
              <a:ext uri="{FF2B5EF4-FFF2-40B4-BE49-F238E27FC236}">
                <a16:creationId xmlns:a16="http://schemas.microsoft.com/office/drawing/2014/main" id="{70711B54-99D7-49C0-A19D-F3BE563C5EB8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aisnstūris 17">
            <a:extLst>
              <a:ext uri="{FF2B5EF4-FFF2-40B4-BE49-F238E27FC236}">
                <a16:creationId xmlns:a16="http://schemas.microsoft.com/office/drawing/2014/main" id="{8E36B404-6C4D-4EDD-BF7C-0A1431207B46}"/>
              </a:ext>
            </a:extLst>
          </p:cNvPr>
          <p:cNvSpPr/>
          <p:nvPr/>
        </p:nvSpPr>
        <p:spPr>
          <a:xfrm>
            <a:off x="7390027" y="4896739"/>
            <a:ext cx="15287093" cy="1677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25475" lvl="0" indent="-625475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Neatbilstošs stikla virsmas marķējums – tikai 2 augstumi,      puscaurspīdīgs, nav kontrasta </a:t>
            </a:r>
          </a:p>
        </p:txBody>
      </p:sp>
      <p:pic>
        <p:nvPicPr>
          <p:cNvPr id="16" name="Attēla vietturis 15" descr="pelēks puscaurspīdīgs marķējums divos augstumos">
            <a:extLst>
              <a:ext uri="{FF2B5EF4-FFF2-40B4-BE49-F238E27FC236}">
                <a16:creationId xmlns:a16="http://schemas.microsoft.com/office/drawing/2014/main" id="{879F7435-0AB2-47EC-882B-ADA11A46D393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20340-8026-4554-BE14-7E6D0B62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5668" y="1520654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Virsraksts 11">
            <a:extLst>
              <a:ext uri="{FF2B5EF4-FFF2-40B4-BE49-F238E27FC236}">
                <a16:creationId xmlns:a16="http://schemas.microsoft.com/office/drawing/2014/main" id="{A68C7FDC-D3A6-4138-8B5C-BBDEBA5AE4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99170" y="648669"/>
            <a:ext cx="14965680" cy="2651126"/>
          </a:xfrm>
        </p:spPr>
        <p:txBody>
          <a:bodyPr>
            <a:normAutofit fontScale="90000"/>
          </a:bodyPr>
          <a:lstStyle/>
          <a:p>
            <a:pPr algn="r" rtl="0" eaLnBrk="1" latinLnBrk="0" hangingPunct="1">
              <a:lnSpc>
                <a:spcPct val="120000"/>
              </a:lnSpc>
              <a:spcBef>
                <a:spcPts val="600"/>
              </a:spcBef>
            </a:pPr>
            <a:r>
              <a:rPr lang="es-ES" sz="7200" b="1" i="0" kern="1200" cap="all" spc="-100" baseline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Skaņas</a:t>
            </a:r>
            <a:r>
              <a:rPr lang="es-ES" sz="7200" b="1" i="0" kern="1200" cap="all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7200" b="1" i="0" kern="1200" cap="all" spc="-100" baseline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vizuālā</a:t>
            </a:r>
            <a:r>
              <a:rPr lang="es-ES" sz="7200" b="1" i="0" kern="1200" cap="all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s-ES" sz="7200" b="1" i="0" kern="1200" cap="all" spc="-100" baseline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taktilā</a:t>
            </a:r>
            <a:r>
              <a:rPr lang="es-ES" sz="7200" b="1" i="0" kern="1200" cap="all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v-LV" sz="7200" b="1" i="0" kern="1200" cap="all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7200" b="1" i="0" kern="1200" cap="all" spc="-100" baseline="0" dirty="0" err="1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informācija</a:t>
            </a:r>
            <a:r>
              <a:rPr lang="lv-LV" sz="7200" b="1" i="0" kern="1200" cap="all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lv-LV" sz="7200" b="1" i="0" kern="1200" cap="all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4500" b="1" i="0" kern="1200" cap="all" spc="-100" baseline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Nepārdomāti risinājumi</a:t>
            </a:r>
            <a:endParaRPr lang="lv-LV" sz="450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618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AA3EC6-4065-C109-BDA9-8CAAE169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582400" y="0"/>
            <a:ext cx="12795251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Source Sans 3" panose="020B0303030403020204" pitchFamily="34" charset="0"/>
            </a:endParaRPr>
          </a:p>
        </p:txBody>
      </p:sp>
      <p:sp>
        <p:nvSpPr>
          <p:cNvPr id="14" name="Google Shape;545;p48">
            <a:extLst>
              <a:ext uri="{FF2B5EF4-FFF2-40B4-BE49-F238E27FC236}">
                <a16:creationId xmlns:a16="http://schemas.microsoft.com/office/drawing/2014/main" id="{BC57F497-5765-4AE0-8BA5-98224FA74576}"/>
              </a:ext>
            </a:extLst>
          </p:cNvPr>
          <p:cNvSpPr txBox="1">
            <a:spLocks/>
          </p:cNvSpPr>
          <p:nvPr/>
        </p:nvSpPr>
        <p:spPr>
          <a:xfrm>
            <a:off x="1902069" y="10398552"/>
            <a:ext cx="9309664" cy="25114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Spogulis, ziepes un roku žāvētājs ērti sasniedzami cilvēkiem ratiņkrēslos (apakšējā mala 1m)</a:t>
            </a:r>
          </a:p>
        </p:txBody>
      </p:sp>
      <p:sp>
        <p:nvSpPr>
          <p:cNvPr id="16" name="Google Shape;544;p48">
            <a:extLst>
              <a:ext uri="{FF2B5EF4-FFF2-40B4-BE49-F238E27FC236}">
                <a16:creationId xmlns:a16="http://schemas.microsoft.com/office/drawing/2014/main" id="{83006E34-72DB-4596-8B7C-E43FAF34C58C}"/>
              </a:ext>
            </a:extLst>
          </p:cNvPr>
          <p:cNvSpPr txBox="1">
            <a:spLocks/>
          </p:cNvSpPr>
          <p:nvPr/>
        </p:nvSpPr>
        <p:spPr>
          <a:xfrm>
            <a:off x="113780" y="10846660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</a:t>
            </a:r>
            <a:r>
              <a:rPr lang="lv-LV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5</a:t>
            </a:r>
            <a:endParaRPr lang="en-US" sz="5500" spc="-300" dirty="0"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22" name="Google Shape;545;p48">
            <a:extLst>
              <a:ext uri="{FF2B5EF4-FFF2-40B4-BE49-F238E27FC236}">
                <a16:creationId xmlns:a16="http://schemas.microsoft.com/office/drawing/2014/main" id="{9EE569BA-8DAD-974E-8B22-EBFD420217CD}"/>
              </a:ext>
            </a:extLst>
          </p:cNvPr>
          <p:cNvSpPr txBox="1">
            <a:spLocks/>
          </p:cNvSpPr>
          <p:nvPr/>
        </p:nvSpPr>
        <p:spPr>
          <a:xfrm>
            <a:off x="1902069" y="8902606"/>
            <a:ext cx="9208377" cy="960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Brīva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vieta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zem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izlietnes</a:t>
            </a: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(≤ 0,7 m)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6" name="Google Shape;544;p48">
            <a:extLst>
              <a:ext uri="{FF2B5EF4-FFF2-40B4-BE49-F238E27FC236}">
                <a16:creationId xmlns:a16="http://schemas.microsoft.com/office/drawing/2014/main" id="{DA6D0A78-3E59-A849-A284-9F0A68D66B57}"/>
              </a:ext>
            </a:extLst>
          </p:cNvPr>
          <p:cNvSpPr txBox="1">
            <a:spLocks/>
          </p:cNvSpPr>
          <p:nvPr/>
        </p:nvSpPr>
        <p:spPr>
          <a:xfrm>
            <a:off x="113780" y="8902606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04</a:t>
            </a:r>
          </a:p>
        </p:txBody>
      </p:sp>
      <p:sp>
        <p:nvSpPr>
          <p:cNvPr id="21" name="Google Shape;545;p48">
            <a:extLst>
              <a:ext uri="{FF2B5EF4-FFF2-40B4-BE49-F238E27FC236}">
                <a16:creationId xmlns:a16="http://schemas.microsoft.com/office/drawing/2014/main" id="{82B38B0A-008E-8F45-AF7F-ADFEFF951610}"/>
              </a:ext>
            </a:extLst>
          </p:cNvPr>
          <p:cNvSpPr txBox="1">
            <a:spLocks/>
          </p:cNvSpPr>
          <p:nvPr/>
        </p:nvSpPr>
        <p:spPr>
          <a:xfrm>
            <a:off x="1917063" y="6683500"/>
            <a:ext cx="9109595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Palīdzības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pogas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(0,</a:t>
            </a: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1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5</a:t>
            </a: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m un 0,90 m) </a:t>
            </a:r>
            <a:endParaRPr lang="lv-LV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un</a:t>
            </a: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palīdzības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aukla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5" name="Google Shape;544;p48">
            <a:extLst>
              <a:ext uri="{FF2B5EF4-FFF2-40B4-BE49-F238E27FC236}">
                <a16:creationId xmlns:a16="http://schemas.microsoft.com/office/drawing/2014/main" id="{E5161A4E-480E-8A44-A70C-0F0334F96C42}"/>
              </a:ext>
            </a:extLst>
          </p:cNvPr>
          <p:cNvSpPr txBox="1">
            <a:spLocks/>
          </p:cNvSpPr>
          <p:nvPr/>
        </p:nvSpPr>
        <p:spPr>
          <a:xfrm>
            <a:off x="73269" y="6741471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03</a:t>
            </a:r>
          </a:p>
        </p:txBody>
      </p:sp>
      <p:sp>
        <p:nvSpPr>
          <p:cNvPr id="18" name="Google Shape;545;p48">
            <a:extLst>
              <a:ext uri="{FF2B5EF4-FFF2-40B4-BE49-F238E27FC236}">
                <a16:creationId xmlns:a16="http://schemas.microsoft.com/office/drawing/2014/main" id="{CF027B43-96B2-F547-AF79-D5B3CF2F7B62}"/>
              </a:ext>
            </a:extLst>
          </p:cNvPr>
          <p:cNvSpPr txBox="1">
            <a:spLocks/>
          </p:cNvSpPr>
          <p:nvPr/>
        </p:nvSpPr>
        <p:spPr>
          <a:xfrm>
            <a:off x="1932062" y="5284158"/>
            <a:ext cx="9208377" cy="960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Divi roku balsti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4" name="Google Shape;544;p48">
            <a:extLst>
              <a:ext uri="{FF2B5EF4-FFF2-40B4-BE49-F238E27FC236}">
                <a16:creationId xmlns:a16="http://schemas.microsoft.com/office/drawing/2014/main" id="{762575E0-293F-6443-9F17-7ACB300B71F5}"/>
              </a:ext>
            </a:extLst>
          </p:cNvPr>
          <p:cNvSpPr txBox="1">
            <a:spLocks/>
          </p:cNvSpPr>
          <p:nvPr/>
        </p:nvSpPr>
        <p:spPr>
          <a:xfrm>
            <a:off x="113780" y="5220905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5" name="Google Shape;545;p48">
            <a:extLst>
              <a:ext uri="{FF2B5EF4-FFF2-40B4-BE49-F238E27FC236}">
                <a16:creationId xmlns:a16="http://schemas.microsoft.com/office/drawing/2014/main" id="{282064E2-CADC-904E-B376-32ACD232974E}"/>
              </a:ext>
            </a:extLst>
          </p:cNvPr>
          <p:cNvSpPr txBox="1">
            <a:spLocks/>
          </p:cNvSpPr>
          <p:nvPr/>
        </p:nvSpPr>
        <p:spPr>
          <a:xfrm>
            <a:off x="1932063" y="3150960"/>
            <a:ext cx="9208377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Klozetpoda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priekšā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ir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brīvs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manevrēšanas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b="1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laukums</a:t>
            </a:r>
            <a:r>
              <a:rPr lang="en-US" sz="42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</a:t>
            </a:r>
            <a:r>
              <a:rPr lang="en-US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1,5 x1,5 m</a:t>
            </a:r>
          </a:p>
        </p:txBody>
      </p:sp>
      <p:sp>
        <p:nvSpPr>
          <p:cNvPr id="23" name="Google Shape;544;p48">
            <a:extLst>
              <a:ext uri="{FF2B5EF4-FFF2-40B4-BE49-F238E27FC236}">
                <a16:creationId xmlns:a16="http://schemas.microsoft.com/office/drawing/2014/main" id="{F9C3BC8B-6B52-D64E-B745-63C46343918B}"/>
              </a:ext>
            </a:extLst>
          </p:cNvPr>
          <p:cNvSpPr txBox="1">
            <a:spLocks/>
          </p:cNvSpPr>
          <p:nvPr/>
        </p:nvSpPr>
        <p:spPr>
          <a:xfrm>
            <a:off x="113780" y="3394070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sp>
        <p:nvSpPr>
          <p:cNvPr id="4" name="Virsraksts 3">
            <a:extLst>
              <a:ext uri="{FF2B5EF4-FFF2-40B4-BE49-F238E27FC236}">
                <a16:creationId xmlns:a16="http://schemas.microsoft.com/office/drawing/2014/main" id="{82661EF2-3E1C-4277-94B0-06121B639F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5745" y="362030"/>
            <a:ext cx="12612892" cy="2651126"/>
          </a:xfrm>
        </p:spPr>
        <p:txBody>
          <a:bodyPr>
            <a:normAutofit/>
          </a:bodyPr>
          <a:lstStyle/>
          <a:p>
            <a:pPr marL="803275" indent="-803275" algn="l" rtl="0" eaLnBrk="1" latinLnBrk="0" hangingPunct="1"/>
            <a:r>
              <a:rPr lang="lv-LV" sz="6000" dirty="0">
                <a:solidFill>
                  <a:srgbClr val="00465B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6</a:t>
            </a:r>
            <a:r>
              <a:rPr lang="lv-LV" sz="6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PIEKĻŪSTAMA </a:t>
            </a:r>
            <a:br>
              <a:rPr lang="lv-LV" sz="6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lv-LV" sz="6000" b="1" kern="1200" dirty="0">
                <a:solidFill>
                  <a:srgbClr val="00465B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PUBLISKĀ TUALETE </a:t>
            </a:r>
            <a:endParaRPr lang="lv-LV" sz="6000" dirty="0"/>
          </a:p>
        </p:txBody>
      </p:sp>
      <p:cxnSp>
        <p:nvCxnSpPr>
          <p:cNvPr id="20" name="Straight Connector 6">
            <a:extLst>
              <a:ext uri="{FF2B5EF4-FFF2-40B4-BE49-F238E27FC236}">
                <a16:creationId xmlns:a16="http://schemas.microsoft.com/office/drawing/2014/main" id="{9F2EFE83-461B-49A7-94BF-FFCD309A9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092133" y="2813581"/>
            <a:ext cx="8352000" cy="0"/>
          </a:xfrm>
          <a:prstGeom prst="line">
            <a:avLst/>
          </a:prstGeom>
          <a:ln w="60325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Attēls 4" descr="ārtelpu piekļūstama tualete no ārpuses">
            <a:extLst>
              <a:ext uri="{FF2B5EF4-FFF2-40B4-BE49-F238E27FC236}">
                <a16:creationId xmlns:a16="http://schemas.microsoft.com/office/drawing/2014/main" id="{BCD16F18-23C3-4334-BD8B-3B01FFBC03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426"/>
          <a:stretch/>
        </p:blipFill>
        <p:spPr>
          <a:xfrm>
            <a:off x="13661313" y="7717733"/>
            <a:ext cx="9422664" cy="5998267"/>
          </a:xfrm>
          <a:prstGeom prst="rect">
            <a:avLst/>
          </a:prstGeom>
        </p:spPr>
      </p:pic>
      <p:pic>
        <p:nvPicPr>
          <p:cNvPr id="7" name="Attēls 6" descr="piekļūstama biotualete no iekšpuses">
            <a:extLst>
              <a:ext uri="{FF2B5EF4-FFF2-40B4-BE49-F238E27FC236}">
                <a16:creationId xmlns:a16="http://schemas.microsoft.com/office/drawing/2014/main" id="{001F5BF5-157E-4807-A23B-0A62BFBD8F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81863" y="0"/>
            <a:ext cx="5981564" cy="771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67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7540627" y="7746630"/>
            <a:ext cx="6695812" cy="26468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Nobrauktuve no publiskās tualetes beidzas smiltīs - nav iespējams lietot cilvēkam ratiņkrēslā</a:t>
            </a:r>
          </a:p>
        </p:txBody>
      </p:sp>
      <p:pic>
        <p:nvPicPr>
          <p:cNvPr id="12" name="Attēla vietturis 11" descr="Nobrauktuve beidzas ar smiltīm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13838" y="-42385"/>
            <a:ext cx="5653315" cy="7537754"/>
          </a:xfrm>
        </p:spPr>
      </p:pic>
      <p:sp>
        <p:nvSpPr>
          <p:cNvPr id="8" name="Google Shape;545;p48" descr="Nepiekļūstama izlietne&#10;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7930218" y="7800453"/>
            <a:ext cx="9180274" cy="26468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Cilvēkam ratiņkrēslā nav iespējams lietot spoguli, kā arī ūdeni, ziepes un roku žāvētāju – pogas ir par augstu un nav kontrasta</a:t>
            </a:r>
          </a:p>
        </p:txBody>
      </p:sp>
      <p:pic>
        <p:nvPicPr>
          <p:cNvPr id="14" name="Attēla vietturis 13" descr="Spogulis par augtu, ūdens, ziepju un roku žavēšanas pogas par augstu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036" y="-14617"/>
            <a:ext cx="6478985" cy="7482218"/>
          </a:xfrm>
        </p:spPr>
      </p:pic>
      <p:sp>
        <p:nvSpPr>
          <p:cNvPr id="7" name="Google Shape;545;p48" descr="nepiekļūstams spogulis un dvieļu turētājs&#10;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609515" y="7932325"/>
            <a:ext cx="6890568" cy="14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Ratiņkrēsla lietotājam nepiekļūstama </a:t>
            </a:r>
            <a:r>
              <a:rPr lang="lv-LV" sz="40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ārtelpu</a:t>
            </a: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tualete</a:t>
            </a:r>
          </a:p>
        </p:txBody>
      </p:sp>
      <p:pic>
        <p:nvPicPr>
          <p:cNvPr id="16" name="Attēla vietturis 15" descr="ārtelpu tualete nepiekļūstama ratiņkrēsla lietotāja, ar slīpumu un bortiņu 15 cm augstumā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4438" y="-14617"/>
            <a:ext cx="7202317" cy="7467601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46E909A-BDB1-4209-8E87-78B9ECBD8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9154" y="11223278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2BC2169D-1324-438B-B188-82D5EDD91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474399" y="10982516"/>
            <a:ext cx="7089992" cy="0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Virsraksts 12">
            <a:extLst>
              <a:ext uri="{FF2B5EF4-FFF2-40B4-BE49-F238E27FC236}">
                <a16:creationId xmlns:a16="http://schemas.microsoft.com/office/drawing/2014/main" id="{43B49C59-6CC5-478B-B872-294B21FC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09635" y="10851888"/>
            <a:ext cx="17596287" cy="2651126"/>
          </a:xfrm>
        </p:spPr>
        <p:txBody>
          <a:bodyPr/>
          <a:lstStyle/>
          <a:p>
            <a:pPr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000" b="1" i="0" kern="1200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PIEKĻŪSTAMA PUBLISKĀ TUALETE  </a:t>
            </a:r>
            <a:br>
              <a:rPr lang="lv-LV" sz="7000" b="1" i="0" kern="1200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4500" b="1" i="0" kern="1200" spc="-100" baseline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NEPĀRDOMĀTI RISINĀJUMI</a:t>
            </a:r>
            <a:endParaRPr lang="lv-LV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vāls 1">
            <a:extLst>
              <a:ext uri="{FF2B5EF4-FFF2-40B4-BE49-F238E27FC236}">
                <a16:creationId xmlns:a16="http://schemas.microsoft.com/office/drawing/2014/main" id="{BE828F64-6025-45BA-BA39-EFEE655CE8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74288">
            <a:off x="4151733" y="851667"/>
            <a:ext cx="2782483" cy="6629260"/>
          </a:xfrm>
          <a:prstGeom prst="ellipse">
            <a:avLst/>
          </a:prstGeom>
          <a:noFill/>
          <a:ln w="155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3" name="Ovāls 2">
            <a:extLst>
              <a:ext uri="{FF2B5EF4-FFF2-40B4-BE49-F238E27FC236}">
                <a16:creationId xmlns:a16="http://schemas.microsoft.com/office/drawing/2014/main" id="{BE3DB3C6-5A82-4771-968D-F9B5A735A3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4938" y="1565564"/>
            <a:ext cx="3108960" cy="2989811"/>
          </a:xfrm>
          <a:prstGeom prst="ellipse">
            <a:avLst/>
          </a:prstGeom>
          <a:noFill/>
          <a:ln w="155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4995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95E9CBD-A795-CF4C-B370-AB35DFCE5A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79715" y="2304670"/>
            <a:ext cx="22468114" cy="139554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en-US" sz="7198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4">
            <a:extLst>
              <a:ext uri="{FF2B5EF4-FFF2-40B4-BE49-F238E27FC236}">
                <a16:creationId xmlns:a16="http://schemas.microsoft.com/office/drawing/2014/main" id="{0C816C96-9F98-F345-BD40-6D7BFEBED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481866" y="3578181"/>
            <a:ext cx="3142771" cy="3100615"/>
          </a:xfrm>
          <a:custGeom>
            <a:avLst/>
            <a:gdLst>
              <a:gd name="T0" fmla="*/ 0 w 163"/>
              <a:gd name="T1" fmla="*/ 0 h 164"/>
              <a:gd name="T2" fmla="*/ 45 w 163"/>
              <a:gd name="T3" fmla="*/ 164 h 164"/>
              <a:gd name="T4" fmla="*/ 96 w 163"/>
              <a:gd name="T5" fmla="*/ 71 h 164"/>
              <a:gd name="T6" fmla="*/ 163 w 163"/>
              <a:gd name="T7" fmla="*/ 0 h 164"/>
              <a:gd name="T8" fmla="*/ 0 w 163"/>
              <a:gd name="T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3" h="164">
                <a:moveTo>
                  <a:pt x="0" y="0"/>
                </a:moveTo>
                <a:cubicBezTo>
                  <a:pt x="45" y="164"/>
                  <a:pt x="45" y="164"/>
                  <a:pt x="45" y="164"/>
                </a:cubicBezTo>
                <a:cubicBezTo>
                  <a:pt x="52" y="145"/>
                  <a:pt x="87" y="87"/>
                  <a:pt x="96" y="71"/>
                </a:cubicBezTo>
                <a:cubicBezTo>
                  <a:pt x="126" y="16"/>
                  <a:pt x="163" y="0"/>
                  <a:pt x="163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4AF40838-55BE-FE46-ACCB-521F7585E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87157" y="4755710"/>
            <a:ext cx="7591205" cy="2468739"/>
          </a:xfrm>
          <a:custGeom>
            <a:avLst/>
            <a:gdLst>
              <a:gd name="connsiteX0" fmla="*/ 627128 w 3918640"/>
              <a:gd name="connsiteY0" fmla="*/ 0 h 1274382"/>
              <a:gd name="connsiteX1" fmla="*/ 2311115 w 3918640"/>
              <a:gd name="connsiteY1" fmla="*/ 0 h 1274382"/>
              <a:gd name="connsiteX2" fmla="*/ 2343852 w 3918640"/>
              <a:gd name="connsiteY2" fmla="*/ 0 h 1274382"/>
              <a:gd name="connsiteX3" fmla="*/ 2510711 w 3918640"/>
              <a:gd name="connsiteY3" fmla="*/ 0 h 1274382"/>
              <a:gd name="connsiteX4" fmla="*/ 2689091 w 3918640"/>
              <a:gd name="connsiteY4" fmla="*/ 0 h 1274382"/>
              <a:gd name="connsiteX5" fmla="*/ 2839532 w 3918640"/>
              <a:gd name="connsiteY5" fmla="*/ 0 h 1274382"/>
              <a:gd name="connsiteX6" fmla="*/ 2955313 w 3918640"/>
              <a:gd name="connsiteY6" fmla="*/ 0 h 1274382"/>
              <a:gd name="connsiteX7" fmla="*/ 3029711 w 3918640"/>
              <a:gd name="connsiteY7" fmla="*/ 0 h 1274382"/>
              <a:gd name="connsiteX8" fmla="*/ 3056004 w 3918640"/>
              <a:gd name="connsiteY8" fmla="*/ 0 h 1274382"/>
              <a:gd name="connsiteX9" fmla="*/ 3918640 w 3918640"/>
              <a:gd name="connsiteY9" fmla="*/ 0 h 1274382"/>
              <a:gd name="connsiteX10" fmla="*/ 3918640 w 3918640"/>
              <a:gd name="connsiteY10" fmla="*/ 817544 h 1274382"/>
              <a:gd name="connsiteX11" fmla="*/ 2343852 w 3918640"/>
              <a:gd name="connsiteY11" fmla="*/ 817544 h 1274382"/>
              <a:gd name="connsiteX12" fmla="*/ 2343852 w 3918640"/>
              <a:gd name="connsiteY12" fmla="*/ 805669 h 1274382"/>
              <a:gd name="connsiteX13" fmla="*/ 2259651 w 3918640"/>
              <a:gd name="connsiteY13" fmla="*/ 975699 h 1274382"/>
              <a:gd name="connsiteX14" fmla="*/ 0 w 3918640"/>
              <a:gd name="connsiteY14" fmla="*/ 1274382 h 1274382"/>
              <a:gd name="connsiteX15" fmla="*/ 507675 w 3918640"/>
              <a:gd name="connsiteY15" fmla="*/ 59737 h 1274382"/>
              <a:gd name="connsiteX16" fmla="*/ 627128 w 3918640"/>
              <a:gd name="connsiteY16" fmla="*/ 0 h 1274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918640" h="1274382">
                <a:moveTo>
                  <a:pt x="627128" y="0"/>
                </a:moveTo>
                <a:cubicBezTo>
                  <a:pt x="683121" y="0"/>
                  <a:pt x="1617903" y="0"/>
                  <a:pt x="2311115" y="0"/>
                </a:cubicBezTo>
                <a:lnTo>
                  <a:pt x="2343852" y="0"/>
                </a:lnTo>
                <a:lnTo>
                  <a:pt x="2510711" y="0"/>
                </a:lnTo>
                <a:lnTo>
                  <a:pt x="2689091" y="0"/>
                </a:lnTo>
                <a:lnTo>
                  <a:pt x="2839532" y="0"/>
                </a:lnTo>
                <a:lnTo>
                  <a:pt x="2955313" y="0"/>
                </a:lnTo>
                <a:lnTo>
                  <a:pt x="3029711" y="0"/>
                </a:lnTo>
                <a:lnTo>
                  <a:pt x="3056004" y="0"/>
                </a:lnTo>
                <a:lnTo>
                  <a:pt x="3918640" y="0"/>
                </a:lnTo>
                <a:lnTo>
                  <a:pt x="3918640" y="817544"/>
                </a:lnTo>
                <a:lnTo>
                  <a:pt x="2343852" y="817544"/>
                </a:lnTo>
                <a:lnTo>
                  <a:pt x="2343852" y="805669"/>
                </a:lnTo>
                <a:lnTo>
                  <a:pt x="2259651" y="975699"/>
                </a:lnTo>
                <a:cubicBezTo>
                  <a:pt x="2170061" y="1194733"/>
                  <a:pt x="89589" y="1025479"/>
                  <a:pt x="0" y="1274382"/>
                </a:cubicBezTo>
                <a:cubicBezTo>
                  <a:pt x="0" y="1274382"/>
                  <a:pt x="0" y="1274382"/>
                  <a:pt x="507675" y="59737"/>
                </a:cubicBezTo>
                <a:cubicBezTo>
                  <a:pt x="507675" y="59737"/>
                  <a:pt x="537538" y="0"/>
                  <a:pt x="6271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id-ID" sz="719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56">
            <a:extLst>
              <a:ext uri="{FF2B5EF4-FFF2-40B4-BE49-F238E27FC236}">
                <a16:creationId xmlns:a16="http://schemas.microsoft.com/office/drawing/2014/main" id="{328D90CF-584D-E247-9697-46622BAE26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737018" y="6326889"/>
            <a:ext cx="7722932" cy="2452495"/>
          </a:xfrm>
          <a:custGeom>
            <a:avLst/>
            <a:gdLst>
              <a:gd name="T0" fmla="*/ 51 w 400"/>
              <a:gd name="T1" fmla="*/ 6 h 127"/>
              <a:gd name="T2" fmla="*/ 0 w 400"/>
              <a:gd name="T3" fmla="*/ 127 h 127"/>
              <a:gd name="T4" fmla="*/ 320 w 400"/>
              <a:gd name="T5" fmla="*/ 98 h 127"/>
              <a:gd name="T6" fmla="*/ 400 w 400"/>
              <a:gd name="T7" fmla="*/ 0 h 127"/>
              <a:gd name="T8" fmla="*/ 63 w 400"/>
              <a:gd name="T9" fmla="*/ 0 h 127"/>
              <a:gd name="T10" fmla="*/ 51 w 400"/>
              <a:gd name="T11" fmla="*/ 6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00" h="127">
                <a:moveTo>
                  <a:pt x="51" y="6"/>
                </a:moveTo>
                <a:cubicBezTo>
                  <a:pt x="0" y="127"/>
                  <a:pt x="0" y="127"/>
                  <a:pt x="0" y="127"/>
                </a:cubicBezTo>
                <a:cubicBezTo>
                  <a:pt x="9" y="102"/>
                  <a:pt x="311" y="119"/>
                  <a:pt x="320" y="98"/>
                </a:cubicBezTo>
                <a:cubicBezTo>
                  <a:pt x="347" y="35"/>
                  <a:pt x="400" y="0"/>
                  <a:pt x="400" y="0"/>
                </a:cubicBezTo>
                <a:cubicBezTo>
                  <a:pt x="400" y="0"/>
                  <a:pt x="72" y="0"/>
                  <a:pt x="63" y="0"/>
                </a:cubicBezTo>
                <a:cubicBezTo>
                  <a:pt x="53" y="0"/>
                  <a:pt x="51" y="6"/>
                  <a:pt x="51" y="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F296CAE-1BD2-8B43-B149-5FFA6E507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811242" y="7978682"/>
            <a:ext cx="10735010" cy="2494102"/>
          </a:xfrm>
          <a:custGeom>
            <a:avLst/>
            <a:gdLst>
              <a:gd name="connsiteX0" fmla="*/ 4015982 w 5541497"/>
              <a:gd name="connsiteY0" fmla="*/ 0 h 1287474"/>
              <a:gd name="connsiteX1" fmla="*/ 5541497 w 5541497"/>
              <a:gd name="connsiteY1" fmla="*/ 0 h 1287474"/>
              <a:gd name="connsiteX2" fmla="*/ 5541497 w 5541497"/>
              <a:gd name="connsiteY2" fmla="*/ 809583 h 1287474"/>
              <a:gd name="connsiteX3" fmla="*/ 4162274 w 5541497"/>
              <a:gd name="connsiteY3" fmla="*/ 809583 h 1287474"/>
              <a:gd name="connsiteX4" fmla="*/ 4074241 w 5541497"/>
              <a:gd name="connsiteY4" fmla="*/ 987809 h 1287474"/>
              <a:gd name="connsiteX5" fmla="*/ 0 w 5541497"/>
              <a:gd name="connsiteY5" fmla="*/ 1287474 h 1287474"/>
              <a:gd name="connsiteX6" fmla="*/ 508035 w 5541497"/>
              <a:gd name="connsiteY6" fmla="*/ 68834 h 1287474"/>
              <a:gd name="connsiteX7" fmla="*/ 627573 w 5541497"/>
              <a:gd name="connsiteY7" fmla="*/ 8901 h 1287474"/>
              <a:gd name="connsiteX8" fmla="*/ 3904986 w 5541497"/>
              <a:gd name="connsiteY8" fmla="*/ 8901 h 1287474"/>
              <a:gd name="connsiteX9" fmla="*/ 4015982 w 5541497"/>
              <a:gd name="connsiteY9" fmla="*/ 8901 h 1287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41497" h="1287474">
                <a:moveTo>
                  <a:pt x="4015982" y="0"/>
                </a:moveTo>
                <a:lnTo>
                  <a:pt x="5541497" y="0"/>
                </a:lnTo>
                <a:lnTo>
                  <a:pt x="5541497" y="809583"/>
                </a:lnTo>
                <a:lnTo>
                  <a:pt x="4162274" y="809583"/>
                </a:lnTo>
                <a:lnTo>
                  <a:pt x="4074241" y="987809"/>
                </a:lnTo>
                <a:cubicBezTo>
                  <a:pt x="3984588" y="1207563"/>
                  <a:pt x="89653" y="1037753"/>
                  <a:pt x="0" y="1287474"/>
                </a:cubicBezTo>
                <a:cubicBezTo>
                  <a:pt x="0" y="1287474"/>
                  <a:pt x="0" y="1287474"/>
                  <a:pt x="508035" y="68834"/>
                </a:cubicBezTo>
                <a:cubicBezTo>
                  <a:pt x="508035" y="68834"/>
                  <a:pt x="527958" y="8901"/>
                  <a:pt x="627573" y="8901"/>
                </a:cubicBezTo>
                <a:cubicBezTo>
                  <a:pt x="689210" y="8901"/>
                  <a:pt x="2671853" y="8901"/>
                  <a:pt x="3904986" y="8901"/>
                </a:cubicBezTo>
                <a:lnTo>
                  <a:pt x="4015982" y="8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  <a:noAutofit/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58">
            <a:extLst>
              <a:ext uri="{FF2B5EF4-FFF2-40B4-BE49-F238E27FC236}">
                <a16:creationId xmlns:a16="http://schemas.microsoft.com/office/drawing/2014/main" id="{769F62F7-81C6-7243-9FD3-7AA7ECB9A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250903" y="9547012"/>
            <a:ext cx="10711402" cy="1770345"/>
          </a:xfrm>
          <a:custGeom>
            <a:avLst/>
            <a:gdLst>
              <a:gd name="T0" fmla="*/ 46 w 555"/>
              <a:gd name="T1" fmla="*/ 0 h 92"/>
              <a:gd name="T2" fmla="*/ 34 w 555"/>
              <a:gd name="T3" fmla="*/ 6 h 92"/>
              <a:gd name="T4" fmla="*/ 0 w 555"/>
              <a:gd name="T5" fmla="*/ 84 h 92"/>
              <a:gd name="T6" fmla="*/ 238 w 555"/>
              <a:gd name="T7" fmla="*/ 92 h 92"/>
              <a:gd name="T8" fmla="*/ 478 w 555"/>
              <a:gd name="T9" fmla="*/ 92 h 92"/>
              <a:gd name="T10" fmla="*/ 555 w 555"/>
              <a:gd name="T11" fmla="*/ 0 h 92"/>
              <a:gd name="T12" fmla="*/ 46 w 555"/>
              <a:gd name="T13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55" h="92">
                <a:moveTo>
                  <a:pt x="46" y="0"/>
                </a:moveTo>
                <a:cubicBezTo>
                  <a:pt x="36" y="0"/>
                  <a:pt x="34" y="6"/>
                  <a:pt x="34" y="6"/>
                </a:cubicBezTo>
                <a:cubicBezTo>
                  <a:pt x="0" y="84"/>
                  <a:pt x="0" y="84"/>
                  <a:pt x="0" y="84"/>
                </a:cubicBezTo>
                <a:cubicBezTo>
                  <a:pt x="4" y="72"/>
                  <a:pt x="151" y="84"/>
                  <a:pt x="238" y="92"/>
                </a:cubicBezTo>
                <a:cubicBezTo>
                  <a:pt x="478" y="92"/>
                  <a:pt x="478" y="92"/>
                  <a:pt x="478" y="92"/>
                </a:cubicBezTo>
                <a:cubicBezTo>
                  <a:pt x="505" y="33"/>
                  <a:pt x="555" y="0"/>
                  <a:pt x="555" y="0"/>
                </a:cubicBezTo>
                <a:cubicBezTo>
                  <a:pt x="555" y="0"/>
                  <a:pt x="55" y="0"/>
                  <a:pt x="46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63">
            <a:extLst>
              <a:ext uri="{FF2B5EF4-FFF2-40B4-BE49-F238E27FC236}">
                <a16:creationId xmlns:a16="http://schemas.microsoft.com/office/drawing/2014/main" id="{0CFC5F33-D9D9-4549-8515-58B55A9E3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5515934" y="3994954"/>
            <a:ext cx="3142771" cy="0"/>
          </a:xfrm>
          <a:custGeom>
            <a:avLst/>
            <a:gdLst>
              <a:gd name="T0" fmla="*/ 162 w 163"/>
              <a:gd name="T1" fmla="*/ 163 w 163"/>
              <a:gd name="T2" fmla="*/ 0 w 163"/>
              <a:gd name="T3" fmla="*/ 0 w 163"/>
              <a:gd name="T4" fmla="*/ 162 w 163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</a:cxnLst>
            <a:rect l="0" t="0" r="r" b="b"/>
            <a:pathLst>
              <a:path w="163">
                <a:moveTo>
                  <a:pt x="162" y="0"/>
                </a:moveTo>
                <a:cubicBezTo>
                  <a:pt x="163" y="0"/>
                  <a:pt x="163" y="0"/>
                  <a:pt x="16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162" y="0"/>
                </a:lnTo>
                <a:close/>
              </a:path>
            </a:pathLst>
          </a:custGeom>
          <a:solidFill>
            <a:srgbClr val="915C5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A146AA-35AB-214C-974A-74DF639D8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94744" y="3116641"/>
            <a:ext cx="2158220" cy="215822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id-ID" sz="719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7E2148-15E1-6342-8CCD-B506386ADA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621253" y="4517724"/>
            <a:ext cx="2158220" cy="215822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id-ID" sz="719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A9A661D-F57E-804F-853D-B3AA5E88C4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22086" y="6086543"/>
            <a:ext cx="2158220" cy="215822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id-ID" sz="7196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B2F68F0-ED68-2848-A8F4-3F9DAEAB8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82605" y="7636128"/>
            <a:ext cx="2158220" cy="215822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id-ID" sz="7196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FEBB045-921A-2C49-A07E-C89A69C25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99251" y="9393674"/>
            <a:ext cx="2158220" cy="2158220"/>
          </a:xfrm>
          <a:prstGeom prst="ellipse">
            <a:avLst/>
          </a:prstGeom>
          <a:solidFill>
            <a:schemeClr val="bg1"/>
          </a:solidFill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id-ID" sz="7196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64">
            <a:extLst>
              <a:ext uri="{FF2B5EF4-FFF2-40B4-BE49-F238E27FC236}">
                <a16:creationId xmlns:a16="http://schemas.microsoft.com/office/drawing/2014/main" id="{9BDF7D4D-A524-6942-A468-886BC68E53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191762" y="3503936"/>
            <a:ext cx="5609433" cy="9220944"/>
          </a:xfrm>
          <a:custGeom>
            <a:avLst/>
            <a:gdLst>
              <a:gd name="T0" fmla="*/ 262 w 262"/>
              <a:gd name="T1" fmla="*/ 405 h 446"/>
              <a:gd name="T2" fmla="*/ 64 w 262"/>
              <a:gd name="T3" fmla="*/ 0 h 446"/>
              <a:gd name="T4" fmla="*/ 26 w 262"/>
              <a:gd name="T5" fmla="*/ 78 h 446"/>
              <a:gd name="T6" fmla="*/ 207 w 262"/>
              <a:gd name="T7" fmla="*/ 446 h 446"/>
              <a:gd name="T8" fmla="*/ 262 w 262"/>
              <a:gd name="T9" fmla="*/ 406 h 446"/>
              <a:gd name="T10" fmla="*/ 262 w 262"/>
              <a:gd name="T11" fmla="*/ 406 h 446"/>
              <a:gd name="T12" fmla="*/ 262 w 262"/>
              <a:gd name="T13" fmla="*/ 406 h 446"/>
              <a:gd name="T14" fmla="*/ 262 w 262"/>
              <a:gd name="T15" fmla="*/ 405 h 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2" h="446">
                <a:moveTo>
                  <a:pt x="262" y="405"/>
                </a:moveTo>
                <a:cubicBezTo>
                  <a:pt x="64" y="0"/>
                  <a:pt x="64" y="0"/>
                  <a:pt x="64" y="0"/>
                </a:cubicBezTo>
                <a:cubicBezTo>
                  <a:pt x="26" y="78"/>
                  <a:pt x="26" y="78"/>
                  <a:pt x="26" y="78"/>
                </a:cubicBezTo>
                <a:cubicBezTo>
                  <a:pt x="17" y="96"/>
                  <a:pt x="0" y="151"/>
                  <a:pt x="207" y="446"/>
                </a:cubicBezTo>
                <a:cubicBezTo>
                  <a:pt x="240" y="434"/>
                  <a:pt x="261" y="419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2" y="406"/>
                  <a:pt x="262" y="406"/>
                </a:cubicBezTo>
                <a:cubicBezTo>
                  <a:pt x="262" y="406"/>
                  <a:pt x="262" y="406"/>
                  <a:pt x="262" y="405"/>
                </a:cubicBez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65">
            <a:extLst>
              <a:ext uri="{FF2B5EF4-FFF2-40B4-BE49-F238E27FC236}">
                <a16:creationId xmlns:a16="http://schemas.microsoft.com/office/drawing/2014/main" id="{2F8A27FC-548E-3A41-A4B6-52E76AC3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164059" y="4836142"/>
            <a:ext cx="5426510" cy="8250652"/>
          </a:xfrm>
          <a:custGeom>
            <a:avLst/>
            <a:gdLst>
              <a:gd name="T0" fmla="*/ 30 w 260"/>
              <a:gd name="T1" fmla="*/ 92 h 395"/>
              <a:gd name="T2" fmla="*/ 184 w 260"/>
              <a:gd name="T3" fmla="*/ 395 h 395"/>
              <a:gd name="T4" fmla="*/ 260 w 260"/>
              <a:gd name="T5" fmla="*/ 377 h 395"/>
              <a:gd name="T6" fmla="*/ 75 w 260"/>
              <a:gd name="T7" fmla="*/ 0 h 395"/>
              <a:gd name="T8" fmla="*/ 30 w 260"/>
              <a:gd name="T9" fmla="*/ 92 h 3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0" h="395">
                <a:moveTo>
                  <a:pt x="30" y="92"/>
                </a:moveTo>
                <a:cubicBezTo>
                  <a:pt x="0" y="151"/>
                  <a:pt x="111" y="294"/>
                  <a:pt x="184" y="395"/>
                </a:cubicBezTo>
                <a:cubicBezTo>
                  <a:pt x="213" y="391"/>
                  <a:pt x="239" y="384"/>
                  <a:pt x="260" y="377"/>
                </a:cubicBezTo>
                <a:cubicBezTo>
                  <a:pt x="108" y="98"/>
                  <a:pt x="65" y="20"/>
                  <a:pt x="75" y="0"/>
                </a:cubicBezTo>
                <a:lnTo>
                  <a:pt x="30" y="9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66">
            <a:extLst>
              <a:ext uri="{FF2B5EF4-FFF2-40B4-BE49-F238E27FC236}">
                <a16:creationId xmlns:a16="http://schemas.microsoft.com/office/drawing/2014/main" id="{47B701CE-2DE7-E140-AF1B-8BF24EE53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737019" y="6509812"/>
            <a:ext cx="4338590" cy="6709951"/>
          </a:xfrm>
          <a:custGeom>
            <a:avLst/>
            <a:gdLst>
              <a:gd name="T0" fmla="*/ 0 w 209"/>
              <a:gd name="T1" fmla="*/ 103 h 314"/>
              <a:gd name="T2" fmla="*/ 126 w 209"/>
              <a:gd name="T3" fmla="*/ 314 h 314"/>
              <a:gd name="T4" fmla="*/ 137 w 209"/>
              <a:gd name="T5" fmla="*/ 314 h 314"/>
              <a:gd name="T6" fmla="*/ 209 w 209"/>
              <a:gd name="T7" fmla="*/ 309 h 314"/>
              <a:gd name="T8" fmla="*/ 51 w 209"/>
              <a:gd name="T9" fmla="*/ 0 h 314"/>
              <a:gd name="T10" fmla="*/ 0 w 209"/>
              <a:gd name="T11" fmla="*/ 103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9" h="314">
                <a:moveTo>
                  <a:pt x="0" y="103"/>
                </a:moveTo>
                <a:cubicBezTo>
                  <a:pt x="31" y="168"/>
                  <a:pt x="78" y="231"/>
                  <a:pt x="126" y="314"/>
                </a:cubicBezTo>
                <a:cubicBezTo>
                  <a:pt x="129" y="314"/>
                  <a:pt x="133" y="314"/>
                  <a:pt x="137" y="314"/>
                </a:cubicBezTo>
                <a:cubicBezTo>
                  <a:pt x="162" y="314"/>
                  <a:pt x="187" y="313"/>
                  <a:pt x="209" y="309"/>
                </a:cubicBezTo>
                <a:cubicBezTo>
                  <a:pt x="88" y="101"/>
                  <a:pt x="43" y="21"/>
                  <a:pt x="51" y="0"/>
                </a:cubicBezTo>
                <a:lnTo>
                  <a:pt x="0" y="10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67">
            <a:extLst>
              <a:ext uri="{FF2B5EF4-FFF2-40B4-BE49-F238E27FC236}">
                <a16:creationId xmlns:a16="http://schemas.microsoft.com/office/drawing/2014/main" id="{B07F4857-81AE-AC4B-AC90-52BEB5B79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851843" y="8093376"/>
            <a:ext cx="3701111" cy="5126387"/>
          </a:xfrm>
          <a:custGeom>
            <a:avLst/>
            <a:gdLst>
              <a:gd name="T0" fmla="*/ 0 w 172"/>
              <a:gd name="T1" fmla="*/ 100 h 232"/>
              <a:gd name="T2" fmla="*/ 78 w 172"/>
              <a:gd name="T3" fmla="*/ 222 h 232"/>
              <a:gd name="T4" fmla="*/ 172 w 172"/>
              <a:gd name="T5" fmla="*/ 232 h 232"/>
              <a:gd name="T6" fmla="*/ 49 w 172"/>
              <a:gd name="T7" fmla="*/ 0 h 232"/>
              <a:gd name="T8" fmla="*/ 0 w 172"/>
              <a:gd name="T9" fmla="*/ 100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2" h="232">
                <a:moveTo>
                  <a:pt x="0" y="100"/>
                </a:moveTo>
                <a:cubicBezTo>
                  <a:pt x="22" y="142"/>
                  <a:pt x="51" y="175"/>
                  <a:pt x="78" y="222"/>
                </a:cubicBezTo>
                <a:cubicBezTo>
                  <a:pt x="106" y="228"/>
                  <a:pt x="138" y="232"/>
                  <a:pt x="172" y="232"/>
                </a:cubicBezTo>
                <a:cubicBezTo>
                  <a:pt x="68" y="54"/>
                  <a:pt x="43" y="13"/>
                  <a:pt x="49" y="0"/>
                </a:cubicBezTo>
                <a:lnTo>
                  <a:pt x="0" y="1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68">
            <a:extLst>
              <a:ext uri="{FF2B5EF4-FFF2-40B4-BE49-F238E27FC236}">
                <a16:creationId xmlns:a16="http://schemas.microsoft.com/office/drawing/2014/main" id="{802BA701-30D0-A046-81CB-4009A6A56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945648" y="9714567"/>
            <a:ext cx="2829354" cy="3347582"/>
          </a:xfrm>
          <a:custGeom>
            <a:avLst/>
            <a:gdLst>
              <a:gd name="T0" fmla="*/ 0 w 115"/>
              <a:gd name="T1" fmla="*/ 79 h 139"/>
              <a:gd name="T2" fmla="*/ 0 w 115"/>
              <a:gd name="T3" fmla="*/ 81 h 139"/>
              <a:gd name="T4" fmla="*/ 0 w 115"/>
              <a:gd name="T5" fmla="*/ 81 h 139"/>
              <a:gd name="T6" fmla="*/ 0 w 115"/>
              <a:gd name="T7" fmla="*/ 81 h 139"/>
              <a:gd name="T8" fmla="*/ 115 w 115"/>
              <a:gd name="T9" fmla="*/ 139 h 139"/>
              <a:gd name="T10" fmla="*/ 39 w 115"/>
              <a:gd name="T11" fmla="*/ 0 h 139"/>
              <a:gd name="T12" fmla="*/ 0 w 115"/>
              <a:gd name="T13" fmla="*/ 79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" h="139">
                <a:moveTo>
                  <a:pt x="0" y="79"/>
                </a:moveTo>
                <a:cubicBezTo>
                  <a:pt x="0" y="80"/>
                  <a:pt x="0" y="80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1"/>
                  <a:pt x="0" y="81"/>
                  <a:pt x="0" y="81"/>
                </a:cubicBezTo>
                <a:cubicBezTo>
                  <a:pt x="2" y="101"/>
                  <a:pt x="48" y="125"/>
                  <a:pt x="115" y="139"/>
                </a:cubicBezTo>
                <a:cubicBezTo>
                  <a:pt x="48" y="36"/>
                  <a:pt x="36" y="7"/>
                  <a:pt x="39" y="0"/>
                </a:cubicBezTo>
                <a:lnTo>
                  <a:pt x="0" y="7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69">
            <a:extLst>
              <a:ext uri="{FF2B5EF4-FFF2-40B4-BE49-F238E27FC236}">
                <a16:creationId xmlns:a16="http://schemas.microsoft.com/office/drawing/2014/main" id="{C5B33C80-466D-7F42-9DF7-FDE4B342A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4508950" y="5286172"/>
            <a:ext cx="3759955" cy="7284401"/>
          </a:xfrm>
          <a:custGeom>
            <a:avLst/>
            <a:gdLst>
              <a:gd name="T0" fmla="*/ 9 w 195"/>
              <a:gd name="T1" fmla="*/ 2 h 377"/>
              <a:gd name="T2" fmla="*/ 194 w 195"/>
              <a:gd name="T3" fmla="*/ 377 h 377"/>
              <a:gd name="T4" fmla="*/ 195 w 195"/>
              <a:gd name="T5" fmla="*/ 377 h 377"/>
              <a:gd name="T6" fmla="*/ 10 w 195"/>
              <a:gd name="T7" fmla="*/ 0 h 377"/>
              <a:gd name="T8" fmla="*/ 9 w 195"/>
              <a:gd name="T9" fmla="*/ 2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5" h="377">
                <a:moveTo>
                  <a:pt x="9" y="2"/>
                </a:moveTo>
                <a:cubicBezTo>
                  <a:pt x="0" y="21"/>
                  <a:pt x="43" y="99"/>
                  <a:pt x="194" y="377"/>
                </a:cubicBezTo>
                <a:cubicBezTo>
                  <a:pt x="195" y="377"/>
                  <a:pt x="195" y="377"/>
                  <a:pt x="195" y="377"/>
                </a:cubicBezTo>
                <a:cubicBezTo>
                  <a:pt x="43" y="98"/>
                  <a:pt x="0" y="20"/>
                  <a:pt x="10" y="0"/>
                </a:cubicBezTo>
                <a:lnTo>
                  <a:pt x="9" y="2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70">
            <a:extLst>
              <a:ext uri="{FF2B5EF4-FFF2-40B4-BE49-F238E27FC236}">
                <a16:creationId xmlns:a16="http://schemas.microsoft.com/office/drawing/2014/main" id="{FD1D9381-386D-C64E-B3CD-AF8E6DEE8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3599416" y="6926585"/>
            <a:ext cx="3207738" cy="5985063"/>
          </a:xfrm>
          <a:custGeom>
            <a:avLst/>
            <a:gdLst>
              <a:gd name="T0" fmla="*/ 7 w 166"/>
              <a:gd name="T1" fmla="*/ 1 h 310"/>
              <a:gd name="T2" fmla="*/ 166 w 166"/>
              <a:gd name="T3" fmla="*/ 310 h 310"/>
              <a:gd name="T4" fmla="*/ 166 w 166"/>
              <a:gd name="T5" fmla="*/ 309 h 310"/>
              <a:gd name="T6" fmla="*/ 8 w 166"/>
              <a:gd name="T7" fmla="*/ 0 h 310"/>
              <a:gd name="T8" fmla="*/ 7 w 166"/>
              <a:gd name="T9" fmla="*/ 1 h 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66" h="310">
                <a:moveTo>
                  <a:pt x="7" y="1"/>
                </a:moveTo>
                <a:cubicBezTo>
                  <a:pt x="1" y="25"/>
                  <a:pt x="47" y="105"/>
                  <a:pt x="166" y="310"/>
                </a:cubicBezTo>
                <a:cubicBezTo>
                  <a:pt x="166" y="309"/>
                  <a:pt x="166" y="309"/>
                  <a:pt x="166" y="309"/>
                </a:cubicBezTo>
                <a:cubicBezTo>
                  <a:pt x="45" y="101"/>
                  <a:pt x="0" y="21"/>
                  <a:pt x="8" y="0"/>
                </a:cubicBezTo>
                <a:lnTo>
                  <a:pt x="7" y="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71">
            <a:extLst>
              <a:ext uri="{FF2B5EF4-FFF2-40B4-BE49-F238E27FC236}">
                <a16:creationId xmlns:a16="http://schemas.microsoft.com/office/drawing/2014/main" id="{2D4C81DC-0E21-F24A-AA5C-07A45819C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714242" y="8510149"/>
            <a:ext cx="2493105" cy="4482710"/>
          </a:xfrm>
          <a:custGeom>
            <a:avLst/>
            <a:gdLst>
              <a:gd name="T0" fmla="*/ 6 w 129"/>
              <a:gd name="T1" fmla="*/ 1 h 232"/>
              <a:gd name="T2" fmla="*/ 128 w 129"/>
              <a:gd name="T3" fmla="*/ 232 h 232"/>
              <a:gd name="T4" fmla="*/ 129 w 129"/>
              <a:gd name="T5" fmla="*/ 232 h 232"/>
              <a:gd name="T6" fmla="*/ 6 w 129"/>
              <a:gd name="T7" fmla="*/ 0 h 232"/>
              <a:gd name="T8" fmla="*/ 6 w 129"/>
              <a:gd name="T9" fmla="*/ 1 h 2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9" h="232">
                <a:moveTo>
                  <a:pt x="6" y="1"/>
                </a:moveTo>
                <a:cubicBezTo>
                  <a:pt x="0" y="14"/>
                  <a:pt x="25" y="55"/>
                  <a:pt x="128" y="232"/>
                </a:cubicBezTo>
                <a:cubicBezTo>
                  <a:pt x="129" y="232"/>
                  <a:pt x="129" y="232"/>
                  <a:pt x="129" y="232"/>
                </a:cubicBezTo>
                <a:cubicBezTo>
                  <a:pt x="25" y="54"/>
                  <a:pt x="0" y="13"/>
                  <a:pt x="6" y="0"/>
                </a:cubicBezTo>
                <a:lnTo>
                  <a:pt x="6" y="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72">
            <a:extLst>
              <a:ext uri="{FF2B5EF4-FFF2-40B4-BE49-F238E27FC236}">
                <a16:creationId xmlns:a16="http://schemas.microsoft.com/office/drawing/2014/main" id="{2EB8E9BB-9B8B-C94A-9F17-7FA37EE9F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1878898" y="10118077"/>
            <a:ext cx="1518602" cy="2679882"/>
          </a:xfrm>
          <a:custGeom>
            <a:avLst/>
            <a:gdLst>
              <a:gd name="T0" fmla="*/ 3 w 79"/>
              <a:gd name="T1" fmla="*/ 1 h 139"/>
              <a:gd name="T2" fmla="*/ 78 w 79"/>
              <a:gd name="T3" fmla="*/ 139 h 139"/>
              <a:gd name="T4" fmla="*/ 79 w 79"/>
              <a:gd name="T5" fmla="*/ 139 h 139"/>
              <a:gd name="T6" fmla="*/ 3 w 79"/>
              <a:gd name="T7" fmla="*/ 0 h 139"/>
              <a:gd name="T8" fmla="*/ 3 w 79"/>
              <a:gd name="T9" fmla="*/ 1 h 1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" h="139">
                <a:moveTo>
                  <a:pt x="3" y="1"/>
                </a:moveTo>
                <a:cubicBezTo>
                  <a:pt x="0" y="8"/>
                  <a:pt x="12" y="37"/>
                  <a:pt x="78" y="139"/>
                </a:cubicBezTo>
                <a:cubicBezTo>
                  <a:pt x="79" y="139"/>
                  <a:pt x="79" y="139"/>
                  <a:pt x="79" y="139"/>
                </a:cubicBezTo>
                <a:cubicBezTo>
                  <a:pt x="12" y="36"/>
                  <a:pt x="0" y="7"/>
                  <a:pt x="3" y="0"/>
                </a:cubicBezTo>
                <a:lnTo>
                  <a:pt x="3" y="1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txBody>
          <a:bodyPr vert="horz" wrap="square" lIns="182784" tIns="91392" rIns="182784" bIns="91392" numCol="1" anchor="t" anchorCtr="0" compatLnSpc="1">
            <a:prstTxWarp prst="textNoShape">
              <a:avLst/>
            </a:prstTxWarp>
          </a:bodyPr>
          <a:lstStyle/>
          <a:p>
            <a:pPr defTabSz="1827977"/>
            <a:endParaRPr lang="id-ID" sz="7196">
              <a:solidFill>
                <a:srgbClr val="27272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A18E22-24EF-634E-B4D0-2D5A7A4EF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3600000">
            <a:off x="879753" y="11219808"/>
            <a:ext cx="289476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7977"/>
            <a:r>
              <a:rPr lang="lv-LV" sz="3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PIESTĀTNE</a:t>
            </a:r>
            <a:endParaRPr lang="id-ID" sz="3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9874B8-142B-B549-86CC-4BC562739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3600000">
            <a:off x="1797321" y="10489729"/>
            <a:ext cx="30572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7977"/>
            <a:r>
              <a:rPr lang="lv-LV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KEMPINGS</a:t>
            </a:r>
            <a:endParaRPr lang="id-ID" sz="4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8BB7777-B82A-C84B-A01D-69127DC11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3656660">
            <a:off x="2600962" y="9890981"/>
            <a:ext cx="40551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7977"/>
            <a:r>
              <a:rPr lang="lv-LV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PIKNIKA ZONA</a:t>
            </a:r>
            <a:endParaRPr lang="id-ID" sz="4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628A77-B498-0446-A6EA-6EA21AB4AC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3808114">
            <a:off x="2615198" y="8899468"/>
            <a:ext cx="658641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7977"/>
            <a:r>
              <a:rPr lang="lv-LV" sz="4200" b="1" dirty="0">
                <a:solidFill>
                  <a:srgbClr val="FFFFFF">
                    <a:lumMod val="9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PELDVIETA / PLUDMALE</a:t>
            </a:r>
            <a:endParaRPr lang="id-ID" sz="4200" b="1" dirty="0">
              <a:solidFill>
                <a:srgbClr val="FFFFFF">
                  <a:lumMod val="9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C8A6AB-C52A-6947-AEBE-72EEB2F3F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 rot="3802941">
            <a:off x="4654433" y="8140319"/>
            <a:ext cx="50131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7977"/>
            <a:r>
              <a:rPr lang="lv-LV" sz="4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TAKAS UN LAIPAS</a:t>
            </a:r>
            <a:endParaRPr lang="id-ID" sz="4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57259BA5-DA23-0148-82C2-83819DE4E2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9514055" y="4207089"/>
            <a:ext cx="6132525" cy="0"/>
          </a:xfrm>
          <a:prstGeom prst="line">
            <a:avLst/>
          </a:prstGeom>
          <a:ln w="38100" cap="rnd"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FB15BE8-E651-B44E-8E89-217E23EAB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980300" y="5988106"/>
            <a:ext cx="2674725" cy="25115"/>
          </a:xfrm>
          <a:prstGeom prst="line">
            <a:avLst/>
          </a:prstGeom>
          <a:ln w="38100" cap="rnd"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967D19D-F21A-A245-A5D6-E505398E8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1072483" y="7599759"/>
            <a:ext cx="4582540" cy="0"/>
          </a:xfrm>
          <a:prstGeom prst="line">
            <a:avLst/>
          </a:prstGeom>
          <a:ln w="38100" cap="rnd"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7E03456-820F-7243-BB7E-6EE16BE04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174893" y="9535357"/>
            <a:ext cx="1402847" cy="0"/>
          </a:xfrm>
          <a:prstGeom prst="line">
            <a:avLst/>
          </a:prstGeom>
          <a:ln w="38100" cap="rnd"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959780F-D841-8646-96D9-7DF94F29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2391539" y="11395195"/>
            <a:ext cx="3074705" cy="0"/>
          </a:xfrm>
          <a:prstGeom prst="line">
            <a:avLst/>
          </a:prstGeom>
          <a:ln w="38100" cap="rnd">
            <a:solidFill>
              <a:schemeClr val="tx2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3ED6C1F-8132-3044-BF11-48B1D50CEEE4}"/>
              </a:ext>
            </a:extLst>
          </p:cNvPr>
          <p:cNvSpPr txBox="1"/>
          <p:nvPr/>
        </p:nvSpPr>
        <p:spPr>
          <a:xfrm>
            <a:off x="16085267" y="10502643"/>
            <a:ext cx="7603363" cy="178510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Piestātne</a:t>
            </a:r>
          </a:p>
          <a:p>
            <a:pPr defTabSz="914217"/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Makšķerēšanas vietas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Attēls 41" descr="makšķerēšanas vietas simbols">
            <a:extLst>
              <a:ext uri="{FF2B5EF4-FFF2-40B4-BE49-F238E27FC236}">
                <a16:creationId xmlns:a16="http://schemas.microsoft.com/office/drawing/2014/main" id="{FA04CCB4-D403-440B-8E1A-ED9F51498CB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45" y="9550331"/>
            <a:ext cx="1613190" cy="161319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458B81C4-26B7-7F41-97AB-641A21634D58}"/>
              </a:ext>
            </a:extLst>
          </p:cNvPr>
          <p:cNvSpPr txBox="1"/>
          <p:nvPr/>
        </p:nvSpPr>
        <p:spPr>
          <a:xfrm>
            <a:off x="16083663" y="9134696"/>
            <a:ext cx="8028160" cy="93871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Kempinga / telšu vietas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Attēls 39" descr="kempinga simbols">
            <a:extLst>
              <a:ext uri="{FF2B5EF4-FFF2-40B4-BE49-F238E27FC236}">
                <a16:creationId xmlns:a16="http://schemas.microsoft.com/office/drawing/2014/main" id="{9D4063A0-2C4C-47D5-A651-6B37FA6506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9" b="99301" l="0" r="95322">
                        <a14:foregroundMark x1="7935" y1="34034" x2="10981" y2="26689"/>
                        <a14:foregroundMark x1="18773" y1="13455" x2="19130" y2="12605"/>
                        <a14:foregroundMark x1="19130" y1="12605" x2="21851" y2="16462"/>
                        <a14:foregroundMark x1="23527" y1="18902" x2="26630" y2="27311"/>
                        <a14:foregroundMark x1="26630" y1="27311" x2="22826" y2="36975"/>
                        <a14:foregroundMark x1="22826" y1="36975" x2="16413" y2="39496"/>
                        <a14:foregroundMark x1="16413" y1="39496" x2="19891" y2="47759"/>
                        <a14:foregroundMark x1="19891" y1="47759" x2="23913" y2="52801"/>
                        <a14:foregroundMark x1="23913" y1="52801" x2="21739" y2="61625"/>
                        <a14:foregroundMark x1="21739" y1="61625" x2="15652" y2="74370"/>
                        <a14:foregroundMark x1="2039" y1="69231" x2="1739" y2="69468"/>
                        <a14:foregroundMark x1="6522" y1="65686" x2="2039" y2="69231"/>
                        <a14:foregroundMark x1="1739" y1="69468" x2="3587" y2="73950"/>
                        <a14:foregroundMark x1="81848" y1="14846" x2="78043" y2="21148"/>
                        <a14:foregroundMark x1="78043" y1="21148" x2="77500" y2="29412"/>
                        <a14:foregroundMark x1="78068" y1="31753" x2="78479" y2="33450"/>
                        <a14:foregroundMark x1="77500" y1="29412" x2="77699" y2="30234"/>
                        <a14:foregroundMark x1="88168" y1="40393" x2="92609" y2="40616"/>
                        <a14:foregroundMark x1="22391" y1="84034" x2="18478" y2="89916"/>
                        <a14:foregroundMark x1="15522" y1="91115" x2="13282" y2="92024"/>
                        <a14:foregroundMark x1="18478" y1="89916" x2="17471" y2="90324"/>
                        <a14:foregroundMark x1="9627" y1="92297" x2="4606" y2="92297"/>
                        <a14:foregroundMark x1="63429" y1="94163" x2="64129" y2="94252"/>
                        <a14:foregroundMark x1="58613" y1="93551" x2="60877" y2="93839"/>
                        <a14:foregroundMark x1="68765" y1="94812" x2="92826" y2="93978"/>
                        <a14:foregroundMark x1="18587" y1="5602" x2="18696" y2="3641"/>
                        <a14:foregroundMark x1="92826" y1="93277" x2="97935" y2="95658"/>
                        <a14:foregroundMark x1="97935" y1="95658" x2="92283" y2="98459"/>
                        <a14:foregroundMark x1="92283" y1="98459" x2="91413" y2="98459"/>
                        <a14:foregroundMark x1="95435" y1="40336" x2="95761" y2="41877"/>
                        <a14:foregroundMark x1="23977" y1="89510" x2="28404" y2="71512"/>
                        <a14:foregroundMark x1="50868" y1="23377" x2="51462" y2="22378"/>
                        <a14:foregroundMark x1="69425" y1="53772" x2="89474" y2="88811"/>
                        <a14:foregroundMark x1="52569" y1="24312" x2="66292" y2="48296"/>
                        <a14:foregroundMark x1="52262" y1="23776" x2="52401" y2="24018"/>
                        <a14:foregroundMark x1="51462" y1="22378" x2="52262" y2="23776"/>
                        <a14:foregroundMark x1="89474" y1="88811" x2="92398" y2="91608"/>
                        <a14:foregroundMark x1="45872" y1="63953" x2="35088" y2="78322"/>
                        <a14:foregroundMark x1="55556" y1="51049" x2="55407" y2="51248"/>
                        <a14:foregroundMark x1="67354" y1="96992" x2="71345" y2="99301"/>
                        <a14:foregroundMark x1="63007" y1="94476" x2="63717" y2="94887"/>
                        <a14:foregroundMark x1="54743" y1="89695" x2="61052" y2="93346"/>
                        <a14:foregroundMark x1="35088" y1="78322" x2="50348" y2="87152"/>
                        <a14:foregroundMark x1="67629" y1="86713" x2="67489" y2="86238"/>
                        <a14:foregroundMark x1="67836" y1="87413" x2="67629" y2="86713"/>
                        <a14:foregroundMark x1="68042" y1="88112" x2="67836" y2="87413"/>
                        <a14:foregroundMark x1="68061" y1="88175" x2="68042" y2="88112"/>
                        <a14:foregroundMark x1="71345" y1="99301" x2="69627" y2="93479"/>
                        <a14:foregroundMark x1="14206" y1="53646" x2="14422" y2="25971"/>
                        <a14:foregroundMark x1="14055" y1="72969" x2="14199" y2="54462"/>
                        <a14:foregroundMark x1="19340" y1="17301" x2="24561" y2="35664"/>
                        <a14:foregroundMark x1="24561" y1="35664" x2="26901" y2="38462"/>
                        <a14:foregroundMark x1="90208" y1="37242" x2="90643" y2="37762"/>
                        <a14:foregroundMark x1="79532" y1="24476" x2="82241" y2="27716"/>
                        <a14:backgroundMark x1="32678" y1="76214" x2="30994" y2="79021"/>
                        <a14:backgroundMark x1="30994" y1="79021" x2="33784" y2="80068"/>
                        <a14:backgroundMark x1="58977" y1="76263" x2="58121" y2="69779"/>
                        <a14:backgroundMark x1="4678" y1="3497" x2="8187" y2="27273"/>
                        <a14:backgroundMark x1="27485" y1="6294" x2="74854" y2="9790"/>
                        <a14:backgroundMark x1="43860" y1="32867" x2="49708" y2="26573"/>
                        <a14:backgroundMark x1="39766" y1="40559" x2="33333" y2="41259"/>
                        <a14:backgroundMark x1="56140" y1="51049" x2="63158" y2="87413"/>
                        <a14:backgroundMark x1="63158" y1="87413" x2="67251" y2="82517"/>
                        <a14:backgroundMark x1="69006" y1="86713" x2="73099" y2="88112"/>
                        <a14:backgroundMark x1="67836" y1="88112" x2="67836" y2="88112"/>
                        <a14:backgroundMark x1="55556" y1="89510" x2="55556" y2="89510"/>
                        <a14:backgroundMark x1="18129" y1="83217" x2="42105" y2="41958"/>
                        <a14:backgroundMark x1="585" y1="56643" x2="4094" y2="62238"/>
                        <a14:backgroundMark x1="2339" y1="81119" x2="9357" y2="86713"/>
                        <a14:backgroundMark x1="11111" y1="89510" x2="14620" y2="89510"/>
                        <a14:backgroundMark x1="585" y1="69231" x2="585" y2="69231"/>
                        <a14:backgroundMark x1="50877" y1="23776" x2="50877" y2="23776"/>
                        <a14:backgroundMark x1="16959" y1="2098" x2="16959" y2="2098"/>
                        <a14:backgroundMark x1="15205" y1="1399" x2="15205" y2="1399"/>
                        <a14:backgroundMark x1="12865" y1="699" x2="12865" y2="699"/>
                        <a14:backgroundMark x1="14035" y1="1399" x2="16374" y2="1399"/>
                        <a14:backgroundMark x1="52047" y1="25175" x2="53801" y2="20280"/>
                        <a14:backgroundMark x1="83041" y1="27972" x2="89474" y2="32867"/>
                        <a14:backgroundMark x1="87135" y1="34266" x2="91228" y2="35664"/>
                        <a14:backgroundMark x1="83041" y1="27273" x2="83626" y2="28671"/>
                        <a14:backgroundMark x1="91228" y1="37063" x2="91228" y2="37063"/>
                        <a14:backgroundMark x1="89474" y1="37063" x2="89474" y2="37063"/>
                        <a14:backgroundMark x1="68421" y1="87413" x2="68421" y2="87413"/>
                        <a14:backgroundMark x1="67251" y1="86713" x2="67251" y2="867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50953" y="7978683"/>
            <a:ext cx="1625765" cy="1363760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856AF76C-22DE-0F4E-8D78-AC4BF9C57140}"/>
              </a:ext>
            </a:extLst>
          </p:cNvPr>
          <p:cNvSpPr txBox="1"/>
          <p:nvPr/>
        </p:nvSpPr>
        <p:spPr>
          <a:xfrm>
            <a:off x="16085267" y="6858000"/>
            <a:ext cx="5676554" cy="178510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Piknika zona </a:t>
            </a:r>
          </a:p>
          <a:p>
            <a:pPr defTabSz="914217"/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Ugunskura vieta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Attēls 37" descr="piknika zonas simbols">
            <a:extLst>
              <a:ext uri="{FF2B5EF4-FFF2-40B4-BE49-F238E27FC236}">
                <a16:creationId xmlns:a16="http://schemas.microsoft.com/office/drawing/2014/main" id="{A1560A7E-8ED3-42CD-8434-D4748611B0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165" y="6301730"/>
            <a:ext cx="1492234" cy="149223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B1BB70BB-9436-DD4C-9E92-28150E59955E}"/>
              </a:ext>
            </a:extLst>
          </p:cNvPr>
          <p:cNvSpPr txBox="1"/>
          <p:nvPr/>
        </p:nvSpPr>
        <p:spPr>
          <a:xfrm>
            <a:off x="16085267" y="5361648"/>
            <a:ext cx="8026556" cy="93871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Peldvietas un pludmale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Attēls 35" descr="pludmales simbols">
            <a:extLst>
              <a:ext uri="{FF2B5EF4-FFF2-40B4-BE49-F238E27FC236}">
                <a16:creationId xmlns:a16="http://schemas.microsoft.com/office/drawing/2014/main" id="{ECAAE719-09FC-4395-8F66-767E2685FA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75556" y1="25000" x2="70556" y2="21667"/>
                        <a14:foregroundMark x1="72222" y1="19444" x2="71111" y2="14444"/>
                        <a14:foregroundMark x1="78056" y1="21111" x2="81111" y2="20278"/>
                        <a14:foregroundMark x1="82222" y1="28611" x2="86111" y2="29167"/>
                        <a14:foregroundMark x1="78889" y1="36111" x2="81667" y2="38889"/>
                        <a14:foregroundMark x1="74167" y1="38056" x2="72222" y2="45000"/>
                        <a14:foregroundMark x1="62222" y1="40278" x2="65278" y2="35000"/>
                        <a14:foregroundMark x1="60000" y1="29167" x2="65556" y2="30556"/>
                        <a14:foregroundMark x1="64444" y1="19722" x2="66944" y2="2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5448" y="4665593"/>
            <a:ext cx="1661296" cy="166129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4314C4E9-E678-3C4A-A905-E9DFA3071B12}"/>
              </a:ext>
            </a:extLst>
          </p:cNvPr>
          <p:cNvSpPr txBox="1"/>
          <p:nvPr/>
        </p:nvSpPr>
        <p:spPr>
          <a:xfrm>
            <a:off x="16085267" y="3717278"/>
            <a:ext cx="5388591" cy="93871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defTabSz="914217"/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Takas un laipas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ttēls 12" descr="takas simbols">
            <a:extLst>
              <a:ext uri="{FF2B5EF4-FFF2-40B4-BE49-F238E27FC236}">
                <a16:creationId xmlns:a16="http://schemas.microsoft.com/office/drawing/2014/main" id="{D8B42375-1DFC-46C7-8515-8F6DE90C9F0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7538" y="3300506"/>
            <a:ext cx="1825197" cy="1825197"/>
          </a:xfrm>
          <a:prstGeom prst="rect">
            <a:avLst/>
          </a:prstGeom>
        </p:spPr>
      </p:pic>
      <p:sp>
        <p:nvSpPr>
          <p:cNvPr id="10" name="Virsraksts 9">
            <a:extLst>
              <a:ext uri="{FF2B5EF4-FFF2-40B4-BE49-F238E27FC236}">
                <a16:creationId xmlns:a16="http://schemas.microsoft.com/office/drawing/2014/main" id="{809C27E6-4D49-4205-8F07-9FF7A20016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5963" y="212434"/>
            <a:ext cx="21025723" cy="2651126"/>
          </a:xfrm>
        </p:spPr>
        <p:txBody>
          <a:bodyPr>
            <a:normAutofit/>
          </a:bodyPr>
          <a:lstStyle/>
          <a:p>
            <a:r>
              <a:rPr lang="lv-LV" sz="7500" dirty="0">
                <a:latin typeface="Arial" panose="020B0604020202020204" pitchFamily="34" charset="0"/>
                <a:cs typeface="Arial" panose="020B0604020202020204" pitchFamily="34" charset="0"/>
              </a:rPr>
              <a:t>7. ATPŪTAS ZONAS</a:t>
            </a:r>
          </a:p>
        </p:txBody>
      </p:sp>
    </p:spTree>
    <p:extLst>
      <p:ext uri="{BB962C8B-B14F-4D97-AF65-F5344CB8AC3E}">
        <p14:creationId xmlns:p14="http://schemas.microsoft.com/office/powerpoint/2010/main" val="2522865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a vietturis 6" descr="Mātes ar bērnu ratiņkrēsla parkā zīmējums">
            <a:extLst>
              <a:ext uri="{FF2B5EF4-FFF2-40B4-BE49-F238E27FC236}">
                <a16:creationId xmlns:a16="http://schemas.microsoft.com/office/drawing/2014/main" id="{38F9A09B-72A1-44F7-AD3A-9D0D76EA143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993" y="3030449"/>
            <a:ext cx="8451019" cy="948812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D4DB0-0B4D-4F32-9C0E-53091794BAF8}"/>
              </a:ext>
            </a:extLst>
          </p:cNvPr>
          <p:cNvSpPr txBox="1"/>
          <p:nvPr/>
        </p:nvSpPr>
        <p:spPr>
          <a:xfrm>
            <a:off x="871055" y="3631658"/>
            <a:ext cx="13707094" cy="9277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Sabiedrībai brīvi vai daļēji pieejamas teritorijas un telpa</a:t>
            </a:r>
            <a:r>
              <a:rPr lang="lv-LV" sz="6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ko veido: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endParaRPr lang="lv-LV" sz="1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ceļi, ielas, bulvāri, laukumi, publisku ēku pagalmi, pasāžas, krastmalas, promenādes, parki, dārzi, skvēri, meži, publiskie ūdeņi un citas vietas, kas nodotas publiskai lietošanai</a:t>
            </a:r>
          </a:p>
        </p:txBody>
      </p:sp>
      <p:sp>
        <p:nvSpPr>
          <p:cNvPr id="3" name="Virsraksts 2">
            <a:extLst>
              <a:ext uri="{FF2B5EF4-FFF2-40B4-BE49-F238E27FC236}">
                <a16:creationId xmlns:a16="http://schemas.microsoft.com/office/drawing/2014/main" id="{5D257666-95E3-4744-BAAE-5CE4617560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77637" y="660844"/>
            <a:ext cx="12704618" cy="2651125"/>
          </a:xfrm>
        </p:spPr>
        <p:txBody>
          <a:bodyPr/>
          <a:lstStyle/>
          <a:p>
            <a:pPr algn="l"/>
            <a:r>
              <a:rPr lang="lv-LV" cap="small" dirty="0">
                <a:latin typeface="Arial" panose="020B0604020202020204" pitchFamily="34" charset="0"/>
                <a:cs typeface="Arial" panose="020B0604020202020204" pitchFamily="34" charset="0"/>
              </a:rPr>
              <a:t>PUBLISKĀ ĀRTELPA</a:t>
            </a:r>
          </a:p>
        </p:txBody>
      </p: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AFFDA420-28A1-4102-9C31-E3EB658C3C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806121" y="3030449"/>
            <a:ext cx="8352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1979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ttēla vietturis 23" descr="gājēju un velosipēdistu celiņi. Līdzeni, ar skaidru krāsojumu ">
            <a:extLst>
              <a:ext uri="{FF2B5EF4-FFF2-40B4-BE49-F238E27FC236}">
                <a16:creationId xmlns:a16="http://schemas.microsoft.com/office/drawing/2014/main" id="{91912FFC-198C-434D-A808-E4670CE52FB6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88" y="4044427"/>
            <a:ext cx="6946556" cy="7912046"/>
          </a:xfrm>
          <a:ln>
            <a:noFill/>
          </a:ln>
        </p:spPr>
      </p:pic>
      <p:sp>
        <p:nvSpPr>
          <p:cNvPr id="19" name="Google Shape;545;p48">
            <a:extLst>
              <a:ext uri="{FF2B5EF4-FFF2-40B4-BE49-F238E27FC236}">
                <a16:creationId xmlns:a16="http://schemas.microsoft.com/office/drawing/2014/main" id="{DB86D2DF-CB9B-438D-BFC9-32DC1CA98C7C}"/>
              </a:ext>
            </a:extLst>
          </p:cNvPr>
          <p:cNvSpPr txBox="1">
            <a:spLocks/>
          </p:cNvSpPr>
          <p:nvPr/>
        </p:nvSpPr>
        <p:spPr>
          <a:xfrm>
            <a:off x="8822506" y="11470432"/>
            <a:ext cx="14965569" cy="960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Bīstamās vietas ir aprīkotas ar margām un brīdinājuma zīmēm</a:t>
            </a:r>
          </a:p>
        </p:txBody>
      </p:sp>
      <p:sp>
        <p:nvSpPr>
          <p:cNvPr id="20" name="Google Shape;544;p48">
            <a:extLst>
              <a:ext uri="{FF2B5EF4-FFF2-40B4-BE49-F238E27FC236}">
                <a16:creationId xmlns:a16="http://schemas.microsoft.com/office/drawing/2014/main" id="{144AC270-BE73-4750-91DD-7D29FE6E8296}"/>
              </a:ext>
            </a:extLst>
          </p:cNvPr>
          <p:cNvSpPr txBox="1">
            <a:spLocks/>
          </p:cNvSpPr>
          <p:nvPr/>
        </p:nvSpPr>
        <p:spPr>
          <a:xfrm>
            <a:off x="7196538" y="11435039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</a:t>
            </a:r>
            <a:r>
              <a:rPr lang="lv-LV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5</a:t>
            </a:r>
            <a:endParaRPr lang="en-US" sz="5500" spc="-300" dirty="0"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14" name="Google Shape;545;p48">
            <a:extLst>
              <a:ext uri="{FF2B5EF4-FFF2-40B4-BE49-F238E27FC236}">
                <a16:creationId xmlns:a16="http://schemas.microsoft.com/office/drawing/2014/main" id="{EFB164C8-2A33-41C7-ACE8-DC8C34D7A38B}"/>
              </a:ext>
            </a:extLst>
          </p:cNvPr>
          <p:cNvSpPr txBox="1">
            <a:spLocks/>
          </p:cNvSpPr>
          <p:nvPr/>
        </p:nvSpPr>
        <p:spPr>
          <a:xfrm>
            <a:off x="8688977" y="9992058"/>
            <a:ext cx="14796397" cy="96023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Objektā ir paredzētas atpūtas vietas, kas ir tuvu gājēju ceļiem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8" name="Google Shape;544;p48">
            <a:extLst>
              <a:ext uri="{FF2B5EF4-FFF2-40B4-BE49-F238E27FC236}">
                <a16:creationId xmlns:a16="http://schemas.microsoft.com/office/drawing/2014/main" id="{EAD43838-53B2-4560-993F-AD64DA8A7155}"/>
              </a:ext>
            </a:extLst>
          </p:cNvPr>
          <p:cNvSpPr txBox="1">
            <a:spLocks/>
          </p:cNvSpPr>
          <p:nvPr/>
        </p:nvSpPr>
        <p:spPr>
          <a:xfrm>
            <a:off x="7226532" y="9956663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04</a:t>
            </a:r>
          </a:p>
        </p:txBody>
      </p:sp>
      <p:sp>
        <p:nvSpPr>
          <p:cNvPr id="13" name="Google Shape;545;p48">
            <a:extLst>
              <a:ext uri="{FF2B5EF4-FFF2-40B4-BE49-F238E27FC236}">
                <a16:creationId xmlns:a16="http://schemas.microsoft.com/office/drawing/2014/main" id="{0067B7CB-A4B8-44EB-9D57-BD631F193144}"/>
              </a:ext>
            </a:extLst>
          </p:cNvPr>
          <p:cNvSpPr txBox="1">
            <a:spLocks/>
          </p:cNvSpPr>
          <p:nvPr/>
        </p:nvSpPr>
        <p:spPr>
          <a:xfrm>
            <a:off x="8688977" y="7887230"/>
            <a:ext cx="14499357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Ja c</a:t>
            </a:r>
            <a:r>
              <a:rPr lang="pt-BR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e</a:t>
            </a: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ļ</a:t>
            </a:r>
            <a:r>
              <a:rPr lang="pt-BR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š</a:t>
            </a: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/laipa </a:t>
            </a:r>
            <a:r>
              <a:rPr lang="pt-BR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ir virs zemes līmeņa, robežas ir aprīkotas ar </a:t>
            </a: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apmali</a:t>
            </a:r>
            <a:r>
              <a:rPr lang="pt-BR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2 – 2,5 cm augstumā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7" name="Google Shape;544;p48">
            <a:extLst>
              <a:ext uri="{FF2B5EF4-FFF2-40B4-BE49-F238E27FC236}">
                <a16:creationId xmlns:a16="http://schemas.microsoft.com/office/drawing/2014/main" id="{310DE783-386D-44BB-96C0-18C189C49431}"/>
              </a:ext>
            </a:extLst>
          </p:cNvPr>
          <p:cNvSpPr txBox="1">
            <a:spLocks/>
          </p:cNvSpPr>
          <p:nvPr/>
        </p:nvSpPr>
        <p:spPr>
          <a:xfrm>
            <a:off x="7196538" y="8104234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03</a:t>
            </a:r>
          </a:p>
        </p:txBody>
      </p:sp>
      <p:sp>
        <p:nvSpPr>
          <p:cNvPr id="12" name="Google Shape;545;p48">
            <a:extLst>
              <a:ext uri="{FF2B5EF4-FFF2-40B4-BE49-F238E27FC236}">
                <a16:creationId xmlns:a16="http://schemas.microsoft.com/office/drawing/2014/main" id="{27717397-BB8A-411D-AA7E-8938AB2C187E}"/>
              </a:ext>
            </a:extLst>
          </p:cNvPr>
          <p:cNvSpPr txBox="1">
            <a:spLocks/>
          </p:cNvSpPr>
          <p:nvPr/>
        </p:nvSpPr>
        <p:spPr>
          <a:xfrm>
            <a:off x="8718970" y="5758393"/>
            <a:ext cx="14861465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Ceļa robeža ir iezīmēta ar skaidru krāsojumu un reljefa virsmu (atšķirības vizuālas un </a:t>
            </a:r>
            <a:r>
              <a:rPr lang="lv-LV" sz="4200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taktilas</a:t>
            </a: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)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6" name="Google Shape;544;p48">
            <a:extLst>
              <a:ext uri="{FF2B5EF4-FFF2-40B4-BE49-F238E27FC236}">
                <a16:creationId xmlns:a16="http://schemas.microsoft.com/office/drawing/2014/main" id="{A2260E00-7B2D-4595-A879-026D54E520D2}"/>
              </a:ext>
            </a:extLst>
          </p:cNvPr>
          <p:cNvSpPr txBox="1">
            <a:spLocks/>
          </p:cNvSpPr>
          <p:nvPr/>
        </p:nvSpPr>
        <p:spPr>
          <a:xfrm>
            <a:off x="7196538" y="5900385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0" name="Google Shape;545;p48">
            <a:extLst>
              <a:ext uri="{FF2B5EF4-FFF2-40B4-BE49-F238E27FC236}">
                <a16:creationId xmlns:a16="http://schemas.microsoft.com/office/drawing/2014/main" id="{105F637C-6975-42FA-BFE1-D59B348BA15A}"/>
              </a:ext>
            </a:extLst>
          </p:cNvPr>
          <p:cNvSpPr txBox="1">
            <a:spLocks/>
          </p:cNvSpPr>
          <p:nvPr/>
        </p:nvSpPr>
        <p:spPr>
          <a:xfrm>
            <a:off x="8718969" y="3493998"/>
            <a:ext cx="14861467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Gājēju ceļi ir neslīdoši ar cietu segumu, platumā ≥ kā 1,2 m. Nav ierīkoti zem zemiem koku zariem ≥ 2,4 m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5" name="Google Shape;544;p48">
            <a:extLst>
              <a:ext uri="{FF2B5EF4-FFF2-40B4-BE49-F238E27FC236}">
                <a16:creationId xmlns:a16="http://schemas.microsoft.com/office/drawing/2014/main" id="{496C3FA4-960B-4769-A32B-8C14D4FB02E8}"/>
              </a:ext>
            </a:extLst>
          </p:cNvPr>
          <p:cNvSpPr txBox="1">
            <a:spLocks/>
          </p:cNvSpPr>
          <p:nvPr/>
        </p:nvSpPr>
        <p:spPr>
          <a:xfrm>
            <a:off x="7196538" y="3497882"/>
            <a:ext cx="1828800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pic>
        <p:nvPicPr>
          <p:cNvPr id="21" name="Attēls 20">
            <a:extLst>
              <a:ext uri="{FF2B5EF4-FFF2-40B4-BE49-F238E27FC236}">
                <a16:creationId xmlns:a16="http://schemas.microsoft.com/office/drawing/2014/main" id="{555DBEA0-331E-405E-943F-AAD202496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221" y="272904"/>
            <a:ext cx="3420043" cy="2688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B72B32C7-07EE-4615-8EDE-302AE7A76E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11937" y="418010"/>
            <a:ext cx="14068499" cy="2233115"/>
          </a:xfrm>
        </p:spPr>
        <p:txBody>
          <a:bodyPr>
            <a:normAutofit fontScale="90000"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</a:pPr>
            <a:r>
              <a:rPr lang="lv-LV" sz="7500" dirty="0">
                <a:latin typeface="Arial" panose="020B0604020202020204" pitchFamily="34" charset="0"/>
                <a:cs typeface="Arial" panose="020B0604020202020204" pitchFamily="34" charset="0"/>
              </a:rPr>
              <a:t>TAKAS UN LAIPAS</a:t>
            </a:r>
            <a:br>
              <a:rPr lang="lv-LV" sz="7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5600" dirty="0">
                <a:latin typeface="Arial" panose="020B0604020202020204" pitchFamily="34" charset="0"/>
                <a:cs typeface="Arial" panose="020B0604020202020204" pitchFamily="34" charset="0"/>
              </a:rPr>
              <a:t>GĀJĒJU CEĻI</a:t>
            </a:r>
          </a:p>
        </p:txBody>
      </p:sp>
    </p:spTree>
    <p:extLst>
      <p:ext uri="{BB962C8B-B14F-4D97-AF65-F5344CB8AC3E}">
        <p14:creationId xmlns:p14="http://schemas.microsoft.com/office/powerpoint/2010/main" val="955354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areizi noformēta uzbrauktuve pie mazās līmeņu maiņas">
            <a:extLst>
              <a:ext uri="{FF2B5EF4-FFF2-40B4-BE49-F238E27FC236}">
                <a16:creationId xmlns:a16="http://schemas.microsoft.com/office/drawing/2014/main" id="{ACFA24BB-73B4-084D-BDAC-8DFA05666C4C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875" y="3574473"/>
            <a:ext cx="7110392" cy="8520545"/>
          </a:xfrm>
          <a:ln>
            <a:noFill/>
          </a:ln>
        </p:spPr>
      </p:pic>
      <p:sp>
        <p:nvSpPr>
          <p:cNvPr id="19" name="Google Shape;545;p48">
            <a:extLst>
              <a:ext uri="{FF2B5EF4-FFF2-40B4-BE49-F238E27FC236}">
                <a16:creationId xmlns:a16="http://schemas.microsoft.com/office/drawing/2014/main" id="{DB86D2DF-CB9B-438D-BFC9-32DC1CA98C7C}"/>
              </a:ext>
            </a:extLst>
          </p:cNvPr>
          <p:cNvSpPr txBox="1">
            <a:spLocks/>
          </p:cNvSpPr>
          <p:nvPr/>
        </p:nvSpPr>
        <p:spPr>
          <a:xfrm>
            <a:off x="9293296" y="11314838"/>
            <a:ext cx="14285594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Uzbrauktuves sākumā un beigās ir manevrēšanas laukums 1,5 m diametrā</a:t>
            </a:r>
          </a:p>
        </p:txBody>
      </p:sp>
      <p:sp>
        <p:nvSpPr>
          <p:cNvPr id="20" name="Google Shape;544;p48">
            <a:extLst>
              <a:ext uri="{FF2B5EF4-FFF2-40B4-BE49-F238E27FC236}">
                <a16:creationId xmlns:a16="http://schemas.microsoft.com/office/drawing/2014/main" id="{144AC270-BE73-4750-91DD-7D29FE6E8296}"/>
              </a:ext>
            </a:extLst>
          </p:cNvPr>
          <p:cNvSpPr txBox="1">
            <a:spLocks/>
          </p:cNvSpPr>
          <p:nvPr/>
        </p:nvSpPr>
        <p:spPr>
          <a:xfrm>
            <a:off x="7529101" y="11375533"/>
            <a:ext cx="1764195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</a:t>
            </a:r>
            <a:r>
              <a:rPr lang="lv-LV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5</a:t>
            </a:r>
            <a:endParaRPr lang="en-US" sz="5500" spc="-300" dirty="0"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14" name="Google Shape;545;p48">
            <a:extLst>
              <a:ext uri="{FF2B5EF4-FFF2-40B4-BE49-F238E27FC236}">
                <a16:creationId xmlns:a16="http://schemas.microsoft.com/office/drawing/2014/main" id="{EFB164C8-2A33-41C7-ACE8-DC8C34D7A38B}"/>
              </a:ext>
            </a:extLst>
          </p:cNvPr>
          <p:cNvSpPr txBox="1">
            <a:spLocks/>
          </p:cNvSpPr>
          <p:nvPr/>
        </p:nvSpPr>
        <p:spPr>
          <a:xfrm>
            <a:off x="9402321" y="9154712"/>
            <a:ext cx="14517454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Uzbrauktuves ir aprīkotas ar margām 0,7 m un 1,1 m, norobežotas ar apmalēm vismaz 10 cm augstumā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8" name="Google Shape;544;p48">
            <a:extLst>
              <a:ext uri="{FF2B5EF4-FFF2-40B4-BE49-F238E27FC236}">
                <a16:creationId xmlns:a16="http://schemas.microsoft.com/office/drawing/2014/main" id="{EAD43838-53B2-4560-993F-AD64DA8A7155}"/>
              </a:ext>
            </a:extLst>
          </p:cNvPr>
          <p:cNvSpPr txBox="1">
            <a:spLocks/>
          </p:cNvSpPr>
          <p:nvPr/>
        </p:nvSpPr>
        <p:spPr>
          <a:xfrm>
            <a:off x="7529101" y="9115876"/>
            <a:ext cx="1764195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04</a:t>
            </a:r>
          </a:p>
        </p:txBody>
      </p:sp>
      <p:sp>
        <p:nvSpPr>
          <p:cNvPr id="13" name="Google Shape;545;p48">
            <a:extLst>
              <a:ext uri="{FF2B5EF4-FFF2-40B4-BE49-F238E27FC236}">
                <a16:creationId xmlns:a16="http://schemas.microsoft.com/office/drawing/2014/main" id="{0067B7CB-A4B8-44EB-9D57-BD631F193144}"/>
              </a:ext>
            </a:extLst>
          </p:cNvPr>
          <p:cNvSpPr txBox="1">
            <a:spLocks/>
          </p:cNvSpPr>
          <p:nvPr/>
        </p:nvSpPr>
        <p:spPr>
          <a:xfrm>
            <a:off x="9383414" y="7366264"/>
            <a:ext cx="14234623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Uzbrauktuves līmeņu maiņas ir marķētas ar kontrastējošu joslu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7" name="Google Shape;544;p48">
            <a:extLst>
              <a:ext uri="{FF2B5EF4-FFF2-40B4-BE49-F238E27FC236}">
                <a16:creationId xmlns:a16="http://schemas.microsoft.com/office/drawing/2014/main" id="{310DE783-386D-44BB-96C0-18C189C49431}"/>
              </a:ext>
            </a:extLst>
          </p:cNvPr>
          <p:cNvSpPr txBox="1">
            <a:spLocks/>
          </p:cNvSpPr>
          <p:nvPr/>
        </p:nvSpPr>
        <p:spPr>
          <a:xfrm>
            <a:off x="7554614" y="7442032"/>
            <a:ext cx="1764195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03</a:t>
            </a:r>
          </a:p>
        </p:txBody>
      </p:sp>
      <p:sp>
        <p:nvSpPr>
          <p:cNvPr id="12" name="Google Shape;545;p48">
            <a:extLst>
              <a:ext uri="{FF2B5EF4-FFF2-40B4-BE49-F238E27FC236}">
                <a16:creationId xmlns:a16="http://schemas.microsoft.com/office/drawing/2014/main" id="{27717397-BB8A-411D-AA7E-8938AB2C187E}"/>
              </a:ext>
            </a:extLst>
          </p:cNvPr>
          <p:cNvSpPr txBox="1">
            <a:spLocks/>
          </p:cNvSpPr>
          <p:nvPr/>
        </p:nvSpPr>
        <p:spPr>
          <a:xfrm>
            <a:off x="9402320" y="5206138"/>
            <a:ext cx="14234623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Uzbrauktuvēm, kuru garums pārsniedz 10 m, ir vismaz viens starplaukums - ne retāk kā ik pēc 6 m 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6" name="Google Shape;544;p48">
            <a:extLst>
              <a:ext uri="{FF2B5EF4-FFF2-40B4-BE49-F238E27FC236}">
                <a16:creationId xmlns:a16="http://schemas.microsoft.com/office/drawing/2014/main" id="{A2260E00-7B2D-4595-A879-026D54E520D2}"/>
              </a:ext>
            </a:extLst>
          </p:cNvPr>
          <p:cNvSpPr txBox="1">
            <a:spLocks/>
          </p:cNvSpPr>
          <p:nvPr/>
        </p:nvSpPr>
        <p:spPr>
          <a:xfrm>
            <a:off x="7529101" y="5371897"/>
            <a:ext cx="1764195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0" name="Google Shape;545;p48">
            <a:extLst>
              <a:ext uri="{FF2B5EF4-FFF2-40B4-BE49-F238E27FC236}">
                <a16:creationId xmlns:a16="http://schemas.microsoft.com/office/drawing/2014/main" id="{105F637C-6975-42FA-BFE1-D59B348BA15A}"/>
              </a:ext>
            </a:extLst>
          </p:cNvPr>
          <p:cNvSpPr txBox="1">
            <a:spLocks/>
          </p:cNvSpPr>
          <p:nvPr/>
        </p:nvSpPr>
        <p:spPr>
          <a:xfrm>
            <a:off x="9383414" y="3075422"/>
            <a:ext cx="13757111" cy="17358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Uzbrauktuves kāpums nav lielāks kā 1:12 (8 %) ar platumu ≤ 1,2 m. </a:t>
            </a:r>
            <a:r>
              <a:rPr lang="lv-LV" sz="42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Ērts lietošanai kāpums ir 1:20 (5%)</a:t>
            </a:r>
            <a:endParaRPr lang="en-US" sz="42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5" name="Google Shape;544;p48">
            <a:extLst>
              <a:ext uri="{FF2B5EF4-FFF2-40B4-BE49-F238E27FC236}">
                <a16:creationId xmlns:a16="http://schemas.microsoft.com/office/drawing/2014/main" id="{496C3FA4-960B-4769-A32B-8C14D4FB02E8}"/>
              </a:ext>
            </a:extLst>
          </p:cNvPr>
          <p:cNvSpPr txBox="1">
            <a:spLocks/>
          </p:cNvSpPr>
          <p:nvPr/>
        </p:nvSpPr>
        <p:spPr>
          <a:xfrm>
            <a:off x="7529101" y="3320977"/>
            <a:ext cx="1764195" cy="103102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55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pic>
        <p:nvPicPr>
          <p:cNvPr id="21" name="Attēls 20">
            <a:extLst>
              <a:ext uri="{FF2B5EF4-FFF2-40B4-BE49-F238E27FC236}">
                <a16:creationId xmlns:a16="http://schemas.microsoft.com/office/drawing/2014/main" id="{AFC07522-FBF1-484C-96F4-D040E8A67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221" y="272904"/>
            <a:ext cx="3420043" cy="2688154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B72B32C7-07EE-4615-8EDE-302AE7A76E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11937" y="439726"/>
            <a:ext cx="14365407" cy="2211400"/>
          </a:xfrm>
        </p:spPr>
        <p:txBody>
          <a:bodyPr>
            <a:normAutofit fontScale="90000"/>
          </a:bodyPr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dirty="0">
                <a:latin typeface="Arial" panose="020B0604020202020204" pitchFamily="34" charset="0"/>
                <a:cs typeface="Arial" panose="020B0604020202020204" pitchFamily="34" charset="0"/>
              </a:rPr>
              <a:t>TAKAS UN LAIPAS </a:t>
            </a:r>
            <a:br>
              <a:rPr lang="lv-LV" sz="7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4500" dirty="0">
                <a:latin typeface="Arial" panose="020B0604020202020204" pitchFamily="34" charset="0"/>
                <a:cs typeface="Arial" panose="020B0604020202020204" pitchFamily="34" charset="0"/>
              </a:rPr>
              <a:t>UZBRAUKTUVES</a:t>
            </a:r>
          </a:p>
        </p:txBody>
      </p:sp>
    </p:spTree>
    <p:extLst>
      <p:ext uri="{BB962C8B-B14F-4D97-AF65-F5344CB8AC3E}">
        <p14:creationId xmlns:p14="http://schemas.microsoft.com/office/powerpoint/2010/main" val="40211068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 descr="Koka laipas tilts ar margām un tīkla aizsargnorobežojumu. Attēls veidots ar mākslīgu intelektu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6347433" y="10981845"/>
            <a:ext cx="8030217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Dabas objekts ir piekļūstams arī cilvēkiem ratiņkrēslā, margas un </a:t>
            </a:r>
            <a:r>
              <a:rPr lang="lv-LV" sz="40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aizsargnorobežojums</a:t>
            </a:r>
            <a:endParaRPr lang="lv-LV" sz="4000" spc="0" dirty="0">
              <a:solidFill>
                <a:schemeClr val="tx2"/>
              </a:solidFill>
              <a:highlight>
                <a:srgbClr val="FFFF00"/>
              </a:highlight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ttēla vietturis 4" descr="Mākslīgā intelekta ģenerēts attēls. Koka tilts pāri upei ar margām un aizsargresti">
            <a:extLst>
              <a:ext uri="{FF2B5EF4-FFF2-40B4-BE49-F238E27FC236}">
                <a16:creationId xmlns:a16="http://schemas.microsoft.com/office/drawing/2014/main" id="{1031447F-BF72-43D3-973D-B0B00BC120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11898" y="3381386"/>
            <a:ext cx="7080918" cy="7163454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AEE3F304-40C2-437F-B29D-93385D737D5F}"/>
              </a:ext>
            </a:extLst>
          </p:cNvPr>
          <p:cNvSpPr txBox="1">
            <a:spLocks/>
          </p:cNvSpPr>
          <p:nvPr/>
        </p:nvSpPr>
        <p:spPr>
          <a:xfrm>
            <a:off x="8411477" y="10982189"/>
            <a:ext cx="7935956" cy="14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Koka laipa ir līdzena, plata, ar norobežojošu apmali</a:t>
            </a:r>
          </a:p>
        </p:txBody>
      </p:sp>
      <p:pic>
        <p:nvPicPr>
          <p:cNvPr id="10" name="Attēla vietturis 9" descr="piekļūstama meža taka, līdzena. Cilvēks ar ratiņkrēslu uz tās">
            <a:extLst>
              <a:ext uri="{FF2B5EF4-FFF2-40B4-BE49-F238E27FC236}">
                <a16:creationId xmlns:a16="http://schemas.microsoft.com/office/drawing/2014/main" id="{76F9951C-47DF-40CA-A63A-4E15C9F06E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3" r="6271"/>
          <a:stretch/>
        </p:blipFill>
        <p:spPr>
          <a:xfrm>
            <a:off x="8314599" y="3381386"/>
            <a:ext cx="8123570" cy="7150388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566018" y="10981846"/>
            <a:ext cx="6906824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Meža takas segums no cieta, blīva pīta materiāla, piesedz arī koka saknes</a:t>
            </a:r>
          </a:p>
        </p:txBody>
      </p:sp>
      <p:pic>
        <p:nvPicPr>
          <p:cNvPr id="8" name="Attēla vietturis 7" descr="pīta materiāla meža takas segums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4236" y="3416120"/>
            <a:ext cx="7150389" cy="7080918"/>
          </a:xfr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CE6DCFEE-BC1D-42CD-8891-9F3F7FA4E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88794" y="630564"/>
            <a:ext cx="1776169" cy="205246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98036" y="331233"/>
            <a:ext cx="11706679" cy="2651126"/>
          </a:xfrm>
        </p:spPr>
        <p:txBody>
          <a:bodyPr/>
          <a:lstStyle/>
          <a:p>
            <a:pPr algn="r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TAKAS UN LAIPAS </a:t>
            </a:r>
            <a:b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5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LABĀS PRAKSES PIEMĒRI</a:t>
            </a:r>
            <a:endParaRPr lang="lv-LV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277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185195" y="10930805"/>
            <a:ext cx="7798940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Uzbrauktuves sākums ir ar kontrastējošu </a:t>
            </a:r>
            <a:r>
              <a:rPr lang="lv-LV" sz="40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taktilu</a:t>
            </a: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virsmu cilvēkiem ar redzes traucējumiem</a:t>
            </a:r>
          </a:p>
        </p:txBody>
      </p:sp>
      <p:pic>
        <p:nvPicPr>
          <p:cNvPr id="12" name="Attēla vietturis 11" descr="uzbrauktuve ar horizontāliem laukumiem pirms un pēc">
            <a:extLst>
              <a:ext uri="{FF2B5EF4-FFF2-40B4-BE49-F238E27FC236}">
                <a16:creationId xmlns:a16="http://schemas.microsoft.com/office/drawing/2014/main" id="{719C08EB-EDFA-477D-B732-950AAE2DD9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4230" y="3381387"/>
            <a:ext cx="6434445" cy="7150389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AEE3F304-40C2-437F-B29D-93385D737D5F}"/>
              </a:ext>
            </a:extLst>
          </p:cNvPr>
          <p:cNvSpPr txBox="1">
            <a:spLocks/>
          </p:cNvSpPr>
          <p:nvPr/>
        </p:nvSpPr>
        <p:spPr>
          <a:xfrm>
            <a:off x="8830490" y="10930806"/>
            <a:ext cx="7974545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Plata koka uzbrauktuve ar apzīmējumu par nepieciešamo asistēšanu (kāpums 8,61%)</a:t>
            </a:r>
          </a:p>
        </p:txBody>
      </p:sp>
      <p:pic>
        <p:nvPicPr>
          <p:cNvPr id="10" name="Attēla vietturis 9" descr="koka uzbrauktuve ar kāpuma apzīmējumu">
            <a:extLst>
              <a:ext uri="{FF2B5EF4-FFF2-40B4-BE49-F238E27FC236}">
                <a16:creationId xmlns:a16="http://schemas.microsoft.com/office/drawing/2014/main" id="{76F9951C-47DF-40CA-A63A-4E15C9F06E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87035" y="3658379"/>
            <a:ext cx="7150388" cy="6596407"/>
          </a:xfrm>
        </p:spPr>
      </p:pic>
      <p:sp>
        <p:nvSpPr>
          <p:cNvPr id="11" name="Google Shape;545;p48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7284920" y="10737919"/>
            <a:ext cx="6906825" cy="26468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Pirms un pēc uzbrauktuves horizontāli atpūtas  laukumi, līdzens segums, </a:t>
            </a:r>
            <a:r>
              <a:rPr lang="lv-LV" sz="40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aizsargnorobežojums</a:t>
            </a:r>
            <a:endParaRPr lang="lv-LV" sz="4000" spc="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Attēls 12">
            <a:extLst>
              <a:ext uri="{FF2B5EF4-FFF2-40B4-BE49-F238E27FC236}">
                <a16:creationId xmlns:a16="http://schemas.microsoft.com/office/drawing/2014/main" id="{55A2D282-35F8-4608-B7D4-8740D7451A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6060" y="630564"/>
            <a:ext cx="1776169" cy="205246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04415" y="331233"/>
            <a:ext cx="12787330" cy="2651126"/>
          </a:xfrm>
        </p:spPr>
        <p:txBody>
          <a:bodyPr/>
          <a:lstStyle/>
          <a:p>
            <a:pPr algn="r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TAKAS UN LAIPAS </a:t>
            </a:r>
            <a:b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5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LABĀS PRAKSES PIEMĒRI UZBRAUKTUVĒM</a:t>
            </a:r>
            <a:endParaRPr lang="lv-LV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ttēla vietturis 5" descr="taktila virsma dzeltena pie uzbrauktuves sākuma">
            <a:extLst>
              <a:ext uri="{FF2B5EF4-FFF2-40B4-BE49-F238E27FC236}">
                <a16:creationId xmlns:a16="http://schemas.microsoft.com/office/drawing/2014/main" id="{ACDECE5E-25D2-4CDD-A38C-B36C26247D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195" y="3381389"/>
            <a:ext cx="7557238" cy="7150388"/>
          </a:xfrm>
        </p:spPr>
      </p:pic>
    </p:spTree>
    <p:extLst>
      <p:ext uri="{BB962C8B-B14F-4D97-AF65-F5344CB8AC3E}">
        <p14:creationId xmlns:p14="http://schemas.microsoft.com/office/powerpoint/2010/main" val="4292908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2BC2169D-1324-438B-B188-82D5EDD91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943686" y="10963821"/>
            <a:ext cx="7089992" cy="0"/>
          </a:xfrm>
          <a:prstGeom prst="line">
            <a:avLst/>
          </a:prstGeom>
          <a:ln w="603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6833340" y="6942270"/>
            <a:ext cx="7313221" cy="387795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Koka laipa nav piekļūstama cilvēkiem ratiņkrēslā – pakāpiens 15 cm. Koka dēļi vertikāli, ar lielu spraugu starp tiem, kur ratiņkrēsla riteņi var iestrēgt</a:t>
            </a:r>
          </a:p>
        </p:txBody>
      </p:sp>
      <p:pic>
        <p:nvPicPr>
          <p:cNvPr id="12" name="Attēla vietturis 11" descr="Koka laipa mežā, ar pakāpienu 15 cm, attālums starp dēļiem nav piemērots ratiņkrēslam- riteņi iestrēg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r="12236"/>
          <a:stretch/>
        </p:blipFill>
        <p:spPr>
          <a:xfrm rot="5400000">
            <a:off x="17078498" y="101140"/>
            <a:ext cx="6725810" cy="6523530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7703651" y="7000598"/>
            <a:ext cx="8970348" cy="32624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Uzbrauktuve ir neatbilstošā slīpumā, nav margu. Pat ar asistēšanu sliežu platums neder visiem ratiņkrēslu veidiem. Nav kontrasta un </a:t>
            </a:r>
            <a:r>
              <a:rPr lang="lv-LV" sz="40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pretslīdes</a:t>
            </a: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risinājumi</a:t>
            </a:r>
          </a:p>
        </p:txBody>
      </p:sp>
      <p:pic>
        <p:nvPicPr>
          <p:cNvPr id="14" name="Attēla vietturis 13" descr="nepareizi ierīkota nobrauktuve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0"/>
          <a:stretch/>
        </p:blipFill>
        <p:spPr>
          <a:xfrm rot="5400000">
            <a:off x="8825920" y="-71908"/>
            <a:ext cx="6725810" cy="6869626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674682" y="7000598"/>
            <a:ext cx="6412580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Atpūtas soliņš zem koka. Nav sasniedzams cilvēkiem ratiņkrēslā</a:t>
            </a:r>
          </a:p>
        </p:txBody>
      </p:sp>
      <p:sp>
        <p:nvSpPr>
          <p:cNvPr id="4" name="Bultiņa: uz leju 3" descr="bulta, kas norāda uz atpūtas soliņa atrašanas vietu">
            <a:extLst>
              <a:ext uri="{FF2B5EF4-FFF2-40B4-BE49-F238E27FC236}">
                <a16:creationId xmlns:a16="http://schemas.microsoft.com/office/drawing/2014/main" id="{8F6133B6-1AC2-4625-AC0B-F0C3BE2DD338}"/>
              </a:ext>
            </a:extLst>
          </p:cNvPr>
          <p:cNvSpPr/>
          <p:nvPr/>
        </p:nvSpPr>
        <p:spPr>
          <a:xfrm rot="2351372">
            <a:off x="2032361" y="2158466"/>
            <a:ext cx="1542131" cy="2133600"/>
          </a:xfrm>
          <a:prstGeom prst="downArrow">
            <a:avLst/>
          </a:prstGeom>
          <a:gradFill flip="none" rotWithShape="1">
            <a:gsLst>
              <a:gs pos="0">
                <a:srgbClr val="FF0000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pic>
        <p:nvPicPr>
          <p:cNvPr id="16" name="Attēla vietturis 15" descr="atpūtas soliņš tālu no ceļa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682" y="-3"/>
            <a:ext cx="6523331" cy="6725813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46E909A-BDB1-4209-8E87-78B9ECBD8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4733" y="10963821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Virsraksts 12">
            <a:extLst>
              <a:ext uri="{FF2B5EF4-FFF2-40B4-BE49-F238E27FC236}">
                <a16:creationId xmlns:a16="http://schemas.microsoft.com/office/drawing/2014/main" id="{43B49C59-6CC5-478B-B872-294B21FC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0538" y="10820224"/>
            <a:ext cx="17596287" cy="2651126"/>
          </a:xfrm>
        </p:spPr>
        <p:txBody>
          <a:bodyPr/>
          <a:lstStyle/>
          <a:p>
            <a:pPr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000" b="1" i="0" kern="1200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TAKAS UN LAIPAS</a:t>
            </a:r>
            <a:br>
              <a:rPr lang="lv-LV" sz="7000" b="1" i="0" kern="1200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4500" b="1" i="0" kern="1200" spc="-100" baseline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NEPĀRDOMĀTI RISINĀJUMI</a:t>
            </a:r>
            <a:endParaRPr lang="lv-LV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Bultiņa: uz leju 1">
            <a:extLst>
              <a:ext uri="{FF2B5EF4-FFF2-40B4-BE49-F238E27FC236}">
                <a16:creationId xmlns:a16="http://schemas.microsoft.com/office/drawing/2014/main" id="{B8B2386D-BA0C-44BF-97AC-E483C0904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926325">
            <a:off x="1448888" y="2095351"/>
            <a:ext cx="1454078" cy="2431701"/>
          </a:xfrm>
          <a:prstGeom prst="downArrow">
            <a:avLst/>
          </a:prstGeom>
          <a:gradFill flip="none" rotWithShape="1">
            <a:gsLst>
              <a:gs pos="0">
                <a:srgbClr val="C00000"/>
              </a:gs>
              <a:gs pos="98000">
                <a:srgbClr val="3C8BF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130490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21496736-E17F-4E8B-8ACF-5BF3DDB4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50316" y="2429558"/>
            <a:ext cx="835200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AAA3EC6-4065-C109-BDA9-8CAAE169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6613" y="0"/>
            <a:ext cx="10771037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ttēls 4" descr="Piekļūstama peldvieta cilvēkiem ar redzes un kustību traucējumiem">
            <a:extLst>
              <a:ext uri="{FF2B5EF4-FFF2-40B4-BE49-F238E27FC236}">
                <a16:creationId xmlns:a16="http://schemas.microsoft.com/office/drawing/2014/main" id="{80153B02-4CCD-4F25-9839-92A9264A0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3167" y="6735109"/>
            <a:ext cx="8997928" cy="6748446"/>
          </a:xfrm>
          <a:prstGeom prst="rect">
            <a:avLst/>
          </a:prstGeom>
        </p:spPr>
      </p:pic>
      <p:sp>
        <p:nvSpPr>
          <p:cNvPr id="22" name="Google Shape;545;p48">
            <a:extLst>
              <a:ext uri="{FF2B5EF4-FFF2-40B4-BE49-F238E27FC236}">
                <a16:creationId xmlns:a16="http://schemas.microsoft.com/office/drawing/2014/main" id="{9EE569BA-8DAD-974E-8B22-EBFD420217CD}"/>
              </a:ext>
            </a:extLst>
          </p:cNvPr>
          <p:cNvSpPr txBox="1">
            <a:spLocks/>
          </p:cNvSpPr>
          <p:nvPr/>
        </p:nvSpPr>
        <p:spPr>
          <a:xfrm>
            <a:off x="1828801" y="11446427"/>
            <a:ext cx="10935132" cy="1661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Pludmalē ir nodrošināts piekļūstams atpūtas soliņš cilvēkiem ar kustību traucējumiem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6" name="Google Shape;544;p48">
            <a:extLst>
              <a:ext uri="{FF2B5EF4-FFF2-40B4-BE49-F238E27FC236}">
                <a16:creationId xmlns:a16="http://schemas.microsoft.com/office/drawing/2014/main" id="{DA6D0A78-3E59-A849-A284-9F0A68D66B57}"/>
              </a:ext>
            </a:extLst>
          </p:cNvPr>
          <p:cNvSpPr txBox="1">
            <a:spLocks/>
          </p:cNvSpPr>
          <p:nvPr/>
        </p:nvSpPr>
        <p:spPr>
          <a:xfrm>
            <a:off x="0" y="11586185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04</a:t>
            </a:r>
          </a:p>
        </p:txBody>
      </p:sp>
      <p:sp>
        <p:nvSpPr>
          <p:cNvPr id="18" name="Google Shape;545;p48">
            <a:extLst>
              <a:ext uri="{FF2B5EF4-FFF2-40B4-BE49-F238E27FC236}">
                <a16:creationId xmlns:a16="http://schemas.microsoft.com/office/drawing/2014/main" id="{CF027B43-96B2-F547-AF79-D5B3CF2F7B62}"/>
              </a:ext>
            </a:extLst>
          </p:cNvPr>
          <p:cNvSpPr txBox="1">
            <a:spLocks/>
          </p:cNvSpPr>
          <p:nvPr/>
        </p:nvSpPr>
        <p:spPr>
          <a:xfrm>
            <a:off x="1924982" y="8641797"/>
            <a:ext cx="11334637" cy="2400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Publiskās un privātās pludmalēs ir nodrošināts peldēšanas ratiņkrēsls cilvēkiem ar kustību traucējumiem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5" name="Google Shape;544;p48">
            <a:extLst>
              <a:ext uri="{FF2B5EF4-FFF2-40B4-BE49-F238E27FC236}">
                <a16:creationId xmlns:a16="http://schemas.microsoft.com/office/drawing/2014/main" id="{E5161A4E-480E-8A44-A70C-0F0334F96C42}"/>
              </a:ext>
            </a:extLst>
          </p:cNvPr>
          <p:cNvSpPr txBox="1">
            <a:spLocks/>
          </p:cNvSpPr>
          <p:nvPr/>
        </p:nvSpPr>
        <p:spPr>
          <a:xfrm>
            <a:off x="16952" y="8816701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03</a:t>
            </a:r>
          </a:p>
        </p:txBody>
      </p:sp>
      <p:sp>
        <p:nvSpPr>
          <p:cNvPr id="21" name="Google Shape;545;p48">
            <a:extLst>
              <a:ext uri="{FF2B5EF4-FFF2-40B4-BE49-F238E27FC236}">
                <a16:creationId xmlns:a16="http://schemas.microsoft.com/office/drawing/2014/main" id="{82B38B0A-008E-8F45-AF7F-ADFEFF951610}"/>
              </a:ext>
            </a:extLst>
          </p:cNvPr>
          <p:cNvSpPr txBox="1">
            <a:spLocks/>
          </p:cNvSpPr>
          <p:nvPr/>
        </p:nvSpPr>
        <p:spPr>
          <a:xfrm>
            <a:off x="1910386" y="5200489"/>
            <a:ext cx="11226898" cy="31392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Pludmales ģērbtuve un tualete ir piekļūstamas cilvēkiem ratiņkrēslā. Atrodas pludmalē vai tuvu peldvietai, bez laika ierobežojumiem. Atkritumu tvertnes ir piekļūstamas cilvēkiem ratiņkrēslā 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4" name="Google Shape;544;p48">
            <a:extLst>
              <a:ext uri="{FF2B5EF4-FFF2-40B4-BE49-F238E27FC236}">
                <a16:creationId xmlns:a16="http://schemas.microsoft.com/office/drawing/2014/main" id="{762575E0-293F-6443-9F17-7ACB300B71F5}"/>
              </a:ext>
            </a:extLst>
          </p:cNvPr>
          <p:cNvSpPr txBox="1">
            <a:spLocks/>
          </p:cNvSpPr>
          <p:nvPr/>
        </p:nvSpPr>
        <p:spPr>
          <a:xfrm>
            <a:off x="0" y="5644146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5" name="Google Shape;545;p48">
            <a:extLst>
              <a:ext uri="{FF2B5EF4-FFF2-40B4-BE49-F238E27FC236}">
                <a16:creationId xmlns:a16="http://schemas.microsoft.com/office/drawing/2014/main" id="{282064E2-CADC-904E-B376-32ACD232974E}"/>
              </a:ext>
            </a:extLst>
          </p:cNvPr>
          <p:cNvSpPr txBox="1">
            <a:spLocks/>
          </p:cNvSpPr>
          <p:nvPr/>
        </p:nvSpPr>
        <p:spPr>
          <a:xfrm>
            <a:off x="1924982" y="2625986"/>
            <a:ext cx="11014363" cy="2400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40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Ir nodrošināta ērta pārvietošanās līdz ūdenim un gar pludmali pa cietu, līdzenu virsmu. Izmantoti kontrasta risinājumi</a:t>
            </a:r>
            <a:endParaRPr lang="en-US" sz="4000" dirty="0">
              <a:solidFill>
                <a:srgbClr val="00465B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3" name="Google Shape;544;p48">
            <a:extLst>
              <a:ext uri="{FF2B5EF4-FFF2-40B4-BE49-F238E27FC236}">
                <a16:creationId xmlns:a16="http://schemas.microsoft.com/office/drawing/2014/main" id="{F9C3BC8B-6B52-D64E-B745-63C46343918B}"/>
              </a:ext>
            </a:extLst>
          </p:cNvPr>
          <p:cNvSpPr txBox="1">
            <a:spLocks/>
          </p:cNvSpPr>
          <p:nvPr/>
        </p:nvSpPr>
        <p:spPr>
          <a:xfrm>
            <a:off x="0" y="2985492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17AC6675-A4E1-4ABC-BF36-8C36EF328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9188" y="423693"/>
            <a:ext cx="12414744" cy="2110702"/>
          </a:xfrm>
        </p:spPr>
        <p:txBody>
          <a:bodyPr>
            <a:normAutofit/>
          </a:bodyPr>
          <a:lstStyle/>
          <a:p>
            <a:pPr algn="l"/>
            <a:r>
              <a:rPr lang="lv-LV" sz="7000" dirty="0">
                <a:latin typeface="Arial" panose="020B0604020202020204" pitchFamily="34" charset="0"/>
                <a:cs typeface="Arial" panose="020B0604020202020204" pitchFamily="34" charset="0"/>
              </a:rPr>
              <a:t>PELDVIETAS UN PLUDMALE</a:t>
            </a:r>
          </a:p>
        </p:txBody>
      </p:sp>
      <p:pic>
        <p:nvPicPr>
          <p:cNvPr id="6" name="Attēls 5" descr="Piekļūstama koka laipa līdz jūrai un gar jūras krastu līdz kafejnīcai. Atkritumu tvertnes ir piekļūstamas cilvēkiem ratiņkrēsla, atrodas pie koka laipas ">
            <a:extLst>
              <a:ext uri="{FF2B5EF4-FFF2-40B4-BE49-F238E27FC236}">
                <a16:creationId xmlns:a16="http://schemas.microsoft.com/office/drawing/2014/main" id="{AF5FC18C-30D3-4CFC-BA09-7759A57858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2"/>
          <a:stretch/>
        </p:blipFill>
        <p:spPr>
          <a:xfrm>
            <a:off x="14493167" y="232445"/>
            <a:ext cx="8997928" cy="62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0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6126692" y="10694806"/>
            <a:ext cx="8077200" cy="26468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Ērts piekļūstams ceļš pludmalē līdz pašai jūrai. Gar jūru (pa labi) ir koka laipa cilvēkiem, kas izmanto pārvietošanās palīglīdzekļus</a:t>
            </a:r>
          </a:p>
        </p:txBody>
      </p:sp>
      <p:pic>
        <p:nvPicPr>
          <p:cNvPr id="12" name="Attēla vietturis 11" descr="Pludmales koka laipa apzīmēta ar ratiņkrēsla simbolu. Plata un līdzena">
            <a:extLst>
              <a:ext uri="{FF2B5EF4-FFF2-40B4-BE49-F238E27FC236}">
                <a16:creationId xmlns:a16="http://schemas.microsoft.com/office/drawing/2014/main" id="{719C08EB-EDFA-477D-B732-950AAE2DD9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7839" y="3800348"/>
            <a:ext cx="7215857" cy="6312468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AEE3F304-40C2-437F-B29D-93385D737D5F}"/>
              </a:ext>
            </a:extLst>
          </p:cNvPr>
          <p:cNvSpPr txBox="1">
            <a:spLocks/>
          </p:cNvSpPr>
          <p:nvPr/>
        </p:nvSpPr>
        <p:spPr>
          <a:xfrm>
            <a:off x="8028783" y="10694806"/>
            <a:ext cx="7935956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Pludmalē ir nodrošināta iespēja peldēties cilvēkiem ar kustību traucējumiem</a:t>
            </a:r>
          </a:p>
        </p:txBody>
      </p:sp>
      <p:pic>
        <p:nvPicPr>
          <p:cNvPr id="10" name="Attēla vietturis 9" descr="palīglīdzekļi peldēšanai cilvēkiem ar kustību traucējumiem">
            <a:extLst>
              <a:ext uri="{FF2B5EF4-FFF2-40B4-BE49-F238E27FC236}">
                <a16:creationId xmlns:a16="http://schemas.microsoft.com/office/drawing/2014/main" id="{76F9951C-47DF-40CA-A63A-4E15C9F06E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4074" y="3795642"/>
            <a:ext cx="6393926" cy="6312468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960007" y="10694806"/>
            <a:ext cx="6906824" cy="14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Pludmale ir aprīkota ar piekļūstamu ģērbtuvi</a:t>
            </a:r>
          </a:p>
        </p:txBody>
      </p:sp>
      <p:pic>
        <p:nvPicPr>
          <p:cNvPr id="8" name="Attēla vietturis 7" descr="ģērbtuve, ko var izmantot cilvēki ar kustību traucejumiem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007" y="3800347"/>
            <a:ext cx="6074228" cy="6312469"/>
          </a:xfr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63401C32-3A3E-436D-8D08-39B094C65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868" y="343200"/>
            <a:ext cx="1776169" cy="205246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709564" y="331233"/>
            <a:ext cx="12995151" cy="2651126"/>
          </a:xfrm>
        </p:spPr>
        <p:txBody>
          <a:bodyPr>
            <a:normAutofit/>
          </a:bodyPr>
          <a:lstStyle/>
          <a:p>
            <a:pPr algn="r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PLUDMALE UN PELDVIETAS</a:t>
            </a:r>
            <a:b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5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LABĀS PRAKSES PIEMĒRI</a:t>
            </a:r>
            <a:endParaRPr lang="lv-LV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9524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2BC2169D-1324-438B-B188-82D5EDD911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943686" y="10963821"/>
            <a:ext cx="7089992" cy="0"/>
          </a:xfrm>
          <a:prstGeom prst="line">
            <a:avLst/>
          </a:prstGeom>
          <a:ln w="603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8B12EC0A-3FB7-4900-A311-E14101F7DF19}"/>
              </a:ext>
            </a:extLst>
          </p:cNvPr>
          <p:cNvSpPr txBox="1">
            <a:spLocks/>
          </p:cNvSpPr>
          <p:nvPr/>
        </p:nvSpPr>
        <p:spPr>
          <a:xfrm>
            <a:off x="17214917" y="6932920"/>
            <a:ext cx="7162733" cy="326240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Pirms koka laipas ir smiltis, laipas sākums augstu no zemes (nav nodrošinātā lēzenā uzbrauktuve), uzbrauktuves kāpums ir 12%</a:t>
            </a:r>
          </a:p>
        </p:txBody>
      </p:sp>
      <p:pic>
        <p:nvPicPr>
          <p:cNvPr id="12" name="Attēla vietturis 11" descr="Smiltis pirms koka laikas. Liels kāpums">
            <a:extLst>
              <a:ext uri="{FF2B5EF4-FFF2-40B4-BE49-F238E27FC236}">
                <a16:creationId xmlns:a16="http://schemas.microsoft.com/office/drawing/2014/main" id="{7EEB4F35-CBFD-476B-A1C8-1179F7376C27}"/>
              </a:ext>
            </a:extLst>
          </p:cNvPr>
          <p:cNvPicPr>
            <a:picLocks noGrp="1" noChangeAspect="1"/>
          </p:cNvPicPr>
          <p:nvPr>
            <p:ph type="pic" sz="quarter" idx="30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151233" y="180803"/>
            <a:ext cx="6843372" cy="6481768"/>
          </a:xfrm>
        </p:spPr>
      </p:pic>
      <p:sp>
        <p:nvSpPr>
          <p:cNvPr id="8" name="Google Shape;545;p48" descr="Pieliekamā taka cilvēkiem ratiņkrēslā ir par īsu. Cilvēki netiek līdz cietam smiltīm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8682413" y="7307277"/>
            <a:ext cx="7846060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Pārvietojamais piekļūstamības risinājums ir pārāk tālu no koka laipas. Beidzas mīkstajās smiltīs</a:t>
            </a:r>
          </a:p>
        </p:txBody>
      </p:sp>
      <p:pic>
        <p:nvPicPr>
          <p:cNvPr id="14" name="Attēla vietturis 13" descr="Koka laipas turpinājums ir pārāk īss. lai tiktu tuvu pie ūdens ar ratiņkrēslu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24"/>
          <a:stretch/>
        </p:blipFill>
        <p:spPr>
          <a:xfrm>
            <a:off x="9016633" y="-28539"/>
            <a:ext cx="6344383" cy="6900451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479965" y="7548473"/>
            <a:ext cx="6412580" cy="26468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Nav piekļūstama cilvēkiem ratiņkrēslā pludmales laipa – nav nobrauktuves. Līmeņa maiņa 7 cm </a:t>
            </a:r>
          </a:p>
        </p:txBody>
      </p:sp>
      <p:pic>
        <p:nvPicPr>
          <p:cNvPr id="16" name="Attēla vietturis 15" descr="Pludmales koka laipa ir bez nobrauktuves. Cilvēkiem ratiņkrēsla nav iespējas uzbraukt uz tas patstavīgi">
            <a:extLst>
              <a:ext uri="{FF2B5EF4-FFF2-40B4-BE49-F238E27FC236}">
                <a16:creationId xmlns:a16="http://schemas.microsoft.com/office/drawing/2014/main" id="{E4F02C7A-140E-4C88-A13E-5519ABA09385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1" r="6324"/>
          <a:stretch/>
        </p:blipFill>
        <p:spPr>
          <a:xfrm rot="16200000">
            <a:off x="257255" y="417425"/>
            <a:ext cx="6858002" cy="6023146"/>
          </a:xfr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B46E909A-BDB1-4209-8E87-78B9ECBD8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916" y="11255872"/>
            <a:ext cx="1908346" cy="190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Virsraksts 12">
            <a:extLst>
              <a:ext uri="{FF2B5EF4-FFF2-40B4-BE49-F238E27FC236}">
                <a16:creationId xmlns:a16="http://schemas.microsoft.com/office/drawing/2014/main" id="{43B49C59-6CC5-478B-B872-294B21FC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690538" y="11108242"/>
            <a:ext cx="17596287" cy="2651126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000" dirty="0">
                <a:latin typeface="Arial" panose="020B0604020202020204" pitchFamily="34" charset="0"/>
                <a:cs typeface="Arial" panose="020B0604020202020204" pitchFamily="34" charset="0"/>
              </a:rPr>
              <a:t>PLUDMALE UN PELDVIETAS</a:t>
            </a:r>
            <a:br>
              <a:rPr lang="lv-LV" sz="7000" b="1" i="0" kern="1200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4500" b="1" i="0" kern="1200" spc="-100" baseline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NEPĀRDOMĀTI RISINĀJUMI</a:t>
            </a:r>
            <a:endParaRPr lang="lv-LV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05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F145A82-746A-1EBB-D8EE-BDFF13495A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209507" y="3870961"/>
            <a:ext cx="5847613" cy="9845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V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ttēls 3" descr="piekļūstama piknika un grila vieta">
            <a:extLst>
              <a:ext uri="{FF2B5EF4-FFF2-40B4-BE49-F238E27FC236}">
                <a16:creationId xmlns:a16="http://schemas.microsoft.com/office/drawing/2014/main" id="{56F7F9D1-83CF-424E-880D-E895A59B14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9507" y="4846906"/>
            <a:ext cx="5847613" cy="7942270"/>
          </a:xfrm>
          <a:prstGeom prst="rect">
            <a:avLst/>
          </a:prstGeom>
        </p:spPr>
      </p:pic>
      <p:sp>
        <p:nvSpPr>
          <p:cNvPr id="14" name="Google Shape;545;p48">
            <a:extLst>
              <a:ext uri="{FF2B5EF4-FFF2-40B4-BE49-F238E27FC236}">
                <a16:creationId xmlns:a16="http://schemas.microsoft.com/office/drawing/2014/main" id="{41DEB6A9-513F-4FD0-A9C0-27D03DBF9435}"/>
              </a:ext>
            </a:extLst>
          </p:cNvPr>
          <p:cNvSpPr txBox="1">
            <a:spLocks/>
          </p:cNvSpPr>
          <p:nvPr/>
        </p:nvSpPr>
        <p:spPr>
          <a:xfrm>
            <a:off x="15168146" y="4137200"/>
            <a:ext cx="9018559" cy="68495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>
                <a:srgbClr val="00465B"/>
              </a:buClr>
              <a:buSzPct val="100000"/>
            </a:pPr>
            <a:r>
              <a:rPr lang="lv-LV" sz="41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Grila darba virsma 0,75 m – 0,8 m augstumā</a:t>
            </a:r>
          </a:p>
          <a:p>
            <a:pPr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>
                <a:srgbClr val="00465B"/>
              </a:buClr>
              <a:buSzPct val="100000"/>
            </a:pPr>
            <a:r>
              <a:rPr lang="lv-LV" sz="41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Ugunskura vietai apkārt ir 1,8 m plata, cieta virsma ratiņkrēslu manevrēšanai un drošībai</a:t>
            </a:r>
          </a:p>
          <a:p>
            <a:pPr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>
                <a:srgbClr val="00465B"/>
              </a:buClr>
              <a:buSzPct val="100000"/>
            </a:pPr>
            <a:r>
              <a:rPr lang="lv-LV" sz="41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Segums marķēts ar kontrastējošu/reljefa joslu</a:t>
            </a:r>
          </a:p>
        </p:txBody>
      </p:sp>
      <p:sp>
        <p:nvSpPr>
          <p:cNvPr id="18" name="Google Shape;546;p48">
            <a:extLst>
              <a:ext uri="{FF2B5EF4-FFF2-40B4-BE49-F238E27FC236}">
                <a16:creationId xmlns:a16="http://schemas.microsoft.com/office/drawing/2014/main" id="{7398BEE9-FA89-154F-B684-E776C507AA78}"/>
              </a:ext>
            </a:extLst>
          </p:cNvPr>
          <p:cNvSpPr txBox="1">
            <a:spLocks/>
          </p:cNvSpPr>
          <p:nvPr/>
        </p:nvSpPr>
        <p:spPr>
          <a:xfrm>
            <a:off x="15361554" y="2785870"/>
            <a:ext cx="6766560" cy="8925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46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UGUNSKURA VIETA</a:t>
            </a:r>
            <a:endParaRPr lang="en-US" sz="460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pic>
        <p:nvPicPr>
          <p:cNvPr id="5" name="Attēls 4" descr="ugunskura vietas simbols">
            <a:extLst>
              <a:ext uri="{FF2B5EF4-FFF2-40B4-BE49-F238E27FC236}">
                <a16:creationId xmlns:a16="http://schemas.microsoft.com/office/drawing/2014/main" id="{D5076EE2-F7D4-4B54-9CD4-A90245BFAE7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3778" l="9778" r="89778">
                        <a14:foregroundMark x1="39556" y1="40889" x2="48444" y2="19111"/>
                        <a14:foregroundMark x1="48444" y1="19111" x2="63111" y2="61333"/>
                        <a14:foregroundMark x1="63111" y1="61333" x2="63111" y2="61333"/>
                        <a14:foregroundMark x1="16889" y1="93778" x2="24889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27668" y="2191451"/>
            <a:ext cx="1486941" cy="1486941"/>
          </a:xfrm>
          <a:prstGeom prst="rect">
            <a:avLst/>
          </a:prstGeom>
        </p:spPr>
      </p:pic>
      <p:sp>
        <p:nvSpPr>
          <p:cNvPr id="19" name="Google Shape;545;p48">
            <a:extLst>
              <a:ext uri="{FF2B5EF4-FFF2-40B4-BE49-F238E27FC236}">
                <a16:creationId xmlns:a16="http://schemas.microsoft.com/office/drawing/2014/main" id="{6A291B0C-184F-8842-9D90-4F0339813E91}"/>
              </a:ext>
            </a:extLst>
          </p:cNvPr>
          <p:cNvSpPr txBox="1">
            <a:spLocks/>
          </p:cNvSpPr>
          <p:nvPr/>
        </p:nvSpPr>
        <p:spPr>
          <a:xfrm>
            <a:off x="190945" y="3873625"/>
            <a:ext cx="9018561" cy="8608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Clr>
                <a:srgbClr val="00465B"/>
              </a:buClr>
              <a:buSzPct val="100000"/>
            </a:pPr>
            <a:r>
              <a:rPr lang="lv-LV" sz="41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Līdz piknika vietai ir iespējams nokļūt ar palīglīdzekļiem pa cietu virsmu</a:t>
            </a:r>
          </a:p>
          <a:p>
            <a:pPr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>
                <a:srgbClr val="00465B"/>
              </a:buClr>
              <a:buSzPct val="100000"/>
            </a:pPr>
            <a:r>
              <a:rPr lang="lv-LV" sz="41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Galds 0,8 m augstumā ar brīvu vietu zem tā ≥ 0,5 m</a:t>
            </a:r>
          </a:p>
          <a:p>
            <a:pPr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>
                <a:srgbClr val="00465B"/>
              </a:buClr>
              <a:buSzPct val="100000"/>
            </a:pPr>
            <a:r>
              <a:rPr lang="lv-LV" sz="41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Piknika vietā nodrošināta iespēja paslēpties no tiešas saules </a:t>
            </a:r>
          </a:p>
          <a:p>
            <a:pPr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>
                <a:srgbClr val="00465B"/>
              </a:buClr>
              <a:buSzPct val="100000"/>
            </a:pPr>
            <a:r>
              <a:rPr lang="lv-LV" sz="4100" dirty="0">
                <a:solidFill>
                  <a:srgbClr val="00465B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Piknika galdi un apkārtējie priekšmeti kontrastē ar apkārtējo vidi</a:t>
            </a:r>
            <a:endParaRPr lang="en-US" sz="4100" dirty="0">
              <a:solidFill>
                <a:srgbClr val="00465B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17" name="Google Shape;546;p48">
            <a:extLst>
              <a:ext uri="{FF2B5EF4-FFF2-40B4-BE49-F238E27FC236}">
                <a16:creationId xmlns:a16="http://schemas.microsoft.com/office/drawing/2014/main" id="{F6A7E5AB-96BC-E14D-92C5-BB478806C688}"/>
              </a:ext>
            </a:extLst>
          </p:cNvPr>
          <p:cNvSpPr txBox="1">
            <a:spLocks/>
          </p:cNvSpPr>
          <p:nvPr/>
        </p:nvSpPr>
        <p:spPr>
          <a:xfrm>
            <a:off x="1261434" y="2785870"/>
            <a:ext cx="6766560" cy="89252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lv-LV" sz="46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PIKNIKA ZONA</a:t>
            </a:r>
            <a:endParaRPr lang="en-US" sz="460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pic>
        <p:nvPicPr>
          <p:cNvPr id="21" name="Attēls 20" descr="piknika zona simbols">
            <a:extLst>
              <a:ext uri="{FF2B5EF4-FFF2-40B4-BE49-F238E27FC236}">
                <a16:creationId xmlns:a16="http://schemas.microsoft.com/office/drawing/2014/main" id="{20EDA1BA-B6C4-42E4-89C8-475240A2849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595" y="2042400"/>
            <a:ext cx="1486941" cy="1486941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BAEA7021-5413-4FAA-8490-1B3A096A59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5963" y="10420"/>
            <a:ext cx="21025723" cy="2001259"/>
          </a:xfrm>
        </p:spPr>
        <p:txBody>
          <a:bodyPr>
            <a:normAutofit/>
          </a:bodyPr>
          <a:lstStyle/>
          <a:p>
            <a:r>
              <a:rPr lang="lv-LV" sz="7500" dirty="0">
                <a:latin typeface="Arial" panose="020B0604020202020204" pitchFamily="34" charset="0"/>
                <a:cs typeface="Arial" panose="020B0604020202020204" pitchFamily="34" charset="0"/>
              </a:rPr>
              <a:t>PIKNIKA ZONA UN UGUNSKURA VIETA</a:t>
            </a:r>
          </a:p>
        </p:txBody>
      </p:sp>
    </p:spTree>
    <p:extLst>
      <p:ext uri="{BB962C8B-B14F-4D97-AF65-F5344CB8AC3E}">
        <p14:creationId xmlns:p14="http://schemas.microsoft.com/office/powerpoint/2010/main" val="36438829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>
            <a:extLst>
              <a:ext uri="{FF2B5EF4-FFF2-40B4-BE49-F238E27FC236}">
                <a16:creationId xmlns:a16="http://schemas.microsoft.com/office/drawing/2014/main" id="{B46E909A-BDB1-4209-8E87-78B9ECBD8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12348" y="1185683"/>
            <a:ext cx="1826812" cy="182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545;p48" descr="bīstama cilvēkiem ratiņkrēslos ugunskura vieta">
            <a:extLst>
              <a:ext uri="{FF2B5EF4-FFF2-40B4-BE49-F238E27FC236}">
                <a16:creationId xmlns:a16="http://schemas.microsoft.com/office/drawing/2014/main" id="{E27CF489-8608-4369-8C58-6620FB4FE223}"/>
              </a:ext>
            </a:extLst>
          </p:cNvPr>
          <p:cNvSpPr txBox="1">
            <a:spLocks/>
          </p:cNvSpPr>
          <p:nvPr/>
        </p:nvSpPr>
        <p:spPr>
          <a:xfrm>
            <a:off x="15698061" y="8031306"/>
            <a:ext cx="8274459" cy="403184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</a:t>
            </a: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Cilvēkam ratiņkrēslā nav iespējams patstāvīgi piebraukt pie ugunskura vietas. Nav nodrošināta cieta virsma un manevrēšanas laukums drošībai</a:t>
            </a:r>
          </a:p>
        </p:txBody>
      </p:sp>
      <p:pic>
        <p:nvPicPr>
          <p:cNvPr id="14" name="Attēla vietturis 13" descr="ugunskura vieta nav piekļūstama ratiņkrēsla lietotājiem">
            <a:extLst>
              <a:ext uri="{FF2B5EF4-FFF2-40B4-BE49-F238E27FC236}">
                <a16:creationId xmlns:a16="http://schemas.microsoft.com/office/drawing/2014/main" id="{97788781-5930-4241-B770-C9AED56100F4}"/>
              </a:ext>
            </a:extLst>
          </p:cNvPr>
          <p:cNvPicPr>
            <a:picLocks noGrp="1" noChangeAspect="1"/>
          </p:cNvPicPr>
          <p:nvPr>
            <p:ph type="pic" sz="quarter" idx="3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3760" y="6858000"/>
            <a:ext cx="7981996" cy="6858000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68BBF136-961E-4CD6-9A2E-1C1CD3FF0BB2}"/>
              </a:ext>
            </a:extLst>
          </p:cNvPr>
          <p:cNvSpPr txBox="1">
            <a:spLocks/>
          </p:cNvSpPr>
          <p:nvPr/>
        </p:nvSpPr>
        <p:spPr>
          <a:xfrm>
            <a:off x="7556952" y="4028408"/>
            <a:ext cx="14984393" cy="255451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 defTabSz="9144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Cilvēkiem ratiņkrēslos nepiekļūstama piknika vieta – bez iespējas patstāvīgi piebraukt pie tās, jo nav nodrošināti ciets segums un uzbrauktuve</a:t>
            </a:r>
            <a:endParaRPr lang="lv-LV" sz="4000" spc="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ttēla vietturis 5" descr="piknika vieta bez iespējas piebraukt pie tās ar ratiņkrēslu">
            <a:extLst>
              <a:ext uri="{FF2B5EF4-FFF2-40B4-BE49-F238E27FC236}">
                <a16:creationId xmlns:a16="http://schemas.microsoft.com/office/drawing/2014/main" id="{EE15E6D9-1CA3-4DE3-A57A-69DAA2855FB2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235058" cy="6858000"/>
          </a:xfrm>
        </p:spPr>
      </p:pic>
      <p:sp>
        <p:nvSpPr>
          <p:cNvPr id="13" name="Virsraksts 12">
            <a:extLst>
              <a:ext uri="{FF2B5EF4-FFF2-40B4-BE49-F238E27FC236}">
                <a16:creationId xmlns:a16="http://schemas.microsoft.com/office/drawing/2014/main" id="{43B49C59-6CC5-478B-B872-294B21FCFB9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72400" y="-80152"/>
            <a:ext cx="16200120" cy="2651125"/>
          </a:xfrm>
        </p:spPr>
        <p:txBody>
          <a:bodyPr/>
          <a:lstStyle/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000" dirty="0">
                <a:latin typeface="Arial" panose="020B0604020202020204" pitchFamily="34" charset="0"/>
                <a:cs typeface="Arial" panose="020B0604020202020204" pitchFamily="34" charset="0"/>
              </a:rPr>
              <a:t>PIKNIKA ZONA UN UGUNSKURA VIETA</a:t>
            </a:r>
            <a:br>
              <a:rPr lang="lv-LV" sz="6500" b="1" i="0" kern="1200" spc="-100" baseline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4500" b="1" i="0" kern="1200" spc="-100" baseline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NEPĀRDOMĀTI RISINĀJUMI</a:t>
            </a:r>
            <a:endParaRPr lang="lv-LV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137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a vietturis 7" descr="Uz soliņa vīrietis un sieviete, blakus bērns ratiņkrēslā">
            <a:extLst>
              <a:ext uri="{FF2B5EF4-FFF2-40B4-BE49-F238E27FC236}">
                <a16:creationId xmlns:a16="http://schemas.microsoft.com/office/drawing/2014/main" id="{47EF4C25-82E0-4913-975D-20A2CFDC733B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50" t="10005" r="11103" b="10047"/>
          <a:stretch/>
        </p:blipFill>
        <p:spPr>
          <a:xfrm>
            <a:off x="15278793" y="3067718"/>
            <a:ext cx="8517381" cy="876960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BCF801-AEBB-4AE7-B1F4-977851D81184}"/>
              </a:ext>
            </a:extLst>
          </p:cNvPr>
          <p:cNvSpPr txBox="1"/>
          <p:nvPr/>
        </p:nvSpPr>
        <p:spPr>
          <a:xfrm>
            <a:off x="1162595" y="12799217"/>
            <a:ext cx="23215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rgbClr val="006BD6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*MK 30.04.2013. noteikumi Nr. 240 «Vispārīgie teritorijas plānošanas, izmantošanas un apbūves noteikumi</a:t>
            </a:r>
            <a:r>
              <a:rPr lang="lv-LV" dirty="0">
                <a:solidFill>
                  <a:srgbClr val="006BD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80DE40-AA78-4E88-87EC-B8917A68E0FE}"/>
              </a:ext>
            </a:extLst>
          </p:cNvPr>
          <p:cNvSpPr txBox="1"/>
          <p:nvPr/>
        </p:nvSpPr>
        <p:spPr>
          <a:xfrm>
            <a:off x="822304" y="2822169"/>
            <a:ext cx="13675092" cy="10068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Vides piekļūstamība </a:t>
            </a:r>
            <a:r>
              <a:rPr lang="lv-LV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iespēja jebkuram cilvēkam neatkarīgi no vecuma un fiziskām spējām brīvi un patstāvīgi piekļūt un pārvietoties vidē atbilstoši būves vai telpas funkcijai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lv-LV" sz="33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Vides un publiskās infrastruktūras plānošanā, arhitektūras projektu izstrādē un ieviešanā izmanto </a:t>
            </a:r>
            <a:r>
              <a:rPr lang="lv-LV" sz="4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universālā dizaina risinājumus</a:t>
            </a:r>
            <a:r>
              <a:rPr lang="lv-LV" sz="4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lai nodrošinātu piekļūstamu vidi ar vienlīdzīgām līdzdarbības iespējām visiem sabiedrības locekļiem.*</a:t>
            </a:r>
          </a:p>
        </p:txBody>
      </p: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5356EFCF-0A44-498B-8C2E-D1B7688B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84992" y="2590929"/>
            <a:ext cx="8352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Virsraksts 2">
            <a:extLst>
              <a:ext uri="{FF2B5EF4-FFF2-40B4-BE49-F238E27FC236}">
                <a16:creationId xmlns:a16="http://schemas.microsoft.com/office/drawing/2014/main" id="{33E88F87-0438-4597-90FF-82C576A508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17320" y="171043"/>
            <a:ext cx="21025723" cy="2651126"/>
          </a:xfrm>
        </p:spPr>
        <p:txBody>
          <a:bodyPr/>
          <a:lstStyle/>
          <a:p>
            <a:pPr algn="l"/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PIEKĻŪSTAMĪBAS</a:t>
            </a:r>
            <a:r>
              <a:rPr lang="lv-LV" baseline="0" dirty="0">
                <a:latin typeface="Arial" panose="020B0604020202020204" pitchFamily="34" charset="0"/>
                <a:cs typeface="Arial" panose="020B0604020202020204" pitchFamily="34" charset="0"/>
              </a:rPr>
              <a:t> PRASĪBAS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01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AA3EC6-4065-C109-BDA9-8CAAE169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6613" y="0"/>
            <a:ext cx="10771037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ttēls 9" descr="piknika un grila vieta mēžā">
            <a:extLst>
              <a:ext uri="{FF2B5EF4-FFF2-40B4-BE49-F238E27FC236}">
                <a16:creationId xmlns:a16="http://schemas.microsoft.com/office/drawing/2014/main" id="{E38A5097-585A-4A80-9936-A19F4CE0BD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50414" y="6779248"/>
            <a:ext cx="9683433" cy="6456217"/>
          </a:xfrm>
          <a:prstGeom prst="rect">
            <a:avLst/>
          </a:prstGeom>
        </p:spPr>
      </p:pic>
      <p:pic>
        <p:nvPicPr>
          <p:cNvPr id="6" name="Attēls 5" descr="Piekļūstama kempinga māja">
            <a:extLst>
              <a:ext uri="{FF2B5EF4-FFF2-40B4-BE49-F238E27FC236}">
                <a16:creationId xmlns:a16="http://schemas.microsoft.com/office/drawing/2014/main" id="{F9F38181-D089-4488-8CAE-6F22518DE3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0415" y="480535"/>
            <a:ext cx="9683432" cy="5983692"/>
          </a:xfrm>
          <a:prstGeom prst="rect">
            <a:avLst/>
          </a:prstGeom>
        </p:spPr>
      </p:pic>
      <p:sp>
        <p:nvSpPr>
          <p:cNvPr id="13" name="Google Shape;545;p48">
            <a:extLst>
              <a:ext uri="{FF2B5EF4-FFF2-40B4-BE49-F238E27FC236}">
                <a16:creationId xmlns:a16="http://schemas.microsoft.com/office/drawing/2014/main" id="{B58E868C-928A-4241-A6F7-CBBA3E6C7661}"/>
              </a:ext>
            </a:extLst>
          </p:cNvPr>
          <p:cNvSpPr txBox="1">
            <a:spLocks/>
          </p:cNvSpPr>
          <p:nvPr/>
        </p:nvSpPr>
        <p:spPr>
          <a:xfrm>
            <a:off x="1894831" y="6074581"/>
            <a:ext cx="11516299" cy="75312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ct val="50000"/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Kempingos un telšu vietās nodrošināts:</a:t>
            </a:r>
          </a:p>
          <a:p>
            <a:pPr marL="722313" lvl="1" indent="-44926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50000"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autostāvvieta cilvēkiem ar invaliditāti</a:t>
            </a:r>
          </a:p>
          <a:p>
            <a:pPr marL="722313" lvl="1" indent="-44926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50000"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piekļūstamas sanitārtehniskās telpas</a:t>
            </a:r>
          </a:p>
          <a:p>
            <a:pPr marL="722313" lvl="1" indent="-44926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50000"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grila un ugunskura vietas</a:t>
            </a:r>
          </a:p>
          <a:p>
            <a:pPr marL="722313" lvl="1" indent="-44926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50000"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piknika galdi piekļūstami ratiņkrēsla lietotājiem</a:t>
            </a:r>
          </a:p>
          <a:p>
            <a:pPr marL="722313" lvl="1" indent="-449263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ct val="50000"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piekļuve elektrības kontaktiem elektrisko ratu uzlādei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4" name="Google Shape;544;p48">
            <a:extLst>
              <a:ext uri="{FF2B5EF4-FFF2-40B4-BE49-F238E27FC236}">
                <a16:creationId xmlns:a16="http://schemas.microsoft.com/office/drawing/2014/main" id="{762575E0-293F-6443-9F17-7ACB300B71F5}"/>
              </a:ext>
            </a:extLst>
          </p:cNvPr>
          <p:cNvSpPr txBox="1">
            <a:spLocks/>
          </p:cNvSpPr>
          <p:nvPr/>
        </p:nvSpPr>
        <p:spPr>
          <a:xfrm>
            <a:off x="121516" y="6191511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5" name="Google Shape;545;p48">
            <a:extLst>
              <a:ext uri="{FF2B5EF4-FFF2-40B4-BE49-F238E27FC236}">
                <a16:creationId xmlns:a16="http://schemas.microsoft.com/office/drawing/2014/main" id="{282064E2-CADC-904E-B376-32ACD232974E}"/>
              </a:ext>
            </a:extLst>
          </p:cNvPr>
          <p:cNvSpPr txBox="1">
            <a:spLocks/>
          </p:cNvSpPr>
          <p:nvPr/>
        </p:nvSpPr>
        <p:spPr>
          <a:xfrm>
            <a:off x="1952673" y="2787558"/>
            <a:ext cx="11262974" cy="32870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42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Zem telts izveidota platforma 0,5 m - 0,65 m augstumā, lai cilvēks no ratiņkrēsla ērti un droši var pārsēsties teltī. Līdz platformai ir jābūt gludam un līdzenam ceļam</a:t>
            </a:r>
            <a:endParaRPr lang="en-US" sz="42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3" name="Google Shape;544;p48">
            <a:extLst>
              <a:ext uri="{FF2B5EF4-FFF2-40B4-BE49-F238E27FC236}">
                <a16:creationId xmlns:a16="http://schemas.microsoft.com/office/drawing/2014/main" id="{F9C3BC8B-6B52-D64E-B745-63C46343918B}"/>
              </a:ext>
            </a:extLst>
          </p:cNvPr>
          <p:cNvSpPr txBox="1">
            <a:spLocks/>
          </p:cNvSpPr>
          <p:nvPr/>
        </p:nvSpPr>
        <p:spPr>
          <a:xfrm>
            <a:off x="123872" y="3173917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34FFC62F-DCDC-4850-BCE8-E0D1B1AA2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329139" y="2429425"/>
            <a:ext cx="835200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17AC6675-A4E1-4ABC-BF36-8C36EF328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04798" y="107118"/>
            <a:ext cx="13161817" cy="2204318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000" dirty="0">
                <a:latin typeface="Arial" panose="020B0604020202020204" pitchFamily="34" charset="0"/>
                <a:cs typeface="Arial" panose="020B0604020202020204" pitchFamily="34" charset="0"/>
              </a:rPr>
              <a:t>KEMPINGA UN TELŠU VIETAS</a:t>
            </a:r>
          </a:p>
        </p:txBody>
      </p:sp>
    </p:spTree>
    <p:extLst>
      <p:ext uri="{BB962C8B-B14F-4D97-AF65-F5344CB8AC3E}">
        <p14:creationId xmlns:p14="http://schemas.microsoft.com/office/powerpoint/2010/main" val="7761755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AA3EC6-4065-C109-BDA9-8CAAE169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6613" y="0"/>
            <a:ext cx="10771037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ttēls 6" descr="piekļūstama makšķerēšanas vieta">
            <a:extLst>
              <a:ext uri="{FF2B5EF4-FFF2-40B4-BE49-F238E27FC236}">
                <a16:creationId xmlns:a16="http://schemas.microsoft.com/office/drawing/2014/main" id="{6D23241A-634C-49AE-B295-9EB32257B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8338" y="6480501"/>
            <a:ext cx="8973737" cy="6690803"/>
          </a:xfrm>
          <a:prstGeom prst="rect">
            <a:avLst/>
          </a:prstGeom>
        </p:spPr>
      </p:pic>
      <p:pic>
        <p:nvPicPr>
          <p:cNvPr id="5" name="Attēls 4" descr="laivu piestātne ar labu aizsargnorobežojumu">
            <a:extLst>
              <a:ext uri="{FF2B5EF4-FFF2-40B4-BE49-F238E27FC236}">
                <a16:creationId xmlns:a16="http://schemas.microsoft.com/office/drawing/2014/main" id="{BA02414C-A333-47B1-ADA4-1248220BD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18338" y="544696"/>
            <a:ext cx="8973737" cy="5451845"/>
          </a:xfrm>
          <a:prstGeom prst="rect">
            <a:avLst/>
          </a:prstGeom>
        </p:spPr>
      </p:pic>
      <p:sp>
        <p:nvSpPr>
          <p:cNvPr id="22" name="Google Shape;545;p48">
            <a:extLst>
              <a:ext uri="{FF2B5EF4-FFF2-40B4-BE49-F238E27FC236}">
                <a16:creationId xmlns:a16="http://schemas.microsoft.com/office/drawing/2014/main" id="{9EE569BA-8DAD-974E-8B22-EBFD420217CD}"/>
              </a:ext>
            </a:extLst>
          </p:cNvPr>
          <p:cNvSpPr txBox="1">
            <a:spLocks/>
          </p:cNvSpPr>
          <p:nvPr/>
        </p:nvSpPr>
        <p:spPr>
          <a:xfrm>
            <a:off x="1950316" y="10869371"/>
            <a:ext cx="11095949" cy="2400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Piestātnes platformai ir jābūt vienā līmenī ar laivu un ar brīvu manevrēšanas laukumu 1,5 m diametrā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6" name="Google Shape;544;p48">
            <a:extLst>
              <a:ext uri="{FF2B5EF4-FFF2-40B4-BE49-F238E27FC236}">
                <a16:creationId xmlns:a16="http://schemas.microsoft.com/office/drawing/2014/main" id="{DA6D0A78-3E59-A849-A284-9F0A68D66B57}"/>
              </a:ext>
            </a:extLst>
          </p:cNvPr>
          <p:cNvSpPr txBox="1">
            <a:spLocks/>
          </p:cNvSpPr>
          <p:nvPr/>
        </p:nvSpPr>
        <p:spPr>
          <a:xfrm>
            <a:off x="121516" y="10902058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04</a:t>
            </a:r>
          </a:p>
        </p:txBody>
      </p:sp>
      <p:sp>
        <p:nvSpPr>
          <p:cNvPr id="18" name="Google Shape;545;p48">
            <a:extLst>
              <a:ext uri="{FF2B5EF4-FFF2-40B4-BE49-F238E27FC236}">
                <a16:creationId xmlns:a16="http://schemas.microsoft.com/office/drawing/2014/main" id="{CF027B43-96B2-F547-AF79-D5B3CF2F7B62}"/>
              </a:ext>
            </a:extLst>
          </p:cNvPr>
          <p:cNvSpPr txBox="1">
            <a:spLocks/>
          </p:cNvSpPr>
          <p:nvPr/>
        </p:nvSpPr>
        <p:spPr>
          <a:xfrm>
            <a:off x="1991802" y="7816785"/>
            <a:ext cx="11334637" cy="24006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Piestātnes un makšķerēšanas vietas ir aprīkotas ar ≥ 5 cm drošības apmali un kontrastējošu aizsargbarjeru 1,1 m augstumā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5" name="Google Shape;544;p48">
            <a:extLst>
              <a:ext uri="{FF2B5EF4-FFF2-40B4-BE49-F238E27FC236}">
                <a16:creationId xmlns:a16="http://schemas.microsoft.com/office/drawing/2014/main" id="{E5161A4E-480E-8A44-A70C-0F0334F96C42}"/>
              </a:ext>
            </a:extLst>
          </p:cNvPr>
          <p:cNvSpPr txBox="1">
            <a:spLocks/>
          </p:cNvSpPr>
          <p:nvPr/>
        </p:nvSpPr>
        <p:spPr>
          <a:xfrm>
            <a:off x="121516" y="8027290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03</a:t>
            </a:r>
          </a:p>
        </p:txBody>
      </p:sp>
      <p:sp>
        <p:nvSpPr>
          <p:cNvPr id="21" name="Google Shape;545;p48">
            <a:extLst>
              <a:ext uri="{FF2B5EF4-FFF2-40B4-BE49-F238E27FC236}">
                <a16:creationId xmlns:a16="http://schemas.microsoft.com/office/drawing/2014/main" id="{82B38B0A-008E-8F45-AF7F-ADFEFF951610}"/>
              </a:ext>
            </a:extLst>
          </p:cNvPr>
          <p:cNvSpPr txBox="1">
            <a:spLocks/>
          </p:cNvSpPr>
          <p:nvPr/>
        </p:nvSpPr>
        <p:spPr>
          <a:xfrm>
            <a:off x="1991802" y="5603355"/>
            <a:ext cx="11226898" cy="16619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Ja piestātne un makšķerēšanas vieta ir veidota no koka, tad attālums starp dēļiem ≤ 1 cm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4" name="Google Shape;544;p48">
            <a:extLst>
              <a:ext uri="{FF2B5EF4-FFF2-40B4-BE49-F238E27FC236}">
                <a16:creationId xmlns:a16="http://schemas.microsoft.com/office/drawing/2014/main" id="{762575E0-293F-6443-9F17-7ACB300B71F5}"/>
              </a:ext>
            </a:extLst>
          </p:cNvPr>
          <p:cNvSpPr txBox="1">
            <a:spLocks/>
          </p:cNvSpPr>
          <p:nvPr/>
        </p:nvSpPr>
        <p:spPr>
          <a:xfrm>
            <a:off x="121516" y="5814681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5" name="Google Shape;545;p48">
            <a:extLst>
              <a:ext uri="{FF2B5EF4-FFF2-40B4-BE49-F238E27FC236}">
                <a16:creationId xmlns:a16="http://schemas.microsoft.com/office/drawing/2014/main" id="{282064E2-CADC-904E-B376-32ACD232974E}"/>
              </a:ext>
            </a:extLst>
          </p:cNvPr>
          <p:cNvSpPr txBox="1">
            <a:spLocks/>
          </p:cNvSpPr>
          <p:nvPr/>
        </p:nvSpPr>
        <p:spPr>
          <a:xfrm>
            <a:off x="2031902" y="4168887"/>
            <a:ext cx="11014363" cy="9232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4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Piekļūstamas uzbrauktuves</a:t>
            </a:r>
            <a:endParaRPr lang="en-US" sz="40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3" name="Google Shape;544;p48">
            <a:extLst>
              <a:ext uri="{FF2B5EF4-FFF2-40B4-BE49-F238E27FC236}">
                <a16:creationId xmlns:a16="http://schemas.microsoft.com/office/drawing/2014/main" id="{F9C3BC8B-6B52-D64E-B745-63C46343918B}"/>
              </a:ext>
            </a:extLst>
          </p:cNvPr>
          <p:cNvSpPr txBox="1">
            <a:spLocks/>
          </p:cNvSpPr>
          <p:nvPr/>
        </p:nvSpPr>
        <p:spPr>
          <a:xfrm>
            <a:off x="123872" y="4002835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cxnSp>
        <p:nvCxnSpPr>
          <p:cNvPr id="12" name="Straight Connector 6">
            <a:extLst>
              <a:ext uri="{FF2B5EF4-FFF2-40B4-BE49-F238E27FC236}">
                <a16:creationId xmlns:a16="http://schemas.microsoft.com/office/drawing/2014/main" id="{E60A5C20-7211-4E63-9571-8F771836A9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50316" y="3175328"/>
            <a:ext cx="835200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Virsraksts 1">
            <a:extLst>
              <a:ext uri="{FF2B5EF4-FFF2-40B4-BE49-F238E27FC236}">
                <a16:creationId xmlns:a16="http://schemas.microsoft.com/office/drawing/2014/main" id="{17AC6675-A4E1-4ABC-BF36-8C36EF328E3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85575" y="409658"/>
            <a:ext cx="13342745" cy="2204318"/>
          </a:xfrm>
        </p:spPr>
        <p:txBody>
          <a:bodyPr>
            <a:noAutofit/>
          </a:bodyPr>
          <a:lstStyle/>
          <a:p>
            <a:pPr algn="l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500" dirty="0">
                <a:latin typeface="Arial" panose="020B0604020202020204" pitchFamily="34" charset="0"/>
                <a:cs typeface="Arial" panose="020B0604020202020204" pitchFamily="34" charset="0"/>
              </a:rPr>
              <a:t>LAIVU PIESTĀTNE</a:t>
            </a:r>
            <a:br>
              <a:rPr lang="lv-LV" sz="6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v-LV" sz="6500" dirty="0">
                <a:latin typeface="Arial" panose="020B0604020202020204" pitchFamily="34" charset="0"/>
                <a:cs typeface="Arial" panose="020B0604020202020204" pitchFamily="34" charset="0"/>
              </a:rPr>
              <a:t>MAKŠĶĒRĒŠANAS VIETAS</a:t>
            </a:r>
          </a:p>
        </p:txBody>
      </p:sp>
    </p:spTree>
    <p:extLst>
      <p:ext uri="{BB962C8B-B14F-4D97-AF65-F5344CB8AC3E}">
        <p14:creationId xmlns:p14="http://schemas.microsoft.com/office/powerpoint/2010/main" val="36872988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61">
            <a:extLst>
              <a:ext uri="{FF2B5EF4-FFF2-40B4-BE49-F238E27FC236}">
                <a16:creationId xmlns:a16="http://schemas.microsoft.com/office/drawing/2014/main" id="{8FEAEF5F-E9DF-034B-B19E-372CB78F5E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4417" y="6009354"/>
            <a:ext cx="4230500" cy="4285686"/>
          </a:xfrm>
          <a:custGeom>
            <a:avLst/>
            <a:gdLst>
              <a:gd name="T0" fmla="*/ 1287102 w 3577"/>
              <a:gd name="T1" fmla="*/ 643191 h 3577"/>
              <a:gd name="T2" fmla="*/ 1287102 w 3577"/>
              <a:gd name="T3" fmla="*/ 643191 h 3577"/>
              <a:gd name="T4" fmla="*/ 643551 w 3577"/>
              <a:gd name="T5" fmla="*/ 1287102 h 3577"/>
              <a:gd name="T6" fmla="*/ 643551 w 3577"/>
              <a:gd name="T7" fmla="*/ 1287102 h 3577"/>
              <a:gd name="T8" fmla="*/ 0 w 3577"/>
              <a:gd name="T9" fmla="*/ 643191 h 3577"/>
              <a:gd name="T10" fmla="*/ 0 w 3577"/>
              <a:gd name="T11" fmla="*/ 643191 h 3577"/>
              <a:gd name="T12" fmla="*/ 643551 w 3577"/>
              <a:gd name="T13" fmla="*/ 0 h 3577"/>
              <a:gd name="T14" fmla="*/ 643551 w 3577"/>
              <a:gd name="T15" fmla="*/ 0 h 3577"/>
              <a:gd name="T16" fmla="*/ 1287102 w 3577"/>
              <a:gd name="T17" fmla="*/ 643191 h 35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77" h="3577">
                <a:moveTo>
                  <a:pt x="3576" y="1787"/>
                </a:moveTo>
                <a:lnTo>
                  <a:pt x="3576" y="1787"/>
                </a:lnTo>
                <a:cubicBezTo>
                  <a:pt x="3576" y="2775"/>
                  <a:pt x="2776" y="3576"/>
                  <a:pt x="1788" y="3576"/>
                </a:cubicBezTo>
                <a:cubicBezTo>
                  <a:pt x="801" y="3576"/>
                  <a:pt x="0" y="2775"/>
                  <a:pt x="0" y="1787"/>
                </a:cubicBezTo>
                <a:cubicBezTo>
                  <a:pt x="0" y="799"/>
                  <a:pt x="801" y="0"/>
                  <a:pt x="1788" y="0"/>
                </a:cubicBezTo>
                <a:cubicBezTo>
                  <a:pt x="2776" y="0"/>
                  <a:pt x="3576" y="799"/>
                  <a:pt x="3576" y="1787"/>
                </a:cubicBezTo>
              </a:path>
            </a:pathLst>
          </a:custGeom>
          <a:solidFill>
            <a:schemeClr val="accent1">
              <a:lumMod val="75000"/>
              <a:alpha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63">
            <a:extLst>
              <a:ext uri="{FF2B5EF4-FFF2-40B4-BE49-F238E27FC236}">
                <a16:creationId xmlns:a16="http://schemas.microsoft.com/office/drawing/2014/main" id="{D654E215-C0CF-D842-BBBD-4E04E66904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02799" y="5988984"/>
            <a:ext cx="4295792" cy="4285687"/>
          </a:xfrm>
          <a:custGeom>
            <a:avLst/>
            <a:gdLst>
              <a:gd name="T0" fmla="*/ 1287103 w 3578"/>
              <a:gd name="T1" fmla="*/ 643191 h 3577"/>
              <a:gd name="T2" fmla="*/ 1287103 w 3578"/>
              <a:gd name="T3" fmla="*/ 643191 h 3577"/>
              <a:gd name="T4" fmla="*/ 643372 w 3578"/>
              <a:gd name="T5" fmla="*/ 1287102 h 3577"/>
              <a:gd name="T6" fmla="*/ 643372 w 3578"/>
              <a:gd name="T7" fmla="*/ 1287102 h 3577"/>
              <a:gd name="T8" fmla="*/ 0 w 3578"/>
              <a:gd name="T9" fmla="*/ 643191 h 3577"/>
              <a:gd name="T10" fmla="*/ 0 w 3578"/>
              <a:gd name="T11" fmla="*/ 643191 h 3577"/>
              <a:gd name="T12" fmla="*/ 643372 w 3578"/>
              <a:gd name="T13" fmla="*/ 0 h 3577"/>
              <a:gd name="T14" fmla="*/ 643372 w 3578"/>
              <a:gd name="T15" fmla="*/ 0 h 3577"/>
              <a:gd name="T16" fmla="*/ 1287103 w 3578"/>
              <a:gd name="T17" fmla="*/ 643191 h 357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578" h="3577">
                <a:moveTo>
                  <a:pt x="3577" y="1787"/>
                </a:moveTo>
                <a:lnTo>
                  <a:pt x="3577" y="1787"/>
                </a:lnTo>
                <a:cubicBezTo>
                  <a:pt x="3577" y="2775"/>
                  <a:pt x="2776" y="3576"/>
                  <a:pt x="1788" y="3576"/>
                </a:cubicBezTo>
                <a:cubicBezTo>
                  <a:pt x="800" y="3576"/>
                  <a:pt x="0" y="2775"/>
                  <a:pt x="0" y="1787"/>
                </a:cubicBezTo>
                <a:cubicBezTo>
                  <a:pt x="0" y="799"/>
                  <a:pt x="800" y="0"/>
                  <a:pt x="1788" y="0"/>
                </a:cubicBezTo>
                <a:cubicBezTo>
                  <a:pt x="2776" y="0"/>
                  <a:pt x="3577" y="799"/>
                  <a:pt x="3577" y="1787"/>
                </a:cubicBezTo>
              </a:path>
            </a:pathLst>
          </a:custGeom>
          <a:solidFill>
            <a:schemeClr val="accent2">
              <a:lumMod val="75000"/>
              <a:alpha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Line 267">
            <a:extLst>
              <a:ext uri="{FF2B5EF4-FFF2-40B4-BE49-F238E27FC236}">
                <a16:creationId xmlns:a16="http://schemas.microsoft.com/office/drawing/2014/main" id="{FC48A2F1-FAB4-E645-9DF9-DEDAC5121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218648" y="7806019"/>
            <a:ext cx="2818736" cy="98763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 268">
            <a:extLst>
              <a:ext uri="{FF2B5EF4-FFF2-40B4-BE49-F238E27FC236}">
                <a16:creationId xmlns:a16="http://schemas.microsoft.com/office/drawing/2014/main" id="{5DBABD0D-51DB-CC49-B24E-3B8B9FA5B6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14632" y="6986284"/>
            <a:ext cx="1356753" cy="1356781"/>
          </a:xfrm>
          <a:custGeom>
            <a:avLst/>
            <a:gdLst>
              <a:gd name="T0" fmla="*/ 0 w 1089"/>
              <a:gd name="T1" fmla="*/ 195876 h 1089"/>
              <a:gd name="T2" fmla="*/ 0 w 1089"/>
              <a:gd name="T3" fmla="*/ 195876 h 1089"/>
              <a:gd name="T4" fmla="*/ 195876 w 1089"/>
              <a:gd name="T5" fmla="*/ 0 h 1089"/>
              <a:gd name="T6" fmla="*/ 195876 w 1089"/>
              <a:gd name="T7" fmla="*/ 0 h 1089"/>
              <a:gd name="T8" fmla="*/ 391752 w 1089"/>
              <a:gd name="T9" fmla="*/ 195876 h 1089"/>
              <a:gd name="T10" fmla="*/ 391752 w 1089"/>
              <a:gd name="T11" fmla="*/ 195876 h 1089"/>
              <a:gd name="T12" fmla="*/ 195876 w 1089"/>
              <a:gd name="T13" fmla="*/ 391752 h 1089"/>
              <a:gd name="T14" fmla="*/ 195876 w 1089"/>
              <a:gd name="T15" fmla="*/ 391752 h 1089"/>
              <a:gd name="T16" fmla="*/ 0 w 1089"/>
              <a:gd name="T17" fmla="*/ 195876 h 10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89" h="1089">
                <a:moveTo>
                  <a:pt x="0" y="544"/>
                </a:moveTo>
                <a:lnTo>
                  <a:pt x="0" y="544"/>
                </a:lnTo>
                <a:cubicBezTo>
                  <a:pt x="0" y="244"/>
                  <a:pt x="243" y="0"/>
                  <a:pt x="544" y="0"/>
                </a:cubicBezTo>
                <a:cubicBezTo>
                  <a:pt x="844" y="0"/>
                  <a:pt x="1088" y="244"/>
                  <a:pt x="1088" y="544"/>
                </a:cubicBezTo>
                <a:cubicBezTo>
                  <a:pt x="1088" y="845"/>
                  <a:pt x="844" y="1088"/>
                  <a:pt x="544" y="1088"/>
                </a:cubicBezTo>
                <a:cubicBezTo>
                  <a:pt x="243" y="1088"/>
                  <a:pt x="0" y="845"/>
                  <a:pt x="0" y="54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269">
            <a:extLst>
              <a:ext uri="{FF2B5EF4-FFF2-40B4-BE49-F238E27FC236}">
                <a16:creationId xmlns:a16="http://schemas.microsoft.com/office/drawing/2014/main" id="{C25C5081-B0F2-FD45-8C2E-8DD9461F2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508254" y="5972913"/>
            <a:ext cx="615665" cy="530971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70">
            <a:extLst>
              <a:ext uri="{FF2B5EF4-FFF2-40B4-BE49-F238E27FC236}">
                <a16:creationId xmlns:a16="http://schemas.microsoft.com/office/drawing/2014/main" id="{46C8C2DA-D833-DB4C-ADAD-AB2135C87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27918" y="4734809"/>
            <a:ext cx="1488587" cy="1488614"/>
          </a:xfrm>
          <a:custGeom>
            <a:avLst/>
            <a:gdLst>
              <a:gd name="T0" fmla="*/ 76682 w 1195"/>
              <a:gd name="T1" fmla="*/ 353170 h 1195"/>
              <a:gd name="T2" fmla="*/ 76682 w 1195"/>
              <a:gd name="T3" fmla="*/ 353170 h 1195"/>
              <a:gd name="T4" fmla="*/ 76682 w 1195"/>
              <a:gd name="T5" fmla="*/ 76322 h 1195"/>
              <a:gd name="T6" fmla="*/ 76682 w 1195"/>
              <a:gd name="T7" fmla="*/ 76322 h 1195"/>
              <a:gd name="T8" fmla="*/ 353531 w 1195"/>
              <a:gd name="T9" fmla="*/ 76322 h 1195"/>
              <a:gd name="T10" fmla="*/ 353531 w 1195"/>
              <a:gd name="T11" fmla="*/ 76322 h 1195"/>
              <a:gd name="T12" fmla="*/ 353531 w 1195"/>
              <a:gd name="T13" fmla="*/ 353170 h 1195"/>
              <a:gd name="T14" fmla="*/ 353531 w 1195"/>
              <a:gd name="T15" fmla="*/ 353170 h 1195"/>
              <a:gd name="T16" fmla="*/ 76682 w 1195"/>
              <a:gd name="T17" fmla="*/ 353170 h 11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95" h="1195">
                <a:moveTo>
                  <a:pt x="213" y="981"/>
                </a:moveTo>
                <a:lnTo>
                  <a:pt x="213" y="981"/>
                </a:lnTo>
                <a:cubicBezTo>
                  <a:pt x="0" y="769"/>
                  <a:pt x="0" y="425"/>
                  <a:pt x="213" y="212"/>
                </a:cubicBezTo>
                <a:cubicBezTo>
                  <a:pt x="425" y="0"/>
                  <a:pt x="770" y="0"/>
                  <a:pt x="982" y="212"/>
                </a:cubicBezTo>
                <a:cubicBezTo>
                  <a:pt x="1194" y="425"/>
                  <a:pt x="1194" y="769"/>
                  <a:pt x="982" y="981"/>
                </a:cubicBezTo>
                <a:cubicBezTo>
                  <a:pt x="770" y="1194"/>
                  <a:pt x="425" y="1194"/>
                  <a:pt x="213" y="98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271">
            <a:extLst>
              <a:ext uri="{FF2B5EF4-FFF2-40B4-BE49-F238E27FC236}">
                <a16:creationId xmlns:a16="http://schemas.microsoft.com/office/drawing/2014/main" id="{DE3664D7-C6EF-9146-ABA7-2F6CA68B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>
            <a:off x="15433041" y="9812657"/>
            <a:ext cx="1719672" cy="1061135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272">
            <a:extLst>
              <a:ext uri="{FF2B5EF4-FFF2-40B4-BE49-F238E27FC236}">
                <a16:creationId xmlns:a16="http://schemas.microsoft.com/office/drawing/2014/main" id="{F1AFB676-AA40-DA4A-AC28-DF4245E786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89277" y="10449375"/>
            <a:ext cx="1488587" cy="1488614"/>
          </a:xfrm>
          <a:custGeom>
            <a:avLst/>
            <a:gdLst>
              <a:gd name="T0" fmla="*/ 76682 w 1195"/>
              <a:gd name="T1" fmla="*/ 76322 h 1195"/>
              <a:gd name="T2" fmla="*/ 76682 w 1195"/>
              <a:gd name="T3" fmla="*/ 76322 h 1195"/>
              <a:gd name="T4" fmla="*/ 76682 w 1195"/>
              <a:gd name="T5" fmla="*/ 353530 h 1195"/>
              <a:gd name="T6" fmla="*/ 76682 w 1195"/>
              <a:gd name="T7" fmla="*/ 353530 h 1195"/>
              <a:gd name="T8" fmla="*/ 353531 w 1195"/>
              <a:gd name="T9" fmla="*/ 353530 h 1195"/>
              <a:gd name="T10" fmla="*/ 353531 w 1195"/>
              <a:gd name="T11" fmla="*/ 353530 h 1195"/>
              <a:gd name="T12" fmla="*/ 353531 w 1195"/>
              <a:gd name="T13" fmla="*/ 76322 h 1195"/>
              <a:gd name="T14" fmla="*/ 353531 w 1195"/>
              <a:gd name="T15" fmla="*/ 76322 h 1195"/>
              <a:gd name="T16" fmla="*/ 76682 w 1195"/>
              <a:gd name="T17" fmla="*/ 76322 h 11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95" h="1195">
                <a:moveTo>
                  <a:pt x="213" y="212"/>
                </a:moveTo>
                <a:lnTo>
                  <a:pt x="213" y="212"/>
                </a:lnTo>
                <a:cubicBezTo>
                  <a:pt x="0" y="425"/>
                  <a:pt x="0" y="769"/>
                  <a:pt x="213" y="982"/>
                </a:cubicBezTo>
                <a:cubicBezTo>
                  <a:pt x="425" y="1194"/>
                  <a:pt x="770" y="1194"/>
                  <a:pt x="982" y="982"/>
                </a:cubicBezTo>
                <a:cubicBezTo>
                  <a:pt x="1194" y="769"/>
                  <a:pt x="1194" y="425"/>
                  <a:pt x="982" y="212"/>
                </a:cubicBezTo>
                <a:cubicBezTo>
                  <a:pt x="770" y="0"/>
                  <a:pt x="425" y="0"/>
                  <a:pt x="213" y="212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Line 466">
            <a:extLst>
              <a:ext uri="{FF2B5EF4-FFF2-40B4-BE49-F238E27FC236}">
                <a16:creationId xmlns:a16="http://schemas.microsoft.com/office/drawing/2014/main" id="{C439ABF0-9C73-0C41-8C09-2C7CEEB49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5738" y="8921495"/>
            <a:ext cx="1356756" cy="382525"/>
          </a:xfrm>
          <a:prstGeom prst="line">
            <a:avLst/>
          </a:prstGeom>
          <a:noFill/>
          <a:ln w="38100">
            <a:solidFill>
              <a:srgbClr val="DCCB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467">
            <a:extLst>
              <a:ext uri="{FF2B5EF4-FFF2-40B4-BE49-F238E27FC236}">
                <a16:creationId xmlns:a16="http://schemas.microsoft.com/office/drawing/2014/main" id="{8AF09C11-C634-384E-93E6-CE96C90FC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249377" y="8857055"/>
            <a:ext cx="1356757" cy="1356781"/>
          </a:xfrm>
          <a:custGeom>
            <a:avLst/>
            <a:gdLst>
              <a:gd name="T0" fmla="*/ 391753 w 1089"/>
              <a:gd name="T1" fmla="*/ 195876 h 1089"/>
              <a:gd name="T2" fmla="*/ 391753 w 1089"/>
              <a:gd name="T3" fmla="*/ 195876 h 1089"/>
              <a:gd name="T4" fmla="*/ 195876 w 1089"/>
              <a:gd name="T5" fmla="*/ 0 h 1089"/>
              <a:gd name="T6" fmla="*/ 195876 w 1089"/>
              <a:gd name="T7" fmla="*/ 0 h 1089"/>
              <a:gd name="T8" fmla="*/ 0 w 1089"/>
              <a:gd name="T9" fmla="*/ 195876 h 1089"/>
              <a:gd name="T10" fmla="*/ 0 w 1089"/>
              <a:gd name="T11" fmla="*/ 195876 h 1089"/>
              <a:gd name="T12" fmla="*/ 195876 w 1089"/>
              <a:gd name="T13" fmla="*/ 391752 h 1089"/>
              <a:gd name="T14" fmla="*/ 195876 w 1089"/>
              <a:gd name="T15" fmla="*/ 391752 h 1089"/>
              <a:gd name="T16" fmla="*/ 391753 w 1089"/>
              <a:gd name="T17" fmla="*/ 195876 h 108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089" h="1089">
                <a:moveTo>
                  <a:pt x="1088" y="544"/>
                </a:moveTo>
                <a:lnTo>
                  <a:pt x="1088" y="544"/>
                </a:lnTo>
                <a:cubicBezTo>
                  <a:pt x="1088" y="244"/>
                  <a:pt x="845" y="0"/>
                  <a:pt x="544" y="0"/>
                </a:cubicBezTo>
                <a:cubicBezTo>
                  <a:pt x="244" y="0"/>
                  <a:pt x="0" y="244"/>
                  <a:pt x="0" y="544"/>
                </a:cubicBezTo>
                <a:cubicBezTo>
                  <a:pt x="0" y="845"/>
                  <a:pt x="244" y="1088"/>
                  <a:pt x="544" y="1088"/>
                </a:cubicBezTo>
                <a:cubicBezTo>
                  <a:pt x="845" y="1088"/>
                  <a:pt x="1088" y="845"/>
                  <a:pt x="1088" y="544"/>
                </a:cubicBezTo>
              </a:path>
            </a:pathLst>
          </a:custGeom>
          <a:solidFill>
            <a:srgbClr val="DCCB3F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Line 468">
            <a:extLst>
              <a:ext uri="{FF2B5EF4-FFF2-40B4-BE49-F238E27FC236}">
                <a16:creationId xmlns:a16="http://schemas.microsoft.com/office/drawing/2014/main" id="{5DF5F4F0-5A46-A54F-829D-2653E60C6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71166" y="6689959"/>
            <a:ext cx="1030285" cy="344447"/>
          </a:xfrm>
          <a:prstGeom prst="line">
            <a:avLst/>
          </a:prstGeom>
          <a:noFill/>
          <a:ln w="38100">
            <a:solidFill>
              <a:srgbClr val="DCCB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469">
            <a:extLst>
              <a:ext uri="{FF2B5EF4-FFF2-40B4-BE49-F238E27FC236}">
                <a16:creationId xmlns:a16="http://schemas.microsoft.com/office/drawing/2014/main" id="{041F7F89-0D2C-0940-A956-75DEFCFF62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8122" y="5660665"/>
            <a:ext cx="1488584" cy="1488614"/>
          </a:xfrm>
          <a:custGeom>
            <a:avLst/>
            <a:gdLst>
              <a:gd name="T0" fmla="*/ 353530 w 1195"/>
              <a:gd name="T1" fmla="*/ 353170 h 1195"/>
              <a:gd name="T2" fmla="*/ 353530 w 1195"/>
              <a:gd name="T3" fmla="*/ 353170 h 1195"/>
              <a:gd name="T4" fmla="*/ 353530 w 1195"/>
              <a:gd name="T5" fmla="*/ 76322 h 1195"/>
              <a:gd name="T6" fmla="*/ 353530 w 1195"/>
              <a:gd name="T7" fmla="*/ 76322 h 1195"/>
              <a:gd name="T8" fmla="*/ 76322 w 1195"/>
              <a:gd name="T9" fmla="*/ 76322 h 1195"/>
              <a:gd name="T10" fmla="*/ 76322 w 1195"/>
              <a:gd name="T11" fmla="*/ 76322 h 1195"/>
              <a:gd name="T12" fmla="*/ 76322 w 1195"/>
              <a:gd name="T13" fmla="*/ 353170 h 1195"/>
              <a:gd name="T14" fmla="*/ 76322 w 1195"/>
              <a:gd name="T15" fmla="*/ 353170 h 1195"/>
              <a:gd name="T16" fmla="*/ 353530 w 1195"/>
              <a:gd name="T17" fmla="*/ 353170 h 11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95" h="1195">
                <a:moveTo>
                  <a:pt x="982" y="981"/>
                </a:moveTo>
                <a:lnTo>
                  <a:pt x="982" y="981"/>
                </a:lnTo>
                <a:cubicBezTo>
                  <a:pt x="1194" y="769"/>
                  <a:pt x="1194" y="425"/>
                  <a:pt x="982" y="212"/>
                </a:cubicBezTo>
                <a:cubicBezTo>
                  <a:pt x="769" y="0"/>
                  <a:pt x="424" y="0"/>
                  <a:pt x="212" y="212"/>
                </a:cubicBezTo>
                <a:cubicBezTo>
                  <a:pt x="0" y="425"/>
                  <a:pt x="0" y="769"/>
                  <a:pt x="212" y="981"/>
                </a:cubicBezTo>
                <a:cubicBezTo>
                  <a:pt x="424" y="1194"/>
                  <a:pt x="769" y="1194"/>
                  <a:pt x="982" y="981"/>
                </a:cubicBezTo>
              </a:path>
            </a:pathLst>
          </a:custGeom>
          <a:solidFill>
            <a:srgbClr val="DCCB3F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Line 470">
            <a:extLst>
              <a:ext uri="{FF2B5EF4-FFF2-40B4-BE49-F238E27FC236}">
                <a16:creationId xmlns:a16="http://schemas.microsoft.com/office/drawing/2014/main" id="{1B10A650-BABF-7E48-8CAA-1ED5D74E4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77627" y="10150011"/>
            <a:ext cx="651129" cy="1185870"/>
          </a:xfrm>
          <a:prstGeom prst="line">
            <a:avLst/>
          </a:prstGeom>
          <a:noFill/>
          <a:ln w="38100">
            <a:solidFill>
              <a:srgbClr val="DCCB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471">
            <a:extLst>
              <a:ext uri="{FF2B5EF4-FFF2-40B4-BE49-F238E27FC236}">
                <a16:creationId xmlns:a16="http://schemas.microsoft.com/office/drawing/2014/main" id="{8EAA1966-C711-0246-88E5-47E5820D22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6520" y="11179037"/>
            <a:ext cx="1488584" cy="1488614"/>
          </a:xfrm>
          <a:custGeom>
            <a:avLst/>
            <a:gdLst>
              <a:gd name="T0" fmla="*/ 353530 w 1195"/>
              <a:gd name="T1" fmla="*/ 76322 h 1195"/>
              <a:gd name="T2" fmla="*/ 353530 w 1195"/>
              <a:gd name="T3" fmla="*/ 76322 h 1195"/>
              <a:gd name="T4" fmla="*/ 353530 w 1195"/>
              <a:gd name="T5" fmla="*/ 353530 h 1195"/>
              <a:gd name="T6" fmla="*/ 353530 w 1195"/>
              <a:gd name="T7" fmla="*/ 353530 h 1195"/>
              <a:gd name="T8" fmla="*/ 76322 w 1195"/>
              <a:gd name="T9" fmla="*/ 353530 h 1195"/>
              <a:gd name="T10" fmla="*/ 76322 w 1195"/>
              <a:gd name="T11" fmla="*/ 353530 h 1195"/>
              <a:gd name="T12" fmla="*/ 76322 w 1195"/>
              <a:gd name="T13" fmla="*/ 76322 h 1195"/>
              <a:gd name="T14" fmla="*/ 76322 w 1195"/>
              <a:gd name="T15" fmla="*/ 76322 h 1195"/>
              <a:gd name="T16" fmla="*/ 353530 w 1195"/>
              <a:gd name="T17" fmla="*/ 76322 h 11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95" h="1195">
                <a:moveTo>
                  <a:pt x="982" y="212"/>
                </a:moveTo>
                <a:lnTo>
                  <a:pt x="982" y="212"/>
                </a:lnTo>
                <a:cubicBezTo>
                  <a:pt x="1194" y="425"/>
                  <a:pt x="1194" y="769"/>
                  <a:pt x="982" y="982"/>
                </a:cubicBezTo>
                <a:cubicBezTo>
                  <a:pt x="769" y="1194"/>
                  <a:pt x="424" y="1194"/>
                  <a:pt x="212" y="982"/>
                </a:cubicBezTo>
                <a:cubicBezTo>
                  <a:pt x="0" y="769"/>
                  <a:pt x="0" y="425"/>
                  <a:pt x="212" y="212"/>
                </a:cubicBezTo>
                <a:cubicBezTo>
                  <a:pt x="424" y="0"/>
                  <a:pt x="769" y="0"/>
                  <a:pt x="982" y="212"/>
                </a:cubicBezTo>
              </a:path>
            </a:pathLst>
          </a:custGeom>
          <a:solidFill>
            <a:srgbClr val="DCCB3F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468">
            <a:extLst>
              <a:ext uri="{FF2B5EF4-FFF2-40B4-BE49-F238E27FC236}">
                <a16:creationId xmlns:a16="http://schemas.microsoft.com/office/drawing/2014/main" id="{DEBE40E3-2E95-4B3A-BE06-F480E52D8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rot="1106845" flipH="1" flipV="1">
            <a:off x="8061396" y="4316843"/>
            <a:ext cx="1569654" cy="1622707"/>
          </a:xfrm>
          <a:prstGeom prst="line">
            <a:avLst/>
          </a:prstGeom>
          <a:noFill/>
          <a:ln w="38100">
            <a:solidFill>
              <a:srgbClr val="DCCB3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469">
            <a:extLst>
              <a:ext uri="{FF2B5EF4-FFF2-40B4-BE49-F238E27FC236}">
                <a16:creationId xmlns:a16="http://schemas.microsoft.com/office/drawing/2014/main" id="{24ABABCE-6A31-4C62-BEB6-69631D3DB5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192" y="2796887"/>
            <a:ext cx="1488584" cy="1488614"/>
          </a:xfrm>
          <a:custGeom>
            <a:avLst/>
            <a:gdLst>
              <a:gd name="T0" fmla="*/ 353530 w 1195"/>
              <a:gd name="T1" fmla="*/ 353170 h 1195"/>
              <a:gd name="T2" fmla="*/ 353530 w 1195"/>
              <a:gd name="T3" fmla="*/ 353170 h 1195"/>
              <a:gd name="T4" fmla="*/ 353530 w 1195"/>
              <a:gd name="T5" fmla="*/ 76322 h 1195"/>
              <a:gd name="T6" fmla="*/ 353530 w 1195"/>
              <a:gd name="T7" fmla="*/ 76322 h 1195"/>
              <a:gd name="T8" fmla="*/ 76322 w 1195"/>
              <a:gd name="T9" fmla="*/ 76322 h 1195"/>
              <a:gd name="T10" fmla="*/ 76322 w 1195"/>
              <a:gd name="T11" fmla="*/ 76322 h 1195"/>
              <a:gd name="T12" fmla="*/ 76322 w 1195"/>
              <a:gd name="T13" fmla="*/ 353170 h 1195"/>
              <a:gd name="T14" fmla="*/ 76322 w 1195"/>
              <a:gd name="T15" fmla="*/ 353170 h 1195"/>
              <a:gd name="T16" fmla="*/ 353530 w 1195"/>
              <a:gd name="T17" fmla="*/ 353170 h 11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95" h="1195">
                <a:moveTo>
                  <a:pt x="982" y="981"/>
                </a:moveTo>
                <a:lnTo>
                  <a:pt x="982" y="981"/>
                </a:lnTo>
                <a:cubicBezTo>
                  <a:pt x="1194" y="769"/>
                  <a:pt x="1194" y="425"/>
                  <a:pt x="982" y="212"/>
                </a:cubicBezTo>
                <a:cubicBezTo>
                  <a:pt x="769" y="0"/>
                  <a:pt x="424" y="0"/>
                  <a:pt x="212" y="212"/>
                </a:cubicBezTo>
                <a:cubicBezTo>
                  <a:pt x="0" y="425"/>
                  <a:pt x="0" y="769"/>
                  <a:pt x="212" y="981"/>
                </a:cubicBezTo>
                <a:cubicBezTo>
                  <a:pt x="424" y="1194"/>
                  <a:pt x="769" y="1194"/>
                  <a:pt x="982" y="981"/>
                </a:cubicBezTo>
              </a:path>
            </a:pathLst>
          </a:custGeom>
          <a:solidFill>
            <a:srgbClr val="DCCB3F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Line 269">
            <a:extLst>
              <a:ext uri="{FF2B5EF4-FFF2-40B4-BE49-F238E27FC236}">
                <a16:creationId xmlns:a16="http://schemas.microsoft.com/office/drawing/2014/main" id="{AC129601-9AB7-4129-9D01-8A3CB4CD5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621794" y="3947752"/>
            <a:ext cx="489568" cy="2109905"/>
          </a:xfrm>
          <a:prstGeom prst="line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reeform 270">
            <a:extLst>
              <a:ext uri="{FF2B5EF4-FFF2-40B4-BE49-F238E27FC236}">
                <a16:creationId xmlns:a16="http://schemas.microsoft.com/office/drawing/2014/main" id="{E4BF5D50-BA3E-44FD-A4A7-F5B6E9876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31029" y="2591601"/>
            <a:ext cx="1488587" cy="1488614"/>
          </a:xfrm>
          <a:custGeom>
            <a:avLst/>
            <a:gdLst>
              <a:gd name="T0" fmla="*/ 76682 w 1195"/>
              <a:gd name="T1" fmla="*/ 353170 h 1195"/>
              <a:gd name="T2" fmla="*/ 76682 w 1195"/>
              <a:gd name="T3" fmla="*/ 353170 h 1195"/>
              <a:gd name="T4" fmla="*/ 76682 w 1195"/>
              <a:gd name="T5" fmla="*/ 76322 h 1195"/>
              <a:gd name="T6" fmla="*/ 76682 w 1195"/>
              <a:gd name="T7" fmla="*/ 76322 h 1195"/>
              <a:gd name="T8" fmla="*/ 353531 w 1195"/>
              <a:gd name="T9" fmla="*/ 76322 h 1195"/>
              <a:gd name="T10" fmla="*/ 353531 w 1195"/>
              <a:gd name="T11" fmla="*/ 76322 h 1195"/>
              <a:gd name="T12" fmla="*/ 353531 w 1195"/>
              <a:gd name="T13" fmla="*/ 353170 h 1195"/>
              <a:gd name="T14" fmla="*/ 353531 w 1195"/>
              <a:gd name="T15" fmla="*/ 353170 h 1195"/>
              <a:gd name="T16" fmla="*/ 76682 w 1195"/>
              <a:gd name="T17" fmla="*/ 353170 h 119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195" h="1195">
                <a:moveTo>
                  <a:pt x="213" y="981"/>
                </a:moveTo>
                <a:lnTo>
                  <a:pt x="213" y="981"/>
                </a:lnTo>
                <a:cubicBezTo>
                  <a:pt x="0" y="769"/>
                  <a:pt x="0" y="425"/>
                  <a:pt x="213" y="212"/>
                </a:cubicBezTo>
                <a:cubicBezTo>
                  <a:pt x="425" y="0"/>
                  <a:pt x="770" y="0"/>
                  <a:pt x="982" y="212"/>
                </a:cubicBezTo>
                <a:cubicBezTo>
                  <a:pt x="1194" y="425"/>
                  <a:pt x="1194" y="769"/>
                  <a:pt x="982" y="981"/>
                </a:cubicBezTo>
                <a:cubicBezTo>
                  <a:pt x="770" y="1194"/>
                  <a:pt x="425" y="1194"/>
                  <a:pt x="213" y="981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Google Shape;545;p48">
            <a:extLst>
              <a:ext uri="{FF2B5EF4-FFF2-40B4-BE49-F238E27FC236}">
                <a16:creationId xmlns:a16="http://schemas.microsoft.com/office/drawing/2014/main" id="{A10930EF-AAE2-4FEA-ADF7-4CA8FDFC4A9A}"/>
              </a:ext>
            </a:extLst>
          </p:cNvPr>
          <p:cNvSpPr txBox="1">
            <a:spLocks/>
          </p:cNvSpPr>
          <p:nvPr/>
        </p:nvSpPr>
        <p:spPr>
          <a:xfrm>
            <a:off x="14698879" y="10410798"/>
            <a:ext cx="8901900" cy="25852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Kontrasta risinājumi </a:t>
            </a:r>
          </a:p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Piekļūstami galdi </a:t>
            </a:r>
          </a:p>
          <a:p>
            <a:pPr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Pārdošanas letes augstums ≤ 0,9 m</a:t>
            </a:r>
            <a:endParaRPr lang="en-US" sz="3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38" name="Attēls 37" descr="acs simbols">
            <a:extLst>
              <a:ext uri="{FF2B5EF4-FFF2-40B4-BE49-F238E27FC236}">
                <a16:creationId xmlns:a16="http://schemas.microsoft.com/office/drawing/2014/main" id="{6FBD9BCE-A2BA-4B46-9910-AE2830DBC6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59770" y="10578650"/>
            <a:ext cx="1136491" cy="1136491"/>
          </a:xfrm>
          <a:prstGeom prst="rect">
            <a:avLst/>
          </a:prstGeom>
        </p:spPr>
      </p:pic>
      <p:sp>
        <p:nvSpPr>
          <p:cNvPr id="58" name="Google Shape;545;p48">
            <a:extLst>
              <a:ext uri="{FF2B5EF4-FFF2-40B4-BE49-F238E27FC236}">
                <a16:creationId xmlns:a16="http://schemas.microsoft.com/office/drawing/2014/main" id="{EBEB44DC-2F9B-4903-9D1E-EB3B8FB15E53}"/>
              </a:ext>
            </a:extLst>
          </p:cNvPr>
          <p:cNvSpPr txBox="1">
            <a:spLocks/>
          </p:cNvSpPr>
          <p:nvPr/>
        </p:nvSpPr>
        <p:spPr>
          <a:xfrm>
            <a:off x="17837014" y="7681048"/>
            <a:ext cx="5763765" cy="22775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Piekļūstamas sanitārtehniskas telpas un bērnu pārtinami galdi</a:t>
            </a:r>
            <a:endParaRPr lang="en-US" sz="3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60" name="Attēls 59" descr="cilvēka ratiņkrēslā simbols">
            <a:extLst>
              <a:ext uri="{FF2B5EF4-FFF2-40B4-BE49-F238E27FC236}">
                <a16:creationId xmlns:a16="http://schemas.microsoft.com/office/drawing/2014/main" id="{716CC7F3-FB3B-4E70-85E5-4D10FF019A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25" b="90000" l="10000" r="90000">
                        <a14:foregroundMark x1="38043" y1="9125" x2="34891" y2="14375"/>
                        <a14:foregroundMark x1="34891" y1="14375" x2="37717" y2="15500"/>
                        <a14:foregroundMark x1="25543" y1="50875" x2="22826" y2="56750"/>
                        <a14:foregroundMark x1="22826" y1="56750" x2="21630" y2="7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53928" y="7190343"/>
            <a:ext cx="995045" cy="865257"/>
          </a:xfrm>
          <a:prstGeom prst="rect">
            <a:avLst/>
          </a:prstGeom>
        </p:spPr>
      </p:pic>
      <p:sp>
        <p:nvSpPr>
          <p:cNvPr id="48" name="Google Shape;545;p48">
            <a:extLst>
              <a:ext uri="{FF2B5EF4-FFF2-40B4-BE49-F238E27FC236}">
                <a16:creationId xmlns:a16="http://schemas.microsoft.com/office/drawing/2014/main" id="{27553144-4F0E-FD46-AA8C-603253F3A678}"/>
              </a:ext>
            </a:extLst>
          </p:cNvPr>
          <p:cNvSpPr txBox="1">
            <a:spLocks/>
          </p:cNvSpPr>
          <p:nvPr/>
        </p:nvSpPr>
        <p:spPr>
          <a:xfrm>
            <a:off x="17446230" y="4432931"/>
            <a:ext cx="6154550" cy="22775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Piekļūstami ceļi, uzbrauktuves, atpūtas soliņi blakus ceļiem</a:t>
            </a:r>
            <a:endParaRPr lang="en-US" sz="3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2" name="Attēls 11" descr="celiņu simbols">
            <a:extLst>
              <a:ext uri="{FF2B5EF4-FFF2-40B4-BE49-F238E27FC236}">
                <a16:creationId xmlns:a16="http://schemas.microsoft.com/office/drawing/2014/main" id="{8BF58C9D-B76A-4A1D-ACB0-1DA671FEE7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14" b="100000" l="1653" r="100000">
                        <a14:foregroundMark x1="28099" y1="22892" x2="28099" y2="25301"/>
                        <a14:foregroundMark x1="29752" y1="12048" x2="28926" y2="19277"/>
                        <a14:foregroundMark x1="28099" y1="25301" x2="8264" y2="39759"/>
                        <a14:foregroundMark x1="14050" y1="73494" x2="99174" y2="93976"/>
                        <a14:foregroundMark x1="9917" y1="83133" x2="27273" y2="96386"/>
                        <a14:foregroundMark x1="27273" y1="96386" x2="37190" y2="98795"/>
                        <a14:foregroundMark x1="4132" y1="69880" x2="1653" y2="66265"/>
                        <a14:backgroundMark x1="29752" y1="20482" x2="29752" y2="20482"/>
                        <a14:backgroundMark x1="29752" y1="20482" x2="27273" y2="204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9099" y="4946888"/>
            <a:ext cx="1153614" cy="794758"/>
          </a:xfrm>
          <a:prstGeom prst="rect">
            <a:avLst/>
          </a:prstGeom>
        </p:spPr>
      </p:pic>
      <p:sp>
        <p:nvSpPr>
          <p:cNvPr id="47" name="Google Shape;545;p48">
            <a:extLst>
              <a:ext uri="{FF2B5EF4-FFF2-40B4-BE49-F238E27FC236}">
                <a16:creationId xmlns:a16="http://schemas.microsoft.com/office/drawing/2014/main" id="{F3AD29EB-4D5F-8942-A421-5B22F14C0A8A}"/>
              </a:ext>
            </a:extLst>
          </p:cNvPr>
          <p:cNvSpPr txBox="1">
            <a:spLocks/>
          </p:cNvSpPr>
          <p:nvPr/>
        </p:nvSpPr>
        <p:spPr>
          <a:xfrm>
            <a:off x="16080136" y="2820147"/>
            <a:ext cx="7520644" cy="984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Piekļūstama automašīnu stāvvieta</a:t>
            </a:r>
            <a:endParaRPr lang="en-US" sz="3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4" name="Attēls 13" descr="autostāvvietas simbols">
            <a:extLst>
              <a:ext uri="{FF2B5EF4-FFF2-40B4-BE49-F238E27FC236}">
                <a16:creationId xmlns:a16="http://schemas.microsoft.com/office/drawing/2014/main" id="{181DE1D7-C1F2-46E8-9E0E-3ED697AFEA3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67" b="96833" l="10000" r="90000">
                        <a14:foregroundMark x1="29889" y1="14833" x2="26000" y2="21833"/>
                        <a14:foregroundMark x1="26000" y1="21833" x2="19444" y2="50167"/>
                        <a14:foregroundMark x1="19444" y1="50167" x2="24889" y2="78333"/>
                        <a14:foregroundMark x1="24889" y1="78333" x2="28333" y2="85500"/>
                        <a14:foregroundMark x1="28333" y1="85500" x2="47111" y2="95167"/>
                        <a14:foregroundMark x1="47111" y1="95167" x2="53778" y2="95333"/>
                        <a14:foregroundMark x1="53778" y1="95333" x2="65667" y2="89000"/>
                        <a14:foregroundMark x1="65667" y1="89000" x2="70444" y2="84333"/>
                        <a14:foregroundMark x1="70444" y1="84333" x2="80111" y2="57000"/>
                        <a14:foregroundMark x1="80111" y1="57000" x2="80111" y2="35500"/>
                        <a14:foregroundMark x1="80111" y1="35500" x2="71667" y2="19667"/>
                        <a14:foregroundMark x1="71667" y1="19667" x2="59222" y2="6833"/>
                        <a14:foregroundMark x1="59222" y1="6833" x2="44556" y2="5167"/>
                        <a14:foregroundMark x1="44556" y1="5167" x2="30667" y2="10833"/>
                        <a14:foregroundMark x1="30667" y1="10833" x2="28889" y2="13833"/>
                        <a14:foregroundMark x1="41667" y1="95500" x2="51333" y2="96833"/>
                        <a14:foregroundMark x1="41333" y1="25333" x2="41000" y2="5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21794" y="2829045"/>
            <a:ext cx="1307055" cy="871370"/>
          </a:xfrm>
          <a:prstGeom prst="rect">
            <a:avLst/>
          </a:prstGeom>
        </p:spPr>
      </p:pic>
      <p:sp>
        <p:nvSpPr>
          <p:cNvPr id="52" name="Google Shape;544;p48">
            <a:extLst>
              <a:ext uri="{FF2B5EF4-FFF2-40B4-BE49-F238E27FC236}">
                <a16:creationId xmlns:a16="http://schemas.microsoft.com/office/drawing/2014/main" id="{D4FAFFA0-A468-ED4D-8F97-D45B587ABA18}"/>
              </a:ext>
            </a:extLst>
          </p:cNvPr>
          <p:cNvSpPr txBox="1">
            <a:spLocks/>
          </p:cNvSpPr>
          <p:nvPr/>
        </p:nvSpPr>
        <p:spPr>
          <a:xfrm>
            <a:off x="12024159" y="7463924"/>
            <a:ext cx="4374432" cy="10402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3800" spc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JĀNODROŠINA</a:t>
            </a:r>
            <a:endParaRPr lang="en-US" sz="3800" spc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55" name="Google Shape;545;p48">
            <a:extLst>
              <a:ext uri="{FF2B5EF4-FFF2-40B4-BE49-F238E27FC236}">
                <a16:creationId xmlns:a16="http://schemas.microsoft.com/office/drawing/2014/main" id="{F5204852-8EDE-4C98-9F02-5B477A91ED34}"/>
              </a:ext>
            </a:extLst>
          </p:cNvPr>
          <p:cNvSpPr txBox="1">
            <a:spLocks/>
          </p:cNvSpPr>
          <p:nvPr/>
        </p:nvSpPr>
        <p:spPr>
          <a:xfrm>
            <a:off x="655179" y="11101203"/>
            <a:ext cx="8000968" cy="240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KULTŪRAS PASĀKUMU VIETAS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Pārvietošanās teritorijā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Objekti</a:t>
            </a:r>
          </a:p>
        </p:txBody>
      </p:sp>
      <p:pic>
        <p:nvPicPr>
          <p:cNvPr id="6" name="Attēls 5" descr="kultūras pasākumu simbols">
            <a:extLst>
              <a:ext uri="{FF2B5EF4-FFF2-40B4-BE49-F238E27FC236}">
                <a16:creationId xmlns:a16="http://schemas.microsoft.com/office/drawing/2014/main" id="{7E5EBE4F-A2BB-44C2-964E-7FC7A9E60A5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500" b="95556" l="3056" r="99167">
                        <a14:foregroundMark x1="49722" y1="14167" x2="63056" y2="11389"/>
                        <a14:foregroundMark x1="56944" y1="10833" x2="41667" y2="9444"/>
                        <a14:foregroundMark x1="41667" y1="9444" x2="32500" y2="21389"/>
                        <a14:foregroundMark x1="32500" y1="21389" x2="35556" y2="36111"/>
                        <a14:foregroundMark x1="35556" y1="36111" x2="50833" y2="23056"/>
                        <a14:foregroundMark x1="44167" y1="11111" x2="58611" y2="11667"/>
                        <a14:foregroundMark x1="58611" y1="11667" x2="40833" y2="10278"/>
                        <a14:foregroundMark x1="34722" y1="6667" x2="64722" y2="6944"/>
                        <a14:foregroundMark x1="64722" y1="6944" x2="66667" y2="15000"/>
                        <a14:foregroundMark x1="35355" y1="84884" x2="38056" y2="88611"/>
                        <a14:foregroundMark x1="24167" y1="69444" x2="35355" y2="84884"/>
                        <a14:foregroundMark x1="12500" y1="51944" x2="26667" y2="51944"/>
                        <a14:foregroundMark x1="26667" y1="51944" x2="39444" y2="57500"/>
                        <a14:foregroundMark x1="45610" y1="65116" x2="48889" y2="69167"/>
                        <a14:foregroundMark x1="39444" y1="57500" x2="45610" y2="65116"/>
                        <a14:foregroundMark x1="48889" y1="69167" x2="51667" y2="84167"/>
                        <a14:foregroundMark x1="51667" y1="84167" x2="37500" y2="80556"/>
                        <a14:foregroundMark x1="37500" y1="80556" x2="25278" y2="73333"/>
                        <a14:foregroundMark x1="25278" y1="73333" x2="14444" y2="82500"/>
                        <a14:foregroundMark x1="14444" y1="82500" x2="14167" y2="84167"/>
                        <a14:foregroundMark x1="11944" y1="70833" x2="3056" y2="59722"/>
                        <a14:foregroundMark x1="3056" y1="59722" x2="13611" y2="50833"/>
                        <a14:foregroundMark x1="13495" y1="84884" x2="22500" y2="93889"/>
                        <a14:foregroundMark x1="12500" y1="83889" x2="13495" y2="84884"/>
                        <a14:foregroundMark x1="22500" y1="93889" x2="37222" y2="92222"/>
                        <a14:foregroundMark x1="37222" y1="92222" x2="47222" y2="86667"/>
                        <a14:foregroundMark x1="39167" y1="95833" x2="25833" y2="95833"/>
                        <a14:foregroundMark x1="64722" y1="28056" x2="78889" y2="33889"/>
                        <a14:foregroundMark x1="78889" y1="33889" x2="93056" y2="29722"/>
                        <a14:foregroundMark x1="96788" y1="40698" x2="97778" y2="43611"/>
                        <a14:foregroundMark x1="93056" y1="29722" x2="96788" y2="40698"/>
                        <a14:foregroundMark x1="97778" y1="43611" x2="85278" y2="50556"/>
                        <a14:foregroundMark x1="76717" y1="40698" x2="76111" y2="40000"/>
                        <a14:foregroundMark x1="78736" y1="43023" x2="76717" y2="40698"/>
                        <a14:foregroundMark x1="85278" y1="50556" x2="78736" y2="43023"/>
                        <a14:foregroundMark x1="75397" y1="39535" x2="64167" y2="32222"/>
                        <a14:foregroundMark x1="76111" y1="40000" x2="75397" y2="39535"/>
                        <a14:foregroundMark x1="64582" y1="43023" x2="64722" y2="46667"/>
                        <a14:foregroundMark x1="64493" y1="40698" x2="64582" y2="43023"/>
                        <a14:foregroundMark x1="64448" y1="39535" x2="64493" y2="40698"/>
                        <a14:foregroundMark x1="64167" y1="32222" x2="64448" y2="39535"/>
                        <a14:foregroundMark x1="64722" y1="46667" x2="78056" y2="53056"/>
                        <a14:foregroundMark x1="78056" y1="53056" x2="91944" y2="55000"/>
                        <a14:foregroundMark x1="89412" y1="66279" x2="88889" y2="68611"/>
                        <a14:foregroundMark x1="89673" y1="65116" x2="89412" y2="66279"/>
                        <a14:foregroundMark x1="89934" y1="63953" x2="89673" y2="65116"/>
                        <a14:foregroundMark x1="90195" y1="62791" x2="89934" y2="63953"/>
                        <a14:foregroundMark x1="91944" y1="55000" x2="90195" y2="62791"/>
                        <a14:foregroundMark x1="88889" y1="68611" x2="74444" y2="70278"/>
                        <a14:foregroundMark x1="66958" y1="62791" x2="64167" y2="60000"/>
                        <a14:foregroundMark x1="68120" y1="63953" x2="66958" y2="62791"/>
                        <a14:foregroundMark x1="69283" y1="65116" x2="68120" y2="63953"/>
                        <a14:foregroundMark x1="70446" y1="66279" x2="69283" y2="65116"/>
                        <a14:foregroundMark x1="74444" y1="70278" x2="70446" y2="66279"/>
                        <a14:foregroundMark x1="64167" y1="60000" x2="63056" y2="50556"/>
                        <a14:foregroundMark x1="97097" y1="40698" x2="99167" y2="47500"/>
                        <a14:foregroundMark x1="93333" y1="28333" x2="97097" y2="40698"/>
                        <a14:foregroundMark x1="99167" y1="47500" x2="95833" y2="62500"/>
                        <a14:foregroundMark x1="32500" y1="2500" x2="33611" y2="2500"/>
                        <a14:backgroundMark x1="80233" y1="65116" x2="80233" y2="65116"/>
                        <a14:backgroundMark x1="73256" y1="40698" x2="73256" y2="40698"/>
                        <a14:backgroundMark x1="67442" y1="43023" x2="67442" y2="43023"/>
                        <a14:backgroundMark x1="69767" y1="39535" x2="69767" y2="39535"/>
                        <a14:backgroundMark x1="20930" y1="84884" x2="20930" y2="84884"/>
                        <a14:backgroundMark x1="73256" y1="63953" x2="73256" y2="63953"/>
                        <a14:backgroundMark x1="89535" y1="62791" x2="89535" y2="62791"/>
                        <a14:backgroundMark x1="68605" y1="65116" x2="68605" y2="65116"/>
                        <a14:backgroundMark x1="72093" y1="66279" x2="72093" y2="66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138" y="11469944"/>
            <a:ext cx="818576" cy="818576"/>
          </a:xfrm>
          <a:prstGeom prst="rect">
            <a:avLst/>
          </a:prstGeom>
        </p:spPr>
      </p:pic>
      <p:sp>
        <p:nvSpPr>
          <p:cNvPr id="50" name="Google Shape;545;p48">
            <a:extLst>
              <a:ext uri="{FF2B5EF4-FFF2-40B4-BE49-F238E27FC236}">
                <a16:creationId xmlns:a16="http://schemas.microsoft.com/office/drawing/2014/main" id="{DA02DF32-5D03-4EB3-829F-59CDC60D7A56}"/>
              </a:ext>
            </a:extLst>
          </p:cNvPr>
          <p:cNvSpPr txBox="1">
            <a:spLocks/>
          </p:cNvSpPr>
          <p:nvPr/>
        </p:nvSpPr>
        <p:spPr>
          <a:xfrm>
            <a:off x="652348" y="8717605"/>
            <a:ext cx="8000968" cy="24006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KONCERTU VIETAS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Skatuve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Skatītāju vietas</a:t>
            </a:r>
          </a:p>
        </p:txBody>
      </p:sp>
      <p:pic>
        <p:nvPicPr>
          <p:cNvPr id="56" name="Attēls 55" descr="skaļruņa simbols">
            <a:extLst>
              <a:ext uri="{FF2B5EF4-FFF2-40B4-BE49-F238E27FC236}">
                <a16:creationId xmlns:a16="http://schemas.microsoft.com/office/drawing/2014/main" id="{92530B39-FE9D-4267-B857-6DD6D3DFBD2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45" b="96291" l="562" r="96629">
                        <a14:foregroundMark x1="8876" y1="33234" x2="5281" y2="39318"/>
                        <a14:foregroundMark x1="5281" y1="39318" x2="7865" y2="49852"/>
                        <a14:foregroundMark x1="1348" y1="38131" x2="674" y2="45697"/>
                        <a14:foregroundMark x1="674" y1="45697" x2="899" y2="46142"/>
                        <a14:foregroundMark x1="61798" y1="8605" x2="66966" y2="5045"/>
                        <a14:foregroundMark x1="66966" y1="5045" x2="67191" y2="5045"/>
                        <a14:foregroundMark x1="25730" y1="71217" x2="28315" y2="86053"/>
                        <a14:foregroundMark x1="28315" y1="86053" x2="32809" y2="91395"/>
                        <a14:foregroundMark x1="32809" y1="91395" x2="33146" y2="82641"/>
                        <a14:foregroundMark x1="33146" y1="82641" x2="32022" y2="77893"/>
                        <a14:foregroundMark x1="38876" y1="95994" x2="31573" y2="96439"/>
                        <a14:foregroundMark x1="82247" y1="35163" x2="84831" y2="41840"/>
                        <a14:foregroundMark x1="84831" y1="41840" x2="84719" y2="52374"/>
                        <a14:foregroundMark x1="91573" y1="22849" x2="96629" y2="299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105" y="9149208"/>
            <a:ext cx="1046899" cy="792820"/>
          </a:xfrm>
          <a:prstGeom prst="rect">
            <a:avLst/>
          </a:prstGeom>
        </p:spPr>
      </p:pic>
      <p:sp>
        <p:nvSpPr>
          <p:cNvPr id="40" name="Google Shape;545;p48">
            <a:extLst>
              <a:ext uri="{FF2B5EF4-FFF2-40B4-BE49-F238E27FC236}">
                <a16:creationId xmlns:a16="http://schemas.microsoft.com/office/drawing/2014/main" id="{A99E7DFD-270A-4E6F-A48E-DE2412E1F786}"/>
              </a:ext>
            </a:extLst>
          </p:cNvPr>
          <p:cNvSpPr txBox="1">
            <a:spLocks/>
          </p:cNvSpPr>
          <p:nvPr/>
        </p:nvSpPr>
        <p:spPr>
          <a:xfrm>
            <a:off x="652348" y="5036016"/>
            <a:ext cx="6854734" cy="36625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ĢIMENES ATPŪTAS VIETAS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Bērnu spēļu zonas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Aktīvas atpūtas zonas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Interaktīvas atpūtas/ meistarklašu vietas / 	tirdziņi</a:t>
            </a:r>
          </a:p>
        </p:txBody>
      </p:sp>
      <p:pic>
        <p:nvPicPr>
          <p:cNvPr id="8" name="Attēls 7" descr="ģimenes simbols">
            <a:extLst>
              <a:ext uri="{FF2B5EF4-FFF2-40B4-BE49-F238E27FC236}">
                <a16:creationId xmlns:a16="http://schemas.microsoft.com/office/drawing/2014/main" id="{52FDFEE6-B57A-42F8-A402-1F505C6AE87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891" b="90109" l="2283" r="97174">
                        <a14:foregroundMark x1="16304" y1="74457" x2="16413" y2="66087"/>
                        <a14:foregroundMark x1="16413" y1="66087" x2="26413" y2="50870"/>
                        <a14:foregroundMark x1="26413" y1="50870" x2="37500" y2="45761"/>
                        <a14:foregroundMark x1="37500" y1="45761" x2="32609" y2="57717"/>
                        <a14:foregroundMark x1="32609" y1="57717" x2="32283" y2="63696"/>
                        <a14:foregroundMark x1="32283" y1="63696" x2="34891" y2="68696"/>
                        <a14:foregroundMark x1="34891" y1="68696" x2="34891" y2="68696"/>
                        <a14:foregroundMark x1="10978" y1="50978" x2="761" y2="68261"/>
                        <a14:foregroundMark x1="761" y1="68261" x2="5870" y2="78587"/>
                        <a14:foregroundMark x1="5870" y1="78587" x2="6196" y2="84783"/>
                        <a14:foregroundMark x1="6196" y1="84783" x2="17391" y2="88043"/>
                        <a14:foregroundMark x1="17391" y1="88043" x2="18043" y2="88370"/>
                        <a14:foregroundMark x1="52935" y1="45761" x2="62065" y2="45435"/>
                        <a14:foregroundMark x1="62065" y1="45435" x2="68152" y2="45761"/>
                        <a14:foregroundMark x1="68152" y1="45761" x2="76630" y2="50109"/>
                        <a14:foregroundMark x1="76630" y1="50109" x2="80543" y2="54130"/>
                        <a14:foregroundMark x1="80543" y1="54130" x2="86522" y2="75000"/>
                        <a14:foregroundMark x1="86522" y1="75000" x2="86739" y2="80978"/>
                        <a14:foregroundMark x1="86739" y1="80978" x2="65978" y2="75109"/>
                        <a14:foregroundMark x1="74565" y1="85543" x2="78587" y2="90109"/>
                        <a14:foregroundMark x1="78587" y1="90109" x2="84457" y2="90435"/>
                        <a14:foregroundMark x1="84457" y1="90435" x2="90217" y2="89783"/>
                        <a14:foregroundMark x1="90217" y1="89783" x2="95435" y2="83804"/>
                        <a14:foregroundMark x1="95435" y1="83804" x2="97174" y2="68152"/>
                        <a14:foregroundMark x1="97174" y1="68152" x2="95543" y2="58152"/>
                        <a14:foregroundMark x1="5435" y1="53261" x2="1413" y2="70326"/>
                        <a14:foregroundMark x1="1413" y1="70326" x2="2391" y2="88152"/>
                        <a14:foregroundMark x1="2391" y1="88152" x2="17717" y2="90109"/>
                        <a14:foregroundMark x1="24783" y1="15217" x2="24783" y2="15217"/>
                        <a14:foregroundMark x1="26196" y1="5978" x2="26196" y2="5978"/>
                        <a14:foregroundMark x1="26739" y1="4891" x2="26739" y2="4891"/>
                        <a14:foregroundMark x1="80000" y1="18478" x2="78913" y2="12174"/>
                        <a14:foregroundMark x1="78913" y1="12174" x2="73370" y2="9783"/>
                        <a14:foregroundMark x1="73370" y1="9783" x2="66630" y2="13152"/>
                        <a14:foregroundMark x1="66630" y1="13152" x2="64891" y2="18696"/>
                        <a14:foregroundMark x1="64891" y1="18696" x2="70870" y2="22174"/>
                        <a14:foregroundMark x1="70870" y1="22174" x2="74565" y2="18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009" y="5966349"/>
            <a:ext cx="723611" cy="723611"/>
          </a:xfrm>
          <a:prstGeom prst="rect">
            <a:avLst/>
          </a:prstGeom>
        </p:spPr>
      </p:pic>
      <p:sp>
        <p:nvSpPr>
          <p:cNvPr id="44" name="Google Shape;545;p48">
            <a:extLst>
              <a:ext uri="{FF2B5EF4-FFF2-40B4-BE49-F238E27FC236}">
                <a16:creationId xmlns:a16="http://schemas.microsoft.com/office/drawing/2014/main" id="{C46DD342-6391-9D4D-BCD4-E68DA40F56E5}"/>
              </a:ext>
            </a:extLst>
          </p:cNvPr>
          <p:cNvSpPr txBox="1">
            <a:spLocks/>
          </p:cNvSpPr>
          <p:nvPr/>
        </p:nvSpPr>
        <p:spPr>
          <a:xfrm>
            <a:off x="652348" y="1884454"/>
            <a:ext cx="9186770" cy="310851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3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MULTIFUNKCIONĀLIE SPORTA LAUKUMI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Sporta/vingrošanas zona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Spēļu/aktivitāšu zona</a:t>
            </a:r>
          </a:p>
          <a:p>
            <a:pPr marL="444500" indent="-35242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lv-LV" sz="3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Zona bērniem</a:t>
            </a:r>
          </a:p>
        </p:txBody>
      </p:sp>
      <p:pic>
        <p:nvPicPr>
          <p:cNvPr id="10" name="Attēls 9" descr="sporta laukuma simbols">
            <a:extLst>
              <a:ext uri="{FF2B5EF4-FFF2-40B4-BE49-F238E27FC236}">
                <a16:creationId xmlns:a16="http://schemas.microsoft.com/office/drawing/2014/main" id="{2EE0AA58-4860-47AD-AF1C-93A8DF37F45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7073" y1="16822" x2="14634" y2="62617"/>
                        <a14:foregroundMark x1="14634" y1="62617" x2="15854" y2="64486"/>
                        <a14:foregroundMark x1="47561" y1="24299" x2="47561" y2="24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1778" y="3017947"/>
            <a:ext cx="769830" cy="1020899"/>
          </a:xfrm>
          <a:prstGeom prst="rect">
            <a:avLst/>
          </a:prstGeom>
        </p:spPr>
      </p:pic>
      <p:sp>
        <p:nvSpPr>
          <p:cNvPr id="51" name="Google Shape;544;p48">
            <a:extLst>
              <a:ext uri="{FF2B5EF4-FFF2-40B4-BE49-F238E27FC236}">
                <a16:creationId xmlns:a16="http://schemas.microsoft.com/office/drawing/2014/main" id="{97B2E217-EE3E-B643-82A8-B3DF72D18200}"/>
              </a:ext>
            </a:extLst>
          </p:cNvPr>
          <p:cNvSpPr txBox="1">
            <a:spLocks/>
          </p:cNvSpPr>
          <p:nvPr/>
        </p:nvSpPr>
        <p:spPr>
          <a:xfrm>
            <a:off x="7635712" y="7451698"/>
            <a:ext cx="4052073" cy="10402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3800" spc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AKTIVITĀTES</a:t>
            </a:r>
            <a:endParaRPr lang="en-US" sz="3800" spc="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9305D5F-4971-4003-B304-F6B5B090280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65164" y="182750"/>
            <a:ext cx="21025723" cy="1805217"/>
          </a:xfrm>
        </p:spPr>
        <p:txBody>
          <a:bodyPr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8. AKTIVITĀŠU</a:t>
            </a:r>
            <a:r>
              <a:rPr lang="lv-LV" baseline="0" dirty="0">
                <a:latin typeface="Arial" panose="020B0604020202020204" pitchFamily="34" charset="0"/>
                <a:cs typeface="Arial" panose="020B0604020202020204" pitchFamily="34" charset="0"/>
              </a:rPr>
              <a:t> ZONAS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 descr="plus zīme">
            <a:extLst>
              <a:ext uri="{FF2B5EF4-FFF2-40B4-BE49-F238E27FC236}">
                <a16:creationId xmlns:a16="http://schemas.microsoft.com/office/drawing/2014/main" id="{49BE843D-B60D-43DB-AA95-2729791A93F1}"/>
              </a:ext>
            </a:extLst>
          </p:cNvPr>
          <p:cNvSpPr txBox="1"/>
          <p:nvPr/>
        </p:nvSpPr>
        <p:spPr>
          <a:xfrm>
            <a:off x="11512708" y="7188590"/>
            <a:ext cx="10341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2394271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7595367" y="10982189"/>
            <a:ext cx="6602241" cy="14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Bērnu pārtinamais galds atpūtas parkā</a:t>
            </a:r>
          </a:p>
        </p:txBody>
      </p:sp>
      <p:pic>
        <p:nvPicPr>
          <p:cNvPr id="12" name="Attēla vietturis 11" descr="Bērnu āra pārtinamais galds">
            <a:extLst>
              <a:ext uri="{FF2B5EF4-FFF2-40B4-BE49-F238E27FC236}">
                <a16:creationId xmlns:a16="http://schemas.microsoft.com/office/drawing/2014/main" id="{719C08EB-EDFA-477D-B732-950AAE2DD9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5368" y="3381387"/>
            <a:ext cx="6011889" cy="7150388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AEE3F304-40C2-437F-B29D-93385D737D5F}"/>
              </a:ext>
            </a:extLst>
          </p:cNvPr>
          <p:cNvSpPr txBox="1">
            <a:spLocks/>
          </p:cNvSpPr>
          <p:nvPr/>
        </p:nvSpPr>
        <p:spPr>
          <a:xfrm>
            <a:off x="8112861" y="10930803"/>
            <a:ext cx="8726596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Piekļūstams bērnu laukums cilvēkiem ar redzes un kustību traucējumiem, ciets un līdzens segums </a:t>
            </a:r>
          </a:p>
        </p:txBody>
      </p:sp>
      <p:pic>
        <p:nvPicPr>
          <p:cNvPr id="10" name="Attēla vietturis 9" descr="bērnu laukums">
            <a:extLst>
              <a:ext uri="{FF2B5EF4-FFF2-40B4-BE49-F238E27FC236}">
                <a16:creationId xmlns:a16="http://schemas.microsoft.com/office/drawing/2014/main" id="{76F9951C-47DF-40CA-A63A-4E15C9F06E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1477" y="3381387"/>
            <a:ext cx="7554696" cy="7150388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548483" y="10926337"/>
            <a:ext cx="6906824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Pieaugušajiem un bērniem ratiņkrēslos piekļūstamas šūpoles</a:t>
            </a:r>
          </a:p>
        </p:txBody>
      </p:sp>
      <p:pic>
        <p:nvPicPr>
          <p:cNvPr id="8" name="Attēla vietturis 7" descr="pielāgotas ratiņkrēsliem šūpoles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393" y="3381387"/>
            <a:ext cx="6463005" cy="7150388"/>
          </a:xfr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D67740EA-62E5-42AD-A636-09999A5D4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4540" y="331233"/>
            <a:ext cx="1776169" cy="205246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98036" y="331233"/>
            <a:ext cx="11706679" cy="2651126"/>
          </a:xfrm>
        </p:spPr>
        <p:txBody>
          <a:bodyPr/>
          <a:lstStyle/>
          <a:p>
            <a:pPr algn="r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AKTIVITĀŠU ZONAS</a:t>
            </a:r>
            <a:b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5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LABĀS PRAKSES PIEMĒRI</a:t>
            </a:r>
            <a:endParaRPr lang="lv-LV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96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6946269" y="10982189"/>
            <a:ext cx="7251339" cy="14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Āra trenažieris ratiņkrēsla lietotājiem</a:t>
            </a:r>
          </a:p>
        </p:txBody>
      </p:sp>
      <p:pic>
        <p:nvPicPr>
          <p:cNvPr id="12" name="Attēla vietturis 11" descr="piekļūstams ratiņkrēsla lietotājiem āra trenažieris">
            <a:extLst>
              <a:ext uri="{FF2B5EF4-FFF2-40B4-BE49-F238E27FC236}">
                <a16:creationId xmlns:a16="http://schemas.microsoft.com/office/drawing/2014/main" id="{719C08EB-EDFA-477D-B732-950AAE2DD9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91"/>
          <a:stretch/>
        </p:blipFill>
        <p:spPr>
          <a:xfrm>
            <a:off x="16946270" y="3381387"/>
            <a:ext cx="6660987" cy="7101098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AEE3F304-40C2-437F-B29D-93385D737D5F}"/>
              </a:ext>
            </a:extLst>
          </p:cNvPr>
          <p:cNvSpPr txBox="1">
            <a:spLocks/>
          </p:cNvSpPr>
          <p:nvPr/>
        </p:nvSpPr>
        <p:spPr>
          <a:xfrm>
            <a:off x="7741920" y="10737919"/>
            <a:ext cx="8512232" cy="26468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Pastaigu parkā ir brīvi pieejami bērnu rati un </a:t>
            </a:r>
            <a:r>
              <a:rPr lang="lv-LV" sz="40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ratiņkrēsli</a:t>
            </a: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cilvēkiem ar kustību traucējumiem un vecākā gadagājuma cilvēkiem</a:t>
            </a:r>
          </a:p>
        </p:txBody>
      </p:sp>
      <p:pic>
        <p:nvPicPr>
          <p:cNvPr id="10" name="Attēla vietturis 9" descr="Parkā pieejami bērnu rati un rati cilvēkiem ar kustību traucējumiem, vecākā gadagājumā cilvēkiem">
            <a:extLst>
              <a:ext uri="{FF2B5EF4-FFF2-40B4-BE49-F238E27FC236}">
                <a16:creationId xmlns:a16="http://schemas.microsoft.com/office/drawing/2014/main" id="{76F9951C-47DF-40CA-A63A-4E15C9F06E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r="4271"/>
          <a:stretch/>
        </p:blipFill>
        <p:spPr>
          <a:xfrm>
            <a:off x="7741920" y="3381387"/>
            <a:ext cx="8512232" cy="7101098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631371" y="10982189"/>
            <a:ext cx="6906824" cy="20312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 par zivīm, kas dzīvo ezerā, ir arī </a:t>
            </a:r>
            <a:r>
              <a:rPr lang="lv-LV" sz="4000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rakstā</a:t>
            </a:r>
          </a:p>
        </p:txBody>
      </p:sp>
      <p:pic>
        <p:nvPicPr>
          <p:cNvPr id="8" name="Attēla vietturis 7" descr="Informācijas karte Braila rakstā">
            <a:extLst>
              <a:ext uri="{FF2B5EF4-FFF2-40B4-BE49-F238E27FC236}">
                <a16:creationId xmlns:a16="http://schemas.microsoft.com/office/drawing/2014/main" id="{096DD335-9928-4E3C-96F2-490FE01904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0" r="15921" b="27149"/>
          <a:stretch/>
        </p:blipFill>
        <p:spPr>
          <a:xfrm rot="5400000">
            <a:off x="292742" y="3859038"/>
            <a:ext cx="7101098" cy="6145796"/>
          </a:xfr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D67740EA-62E5-42AD-A636-09999A5D4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4540" y="331233"/>
            <a:ext cx="1776169" cy="205246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998036" y="331233"/>
            <a:ext cx="11706679" cy="2651126"/>
          </a:xfrm>
        </p:spPr>
        <p:txBody>
          <a:bodyPr/>
          <a:lstStyle/>
          <a:p>
            <a:pPr algn="r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AKTIVITĀŠU ZONAS</a:t>
            </a:r>
            <a:br>
              <a:rPr lang="lv-LV" sz="68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lv-LV" sz="4500" kern="1200" dirty="0">
                <a:solidFill>
                  <a:srgbClr val="00800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LABĀS PRAKSES PIEMĒRI</a:t>
            </a:r>
            <a:endParaRPr lang="lv-LV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4399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545;p48">
            <a:extLst>
              <a:ext uri="{FF2B5EF4-FFF2-40B4-BE49-F238E27FC236}">
                <a16:creationId xmlns:a16="http://schemas.microsoft.com/office/drawing/2014/main" id="{FD0F3485-F5CF-4B52-BF9F-7792DB16C128}"/>
              </a:ext>
            </a:extLst>
          </p:cNvPr>
          <p:cNvSpPr txBox="1">
            <a:spLocks/>
          </p:cNvSpPr>
          <p:nvPr/>
        </p:nvSpPr>
        <p:spPr>
          <a:xfrm>
            <a:off x="17416607" y="11197647"/>
            <a:ext cx="7352290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Manuāli rati - visurgājējs </a:t>
            </a:r>
          </a:p>
        </p:txBody>
      </p:sp>
      <p:pic>
        <p:nvPicPr>
          <p:cNvPr id="12" name="Attēla vietturis 11" descr="sieviete manuālos ratos - speciāli rati visurgājējs">
            <a:extLst>
              <a:ext uri="{FF2B5EF4-FFF2-40B4-BE49-F238E27FC236}">
                <a16:creationId xmlns:a16="http://schemas.microsoft.com/office/drawing/2014/main" id="{719C08EB-EDFA-477D-B732-950AAE2DD93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4"/>
          <a:stretch/>
        </p:blipFill>
        <p:spPr>
          <a:xfrm>
            <a:off x="17416607" y="3381387"/>
            <a:ext cx="6404519" cy="7150387"/>
          </a:xfrm>
        </p:spPr>
      </p:pic>
      <p:sp>
        <p:nvSpPr>
          <p:cNvPr id="9" name="Google Shape;545;p48">
            <a:extLst>
              <a:ext uri="{FF2B5EF4-FFF2-40B4-BE49-F238E27FC236}">
                <a16:creationId xmlns:a16="http://schemas.microsoft.com/office/drawing/2014/main" id="{AEE3F304-40C2-437F-B29D-93385D737D5F}"/>
              </a:ext>
            </a:extLst>
          </p:cNvPr>
          <p:cNvSpPr txBox="1">
            <a:spLocks/>
          </p:cNvSpPr>
          <p:nvPr/>
        </p:nvSpPr>
        <p:spPr>
          <a:xfrm>
            <a:off x="7970519" y="11105329"/>
            <a:ext cx="7935956" cy="14157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Slēpošanas iespējas cilvēkiem ar kustību traucējumiem</a:t>
            </a:r>
          </a:p>
        </p:txBody>
      </p:sp>
      <p:pic>
        <p:nvPicPr>
          <p:cNvPr id="10" name="Attēla vietturis 9" descr="slēpošanas ratiņkrēsls ">
            <a:extLst>
              <a:ext uri="{FF2B5EF4-FFF2-40B4-BE49-F238E27FC236}">
                <a16:creationId xmlns:a16="http://schemas.microsoft.com/office/drawing/2014/main" id="{76F9951C-47DF-40CA-A63A-4E15C9F06E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r="17039"/>
          <a:stretch/>
        </p:blipFill>
        <p:spPr>
          <a:xfrm>
            <a:off x="7970519" y="3381387"/>
            <a:ext cx="8571273" cy="7150388"/>
          </a:xfrm>
        </p:spPr>
      </p:pic>
      <p:sp>
        <p:nvSpPr>
          <p:cNvPr id="7" name="Google Shape;545;p48">
            <a:extLst>
              <a:ext uri="{FF2B5EF4-FFF2-40B4-BE49-F238E27FC236}">
                <a16:creationId xmlns:a16="http://schemas.microsoft.com/office/drawing/2014/main" id="{97E4E995-FB59-4091-8641-832D5D7EC697}"/>
              </a:ext>
            </a:extLst>
          </p:cNvPr>
          <p:cNvSpPr txBox="1">
            <a:spLocks/>
          </p:cNvSpPr>
          <p:nvPr/>
        </p:nvSpPr>
        <p:spPr>
          <a:xfrm>
            <a:off x="411712" y="11413106"/>
            <a:ext cx="6906824" cy="8001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lv-LV" sz="4000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Elektriskie rati - visurgājējs </a:t>
            </a:r>
          </a:p>
        </p:txBody>
      </p:sp>
      <p:pic>
        <p:nvPicPr>
          <p:cNvPr id="8" name="Attēla vietturis 7" descr="Sieviete elektriskos ratos kalnos">
            <a:extLst>
              <a:ext uri="{FF2B5EF4-FFF2-40B4-BE49-F238E27FC236}">
                <a16:creationId xmlns:a16="http://schemas.microsoft.com/office/drawing/2014/main" id="{096DD335-9928-4E3C-96F2-490FE019040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6"/>
          <a:stretch/>
        </p:blipFill>
        <p:spPr>
          <a:xfrm>
            <a:off x="192053" y="3381387"/>
            <a:ext cx="7346143" cy="7150388"/>
          </a:xfr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D67740EA-62E5-42AD-A636-09999A5D4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12" b="96827" l="3000" r="94000">
                        <a14:foregroundMark x1="10222" y1="60000" x2="4111" y2="68942"/>
                        <a14:foregroundMark x1="4111" y1="68942" x2="6889" y2="73558"/>
                        <a14:foregroundMark x1="6889" y1="73558" x2="11333" y2="69712"/>
                        <a14:foregroundMark x1="11333" y1="69712" x2="11333" y2="59423"/>
                        <a14:foregroundMark x1="3333" y1="68462" x2="6000" y2="71827"/>
                        <a14:foregroundMark x1="84222" y1="10481" x2="94222" y2="4712"/>
                        <a14:foregroundMark x1="94222" y1="4712" x2="87000" y2="12308"/>
                        <a14:foregroundMark x1="19444" y1="89231" x2="21222" y2="93750"/>
                        <a14:foregroundMark x1="21222" y1="93750" x2="25000" y2="97404"/>
                        <a14:foregroundMark x1="25000" y1="97404" x2="27333" y2="92692"/>
                        <a14:foregroundMark x1="27333" y1="92692" x2="23000" y2="89038"/>
                        <a14:foregroundMark x1="23000" y1="89038" x2="21556" y2="89038"/>
                        <a14:foregroundMark x1="21111" y1="92308" x2="23444" y2="96827"/>
                        <a14:foregroundMark x1="23444" y1="96827" x2="25889" y2="95577"/>
                        <a14:foregroundMark x1="3111" y1="67981" x2="4222" y2="7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027" y="199621"/>
            <a:ext cx="1776169" cy="205246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518F063-EBD1-4F0A-8DBC-858FF58D53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5560" y="907458"/>
            <a:ext cx="17221698" cy="1344626"/>
          </a:xfrm>
        </p:spPr>
        <p:txBody>
          <a:bodyPr>
            <a:noAutofit/>
          </a:bodyPr>
          <a:lstStyle/>
          <a:p>
            <a:pPr algn="r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75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  <a:r>
              <a:rPr lang="lv-LV" sz="75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PASAULES IEKĻAUJOŠĀ PRAKSE</a:t>
            </a:r>
            <a:endParaRPr lang="lv-LV" sz="7500" dirty="0">
              <a:solidFill>
                <a:srgbClr val="00800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4913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F11073-AAE7-EF42-B109-F1BA4D408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080059" y="0"/>
            <a:ext cx="8297591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 descr="telefona attēls ar Labklājības ministrijas mājas lapu uz tā ekrāna">
            <a:extLst>
              <a:ext uri="{FF2B5EF4-FFF2-40B4-BE49-F238E27FC236}">
                <a16:creationId xmlns:a16="http://schemas.microsoft.com/office/drawing/2014/main" id="{FF5F2185-1FFB-B146-9762-0E2B4D27D93A}"/>
              </a:ext>
            </a:extLst>
          </p:cNvPr>
          <p:cNvGrpSpPr/>
          <p:nvPr/>
        </p:nvGrpSpPr>
        <p:grpSpPr>
          <a:xfrm rot="1013110">
            <a:off x="14400014" y="729280"/>
            <a:ext cx="6266472" cy="12416089"/>
            <a:chOff x="19601840" y="3549898"/>
            <a:chExt cx="2357437" cy="4670913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2B463440-9328-9048-BF62-7E1B68089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23821" y="3549898"/>
              <a:ext cx="2307981" cy="4670913"/>
            </a:xfrm>
            <a:custGeom>
              <a:avLst/>
              <a:gdLst>
                <a:gd name="T0" fmla="*/ 1830 w 1854"/>
                <a:gd name="T1" fmla="*/ 3460 h 3747"/>
                <a:gd name="T2" fmla="*/ 1830 w 1854"/>
                <a:gd name="T3" fmla="*/ 3460 h 3747"/>
                <a:gd name="T4" fmla="*/ 1568 w 1854"/>
                <a:gd name="T5" fmla="*/ 3723 h 3747"/>
                <a:gd name="T6" fmla="*/ 302 w 1854"/>
                <a:gd name="T7" fmla="*/ 3723 h 3747"/>
                <a:gd name="T8" fmla="*/ 302 w 1854"/>
                <a:gd name="T9" fmla="*/ 3723 h 3747"/>
                <a:gd name="T10" fmla="*/ 23 w 1854"/>
                <a:gd name="T11" fmla="*/ 3444 h 3747"/>
                <a:gd name="T12" fmla="*/ 23 w 1854"/>
                <a:gd name="T13" fmla="*/ 310 h 3747"/>
                <a:gd name="T14" fmla="*/ 23 w 1854"/>
                <a:gd name="T15" fmla="*/ 310 h 3747"/>
                <a:gd name="T16" fmla="*/ 310 w 1854"/>
                <a:gd name="T17" fmla="*/ 24 h 3747"/>
                <a:gd name="T18" fmla="*/ 1534 w 1854"/>
                <a:gd name="T19" fmla="*/ 24 h 3747"/>
                <a:gd name="T20" fmla="*/ 1534 w 1854"/>
                <a:gd name="T21" fmla="*/ 24 h 3747"/>
                <a:gd name="T22" fmla="*/ 1830 w 1854"/>
                <a:gd name="T23" fmla="*/ 320 h 3747"/>
                <a:gd name="T24" fmla="*/ 1830 w 1854"/>
                <a:gd name="T25" fmla="*/ 3460 h 3747"/>
                <a:gd name="T26" fmla="*/ 1534 w 1854"/>
                <a:gd name="T27" fmla="*/ 0 h 3747"/>
                <a:gd name="T28" fmla="*/ 310 w 1854"/>
                <a:gd name="T29" fmla="*/ 0 h 3747"/>
                <a:gd name="T30" fmla="*/ 310 w 1854"/>
                <a:gd name="T31" fmla="*/ 0 h 3747"/>
                <a:gd name="T32" fmla="*/ 0 w 1854"/>
                <a:gd name="T33" fmla="*/ 310 h 3747"/>
                <a:gd name="T34" fmla="*/ 0 w 1854"/>
                <a:gd name="T35" fmla="*/ 3444 h 3747"/>
                <a:gd name="T36" fmla="*/ 0 w 1854"/>
                <a:gd name="T37" fmla="*/ 3444 h 3747"/>
                <a:gd name="T38" fmla="*/ 302 w 1854"/>
                <a:gd name="T39" fmla="*/ 3746 h 3747"/>
                <a:gd name="T40" fmla="*/ 1568 w 1854"/>
                <a:gd name="T41" fmla="*/ 3746 h 3747"/>
                <a:gd name="T42" fmla="*/ 1568 w 1854"/>
                <a:gd name="T43" fmla="*/ 3746 h 3747"/>
                <a:gd name="T44" fmla="*/ 1853 w 1854"/>
                <a:gd name="T45" fmla="*/ 3460 h 3747"/>
                <a:gd name="T46" fmla="*/ 1853 w 1854"/>
                <a:gd name="T47" fmla="*/ 320 h 3747"/>
                <a:gd name="T48" fmla="*/ 1853 w 1854"/>
                <a:gd name="T49" fmla="*/ 320 h 3747"/>
                <a:gd name="T50" fmla="*/ 1534 w 1854"/>
                <a:gd name="T51" fmla="*/ 0 h 3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54" h="3747">
                  <a:moveTo>
                    <a:pt x="1830" y="3460"/>
                  </a:moveTo>
                  <a:lnTo>
                    <a:pt x="1830" y="3460"/>
                  </a:lnTo>
                  <a:cubicBezTo>
                    <a:pt x="1830" y="3605"/>
                    <a:pt x="1713" y="3723"/>
                    <a:pt x="1568" y="3723"/>
                  </a:cubicBezTo>
                  <a:lnTo>
                    <a:pt x="302" y="3723"/>
                  </a:lnTo>
                  <a:lnTo>
                    <a:pt x="302" y="3723"/>
                  </a:lnTo>
                  <a:cubicBezTo>
                    <a:pt x="148" y="3723"/>
                    <a:pt x="23" y="3598"/>
                    <a:pt x="23" y="3444"/>
                  </a:cubicBezTo>
                  <a:lnTo>
                    <a:pt x="23" y="310"/>
                  </a:lnTo>
                  <a:lnTo>
                    <a:pt x="23" y="310"/>
                  </a:lnTo>
                  <a:cubicBezTo>
                    <a:pt x="23" y="152"/>
                    <a:pt x="152" y="24"/>
                    <a:pt x="310" y="24"/>
                  </a:cubicBezTo>
                  <a:lnTo>
                    <a:pt x="1534" y="24"/>
                  </a:lnTo>
                  <a:lnTo>
                    <a:pt x="1534" y="24"/>
                  </a:lnTo>
                  <a:cubicBezTo>
                    <a:pt x="1697" y="24"/>
                    <a:pt x="1830" y="156"/>
                    <a:pt x="1830" y="320"/>
                  </a:cubicBezTo>
                  <a:lnTo>
                    <a:pt x="1830" y="3460"/>
                  </a:lnTo>
                  <a:close/>
                  <a:moveTo>
                    <a:pt x="1534" y="0"/>
                  </a:moveTo>
                  <a:lnTo>
                    <a:pt x="310" y="0"/>
                  </a:lnTo>
                  <a:lnTo>
                    <a:pt x="310" y="0"/>
                  </a:lnTo>
                  <a:cubicBezTo>
                    <a:pt x="139" y="0"/>
                    <a:pt x="0" y="140"/>
                    <a:pt x="0" y="310"/>
                  </a:cubicBezTo>
                  <a:lnTo>
                    <a:pt x="0" y="3444"/>
                  </a:lnTo>
                  <a:lnTo>
                    <a:pt x="0" y="3444"/>
                  </a:lnTo>
                  <a:cubicBezTo>
                    <a:pt x="0" y="3611"/>
                    <a:pt x="136" y="3746"/>
                    <a:pt x="302" y="3746"/>
                  </a:cubicBezTo>
                  <a:lnTo>
                    <a:pt x="1568" y="3746"/>
                  </a:lnTo>
                  <a:lnTo>
                    <a:pt x="1568" y="3746"/>
                  </a:lnTo>
                  <a:cubicBezTo>
                    <a:pt x="1726" y="3746"/>
                    <a:pt x="1853" y="3618"/>
                    <a:pt x="1853" y="3460"/>
                  </a:cubicBezTo>
                  <a:lnTo>
                    <a:pt x="1853" y="320"/>
                  </a:lnTo>
                  <a:lnTo>
                    <a:pt x="1853" y="320"/>
                  </a:lnTo>
                  <a:cubicBezTo>
                    <a:pt x="1853" y="144"/>
                    <a:pt x="1710" y="0"/>
                    <a:pt x="1534" y="0"/>
                  </a:cubicBezTo>
                  <a:close/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F7A91CDF-98A3-4C4B-857B-A123393F19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51296" y="3577373"/>
              <a:ext cx="2253029" cy="4610465"/>
            </a:xfrm>
            <a:custGeom>
              <a:avLst/>
              <a:gdLst>
                <a:gd name="T0" fmla="*/ 1511 w 1808"/>
                <a:gd name="T1" fmla="*/ 0 h 3700"/>
                <a:gd name="T2" fmla="*/ 287 w 1808"/>
                <a:gd name="T3" fmla="*/ 0 h 3700"/>
                <a:gd name="T4" fmla="*/ 287 w 1808"/>
                <a:gd name="T5" fmla="*/ 0 h 3700"/>
                <a:gd name="T6" fmla="*/ 0 w 1808"/>
                <a:gd name="T7" fmla="*/ 286 h 3700"/>
                <a:gd name="T8" fmla="*/ 0 w 1808"/>
                <a:gd name="T9" fmla="*/ 3420 h 3700"/>
                <a:gd name="T10" fmla="*/ 0 w 1808"/>
                <a:gd name="T11" fmla="*/ 3420 h 3700"/>
                <a:gd name="T12" fmla="*/ 279 w 1808"/>
                <a:gd name="T13" fmla="*/ 3699 h 3700"/>
                <a:gd name="T14" fmla="*/ 1545 w 1808"/>
                <a:gd name="T15" fmla="*/ 3699 h 3700"/>
                <a:gd name="T16" fmla="*/ 1545 w 1808"/>
                <a:gd name="T17" fmla="*/ 3699 h 3700"/>
                <a:gd name="T18" fmla="*/ 1807 w 1808"/>
                <a:gd name="T19" fmla="*/ 3436 h 3700"/>
                <a:gd name="T20" fmla="*/ 1807 w 1808"/>
                <a:gd name="T21" fmla="*/ 296 h 3700"/>
                <a:gd name="T22" fmla="*/ 1807 w 1808"/>
                <a:gd name="T23" fmla="*/ 296 h 3700"/>
                <a:gd name="T24" fmla="*/ 1511 w 1808"/>
                <a:gd name="T25" fmla="*/ 0 h 3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08" h="3700">
                  <a:moveTo>
                    <a:pt x="1511" y="0"/>
                  </a:moveTo>
                  <a:lnTo>
                    <a:pt x="287" y="0"/>
                  </a:lnTo>
                  <a:lnTo>
                    <a:pt x="287" y="0"/>
                  </a:lnTo>
                  <a:cubicBezTo>
                    <a:pt x="129" y="0"/>
                    <a:pt x="0" y="128"/>
                    <a:pt x="0" y="286"/>
                  </a:cubicBezTo>
                  <a:lnTo>
                    <a:pt x="0" y="3420"/>
                  </a:lnTo>
                  <a:lnTo>
                    <a:pt x="0" y="3420"/>
                  </a:lnTo>
                  <a:cubicBezTo>
                    <a:pt x="0" y="3574"/>
                    <a:pt x="125" y="3699"/>
                    <a:pt x="279" y="3699"/>
                  </a:cubicBezTo>
                  <a:lnTo>
                    <a:pt x="1545" y="3699"/>
                  </a:lnTo>
                  <a:lnTo>
                    <a:pt x="1545" y="3699"/>
                  </a:lnTo>
                  <a:cubicBezTo>
                    <a:pt x="1690" y="3699"/>
                    <a:pt x="1807" y="3581"/>
                    <a:pt x="1807" y="3436"/>
                  </a:cubicBezTo>
                  <a:lnTo>
                    <a:pt x="1807" y="296"/>
                  </a:lnTo>
                  <a:lnTo>
                    <a:pt x="1807" y="296"/>
                  </a:lnTo>
                  <a:cubicBezTo>
                    <a:pt x="1807" y="132"/>
                    <a:pt x="1674" y="0"/>
                    <a:pt x="1511" y="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B6D27FA5-3906-C744-BA51-848F7793BF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55707" y="3670791"/>
              <a:ext cx="2049705" cy="4423631"/>
            </a:xfrm>
            <a:custGeom>
              <a:avLst/>
              <a:gdLst>
                <a:gd name="T0" fmla="*/ 1404 w 1646"/>
                <a:gd name="T1" fmla="*/ 0 h 3548"/>
                <a:gd name="T2" fmla="*/ 1189 w 1646"/>
                <a:gd name="T3" fmla="*/ 0 h 3548"/>
                <a:gd name="T4" fmla="*/ 1189 w 1646"/>
                <a:gd name="T5" fmla="*/ 0 h 3548"/>
                <a:gd name="T6" fmla="*/ 1160 w 1646"/>
                <a:gd name="T7" fmla="*/ 29 h 3548"/>
                <a:gd name="T8" fmla="*/ 1160 w 1646"/>
                <a:gd name="T9" fmla="*/ 87 h 3548"/>
                <a:gd name="T10" fmla="*/ 1160 w 1646"/>
                <a:gd name="T11" fmla="*/ 87 h 3548"/>
                <a:gd name="T12" fmla="*/ 1096 w 1646"/>
                <a:gd name="T13" fmla="*/ 151 h 3548"/>
                <a:gd name="T14" fmla="*/ 549 w 1646"/>
                <a:gd name="T15" fmla="*/ 151 h 3548"/>
                <a:gd name="T16" fmla="*/ 549 w 1646"/>
                <a:gd name="T17" fmla="*/ 151 h 3548"/>
                <a:gd name="T18" fmla="*/ 486 w 1646"/>
                <a:gd name="T19" fmla="*/ 87 h 3548"/>
                <a:gd name="T20" fmla="*/ 486 w 1646"/>
                <a:gd name="T21" fmla="*/ 23 h 3548"/>
                <a:gd name="T22" fmla="*/ 486 w 1646"/>
                <a:gd name="T23" fmla="*/ 23 h 3548"/>
                <a:gd name="T24" fmla="*/ 462 w 1646"/>
                <a:gd name="T25" fmla="*/ 0 h 3548"/>
                <a:gd name="T26" fmla="*/ 233 w 1646"/>
                <a:gd name="T27" fmla="*/ 0 h 3548"/>
                <a:gd name="T28" fmla="*/ 233 w 1646"/>
                <a:gd name="T29" fmla="*/ 0 h 3548"/>
                <a:gd name="T30" fmla="*/ 0 w 1646"/>
                <a:gd name="T31" fmla="*/ 232 h 3548"/>
                <a:gd name="T32" fmla="*/ 0 w 1646"/>
                <a:gd name="T33" fmla="*/ 3322 h 3548"/>
                <a:gd name="T34" fmla="*/ 0 w 1646"/>
                <a:gd name="T35" fmla="*/ 3322 h 3548"/>
                <a:gd name="T36" fmla="*/ 225 w 1646"/>
                <a:gd name="T37" fmla="*/ 3547 h 3548"/>
                <a:gd name="T38" fmla="*/ 1436 w 1646"/>
                <a:gd name="T39" fmla="*/ 3547 h 3548"/>
                <a:gd name="T40" fmla="*/ 1436 w 1646"/>
                <a:gd name="T41" fmla="*/ 3547 h 3548"/>
                <a:gd name="T42" fmla="*/ 1645 w 1646"/>
                <a:gd name="T43" fmla="*/ 3337 h 3548"/>
                <a:gd name="T44" fmla="*/ 1645 w 1646"/>
                <a:gd name="T45" fmla="*/ 240 h 3548"/>
                <a:gd name="T46" fmla="*/ 1645 w 1646"/>
                <a:gd name="T47" fmla="*/ 240 h 3548"/>
                <a:gd name="T48" fmla="*/ 1404 w 1646"/>
                <a:gd name="T49" fmla="*/ 0 h 3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646" h="3548">
                  <a:moveTo>
                    <a:pt x="1404" y="0"/>
                  </a:moveTo>
                  <a:lnTo>
                    <a:pt x="1189" y="0"/>
                  </a:lnTo>
                  <a:lnTo>
                    <a:pt x="1189" y="0"/>
                  </a:lnTo>
                  <a:cubicBezTo>
                    <a:pt x="1173" y="0"/>
                    <a:pt x="1160" y="13"/>
                    <a:pt x="1160" y="29"/>
                  </a:cubicBezTo>
                  <a:lnTo>
                    <a:pt x="1160" y="87"/>
                  </a:lnTo>
                  <a:lnTo>
                    <a:pt x="1160" y="87"/>
                  </a:lnTo>
                  <a:cubicBezTo>
                    <a:pt x="1160" y="122"/>
                    <a:pt x="1131" y="151"/>
                    <a:pt x="1096" y="151"/>
                  </a:cubicBezTo>
                  <a:lnTo>
                    <a:pt x="549" y="151"/>
                  </a:lnTo>
                  <a:lnTo>
                    <a:pt x="549" y="151"/>
                  </a:lnTo>
                  <a:cubicBezTo>
                    <a:pt x="515" y="151"/>
                    <a:pt x="486" y="122"/>
                    <a:pt x="486" y="87"/>
                  </a:cubicBezTo>
                  <a:lnTo>
                    <a:pt x="486" y="23"/>
                  </a:lnTo>
                  <a:lnTo>
                    <a:pt x="486" y="23"/>
                  </a:lnTo>
                  <a:cubicBezTo>
                    <a:pt x="486" y="10"/>
                    <a:pt x="476" y="0"/>
                    <a:pt x="462" y="0"/>
                  </a:cubicBezTo>
                  <a:lnTo>
                    <a:pt x="233" y="0"/>
                  </a:lnTo>
                  <a:lnTo>
                    <a:pt x="233" y="0"/>
                  </a:lnTo>
                  <a:cubicBezTo>
                    <a:pt x="104" y="0"/>
                    <a:pt x="0" y="104"/>
                    <a:pt x="0" y="232"/>
                  </a:cubicBezTo>
                  <a:lnTo>
                    <a:pt x="0" y="3322"/>
                  </a:lnTo>
                  <a:lnTo>
                    <a:pt x="0" y="3322"/>
                  </a:lnTo>
                  <a:cubicBezTo>
                    <a:pt x="0" y="3446"/>
                    <a:pt x="101" y="3547"/>
                    <a:pt x="225" y="3547"/>
                  </a:cubicBezTo>
                  <a:lnTo>
                    <a:pt x="1436" y="3547"/>
                  </a:lnTo>
                  <a:lnTo>
                    <a:pt x="1436" y="3547"/>
                  </a:lnTo>
                  <a:cubicBezTo>
                    <a:pt x="1551" y="3547"/>
                    <a:pt x="1645" y="3453"/>
                    <a:pt x="1645" y="3337"/>
                  </a:cubicBezTo>
                  <a:lnTo>
                    <a:pt x="1645" y="240"/>
                  </a:lnTo>
                  <a:lnTo>
                    <a:pt x="1645" y="240"/>
                  </a:lnTo>
                  <a:cubicBezTo>
                    <a:pt x="1645" y="108"/>
                    <a:pt x="1537" y="0"/>
                    <a:pt x="1404" y="0"/>
                  </a:cubicBez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BD9CA43B-542D-D843-B54F-ABAED36BC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4330216"/>
              <a:ext cx="27475" cy="346199"/>
            </a:xfrm>
            <a:custGeom>
              <a:avLst/>
              <a:gdLst>
                <a:gd name="T0" fmla="*/ 0 w 21"/>
                <a:gd name="T1" fmla="*/ 7 h 280"/>
                <a:gd name="T2" fmla="*/ 0 w 21"/>
                <a:gd name="T3" fmla="*/ 273 h 280"/>
                <a:gd name="T4" fmla="*/ 0 w 21"/>
                <a:gd name="T5" fmla="*/ 273 h 280"/>
                <a:gd name="T6" fmla="*/ 6 w 21"/>
                <a:gd name="T7" fmla="*/ 279 h 280"/>
                <a:gd name="T8" fmla="*/ 20 w 21"/>
                <a:gd name="T9" fmla="*/ 279 h 280"/>
                <a:gd name="T10" fmla="*/ 20 w 21"/>
                <a:gd name="T11" fmla="*/ 0 h 280"/>
                <a:gd name="T12" fmla="*/ 6 w 21"/>
                <a:gd name="T13" fmla="*/ 0 h 280"/>
                <a:gd name="T14" fmla="*/ 6 w 21"/>
                <a:gd name="T15" fmla="*/ 0 h 280"/>
                <a:gd name="T16" fmla="*/ 0 w 21"/>
                <a:gd name="T17" fmla="*/ 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80">
                  <a:moveTo>
                    <a:pt x="0" y="7"/>
                  </a:moveTo>
                  <a:lnTo>
                    <a:pt x="0" y="273"/>
                  </a:lnTo>
                  <a:lnTo>
                    <a:pt x="0" y="273"/>
                  </a:lnTo>
                  <a:cubicBezTo>
                    <a:pt x="0" y="277"/>
                    <a:pt x="3" y="279"/>
                    <a:pt x="6" y="279"/>
                  </a:cubicBezTo>
                  <a:lnTo>
                    <a:pt x="20" y="279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F7F70D21-EC25-594B-AD23-29A1C6647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105038"/>
              <a:ext cx="27475" cy="274759"/>
            </a:xfrm>
            <a:custGeom>
              <a:avLst/>
              <a:gdLst>
                <a:gd name="T0" fmla="*/ 0 w 21"/>
                <a:gd name="T1" fmla="*/ 7 h 221"/>
                <a:gd name="T2" fmla="*/ 0 w 21"/>
                <a:gd name="T3" fmla="*/ 213 h 221"/>
                <a:gd name="T4" fmla="*/ 0 w 21"/>
                <a:gd name="T5" fmla="*/ 213 h 221"/>
                <a:gd name="T6" fmla="*/ 6 w 21"/>
                <a:gd name="T7" fmla="*/ 220 h 221"/>
                <a:gd name="T8" fmla="*/ 20 w 21"/>
                <a:gd name="T9" fmla="*/ 220 h 221"/>
                <a:gd name="T10" fmla="*/ 20 w 21"/>
                <a:gd name="T11" fmla="*/ 0 h 221"/>
                <a:gd name="T12" fmla="*/ 6 w 21"/>
                <a:gd name="T13" fmla="*/ 0 h 221"/>
                <a:gd name="T14" fmla="*/ 6 w 21"/>
                <a:gd name="T15" fmla="*/ 0 h 221"/>
                <a:gd name="T16" fmla="*/ 0 w 21"/>
                <a:gd name="T17" fmla="*/ 7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21">
                  <a:moveTo>
                    <a:pt x="0" y="7"/>
                  </a:moveTo>
                  <a:lnTo>
                    <a:pt x="0" y="213"/>
                  </a:lnTo>
                  <a:lnTo>
                    <a:pt x="0" y="213"/>
                  </a:lnTo>
                  <a:cubicBezTo>
                    <a:pt x="0" y="217"/>
                    <a:pt x="3" y="220"/>
                    <a:pt x="6" y="220"/>
                  </a:cubicBezTo>
                  <a:lnTo>
                    <a:pt x="20" y="220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3"/>
                    <a:pt x="0" y="7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3EE85298-ADE2-2B44-8AB6-56B5C200A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01840" y="5451234"/>
              <a:ext cx="27475" cy="274759"/>
            </a:xfrm>
            <a:custGeom>
              <a:avLst/>
              <a:gdLst>
                <a:gd name="T0" fmla="*/ 0 w 21"/>
                <a:gd name="T1" fmla="*/ 5 h 219"/>
                <a:gd name="T2" fmla="*/ 0 w 21"/>
                <a:gd name="T3" fmla="*/ 212 h 219"/>
                <a:gd name="T4" fmla="*/ 0 w 21"/>
                <a:gd name="T5" fmla="*/ 212 h 219"/>
                <a:gd name="T6" fmla="*/ 6 w 21"/>
                <a:gd name="T7" fmla="*/ 218 h 219"/>
                <a:gd name="T8" fmla="*/ 20 w 21"/>
                <a:gd name="T9" fmla="*/ 218 h 219"/>
                <a:gd name="T10" fmla="*/ 20 w 21"/>
                <a:gd name="T11" fmla="*/ 0 h 219"/>
                <a:gd name="T12" fmla="*/ 6 w 21"/>
                <a:gd name="T13" fmla="*/ 0 h 219"/>
                <a:gd name="T14" fmla="*/ 6 w 21"/>
                <a:gd name="T15" fmla="*/ 0 h 219"/>
                <a:gd name="T16" fmla="*/ 0 w 21"/>
                <a:gd name="T17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219">
                  <a:moveTo>
                    <a:pt x="0" y="5"/>
                  </a:moveTo>
                  <a:lnTo>
                    <a:pt x="0" y="212"/>
                  </a:lnTo>
                  <a:lnTo>
                    <a:pt x="0" y="212"/>
                  </a:lnTo>
                  <a:cubicBezTo>
                    <a:pt x="0" y="216"/>
                    <a:pt x="3" y="218"/>
                    <a:pt x="6" y="218"/>
                  </a:cubicBezTo>
                  <a:lnTo>
                    <a:pt x="20" y="218"/>
                  </a:lnTo>
                  <a:lnTo>
                    <a:pt x="20" y="0"/>
                  </a:lnTo>
                  <a:lnTo>
                    <a:pt x="6" y="0"/>
                  </a:lnTo>
                  <a:lnTo>
                    <a:pt x="6" y="0"/>
                  </a:lnTo>
                  <a:cubicBezTo>
                    <a:pt x="3" y="0"/>
                    <a:pt x="0" y="2"/>
                    <a:pt x="0" y="5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430B35E5-5AE4-0B4F-8AAC-413ECB2146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31802" y="4357693"/>
              <a:ext cx="27475" cy="626451"/>
            </a:xfrm>
            <a:custGeom>
              <a:avLst/>
              <a:gdLst>
                <a:gd name="T0" fmla="*/ 11 w 22"/>
                <a:gd name="T1" fmla="*/ 0 h 503"/>
                <a:gd name="T2" fmla="*/ 0 w 22"/>
                <a:gd name="T3" fmla="*/ 0 h 503"/>
                <a:gd name="T4" fmla="*/ 0 w 22"/>
                <a:gd name="T5" fmla="*/ 502 h 503"/>
                <a:gd name="T6" fmla="*/ 11 w 22"/>
                <a:gd name="T7" fmla="*/ 502 h 503"/>
                <a:gd name="T8" fmla="*/ 11 w 22"/>
                <a:gd name="T9" fmla="*/ 502 h 503"/>
                <a:gd name="T10" fmla="*/ 21 w 22"/>
                <a:gd name="T11" fmla="*/ 492 h 503"/>
                <a:gd name="T12" fmla="*/ 21 w 22"/>
                <a:gd name="T13" fmla="*/ 8 h 503"/>
                <a:gd name="T14" fmla="*/ 21 w 22"/>
                <a:gd name="T15" fmla="*/ 8 h 503"/>
                <a:gd name="T16" fmla="*/ 11 w 22"/>
                <a:gd name="T17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503">
                  <a:moveTo>
                    <a:pt x="11" y="0"/>
                  </a:moveTo>
                  <a:lnTo>
                    <a:pt x="0" y="0"/>
                  </a:lnTo>
                  <a:lnTo>
                    <a:pt x="0" y="502"/>
                  </a:lnTo>
                  <a:lnTo>
                    <a:pt x="11" y="502"/>
                  </a:lnTo>
                  <a:lnTo>
                    <a:pt x="11" y="502"/>
                  </a:lnTo>
                  <a:cubicBezTo>
                    <a:pt x="16" y="502"/>
                    <a:pt x="21" y="497"/>
                    <a:pt x="21" y="492"/>
                  </a:cubicBezTo>
                  <a:lnTo>
                    <a:pt x="21" y="8"/>
                  </a:lnTo>
                  <a:lnTo>
                    <a:pt x="21" y="8"/>
                  </a:lnTo>
                  <a:cubicBezTo>
                    <a:pt x="21" y="4"/>
                    <a:pt x="16" y="0"/>
                    <a:pt x="11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6532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111451-D9B0-134F-8160-AA5D56FD8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610396" y="3814507"/>
            <a:ext cx="7089992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ttēla vietturis 6" descr="Labklājības ministrijas lapa. Skats no mobilā telefona">
            <a:extLst>
              <a:ext uri="{FF2B5EF4-FFF2-40B4-BE49-F238E27FC236}">
                <a16:creationId xmlns:a16="http://schemas.microsoft.com/office/drawing/2014/main" id="{86BD31FC-8B31-47C7-A5F5-7459655DD800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30717">
            <a:off x="14735347" y="1009264"/>
            <a:ext cx="5574285" cy="11778342"/>
          </a:xfrm>
        </p:spPr>
      </p:pic>
      <p:sp>
        <p:nvSpPr>
          <p:cNvPr id="34" name="Google Shape;545;p48">
            <a:extLst>
              <a:ext uri="{FF2B5EF4-FFF2-40B4-BE49-F238E27FC236}">
                <a16:creationId xmlns:a16="http://schemas.microsoft.com/office/drawing/2014/main" id="{95787861-AD55-564F-8778-F5412A1CC71A}"/>
              </a:ext>
            </a:extLst>
          </p:cNvPr>
          <p:cNvSpPr txBox="1">
            <a:spLocks/>
          </p:cNvSpPr>
          <p:nvPr/>
        </p:nvSpPr>
        <p:spPr>
          <a:xfrm>
            <a:off x="574447" y="4666246"/>
            <a:ext cx="13766018" cy="4832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6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Smelties idejas par iekļaujošas vides veidošanu aicinām Labklājības ministrijas tīmekļa vietnē: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5500" b="1" dirty="0">
                <a:solidFill>
                  <a:srgbClr val="0070C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Ieteikumi iekļaujošas vides veidošanai</a:t>
            </a:r>
            <a:endParaRPr lang="en-US" sz="5500" b="1" dirty="0">
              <a:solidFill>
                <a:srgbClr val="0070C0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025A54F2-F652-4F7A-BAE8-785EBF26A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447" y="679258"/>
            <a:ext cx="11657057" cy="2651126"/>
          </a:xfrm>
        </p:spPr>
        <p:txBody>
          <a:bodyPr>
            <a:normAutofit/>
          </a:bodyPr>
          <a:lstStyle/>
          <a:p>
            <a:pPr algn="l"/>
            <a:r>
              <a:rPr lang="lv-LV" sz="7000" dirty="0">
                <a:latin typeface="Arial" panose="020B0604020202020204" pitchFamily="34" charset="0"/>
                <a:cs typeface="Arial" panose="020B0604020202020204" pitchFamily="34" charset="0"/>
              </a:rPr>
              <a:t>IETEIKUMI IEKĻAUJOŠAS VIDES VEIDOŠANAI</a:t>
            </a:r>
          </a:p>
        </p:txBody>
      </p:sp>
    </p:spTree>
    <p:extLst>
      <p:ext uri="{BB962C8B-B14F-4D97-AF65-F5344CB8AC3E}">
        <p14:creationId xmlns:p14="http://schemas.microsoft.com/office/powerpoint/2010/main" val="233879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F11073-AAE7-EF42-B109-F1BA4D408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106687" y="8833"/>
            <a:ext cx="8297591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111451-D9B0-134F-8160-AA5D56FD8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77393" y="4255467"/>
            <a:ext cx="7089992" cy="0"/>
          </a:xfrm>
          <a:prstGeom prst="line">
            <a:avLst/>
          </a:prstGeom>
          <a:ln w="7302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545;p48">
            <a:extLst>
              <a:ext uri="{FF2B5EF4-FFF2-40B4-BE49-F238E27FC236}">
                <a16:creationId xmlns:a16="http://schemas.microsoft.com/office/drawing/2014/main" id="{95787861-AD55-564F-8778-F5412A1CC71A}"/>
              </a:ext>
            </a:extLst>
          </p:cNvPr>
          <p:cNvSpPr txBox="1">
            <a:spLocks/>
          </p:cNvSpPr>
          <p:nvPr/>
        </p:nvSpPr>
        <p:spPr>
          <a:xfrm>
            <a:off x="574447" y="4666246"/>
            <a:ext cx="12075761" cy="47705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-LV" sz="60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Smelties idejas par efektīvu saziņu ar cilvēkiem ar funkcionāliem traucējumiem aicinām Labklājības ministrijas tīmekļa vietnē:</a:t>
            </a:r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025A54F2-F652-4F7A-BAE8-785EBF26A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74447" y="679258"/>
            <a:ext cx="13873073" cy="2651126"/>
          </a:xfrm>
        </p:spPr>
        <p:txBody>
          <a:bodyPr>
            <a:normAutofit fontScale="90000"/>
          </a:bodyPr>
          <a:lstStyle/>
          <a:p>
            <a:pPr algn="just">
              <a:lnSpc>
                <a:spcPct val="110000"/>
              </a:lnSpc>
            </a:pPr>
            <a:r>
              <a:rPr lang="lv-LV" sz="7000" dirty="0">
                <a:latin typeface="Arial" panose="020B0604020202020204" pitchFamily="34" charset="0"/>
                <a:cs typeface="Arial" panose="020B0604020202020204" pitchFamily="34" charset="0"/>
              </a:rPr>
              <a:t>IETEIKUMI EFEKTĪVAI SAZIŅAI AR CILVĒKIEM AR FUNKCIONĀLIEM TRAUCĒJUMIEM</a:t>
            </a:r>
          </a:p>
        </p:txBody>
      </p:sp>
      <p:grpSp>
        <p:nvGrpSpPr>
          <p:cNvPr id="17" name="Group 8">
            <a:extLst>
              <a:ext uri="{FF2B5EF4-FFF2-40B4-BE49-F238E27FC236}">
                <a16:creationId xmlns:a16="http://schemas.microsoft.com/office/drawing/2014/main" id="{7902DE0D-54F5-49F5-8588-7B33BDC46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213354">
            <a:off x="12459827" y="5004941"/>
            <a:ext cx="12095381" cy="6936418"/>
            <a:chOff x="12848246" y="3401528"/>
            <a:chExt cx="5934809" cy="3407018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4A381AD9-27AE-416A-B061-ABAF50FE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2272" y="3412520"/>
              <a:ext cx="4846761" cy="3264145"/>
            </a:xfrm>
            <a:custGeom>
              <a:avLst/>
              <a:gdLst>
                <a:gd name="T0" fmla="*/ 3883 w 3890"/>
                <a:gd name="T1" fmla="*/ 121 h 2620"/>
                <a:gd name="T2" fmla="*/ 3883 w 3890"/>
                <a:gd name="T3" fmla="*/ 121 h 2620"/>
                <a:gd name="T4" fmla="*/ 3763 w 3890"/>
                <a:gd name="T5" fmla="*/ 0 h 2620"/>
                <a:gd name="T6" fmla="*/ 126 w 3890"/>
                <a:gd name="T7" fmla="*/ 0 h 2620"/>
                <a:gd name="T8" fmla="*/ 126 w 3890"/>
                <a:gd name="T9" fmla="*/ 0 h 2620"/>
                <a:gd name="T10" fmla="*/ 4 w 3890"/>
                <a:gd name="T11" fmla="*/ 121 h 2620"/>
                <a:gd name="T12" fmla="*/ 4 w 3890"/>
                <a:gd name="T13" fmla="*/ 2619 h 2620"/>
                <a:gd name="T14" fmla="*/ 0 w 3890"/>
                <a:gd name="T15" fmla="*/ 2619 h 2620"/>
                <a:gd name="T16" fmla="*/ 0 w 3890"/>
                <a:gd name="T17" fmla="*/ 2619 h 2620"/>
                <a:gd name="T18" fmla="*/ 3889 w 3890"/>
                <a:gd name="T19" fmla="*/ 2619 h 2620"/>
                <a:gd name="T20" fmla="*/ 3889 w 3890"/>
                <a:gd name="T21" fmla="*/ 2619 h 2620"/>
                <a:gd name="T22" fmla="*/ 3883 w 3890"/>
                <a:gd name="T23" fmla="*/ 2619 h 2620"/>
                <a:gd name="T24" fmla="*/ 3883 w 3890"/>
                <a:gd name="T25" fmla="*/ 121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0" h="2620">
                  <a:moveTo>
                    <a:pt x="3883" y="121"/>
                  </a:moveTo>
                  <a:lnTo>
                    <a:pt x="3883" y="121"/>
                  </a:lnTo>
                  <a:cubicBezTo>
                    <a:pt x="3883" y="54"/>
                    <a:pt x="3829" y="0"/>
                    <a:pt x="3763" y="0"/>
                  </a:cubicBezTo>
                  <a:lnTo>
                    <a:pt x="126" y="0"/>
                  </a:lnTo>
                  <a:lnTo>
                    <a:pt x="126" y="0"/>
                  </a:lnTo>
                  <a:cubicBezTo>
                    <a:pt x="59" y="0"/>
                    <a:pt x="4" y="54"/>
                    <a:pt x="4" y="121"/>
                  </a:cubicBezTo>
                  <a:lnTo>
                    <a:pt x="4" y="2619"/>
                  </a:lnTo>
                  <a:lnTo>
                    <a:pt x="0" y="2619"/>
                  </a:lnTo>
                  <a:lnTo>
                    <a:pt x="0" y="2619"/>
                  </a:lnTo>
                  <a:lnTo>
                    <a:pt x="3889" y="2619"/>
                  </a:lnTo>
                  <a:lnTo>
                    <a:pt x="3889" y="2619"/>
                  </a:lnTo>
                  <a:lnTo>
                    <a:pt x="3883" y="2619"/>
                  </a:lnTo>
                  <a:lnTo>
                    <a:pt x="3883" y="121"/>
                  </a:lnTo>
                </a:path>
              </a:pathLst>
            </a:custGeom>
            <a:solidFill>
              <a:srgbClr val="02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10BB585-A706-476D-AFB8-DABAF2D18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6775" y="3401528"/>
              <a:ext cx="4857750" cy="3275134"/>
            </a:xfrm>
            <a:custGeom>
              <a:avLst/>
              <a:gdLst>
                <a:gd name="T0" fmla="*/ 3768 w 3900"/>
                <a:gd name="T1" fmla="*/ 0 h 2630"/>
                <a:gd name="T2" fmla="*/ 131 w 3900"/>
                <a:gd name="T3" fmla="*/ 0 h 2630"/>
                <a:gd name="T4" fmla="*/ 131 w 3900"/>
                <a:gd name="T5" fmla="*/ 0 h 2630"/>
                <a:gd name="T6" fmla="*/ 0 w 3900"/>
                <a:gd name="T7" fmla="*/ 131 h 2630"/>
                <a:gd name="T8" fmla="*/ 0 w 3900"/>
                <a:gd name="T9" fmla="*/ 2629 h 2630"/>
                <a:gd name="T10" fmla="*/ 5 w 3900"/>
                <a:gd name="T11" fmla="*/ 2629 h 2630"/>
                <a:gd name="T12" fmla="*/ 9 w 3900"/>
                <a:gd name="T13" fmla="*/ 2629 h 2630"/>
                <a:gd name="T14" fmla="*/ 9 w 3900"/>
                <a:gd name="T15" fmla="*/ 131 h 2630"/>
                <a:gd name="T16" fmla="*/ 9 w 3900"/>
                <a:gd name="T17" fmla="*/ 131 h 2630"/>
                <a:gd name="T18" fmla="*/ 131 w 3900"/>
                <a:gd name="T19" fmla="*/ 10 h 2630"/>
                <a:gd name="T20" fmla="*/ 3768 w 3900"/>
                <a:gd name="T21" fmla="*/ 10 h 2630"/>
                <a:gd name="T22" fmla="*/ 3768 w 3900"/>
                <a:gd name="T23" fmla="*/ 10 h 2630"/>
                <a:gd name="T24" fmla="*/ 3888 w 3900"/>
                <a:gd name="T25" fmla="*/ 131 h 2630"/>
                <a:gd name="T26" fmla="*/ 3888 w 3900"/>
                <a:gd name="T27" fmla="*/ 2629 h 2630"/>
                <a:gd name="T28" fmla="*/ 3894 w 3900"/>
                <a:gd name="T29" fmla="*/ 2629 h 2630"/>
                <a:gd name="T30" fmla="*/ 3899 w 3900"/>
                <a:gd name="T31" fmla="*/ 2629 h 2630"/>
                <a:gd name="T32" fmla="*/ 3899 w 3900"/>
                <a:gd name="T33" fmla="*/ 131 h 2630"/>
                <a:gd name="T34" fmla="*/ 3899 w 3900"/>
                <a:gd name="T35" fmla="*/ 131 h 2630"/>
                <a:gd name="T36" fmla="*/ 3768 w 3900"/>
                <a:gd name="T37" fmla="*/ 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0" h="2630">
                  <a:moveTo>
                    <a:pt x="3768" y="0"/>
                  </a:moveTo>
                  <a:lnTo>
                    <a:pt x="131" y="0"/>
                  </a:lnTo>
                  <a:lnTo>
                    <a:pt x="131" y="0"/>
                  </a:lnTo>
                  <a:cubicBezTo>
                    <a:pt x="58" y="0"/>
                    <a:pt x="0" y="59"/>
                    <a:pt x="0" y="131"/>
                  </a:cubicBezTo>
                  <a:lnTo>
                    <a:pt x="0" y="2629"/>
                  </a:lnTo>
                  <a:lnTo>
                    <a:pt x="5" y="2629"/>
                  </a:lnTo>
                  <a:lnTo>
                    <a:pt x="9" y="2629"/>
                  </a:lnTo>
                  <a:lnTo>
                    <a:pt x="9" y="131"/>
                  </a:lnTo>
                  <a:lnTo>
                    <a:pt x="9" y="131"/>
                  </a:lnTo>
                  <a:cubicBezTo>
                    <a:pt x="9" y="64"/>
                    <a:pt x="64" y="10"/>
                    <a:pt x="131" y="10"/>
                  </a:cubicBezTo>
                  <a:lnTo>
                    <a:pt x="3768" y="10"/>
                  </a:lnTo>
                  <a:lnTo>
                    <a:pt x="3768" y="10"/>
                  </a:lnTo>
                  <a:cubicBezTo>
                    <a:pt x="3834" y="10"/>
                    <a:pt x="3888" y="64"/>
                    <a:pt x="3888" y="131"/>
                  </a:cubicBezTo>
                  <a:lnTo>
                    <a:pt x="3888" y="2629"/>
                  </a:lnTo>
                  <a:lnTo>
                    <a:pt x="3894" y="2629"/>
                  </a:lnTo>
                  <a:lnTo>
                    <a:pt x="3899" y="2629"/>
                  </a:lnTo>
                  <a:lnTo>
                    <a:pt x="3899" y="131"/>
                  </a:lnTo>
                  <a:lnTo>
                    <a:pt x="3899" y="131"/>
                  </a:lnTo>
                  <a:cubicBezTo>
                    <a:pt x="3899" y="59"/>
                    <a:pt x="3840" y="0"/>
                    <a:pt x="3768" y="0"/>
                  </a:cubicBezTo>
                </a:path>
              </a:pathLst>
            </a:custGeom>
            <a:solidFill>
              <a:srgbClr val="7F7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F317219-3F45-4E5D-AFE3-4F697260F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8246" y="6676662"/>
              <a:ext cx="5934809" cy="131884"/>
            </a:xfrm>
            <a:custGeom>
              <a:avLst/>
              <a:gdLst>
                <a:gd name="T0" fmla="*/ 0 w 4762"/>
                <a:gd name="T1" fmla="*/ 0 h 105"/>
                <a:gd name="T2" fmla="*/ 0 w 4762"/>
                <a:gd name="T3" fmla="*/ 0 h 105"/>
                <a:gd name="T4" fmla="*/ 104 w 4762"/>
                <a:gd name="T5" fmla="*/ 104 h 105"/>
                <a:gd name="T6" fmla="*/ 4656 w 4762"/>
                <a:gd name="T7" fmla="*/ 104 h 105"/>
                <a:gd name="T8" fmla="*/ 4656 w 4762"/>
                <a:gd name="T9" fmla="*/ 104 h 105"/>
                <a:gd name="T10" fmla="*/ 4761 w 4762"/>
                <a:gd name="T11" fmla="*/ 0 h 105"/>
                <a:gd name="T12" fmla="*/ 0 w 4762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2" h="105">
                  <a:moveTo>
                    <a:pt x="0" y="0"/>
                  </a:moveTo>
                  <a:lnTo>
                    <a:pt x="0" y="0"/>
                  </a:lnTo>
                  <a:cubicBezTo>
                    <a:pt x="0" y="58"/>
                    <a:pt x="46" y="104"/>
                    <a:pt x="104" y="104"/>
                  </a:cubicBezTo>
                  <a:lnTo>
                    <a:pt x="4656" y="104"/>
                  </a:lnTo>
                  <a:lnTo>
                    <a:pt x="4656" y="104"/>
                  </a:lnTo>
                  <a:cubicBezTo>
                    <a:pt x="4714" y="104"/>
                    <a:pt x="4761" y="58"/>
                    <a:pt x="4761" y="0"/>
                  </a:cubicBezTo>
                  <a:lnTo>
                    <a:pt x="0" y="0"/>
                  </a:lnTo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4702607-4820-4DB0-A59A-D1EA2788C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0091" y="6676662"/>
              <a:ext cx="1016613" cy="60445"/>
            </a:xfrm>
            <a:custGeom>
              <a:avLst/>
              <a:gdLst>
                <a:gd name="T0" fmla="*/ 0 w 817"/>
                <a:gd name="T1" fmla="*/ 0 h 50"/>
                <a:gd name="T2" fmla="*/ 0 w 817"/>
                <a:gd name="T3" fmla="*/ 0 h 50"/>
                <a:gd name="T4" fmla="*/ 50 w 817"/>
                <a:gd name="T5" fmla="*/ 49 h 50"/>
                <a:gd name="T6" fmla="*/ 767 w 817"/>
                <a:gd name="T7" fmla="*/ 49 h 50"/>
                <a:gd name="T8" fmla="*/ 767 w 817"/>
                <a:gd name="T9" fmla="*/ 49 h 50"/>
                <a:gd name="T10" fmla="*/ 816 w 817"/>
                <a:gd name="T11" fmla="*/ 0 h 50"/>
                <a:gd name="T12" fmla="*/ 0 w 817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5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22" y="49"/>
                    <a:pt x="50" y="49"/>
                  </a:cubicBezTo>
                  <a:lnTo>
                    <a:pt x="767" y="49"/>
                  </a:lnTo>
                  <a:lnTo>
                    <a:pt x="767" y="49"/>
                  </a:lnTo>
                  <a:cubicBezTo>
                    <a:pt x="794" y="49"/>
                    <a:pt x="816" y="28"/>
                    <a:pt x="816" y="0"/>
                  </a:cubicBezTo>
                  <a:lnTo>
                    <a:pt x="0" y="0"/>
                  </a:ln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1356B77-C759-480A-9D0E-97641953F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2678" y="3467470"/>
              <a:ext cx="65943" cy="65943"/>
            </a:xfrm>
            <a:custGeom>
              <a:avLst/>
              <a:gdLst>
                <a:gd name="T0" fmla="*/ 26 w 54"/>
                <a:gd name="T1" fmla="*/ 0 h 54"/>
                <a:gd name="T2" fmla="*/ 26 w 54"/>
                <a:gd name="T3" fmla="*/ 0 h 54"/>
                <a:gd name="T4" fmla="*/ 0 w 54"/>
                <a:gd name="T5" fmla="*/ 27 h 54"/>
                <a:gd name="T6" fmla="*/ 0 w 54"/>
                <a:gd name="T7" fmla="*/ 27 h 54"/>
                <a:gd name="T8" fmla="*/ 26 w 54"/>
                <a:gd name="T9" fmla="*/ 53 h 54"/>
                <a:gd name="T10" fmla="*/ 26 w 54"/>
                <a:gd name="T11" fmla="*/ 53 h 54"/>
                <a:gd name="T12" fmla="*/ 53 w 54"/>
                <a:gd name="T13" fmla="*/ 27 h 54"/>
                <a:gd name="T14" fmla="*/ 53 w 54"/>
                <a:gd name="T15" fmla="*/ 27 h 54"/>
                <a:gd name="T16" fmla="*/ 26 w 54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26" y="0"/>
                  </a:moveTo>
                  <a:lnTo>
                    <a:pt x="26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27"/>
                  </a:lnTo>
                  <a:cubicBezTo>
                    <a:pt x="0" y="41"/>
                    <a:pt x="12" y="53"/>
                    <a:pt x="26" y="53"/>
                  </a:cubicBezTo>
                  <a:lnTo>
                    <a:pt x="26" y="53"/>
                  </a:lnTo>
                  <a:cubicBezTo>
                    <a:pt x="41" y="53"/>
                    <a:pt x="53" y="41"/>
                    <a:pt x="53" y="27"/>
                  </a:cubicBezTo>
                  <a:lnTo>
                    <a:pt x="53" y="27"/>
                  </a:ln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3D91D41-9B56-4715-815E-FEB621289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9167" y="3483955"/>
              <a:ext cx="32972" cy="32972"/>
            </a:xfrm>
            <a:custGeom>
              <a:avLst/>
              <a:gdLst>
                <a:gd name="T0" fmla="*/ 12 w 27"/>
                <a:gd name="T1" fmla="*/ 0 h 28"/>
                <a:gd name="T2" fmla="*/ 12 w 27"/>
                <a:gd name="T3" fmla="*/ 0 h 28"/>
                <a:gd name="T4" fmla="*/ 0 w 27"/>
                <a:gd name="T5" fmla="*/ 14 h 28"/>
                <a:gd name="T6" fmla="*/ 0 w 27"/>
                <a:gd name="T7" fmla="*/ 14 h 28"/>
                <a:gd name="T8" fmla="*/ 12 w 27"/>
                <a:gd name="T9" fmla="*/ 27 h 28"/>
                <a:gd name="T10" fmla="*/ 12 w 27"/>
                <a:gd name="T11" fmla="*/ 27 h 28"/>
                <a:gd name="T12" fmla="*/ 26 w 27"/>
                <a:gd name="T13" fmla="*/ 14 h 28"/>
                <a:gd name="T14" fmla="*/ 26 w 27"/>
                <a:gd name="T15" fmla="*/ 14 h 28"/>
                <a:gd name="T16" fmla="*/ 12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2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4"/>
                  </a:cubicBezTo>
                  <a:lnTo>
                    <a:pt x="0" y="14"/>
                  </a:lnTo>
                  <a:cubicBezTo>
                    <a:pt x="0" y="21"/>
                    <a:pt x="5" y="27"/>
                    <a:pt x="12" y="27"/>
                  </a:cubicBezTo>
                  <a:lnTo>
                    <a:pt x="12" y="27"/>
                  </a:lnTo>
                  <a:cubicBezTo>
                    <a:pt x="20" y="27"/>
                    <a:pt x="26" y="21"/>
                    <a:pt x="26" y="14"/>
                  </a:cubicBezTo>
                  <a:lnTo>
                    <a:pt x="26" y="14"/>
                  </a:lnTo>
                  <a:cubicBezTo>
                    <a:pt x="26" y="6"/>
                    <a:pt x="20" y="0"/>
                    <a:pt x="12" y="0"/>
                  </a:cubicBezTo>
                </a:path>
              </a:pathLst>
            </a:custGeom>
            <a:solidFill>
              <a:srgbClr val="ADAC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D48B328-8A98-4901-8C0C-33134300B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4156" y="3610347"/>
              <a:ext cx="4588485" cy="2890471"/>
            </a:xfrm>
            <a:custGeom>
              <a:avLst/>
              <a:gdLst>
                <a:gd name="T0" fmla="*/ 0 w 3682"/>
                <a:gd name="T1" fmla="*/ 2317 h 2318"/>
                <a:gd name="T2" fmla="*/ 3681 w 3682"/>
                <a:gd name="T3" fmla="*/ 2317 h 2318"/>
                <a:gd name="T4" fmla="*/ 3681 w 3682"/>
                <a:gd name="T5" fmla="*/ 0 h 2318"/>
                <a:gd name="T6" fmla="*/ 0 w 3682"/>
                <a:gd name="T7" fmla="*/ 0 h 2318"/>
                <a:gd name="T8" fmla="*/ 0 w 3682"/>
                <a:gd name="T9" fmla="*/ 23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2" h="2318">
                  <a:moveTo>
                    <a:pt x="0" y="2317"/>
                  </a:moveTo>
                  <a:lnTo>
                    <a:pt x="3681" y="2317"/>
                  </a:lnTo>
                  <a:lnTo>
                    <a:pt x="3681" y="0"/>
                  </a:lnTo>
                  <a:lnTo>
                    <a:pt x="0" y="0"/>
                  </a:lnTo>
                  <a:lnTo>
                    <a:pt x="0" y="2317"/>
                  </a:ln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18284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532" b="0" i="0" u="none" strike="noStrike" kern="1200" cap="none" spc="0" normalizeH="0" baseline="0" noProof="0" dirty="0">
                <a:ln>
                  <a:noFill/>
                </a:ln>
                <a:solidFill>
                  <a:srgbClr val="747993"/>
                </a:solidFill>
                <a:effectLst/>
                <a:uLnTx/>
                <a:uFillTx/>
                <a:latin typeface="Source Sans 3" panose="020B0303030403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6" name="Picture Placeholder 3" descr="Labklājības ministrijas mājas lapas izskats datorā">
            <a:extLst>
              <a:ext uri="{FF2B5EF4-FFF2-40B4-BE49-F238E27FC236}">
                <a16:creationId xmlns:a16="http://schemas.microsoft.com/office/drawing/2014/main" id="{7B6EF09F-F21E-46D6-AD06-7E2E01016F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096">
            <a:off x="13755374" y="5322741"/>
            <a:ext cx="9519558" cy="6013953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E6372-6C65-4C03-A724-2977710CFF56}"/>
              </a:ext>
            </a:extLst>
          </p:cNvPr>
          <p:cNvSpPr txBox="1"/>
          <p:nvPr/>
        </p:nvSpPr>
        <p:spPr>
          <a:xfrm>
            <a:off x="574447" y="9337901"/>
            <a:ext cx="127757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lv-LV" sz="5300" b="1" dirty="0">
                <a:solidFill>
                  <a:srgbClr val="0070C0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Ieteikumi efektīvai saziņai ar cilvēkiem ar funkcionāliem traucējumiem</a:t>
            </a:r>
            <a:endParaRPr lang="en-US" sz="5300" b="1" dirty="0">
              <a:solidFill>
                <a:srgbClr val="0070C0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595028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F11073-AAE7-EF42-B109-F1BA4D408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6107530" y="1786"/>
            <a:ext cx="8295431" cy="13712428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7977"/>
            <a:endParaRPr lang="en-US" sz="3599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111451-D9B0-134F-8160-AA5D56FD8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451162" y="2935688"/>
            <a:ext cx="7088146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8">
            <a:extLst>
              <a:ext uri="{FF2B5EF4-FFF2-40B4-BE49-F238E27FC236}">
                <a16:creationId xmlns:a16="http://schemas.microsoft.com/office/drawing/2014/main" id="{7902DE0D-54F5-49F5-8588-7B33BDC46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169296">
            <a:off x="11975166" y="3833936"/>
            <a:ext cx="12481287" cy="8373272"/>
            <a:chOff x="12848246" y="3401528"/>
            <a:chExt cx="5934809" cy="3407018"/>
          </a:xfrm>
        </p:grpSpPr>
        <p:sp>
          <p:nvSpPr>
            <p:cNvPr id="18" name="Freeform 2">
              <a:extLst>
                <a:ext uri="{FF2B5EF4-FFF2-40B4-BE49-F238E27FC236}">
                  <a16:creationId xmlns:a16="http://schemas.microsoft.com/office/drawing/2014/main" id="{4A381AD9-27AE-416A-B061-ABAF50FE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92272" y="3412520"/>
              <a:ext cx="4846761" cy="3264145"/>
            </a:xfrm>
            <a:custGeom>
              <a:avLst/>
              <a:gdLst>
                <a:gd name="T0" fmla="*/ 3883 w 3890"/>
                <a:gd name="T1" fmla="*/ 121 h 2620"/>
                <a:gd name="T2" fmla="*/ 3883 w 3890"/>
                <a:gd name="T3" fmla="*/ 121 h 2620"/>
                <a:gd name="T4" fmla="*/ 3763 w 3890"/>
                <a:gd name="T5" fmla="*/ 0 h 2620"/>
                <a:gd name="T6" fmla="*/ 126 w 3890"/>
                <a:gd name="T7" fmla="*/ 0 h 2620"/>
                <a:gd name="T8" fmla="*/ 126 w 3890"/>
                <a:gd name="T9" fmla="*/ 0 h 2620"/>
                <a:gd name="T10" fmla="*/ 4 w 3890"/>
                <a:gd name="T11" fmla="*/ 121 h 2620"/>
                <a:gd name="T12" fmla="*/ 4 w 3890"/>
                <a:gd name="T13" fmla="*/ 2619 h 2620"/>
                <a:gd name="T14" fmla="*/ 0 w 3890"/>
                <a:gd name="T15" fmla="*/ 2619 h 2620"/>
                <a:gd name="T16" fmla="*/ 0 w 3890"/>
                <a:gd name="T17" fmla="*/ 2619 h 2620"/>
                <a:gd name="T18" fmla="*/ 3889 w 3890"/>
                <a:gd name="T19" fmla="*/ 2619 h 2620"/>
                <a:gd name="T20" fmla="*/ 3889 w 3890"/>
                <a:gd name="T21" fmla="*/ 2619 h 2620"/>
                <a:gd name="T22" fmla="*/ 3883 w 3890"/>
                <a:gd name="T23" fmla="*/ 2619 h 2620"/>
                <a:gd name="T24" fmla="*/ 3883 w 3890"/>
                <a:gd name="T25" fmla="*/ 121 h 26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90" h="2620">
                  <a:moveTo>
                    <a:pt x="3883" y="121"/>
                  </a:moveTo>
                  <a:lnTo>
                    <a:pt x="3883" y="121"/>
                  </a:lnTo>
                  <a:cubicBezTo>
                    <a:pt x="3883" y="54"/>
                    <a:pt x="3829" y="0"/>
                    <a:pt x="3763" y="0"/>
                  </a:cubicBezTo>
                  <a:lnTo>
                    <a:pt x="126" y="0"/>
                  </a:lnTo>
                  <a:lnTo>
                    <a:pt x="126" y="0"/>
                  </a:lnTo>
                  <a:cubicBezTo>
                    <a:pt x="59" y="0"/>
                    <a:pt x="4" y="54"/>
                    <a:pt x="4" y="121"/>
                  </a:cubicBezTo>
                  <a:lnTo>
                    <a:pt x="4" y="2619"/>
                  </a:lnTo>
                  <a:lnTo>
                    <a:pt x="0" y="2619"/>
                  </a:lnTo>
                  <a:lnTo>
                    <a:pt x="0" y="2619"/>
                  </a:lnTo>
                  <a:lnTo>
                    <a:pt x="3889" y="2619"/>
                  </a:lnTo>
                  <a:lnTo>
                    <a:pt x="3889" y="2619"/>
                  </a:lnTo>
                  <a:lnTo>
                    <a:pt x="3883" y="2619"/>
                  </a:lnTo>
                  <a:lnTo>
                    <a:pt x="3883" y="121"/>
                  </a:lnTo>
                </a:path>
              </a:pathLst>
            </a:custGeom>
            <a:solidFill>
              <a:srgbClr val="02020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10BB585-A706-476D-AFB8-DABAF2D18B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6775" y="3401528"/>
              <a:ext cx="4857750" cy="3275134"/>
            </a:xfrm>
            <a:custGeom>
              <a:avLst/>
              <a:gdLst>
                <a:gd name="T0" fmla="*/ 3768 w 3900"/>
                <a:gd name="T1" fmla="*/ 0 h 2630"/>
                <a:gd name="T2" fmla="*/ 131 w 3900"/>
                <a:gd name="T3" fmla="*/ 0 h 2630"/>
                <a:gd name="T4" fmla="*/ 131 w 3900"/>
                <a:gd name="T5" fmla="*/ 0 h 2630"/>
                <a:gd name="T6" fmla="*/ 0 w 3900"/>
                <a:gd name="T7" fmla="*/ 131 h 2630"/>
                <a:gd name="T8" fmla="*/ 0 w 3900"/>
                <a:gd name="T9" fmla="*/ 2629 h 2630"/>
                <a:gd name="T10" fmla="*/ 5 w 3900"/>
                <a:gd name="T11" fmla="*/ 2629 h 2630"/>
                <a:gd name="T12" fmla="*/ 9 w 3900"/>
                <a:gd name="T13" fmla="*/ 2629 h 2630"/>
                <a:gd name="T14" fmla="*/ 9 w 3900"/>
                <a:gd name="T15" fmla="*/ 131 h 2630"/>
                <a:gd name="T16" fmla="*/ 9 w 3900"/>
                <a:gd name="T17" fmla="*/ 131 h 2630"/>
                <a:gd name="T18" fmla="*/ 131 w 3900"/>
                <a:gd name="T19" fmla="*/ 10 h 2630"/>
                <a:gd name="T20" fmla="*/ 3768 w 3900"/>
                <a:gd name="T21" fmla="*/ 10 h 2630"/>
                <a:gd name="T22" fmla="*/ 3768 w 3900"/>
                <a:gd name="T23" fmla="*/ 10 h 2630"/>
                <a:gd name="T24" fmla="*/ 3888 w 3900"/>
                <a:gd name="T25" fmla="*/ 131 h 2630"/>
                <a:gd name="T26" fmla="*/ 3888 w 3900"/>
                <a:gd name="T27" fmla="*/ 2629 h 2630"/>
                <a:gd name="T28" fmla="*/ 3894 w 3900"/>
                <a:gd name="T29" fmla="*/ 2629 h 2630"/>
                <a:gd name="T30" fmla="*/ 3899 w 3900"/>
                <a:gd name="T31" fmla="*/ 2629 h 2630"/>
                <a:gd name="T32" fmla="*/ 3899 w 3900"/>
                <a:gd name="T33" fmla="*/ 131 h 2630"/>
                <a:gd name="T34" fmla="*/ 3899 w 3900"/>
                <a:gd name="T35" fmla="*/ 131 h 2630"/>
                <a:gd name="T36" fmla="*/ 3768 w 3900"/>
                <a:gd name="T37" fmla="*/ 0 h 26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900" h="2630">
                  <a:moveTo>
                    <a:pt x="3768" y="0"/>
                  </a:moveTo>
                  <a:lnTo>
                    <a:pt x="131" y="0"/>
                  </a:lnTo>
                  <a:lnTo>
                    <a:pt x="131" y="0"/>
                  </a:lnTo>
                  <a:cubicBezTo>
                    <a:pt x="58" y="0"/>
                    <a:pt x="0" y="59"/>
                    <a:pt x="0" y="131"/>
                  </a:cubicBezTo>
                  <a:lnTo>
                    <a:pt x="0" y="2629"/>
                  </a:lnTo>
                  <a:lnTo>
                    <a:pt x="5" y="2629"/>
                  </a:lnTo>
                  <a:lnTo>
                    <a:pt x="9" y="2629"/>
                  </a:lnTo>
                  <a:lnTo>
                    <a:pt x="9" y="131"/>
                  </a:lnTo>
                  <a:lnTo>
                    <a:pt x="9" y="131"/>
                  </a:lnTo>
                  <a:cubicBezTo>
                    <a:pt x="9" y="64"/>
                    <a:pt x="64" y="10"/>
                    <a:pt x="131" y="10"/>
                  </a:cubicBezTo>
                  <a:lnTo>
                    <a:pt x="3768" y="10"/>
                  </a:lnTo>
                  <a:lnTo>
                    <a:pt x="3768" y="10"/>
                  </a:lnTo>
                  <a:cubicBezTo>
                    <a:pt x="3834" y="10"/>
                    <a:pt x="3888" y="64"/>
                    <a:pt x="3888" y="131"/>
                  </a:cubicBezTo>
                  <a:lnTo>
                    <a:pt x="3888" y="2629"/>
                  </a:lnTo>
                  <a:lnTo>
                    <a:pt x="3894" y="2629"/>
                  </a:lnTo>
                  <a:lnTo>
                    <a:pt x="3899" y="2629"/>
                  </a:lnTo>
                  <a:lnTo>
                    <a:pt x="3899" y="131"/>
                  </a:lnTo>
                  <a:lnTo>
                    <a:pt x="3899" y="131"/>
                  </a:lnTo>
                  <a:cubicBezTo>
                    <a:pt x="3899" y="59"/>
                    <a:pt x="3840" y="0"/>
                    <a:pt x="3768" y="0"/>
                  </a:cubicBezTo>
                </a:path>
              </a:pathLst>
            </a:custGeom>
            <a:solidFill>
              <a:srgbClr val="7F7F8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0" name="Freeform 4">
              <a:extLst>
                <a:ext uri="{FF2B5EF4-FFF2-40B4-BE49-F238E27FC236}">
                  <a16:creationId xmlns:a16="http://schemas.microsoft.com/office/drawing/2014/main" id="{AF317219-3F45-4E5D-AFE3-4F697260FE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48246" y="6676662"/>
              <a:ext cx="5934809" cy="131884"/>
            </a:xfrm>
            <a:custGeom>
              <a:avLst/>
              <a:gdLst>
                <a:gd name="T0" fmla="*/ 0 w 4762"/>
                <a:gd name="T1" fmla="*/ 0 h 105"/>
                <a:gd name="T2" fmla="*/ 0 w 4762"/>
                <a:gd name="T3" fmla="*/ 0 h 105"/>
                <a:gd name="T4" fmla="*/ 104 w 4762"/>
                <a:gd name="T5" fmla="*/ 104 h 105"/>
                <a:gd name="T6" fmla="*/ 4656 w 4762"/>
                <a:gd name="T7" fmla="*/ 104 h 105"/>
                <a:gd name="T8" fmla="*/ 4656 w 4762"/>
                <a:gd name="T9" fmla="*/ 104 h 105"/>
                <a:gd name="T10" fmla="*/ 4761 w 4762"/>
                <a:gd name="T11" fmla="*/ 0 h 105"/>
                <a:gd name="T12" fmla="*/ 0 w 4762"/>
                <a:gd name="T13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62" h="105">
                  <a:moveTo>
                    <a:pt x="0" y="0"/>
                  </a:moveTo>
                  <a:lnTo>
                    <a:pt x="0" y="0"/>
                  </a:lnTo>
                  <a:cubicBezTo>
                    <a:pt x="0" y="58"/>
                    <a:pt x="46" y="104"/>
                    <a:pt x="104" y="104"/>
                  </a:cubicBezTo>
                  <a:lnTo>
                    <a:pt x="4656" y="104"/>
                  </a:lnTo>
                  <a:lnTo>
                    <a:pt x="4656" y="104"/>
                  </a:lnTo>
                  <a:cubicBezTo>
                    <a:pt x="4714" y="104"/>
                    <a:pt x="4761" y="58"/>
                    <a:pt x="4761" y="0"/>
                  </a:cubicBezTo>
                  <a:lnTo>
                    <a:pt x="0" y="0"/>
                  </a:lnTo>
                </a:path>
              </a:pathLst>
            </a:custGeom>
            <a:solidFill>
              <a:srgbClr val="ACAFB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A4702607-4820-4DB0-A59A-D1EA2788C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0091" y="6676662"/>
              <a:ext cx="1016613" cy="60445"/>
            </a:xfrm>
            <a:custGeom>
              <a:avLst/>
              <a:gdLst>
                <a:gd name="T0" fmla="*/ 0 w 817"/>
                <a:gd name="T1" fmla="*/ 0 h 50"/>
                <a:gd name="T2" fmla="*/ 0 w 817"/>
                <a:gd name="T3" fmla="*/ 0 h 50"/>
                <a:gd name="T4" fmla="*/ 50 w 817"/>
                <a:gd name="T5" fmla="*/ 49 h 50"/>
                <a:gd name="T6" fmla="*/ 767 w 817"/>
                <a:gd name="T7" fmla="*/ 49 h 50"/>
                <a:gd name="T8" fmla="*/ 767 w 817"/>
                <a:gd name="T9" fmla="*/ 49 h 50"/>
                <a:gd name="T10" fmla="*/ 816 w 817"/>
                <a:gd name="T11" fmla="*/ 0 h 50"/>
                <a:gd name="T12" fmla="*/ 0 w 817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7" h="50">
                  <a:moveTo>
                    <a:pt x="0" y="0"/>
                  </a:moveTo>
                  <a:lnTo>
                    <a:pt x="0" y="0"/>
                  </a:lnTo>
                  <a:cubicBezTo>
                    <a:pt x="0" y="28"/>
                    <a:pt x="22" y="49"/>
                    <a:pt x="50" y="49"/>
                  </a:cubicBezTo>
                  <a:lnTo>
                    <a:pt x="767" y="49"/>
                  </a:lnTo>
                  <a:lnTo>
                    <a:pt x="767" y="49"/>
                  </a:lnTo>
                  <a:cubicBezTo>
                    <a:pt x="794" y="49"/>
                    <a:pt x="816" y="28"/>
                    <a:pt x="816" y="0"/>
                  </a:cubicBezTo>
                  <a:lnTo>
                    <a:pt x="0" y="0"/>
                  </a:ln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F1356B77-C759-480A-9D0E-97641953F7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82678" y="3467470"/>
              <a:ext cx="65943" cy="65943"/>
            </a:xfrm>
            <a:custGeom>
              <a:avLst/>
              <a:gdLst>
                <a:gd name="T0" fmla="*/ 26 w 54"/>
                <a:gd name="T1" fmla="*/ 0 h 54"/>
                <a:gd name="T2" fmla="*/ 26 w 54"/>
                <a:gd name="T3" fmla="*/ 0 h 54"/>
                <a:gd name="T4" fmla="*/ 0 w 54"/>
                <a:gd name="T5" fmla="*/ 27 h 54"/>
                <a:gd name="T6" fmla="*/ 0 w 54"/>
                <a:gd name="T7" fmla="*/ 27 h 54"/>
                <a:gd name="T8" fmla="*/ 26 w 54"/>
                <a:gd name="T9" fmla="*/ 53 h 54"/>
                <a:gd name="T10" fmla="*/ 26 w 54"/>
                <a:gd name="T11" fmla="*/ 53 h 54"/>
                <a:gd name="T12" fmla="*/ 53 w 54"/>
                <a:gd name="T13" fmla="*/ 27 h 54"/>
                <a:gd name="T14" fmla="*/ 53 w 54"/>
                <a:gd name="T15" fmla="*/ 27 h 54"/>
                <a:gd name="T16" fmla="*/ 26 w 54"/>
                <a:gd name="T1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4" h="54">
                  <a:moveTo>
                    <a:pt x="26" y="0"/>
                  </a:moveTo>
                  <a:lnTo>
                    <a:pt x="26" y="0"/>
                  </a:lnTo>
                  <a:cubicBezTo>
                    <a:pt x="12" y="0"/>
                    <a:pt x="0" y="12"/>
                    <a:pt x="0" y="27"/>
                  </a:cubicBezTo>
                  <a:lnTo>
                    <a:pt x="0" y="27"/>
                  </a:lnTo>
                  <a:cubicBezTo>
                    <a:pt x="0" y="41"/>
                    <a:pt x="12" y="53"/>
                    <a:pt x="26" y="53"/>
                  </a:cubicBezTo>
                  <a:lnTo>
                    <a:pt x="26" y="53"/>
                  </a:lnTo>
                  <a:cubicBezTo>
                    <a:pt x="41" y="53"/>
                    <a:pt x="53" y="41"/>
                    <a:pt x="53" y="27"/>
                  </a:cubicBezTo>
                  <a:lnTo>
                    <a:pt x="53" y="27"/>
                  </a:ln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solidFill>
              <a:srgbClr val="5C5B6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23" name="Freeform 7">
              <a:extLst>
                <a:ext uri="{FF2B5EF4-FFF2-40B4-BE49-F238E27FC236}">
                  <a16:creationId xmlns:a16="http://schemas.microsoft.com/office/drawing/2014/main" id="{43D91D41-9B56-4715-815E-FEB621289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99167" y="3483955"/>
              <a:ext cx="32972" cy="32972"/>
            </a:xfrm>
            <a:custGeom>
              <a:avLst/>
              <a:gdLst>
                <a:gd name="T0" fmla="*/ 12 w 27"/>
                <a:gd name="T1" fmla="*/ 0 h 28"/>
                <a:gd name="T2" fmla="*/ 12 w 27"/>
                <a:gd name="T3" fmla="*/ 0 h 28"/>
                <a:gd name="T4" fmla="*/ 0 w 27"/>
                <a:gd name="T5" fmla="*/ 14 h 28"/>
                <a:gd name="T6" fmla="*/ 0 w 27"/>
                <a:gd name="T7" fmla="*/ 14 h 28"/>
                <a:gd name="T8" fmla="*/ 12 w 27"/>
                <a:gd name="T9" fmla="*/ 27 h 28"/>
                <a:gd name="T10" fmla="*/ 12 w 27"/>
                <a:gd name="T11" fmla="*/ 27 h 28"/>
                <a:gd name="T12" fmla="*/ 26 w 27"/>
                <a:gd name="T13" fmla="*/ 14 h 28"/>
                <a:gd name="T14" fmla="*/ 26 w 27"/>
                <a:gd name="T15" fmla="*/ 14 h 28"/>
                <a:gd name="T16" fmla="*/ 12 w 27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28">
                  <a:moveTo>
                    <a:pt x="12" y="0"/>
                  </a:moveTo>
                  <a:lnTo>
                    <a:pt x="12" y="0"/>
                  </a:lnTo>
                  <a:cubicBezTo>
                    <a:pt x="5" y="0"/>
                    <a:pt x="0" y="6"/>
                    <a:pt x="0" y="14"/>
                  </a:cubicBezTo>
                  <a:lnTo>
                    <a:pt x="0" y="14"/>
                  </a:lnTo>
                  <a:cubicBezTo>
                    <a:pt x="0" y="21"/>
                    <a:pt x="5" y="27"/>
                    <a:pt x="12" y="27"/>
                  </a:cubicBezTo>
                  <a:lnTo>
                    <a:pt x="12" y="27"/>
                  </a:lnTo>
                  <a:cubicBezTo>
                    <a:pt x="20" y="27"/>
                    <a:pt x="26" y="21"/>
                    <a:pt x="26" y="14"/>
                  </a:cubicBezTo>
                  <a:lnTo>
                    <a:pt x="26" y="14"/>
                  </a:lnTo>
                  <a:cubicBezTo>
                    <a:pt x="26" y="6"/>
                    <a:pt x="20" y="0"/>
                    <a:pt x="12" y="0"/>
                  </a:cubicBezTo>
                </a:path>
              </a:pathLst>
            </a:custGeom>
            <a:solidFill>
              <a:srgbClr val="ADACB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  <p:sp>
          <p:nvSpPr>
            <p:cNvPr id="33" name="Freeform 8">
              <a:extLst>
                <a:ext uri="{FF2B5EF4-FFF2-40B4-BE49-F238E27FC236}">
                  <a16:creationId xmlns:a16="http://schemas.microsoft.com/office/drawing/2014/main" id="{ED48B328-8A98-4901-8C0C-33134300B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24156" y="3610347"/>
              <a:ext cx="4588485" cy="2890471"/>
            </a:xfrm>
            <a:custGeom>
              <a:avLst/>
              <a:gdLst>
                <a:gd name="T0" fmla="*/ 0 w 3682"/>
                <a:gd name="T1" fmla="*/ 2317 h 2318"/>
                <a:gd name="T2" fmla="*/ 3681 w 3682"/>
                <a:gd name="T3" fmla="*/ 2317 h 2318"/>
                <a:gd name="T4" fmla="*/ 3681 w 3682"/>
                <a:gd name="T5" fmla="*/ 0 h 2318"/>
                <a:gd name="T6" fmla="*/ 0 w 3682"/>
                <a:gd name="T7" fmla="*/ 0 h 2318"/>
                <a:gd name="T8" fmla="*/ 0 w 3682"/>
                <a:gd name="T9" fmla="*/ 2317 h 2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82" h="2318">
                  <a:moveTo>
                    <a:pt x="0" y="2317"/>
                  </a:moveTo>
                  <a:lnTo>
                    <a:pt x="3681" y="2317"/>
                  </a:lnTo>
                  <a:lnTo>
                    <a:pt x="3681" y="0"/>
                  </a:lnTo>
                  <a:lnTo>
                    <a:pt x="0" y="0"/>
                  </a:lnTo>
                  <a:lnTo>
                    <a:pt x="0" y="2317"/>
                  </a:lnTo>
                </a:path>
              </a:pathLst>
            </a:custGeom>
            <a:solidFill>
              <a:srgbClr val="EBDD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977"/>
              <a:endParaRPr lang="en-US" sz="6530" dirty="0">
                <a:solidFill>
                  <a:srgbClr val="747993"/>
                </a:solidFill>
                <a:latin typeface="Source Sans 3" panose="020B0303030403020204" pitchFamily="34" charset="0"/>
              </a:endParaRPr>
            </a:p>
          </p:txBody>
        </p:sp>
      </p:grpSp>
      <p:pic>
        <p:nvPicPr>
          <p:cNvPr id="36" name="Picture Placeholder 3" descr="Latvijas Valsts standartu mājas lapa">
            <a:extLst>
              <a:ext uri="{FF2B5EF4-FFF2-40B4-BE49-F238E27FC236}">
                <a16:creationId xmlns:a16="http://schemas.microsoft.com/office/drawing/2014/main" id="{7B6EF09F-F21E-46D6-AD06-7E2E01016F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8" t="5718" b="206"/>
          <a:stretch/>
        </p:blipFill>
        <p:spPr>
          <a:xfrm rot="185908">
            <a:off x="13369609" y="4384506"/>
            <a:ext cx="9605360" cy="7087568"/>
          </a:xfrm>
          <a:custGeom>
            <a:avLst/>
            <a:gdLst>
              <a:gd name="connsiteX0" fmla="*/ 0 w 4587240"/>
              <a:gd name="connsiteY0" fmla="*/ 0 h 2889224"/>
              <a:gd name="connsiteX1" fmla="*/ 4587240 w 4587240"/>
              <a:gd name="connsiteY1" fmla="*/ 0 h 2889224"/>
              <a:gd name="connsiteX2" fmla="*/ 4587240 w 4587240"/>
              <a:gd name="connsiteY2" fmla="*/ 2889224 h 2889224"/>
              <a:gd name="connsiteX3" fmla="*/ 0 w 4587240"/>
              <a:gd name="connsiteY3" fmla="*/ 2889224 h 288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7240" h="2889224">
                <a:moveTo>
                  <a:pt x="0" y="0"/>
                </a:moveTo>
                <a:lnTo>
                  <a:pt x="4587240" y="0"/>
                </a:lnTo>
                <a:lnTo>
                  <a:pt x="4587240" y="2889224"/>
                </a:lnTo>
                <a:lnTo>
                  <a:pt x="0" y="2889224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3E6372-6C65-4C03-A724-2977710CFF56}"/>
              </a:ext>
            </a:extLst>
          </p:cNvPr>
          <p:cNvSpPr txBox="1"/>
          <p:nvPr/>
        </p:nvSpPr>
        <p:spPr>
          <a:xfrm>
            <a:off x="675656" y="7344330"/>
            <a:ext cx="12316148" cy="6694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CEN/TR 17621:2023 «Apbūvētas vides pieejamība un </a:t>
            </a:r>
            <a:r>
              <a:rPr lang="lv-LV" sz="3599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Tehnisko raksturlielumu kritēriji un specifikācijas»</a:t>
            </a:r>
          </a:p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EN 17210:2021 L «Apbūvētas vides pieejamība un </a:t>
            </a:r>
            <a:r>
              <a:rPr lang="lv-LV" sz="3599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Funkcionālās prasības»</a:t>
            </a:r>
          </a:p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CEN/TR 17622:2023 «Apbūvētas vides pieejamība un </a:t>
            </a:r>
            <a:r>
              <a:rPr lang="lv-LV" sz="3599" dirty="0" err="1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izmantojamība</a:t>
            </a: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Atbilstības novērtēšana»</a:t>
            </a:r>
          </a:p>
          <a:p>
            <a:pPr marL="571500" indent="-571500" defTabSz="1827977">
              <a:lnSpc>
                <a:spcPct val="120000"/>
              </a:lnSpc>
              <a:buClr>
                <a:srgbClr val="00465B"/>
              </a:buClr>
              <a:buFont typeface="Arial" panose="020B0604020202020204" pitchFamily="34" charset="0"/>
              <a:buChar char="•"/>
            </a:pPr>
            <a:r>
              <a:rPr lang="lv-LV" sz="3599" dirty="0">
                <a:solidFill>
                  <a:srgbClr val="0534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LVS EN 301549:2022 L «IKT produktu un pakalpojumu piekļūstamības prasības»</a:t>
            </a:r>
          </a:p>
          <a:p>
            <a:pPr defTabSz="1827977">
              <a:lnSpc>
                <a:spcPct val="120000"/>
              </a:lnSpc>
            </a:pPr>
            <a:endParaRPr lang="lv-LV" sz="3599" dirty="0">
              <a:solidFill>
                <a:srgbClr val="747993"/>
              </a:solidFill>
              <a:latin typeface="Calibri" panose="020F0502020204030204"/>
            </a:endParaRPr>
          </a:p>
        </p:txBody>
      </p:sp>
      <p:sp>
        <p:nvSpPr>
          <p:cNvPr id="34" name="Google Shape;545;p48">
            <a:extLst>
              <a:ext uri="{FF2B5EF4-FFF2-40B4-BE49-F238E27FC236}">
                <a16:creationId xmlns:a16="http://schemas.microsoft.com/office/drawing/2014/main" id="{95787861-AD55-564F-8778-F5412A1CC71A}"/>
              </a:ext>
            </a:extLst>
          </p:cNvPr>
          <p:cNvSpPr txBox="1">
            <a:spLocks/>
          </p:cNvSpPr>
          <p:nvPr/>
        </p:nvSpPr>
        <p:spPr>
          <a:xfrm>
            <a:off x="743677" y="2979713"/>
            <a:ext cx="12200528" cy="4320593"/>
          </a:xfrm>
          <a:prstGeom prst="rect">
            <a:avLst/>
          </a:prstGeom>
        </p:spPr>
        <p:txBody>
          <a:bodyPr spcFirstLastPara="1" wrap="square" lIns="91402" tIns="91402" rIns="91402" bIns="91402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827977">
              <a:lnSpc>
                <a:spcPct val="120000"/>
              </a:lnSpc>
              <a:spcBef>
                <a:spcPts val="0"/>
              </a:spcBef>
              <a:buClr>
                <a:srgbClr val="747993"/>
              </a:buClr>
              <a:buSzPts val="1100"/>
              <a:buNone/>
            </a:pPr>
            <a:r>
              <a:rPr lang="lv-LV" sz="5599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Lai nodrošinātu pilna cikla </a:t>
            </a:r>
            <a:r>
              <a:rPr lang="lv-LV" sz="5599" b="1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piekļūstamību publiskajām ēkām, </a:t>
            </a:r>
            <a:r>
              <a:rPr lang="lv-LV" sz="5599" b="1" dirty="0" err="1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ārtelpai</a:t>
            </a:r>
            <a:r>
              <a:rPr lang="lv-LV" sz="5599" b="1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 un pakalpojumiem</a:t>
            </a:r>
            <a:r>
              <a:rPr lang="lv-LV" sz="5599" dirty="0">
                <a:solidFill>
                  <a:srgbClr val="05346A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, aicinām izmantot Latvijas Valsts Standartus:</a:t>
            </a:r>
          </a:p>
        </p:txBody>
      </p:sp>
      <p:sp>
        <p:nvSpPr>
          <p:cNvPr id="5" name="Virsraksts 4">
            <a:extLst>
              <a:ext uri="{FF2B5EF4-FFF2-40B4-BE49-F238E27FC236}">
                <a16:creationId xmlns:a16="http://schemas.microsoft.com/office/drawing/2014/main" id="{025A54F2-F652-4F7A-BAE8-785EBF26A1B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3677" y="531714"/>
            <a:ext cx="13521882" cy="1907203"/>
          </a:xfrm>
        </p:spPr>
        <p:txBody>
          <a:bodyPr>
            <a:noAutofit/>
          </a:bodyPr>
          <a:lstStyle/>
          <a:p>
            <a:pPr algn="just">
              <a:lnSpc>
                <a:spcPct val="110000"/>
              </a:lnSpc>
            </a:pPr>
            <a:r>
              <a:rPr lang="lv-LV" dirty="0">
                <a:solidFill>
                  <a:srgbClr val="0046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RESURSI</a:t>
            </a:r>
          </a:p>
        </p:txBody>
      </p:sp>
    </p:spTree>
    <p:extLst>
      <p:ext uri="{BB962C8B-B14F-4D97-AF65-F5344CB8AC3E}">
        <p14:creationId xmlns:p14="http://schemas.microsoft.com/office/powerpoint/2010/main" val="39486948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-434121"/>
            <a:ext cx="24365062" cy="10146700"/>
            <a:chOff x="0" y="37145"/>
            <a:chExt cx="11520004" cy="4646704"/>
          </a:xfrm>
        </p:grpSpPr>
        <p:pic>
          <p:nvPicPr>
            <p:cNvPr id="4" name="object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3139"/>
            <a:stretch/>
          </p:blipFill>
          <p:spPr>
            <a:xfrm>
              <a:off x="0" y="37145"/>
              <a:ext cx="11520004" cy="138865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799554"/>
              <a:ext cx="3884295" cy="3884295"/>
            </a:xfrm>
            <a:custGeom>
              <a:avLst/>
              <a:gdLst/>
              <a:ahLst/>
              <a:cxnLst/>
              <a:rect l="l" t="t" r="r" b="b"/>
              <a:pathLst>
                <a:path w="3884295" h="3884295">
                  <a:moveTo>
                    <a:pt x="3884108" y="0"/>
                  </a:moveTo>
                  <a:lnTo>
                    <a:pt x="2392480" y="0"/>
                  </a:lnTo>
                  <a:lnTo>
                    <a:pt x="0" y="2392480"/>
                  </a:lnTo>
                  <a:lnTo>
                    <a:pt x="0" y="3884096"/>
                  </a:lnTo>
                  <a:lnTo>
                    <a:pt x="3884108" y="0"/>
                  </a:lnTo>
                  <a:close/>
                </a:path>
              </a:pathLst>
            </a:custGeom>
            <a:solidFill>
              <a:srgbClr val="FFFFFF">
                <a:alpha val="5999"/>
              </a:srgbClr>
            </a:solidFill>
          </p:spPr>
          <p:txBody>
            <a:bodyPr wrap="square" lIns="0" tIns="0" rIns="0" bIns="0" rtlCol="0"/>
            <a:lstStyle/>
            <a:p>
              <a:pPr defTabSz="1934020"/>
              <a:endParaRPr sz="3807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98785" y="359234"/>
              <a:ext cx="2311400" cy="1718310"/>
            </a:xfrm>
            <a:custGeom>
              <a:avLst/>
              <a:gdLst/>
              <a:ahLst/>
              <a:cxnLst/>
              <a:rect l="l" t="t" r="r" b="b"/>
              <a:pathLst>
                <a:path w="2311400" h="1718310">
                  <a:moveTo>
                    <a:pt x="2311298" y="0"/>
                  </a:moveTo>
                  <a:lnTo>
                    <a:pt x="1717700" y="0"/>
                  </a:lnTo>
                  <a:lnTo>
                    <a:pt x="0" y="1717700"/>
                  </a:lnTo>
                  <a:lnTo>
                    <a:pt x="593585" y="1717700"/>
                  </a:lnTo>
                  <a:lnTo>
                    <a:pt x="2311298" y="0"/>
                  </a:lnTo>
                  <a:close/>
                </a:path>
              </a:pathLst>
            </a:custGeom>
            <a:solidFill>
              <a:srgbClr val="6AA948">
                <a:alpha val="21000"/>
              </a:srgbClr>
            </a:solidFill>
          </p:spPr>
          <p:txBody>
            <a:bodyPr wrap="square" lIns="0" tIns="0" rIns="0" bIns="0" rtlCol="0"/>
            <a:lstStyle/>
            <a:p>
              <a:pPr defTabSz="1934020"/>
              <a:endParaRPr sz="3807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object 7" descr="Labklājības ministrijas logo"/>
            <p:cNvPicPr/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48200" y="1403228"/>
              <a:ext cx="1423603" cy="1332199"/>
            </a:xfrm>
            <a:prstGeom prst="rect">
              <a:avLst/>
            </a:prstGeom>
          </p:spPr>
        </p:pic>
      </p:grpSp>
      <p:pic>
        <p:nvPicPr>
          <p:cNvPr id="8" name="object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214158" y="10465569"/>
            <a:ext cx="3821187" cy="831601"/>
          </a:xfrm>
          <a:prstGeom prst="rect">
            <a:avLst/>
          </a:prstGeom>
        </p:spPr>
      </p:pic>
      <p:grpSp>
        <p:nvGrpSpPr>
          <p:cNvPr id="9" name="object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1248534" y="12760650"/>
            <a:ext cx="2034704" cy="946843"/>
            <a:chOff x="10042955" y="6032496"/>
            <a:chExt cx="962025" cy="447675"/>
          </a:xfrm>
        </p:grpSpPr>
        <p:sp>
          <p:nvSpPr>
            <p:cNvPr id="10" name="object 10"/>
            <p:cNvSpPr/>
            <p:nvPr/>
          </p:nvSpPr>
          <p:spPr>
            <a:xfrm>
              <a:off x="10577759" y="6127987"/>
              <a:ext cx="426720" cy="352425"/>
            </a:xfrm>
            <a:custGeom>
              <a:avLst/>
              <a:gdLst/>
              <a:ahLst/>
              <a:cxnLst/>
              <a:rect l="l" t="t" r="r" b="b"/>
              <a:pathLst>
                <a:path w="426720" h="352425">
                  <a:moveTo>
                    <a:pt x="426605" y="0"/>
                  </a:moveTo>
                  <a:lnTo>
                    <a:pt x="352005" y="0"/>
                  </a:lnTo>
                  <a:lnTo>
                    <a:pt x="0" y="352005"/>
                  </a:lnTo>
                  <a:lnTo>
                    <a:pt x="74599" y="352005"/>
                  </a:lnTo>
                  <a:lnTo>
                    <a:pt x="426605" y="0"/>
                  </a:lnTo>
                  <a:close/>
                </a:path>
              </a:pathLst>
            </a:custGeom>
            <a:solidFill>
              <a:srgbClr val="005C57"/>
            </a:solidFill>
          </p:spPr>
          <p:txBody>
            <a:bodyPr wrap="square" lIns="0" tIns="0" rIns="0" bIns="0" rtlCol="0"/>
            <a:lstStyle/>
            <a:p>
              <a:pPr defTabSz="1934020"/>
              <a:endParaRPr sz="3807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042955" y="6032496"/>
              <a:ext cx="897255" cy="447675"/>
            </a:xfrm>
            <a:custGeom>
              <a:avLst/>
              <a:gdLst/>
              <a:ahLst/>
              <a:cxnLst/>
              <a:rect l="l" t="t" r="r" b="b"/>
              <a:pathLst>
                <a:path w="897254" h="447675">
                  <a:moveTo>
                    <a:pt x="896723" y="0"/>
                  </a:moveTo>
                  <a:lnTo>
                    <a:pt x="447498" y="2"/>
                  </a:lnTo>
                  <a:lnTo>
                    <a:pt x="0" y="447501"/>
                  </a:lnTo>
                  <a:lnTo>
                    <a:pt x="449224" y="447501"/>
                  </a:lnTo>
                  <a:lnTo>
                    <a:pt x="896723" y="2"/>
                  </a:lnTo>
                  <a:close/>
                </a:path>
              </a:pathLst>
            </a:custGeom>
            <a:solidFill>
              <a:srgbClr val="6AA94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1934020"/>
              <a:endParaRPr sz="3807" ker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object 2"/>
          <p:cNvSpPr txBox="1"/>
          <p:nvPr/>
        </p:nvSpPr>
        <p:spPr>
          <a:xfrm>
            <a:off x="9376012" y="11485038"/>
            <a:ext cx="5063319" cy="1719894"/>
          </a:xfrm>
          <a:prstGeom prst="rect">
            <a:avLst/>
          </a:prstGeom>
        </p:spPr>
        <p:txBody>
          <a:bodyPr vert="horz" wrap="square" lIns="0" tIns="26861" rIns="0" bIns="0" rtlCol="0">
            <a:spAutoFit/>
          </a:bodyPr>
          <a:lstStyle/>
          <a:p>
            <a:pPr algn="ctr" defTabSz="1934020">
              <a:spcBef>
                <a:spcPts val="600"/>
              </a:spcBef>
              <a:spcAft>
                <a:spcPts val="600"/>
              </a:spcAft>
            </a:pPr>
            <a:r>
              <a:rPr sz="30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Skolas</a:t>
            </a:r>
            <a:r>
              <a:rPr sz="3000" kern="0" spc="-3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iela</a:t>
            </a:r>
            <a:r>
              <a:rPr sz="3000" kern="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28,</a:t>
            </a:r>
            <a:r>
              <a:rPr sz="3000" kern="0" spc="-1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Rīga, </a:t>
            </a:r>
            <a:r>
              <a:rPr sz="3000" kern="0" spc="-116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LV-</a:t>
            </a:r>
            <a:r>
              <a:rPr sz="3000" kern="0" spc="-4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1331</a:t>
            </a:r>
            <a:endParaRPr sz="30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934020">
              <a:spcBef>
                <a:spcPts val="600"/>
              </a:spcBef>
              <a:spcAft>
                <a:spcPts val="600"/>
              </a:spcAft>
            </a:pPr>
            <a:r>
              <a:rPr sz="3000" b="1" kern="0" spc="-2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lm@lm.gov.lv</a:t>
            </a:r>
            <a:endParaRPr sz="30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934020">
              <a:spcBef>
                <a:spcPts val="600"/>
              </a:spcBef>
              <a:spcAft>
                <a:spcPts val="600"/>
              </a:spcAft>
            </a:pPr>
            <a:r>
              <a:rPr sz="3000" kern="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+371</a:t>
            </a:r>
            <a:r>
              <a:rPr sz="3000" kern="0" spc="-5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3000" kern="0" spc="-22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80205100</a:t>
            </a:r>
            <a:endParaRPr sz="30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345971-A90F-45E0-9F60-66CF19D83A90}"/>
              </a:ext>
            </a:extLst>
          </p:cNvPr>
          <p:cNvSpPr txBox="1"/>
          <p:nvPr/>
        </p:nvSpPr>
        <p:spPr>
          <a:xfrm>
            <a:off x="16754194" y="10388413"/>
            <a:ext cx="716093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885"/>
            <a:r>
              <a:rPr lang="lv-LV" sz="45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Poļina</a:t>
            </a: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lv-LV" sz="45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Rožkova</a:t>
            </a:r>
            <a:endParaRPr lang="lv-LV" sz="4500" b="1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1885"/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Polina.rozkova@lm.gov.lv</a:t>
            </a:r>
            <a:endParaRPr lang="lv-LV" sz="45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1885"/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Tel. 64331837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7E3C30-8C73-46E9-A908-A1DE18E06B4B}"/>
              </a:ext>
            </a:extLst>
          </p:cNvPr>
          <p:cNvSpPr txBox="1"/>
          <p:nvPr/>
        </p:nvSpPr>
        <p:spPr>
          <a:xfrm>
            <a:off x="643584" y="10388413"/>
            <a:ext cx="685172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885"/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Inese Vilcāne</a:t>
            </a:r>
          </a:p>
          <a:p>
            <a:pPr marL="341885"/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Inese.Vilcane@lm.gov.lv</a:t>
            </a:r>
            <a:endParaRPr lang="lv-LV" sz="450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1885"/>
            <a:r>
              <a:rPr lang="lv-LV" sz="45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Tel. 64331836</a:t>
            </a:r>
          </a:p>
        </p:txBody>
      </p:sp>
      <p:sp>
        <p:nvSpPr>
          <p:cNvPr id="12" name="Taisnstūris 11">
            <a:extLst>
              <a:ext uri="{FF2B5EF4-FFF2-40B4-BE49-F238E27FC236}">
                <a16:creationId xmlns:a16="http://schemas.microsoft.com/office/drawing/2014/main" id="{E53324C9-D13B-463C-8FCB-C70FD9F22B3E}"/>
              </a:ext>
            </a:extLst>
          </p:cNvPr>
          <p:cNvSpPr/>
          <p:nvPr/>
        </p:nvSpPr>
        <p:spPr>
          <a:xfrm>
            <a:off x="1973959" y="6930398"/>
            <a:ext cx="20443371" cy="2670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74849" eaLnBrk="0" fontAlgn="base" hangingPunc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lv-LV" altLang="en-US" sz="4500" b="1" kern="0" dirty="0">
              <a:solidFill>
                <a:srgbClr val="003399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algn="ctr" defTabSz="1874849" eaLnBrk="0" fontAlgn="base" hangingPunct="0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en-GB" altLang="en-US" sz="4200" b="1" kern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https://www.lm.gov.lv/lv/horizontalais-princips-vienlidziba-ieklausana-nediskriminacija-un-pamattiesibu-ieverosana</a:t>
            </a:r>
            <a:r>
              <a:rPr lang="lv-LV" altLang="en-US" sz="4200" b="1" kern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GB" altLang="en-US" sz="4200" b="1" kern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6" name="Virsraksts 15">
            <a:extLst>
              <a:ext uri="{FF2B5EF4-FFF2-40B4-BE49-F238E27FC236}">
                <a16:creationId xmlns:a16="http://schemas.microsoft.com/office/drawing/2014/main" id="{B734366C-1895-48CC-B22D-A1A78DB0546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56455" y="5200457"/>
            <a:ext cx="21025723" cy="2651126"/>
          </a:xfrm>
        </p:spPr>
        <p:txBody>
          <a:bodyPr/>
          <a:lstStyle/>
          <a:p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Paldies par</a:t>
            </a:r>
            <a:r>
              <a:rPr lang="lv-LV" baseline="0" dirty="0">
                <a:latin typeface="Arial" panose="020B0604020202020204" pitchFamily="34" charset="0"/>
                <a:cs typeface="Arial" panose="020B0604020202020204" pitchFamily="34" charset="0"/>
              </a:rPr>
              <a:t> uzmanību!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Freeform 232">
            <a:extLst>
              <a:ext uri="{FF2B5EF4-FFF2-40B4-BE49-F238E27FC236}">
                <a16:creationId xmlns:a16="http://schemas.microsoft.com/office/drawing/2014/main" id="{BF40898B-D8AA-4C42-AB87-656600E80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8198" y="8211629"/>
            <a:ext cx="10433227" cy="2188655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2D24A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7" name="Freeform 140" descr="rozā teksta fons">
            <a:extLst>
              <a:ext uri="{FF2B5EF4-FFF2-40B4-BE49-F238E27FC236}">
                <a16:creationId xmlns:a16="http://schemas.microsoft.com/office/drawing/2014/main" id="{ED6C0BE3-4C41-0F49-A405-B1E130B807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5350" y="556658"/>
            <a:ext cx="10410854" cy="2187032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F64C4C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" name="Freeform 188">
            <a:extLst>
              <a:ext uri="{FF2B5EF4-FFF2-40B4-BE49-F238E27FC236}">
                <a16:creationId xmlns:a16="http://schemas.microsoft.com/office/drawing/2014/main" id="{651E79C4-631F-3A46-9099-CD1DA804F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415" y="3161404"/>
            <a:ext cx="10433227" cy="2187032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3A90B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5" name="Freeform 232">
            <a:extLst>
              <a:ext uri="{FF2B5EF4-FFF2-40B4-BE49-F238E27FC236}">
                <a16:creationId xmlns:a16="http://schemas.microsoft.com/office/drawing/2014/main" id="{DF5D69CA-1C92-C84E-B1E2-CEA8B31D60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1861" y="5780033"/>
            <a:ext cx="10485190" cy="1967331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232">
            <a:extLst>
              <a:ext uri="{FF2B5EF4-FFF2-40B4-BE49-F238E27FC236}">
                <a16:creationId xmlns:a16="http://schemas.microsoft.com/office/drawing/2014/main" id="{6B4E2B5D-B877-4CBA-91ED-1E3B73AA01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13" y="10798887"/>
            <a:ext cx="10433227" cy="2182525"/>
          </a:xfrm>
          <a:custGeom>
            <a:avLst/>
            <a:gdLst>
              <a:gd name="T0" fmla="*/ 3052 w 5114"/>
              <a:gd name="T1" fmla="*/ 1366 h 1367"/>
              <a:gd name="T2" fmla="*/ 3943 w 5114"/>
              <a:gd name="T3" fmla="*/ 1366 h 1367"/>
              <a:gd name="T4" fmla="*/ 5113 w 5114"/>
              <a:gd name="T5" fmla="*/ 0 h 1367"/>
              <a:gd name="T6" fmla="*/ 4222 w 5114"/>
              <a:gd name="T7" fmla="*/ 0 h 1367"/>
              <a:gd name="T8" fmla="*/ 0 w 5114"/>
              <a:gd name="T9" fmla="*/ 0 h 1367"/>
              <a:gd name="T10" fmla="*/ 0 w 5114"/>
              <a:gd name="T11" fmla="*/ 1366 h 1367"/>
              <a:gd name="T12" fmla="*/ 3052 w 5114"/>
              <a:gd name="T13" fmla="*/ 1366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114" h="1367">
                <a:moveTo>
                  <a:pt x="3052" y="1366"/>
                </a:moveTo>
                <a:lnTo>
                  <a:pt x="3943" y="1366"/>
                </a:lnTo>
                <a:lnTo>
                  <a:pt x="5113" y="0"/>
                </a:lnTo>
                <a:lnTo>
                  <a:pt x="4222" y="0"/>
                </a:lnTo>
                <a:lnTo>
                  <a:pt x="0" y="0"/>
                </a:lnTo>
                <a:lnTo>
                  <a:pt x="0" y="1366"/>
                </a:lnTo>
                <a:lnTo>
                  <a:pt x="3052" y="1366"/>
                </a:lnTo>
              </a:path>
            </a:pathLst>
          </a:custGeom>
          <a:solidFill>
            <a:srgbClr val="006BD6"/>
          </a:solidFill>
          <a:ln>
            <a:noFill/>
          </a:ln>
          <a:effectLst/>
          <a:extLst/>
        </p:spPr>
        <p:txBody>
          <a:bodyPr wrap="none" anchor="ctr"/>
          <a:lstStyle/>
          <a:p>
            <a:pPr defTabSz="1827977"/>
            <a:endParaRPr lang="en-US" sz="3599" dirty="0">
              <a:solidFill>
                <a:srgbClr val="747993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ttēls 2" descr="planētas zīmējums ar cilvēkiem, tai skaita ar dažāda veida traucējumiem">
            <a:extLst>
              <a:ext uri="{FF2B5EF4-FFF2-40B4-BE49-F238E27FC236}">
                <a16:creationId xmlns:a16="http://schemas.microsoft.com/office/drawing/2014/main" id="{27EBB7F8-A3BA-4E9D-AD14-1DC43CB4EB7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34012" y="4883291"/>
            <a:ext cx="9874892" cy="59155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B81E077-0712-4F43-8DAE-2F0816A0B87B}"/>
              </a:ext>
            </a:extLst>
          </p:cNvPr>
          <p:cNvSpPr txBox="1"/>
          <p:nvPr/>
        </p:nvSpPr>
        <p:spPr>
          <a:xfrm>
            <a:off x="3121071" y="10877532"/>
            <a:ext cx="8551702" cy="20252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62063" defTabSz="1828343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lv-LV" altLang="lv-LV" sz="3599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Visi cilvēki, tai skaitā vecāki ar maziem bērniem, vecāka gadagājuma cilvēki </a:t>
            </a:r>
            <a:endParaRPr lang="en-US" sz="3599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Attēls 19" descr="Seniora un mātes ar bērnu ratiem simbols">
            <a:extLst>
              <a:ext uri="{FF2B5EF4-FFF2-40B4-BE49-F238E27FC236}">
                <a16:creationId xmlns:a16="http://schemas.microsoft.com/office/drawing/2014/main" id="{560A7EDB-6625-4AD3-9719-759DCEBFAB9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196" y="10798887"/>
            <a:ext cx="2322777" cy="2188654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6F176AA-AC4E-4989-A324-7077BA677524}"/>
              </a:ext>
            </a:extLst>
          </p:cNvPr>
          <p:cNvSpPr txBox="1"/>
          <p:nvPr/>
        </p:nvSpPr>
        <p:spPr>
          <a:xfrm>
            <a:off x="3031688" y="8606529"/>
            <a:ext cx="7975133" cy="1360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62063" defTabSz="1828343">
              <a:lnSpc>
                <a:spcPct val="120000"/>
              </a:lnSpc>
              <a:spcBef>
                <a:spcPts val="900"/>
              </a:spcBef>
              <a:spcAft>
                <a:spcPts val="900"/>
              </a:spcAft>
            </a:pPr>
            <a:r>
              <a:rPr lang="lv-LV" altLang="lv-LV" sz="3599" b="1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uztveres un garīgās veselības traucējumiem</a:t>
            </a:r>
            <a:endParaRPr lang="en-US" sz="3599" b="1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8" name="Attēls 77" descr="uzvedības, uztveres un garīgās veselības traucējumu apzīmējums">
            <a:extLst>
              <a:ext uri="{FF2B5EF4-FFF2-40B4-BE49-F238E27FC236}">
                <a16:creationId xmlns:a16="http://schemas.microsoft.com/office/drawing/2014/main" id="{70EE859A-C69E-4084-A982-EAB2EDC707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70" t="10950" r="51503" b="12259"/>
          <a:stretch/>
        </p:blipFill>
        <p:spPr>
          <a:xfrm>
            <a:off x="617877" y="8189902"/>
            <a:ext cx="2258709" cy="2188655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C23E0B-D1BB-7241-BB4D-C4CB347B6A4A}"/>
              </a:ext>
            </a:extLst>
          </p:cNvPr>
          <p:cNvSpPr txBox="1"/>
          <p:nvPr/>
        </p:nvSpPr>
        <p:spPr>
          <a:xfrm>
            <a:off x="3090814" y="6044800"/>
            <a:ext cx="9596961" cy="1360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827977">
              <a:lnSpc>
                <a:spcPct val="120000"/>
              </a:lnSpc>
            </a:pPr>
            <a:r>
              <a:rPr lang="lv-LV" sz="3599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dažāda veida redzes traucējumiem</a:t>
            </a:r>
            <a:endParaRPr lang="en-US" sz="3599" b="1" spc="-20" dirty="0">
              <a:solidFill>
                <a:srgbClr val="FFFFFF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79" name="Attēls 78" descr="redzes traucējumu apzīmējums">
            <a:extLst>
              <a:ext uri="{FF2B5EF4-FFF2-40B4-BE49-F238E27FC236}">
                <a16:creationId xmlns:a16="http://schemas.microsoft.com/office/drawing/2014/main" id="{ED55D2DF-C98E-401F-9D35-2FE391EC63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94" t="12660" r="74298" b="13064"/>
          <a:stretch/>
        </p:blipFill>
        <p:spPr>
          <a:xfrm>
            <a:off x="612850" y="5766149"/>
            <a:ext cx="2263736" cy="2010280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bg1"/>
            </a:outerShdw>
            <a:softEdge rad="127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024416-351D-0E41-B45C-902C6A363A8C}"/>
              </a:ext>
            </a:extLst>
          </p:cNvPr>
          <p:cNvSpPr txBox="1"/>
          <p:nvPr/>
        </p:nvSpPr>
        <p:spPr>
          <a:xfrm>
            <a:off x="3076379" y="3435071"/>
            <a:ext cx="8064516" cy="1360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827977">
              <a:lnSpc>
                <a:spcPct val="120000"/>
              </a:lnSpc>
            </a:pPr>
            <a:r>
              <a:rPr lang="lv-LV" sz="3599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dzirdes traucējumiem, kas lieto dzirdes aparātus</a:t>
            </a:r>
          </a:p>
        </p:txBody>
      </p:sp>
      <p:pic>
        <p:nvPicPr>
          <p:cNvPr id="76" name="Attēls 75" descr="dzirdes traucējumu  apzīmējums">
            <a:extLst>
              <a:ext uri="{FF2B5EF4-FFF2-40B4-BE49-F238E27FC236}">
                <a16:creationId xmlns:a16="http://schemas.microsoft.com/office/drawing/2014/main" id="{80B83986-5AFE-4CC2-9C97-CEB87740FC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77" t="12123" r="3765" b="13922"/>
          <a:stretch/>
        </p:blipFill>
        <p:spPr>
          <a:xfrm>
            <a:off x="656129" y="3161404"/>
            <a:ext cx="2220457" cy="2191272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EF50A1-0F94-9D4E-BE69-075473E5148C}"/>
              </a:ext>
            </a:extLst>
          </p:cNvPr>
          <p:cNvSpPr txBox="1"/>
          <p:nvPr/>
        </p:nvSpPr>
        <p:spPr>
          <a:xfrm>
            <a:off x="3121071" y="734588"/>
            <a:ext cx="8551702" cy="13605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defTabSz="1827977">
              <a:lnSpc>
                <a:spcPct val="120000"/>
              </a:lnSpc>
            </a:pPr>
            <a:r>
              <a:rPr lang="lv-LV" sz="3599" b="1" spc="-20" dirty="0">
                <a:solidFill>
                  <a:srgbClr val="FFFFFF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Cilvēki ar kustību traucējumiem, kas lieto ratiņkrēslu, kruķus, staiguļus u.c.</a:t>
            </a:r>
          </a:p>
        </p:txBody>
      </p:sp>
      <p:pic>
        <p:nvPicPr>
          <p:cNvPr id="77" name="Attēls 76" descr="ratiņkrēsla lietotāja simbols">
            <a:extLst>
              <a:ext uri="{FF2B5EF4-FFF2-40B4-BE49-F238E27FC236}">
                <a16:creationId xmlns:a16="http://schemas.microsoft.com/office/drawing/2014/main" id="{9A5A6F5A-8BC7-4AAA-9831-04076A8704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836" t="12188" r="27603" b="13858"/>
          <a:stretch/>
        </p:blipFill>
        <p:spPr>
          <a:xfrm>
            <a:off x="597140" y="556659"/>
            <a:ext cx="2279446" cy="2187032"/>
          </a:xfrm>
          <a:prstGeom prst="rect">
            <a:avLst/>
          </a:prstGeom>
          <a:effectLst>
            <a:outerShdw blurRad="203200" dist="50800" dir="5400000" sx="1000" sy="1000" algn="ctr" rotWithShape="0">
              <a:schemeClr val="accent1">
                <a:lumMod val="75000"/>
              </a:schemeClr>
            </a:outerShdw>
          </a:effec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E84AD67E-C124-4742-8CD2-BA073B234F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236757" y="1118197"/>
            <a:ext cx="10650712" cy="2650436"/>
          </a:xfrm>
        </p:spPr>
        <p:txBody>
          <a:bodyPr>
            <a:noAutofit/>
          </a:bodyPr>
          <a:lstStyle/>
          <a:p>
            <a:pPr algn="r"/>
            <a:r>
              <a:rPr lang="lv-LV" sz="7600" dirty="0">
                <a:solidFill>
                  <a:srgbClr val="191C5D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PIEKĻŪSTAMAS VIDES LIETOTĀJI</a:t>
            </a:r>
            <a:endParaRPr lang="lv-LV" sz="7600" dirty="0">
              <a:solidFill>
                <a:srgbClr val="191C5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971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2D5A0B-8055-75A0-6477-4743E0AED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381" y="2699005"/>
            <a:ext cx="22741172" cy="687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Google Shape;551;p48">
            <a:extLst>
              <a:ext uri="{FF2B5EF4-FFF2-40B4-BE49-F238E27FC236}">
                <a16:creationId xmlns:a16="http://schemas.microsoft.com/office/drawing/2014/main" id="{667DCE0D-1542-9F4D-912A-4EEEBE0BBD00}"/>
              </a:ext>
            </a:extLst>
          </p:cNvPr>
          <p:cNvSpPr txBox="1">
            <a:spLocks/>
          </p:cNvSpPr>
          <p:nvPr/>
        </p:nvSpPr>
        <p:spPr>
          <a:xfrm>
            <a:off x="18212395" y="6858000"/>
            <a:ext cx="6033208" cy="40780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1325" indent="-350838" defTabSz="938213" eaLnBrk="0" fontAlgn="base" hangingPunct="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empātija un tolerance</a:t>
            </a:r>
          </a:p>
          <a:p>
            <a:pPr marL="441325" indent="-350838" defTabSz="938213" eaLnBrk="0" fontAlgn="base" hangingPunct="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lv-LV" alt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individuāls atbalsts</a:t>
            </a:r>
          </a:p>
          <a:p>
            <a:pPr marL="441325" indent="-350838" defTabSz="938213" eaLnBrk="0" fontAlgn="base" hangingPunct="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lv-LV" alt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atbalstošs personāls</a:t>
            </a:r>
          </a:p>
        </p:txBody>
      </p:sp>
      <p:sp>
        <p:nvSpPr>
          <p:cNvPr id="85" name="Google Shape;546;p48">
            <a:extLst>
              <a:ext uri="{FF2B5EF4-FFF2-40B4-BE49-F238E27FC236}">
                <a16:creationId xmlns:a16="http://schemas.microsoft.com/office/drawing/2014/main" id="{54C1A8BB-872A-5F46-92FA-76F9FDDDBEAB}"/>
              </a:ext>
            </a:extLst>
          </p:cNvPr>
          <p:cNvSpPr txBox="1">
            <a:spLocks/>
          </p:cNvSpPr>
          <p:nvPr/>
        </p:nvSpPr>
        <p:spPr>
          <a:xfrm>
            <a:off x="17820509" y="5533786"/>
            <a:ext cx="6168809" cy="9463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algn="l">
              <a:spcBef>
                <a:spcPts val="0"/>
              </a:spcBef>
            </a:pPr>
            <a:r>
              <a:rPr lang="lv-LV" sz="55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EFEKTĪVA SAZIŅA</a:t>
            </a:r>
            <a:endParaRPr lang="en-US" sz="550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90" name="Freeform: Shape 821">
            <a:extLst>
              <a:ext uri="{FF2B5EF4-FFF2-40B4-BE49-F238E27FC236}">
                <a16:creationId xmlns:a16="http://schemas.microsoft.com/office/drawing/2014/main" id="{9D6492E1-0FAE-47CE-B6A1-4FFDE9B40F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597947" y="3389699"/>
            <a:ext cx="1846708" cy="1706827"/>
          </a:xfrm>
          <a:custGeom>
            <a:avLst/>
            <a:gdLst>
              <a:gd name="connsiteX0" fmla="*/ 1191822 w 1805152"/>
              <a:gd name="connsiteY0" fmla="*/ 1376596 h 1614542"/>
              <a:gd name="connsiteX1" fmla="*/ 1350840 w 1805152"/>
              <a:gd name="connsiteY1" fmla="*/ 1376596 h 1614542"/>
              <a:gd name="connsiteX2" fmla="*/ 1494950 w 1805152"/>
              <a:gd name="connsiteY2" fmla="*/ 1520355 h 1614542"/>
              <a:gd name="connsiteX3" fmla="*/ 1494950 w 1805152"/>
              <a:gd name="connsiteY3" fmla="*/ 1592235 h 1614542"/>
              <a:gd name="connsiteX4" fmla="*/ 1473830 w 1805152"/>
              <a:gd name="connsiteY4" fmla="*/ 1614542 h 1614542"/>
              <a:gd name="connsiteX5" fmla="*/ 1451468 w 1805152"/>
              <a:gd name="connsiteY5" fmla="*/ 1592235 h 1614542"/>
              <a:gd name="connsiteX6" fmla="*/ 1451468 w 1805152"/>
              <a:gd name="connsiteY6" fmla="*/ 1520355 h 1614542"/>
              <a:gd name="connsiteX7" fmla="*/ 1350840 w 1805152"/>
              <a:gd name="connsiteY7" fmla="*/ 1421211 h 1614542"/>
              <a:gd name="connsiteX8" fmla="*/ 1191822 w 1805152"/>
              <a:gd name="connsiteY8" fmla="*/ 1421211 h 1614542"/>
              <a:gd name="connsiteX9" fmla="*/ 1091192 w 1805152"/>
              <a:gd name="connsiteY9" fmla="*/ 1520355 h 1614542"/>
              <a:gd name="connsiteX10" fmla="*/ 1091192 w 1805152"/>
              <a:gd name="connsiteY10" fmla="*/ 1589756 h 1614542"/>
              <a:gd name="connsiteX11" fmla="*/ 1068830 w 1805152"/>
              <a:gd name="connsiteY11" fmla="*/ 1612064 h 1614542"/>
              <a:gd name="connsiteX12" fmla="*/ 1047712 w 1805152"/>
              <a:gd name="connsiteY12" fmla="*/ 1589756 h 1614542"/>
              <a:gd name="connsiteX13" fmla="*/ 1047712 w 1805152"/>
              <a:gd name="connsiteY13" fmla="*/ 1520355 h 1614542"/>
              <a:gd name="connsiteX14" fmla="*/ 1191822 w 1805152"/>
              <a:gd name="connsiteY14" fmla="*/ 1376596 h 1614542"/>
              <a:gd name="connsiteX15" fmla="*/ 453068 w 1805152"/>
              <a:gd name="connsiteY15" fmla="*/ 1376596 h 1614542"/>
              <a:gd name="connsiteX16" fmla="*/ 613330 w 1805152"/>
              <a:gd name="connsiteY16" fmla="*/ 1376596 h 1614542"/>
              <a:gd name="connsiteX17" fmla="*/ 757442 w 1805152"/>
              <a:gd name="connsiteY17" fmla="*/ 1520355 h 1614542"/>
              <a:gd name="connsiteX18" fmla="*/ 757442 w 1805152"/>
              <a:gd name="connsiteY18" fmla="*/ 1592235 h 1614542"/>
              <a:gd name="connsiteX19" fmla="*/ 735080 w 1805152"/>
              <a:gd name="connsiteY19" fmla="*/ 1614542 h 1614542"/>
              <a:gd name="connsiteX20" fmla="*/ 713960 w 1805152"/>
              <a:gd name="connsiteY20" fmla="*/ 1592235 h 1614542"/>
              <a:gd name="connsiteX21" fmla="*/ 713960 w 1805152"/>
              <a:gd name="connsiteY21" fmla="*/ 1520355 h 1614542"/>
              <a:gd name="connsiteX22" fmla="*/ 613330 w 1805152"/>
              <a:gd name="connsiteY22" fmla="*/ 1421211 h 1614542"/>
              <a:gd name="connsiteX23" fmla="*/ 453068 w 1805152"/>
              <a:gd name="connsiteY23" fmla="*/ 1421211 h 1614542"/>
              <a:gd name="connsiteX24" fmla="*/ 352438 w 1805152"/>
              <a:gd name="connsiteY24" fmla="*/ 1520355 h 1614542"/>
              <a:gd name="connsiteX25" fmla="*/ 352438 w 1805152"/>
              <a:gd name="connsiteY25" fmla="*/ 1589756 h 1614542"/>
              <a:gd name="connsiteX26" fmla="*/ 331320 w 1805152"/>
              <a:gd name="connsiteY26" fmla="*/ 1612064 h 1614542"/>
              <a:gd name="connsiteX27" fmla="*/ 308956 w 1805152"/>
              <a:gd name="connsiteY27" fmla="*/ 1589756 h 1614542"/>
              <a:gd name="connsiteX28" fmla="*/ 308956 w 1805152"/>
              <a:gd name="connsiteY28" fmla="*/ 1520355 h 1614542"/>
              <a:gd name="connsiteX29" fmla="*/ 453068 w 1805152"/>
              <a:gd name="connsiteY29" fmla="*/ 1376596 h 1614542"/>
              <a:gd name="connsiteX30" fmla="*/ 1271324 w 1805152"/>
              <a:gd name="connsiteY30" fmla="*/ 1175789 h 1614542"/>
              <a:gd name="connsiteX31" fmla="*/ 1198212 w 1805152"/>
              <a:gd name="connsiteY31" fmla="*/ 1248902 h 1614542"/>
              <a:gd name="connsiteX32" fmla="*/ 1271324 w 1805152"/>
              <a:gd name="connsiteY32" fmla="*/ 1320776 h 1614542"/>
              <a:gd name="connsiteX33" fmla="*/ 1344436 w 1805152"/>
              <a:gd name="connsiteY33" fmla="*/ 1248902 h 1614542"/>
              <a:gd name="connsiteX34" fmla="*/ 1304782 w 1805152"/>
              <a:gd name="connsiteY34" fmla="*/ 1184464 h 1614542"/>
              <a:gd name="connsiteX35" fmla="*/ 1271324 w 1805152"/>
              <a:gd name="connsiteY35" fmla="*/ 1175789 h 1614542"/>
              <a:gd name="connsiteX36" fmla="*/ 533820 w 1805152"/>
              <a:gd name="connsiteY36" fmla="*/ 1175789 h 1614542"/>
              <a:gd name="connsiteX37" fmla="*/ 460706 w 1805152"/>
              <a:gd name="connsiteY37" fmla="*/ 1248902 h 1614542"/>
              <a:gd name="connsiteX38" fmla="*/ 533820 w 1805152"/>
              <a:gd name="connsiteY38" fmla="*/ 1320776 h 1614542"/>
              <a:gd name="connsiteX39" fmla="*/ 605692 w 1805152"/>
              <a:gd name="connsiteY39" fmla="*/ 1248902 h 1614542"/>
              <a:gd name="connsiteX40" fmla="*/ 566038 w 1805152"/>
              <a:gd name="connsiteY40" fmla="*/ 1184464 h 1614542"/>
              <a:gd name="connsiteX41" fmla="*/ 533820 w 1805152"/>
              <a:gd name="connsiteY41" fmla="*/ 1175789 h 1614542"/>
              <a:gd name="connsiteX42" fmla="*/ 1271324 w 1805152"/>
              <a:gd name="connsiteY42" fmla="*/ 1131178 h 1614542"/>
              <a:gd name="connsiteX43" fmla="*/ 1324610 w 1805152"/>
              <a:gd name="connsiteY43" fmla="*/ 1144809 h 1614542"/>
              <a:gd name="connsiteX44" fmla="*/ 1387808 w 1805152"/>
              <a:gd name="connsiteY44" fmla="*/ 1248902 h 1614542"/>
              <a:gd name="connsiteX45" fmla="*/ 1271324 w 1805152"/>
              <a:gd name="connsiteY45" fmla="*/ 1365387 h 1614542"/>
              <a:gd name="connsiteX46" fmla="*/ 1153600 w 1805152"/>
              <a:gd name="connsiteY46" fmla="*/ 1248902 h 1614542"/>
              <a:gd name="connsiteX47" fmla="*/ 1271324 w 1805152"/>
              <a:gd name="connsiteY47" fmla="*/ 1131178 h 1614542"/>
              <a:gd name="connsiteX48" fmla="*/ 533820 w 1805152"/>
              <a:gd name="connsiteY48" fmla="*/ 1131178 h 1614542"/>
              <a:gd name="connsiteX49" fmla="*/ 587104 w 1805152"/>
              <a:gd name="connsiteY49" fmla="*/ 1144809 h 1614542"/>
              <a:gd name="connsiteX50" fmla="*/ 650304 w 1805152"/>
              <a:gd name="connsiteY50" fmla="*/ 1248902 h 1614542"/>
              <a:gd name="connsiteX51" fmla="*/ 533820 w 1805152"/>
              <a:gd name="connsiteY51" fmla="*/ 1365387 h 1614542"/>
              <a:gd name="connsiteX52" fmla="*/ 416096 w 1805152"/>
              <a:gd name="connsiteY52" fmla="*/ 1248902 h 1614542"/>
              <a:gd name="connsiteX53" fmla="*/ 533820 w 1805152"/>
              <a:gd name="connsiteY53" fmla="*/ 1131178 h 1614542"/>
              <a:gd name="connsiteX54" fmla="*/ 821708 w 1805152"/>
              <a:gd name="connsiteY54" fmla="*/ 862622 h 1614542"/>
              <a:gd name="connsiteX55" fmla="*/ 722176 w 1805152"/>
              <a:gd name="connsiteY55" fmla="*/ 962154 h 1614542"/>
              <a:gd name="connsiteX56" fmla="*/ 722176 w 1805152"/>
              <a:gd name="connsiteY56" fmla="*/ 1070395 h 1614542"/>
              <a:gd name="connsiteX57" fmla="*/ 760744 w 1805152"/>
              <a:gd name="connsiteY57" fmla="*/ 1091546 h 1614542"/>
              <a:gd name="connsiteX58" fmla="*/ 760744 w 1805152"/>
              <a:gd name="connsiteY58" fmla="*/ 1010676 h 1614542"/>
              <a:gd name="connsiteX59" fmla="*/ 783140 w 1805152"/>
              <a:gd name="connsiteY59" fmla="*/ 987037 h 1614542"/>
              <a:gd name="connsiteX60" fmla="*/ 805534 w 1805152"/>
              <a:gd name="connsiteY60" fmla="*/ 1010676 h 1614542"/>
              <a:gd name="connsiteX61" fmla="*/ 805534 w 1805152"/>
              <a:gd name="connsiteY61" fmla="*/ 1108964 h 1614542"/>
              <a:gd name="connsiteX62" fmla="*/ 880184 w 1805152"/>
              <a:gd name="connsiteY62" fmla="*/ 1122650 h 1614542"/>
              <a:gd name="connsiteX63" fmla="*/ 880184 w 1805152"/>
              <a:gd name="connsiteY63" fmla="*/ 1057954 h 1614542"/>
              <a:gd name="connsiteX64" fmla="*/ 902578 w 1805152"/>
              <a:gd name="connsiteY64" fmla="*/ 1035559 h 1614542"/>
              <a:gd name="connsiteX65" fmla="*/ 924972 w 1805152"/>
              <a:gd name="connsiteY65" fmla="*/ 1057954 h 1614542"/>
              <a:gd name="connsiteX66" fmla="*/ 924972 w 1805152"/>
              <a:gd name="connsiteY66" fmla="*/ 1122650 h 1614542"/>
              <a:gd name="connsiteX67" fmla="*/ 998378 w 1805152"/>
              <a:gd name="connsiteY67" fmla="*/ 1108964 h 1614542"/>
              <a:gd name="connsiteX68" fmla="*/ 998378 w 1805152"/>
              <a:gd name="connsiteY68" fmla="*/ 1010676 h 1614542"/>
              <a:gd name="connsiteX69" fmla="*/ 1020772 w 1805152"/>
              <a:gd name="connsiteY69" fmla="*/ 987037 h 1614542"/>
              <a:gd name="connsiteX70" fmla="*/ 1043168 w 1805152"/>
              <a:gd name="connsiteY70" fmla="*/ 1010676 h 1614542"/>
              <a:gd name="connsiteX71" fmla="*/ 1043168 w 1805152"/>
              <a:gd name="connsiteY71" fmla="*/ 1092790 h 1614542"/>
              <a:gd name="connsiteX72" fmla="*/ 1081736 w 1805152"/>
              <a:gd name="connsiteY72" fmla="*/ 1070395 h 1614542"/>
              <a:gd name="connsiteX73" fmla="*/ 1081736 w 1805152"/>
              <a:gd name="connsiteY73" fmla="*/ 962154 h 1614542"/>
              <a:gd name="connsiteX74" fmla="*/ 982204 w 1805152"/>
              <a:gd name="connsiteY74" fmla="*/ 862622 h 1614542"/>
              <a:gd name="connsiteX75" fmla="*/ 1500778 w 1805152"/>
              <a:gd name="connsiteY75" fmla="*/ 817239 h 1614542"/>
              <a:gd name="connsiteX76" fmla="*/ 1661040 w 1805152"/>
              <a:gd name="connsiteY76" fmla="*/ 817239 h 1614542"/>
              <a:gd name="connsiteX77" fmla="*/ 1805152 w 1805152"/>
              <a:gd name="connsiteY77" fmla="*/ 962309 h 1614542"/>
              <a:gd name="connsiteX78" fmla="*/ 1805152 w 1805152"/>
              <a:gd name="connsiteY78" fmla="*/ 1057783 h 1614542"/>
              <a:gd name="connsiteX79" fmla="*/ 1781548 w 1805152"/>
              <a:gd name="connsiteY79" fmla="*/ 1080101 h 1614542"/>
              <a:gd name="connsiteX80" fmla="*/ 1760428 w 1805152"/>
              <a:gd name="connsiteY80" fmla="*/ 1057783 h 1614542"/>
              <a:gd name="connsiteX81" fmla="*/ 1760428 w 1805152"/>
              <a:gd name="connsiteY81" fmla="*/ 962309 h 1614542"/>
              <a:gd name="connsiteX82" fmla="*/ 1661040 w 1805152"/>
              <a:gd name="connsiteY82" fmla="*/ 863116 h 1614542"/>
              <a:gd name="connsiteX83" fmla="*/ 1500778 w 1805152"/>
              <a:gd name="connsiteY83" fmla="*/ 863116 h 1614542"/>
              <a:gd name="connsiteX84" fmla="*/ 1401388 w 1805152"/>
              <a:gd name="connsiteY84" fmla="*/ 962309 h 1614542"/>
              <a:gd name="connsiteX85" fmla="*/ 1377784 w 1805152"/>
              <a:gd name="connsiteY85" fmla="*/ 984628 h 1614542"/>
              <a:gd name="connsiteX86" fmla="*/ 1355422 w 1805152"/>
              <a:gd name="connsiteY86" fmla="*/ 962309 h 1614542"/>
              <a:gd name="connsiteX87" fmla="*/ 1500778 w 1805152"/>
              <a:gd name="connsiteY87" fmla="*/ 817239 h 1614542"/>
              <a:gd name="connsiteX88" fmla="*/ 144112 w 1805152"/>
              <a:gd name="connsiteY88" fmla="*/ 817239 h 1614542"/>
              <a:gd name="connsiteX89" fmla="*/ 303132 w 1805152"/>
              <a:gd name="connsiteY89" fmla="*/ 817239 h 1614542"/>
              <a:gd name="connsiteX90" fmla="*/ 448484 w 1805152"/>
              <a:gd name="connsiteY90" fmla="*/ 962306 h 1614542"/>
              <a:gd name="connsiteX91" fmla="*/ 426122 w 1805152"/>
              <a:gd name="connsiteY91" fmla="*/ 984624 h 1614542"/>
              <a:gd name="connsiteX92" fmla="*/ 403760 w 1805152"/>
              <a:gd name="connsiteY92" fmla="*/ 962306 h 1614542"/>
              <a:gd name="connsiteX93" fmla="*/ 303132 w 1805152"/>
              <a:gd name="connsiteY93" fmla="*/ 863115 h 1614542"/>
              <a:gd name="connsiteX94" fmla="*/ 144112 w 1805152"/>
              <a:gd name="connsiteY94" fmla="*/ 863115 h 1614542"/>
              <a:gd name="connsiteX95" fmla="*/ 43482 w 1805152"/>
              <a:gd name="connsiteY95" fmla="*/ 962306 h 1614542"/>
              <a:gd name="connsiteX96" fmla="*/ 43482 w 1805152"/>
              <a:gd name="connsiteY96" fmla="*/ 1056537 h 1614542"/>
              <a:gd name="connsiteX97" fmla="*/ 22362 w 1805152"/>
              <a:gd name="connsiteY97" fmla="*/ 1078855 h 1614542"/>
              <a:gd name="connsiteX98" fmla="*/ 0 w 1805152"/>
              <a:gd name="connsiteY98" fmla="*/ 1056537 h 1614542"/>
              <a:gd name="connsiteX99" fmla="*/ 0 w 1805152"/>
              <a:gd name="connsiteY99" fmla="*/ 962306 h 1614542"/>
              <a:gd name="connsiteX100" fmla="*/ 144112 w 1805152"/>
              <a:gd name="connsiteY100" fmla="*/ 817239 h 1614542"/>
              <a:gd name="connsiteX101" fmla="*/ 1580290 w 1805152"/>
              <a:gd name="connsiteY101" fmla="*/ 616429 h 1614542"/>
              <a:gd name="connsiteX102" fmla="*/ 1508418 w 1805152"/>
              <a:gd name="connsiteY102" fmla="*/ 688303 h 1614542"/>
              <a:gd name="connsiteX103" fmla="*/ 1580290 w 1805152"/>
              <a:gd name="connsiteY103" fmla="*/ 761416 h 1614542"/>
              <a:gd name="connsiteX104" fmla="*/ 1653404 w 1805152"/>
              <a:gd name="connsiteY104" fmla="*/ 688303 h 1614542"/>
              <a:gd name="connsiteX105" fmla="*/ 1613750 w 1805152"/>
              <a:gd name="connsiteY105" fmla="*/ 623865 h 1614542"/>
              <a:gd name="connsiteX106" fmla="*/ 1580290 w 1805152"/>
              <a:gd name="connsiteY106" fmla="*/ 616429 h 1614542"/>
              <a:gd name="connsiteX107" fmla="*/ 902570 w 1805152"/>
              <a:gd name="connsiteY107" fmla="*/ 616429 h 1614542"/>
              <a:gd name="connsiteX108" fmla="*/ 829458 w 1805152"/>
              <a:gd name="connsiteY108" fmla="*/ 688303 h 1614542"/>
              <a:gd name="connsiteX109" fmla="*/ 902570 w 1805152"/>
              <a:gd name="connsiteY109" fmla="*/ 761416 h 1614542"/>
              <a:gd name="connsiteX110" fmla="*/ 974444 w 1805152"/>
              <a:gd name="connsiteY110" fmla="*/ 688303 h 1614542"/>
              <a:gd name="connsiteX111" fmla="*/ 936028 w 1805152"/>
              <a:gd name="connsiteY111" fmla="*/ 623865 h 1614542"/>
              <a:gd name="connsiteX112" fmla="*/ 902570 w 1805152"/>
              <a:gd name="connsiteY112" fmla="*/ 616429 h 1614542"/>
              <a:gd name="connsiteX113" fmla="*/ 223620 w 1805152"/>
              <a:gd name="connsiteY113" fmla="*/ 616429 h 1614542"/>
              <a:gd name="connsiteX114" fmla="*/ 151746 w 1805152"/>
              <a:gd name="connsiteY114" fmla="*/ 688303 h 1614542"/>
              <a:gd name="connsiteX115" fmla="*/ 223620 w 1805152"/>
              <a:gd name="connsiteY115" fmla="*/ 761416 h 1614542"/>
              <a:gd name="connsiteX116" fmla="*/ 296732 w 1805152"/>
              <a:gd name="connsiteY116" fmla="*/ 688303 h 1614542"/>
              <a:gd name="connsiteX117" fmla="*/ 257078 w 1805152"/>
              <a:gd name="connsiteY117" fmla="*/ 623865 h 1614542"/>
              <a:gd name="connsiteX118" fmla="*/ 223620 w 1805152"/>
              <a:gd name="connsiteY118" fmla="*/ 616429 h 1614542"/>
              <a:gd name="connsiteX119" fmla="*/ 1580290 w 1805152"/>
              <a:gd name="connsiteY119" fmla="*/ 571818 h 1614542"/>
              <a:gd name="connsiteX120" fmla="*/ 1633576 w 1805152"/>
              <a:gd name="connsiteY120" fmla="*/ 584210 h 1614542"/>
              <a:gd name="connsiteX121" fmla="*/ 1698016 w 1805152"/>
              <a:gd name="connsiteY121" fmla="*/ 688303 h 1614542"/>
              <a:gd name="connsiteX122" fmla="*/ 1580290 w 1805152"/>
              <a:gd name="connsiteY122" fmla="*/ 806027 h 1614542"/>
              <a:gd name="connsiteX123" fmla="*/ 1463806 w 1805152"/>
              <a:gd name="connsiteY123" fmla="*/ 688303 h 1614542"/>
              <a:gd name="connsiteX124" fmla="*/ 1580290 w 1805152"/>
              <a:gd name="connsiteY124" fmla="*/ 571818 h 1614542"/>
              <a:gd name="connsiteX125" fmla="*/ 902570 w 1805152"/>
              <a:gd name="connsiteY125" fmla="*/ 571818 h 1614542"/>
              <a:gd name="connsiteX126" fmla="*/ 955856 w 1805152"/>
              <a:gd name="connsiteY126" fmla="*/ 584210 h 1614542"/>
              <a:gd name="connsiteX127" fmla="*/ 1019056 w 1805152"/>
              <a:gd name="connsiteY127" fmla="*/ 688303 h 1614542"/>
              <a:gd name="connsiteX128" fmla="*/ 902570 w 1805152"/>
              <a:gd name="connsiteY128" fmla="*/ 806027 h 1614542"/>
              <a:gd name="connsiteX129" fmla="*/ 784846 w 1805152"/>
              <a:gd name="connsiteY129" fmla="*/ 688303 h 1614542"/>
              <a:gd name="connsiteX130" fmla="*/ 902570 w 1805152"/>
              <a:gd name="connsiteY130" fmla="*/ 571818 h 1614542"/>
              <a:gd name="connsiteX131" fmla="*/ 223620 w 1805152"/>
              <a:gd name="connsiteY131" fmla="*/ 571818 h 1614542"/>
              <a:gd name="connsiteX132" fmla="*/ 276906 w 1805152"/>
              <a:gd name="connsiteY132" fmla="*/ 584210 h 1614542"/>
              <a:gd name="connsiteX133" fmla="*/ 341344 w 1805152"/>
              <a:gd name="connsiteY133" fmla="*/ 688303 h 1614542"/>
              <a:gd name="connsiteX134" fmla="*/ 223620 w 1805152"/>
              <a:gd name="connsiteY134" fmla="*/ 806027 h 1614542"/>
              <a:gd name="connsiteX135" fmla="*/ 107136 w 1805152"/>
              <a:gd name="connsiteY135" fmla="*/ 688303 h 1614542"/>
              <a:gd name="connsiteX136" fmla="*/ 223620 w 1805152"/>
              <a:gd name="connsiteY136" fmla="*/ 571818 h 1614542"/>
              <a:gd name="connsiteX137" fmla="*/ 880184 w 1805152"/>
              <a:gd name="connsiteY137" fmla="*/ 468227 h 1614542"/>
              <a:gd name="connsiteX138" fmla="*/ 574122 w 1805152"/>
              <a:gd name="connsiteY138" fmla="*/ 790462 h 1614542"/>
              <a:gd name="connsiteX139" fmla="*/ 640062 w 1805152"/>
              <a:gd name="connsiteY139" fmla="*/ 790462 h 1614542"/>
              <a:gd name="connsiteX140" fmla="*/ 663700 w 1805152"/>
              <a:gd name="connsiteY140" fmla="*/ 812856 h 1614542"/>
              <a:gd name="connsiteX141" fmla="*/ 640062 w 1805152"/>
              <a:gd name="connsiteY141" fmla="*/ 835251 h 1614542"/>
              <a:gd name="connsiteX142" fmla="*/ 576610 w 1805152"/>
              <a:gd name="connsiteY142" fmla="*/ 835251 h 1614542"/>
              <a:gd name="connsiteX143" fmla="*/ 677386 w 1805152"/>
              <a:gd name="connsiteY143" fmla="*/ 1035559 h 1614542"/>
              <a:gd name="connsiteX144" fmla="*/ 677386 w 1805152"/>
              <a:gd name="connsiteY144" fmla="*/ 962154 h 1614542"/>
              <a:gd name="connsiteX145" fmla="*/ 821708 w 1805152"/>
              <a:gd name="connsiteY145" fmla="*/ 816589 h 1614542"/>
              <a:gd name="connsiteX146" fmla="*/ 982204 w 1805152"/>
              <a:gd name="connsiteY146" fmla="*/ 816589 h 1614542"/>
              <a:gd name="connsiteX147" fmla="*/ 1127770 w 1805152"/>
              <a:gd name="connsiteY147" fmla="*/ 962154 h 1614542"/>
              <a:gd name="connsiteX148" fmla="*/ 1127770 w 1805152"/>
              <a:gd name="connsiteY148" fmla="*/ 1035559 h 1614542"/>
              <a:gd name="connsiteX149" fmla="*/ 1228546 w 1805152"/>
              <a:gd name="connsiteY149" fmla="*/ 835251 h 1614542"/>
              <a:gd name="connsiteX150" fmla="*/ 1163850 w 1805152"/>
              <a:gd name="connsiteY150" fmla="*/ 835251 h 1614542"/>
              <a:gd name="connsiteX151" fmla="*/ 1141456 w 1805152"/>
              <a:gd name="connsiteY151" fmla="*/ 812856 h 1614542"/>
              <a:gd name="connsiteX152" fmla="*/ 1163850 w 1805152"/>
              <a:gd name="connsiteY152" fmla="*/ 790462 h 1614542"/>
              <a:gd name="connsiteX153" fmla="*/ 1231034 w 1805152"/>
              <a:gd name="connsiteY153" fmla="*/ 790462 h 1614542"/>
              <a:gd name="connsiteX154" fmla="*/ 1053120 w 1805152"/>
              <a:gd name="connsiteY154" fmla="*/ 503063 h 1614542"/>
              <a:gd name="connsiteX155" fmla="*/ 924972 w 1805152"/>
              <a:gd name="connsiteY155" fmla="*/ 468227 h 1614542"/>
              <a:gd name="connsiteX156" fmla="*/ 924972 w 1805152"/>
              <a:gd name="connsiteY156" fmla="*/ 535411 h 1614542"/>
              <a:gd name="connsiteX157" fmla="*/ 902578 w 1805152"/>
              <a:gd name="connsiteY157" fmla="*/ 556561 h 1614542"/>
              <a:gd name="connsiteX158" fmla="*/ 880184 w 1805152"/>
              <a:gd name="connsiteY158" fmla="*/ 535411 h 1614542"/>
              <a:gd name="connsiteX159" fmla="*/ 902578 w 1805152"/>
              <a:gd name="connsiteY159" fmla="*/ 323905 h 1614542"/>
              <a:gd name="connsiteX160" fmla="*/ 924972 w 1805152"/>
              <a:gd name="connsiteY160" fmla="*/ 346300 h 1614542"/>
              <a:gd name="connsiteX161" fmla="*/ 924972 w 1805152"/>
              <a:gd name="connsiteY161" fmla="*/ 423437 h 1614542"/>
              <a:gd name="connsiteX162" fmla="*/ 1073026 w 1805152"/>
              <a:gd name="connsiteY162" fmla="*/ 464494 h 1614542"/>
              <a:gd name="connsiteX163" fmla="*/ 1275824 w 1805152"/>
              <a:gd name="connsiteY163" fmla="*/ 790462 h 1614542"/>
              <a:gd name="connsiteX164" fmla="*/ 1354206 w 1805152"/>
              <a:gd name="connsiteY164" fmla="*/ 790462 h 1614542"/>
              <a:gd name="connsiteX165" fmla="*/ 1376600 w 1805152"/>
              <a:gd name="connsiteY165" fmla="*/ 812856 h 1614542"/>
              <a:gd name="connsiteX166" fmla="*/ 1354206 w 1805152"/>
              <a:gd name="connsiteY166" fmla="*/ 835251 h 1614542"/>
              <a:gd name="connsiteX167" fmla="*/ 1273336 w 1805152"/>
              <a:gd name="connsiteY167" fmla="*/ 835251 h 1614542"/>
              <a:gd name="connsiteX168" fmla="*/ 1119060 w 1805152"/>
              <a:gd name="connsiteY168" fmla="*/ 1099011 h 1614542"/>
              <a:gd name="connsiteX169" fmla="*/ 1115328 w 1805152"/>
              <a:gd name="connsiteY169" fmla="*/ 1101499 h 1614542"/>
              <a:gd name="connsiteX170" fmla="*/ 924972 w 1805152"/>
              <a:gd name="connsiteY170" fmla="*/ 1167439 h 1614542"/>
              <a:gd name="connsiteX171" fmla="*/ 924972 w 1805152"/>
              <a:gd name="connsiteY171" fmla="*/ 1245821 h 1614542"/>
              <a:gd name="connsiteX172" fmla="*/ 902578 w 1805152"/>
              <a:gd name="connsiteY172" fmla="*/ 1268215 h 1614542"/>
              <a:gd name="connsiteX173" fmla="*/ 880184 w 1805152"/>
              <a:gd name="connsiteY173" fmla="*/ 1245821 h 1614542"/>
              <a:gd name="connsiteX174" fmla="*/ 880184 w 1805152"/>
              <a:gd name="connsiteY174" fmla="*/ 1167439 h 1614542"/>
              <a:gd name="connsiteX175" fmla="*/ 531820 w 1805152"/>
              <a:gd name="connsiteY175" fmla="*/ 835251 h 1614542"/>
              <a:gd name="connsiteX176" fmla="*/ 453438 w 1805152"/>
              <a:gd name="connsiteY176" fmla="*/ 835251 h 1614542"/>
              <a:gd name="connsiteX177" fmla="*/ 431044 w 1805152"/>
              <a:gd name="connsiteY177" fmla="*/ 812856 h 1614542"/>
              <a:gd name="connsiteX178" fmla="*/ 453438 w 1805152"/>
              <a:gd name="connsiteY178" fmla="*/ 790462 h 1614542"/>
              <a:gd name="connsiteX179" fmla="*/ 530576 w 1805152"/>
              <a:gd name="connsiteY179" fmla="*/ 790462 h 1614542"/>
              <a:gd name="connsiteX180" fmla="*/ 880184 w 1805152"/>
              <a:gd name="connsiteY180" fmla="*/ 423437 h 1614542"/>
              <a:gd name="connsiteX181" fmla="*/ 880184 w 1805152"/>
              <a:gd name="connsiteY181" fmla="*/ 346300 h 1614542"/>
              <a:gd name="connsiteX182" fmla="*/ 902578 w 1805152"/>
              <a:gd name="connsiteY182" fmla="*/ 323905 h 1614542"/>
              <a:gd name="connsiteX183" fmla="*/ 1191818 w 1805152"/>
              <a:gd name="connsiteY183" fmla="*/ 245420 h 1614542"/>
              <a:gd name="connsiteX184" fmla="*/ 1350838 w 1805152"/>
              <a:gd name="connsiteY184" fmla="*/ 245420 h 1614542"/>
              <a:gd name="connsiteX185" fmla="*/ 1494950 w 1805152"/>
              <a:gd name="connsiteY185" fmla="*/ 389250 h 1614542"/>
              <a:gd name="connsiteX186" fmla="*/ 1494950 w 1805152"/>
              <a:gd name="connsiteY186" fmla="*/ 485964 h 1614542"/>
              <a:gd name="connsiteX187" fmla="*/ 1473830 w 1805152"/>
              <a:gd name="connsiteY187" fmla="*/ 508282 h 1614542"/>
              <a:gd name="connsiteX188" fmla="*/ 1451468 w 1805152"/>
              <a:gd name="connsiteY188" fmla="*/ 485964 h 1614542"/>
              <a:gd name="connsiteX189" fmla="*/ 1451468 w 1805152"/>
              <a:gd name="connsiteY189" fmla="*/ 389250 h 1614542"/>
              <a:gd name="connsiteX190" fmla="*/ 1350838 w 1805152"/>
              <a:gd name="connsiteY190" fmla="*/ 290057 h 1614542"/>
              <a:gd name="connsiteX191" fmla="*/ 1191818 w 1805152"/>
              <a:gd name="connsiteY191" fmla="*/ 290057 h 1614542"/>
              <a:gd name="connsiteX192" fmla="*/ 1091190 w 1805152"/>
              <a:gd name="connsiteY192" fmla="*/ 389250 h 1614542"/>
              <a:gd name="connsiteX193" fmla="*/ 1068828 w 1805152"/>
              <a:gd name="connsiteY193" fmla="*/ 412809 h 1614542"/>
              <a:gd name="connsiteX194" fmla="*/ 1046464 w 1805152"/>
              <a:gd name="connsiteY194" fmla="*/ 389250 h 1614542"/>
              <a:gd name="connsiteX195" fmla="*/ 1191818 w 1805152"/>
              <a:gd name="connsiteY195" fmla="*/ 245420 h 1614542"/>
              <a:gd name="connsiteX196" fmla="*/ 453068 w 1805152"/>
              <a:gd name="connsiteY196" fmla="*/ 245420 h 1614542"/>
              <a:gd name="connsiteX197" fmla="*/ 613330 w 1805152"/>
              <a:gd name="connsiteY197" fmla="*/ 245420 h 1614542"/>
              <a:gd name="connsiteX198" fmla="*/ 757442 w 1805152"/>
              <a:gd name="connsiteY198" fmla="*/ 389247 h 1614542"/>
              <a:gd name="connsiteX199" fmla="*/ 735080 w 1805152"/>
              <a:gd name="connsiteY199" fmla="*/ 412805 h 1614542"/>
              <a:gd name="connsiteX200" fmla="*/ 713960 w 1805152"/>
              <a:gd name="connsiteY200" fmla="*/ 389247 h 1614542"/>
              <a:gd name="connsiteX201" fmla="*/ 613330 w 1805152"/>
              <a:gd name="connsiteY201" fmla="*/ 290056 h 1614542"/>
              <a:gd name="connsiteX202" fmla="*/ 453068 w 1805152"/>
              <a:gd name="connsiteY202" fmla="*/ 290056 h 1614542"/>
              <a:gd name="connsiteX203" fmla="*/ 352438 w 1805152"/>
              <a:gd name="connsiteY203" fmla="*/ 389247 h 1614542"/>
              <a:gd name="connsiteX204" fmla="*/ 352438 w 1805152"/>
              <a:gd name="connsiteY204" fmla="*/ 484718 h 1614542"/>
              <a:gd name="connsiteX205" fmla="*/ 331320 w 1805152"/>
              <a:gd name="connsiteY205" fmla="*/ 507036 h 1614542"/>
              <a:gd name="connsiteX206" fmla="*/ 308956 w 1805152"/>
              <a:gd name="connsiteY206" fmla="*/ 484718 h 1614542"/>
              <a:gd name="connsiteX207" fmla="*/ 308956 w 1805152"/>
              <a:gd name="connsiteY207" fmla="*/ 389247 h 1614542"/>
              <a:gd name="connsiteX208" fmla="*/ 453068 w 1805152"/>
              <a:gd name="connsiteY208" fmla="*/ 245420 h 1614542"/>
              <a:gd name="connsiteX209" fmla="*/ 1271324 w 1805152"/>
              <a:gd name="connsiteY209" fmla="*/ 44611 h 1614542"/>
              <a:gd name="connsiteX210" fmla="*/ 1198212 w 1805152"/>
              <a:gd name="connsiteY210" fmla="*/ 116485 h 1614542"/>
              <a:gd name="connsiteX211" fmla="*/ 1271324 w 1805152"/>
              <a:gd name="connsiteY211" fmla="*/ 189598 h 1614542"/>
              <a:gd name="connsiteX212" fmla="*/ 1344436 w 1805152"/>
              <a:gd name="connsiteY212" fmla="*/ 116485 h 1614542"/>
              <a:gd name="connsiteX213" fmla="*/ 1304782 w 1805152"/>
              <a:gd name="connsiteY213" fmla="*/ 52046 h 1614542"/>
              <a:gd name="connsiteX214" fmla="*/ 1271324 w 1805152"/>
              <a:gd name="connsiteY214" fmla="*/ 44611 h 1614542"/>
              <a:gd name="connsiteX215" fmla="*/ 533820 w 1805152"/>
              <a:gd name="connsiteY215" fmla="*/ 44611 h 1614542"/>
              <a:gd name="connsiteX216" fmla="*/ 460706 w 1805152"/>
              <a:gd name="connsiteY216" fmla="*/ 116485 h 1614542"/>
              <a:gd name="connsiteX217" fmla="*/ 533820 w 1805152"/>
              <a:gd name="connsiteY217" fmla="*/ 189598 h 1614542"/>
              <a:gd name="connsiteX218" fmla="*/ 605692 w 1805152"/>
              <a:gd name="connsiteY218" fmla="*/ 116485 h 1614542"/>
              <a:gd name="connsiteX219" fmla="*/ 566038 w 1805152"/>
              <a:gd name="connsiteY219" fmla="*/ 52046 h 1614542"/>
              <a:gd name="connsiteX220" fmla="*/ 533820 w 1805152"/>
              <a:gd name="connsiteY220" fmla="*/ 44611 h 1614542"/>
              <a:gd name="connsiteX221" fmla="*/ 1271324 w 1805152"/>
              <a:gd name="connsiteY221" fmla="*/ 0 h 1614542"/>
              <a:gd name="connsiteX222" fmla="*/ 1324610 w 1805152"/>
              <a:gd name="connsiteY222" fmla="*/ 12392 h 1614542"/>
              <a:gd name="connsiteX223" fmla="*/ 1387808 w 1805152"/>
              <a:gd name="connsiteY223" fmla="*/ 116485 h 1614542"/>
              <a:gd name="connsiteX224" fmla="*/ 1271324 w 1805152"/>
              <a:gd name="connsiteY224" fmla="*/ 234209 h 1614542"/>
              <a:gd name="connsiteX225" fmla="*/ 1153600 w 1805152"/>
              <a:gd name="connsiteY225" fmla="*/ 116485 h 1614542"/>
              <a:gd name="connsiteX226" fmla="*/ 1271324 w 1805152"/>
              <a:gd name="connsiteY226" fmla="*/ 0 h 1614542"/>
              <a:gd name="connsiteX227" fmla="*/ 533820 w 1805152"/>
              <a:gd name="connsiteY227" fmla="*/ 0 h 1614542"/>
              <a:gd name="connsiteX228" fmla="*/ 587104 w 1805152"/>
              <a:gd name="connsiteY228" fmla="*/ 12392 h 1614542"/>
              <a:gd name="connsiteX229" fmla="*/ 650304 w 1805152"/>
              <a:gd name="connsiteY229" fmla="*/ 116485 h 1614542"/>
              <a:gd name="connsiteX230" fmla="*/ 533820 w 1805152"/>
              <a:gd name="connsiteY230" fmla="*/ 234209 h 1614542"/>
              <a:gd name="connsiteX231" fmla="*/ 416096 w 1805152"/>
              <a:gd name="connsiteY231" fmla="*/ 116485 h 1614542"/>
              <a:gd name="connsiteX232" fmla="*/ 533820 w 1805152"/>
              <a:gd name="connsiteY232" fmla="*/ 0 h 1614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1805152" h="1614542">
                <a:moveTo>
                  <a:pt x="1191822" y="1376596"/>
                </a:moveTo>
                <a:lnTo>
                  <a:pt x="1350840" y="1376596"/>
                </a:lnTo>
                <a:cubicBezTo>
                  <a:pt x="1431592" y="1376596"/>
                  <a:pt x="1494950" y="1441040"/>
                  <a:pt x="1494950" y="1520355"/>
                </a:cubicBezTo>
                <a:lnTo>
                  <a:pt x="1494950" y="1592235"/>
                </a:lnTo>
                <a:cubicBezTo>
                  <a:pt x="1494950" y="1603389"/>
                  <a:pt x="1486254" y="1614542"/>
                  <a:pt x="1473830" y="1614542"/>
                </a:cubicBezTo>
                <a:cubicBezTo>
                  <a:pt x="1461408" y="1614542"/>
                  <a:pt x="1451468" y="1603389"/>
                  <a:pt x="1451468" y="1592235"/>
                </a:cubicBezTo>
                <a:lnTo>
                  <a:pt x="1451468" y="1520355"/>
                </a:lnTo>
                <a:cubicBezTo>
                  <a:pt x="1451468" y="1465826"/>
                  <a:pt x="1405502" y="1421211"/>
                  <a:pt x="1350840" y="1421211"/>
                </a:cubicBezTo>
                <a:lnTo>
                  <a:pt x="1191822" y="1421211"/>
                </a:lnTo>
                <a:cubicBezTo>
                  <a:pt x="1135916" y="1421211"/>
                  <a:pt x="1091192" y="1465826"/>
                  <a:pt x="1091192" y="1520355"/>
                </a:cubicBezTo>
                <a:lnTo>
                  <a:pt x="1091192" y="1589756"/>
                </a:lnTo>
                <a:cubicBezTo>
                  <a:pt x="1091192" y="1602149"/>
                  <a:pt x="1081254" y="1612064"/>
                  <a:pt x="1068830" y="1612064"/>
                </a:cubicBezTo>
                <a:cubicBezTo>
                  <a:pt x="1057650" y="1612064"/>
                  <a:pt x="1047712" y="1602149"/>
                  <a:pt x="1047712" y="1589756"/>
                </a:cubicBezTo>
                <a:lnTo>
                  <a:pt x="1047712" y="1520355"/>
                </a:lnTo>
                <a:cubicBezTo>
                  <a:pt x="1047712" y="1441040"/>
                  <a:pt x="1112312" y="1376596"/>
                  <a:pt x="1191822" y="1376596"/>
                </a:cubicBezTo>
                <a:close/>
                <a:moveTo>
                  <a:pt x="453068" y="1376596"/>
                </a:moveTo>
                <a:lnTo>
                  <a:pt x="613330" y="1376596"/>
                </a:lnTo>
                <a:cubicBezTo>
                  <a:pt x="692840" y="1376596"/>
                  <a:pt x="757442" y="1441040"/>
                  <a:pt x="757442" y="1520355"/>
                </a:cubicBezTo>
                <a:lnTo>
                  <a:pt x="757442" y="1592235"/>
                </a:lnTo>
                <a:cubicBezTo>
                  <a:pt x="757442" y="1603389"/>
                  <a:pt x="747504" y="1614542"/>
                  <a:pt x="735080" y="1614542"/>
                </a:cubicBezTo>
                <a:cubicBezTo>
                  <a:pt x="722656" y="1614542"/>
                  <a:pt x="713960" y="1603389"/>
                  <a:pt x="713960" y="1592235"/>
                </a:cubicBezTo>
                <a:lnTo>
                  <a:pt x="713960" y="1520355"/>
                </a:lnTo>
                <a:cubicBezTo>
                  <a:pt x="713960" y="1465826"/>
                  <a:pt x="667994" y="1421211"/>
                  <a:pt x="613330" y="1421211"/>
                </a:cubicBezTo>
                <a:lnTo>
                  <a:pt x="453068" y="1421211"/>
                </a:lnTo>
                <a:cubicBezTo>
                  <a:pt x="398406" y="1421211"/>
                  <a:pt x="352438" y="1465826"/>
                  <a:pt x="352438" y="1520355"/>
                </a:cubicBezTo>
                <a:lnTo>
                  <a:pt x="352438" y="1589756"/>
                </a:lnTo>
                <a:cubicBezTo>
                  <a:pt x="352438" y="1602149"/>
                  <a:pt x="343742" y="1612064"/>
                  <a:pt x="331320" y="1612064"/>
                </a:cubicBezTo>
                <a:cubicBezTo>
                  <a:pt x="318896" y="1612064"/>
                  <a:pt x="308956" y="1602149"/>
                  <a:pt x="308956" y="1589756"/>
                </a:cubicBezTo>
                <a:lnTo>
                  <a:pt x="308956" y="1520355"/>
                </a:lnTo>
                <a:cubicBezTo>
                  <a:pt x="308956" y="1441040"/>
                  <a:pt x="373558" y="1376596"/>
                  <a:pt x="453068" y="1376596"/>
                </a:cubicBezTo>
                <a:close/>
                <a:moveTo>
                  <a:pt x="1271324" y="1175789"/>
                </a:moveTo>
                <a:cubicBezTo>
                  <a:pt x="1231670" y="1175789"/>
                  <a:pt x="1198212" y="1208009"/>
                  <a:pt x="1198212" y="1248902"/>
                </a:cubicBezTo>
                <a:cubicBezTo>
                  <a:pt x="1198212" y="1288557"/>
                  <a:pt x="1231670" y="1320776"/>
                  <a:pt x="1271324" y="1320776"/>
                </a:cubicBezTo>
                <a:cubicBezTo>
                  <a:pt x="1310978" y="1320776"/>
                  <a:pt x="1344436" y="1288557"/>
                  <a:pt x="1344436" y="1248902"/>
                </a:cubicBezTo>
                <a:cubicBezTo>
                  <a:pt x="1344436" y="1221640"/>
                  <a:pt x="1329566" y="1195617"/>
                  <a:pt x="1304782" y="1184464"/>
                </a:cubicBezTo>
                <a:cubicBezTo>
                  <a:pt x="1294868" y="1179507"/>
                  <a:pt x="1282476" y="1175789"/>
                  <a:pt x="1271324" y="1175789"/>
                </a:cubicBezTo>
                <a:close/>
                <a:moveTo>
                  <a:pt x="533820" y="1175789"/>
                </a:moveTo>
                <a:cubicBezTo>
                  <a:pt x="492926" y="1175789"/>
                  <a:pt x="460706" y="1208009"/>
                  <a:pt x="460706" y="1248902"/>
                </a:cubicBezTo>
                <a:cubicBezTo>
                  <a:pt x="460706" y="1288557"/>
                  <a:pt x="492926" y="1320776"/>
                  <a:pt x="533820" y="1320776"/>
                </a:cubicBezTo>
                <a:cubicBezTo>
                  <a:pt x="573474" y="1320776"/>
                  <a:pt x="605692" y="1288557"/>
                  <a:pt x="605692" y="1248902"/>
                </a:cubicBezTo>
                <a:cubicBezTo>
                  <a:pt x="605692" y="1221640"/>
                  <a:pt x="590822" y="1195617"/>
                  <a:pt x="566038" y="1184464"/>
                </a:cubicBezTo>
                <a:cubicBezTo>
                  <a:pt x="556124" y="1179507"/>
                  <a:pt x="544972" y="1175789"/>
                  <a:pt x="533820" y="1175789"/>
                </a:cubicBezTo>
                <a:close/>
                <a:moveTo>
                  <a:pt x="1271324" y="1131178"/>
                </a:moveTo>
                <a:cubicBezTo>
                  <a:pt x="1289912" y="1131178"/>
                  <a:pt x="1308500" y="1136135"/>
                  <a:pt x="1324610" y="1144809"/>
                </a:cubicBezTo>
                <a:cubicBezTo>
                  <a:pt x="1364264" y="1164637"/>
                  <a:pt x="1387808" y="1204291"/>
                  <a:pt x="1387808" y="1248902"/>
                </a:cubicBezTo>
                <a:cubicBezTo>
                  <a:pt x="1387808" y="1313341"/>
                  <a:pt x="1335762" y="1365387"/>
                  <a:pt x="1271324" y="1365387"/>
                </a:cubicBezTo>
                <a:cubicBezTo>
                  <a:pt x="1206886" y="1365387"/>
                  <a:pt x="1153600" y="1313341"/>
                  <a:pt x="1153600" y="1248902"/>
                </a:cubicBezTo>
                <a:cubicBezTo>
                  <a:pt x="1153600" y="1184464"/>
                  <a:pt x="1206886" y="1131178"/>
                  <a:pt x="1271324" y="1131178"/>
                </a:cubicBezTo>
                <a:close/>
                <a:moveTo>
                  <a:pt x="533820" y="1131178"/>
                </a:moveTo>
                <a:cubicBezTo>
                  <a:pt x="552408" y="1131178"/>
                  <a:pt x="570996" y="1136135"/>
                  <a:pt x="587104" y="1144809"/>
                </a:cubicBezTo>
                <a:cubicBezTo>
                  <a:pt x="625520" y="1164637"/>
                  <a:pt x="650304" y="1204291"/>
                  <a:pt x="650304" y="1248902"/>
                </a:cubicBezTo>
                <a:cubicBezTo>
                  <a:pt x="650304" y="1313341"/>
                  <a:pt x="598258" y="1365387"/>
                  <a:pt x="533820" y="1365387"/>
                </a:cubicBezTo>
                <a:cubicBezTo>
                  <a:pt x="469380" y="1365387"/>
                  <a:pt x="416096" y="1313341"/>
                  <a:pt x="416096" y="1248902"/>
                </a:cubicBezTo>
                <a:cubicBezTo>
                  <a:pt x="416096" y="1184464"/>
                  <a:pt x="469380" y="1131178"/>
                  <a:pt x="533820" y="1131178"/>
                </a:cubicBezTo>
                <a:close/>
                <a:moveTo>
                  <a:pt x="821708" y="862622"/>
                </a:moveTo>
                <a:cubicBezTo>
                  <a:pt x="766966" y="862622"/>
                  <a:pt x="722176" y="907412"/>
                  <a:pt x="722176" y="962154"/>
                </a:cubicBezTo>
                <a:lnTo>
                  <a:pt x="722176" y="1070395"/>
                </a:lnTo>
                <a:cubicBezTo>
                  <a:pt x="734618" y="1077860"/>
                  <a:pt x="747058" y="1085325"/>
                  <a:pt x="760744" y="1091546"/>
                </a:cubicBezTo>
                <a:lnTo>
                  <a:pt x="760744" y="1010676"/>
                </a:lnTo>
                <a:cubicBezTo>
                  <a:pt x="760744" y="996990"/>
                  <a:pt x="770698" y="987037"/>
                  <a:pt x="783140" y="987037"/>
                </a:cubicBezTo>
                <a:cubicBezTo>
                  <a:pt x="795580" y="987037"/>
                  <a:pt x="805534" y="996990"/>
                  <a:pt x="805534" y="1010676"/>
                </a:cubicBezTo>
                <a:lnTo>
                  <a:pt x="805534" y="1108964"/>
                </a:lnTo>
                <a:cubicBezTo>
                  <a:pt x="829172" y="1116429"/>
                  <a:pt x="854056" y="1121405"/>
                  <a:pt x="880184" y="1122650"/>
                </a:cubicBezTo>
                <a:lnTo>
                  <a:pt x="880184" y="1057954"/>
                </a:lnTo>
                <a:cubicBezTo>
                  <a:pt x="880184" y="1045512"/>
                  <a:pt x="890136" y="1035559"/>
                  <a:pt x="902578" y="1035559"/>
                </a:cubicBezTo>
                <a:cubicBezTo>
                  <a:pt x="915020" y="1035559"/>
                  <a:pt x="924972" y="1045512"/>
                  <a:pt x="924972" y="1057954"/>
                </a:cubicBezTo>
                <a:lnTo>
                  <a:pt x="924972" y="1122650"/>
                </a:lnTo>
                <a:cubicBezTo>
                  <a:pt x="949856" y="1121405"/>
                  <a:pt x="974738" y="1116429"/>
                  <a:pt x="998378" y="1108964"/>
                </a:cubicBezTo>
                <a:lnTo>
                  <a:pt x="998378" y="1010676"/>
                </a:lnTo>
                <a:cubicBezTo>
                  <a:pt x="998378" y="996990"/>
                  <a:pt x="1008330" y="987037"/>
                  <a:pt x="1020772" y="987037"/>
                </a:cubicBezTo>
                <a:cubicBezTo>
                  <a:pt x="1033214" y="987037"/>
                  <a:pt x="1043168" y="996990"/>
                  <a:pt x="1043168" y="1010676"/>
                </a:cubicBezTo>
                <a:lnTo>
                  <a:pt x="1043168" y="1092790"/>
                </a:lnTo>
                <a:cubicBezTo>
                  <a:pt x="1056852" y="1085325"/>
                  <a:pt x="1070538" y="1077860"/>
                  <a:pt x="1081736" y="1070395"/>
                </a:cubicBezTo>
                <a:lnTo>
                  <a:pt x="1081736" y="962154"/>
                </a:lnTo>
                <a:cubicBezTo>
                  <a:pt x="1081736" y="907412"/>
                  <a:pt x="1036946" y="862622"/>
                  <a:pt x="982204" y="862622"/>
                </a:cubicBezTo>
                <a:close/>
                <a:moveTo>
                  <a:pt x="1500778" y="817239"/>
                </a:moveTo>
                <a:lnTo>
                  <a:pt x="1661040" y="817239"/>
                </a:lnTo>
                <a:cubicBezTo>
                  <a:pt x="1739308" y="817239"/>
                  <a:pt x="1805152" y="881715"/>
                  <a:pt x="1805152" y="962309"/>
                </a:cubicBezTo>
                <a:lnTo>
                  <a:pt x="1805152" y="1057783"/>
                </a:lnTo>
                <a:cubicBezTo>
                  <a:pt x="1805152" y="1070182"/>
                  <a:pt x="1793972" y="1080101"/>
                  <a:pt x="1781548" y="1080101"/>
                </a:cubicBezTo>
                <a:cubicBezTo>
                  <a:pt x="1770368" y="1080101"/>
                  <a:pt x="1760428" y="1070182"/>
                  <a:pt x="1760428" y="1057783"/>
                </a:cubicBezTo>
                <a:lnTo>
                  <a:pt x="1760428" y="962309"/>
                </a:lnTo>
                <a:cubicBezTo>
                  <a:pt x="1760428" y="907753"/>
                  <a:pt x="1715704" y="863116"/>
                  <a:pt x="1661040" y="863116"/>
                </a:cubicBezTo>
                <a:lnTo>
                  <a:pt x="1500778" y="863116"/>
                </a:lnTo>
                <a:cubicBezTo>
                  <a:pt x="1446114" y="863116"/>
                  <a:pt x="1401388" y="907753"/>
                  <a:pt x="1401388" y="962309"/>
                </a:cubicBezTo>
                <a:cubicBezTo>
                  <a:pt x="1401388" y="973469"/>
                  <a:pt x="1390208" y="984628"/>
                  <a:pt x="1377784" y="984628"/>
                </a:cubicBezTo>
                <a:cubicBezTo>
                  <a:pt x="1365360" y="984628"/>
                  <a:pt x="1355422" y="973469"/>
                  <a:pt x="1355422" y="962309"/>
                </a:cubicBezTo>
                <a:cubicBezTo>
                  <a:pt x="1355422" y="881715"/>
                  <a:pt x="1420024" y="817239"/>
                  <a:pt x="1500778" y="817239"/>
                </a:cubicBezTo>
                <a:close/>
                <a:moveTo>
                  <a:pt x="144112" y="817239"/>
                </a:moveTo>
                <a:lnTo>
                  <a:pt x="303132" y="817239"/>
                </a:lnTo>
                <a:cubicBezTo>
                  <a:pt x="383884" y="817239"/>
                  <a:pt x="448484" y="881713"/>
                  <a:pt x="448484" y="962306"/>
                </a:cubicBezTo>
                <a:cubicBezTo>
                  <a:pt x="448484" y="973465"/>
                  <a:pt x="438546" y="984624"/>
                  <a:pt x="426122" y="984624"/>
                </a:cubicBezTo>
                <a:cubicBezTo>
                  <a:pt x="413700" y="984624"/>
                  <a:pt x="403760" y="973465"/>
                  <a:pt x="403760" y="962306"/>
                </a:cubicBezTo>
                <a:cubicBezTo>
                  <a:pt x="403760" y="907751"/>
                  <a:pt x="357794" y="863115"/>
                  <a:pt x="303132" y="863115"/>
                </a:cubicBezTo>
                <a:lnTo>
                  <a:pt x="144112" y="863115"/>
                </a:lnTo>
                <a:cubicBezTo>
                  <a:pt x="88206" y="863115"/>
                  <a:pt x="43482" y="907751"/>
                  <a:pt x="43482" y="962306"/>
                </a:cubicBezTo>
                <a:lnTo>
                  <a:pt x="43482" y="1056537"/>
                </a:lnTo>
                <a:cubicBezTo>
                  <a:pt x="43482" y="1068936"/>
                  <a:pt x="33544" y="1078855"/>
                  <a:pt x="22362" y="1078855"/>
                </a:cubicBezTo>
                <a:cubicBezTo>
                  <a:pt x="9938" y="1078855"/>
                  <a:pt x="0" y="1068936"/>
                  <a:pt x="0" y="1056537"/>
                </a:cubicBezTo>
                <a:lnTo>
                  <a:pt x="0" y="962306"/>
                </a:lnTo>
                <a:cubicBezTo>
                  <a:pt x="0" y="881713"/>
                  <a:pt x="64602" y="817239"/>
                  <a:pt x="144112" y="817239"/>
                </a:cubicBezTo>
                <a:close/>
                <a:moveTo>
                  <a:pt x="1580290" y="616429"/>
                </a:moveTo>
                <a:cubicBezTo>
                  <a:pt x="1540636" y="616429"/>
                  <a:pt x="1508418" y="648649"/>
                  <a:pt x="1508418" y="688303"/>
                </a:cubicBezTo>
                <a:cubicBezTo>
                  <a:pt x="1508418" y="729197"/>
                  <a:pt x="1540636" y="761416"/>
                  <a:pt x="1580290" y="761416"/>
                </a:cubicBezTo>
                <a:cubicBezTo>
                  <a:pt x="1619946" y="761416"/>
                  <a:pt x="1653404" y="729197"/>
                  <a:pt x="1653404" y="688303"/>
                </a:cubicBezTo>
                <a:cubicBezTo>
                  <a:pt x="1653404" y="661041"/>
                  <a:pt x="1637294" y="637496"/>
                  <a:pt x="1613750" y="623865"/>
                </a:cubicBezTo>
                <a:cubicBezTo>
                  <a:pt x="1603836" y="618908"/>
                  <a:pt x="1592682" y="616429"/>
                  <a:pt x="1580290" y="616429"/>
                </a:cubicBezTo>
                <a:close/>
                <a:moveTo>
                  <a:pt x="902570" y="616429"/>
                </a:moveTo>
                <a:cubicBezTo>
                  <a:pt x="862916" y="616429"/>
                  <a:pt x="829458" y="648649"/>
                  <a:pt x="829458" y="688303"/>
                </a:cubicBezTo>
                <a:cubicBezTo>
                  <a:pt x="829458" y="729197"/>
                  <a:pt x="862916" y="761416"/>
                  <a:pt x="902570" y="761416"/>
                </a:cubicBezTo>
                <a:cubicBezTo>
                  <a:pt x="942224" y="761416"/>
                  <a:pt x="974444" y="729197"/>
                  <a:pt x="974444" y="688303"/>
                </a:cubicBezTo>
                <a:cubicBezTo>
                  <a:pt x="974444" y="661041"/>
                  <a:pt x="959574" y="637496"/>
                  <a:pt x="936028" y="623865"/>
                </a:cubicBezTo>
                <a:cubicBezTo>
                  <a:pt x="924876" y="618908"/>
                  <a:pt x="913722" y="616429"/>
                  <a:pt x="902570" y="616429"/>
                </a:cubicBezTo>
                <a:close/>
                <a:moveTo>
                  <a:pt x="223620" y="616429"/>
                </a:moveTo>
                <a:cubicBezTo>
                  <a:pt x="183966" y="616429"/>
                  <a:pt x="151746" y="648649"/>
                  <a:pt x="151746" y="688303"/>
                </a:cubicBezTo>
                <a:cubicBezTo>
                  <a:pt x="151746" y="729197"/>
                  <a:pt x="183966" y="761416"/>
                  <a:pt x="223620" y="761416"/>
                </a:cubicBezTo>
                <a:cubicBezTo>
                  <a:pt x="264514" y="761416"/>
                  <a:pt x="296732" y="729197"/>
                  <a:pt x="296732" y="688303"/>
                </a:cubicBezTo>
                <a:cubicBezTo>
                  <a:pt x="296732" y="661041"/>
                  <a:pt x="281862" y="637496"/>
                  <a:pt x="257078" y="623865"/>
                </a:cubicBezTo>
                <a:cubicBezTo>
                  <a:pt x="247164" y="618908"/>
                  <a:pt x="234772" y="616429"/>
                  <a:pt x="223620" y="616429"/>
                </a:cubicBezTo>
                <a:close/>
                <a:moveTo>
                  <a:pt x="1580290" y="571818"/>
                </a:moveTo>
                <a:cubicBezTo>
                  <a:pt x="1598878" y="571818"/>
                  <a:pt x="1617466" y="576775"/>
                  <a:pt x="1633576" y="584210"/>
                </a:cubicBezTo>
                <a:cubicBezTo>
                  <a:pt x="1673230" y="605277"/>
                  <a:pt x="1698016" y="644931"/>
                  <a:pt x="1698016" y="688303"/>
                </a:cubicBezTo>
                <a:cubicBezTo>
                  <a:pt x="1698016" y="753981"/>
                  <a:pt x="1644730" y="806027"/>
                  <a:pt x="1580290" y="806027"/>
                </a:cubicBezTo>
                <a:cubicBezTo>
                  <a:pt x="1515852" y="806027"/>
                  <a:pt x="1463806" y="753981"/>
                  <a:pt x="1463806" y="688303"/>
                </a:cubicBezTo>
                <a:cubicBezTo>
                  <a:pt x="1463806" y="623865"/>
                  <a:pt x="1515852" y="571818"/>
                  <a:pt x="1580290" y="571818"/>
                </a:cubicBezTo>
                <a:close/>
                <a:moveTo>
                  <a:pt x="902570" y="571818"/>
                </a:moveTo>
                <a:cubicBezTo>
                  <a:pt x="921158" y="571818"/>
                  <a:pt x="938506" y="576775"/>
                  <a:pt x="955856" y="584210"/>
                </a:cubicBezTo>
                <a:cubicBezTo>
                  <a:pt x="995510" y="605277"/>
                  <a:pt x="1019056" y="644931"/>
                  <a:pt x="1019056" y="688303"/>
                </a:cubicBezTo>
                <a:cubicBezTo>
                  <a:pt x="1019056" y="753981"/>
                  <a:pt x="967008" y="806027"/>
                  <a:pt x="902570" y="806027"/>
                </a:cubicBezTo>
                <a:cubicBezTo>
                  <a:pt x="838132" y="806027"/>
                  <a:pt x="784846" y="753981"/>
                  <a:pt x="784846" y="688303"/>
                </a:cubicBezTo>
                <a:cubicBezTo>
                  <a:pt x="784846" y="623865"/>
                  <a:pt x="838132" y="571818"/>
                  <a:pt x="902570" y="571818"/>
                </a:cubicBezTo>
                <a:close/>
                <a:moveTo>
                  <a:pt x="223620" y="571818"/>
                </a:moveTo>
                <a:cubicBezTo>
                  <a:pt x="242208" y="571818"/>
                  <a:pt x="260796" y="576775"/>
                  <a:pt x="276906" y="584210"/>
                </a:cubicBezTo>
                <a:cubicBezTo>
                  <a:pt x="316560" y="605277"/>
                  <a:pt x="341344" y="644931"/>
                  <a:pt x="341344" y="688303"/>
                </a:cubicBezTo>
                <a:cubicBezTo>
                  <a:pt x="341344" y="753981"/>
                  <a:pt x="288058" y="806027"/>
                  <a:pt x="223620" y="806027"/>
                </a:cubicBezTo>
                <a:cubicBezTo>
                  <a:pt x="159182" y="806027"/>
                  <a:pt x="107136" y="753981"/>
                  <a:pt x="107136" y="688303"/>
                </a:cubicBezTo>
                <a:cubicBezTo>
                  <a:pt x="107136" y="623865"/>
                  <a:pt x="159182" y="571818"/>
                  <a:pt x="223620" y="571818"/>
                </a:cubicBezTo>
                <a:close/>
                <a:moveTo>
                  <a:pt x="880184" y="468227"/>
                </a:moveTo>
                <a:cubicBezTo>
                  <a:pt x="710978" y="479424"/>
                  <a:pt x="576610" y="620013"/>
                  <a:pt x="574122" y="790462"/>
                </a:cubicBezTo>
                <a:lnTo>
                  <a:pt x="640062" y="790462"/>
                </a:lnTo>
                <a:cubicBezTo>
                  <a:pt x="652504" y="790462"/>
                  <a:pt x="663700" y="800415"/>
                  <a:pt x="663700" y="812856"/>
                </a:cubicBezTo>
                <a:cubicBezTo>
                  <a:pt x="663700" y="824054"/>
                  <a:pt x="652504" y="835251"/>
                  <a:pt x="640062" y="835251"/>
                </a:cubicBezTo>
                <a:lnTo>
                  <a:pt x="576610" y="835251"/>
                </a:lnTo>
                <a:cubicBezTo>
                  <a:pt x="586564" y="913632"/>
                  <a:pt x="622644" y="983305"/>
                  <a:pt x="677386" y="1035559"/>
                </a:cubicBezTo>
                <a:lnTo>
                  <a:pt x="677386" y="962154"/>
                </a:lnTo>
                <a:cubicBezTo>
                  <a:pt x="677386" y="881285"/>
                  <a:pt x="742082" y="816589"/>
                  <a:pt x="821708" y="816589"/>
                </a:cubicBezTo>
                <a:lnTo>
                  <a:pt x="982204" y="816589"/>
                </a:lnTo>
                <a:cubicBezTo>
                  <a:pt x="1061830" y="816589"/>
                  <a:pt x="1127770" y="881285"/>
                  <a:pt x="1127770" y="962154"/>
                </a:cubicBezTo>
                <a:lnTo>
                  <a:pt x="1127770" y="1035559"/>
                </a:lnTo>
                <a:cubicBezTo>
                  <a:pt x="1181268" y="983305"/>
                  <a:pt x="1219836" y="913632"/>
                  <a:pt x="1228546" y="835251"/>
                </a:cubicBezTo>
                <a:lnTo>
                  <a:pt x="1163850" y="835251"/>
                </a:lnTo>
                <a:cubicBezTo>
                  <a:pt x="1151408" y="835251"/>
                  <a:pt x="1141456" y="824054"/>
                  <a:pt x="1141456" y="812856"/>
                </a:cubicBezTo>
                <a:cubicBezTo>
                  <a:pt x="1141456" y="800415"/>
                  <a:pt x="1151408" y="790462"/>
                  <a:pt x="1163850" y="790462"/>
                </a:cubicBezTo>
                <a:lnTo>
                  <a:pt x="1231034" y="790462"/>
                </a:lnTo>
                <a:cubicBezTo>
                  <a:pt x="1229790" y="668535"/>
                  <a:pt x="1161362" y="559050"/>
                  <a:pt x="1053120" y="503063"/>
                </a:cubicBezTo>
                <a:cubicBezTo>
                  <a:pt x="1013308" y="483156"/>
                  <a:pt x="969762" y="470715"/>
                  <a:pt x="924972" y="468227"/>
                </a:cubicBezTo>
                <a:lnTo>
                  <a:pt x="924972" y="535411"/>
                </a:lnTo>
                <a:cubicBezTo>
                  <a:pt x="924972" y="546608"/>
                  <a:pt x="915020" y="556561"/>
                  <a:pt x="902578" y="556561"/>
                </a:cubicBezTo>
                <a:cubicBezTo>
                  <a:pt x="890136" y="556561"/>
                  <a:pt x="880184" y="546608"/>
                  <a:pt x="880184" y="535411"/>
                </a:cubicBezTo>
                <a:close/>
                <a:moveTo>
                  <a:pt x="902578" y="323905"/>
                </a:moveTo>
                <a:cubicBezTo>
                  <a:pt x="915020" y="323905"/>
                  <a:pt x="924972" y="333858"/>
                  <a:pt x="924972" y="346300"/>
                </a:cubicBezTo>
                <a:lnTo>
                  <a:pt x="924972" y="423437"/>
                </a:lnTo>
                <a:cubicBezTo>
                  <a:pt x="975982" y="425926"/>
                  <a:pt x="1028238" y="440855"/>
                  <a:pt x="1073026" y="464494"/>
                </a:cubicBezTo>
                <a:cubicBezTo>
                  <a:pt x="1196198" y="527946"/>
                  <a:pt x="1273336" y="652361"/>
                  <a:pt x="1275824" y="790462"/>
                </a:cubicBezTo>
                <a:lnTo>
                  <a:pt x="1354206" y="790462"/>
                </a:lnTo>
                <a:cubicBezTo>
                  <a:pt x="1366646" y="790462"/>
                  <a:pt x="1376600" y="800415"/>
                  <a:pt x="1376600" y="812856"/>
                </a:cubicBezTo>
                <a:cubicBezTo>
                  <a:pt x="1376600" y="824054"/>
                  <a:pt x="1366646" y="835251"/>
                  <a:pt x="1354206" y="835251"/>
                </a:cubicBezTo>
                <a:lnTo>
                  <a:pt x="1273336" y="835251"/>
                </a:lnTo>
                <a:cubicBezTo>
                  <a:pt x="1262138" y="943492"/>
                  <a:pt x="1203662" y="1038047"/>
                  <a:pt x="1119060" y="1099011"/>
                </a:cubicBezTo>
                <a:cubicBezTo>
                  <a:pt x="1117816" y="1100255"/>
                  <a:pt x="1117816" y="1101499"/>
                  <a:pt x="1115328" y="1101499"/>
                </a:cubicBezTo>
                <a:cubicBezTo>
                  <a:pt x="1060586" y="1140068"/>
                  <a:pt x="995890" y="1163707"/>
                  <a:pt x="924972" y="1167439"/>
                </a:cubicBezTo>
                <a:lnTo>
                  <a:pt x="924972" y="1245821"/>
                </a:lnTo>
                <a:cubicBezTo>
                  <a:pt x="924972" y="1258262"/>
                  <a:pt x="915020" y="1268215"/>
                  <a:pt x="902578" y="1268215"/>
                </a:cubicBezTo>
                <a:cubicBezTo>
                  <a:pt x="890136" y="1268215"/>
                  <a:pt x="880184" y="1258262"/>
                  <a:pt x="880184" y="1245821"/>
                </a:cubicBezTo>
                <a:lnTo>
                  <a:pt x="880184" y="1167439"/>
                </a:lnTo>
                <a:cubicBezTo>
                  <a:pt x="698536" y="1157486"/>
                  <a:pt x="550482" y="1015653"/>
                  <a:pt x="531820" y="835251"/>
                </a:cubicBezTo>
                <a:lnTo>
                  <a:pt x="453438" y="835251"/>
                </a:lnTo>
                <a:cubicBezTo>
                  <a:pt x="440998" y="835251"/>
                  <a:pt x="431044" y="824054"/>
                  <a:pt x="431044" y="812856"/>
                </a:cubicBezTo>
                <a:cubicBezTo>
                  <a:pt x="431044" y="800415"/>
                  <a:pt x="440998" y="790462"/>
                  <a:pt x="453438" y="790462"/>
                </a:cubicBezTo>
                <a:lnTo>
                  <a:pt x="530576" y="790462"/>
                </a:lnTo>
                <a:cubicBezTo>
                  <a:pt x="531820" y="593886"/>
                  <a:pt x="687340" y="435879"/>
                  <a:pt x="880184" y="423437"/>
                </a:cubicBezTo>
                <a:lnTo>
                  <a:pt x="880184" y="346300"/>
                </a:lnTo>
                <a:cubicBezTo>
                  <a:pt x="880184" y="333858"/>
                  <a:pt x="890136" y="323905"/>
                  <a:pt x="902578" y="323905"/>
                </a:cubicBezTo>
                <a:close/>
                <a:moveTo>
                  <a:pt x="1191818" y="245420"/>
                </a:moveTo>
                <a:lnTo>
                  <a:pt x="1350838" y="245420"/>
                </a:lnTo>
                <a:cubicBezTo>
                  <a:pt x="1431590" y="245420"/>
                  <a:pt x="1494950" y="309895"/>
                  <a:pt x="1494950" y="389250"/>
                </a:cubicBezTo>
                <a:lnTo>
                  <a:pt x="1494950" y="485964"/>
                </a:lnTo>
                <a:cubicBezTo>
                  <a:pt x="1494950" y="498363"/>
                  <a:pt x="1486254" y="508282"/>
                  <a:pt x="1473830" y="508282"/>
                </a:cubicBezTo>
                <a:cubicBezTo>
                  <a:pt x="1461406" y="508282"/>
                  <a:pt x="1451468" y="498363"/>
                  <a:pt x="1451468" y="485964"/>
                </a:cubicBezTo>
                <a:lnTo>
                  <a:pt x="1451468" y="389250"/>
                </a:lnTo>
                <a:cubicBezTo>
                  <a:pt x="1451468" y="334694"/>
                  <a:pt x="1405502" y="290057"/>
                  <a:pt x="1350838" y="290057"/>
                </a:cubicBezTo>
                <a:lnTo>
                  <a:pt x="1191818" y="290057"/>
                </a:lnTo>
                <a:cubicBezTo>
                  <a:pt x="1135914" y="290057"/>
                  <a:pt x="1091190" y="334694"/>
                  <a:pt x="1091190" y="389250"/>
                </a:cubicBezTo>
                <a:cubicBezTo>
                  <a:pt x="1091190" y="401650"/>
                  <a:pt x="1081250" y="412809"/>
                  <a:pt x="1068828" y="412809"/>
                </a:cubicBezTo>
                <a:cubicBezTo>
                  <a:pt x="1057646" y="412809"/>
                  <a:pt x="1046464" y="401650"/>
                  <a:pt x="1046464" y="389250"/>
                </a:cubicBezTo>
                <a:cubicBezTo>
                  <a:pt x="1046464" y="309895"/>
                  <a:pt x="1112310" y="245420"/>
                  <a:pt x="1191818" y="245420"/>
                </a:cubicBezTo>
                <a:close/>
                <a:moveTo>
                  <a:pt x="453068" y="245420"/>
                </a:moveTo>
                <a:lnTo>
                  <a:pt x="613330" y="245420"/>
                </a:lnTo>
                <a:cubicBezTo>
                  <a:pt x="692840" y="245420"/>
                  <a:pt x="757442" y="309894"/>
                  <a:pt x="757442" y="389247"/>
                </a:cubicBezTo>
                <a:cubicBezTo>
                  <a:pt x="757442" y="401646"/>
                  <a:pt x="747504" y="412805"/>
                  <a:pt x="735080" y="412805"/>
                </a:cubicBezTo>
                <a:cubicBezTo>
                  <a:pt x="722656" y="412805"/>
                  <a:pt x="713960" y="401646"/>
                  <a:pt x="713960" y="389247"/>
                </a:cubicBezTo>
                <a:cubicBezTo>
                  <a:pt x="713960" y="334692"/>
                  <a:pt x="667994" y="290056"/>
                  <a:pt x="613330" y="290056"/>
                </a:cubicBezTo>
                <a:lnTo>
                  <a:pt x="453068" y="290056"/>
                </a:lnTo>
                <a:cubicBezTo>
                  <a:pt x="398406" y="290056"/>
                  <a:pt x="352438" y="334692"/>
                  <a:pt x="352438" y="389247"/>
                </a:cubicBezTo>
                <a:lnTo>
                  <a:pt x="352438" y="484718"/>
                </a:lnTo>
                <a:cubicBezTo>
                  <a:pt x="352438" y="497117"/>
                  <a:pt x="343742" y="507036"/>
                  <a:pt x="331320" y="507036"/>
                </a:cubicBezTo>
                <a:cubicBezTo>
                  <a:pt x="318896" y="507036"/>
                  <a:pt x="308956" y="497117"/>
                  <a:pt x="308956" y="484718"/>
                </a:cubicBezTo>
                <a:lnTo>
                  <a:pt x="308956" y="389247"/>
                </a:lnTo>
                <a:cubicBezTo>
                  <a:pt x="308956" y="309894"/>
                  <a:pt x="373558" y="245420"/>
                  <a:pt x="453068" y="245420"/>
                </a:cubicBezTo>
                <a:close/>
                <a:moveTo>
                  <a:pt x="1271324" y="44611"/>
                </a:moveTo>
                <a:cubicBezTo>
                  <a:pt x="1231670" y="44611"/>
                  <a:pt x="1198212" y="76830"/>
                  <a:pt x="1198212" y="116485"/>
                </a:cubicBezTo>
                <a:cubicBezTo>
                  <a:pt x="1198212" y="156139"/>
                  <a:pt x="1231670" y="189598"/>
                  <a:pt x="1271324" y="189598"/>
                </a:cubicBezTo>
                <a:cubicBezTo>
                  <a:pt x="1310978" y="189598"/>
                  <a:pt x="1344436" y="156139"/>
                  <a:pt x="1344436" y="116485"/>
                </a:cubicBezTo>
                <a:cubicBezTo>
                  <a:pt x="1344436" y="89222"/>
                  <a:pt x="1329566" y="64438"/>
                  <a:pt x="1304782" y="52046"/>
                </a:cubicBezTo>
                <a:cubicBezTo>
                  <a:pt x="1294868" y="47089"/>
                  <a:pt x="1282476" y="44611"/>
                  <a:pt x="1271324" y="44611"/>
                </a:cubicBezTo>
                <a:close/>
                <a:moveTo>
                  <a:pt x="533820" y="44611"/>
                </a:moveTo>
                <a:cubicBezTo>
                  <a:pt x="492926" y="44611"/>
                  <a:pt x="460706" y="76830"/>
                  <a:pt x="460706" y="116485"/>
                </a:cubicBezTo>
                <a:cubicBezTo>
                  <a:pt x="460706" y="156139"/>
                  <a:pt x="492926" y="189598"/>
                  <a:pt x="533820" y="189598"/>
                </a:cubicBezTo>
                <a:cubicBezTo>
                  <a:pt x="573474" y="189598"/>
                  <a:pt x="605692" y="156139"/>
                  <a:pt x="605692" y="116485"/>
                </a:cubicBezTo>
                <a:cubicBezTo>
                  <a:pt x="605692" y="89222"/>
                  <a:pt x="590822" y="64438"/>
                  <a:pt x="566038" y="52046"/>
                </a:cubicBezTo>
                <a:cubicBezTo>
                  <a:pt x="556124" y="47089"/>
                  <a:pt x="544972" y="44611"/>
                  <a:pt x="533820" y="44611"/>
                </a:cubicBezTo>
                <a:close/>
                <a:moveTo>
                  <a:pt x="1271324" y="0"/>
                </a:moveTo>
                <a:cubicBezTo>
                  <a:pt x="1289912" y="0"/>
                  <a:pt x="1308500" y="3717"/>
                  <a:pt x="1324610" y="12392"/>
                </a:cubicBezTo>
                <a:cubicBezTo>
                  <a:pt x="1364264" y="33458"/>
                  <a:pt x="1387808" y="71873"/>
                  <a:pt x="1387808" y="116485"/>
                </a:cubicBezTo>
                <a:cubicBezTo>
                  <a:pt x="1387808" y="180923"/>
                  <a:pt x="1335762" y="234209"/>
                  <a:pt x="1271324" y="234209"/>
                </a:cubicBezTo>
                <a:cubicBezTo>
                  <a:pt x="1206886" y="234209"/>
                  <a:pt x="1153600" y="180923"/>
                  <a:pt x="1153600" y="116485"/>
                </a:cubicBezTo>
                <a:cubicBezTo>
                  <a:pt x="1153600" y="52046"/>
                  <a:pt x="1206886" y="0"/>
                  <a:pt x="1271324" y="0"/>
                </a:cubicBezTo>
                <a:close/>
                <a:moveTo>
                  <a:pt x="533820" y="0"/>
                </a:moveTo>
                <a:cubicBezTo>
                  <a:pt x="552408" y="0"/>
                  <a:pt x="570996" y="3717"/>
                  <a:pt x="587104" y="12392"/>
                </a:cubicBezTo>
                <a:cubicBezTo>
                  <a:pt x="625520" y="33458"/>
                  <a:pt x="650304" y="71873"/>
                  <a:pt x="650304" y="116485"/>
                </a:cubicBezTo>
                <a:cubicBezTo>
                  <a:pt x="650304" y="180923"/>
                  <a:pt x="598258" y="234209"/>
                  <a:pt x="533820" y="234209"/>
                </a:cubicBezTo>
                <a:cubicBezTo>
                  <a:pt x="469380" y="234209"/>
                  <a:pt x="416096" y="180923"/>
                  <a:pt x="416096" y="116485"/>
                </a:cubicBezTo>
                <a:cubicBezTo>
                  <a:pt x="416096" y="52046"/>
                  <a:pt x="469380" y="0"/>
                  <a:pt x="533820" y="0"/>
                </a:cubicBezTo>
                <a:close/>
              </a:path>
            </a:pathLst>
          </a:custGeom>
          <a:solidFill>
            <a:schemeClr val="tx2"/>
          </a:solidFill>
          <a:ln cap="flat">
            <a:noFill/>
            <a:prstDash val="solid"/>
          </a:ln>
        </p:spPr>
        <p:txBody>
          <a:bodyPr vert="horz" wrap="square" lIns="90000" tIns="45000" rIns="90000" bIns="45000" anchor="ctr" anchorCtr="1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dirty="0">
              <a:ln>
                <a:noFill/>
              </a:ln>
              <a:latin typeface="Arial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84" name="Google Shape;551;p48">
            <a:extLst>
              <a:ext uri="{FF2B5EF4-FFF2-40B4-BE49-F238E27FC236}">
                <a16:creationId xmlns:a16="http://schemas.microsoft.com/office/drawing/2014/main" id="{181590ED-FF54-8C40-B0B0-28F52E1089D4}"/>
              </a:ext>
            </a:extLst>
          </p:cNvPr>
          <p:cNvSpPr txBox="1">
            <a:spLocks/>
          </p:cNvSpPr>
          <p:nvPr/>
        </p:nvSpPr>
        <p:spPr>
          <a:xfrm>
            <a:off x="9298335" y="6952384"/>
            <a:ext cx="8472341" cy="47571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76238" indent="-285750">
              <a:spcAft>
                <a:spcPts val="600"/>
              </a:spcAft>
              <a:buClr>
                <a:schemeClr val="tx2"/>
              </a:buClr>
            </a:pP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droša un bez šķēršļiem piekļuve visiem </a:t>
            </a:r>
            <a:r>
              <a:rPr lang="lv-LV" sz="470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ārtelpas</a:t>
            </a: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objektiem, kas paredzēti publiskai lietošanai </a:t>
            </a:r>
          </a:p>
          <a:p>
            <a:pPr marL="376238" indent="-285750">
              <a:spcAft>
                <a:spcPts val="600"/>
              </a:spcAft>
              <a:buClr>
                <a:schemeClr val="tx2"/>
              </a:buClr>
            </a:pP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pārvietošanās un atpūtas iespējas bez šķēršļiem</a:t>
            </a:r>
          </a:p>
        </p:txBody>
      </p:sp>
      <p:sp>
        <p:nvSpPr>
          <p:cNvPr id="83" name="Google Shape;546;p48">
            <a:extLst>
              <a:ext uri="{FF2B5EF4-FFF2-40B4-BE49-F238E27FC236}">
                <a16:creationId xmlns:a16="http://schemas.microsoft.com/office/drawing/2014/main" id="{70CDF9F2-A8C5-004F-ADD4-19EF35764283}"/>
              </a:ext>
            </a:extLst>
          </p:cNvPr>
          <p:cNvSpPr txBox="1">
            <a:spLocks/>
          </p:cNvSpPr>
          <p:nvPr/>
        </p:nvSpPr>
        <p:spPr>
          <a:xfrm>
            <a:off x="10249694" y="5533787"/>
            <a:ext cx="5168162" cy="9463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algn="l">
              <a:spcBef>
                <a:spcPts val="0"/>
              </a:spcBef>
            </a:pPr>
            <a:r>
              <a:rPr lang="lv-LV" sz="55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FIZISKĀ VIDE</a:t>
            </a:r>
            <a:endParaRPr lang="en-US" sz="550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89" name="Freeform 960">
            <a:extLst>
              <a:ext uri="{FF2B5EF4-FFF2-40B4-BE49-F238E27FC236}">
                <a16:creationId xmlns:a16="http://schemas.microsoft.com/office/drawing/2014/main" id="{44FF14F4-3029-49E4-A338-3E41E06DC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231595" y="3424079"/>
            <a:ext cx="1652744" cy="1647747"/>
          </a:xfrm>
          <a:custGeom>
            <a:avLst/>
            <a:gdLst>
              <a:gd name="T0" fmla="*/ 5160303 w 288565"/>
              <a:gd name="T1" fmla="*/ 5556456 h 288564"/>
              <a:gd name="T2" fmla="*/ 652300 w 288565"/>
              <a:gd name="T3" fmla="*/ 5040234 h 288564"/>
              <a:gd name="T4" fmla="*/ 1413292 w 288565"/>
              <a:gd name="T5" fmla="*/ 5040234 h 288564"/>
              <a:gd name="T6" fmla="*/ 2292109 w 288565"/>
              <a:gd name="T7" fmla="*/ 4729353 h 288564"/>
              <a:gd name="T8" fmla="*/ 2196297 w 288565"/>
              <a:gd name="T9" fmla="*/ 4638470 h 288564"/>
              <a:gd name="T10" fmla="*/ 4913835 w 288565"/>
              <a:gd name="T11" fmla="*/ 4128735 h 288564"/>
              <a:gd name="T12" fmla="*/ 4316051 w 288565"/>
              <a:gd name="T13" fmla="*/ 4602050 h 288564"/>
              <a:gd name="T14" fmla="*/ 4074602 w 288565"/>
              <a:gd name="T15" fmla="*/ 4004943 h 288564"/>
              <a:gd name="T16" fmla="*/ 3735657 w 288565"/>
              <a:gd name="T17" fmla="*/ 4602050 h 288564"/>
              <a:gd name="T18" fmla="*/ 3613015 w 288565"/>
              <a:gd name="T19" fmla="*/ 4478279 h 288564"/>
              <a:gd name="T20" fmla="*/ 3501776 w 288565"/>
              <a:gd name="T21" fmla="*/ 4004943 h 288564"/>
              <a:gd name="T22" fmla="*/ 2975337 w 288565"/>
              <a:gd name="T23" fmla="*/ 4631183 h 288564"/>
              <a:gd name="T24" fmla="*/ 3379192 w 288565"/>
              <a:gd name="T25" fmla="*/ 4004943 h 288564"/>
              <a:gd name="T26" fmla="*/ 5160303 w 288565"/>
              <a:gd name="T27" fmla="*/ 4868167 h 288564"/>
              <a:gd name="T28" fmla="*/ 1587242 w 288565"/>
              <a:gd name="T29" fmla="*/ 3764014 h 288564"/>
              <a:gd name="T30" fmla="*/ 2464192 w 288565"/>
              <a:gd name="T31" fmla="*/ 5556456 h 288564"/>
              <a:gd name="T32" fmla="*/ 652300 w 288565"/>
              <a:gd name="T33" fmla="*/ 3764014 h 288564"/>
              <a:gd name="T34" fmla="*/ 1152397 w 288565"/>
              <a:gd name="T35" fmla="*/ 4022137 h 288564"/>
              <a:gd name="T36" fmla="*/ 652300 w 288565"/>
              <a:gd name="T37" fmla="*/ 4868167 h 288564"/>
              <a:gd name="T38" fmla="*/ 652300 w 288565"/>
              <a:gd name="T39" fmla="*/ 3764014 h 288564"/>
              <a:gd name="T40" fmla="*/ 652300 w 288565"/>
              <a:gd name="T41" fmla="*/ 3190483 h 288564"/>
              <a:gd name="T42" fmla="*/ 5160303 w 288565"/>
              <a:gd name="T43" fmla="*/ 3190483 h 288564"/>
              <a:gd name="T44" fmla="*/ 3841233 w 288565"/>
              <a:gd name="T45" fmla="*/ 3190483 h 288564"/>
              <a:gd name="T46" fmla="*/ 2435199 w 288565"/>
              <a:gd name="T47" fmla="*/ 3190483 h 288564"/>
              <a:gd name="T48" fmla="*/ 4399292 w 288565"/>
              <a:gd name="T49" fmla="*/ 2602566 h 288564"/>
              <a:gd name="T50" fmla="*/ 5247262 w 288565"/>
              <a:gd name="T51" fmla="*/ 3011236 h 288564"/>
              <a:gd name="T52" fmla="*/ 4399292 w 288565"/>
              <a:gd name="T53" fmla="*/ 2602566 h 288564"/>
              <a:gd name="T54" fmla="*/ 3370147 w 288565"/>
              <a:gd name="T55" fmla="*/ 3011236 h 288564"/>
              <a:gd name="T56" fmla="*/ 4225355 w 288565"/>
              <a:gd name="T57" fmla="*/ 2602566 h 288564"/>
              <a:gd name="T58" fmla="*/ 1587242 w 288565"/>
              <a:gd name="T59" fmla="*/ 2638415 h 288564"/>
              <a:gd name="T60" fmla="*/ 2812063 w 288565"/>
              <a:gd name="T61" fmla="*/ 2638415 h 288564"/>
              <a:gd name="T62" fmla="*/ 181152 w 288565"/>
              <a:gd name="T63" fmla="*/ 2602566 h 288564"/>
              <a:gd name="T64" fmla="*/ 1029151 w 288565"/>
              <a:gd name="T65" fmla="*/ 3011236 h 288564"/>
              <a:gd name="T66" fmla="*/ 181152 w 288565"/>
              <a:gd name="T67" fmla="*/ 2602566 h 288564"/>
              <a:gd name="T68" fmla="*/ 5500939 w 288565"/>
              <a:gd name="T69" fmla="*/ 2437653 h 288564"/>
              <a:gd name="T70" fmla="*/ 2993295 w 288565"/>
              <a:gd name="T71" fmla="*/ 1914276 h 288564"/>
              <a:gd name="T72" fmla="*/ 3906468 w 288565"/>
              <a:gd name="T73" fmla="*/ 1914276 h 288564"/>
              <a:gd name="T74" fmla="*/ 1637975 w 288565"/>
              <a:gd name="T75" fmla="*/ 2437653 h 288564"/>
              <a:gd name="T76" fmla="*/ 1906109 w 288565"/>
              <a:gd name="T77" fmla="*/ 1914276 h 288564"/>
              <a:gd name="T78" fmla="*/ 1442285 w 288565"/>
              <a:gd name="T79" fmla="*/ 2437653 h 288564"/>
              <a:gd name="T80" fmla="*/ 1935106 w 288565"/>
              <a:gd name="T81" fmla="*/ 1333515 h 288564"/>
              <a:gd name="T82" fmla="*/ 3870253 w 288565"/>
              <a:gd name="T83" fmla="*/ 1333515 h 288564"/>
              <a:gd name="T84" fmla="*/ 4409080 w 288565"/>
              <a:gd name="T85" fmla="*/ 567998 h 288564"/>
              <a:gd name="T86" fmla="*/ 3128135 w 288565"/>
              <a:gd name="T87" fmla="*/ 749687 h 288564"/>
              <a:gd name="T88" fmla="*/ 1364354 w 288565"/>
              <a:gd name="T89" fmla="*/ 567998 h 288564"/>
              <a:gd name="T90" fmla="*/ 2652537 w 288565"/>
              <a:gd name="T91" fmla="*/ 749687 h 288564"/>
              <a:gd name="T92" fmla="*/ 1364354 w 288565"/>
              <a:gd name="T93" fmla="*/ 567998 h 288564"/>
              <a:gd name="T94" fmla="*/ 4921137 w 288565"/>
              <a:gd name="T95" fmla="*/ 1161448 h 288564"/>
              <a:gd name="T96" fmla="*/ 789978 w 288565"/>
              <a:gd name="T97" fmla="*/ 0 h 288564"/>
              <a:gd name="T98" fmla="*/ 5102313 w 288565"/>
              <a:gd name="T99" fmla="*/ 1240324 h 288564"/>
              <a:gd name="T100" fmla="*/ 4051418 w 288565"/>
              <a:gd name="T101" fmla="*/ 1735052 h 288564"/>
              <a:gd name="T102" fmla="*/ 5776362 w 288565"/>
              <a:gd name="T103" fmla="*/ 2459190 h 288564"/>
              <a:gd name="T104" fmla="*/ 5334240 w 288565"/>
              <a:gd name="T105" fmla="*/ 3183303 h 288564"/>
              <a:gd name="T106" fmla="*/ 5805331 w 288565"/>
              <a:gd name="T107" fmla="*/ 5656817 h 288564"/>
              <a:gd name="T108" fmla="*/ 0 w 288565"/>
              <a:gd name="T109" fmla="*/ 5656817 h 288564"/>
              <a:gd name="T110" fmla="*/ 471046 w 288565"/>
              <a:gd name="T111" fmla="*/ 3183303 h 288564"/>
              <a:gd name="T112" fmla="*/ 29013 w 288565"/>
              <a:gd name="T113" fmla="*/ 2459190 h 288564"/>
              <a:gd name="T114" fmla="*/ 1753914 w 288565"/>
              <a:gd name="T115" fmla="*/ 1735052 h 288564"/>
              <a:gd name="T116" fmla="*/ 703050 w 288565"/>
              <a:gd name="T117" fmla="*/ 1240324 h 2885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288565" h="288564">
                <a:moveTo>
                  <a:pt x="131493" y="253576"/>
                </a:moveTo>
                <a:lnTo>
                  <a:pt x="131493" y="279547"/>
                </a:lnTo>
                <a:lnTo>
                  <a:pt x="256502" y="279547"/>
                </a:lnTo>
                <a:lnTo>
                  <a:pt x="256502" y="253576"/>
                </a:lnTo>
                <a:lnTo>
                  <a:pt x="131493" y="253576"/>
                </a:lnTo>
                <a:close/>
                <a:moveTo>
                  <a:pt x="32423" y="253576"/>
                </a:moveTo>
                <a:lnTo>
                  <a:pt x="32423" y="279547"/>
                </a:lnTo>
                <a:lnTo>
                  <a:pt x="70250" y="279547"/>
                </a:lnTo>
                <a:lnTo>
                  <a:pt x="70250" y="253576"/>
                </a:lnTo>
                <a:lnTo>
                  <a:pt x="32423" y="253576"/>
                </a:lnTo>
                <a:close/>
                <a:moveTo>
                  <a:pt x="109171" y="233363"/>
                </a:moveTo>
                <a:cubicBezTo>
                  <a:pt x="111736" y="233363"/>
                  <a:pt x="113934" y="235268"/>
                  <a:pt x="113934" y="237935"/>
                </a:cubicBezTo>
                <a:cubicBezTo>
                  <a:pt x="113934" y="240221"/>
                  <a:pt x="111736" y="242507"/>
                  <a:pt x="109171" y="242507"/>
                </a:cubicBezTo>
                <a:cubicBezTo>
                  <a:pt x="106973" y="242507"/>
                  <a:pt x="104775" y="240221"/>
                  <a:pt x="104775" y="237935"/>
                </a:cubicBezTo>
                <a:cubicBezTo>
                  <a:pt x="104775" y="235268"/>
                  <a:pt x="106973" y="233363"/>
                  <a:pt x="109171" y="233363"/>
                </a:cubicBezTo>
                <a:close/>
                <a:moveTo>
                  <a:pt x="238091" y="201490"/>
                </a:moveTo>
                <a:cubicBezTo>
                  <a:pt x="239540" y="200025"/>
                  <a:pt x="242439" y="200025"/>
                  <a:pt x="244251" y="201490"/>
                </a:cubicBezTo>
                <a:cubicBezTo>
                  <a:pt x="245701" y="203322"/>
                  <a:pt x="245701" y="206253"/>
                  <a:pt x="244251" y="207718"/>
                </a:cubicBezTo>
                <a:lnTo>
                  <a:pt x="220697" y="231531"/>
                </a:lnTo>
                <a:cubicBezTo>
                  <a:pt x="219973" y="232264"/>
                  <a:pt x="218885" y="232997"/>
                  <a:pt x="217436" y="232997"/>
                </a:cubicBezTo>
                <a:cubicBezTo>
                  <a:pt x="216711" y="232997"/>
                  <a:pt x="215262" y="232264"/>
                  <a:pt x="214537" y="231531"/>
                </a:cubicBezTo>
                <a:cubicBezTo>
                  <a:pt x="212725" y="229700"/>
                  <a:pt x="212725" y="227501"/>
                  <a:pt x="214537" y="225303"/>
                </a:cubicBezTo>
                <a:lnTo>
                  <a:pt x="238091" y="201490"/>
                </a:lnTo>
                <a:close/>
                <a:moveTo>
                  <a:pt x="202535" y="201490"/>
                </a:moveTo>
                <a:cubicBezTo>
                  <a:pt x="204327" y="200025"/>
                  <a:pt x="207195" y="200025"/>
                  <a:pt x="209346" y="201490"/>
                </a:cubicBezTo>
                <a:cubicBezTo>
                  <a:pt x="210780" y="203322"/>
                  <a:pt x="210780" y="206253"/>
                  <a:pt x="209346" y="207718"/>
                </a:cubicBezTo>
                <a:lnTo>
                  <a:pt x="185687" y="231531"/>
                </a:lnTo>
                <a:cubicBezTo>
                  <a:pt x="184970" y="232264"/>
                  <a:pt x="183536" y="232997"/>
                  <a:pt x="182460" y="232997"/>
                </a:cubicBezTo>
                <a:cubicBezTo>
                  <a:pt x="181743" y="232997"/>
                  <a:pt x="180309" y="232264"/>
                  <a:pt x="179592" y="231531"/>
                </a:cubicBezTo>
                <a:cubicBezTo>
                  <a:pt x="177800" y="229700"/>
                  <a:pt x="177800" y="227501"/>
                  <a:pt x="179592" y="225303"/>
                </a:cubicBezTo>
                <a:lnTo>
                  <a:pt x="202535" y="201490"/>
                </a:lnTo>
                <a:close/>
                <a:moveTo>
                  <a:pt x="167968" y="201490"/>
                </a:moveTo>
                <a:cubicBezTo>
                  <a:pt x="169761" y="200025"/>
                  <a:pt x="172270" y="200025"/>
                  <a:pt x="174062" y="201490"/>
                </a:cubicBezTo>
                <a:cubicBezTo>
                  <a:pt x="175855" y="203322"/>
                  <a:pt x="175855" y="206253"/>
                  <a:pt x="174062" y="207718"/>
                </a:cubicBezTo>
                <a:lnTo>
                  <a:pt x="150762" y="231531"/>
                </a:lnTo>
                <a:cubicBezTo>
                  <a:pt x="149686" y="232264"/>
                  <a:pt x="148969" y="232997"/>
                  <a:pt x="147894" y="232997"/>
                </a:cubicBezTo>
                <a:cubicBezTo>
                  <a:pt x="146460" y="232997"/>
                  <a:pt x="145384" y="232264"/>
                  <a:pt x="144667" y="231531"/>
                </a:cubicBezTo>
                <a:cubicBezTo>
                  <a:pt x="142875" y="229700"/>
                  <a:pt x="142875" y="227501"/>
                  <a:pt x="144667" y="225303"/>
                </a:cubicBezTo>
                <a:lnTo>
                  <a:pt x="167968" y="201490"/>
                </a:lnTo>
                <a:close/>
                <a:moveTo>
                  <a:pt x="131493" y="189370"/>
                </a:moveTo>
                <a:lnTo>
                  <a:pt x="131493" y="244919"/>
                </a:lnTo>
                <a:lnTo>
                  <a:pt x="256502" y="244919"/>
                </a:lnTo>
                <a:lnTo>
                  <a:pt x="256502" y="189370"/>
                </a:lnTo>
                <a:lnTo>
                  <a:pt x="131493" y="189370"/>
                </a:lnTo>
                <a:close/>
                <a:moveTo>
                  <a:pt x="78896" y="189370"/>
                </a:moveTo>
                <a:lnTo>
                  <a:pt x="78896" y="249247"/>
                </a:lnTo>
                <a:lnTo>
                  <a:pt x="78896" y="279547"/>
                </a:lnTo>
                <a:lnTo>
                  <a:pt x="122487" y="279547"/>
                </a:lnTo>
                <a:lnTo>
                  <a:pt x="122487" y="189370"/>
                </a:lnTo>
                <a:lnTo>
                  <a:pt x="78896" y="189370"/>
                </a:lnTo>
                <a:close/>
                <a:moveTo>
                  <a:pt x="32423" y="189370"/>
                </a:moveTo>
                <a:lnTo>
                  <a:pt x="32423" y="221112"/>
                </a:lnTo>
                <a:lnTo>
                  <a:pt x="50436" y="202356"/>
                </a:lnTo>
                <a:cubicBezTo>
                  <a:pt x="52597" y="200913"/>
                  <a:pt x="55479" y="200913"/>
                  <a:pt x="57281" y="202356"/>
                </a:cubicBezTo>
                <a:cubicBezTo>
                  <a:pt x="58722" y="204159"/>
                  <a:pt x="58722" y="207045"/>
                  <a:pt x="57281" y="208488"/>
                </a:cubicBezTo>
                <a:lnTo>
                  <a:pt x="32423" y="233376"/>
                </a:lnTo>
                <a:lnTo>
                  <a:pt x="32423" y="244919"/>
                </a:lnTo>
                <a:lnTo>
                  <a:pt x="70250" y="244919"/>
                </a:lnTo>
                <a:lnTo>
                  <a:pt x="70250" y="189370"/>
                </a:lnTo>
                <a:lnTo>
                  <a:pt x="32423" y="189370"/>
                </a:lnTo>
                <a:close/>
                <a:moveTo>
                  <a:pt x="74213" y="147529"/>
                </a:moveTo>
                <a:cubicBezTo>
                  <a:pt x="69529" y="155103"/>
                  <a:pt x="60883" y="160514"/>
                  <a:pt x="51156" y="160514"/>
                </a:cubicBezTo>
                <a:lnTo>
                  <a:pt x="32423" y="160514"/>
                </a:lnTo>
                <a:lnTo>
                  <a:pt x="32423" y="180713"/>
                </a:lnTo>
                <a:lnTo>
                  <a:pt x="256502" y="180713"/>
                </a:lnTo>
                <a:lnTo>
                  <a:pt x="256502" y="160514"/>
                </a:lnTo>
                <a:lnTo>
                  <a:pt x="237769" y="160514"/>
                </a:lnTo>
                <a:cubicBezTo>
                  <a:pt x="228042" y="160514"/>
                  <a:pt x="219036" y="155103"/>
                  <a:pt x="213992" y="147529"/>
                </a:cubicBezTo>
                <a:cubicBezTo>
                  <a:pt x="209669" y="155103"/>
                  <a:pt x="200663" y="160514"/>
                  <a:pt x="190936" y="160514"/>
                </a:cubicBezTo>
                <a:lnTo>
                  <a:pt x="167519" y="160514"/>
                </a:lnTo>
                <a:cubicBezTo>
                  <a:pt x="157792" y="160514"/>
                  <a:pt x="149146" y="155103"/>
                  <a:pt x="144463" y="147529"/>
                </a:cubicBezTo>
                <a:cubicBezTo>
                  <a:pt x="139419" y="155103"/>
                  <a:pt x="130773" y="160514"/>
                  <a:pt x="121046" y="160514"/>
                </a:cubicBezTo>
                <a:lnTo>
                  <a:pt x="97990" y="160514"/>
                </a:lnTo>
                <a:cubicBezTo>
                  <a:pt x="87542" y="160514"/>
                  <a:pt x="79256" y="155103"/>
                  <a:pt x="74213" y="147529"/>
                </a:cubicBezTo>
                <a:close/>
                <a:moveTo>
                  <a:pt x="218675" y="130936"/>
                </a:moveTo>
                <a:lnTo>
                  <a:pt x="218675" y="132740"/>
                </a:lnTo>
                <a:cubicBezTo>
                  <a:pt x="218675" y="143200"/>
                  <a:pt x="226961" y="151496"/>
                  <a:pt x="237769" y="151496"/>
                </a:cubicBezTo>
                <a:lnTo>
                  <a:pt x="260825" y="151496"/>
                </a:lnTo>
                <a:cubicBezTo>
                  <a:pt x="271633" y="151496"/>
                  <a:pt x="279558" y="143200"/>
                  <a:pt x="279558" y="132740"/>
                </a:cubicBezTo>
                <a:lnTo>
                  <a:pt x="279558" y="130936"/>
                </a:lnTo>
                <a:lnTo>
                  <a:pt x="218675" y="130936"/>
                </a:lnTo>
                <a:close/>
                <a:moveTo>
                  <a:pt x="148786" y="130936"/>
                </a:moveTo>
                <a:lnTo>
                  <a:pt x="148786" y="132740"/>
                </a:lnTo>
                <a:cubicBezTo>
                  <a:pt x="148786" y="143200"/>
                  <a:pt x="157072" y="151496"/>
                  <a:pt x="167519" y="151496"/>
                </a:cubicBezTo>
                <a:lnTo>
                  <a:pt x="190936" y="151496"/>
                </a:lnTo>
                <a:cubicBezTo>
                  <a:pt x="201383" y="151496"/>
                  <a:pt x="210029" y="143200"/>
                  <a:pt x="210029" y="132740"/>
                </a:cubicBezTo>
                <a:lnTo>
                  <a:pt x="210029" y="130936"/>
                </a:lnTo>
                <a:lnTo>
                  <a:pt x="148786" y="130936"/>
                </a:lnTo>
                <a:close/>
                <a:moveTo>
                  <a:pt x="78896" y="130936"/>
                </a:moveTo>
                <a:lnTo>
                  <a:pt x="78896" y="132740"/>
                </a:lnTo>
                <a:cubicBezTo>
                  <a:pt x="78896" y="143200"/>
                  <a:pt x="87182" y="151496"/>
                  <a:pt x="97990" y="151496"/>
                </a:cubicBezTo>
                <a:lnTo>
                  <a:pt x="121046" y="151496"/>
                </a:lnTo>
                <a:cubicBezTo>
                  <a:pt x="131854" y="151496"/>
                  <a:pt x="139779" y="143200"/>
                  <a:pt x="139779" y="132740"/>
                </a:cubicBezTo>
                <a:lnTo>
                  <a:pt x="139779" y="130936"/>
                </a:lnTo>
                <a:lnTo>
                  <a:pt x="78896" y="130936"/>
                </a:lnTo>
                <a:close/>
                <a:moveTo>
                  <a:pt x="9006" y="130936"/>
                </a:moveTo>
                <a:lnTo>
                  <a:pt x="9006" y="132740"/>
                </a:lnTo>
                <a:cubicBezTo>
                  <a:pt x="9006" y="143200"/>
                  <a:pt x="17292" y="151496"/>
                  <a:pt x="27740" y="151496"/>
                </a:cubicBezTo>
                <a:lnTo>
                  <a:pt x="51156" y="151496"/>
                </a:lnTo>
                <a:cubicBezTo>
                  <a:pt x="61604" y="151496"/>
                  <a:pt x="70250" y="143200"/>
                  <a:pt x="70250" y="132740"/>
                </a:cubicBezTo>
                <a:lnTo>
                  <a:pt x="70250" y="130936"/>
                </a:lnTo>
                <a:lnTo>
                  <a:pt x="9006" y="130936"/>
                </a:lnTo>
                <a:close/>
                <a:moveTo>
                  <a:pt x="203905" y="96308"/>
                </a:moveTo>
                <a:lnTo>
                  <a:pt x="216874" y="122640"/>
                </a:lnTo>
                <a:lnTo>
                  <a:pt x="273434" y="122640"/>
                </a:lnTo>
                <a:lnTo>
                  <a:pt x="247496" y="96308"/>
                </a:lnTo>
                <a:lnTo>
                  <a:pt x="203905" y="96308"/>
                </a:lnTo>
                <a:close/>
                <a:moveTo>
                  <a:pt x="148786" y="96308"/>
                </a:moveTo>
                <a:lnTo>
                  <a:pt x="148786" y="122640"/>
                </a:lnTo>
                <a:lnTo>
                  <a:pt x="207147" y="122640"/>
                </a:lnTo>
                <a:lnTo>
                  <a:pt x="194178" y="96308"/>
                </a:lnTo>
                <a:lnTo>
                  <a:pt x="148786" y="96308"/>
                </a:lnTo>
                <a:close/>
                <a:moveTo>
                  <a:pt x="94747" y="96308"/>
                </a:moveTo>
                <a:lnTo>
                  <a:pt x="81418" y="122640"/>
                </a:lnTo>
                <a:lnTo>
                  <a:pt x="139779" y="122640"/>
                </a:lnTo>
                <a:lnTo>
                  <a:pt x="139779" y="96308"/>
                </a:lnTo>
                <a:lnTo>
                  <a:pt x="94747" y="96308"/>
                </a:lnTo>
                <a:close/>
                <a:moveTo>
                  <a:pt x="41069" y="96308"/>
                </a:moveTo>
                <a:lnTo>
                  <a:pt x="15131" y="122640"/>
                </a:lnTo>
                <a:lnTo>
                  <a:pt x="71691" y="122640"/>
                </a:lnTo>
                <a:lnTo>
                  <a:pt x="85020" y="96308"/>
                </a:lnTo>
                <a:lnTo>
                  <a:pt x="41069" y="96308"/>
                </a:lnTo>
                <a:close/>
                <a:moveTo>
                  <a:pt x="96188" y="67091"/>
                </a:moveTo>
                <a:lnTo>
                  <a:pt x="96188" y="87291"/>
                </a:lnTo>
                <a:lnTo>
                  <a:pt x="192377" y="87291"/>
                </a:lnTo>
                <a:lnTo>
                  <a:pt x="192377" y="67091"/>
                </a:lnTo>
                <a:lnTo>
                  <a:pt x="96188" y="67091"/>
                </a:lnTo>
                <a:close/>
                <a:moveTo>
                  <a:pt x="155490" y="28575"/>
                </a:moveTo>
                <a:lnTo>
                  <a:pt x="219162" y="28575"/>
                </a:lnTo>
                <a:cubicBezTo>
                  <a:pt x="221680" y="28575"/>
                  <a:pt x="223478" y="30861"/>
                  <a:pt x="223478" y="33528"/>
                </a:cubicBezTo>
                <a:cubicBezTo>
                  <a:pt x="223478" y="36195"/>
                  <a:pt x="221680" y="37719"/>
                  <a:pt x="219162" y="37719"/>
                </a:cubicBezTo>
                <a:lnTo>
                  <a:pt x="155490" y="37719"/>
                </a:lnTo>
                <a:cubicBezTo>
                  <a:pt x="152612" y="37719"/>
                  <a:pt x="150813" y="36195"/>
                  <a:pt x="150813" y="33528"/>
                </a:cubicBezTo>
                <a:cubicBezTo>
                  <a:pt x="150813" y="30861"/>
                  <a:pt x="152612" y="28575"/>
                  <a:pt x="155490" y="28575"/>
                </a:cubicBezTo>
                <a:close/>
                <a:moveTo>
                  <a:pt x="67817" y="28575"/>
                </a:moveTo>
                <a:lnTo>
                  <a:pt x="131849" y="28575"/>
                </a:lnTo>
                <a:cubicBezTo>
                  <a:pt x="134367" y="28575"/>
                  <a:pt x="136165" y="30861"/>
                  <a:pt x="136165" y="33528"/>
                </a:cubicBezTo>
                <a:cubicBezTo>
                  <a:pt x="136165" y="36195"/>
                  <a:pt x="134367" y="37719"/>
                  <a:pt x="131849" y="37719"/>
                </a:cubicBezTo>
                <a:lnTo>
                  <a:pt x="67817" y="37719"/>
                </a:lnTo>
                <a:cubicBezTo>
                  <a:pt x="65299" y="37719"/>
                  <a:pt x="63500" y="36195"/>
                  <a:pt x="63500" y="33528"/>
                </a:cubicBezTo>
                <a:cubicBezTo>
                  <a:pt x="63500" y="30861"/>
                  <a:pt x="65299" y="28575"/>
                  <a:pt x="67817" y="28575"/>
                </a:cubicBezTo>
                <a:close/>
                <a:moveTo>
                  <a:pt x="43951" y="8657"/>
                </a:moveTo>
                <a:lnTo>
                  <a:pt x="43951" y="58434"/>
                </a:lnTo>
                <a:lnTo>
                  <a:pt x="244614" y="58434"/>
                </a:lnTo>
                <a:lnTo>
                  <a:pt x="244614" y="8657"/>
                </a:lnTo>
                <a:lnTo>
                  <a:pt x="43951" y="8657"/>
                </a:lnTo>
                <a:close/>
                <a:moveTo>
                  <a:pt x="39268" y="0"/>
                </a:moveTo>
                <a:lnTo>
                  <a:pt x="249297" y="0"/>
                </a:lnTo>
                <a:cubicBezTo>
                  <a:pt x="251459" y="0"/>
                  <a:pt x="253620" y="1804"/>
                  <a:pt x="253620" y="4689"/>
                </a:cubicBezTo>
                <a:lnTo>
                  <a:pt x="253620" y="62402"/>
                </a:lnTo>
                <a:cubicBezTo>
                  <a:pt x="253620" y="64927"/>
                  <a:pt x="251459" y="67091"/>
                  <a:pt x="249297" y="67091"/>
                </a:cubicBezTo>
                <a:lnTo>
                  <a:pt x="201383" y="67091"/>
                </a:lnTo>
                <a:lnTo>
                  <a:pt x="201383" y="87291"/>
                </a:lnTo>
                <a:lnTo>
                  <a:pt x="249297" y="87291"/>
                </a:lnTo>
                <a:cubicBezTo>
                  <a:pt x="250378" y="87291"/>
                  <a:pt x="251459" y="87651"/>
                  <a:pt x="251819" y="88734"/>
                </a:cubicBezTo>
                <a:lnTo>
                  <a:pt x="287124" y="123722"/>
                </a:lnTo>
                <a:cubicBezTo>
                  <a:pt x="288205" y="124443"/>
                  <a:pt x="288565" y="125886"/>
                  <a:pt x="288565" y="126968"/>
                </a:cubicBezTo>
                <a:lnTo>
                  <a:pt x="288565" y="132740"/>
                </a:lnTo>
                <a:cubicBezTo>
                  <a:pt x="288565" y="146086"/>
                  <a:pt x="278117" y="157989"/>
                  <a:pt x="265148" y="160153"/>
                </a:cubicBezTo>
                <a:lnTo>
                  <a:pt x="265148" y="279547"/>
                </a:lnTo>
                <a:lnTo>
                  <a:pt x="284242" y="279547"/>
                </a:lnTo>
                <a:cubicBezTo>
                  <a:pt x="286403" y="279547"/>
                  <a:pt x="288565" y="282072"/>
                  <a:pt x="288565" y="284597"/>
                </a:cubicBezTo>
                <a:cubicBezTo>
                  <a:pt x="288565" y="287122"/>
                  <a:pt x="286403" y="288564"/>
                  <a:pt x="284242" y="288564"/>
                </a:cubicBezTo>
                <a:lnTo>
                  <a:pt x="4683" y="288564"/>
                </a:lnTo>
                <a:cubicBezTo>
                  <a:pt x="2161" y="288564"/>
                  <a:pt x="0" y="287122"/>
                  <a:pt x="0" y="284597"/>
                </a:cubicBezTo>
                <a:cubicBezTo>
                  <a:pt x="0" y="282072"/>
                  <a:pt x="2161" y="279547"/>
                  <a:pt x="4683" y="279547"/>
                </a:cubicBezTo>
                <a:lnTo>
                  <a:pt x="23416" y="279547"/>
                </a:lnTo>
                <a:lnTo>
                  <a:pt x="23416" y="160153"/>
                </a:lnTo>
                <a:cubicBezTo>
                  <a:pt x="10087" y="157989"/>
                  <a:pt x="0" y="146086"/>
                  <a:pt x="0" y="132740"/>
                </a:cubicBezTo>
                <a:lnTo>
                  <a:pt x="0" y="126968"/>
                </a:lnTo>
                <a:cubicBezTo>
                  <a:pt x="0" y="125886"/>
                  <a:pt x="360" y="124443"/>
                  <a:pt x="1441" y="123722"/>
                </a:cubicBezTo>
                <a:lnTo>
                  <a:pt x="36386" y="88734"/>
                </a:lnTo>
                <a:cubicBezTo>
                  <a:pt x="37106" y="87651"/>
                  <a:pt x="37827" y="87291"/>
                  <a:pt x="39268" y="87291"/>
                </a:cubicBezTo>
                <a:lnTo>
                  <a:pt x="87182" y="87291"/>
                </a:lnTo>
                <a:lnTo>
                  <a:pt x="87182" y="67091"/>
                </a:lnTo>
                <a:lnTo>
                  <a:pt x="39268" y="67091"/>
                </a:lnTo>
                <a:cubicBezTo>
                  <a:pt x="37106" y="67091"/>
                  <a:pt x="34945" y="64927"/>
                  <a:pt x="34945" y="62402"/>
                </a:cubicBezTo>
                <a:lnTo>
                  <a:pt x="34945" y="4689"/>
                </a:lnTo>
                <a:cubicBezTo>
                  <a:pt x="34945" y="1804"/>
                  <a:pt x="37106" y="0"/>
                  <a:pt x="39268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</p:spPr>
        <p:txBody>
          <a:bodyPr anchor="ctr"/>
          <a:lstStyle/>
          <a:p>
            <a:endParaRPr lang="en-US"/>
          </a:p>
        </p:txBody>
      </p:sp>
      <p:sp>
        <p:nvSpPr>
          <p:cNvPr id="82" name="Google Shape;551;p48">
            <a:extLst>
              <a:ext uri="{FF2B5EF4-FFF2-40B4-BE49-F238E27FC236}">
                <a16:creationId xmlns:a16="http://schemas.microsoft.com/office/drawing/2014/main" id="{7F4EE13F-1D90-5646-8BC1-9C9B635D70B0}"/>
              </a:ext>
            </a:extLst>
          </p:cNvPr>
          <p:cNvSpPr txBox="1">
            <a:spLocks/>
          </p:cNvSpPr>
          <p:nvPr/>
        </p:nvSpPr>
        <p:spPr>
          <a:xfrm>
            <a:off x="326710" y="6858000"/>
            <a:ext cx="8921793" cy="65812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363" indent="-269875" defTabSz="938213" eaLnBrk="0" fontAlgn="base" hangingPunct="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kontrasta risinājumi/ marķējumi</a:t>
            </a:r>
          </a:p>
          <a:p>
            <a:pPr marL="360363" indent="-269875" defTabSz="938213" eaLnBrk="0" fontAlgn="base" hangingPunct="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lv-LV" sz="470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taktilie</a:t>
            </a: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</a:t>
            </a:r>
            <a:r>
              <a:rPr lang="lv-LV" sz="470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Braila</a:t>
            </a: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rakstā risinājumi</a:t>
            </a:r>
          </a:p>
          <a:p>
            <a:pPr marL="360363" indent="-269875" defTabSz="938213" eaLnBrk="0" fontAlgn="base" hangingPunct="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virziena un informācijas norādes / piktogrammas</a:t>
            </a:r>
          </a:p>
          <a:p>
            <a:pPr marL="360363" indent="-269875" defTabSz="938213" eaLnBrk="0" fontAlgn="base" hangingPunct="0">
              <a:lnSpc>
                <a:spcPct val="100000"/>
              </a:lnSpc>
              <a:spcAft>
                <a:spcPts val="600"/>
              </a:spcAft>
              <a:buClr>
                <a:schemeClr val="tx2"/>
              </a:buClr>
            </a:pPr>
            <a:r>
              <a:rPr lang="lv-LV" sz="470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indukcijas cilpas pie informācijas centriem</a:t>
            </a:r>
            <a:endParaRPr lang="en-US" sz="47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81" name="Google Shape;546;p48">
            <a:extLst>
              <a:ext uri="{FF2B5EF4-FFF2-40B4-BE49-F238E27FC236}">
                <a16:creationId xmlns:a16="http://schemas.microsoft.com/office/drawing/2014/main" id="{45917897-37B4-2A4F-8777-287303DF65B1}"/>
              </a:ext>
            </a:extLst>
          </p:cNvPr>
          <p:cNvSpPr txBox="1">
            <a:spLocks/>
          </p:cNvSpPr>
          <p:nvPr/>
        </p:nvSpPr>
        <p:spPr>
          <a:xfrm>
            <a:off x="882330" y="5533787"/>
            <a:ext cx="6829110" cy="9463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 algn="l">
              <a:spcBef>
                <a:spcPts val="0"/>
              </a:spcBef>
            </a:pPr>
            <a:r>
              <a:rPr lang="lv-LV" sz="55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INFORMATĪVĀ VIDE</a:t>
            </a:r>
            <a:endParaRPr lang="en-US" sz="5500" dirty="0">
              <a:solidFill>
                <a:srgbClr val="C00000"/>
              </a:solidFill>
              <a:latin typeface="Arial" panose="020B0604020202020204" pitchFamily="34" charset="0"/>
              <a:ea typeface="Nunito Sans Black"/>
              <a:cs typeface="Arial" panose="020B0604020202020204" pitchFamily="34" charset="0"/>
              <a:sym typeface="Nunito Sans Black"/>
            </a:endParaRPr>
          </a:p>
        </p:txBody>
      </p:sp>
      <p:sp>
        <p:nvSpPr>
          <p:cNvPr id="88" name="Freeform 21">
            <a:extLst>
              <a:ext uri="{FF2B5EF4-FFF2-40B4-BE49-F238E27FC236}">
                <a16:creationId xmlns:a16="http://schemas.microsoft.com/office/drawing/2014/main" id="{02509EE2-2D7E-460D-9612-DD7213A19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0595" y="3349903"/>
            <a:ext cx="1981199" cy="1857947"/>
          </a:xfrm>
          <a:custGeom>
            <a:avLst/>
            <a:gdLst>
              <a:gd name="connsiteX0" fmla="*/ 277358 w 1196234"/>
              <a:gd name="connsiteY0" fmla="*/ 1028377 h 1190740"/>
              <a:gd name="connsiteX1" fmla="*/ 277358 w 1196234"/>
              <a:gd name="connsiteY1" fmla="*/ 1089576 h 1190740"/>
              <a:gd name="connsiteX2" fmla="*/ 246124 w 1196234"/>
              <a:gd name="connsiteY2" fmla="*/ 1120799 h 1190740"/>
              <a:gd name="connsiteX3" fmla="*/ 214890 w 1196234"/>
              <a:gd name="connsiteY3" fmla="*/ 1120799 h 1190740"/>
              <a:gd name="connsiteX4" fmla="*/ 196149 w 1196234"/>
              <a:gd name="connsiteY4" fmla="*/ 1140782 h 1190740"/>
              <a:gd name="connsiteX5" fmla="*/ 214890 w 1196234"/>
              <a:gd name="connsiteY5" fmla="*/ 1159517 h 1190740"/>
              <a:gd name="connsiteX6" fmla="*/ 449769 w 1196234"/>
              <a:gd name="connsiteY6" fmla="*/ 1159517 h 1190740"/>
              <a:gd name="connsiteX7" fmla="*/ 468510 w 1196234"/>
              <a:gd name="connsiteY7" fmla="*/ 1140782 h 1190740"/>
              <a:gd name="connsiteX8" fmla="*/ 449769 w 1196234"/>
              <a:gd name="connsiteY8" fmla="*/ 1120799 h 1190740"/>
              <a:gd name="connsiteX9" fmla="*/ 418535 w 1196234"/>
              <a:gd name="connsiteY9" fmla="*/ 1120799 h 1190740"/>
              <a:gd name="connsiteX10" fmla="*/ 387301 w 1196234"/>
              <a:gd name="connsiteY10" fmla="*/ 1089576 h 1190740"/>
              <a:gd name="connsiteX11" fmla="*/ 387301 w 1196234"/>
              <a:gd name="connsiteY11" fmla="*/ 1028377 h 1190740"/>
              <a:gd name="connsiteX12" fmla="*/ 747057 w 1196234"/>
              <a:gd name="connsiteY12" fmla="*/ 962550 h 1190740"/>
              <a:gd name="connsiteX13" fmla="*/ 758466 w 1196234"/>
              <a:gd name="connsiteY13" fmla="*/ 966353 h 1190740"/>
              <a:gd name="connsiteX14" fmla="*/ 762269 w 1196234"/>
              <a:gd name="connsiteY14" fmla="*/ 977762 h 1190740"/>
              <a:gd name="connsiteX15" fmla="*/ 758466 w 1196234"/>
              <a:gd name="connsiteY15" fmla="*/ 989171 h 1190740"/>
              <a:gd name="connsiteX16" fmla="*/ 753396 w 1196234"/>
              <a:gd name="connsiteY16" fmla="*/ 992974 h 1190740"/>
              <a:gd name="connsiteX17" fmla="*/ 747058 w 1196234"/>
              <a:gd name="connsiteY17" fmla="*/ 992974 h 1190740"/>
              <a:gd name="connsiteX18" fmla="*/ 740719 w 1196234"/>
              <a:gd name="connsiteY18" fmla="*/ 992974 h 1190740"/>
              <a:gd name="connsiteX19" fmla="*/ 735649 w 1196234"/>
              <a:gd name="connsiteY19" fmla="*/ 989171 h 1190740"/>
              <a:gd name="connsiteX20" fmla="*/ 730578 w 1196234"/>
              <a:gd name="connsiteY20" fmla="*/ 977762 h 1190740"/>
              <a:gd name="connsiteX21" fmla="*/ 731846 w 1196234"/>
              <a:gd name="connsiteY21" fmla="*/ 975226 h 1190740"/>
              <a:gd name="connsiteX22" fmla="*/ 731846 w 1196234"/>
              <a:gd name="connsiteY22" fmla="*/ 971423 h 1190740"/>
              <a:gd name="connsiteX23" fmla="*/ 734381 w 1196234"/>
              <a:gd name="connsiteY23" fmla="*/ 968888 h 1190740"/>
              <a:gd name="connsiteX24" fmla="*/ 735649 w 1196234"/>
              <a:gd name="connsiteY24" fmla="*/ 966353 h 1190740"/>
              <a:gd name="connsiteX25" fmla="*/ 747057 w 1196234"/>
              <a:gd name="connsiteY25" fmla="*/ 962550 h 1190740"/>
              <a:gd name="connsiteX26" fmla="*/ 955792 w 1196234"/>
              <a:gd name="connsiteY26" fmla="*/ 961282 h 1190740"/>
              <a:gd name="connsiteX27" fmla="*/ 971004 w 1196234"/>
              <a:gd name="connsiteY27" fmla="*/ 977103 h 1190740"/>
              <a:gd name="connsiteX28" fmla="*/ 955792 w 1196234"/>
              <a:gd name="connsiteY28" fmla="*/ 992923 h 1190740"/>
              <a:gd name="connsiteX29" fmla="*/ 939313 w 1196234"/>
              <a:gd name="connsiteY29" fmla="*/ 977103 h 1190740"/>
              <a:gd name="connsiteX30" fmla="*/ 955792 w 1196234"/>
              <a:gd name="connsiteY30" fmla="*/ 961282 h 1190740"/>
              <a:gd name="connsiteX31" fmla="*/ 850157 w 1196234"/>
              <a:gd name="connsiteY31" fmla="*/ 961282 h 1190740"/>
              <a:gd name="connsiteX32" fmla="*/ 866636 w 1196234"/>
              <a:gd name="connsiteY32" fmla="*/ 977103 h 1190740"/>
              <a:gd name="connsiteX33" fmla="*/ 850157 w 1196234"/>
              <a:gd name="connsiteY33" fmla="*/ 992923 h 1190740"/>
              <a:gd name="connsiteX34" fmla="*/ 834945 w 1196234"/>
              <a:gd name="connsiteY34" fmla="*/ 977103 h 1190740"/>
              <a:gd name="connsiteX35" fmla="*/ 850157 w 1196234"/>
              <a:gd name="connsiteY35" fmla="*/ 961282 h 1190740"/>
              <a:gd name="connsiteX36" fmla="*/ 1051003 w 1196234"/>
              <a:gd name="connsiteY36" fmla="*/ 958143 h 1190740"/>
              <a:gd name="connsiteX37" fmla="*/ 1072791 w 1196234"/>
              <a:gd name="connsiteY37" fmla="*/ 966383 h 1190740"/>
              <a:gd name="connsiteX38" fmla="*/ 1063820 w 1196234"/>
              <a:gd name="connsiteY38" fmla="*/ 985217 h 1190740"/>
              <a:gd name="connsiteX39" fmla="*/ 1057412 w 1196234"/>
              <a:gd name="connsiteY39" fmla="*/ 987571 h 1190740"/>
              <a:gd name="connsiteX40" fmla="*/ 1042032 w 1196234"/>
              <a:gd name="connsiteY40" fmla="*/ 976977 h 1190740"/>
              <a:gd name="connsiteX41" fmla="*/ 1051003 w 1196234"/>
              <a:gd name="connsiteY41" fmla="*/ 958143 h 1190740"/>
              <a:gd name="connsiteX42" fmla="*/ 328976 w 1196234"/>
              <a:gd name="connsiteY42" fmla="*/ 950295 h 1190740"/>
              <a:gd name="connsiteX43" fmla="*/ 344845 w 1196234"/>
              <a:gd name="connsiteY43" fmla="*/ 966164 h 1190740"/>
              <a:gd name="connsiteX44" fmla="*/ 328976 w 1196234"/>
              <a:gd name="connsiteY44" fmla="*/ 982034 h 1190740"/>
              <a:gd name="connsiteX45" fmla="*/ 313107 w 1196234"/>
              <a:gd name="connsiteY45" fmla="*/ 966164 h 1190740"/>
              <a:gd name="connsiteX46" fmla="*/ 328976 w 1196234"/>
              <a:gd name="connsiteY46" fmla="*/ 950295 h 1190740"/>
              <a:gd name="connsiteX47" fmla="*/ 31234 w 1196234"/>
              <a:gd name="connsiteY47" fmla="*/ 934706 h 1190740"/>
              <a:gd name="connsiteX48" fmla="*/ 31234 w 1196234"/>
              <a:gd name="connsiteY48" fmla="*/ 975921 h 1190740"/>
              <a:gd name="connsiteX49" fmla="*/ 53722 w 1196234"/>
              <a:gd name="connsiteY49" fmla="*/ 997153 h 1190740"/>
              <a:gd name="connsiteX50" fmla="*/ 610937 w 1196234"/>
              <a:gd name="connsiteY50" fmla="*/ 997153 h 1190740"/>
              <a:gd name="connsiteX51" fmla="*/ 633425 w 1196234"/>
              <a:gd name="connsiteY51" fmla="*/ 975921 h 1190740"/>
              <a:gd name="connsiteX52" fmla="*/ 633425 w 1196234"/>
              <a:gd name="connsiteY52" fmla="*/ 934706 h 1190740"/>
              <a:gd name="connsiteX53" fmla="*/ 1109600 w 1196234"/>
              <a:gd name="connsiteY53" fmla="*/ 873392 h 1190740"/>
              <a:gd name="connsiteX54" fmla="*/ 1124811 w 1196234"/>
              <a:gd name="connsiteY54" fmla="*/ 889872 h 1190740"/>
              <a:gd name="connsiteX55" fmla="*/ 1109600 w 1196234"/>
              <a:gd name="connsiteY55" fmla="*/ 905084 h 1190740"/>
              <a:gd name="connsiteX56" fmla="*/ 1093120 w 1196234"/>
              <a:gd name="connsiteY56" fmla="*/ 889872 h 1190740"/>
              <a:gd name="connsiteX57" fmla="*/ 1109600 w 1196234"/>
              <a:gd name="connsiteY57" fmla="*/ 873392 h 1190740"/>
              <a:gd name="connsiteX58" fmla="*/ 1109600 w 1196234"/>
              <a:gd name="connsiteY58" fmla="*/ 769026 h 1190740"/>
              <a:gd name="connsiteX59" fmla="*/ 1124811 w 1196234"/>
              <a:gd name="connsiteY59" fmla="*/ 784238 h 1190740"/>
              <a:gd name="connsiteX60" fmla="*/ 1109600 w 1196234"/>
              <a:gd name="connsiteY60" fmla="*/ 800718 h 1190740"/>
              <a:gd name="connsiteX61" fmla="*/ 1093120 w 1196234"/>
              <a:gd name="connsiteY61" fmla="*/ 784238 h 1190740"/>
              <a:gd name="connsiteX62" fmla="*/ 1109600 w 1196234"/>
              <a:gd name="connsiteY62" fmla="*/ 769026 h 1190740"/>
              <a:gd name="connsiteX63" fmla="*/ 1109600 w 1196234"/>
              <a:gd name="connsiteY63" fmla="*/ 664656 h 1190740"/>
              <a:gd name="connsiteX64" fmla="*/ 1124811 w 1196234"/>
              <a:gd name="connsiteY64" fmla="*/ 681136 h 1190740"/>
              <a:gd name="connsiteX65" fmla="*/ 1109600 w 1196234"/>
              <a:gd name="connsiteY65" fmla="*/ 696348 h 1190740"/>
              <a:gd name="connsiteX66" fmla="*/ 1093120 w 1196234"/>
              <a:gd name="connsiteY66" fmla="*/ 681136 h 1190740"/>
              <a:gd name="connsiteX67" fmla="*/ 1109600 w 1196234"/>
              <a:gd name="connsiteY67" fmla="*/ 664656 h 1190740"/>
              <a:gd name="connsiteX68" fmla="*/ 53722 w 1196234"/>
              <a:gd name="connsiteY68" fmla="*/ 629963 h 1190740"/>
              <a:gd name="connsiteX69" fmla="*/ 31234 w 1196234"/>
              <a:gd name="connsiteY69" fmla="*/ 652444 h 1190740"/>
              <a:gd name="connsiteX70" fmla="*/ 31234 w 1196234"/>
              <a:gd name="connsiteY70" fmla="*/ 903482 h 1190740"/>
              <a:gd name="connsiteX71" fmla="*/ 633425 w 1196234"/>
              <a:gd name="connsiteY71" fmla="*/ 903482 h 1190740"/>
              <a:gd name="connsiteX72" fmla="*/ 633425 w 1196234"/>
              <a:gd name="connsiteY72" fmla="*/ 652444 h 1190740"/>
              <a:gd name="connsiteX73" fmla="*/ 610937 w 1196234"/>
              <a:gd name="connsiteY73" fmla="*/ 629963 h 1190740"/>
              <a:gd name="connsiteX74" fmla="*/ 53722 w 1196234"/>
              <a:gd name="connsiteY74" fmla="*/ 598739 h 1190740"/>
              <a:gd name="connsiteX75" fmla="*/ 610937 w 1196234"/>
              <a:gd name="connsiteY75" fmla="*/ 598739 h 1190740"/>
              <a:gd name="connsiteX76" fmla="*/ 663410 w 1196234"/>
              <a:gd name="connsiteY76" fmla="*/ 652444 h 1190740"/>
              <a:gd name="connsiteX77" fmla="*/ 663410 w 1196234"/>
              <a:gd name="connsiteY77" fmla="*/ 975921 h 1190740"/>
              <a:gd name="connsiteX78" fmla="*/ 610937 w 1196234"/>
              <a:gd name="connsiteY78" fmla="*/ 1028377 h 1190740"/>
              <a:gd name="connsiteX79" fmla="*/ 418535 w 1196234"/>
              <a:gd name="connsiteY79" fmla="*/ 1028377 h 1190740"/>
              <a:gd name="connsiteX80" fmla="*/ 418535 w 1196234"/>
              <a:gd name="connsiteY80" fmla="*/ 1089576 h 1190740"/>
              <a:gd name="connsiteX81" fmla="*/ 449769 w 1196234"/>
              <a:gd name="connsiteY81" fmla="*/ 1089576 h 1190740"/>
              <a:gd name="connsiteX82" fmla="*/ 499744 w 1196234"/>
              <a:gd name="connsiteY82" fmla="*/ 1140782 h 1190740"/>
              <a:gd name="connsiteX83" fmla="*/ 449769 w 1196234"/>
              <a:gd name="connsiteY83" fmla="*/ 1190740 h 1190740"/>
              <a:gd name="connsiteX84" fmla="*/ 214890 w 1196234"/>
              <a:gd name="connsiteY84" fmla="*/ 1190740 h 1190740"/>
              <a:gd name="connsiteX85" fmla="*/ 164915 w 1196234"/>
              <a:gd name="connsiteY85" fmla="*/ 1140782 h 1190740"/>
              <a:gd name="connsiteX86" fmla="*/ 214890 w 1196234"/>
              <a:gd name="connsiteY86" fmla="*/ 1089576 h 1190740"/>
              <a:gd name="connsiteX87" fmla="*/ 246124 w 1196234"/>
              <a:gd name="connsiteY87" fmla="*/ 1089576 h 1190740"/>
              <a:gd name="connsiteX88" fmla="*/ 246124 w 1196234"/>
              <a:gd name="connsiteY88" fmla="*/ 1028377 h 1190740"/>
              <a:gd name="connsiteX89" fmla="*/ 53722 w 1196234"/>
              <a:gd name="connsiteY89" fmla="*/ 1028377 h 1190740"/>
              <a:gd name="connsiteX90" fmla="*/ 0 w 1196234"/>
              <a:gd name="connsiteY90" fmla="*/ 975921 h 1190740"/>
              <a:gd name="connsiteX91" fmla="*/ 0 w 1196234"/>
              <a:gd name="connsiteY91" fmla="*/ 652444 h 1190740"/>
              <a:gd name="connsiteX92" fmla="*/ 53722 w 1196234"/>
              <a:gd name="connsiteY92" fmla="*/ 598739 h 1190740"/>
              <a:gd name="connsiteX93" fmla="*/ 1109600 w 1196234"/>
              <a:gd name="connsiteY93" fmla="*/ 561815 h 1190740"/>
              <a:gd name="connsiteX94" fmla="*/ 1121008 w 1196234"/>
              <a:gd name="connsiteY94" fmla="*/ 566392 h 1190740"/>
              <a:gd name="connsiteX95" fmla="*/ 1124811 w 1196234"/>
              <a:gd name="connsiteY95" fmla="*/ 576158 h 1190740"/>
              <a:gd name="connsiteX96" fmla="*/ 1121008 w 1196234"/>
              <a:gd name="connsiteY96" fmla="*/ 587144 h 1190740"/>
              <a:gd name="connsiteX97" fmla="*/ 1109600 w 1196234"/>
              <a:gd name="connsiteY97" fmla="*/ 592027 h 1190740"/>
              <a:gd name="connsiteX98" fmla="*/ 1098191 w 1196234"/>
              <a:gd name="connsiteY98" fmla="*/ 587144 h 1190740"/>
              <a:gd name="connsiteX99" fmla="*/ 1093120 w 1196234"/>
              <a:gd name="connsiteY99" fmla="*/ 576158 h 1190740"/>
              <a:gd name="connsiteX100" fmla="*/ 1094388 w 1196234"/>
              <a:gd name="connsiteY100" fmla="*/ 573716 h 1190740"/>
              <a:gd name="connsiteX101" fmla="*/ 1094388 w 1196234"/>
              <a:gd name="connsiteY101" fmla="*/ 571275 h 1190740"/>
              <a:gd name="connsiteX102" fmla="*/ 1096923 w 1196234"/>
              <a:gd name="connsiteY102" fmla="*/ 567613 h 1190740"/>
              <a:gd name="connsiteX103" fmla="*/ 1098191 w 1196234"/>
              <a:gd name="connsiteY103" fmla="*/ 566392 h 1190740"/>
              <a:gd name="connsiteX104" fmla="*/ 1109600 w 1196234"/>
              <a:gd name="connsiteY104" fmla="*/ 561815 h 1190740"/>
              <a:gd name="connsiteX105" fmla="*/ 81763 w 1196234"/>
              <a:gd name="connsiteY105" fmla="*/ 495595 h 1190740"/>
              <a:gd name="connsiteX106" fmla="*/ 92538 w 1196234"/>
              <a:gd name="connsiteY106" fmla="*/ 499257 h 1190740"/>
              <a:gd name="connsiteX107" fmla="*/ 95073 w 1196234"/>
              <a:gd name="connsiteY107" fmla="*/ 501698 h 1190740"/>
              <a:gd name="connsiteX108" fmla="*/ 96341 w 1196234"/>
              <a:gd name="connsiteY108" fmla="*/ 505360 h 1190740"/>
              <a:gd name="connsiteX109" fmla="*/ 97608 w 1196234"/>
              <a:gd name="connsiteY109" fmla="*/ 507801 h 1190740"/>
              <a:gd name="connsiteX110" fmla="*/ 97608 w 1196234"/>
              <a:gd name="connsiteY110" fmla="*/ 510243 h 1190740"/>
              <a:gd name="connsiteX111" fmla="*/ 92538 w 1196234"/>
              <a:gd name="connsiteY111" fmla="*/ 521229 h 1190740"/>
              <a:gd name="connsiteX112" fmla="*/ 81129 w 1196234"/>
              <a:gd name="connsiteY112" fmla="*/ 526112 h 1190740"/>
              <a:gd name="connsiteX113" fmla="*/ 76058 w 1196234"/>
              <a:gd name="connsiteY113" fmla="*/ 523671 h 1190740"/>
              <a:gd name="connsiteX114" fmla="*/ 70988 w 1196234"/>
              <a:gd name="connsiteY114" fmla="*/ 521229 h 1190740"/>
              <a:gd name="connsiteX115" fmla="*/ 65917 w 1196234"/>
              <a:gd name="connsiteY115" fmla="*/ 510243 h 1190740"/>
              <a:gd name="connsiteX116" fmla="*/ 65917 w 1196234"/>
              <a:gd name="connsiteY116" fmla="*/ 507801 h 1190740"/>
              <a:gd name="connsiteX117" fmla="*/ 67185 w 1196234"/>
              <a:gd name="connsiteY117" fmla="*/ 505360 h 1190740"/>
              <a:gd name="connsiteX118" fmla="*/ 68452 w 1196234"/>
              <a:gd name="connsiteY118" fmla="*/ 501698 h 1190740"/>
              <a:gd name="connsiteX119" fmla="*/ 70988 w 1196234"/>
              <a:gd name="connsiteY119" fmla="*/ 499257 h 1190740"/>
              <a:gd name="connsiteX120" fmla="*/ 81763 w 1196234"/>
              <a:gd name="connsiteY120" fmla="*/ 495595 h 1190740"/>
              <a:gd name="connsiteX121" fmla="*/ 504906 w 1196234"/>
              <a:gd name="connsiteY121" fmla="*/ 439016 h 1190740"/>
              <a:gd name="connsiteX122" fmla="*/ 504906 w 1196234"/>
              <a:gd name="connsiteY122" fmla="*/ 456527 h 1190740"/>
              <a:gd name="connsiteX123" fmla="*/ 547410 w 1196234"/>
              <a:gd name="connsiteY123" fmla="*/ 500303 h 1190740"/>
              <a:gd name="connsiteX124" fmla="*/ 1122476 w 1196234"/>
              <a:gd name="connsiteY124" fmla="*/ 500303 h 1190740"/>
              <a:gd name="connsiteX125" fmla="*/ 1163730 w 1196234"/>
              <a:gd name="connsiteY125" fmla="*/ 456527 h 1190740"/>
              <a:gd name="connsiteX126" fmla="*/ 1163730 w 1196234"/>
              <a:gd name="connsiteY126" fmla="*/ 439016 h 1190740"/>
              <a:gd name="connsiteX127" fmla="*/ 902451 w 1196234"/>
              <a:gd name="connsiteY127" fmla="*/ 439016 h 1190740"/>
              <a:gd name="connsiteX128" fmla="*/ 892450 w 1196234"/>
              <a:gd name="connsiteY128" fmla="*/ 442768 h 1190740"/>
              <a:gd name="connsiteX129" fmla="*/ 834943 w 1196234"/>
              <a:gd name="connsiteY129" fmla="*/ 470285 h 1190740"/>
              <a:gd name="connsiteX130" fmla="*/ 776186 w 1196234"/>
              <a:gd name="connsiteY130" fmla="*/ 442768 h 1190740"/>
              <a:gd name="connsiteX131" fmla="*/ 766185 w 1196234"/>
              <a:gd name="connsiteY131" fmla="*/ 439016 h 1190740"/>
              <a:gd name="connsiteX132" fmla="*/ 81129 w 1196234"/>
              <a:gd name="connsiteY132" fmla="*/ 390004 h 1190740"/>
              <a:gd name="connsiteX133" fmla="*/ 97608 w 1196234"/>
              <a:gd name="connsiteY133" fmla="*/ 406483 h 1190740"/>
              <a:gd name="connsiteX134" fmla="*/ 81129 w 1196234"/>
              <a:gd name="connsiteY134" fmla="*/ 421695 h 1190740"/>
              <a:gd name="connsiteX135" fmla="*/ 65917 w 1196234"/>
              <a:gd name="connsiteY135" fmla="*/ 406483 h 1190740"/>
              <a:gd name="connsiteX136" fmla="*/ 81129 w 1196234"/>
              <a:gd name="connsiteY136" fmla="*/ 390004 h 1190740"/>
              <a:gd name="connsiteX137" fmla="*/ 581164 w 1196234"/>
              <a:gd name="connsiteY137" fmla="*/ 338955 h 1190740"/>
              <a:gd name="connsiteX138" fmla="*/ 522408 w 1196234"/>
              <a:gd name="connsiteY138" fmla="*/ 407747 h 1190740"/>
              <a:gd name="connsiteX139" fmla="*/ 766185 w 1196234"/>
              <a:gd name="connsiteY139" fmla="*/ 407747 h 1190740"/>
              <a:gd name="connsiteX140" fmla="*/ 799939 w 1196234"/>
              <a:gd name="connsiteY140" fmla="*/ 422756 h 1190740"/>
              <a:gd name="connsiteX141" fmla="*/ 834943 w 1196234"/>
              <a:gd name="connsiteY141" fmla="*/ 439016 h 1190740"/>
              <a:gd name="connsiteX142" fmla="*/ 868697 w 1196234"/>
              <a:gd name="connsiteY142" fmla="*/ 422756 h 1190740"/>
              <a:gd name="connsiteX143" fmla="*/ 902451 w 1196234"/>
              <a:gd name="connsiteY143" fmla="*/ 407747 h 1190740"/>
              <a:gd name="connsiteX144" fmla="*/ 1146228 w 1196234"/>
              <a:gd name="connsiteY144" fmla="*/ 407747 h 1190740"/>
              <a:gd name="connsiteX145" fmla="*/ 1087472 w 1196234"/>
              <a:gd name="connsiteY145" fmla="*/ 338955 h 1190740"/>
              <a:gd name="connsiteX146" fmla="*/ 81129 w 1196234"/>
              <a:gd name="connsiteY146" fmla="*/ 280143 h 1190740"/>
              <a:gd name="connsiteX147" fmla="*/ 97608 w 1196234"/>
              <a:gd name="connsiteY147" fmla="*/ 295963 h 1190740"/>
              <a:gd name="connsiteX148" fmla="*/ 81129 w 1196234"/>
              <a:gd name="connsiteY148" fmla="*/ 311783 h 1190740"/>
              <a:gd name="connsiteX149" fmla="*/ 65917 w 1196234"/>
              <a:gd name="connsiteY149" fmla="*/ 295963 h 1190740"/>
              <a:gd name="connsiteX150" fmla="*/ 81129 w 1196234"/>
              <a:gd name="connsiteY150" fmla="*/ 280143 h 1190740"/>
              <a:gd name="connsiteX151" fmla="*/ 81129 w 1196234"/>
              <a:gd name="connsiteY151" fmla="*/ 170282 h 1190740"/>
              <a:gd name="connsiteX152" fmla="*/ 97608 w 1196234"/>
              <a:gd name="connsiteY152" fmla="*/ 185494 h 1190740"/>
              <a:gd name="connsiteX153" fmla="*/ 81129 w 1196234"/>
              <a:gd name="connsiteY153" fmla="*/ 201973 h 1190740"/>
              <a:gd name="connsiteX154" fmla="*/ 65917 w 1196234"/>
              <a:gd name="connsiteY154" fmla="*/ 185494 h 1190740"/>
              <a:gd name="connsiteX155" fmla="*/ 81129 w 1196234"/>
              <a:gd name="connsiteY155" fmla="*/ 170282 h 1190740"/>
              <a:gd name="connsiteX156" fmla="*/ 127241 w 1196234"/>
              <a:gd name="connsiteY156" fmla="*/ 79496 h 1190740"/>
              <a:gd name="connsiteX157" fmla="*/ 137516 w 1196234"/>
              <a:gd name="connsiteY157" fmla="*/ 86667 h 1190740"/>
              <a:gd name="connsiteX158" fmla="*/ 130887 w 1196234"/>
              <a:gd name="connsiteY158" fmla="*/ 106199 h 1190740"/>
              <a:gd name="connsiteX159" fmla="*/ 122932 w 1196234"/>
              <a:gd name="connsiteY159" fmla="*/ 108640 h 1190740"/>
              <a:gd name="connsiteX160" fmla="*/ 108347 w 1196234"/>
              <a:gd name="connsiteY160" fmla="*/ 101316 h 1190740"/>
              <a:gd name="connsiteX161" fmla="*/ 114977 w 1196234"/>
              <a:gd name="connsiteY161" fmla="*/ 80564 h 1190740"/>
              <a:gd name="connsiteX162" fmla="*/ 127241 w 1196234"/>
              <a:gd name="connsiteY162" fmla="*/ 79496 h 1190740"/>
              <a:gd name="connsiteX163" fmla="*/ 447381 w 1196234"/>
              <a:gd name="connsiteY163" fmla="*/ 65916 h 1190740"/>
              <a:gd name="connsiteX164" fmla="*/ 453484 w 1196234"/>
              <a:gd name="connsiteY164" fmla="*/ 65916 h 1190740"/>
              <a:gd name="connsiteX165" fmla="*/ 455926 w 1196234"/>
              <a:gd name="connsiteY165" fmla="*/ 67183 h 1190740"/>
              <a:gd name="connsiteX166" fmla="*/ 458367 w 1196234"/>
              <a:gd name="connsiteY166" fmla="*/ 67183 h 1190740"/>
              <a:gd name="connsiteX167" fmla="*/ 460808 w 1196234"/>
              <a:gd name="connsiteY167" fmla="*/ 69719 h 1190740"/>
              <a:gd name="connsiteX168" fmla="*/ 463250 w 1196234"/>
              <a:gd name="connsiteY168" fmla="*/ 72254 h 1190740"/>
              <a:gd name="connsiteX169" fmla="*/ 464471 w 1196234"/>
              <a:gd name="connsiteY169" fmla="*/ 74789 h 1190740"/>
              <a:gd name="connsiteX170" fmla="*/ 465691 w 1196234"/>
              <a:gd name="connsiteY170" fmla="*/ 77325 h 1190740"/>
              <a:gd name="connsiteX171" fmla="*/ 465691 w 1196234"/>
              <a:gd name="connsiteY171" fmla="*/ 81128 h 1190740"/>
              <a:gd name="connsiteX172" fmla="*/ 460808 w 1196234"/>
              <a:gd name="connsiteY172" fmla="*/ 92536 h 1190740"/>
              <a:gd name="connsiteX173" fmla="*/ 449822 w 1196234"/>
              <a:gd name="connsiteY173" fmla="*/ 97607 h 1190740"/>
              <a:gd name="connsiteX174" fmla="*/ 438836 w 1196234"/>
              <a:gd name="connsiteY174" fmla="*/ 92536 h 1190740"/>
              <a:gd name="connsiteX175" fmla="*/ 433953 w 1196234"/>
              <a:gd name="connsiteY175" fmla="*/ 81128 h 1190740"/>
              <a:gd name="connsiteX176" fmla="*/ 435174 w 1196234"/>
              <a:gd name="connsiteY176" fmla="*/ 77325 h 1190740"/>
              <a:gd name="connsiteX177" fmla="*/ 436394 w 1196234"/>
              <a:gd name="connsiteY177" fmla="*/ 74789 h 1190740"/>
              <a:gd name="connsiteX178" fmla="*/ 437615 w 1196234"/>
              <a:gd name="connsiteY178" fmla="*/ 72254 h 1190740"/>
              <a:gd name="connsiteX179" fmla="*/ 438836 w 1196234"/>
              <a:gd name="connsiteY179" fmla="*/ 69719 h 1190740"/>
              <a:gd name="connsiteX180" fmla="*/ 441277 w 1196234"/>
              <a:gd name="connsiteY180" fmla="*/ 67183 h 1190740"/>
              <a:gd name="connsiteX181" fmla="*/ 444939 w 1196234"/>
              <a:gd name="connsiteY181" fmla="*/ 67183 h 1190740"/>
              <a:gd name="connsiteX182" fmla="*/ 447381 w 1196234"/>
              <a:gd name="connsiteY182" fmla="*/ 65916 h 1190740"/>
              <a:gd name="connsiteX183" fmla="*/ 340572 w 1196234"/>
              <a:gd name="connsiteY183" fmla="*/ 65916 h 1190740"/>
              <a:gd name="connsiteX184" fmla="*/ 355783 w 1196234"/>
              <a:gd name="connsiteY184" fmla="*/ 81128 h 1190740"/>
              <a:gd name="connsiteX185" fmla="*/ 340572 w 1196234"/>
              <a:gd name="connsiteY185" fmla="*/ 97607 h 1190740"/>
              <a:gd name="connsiteX186" fmla="*/ 324092 w 1196234"/>
              <a:gd name="connsiteY186" fmla="*/ 81128 h 1190740"/>
              <a:gd name="connsiteX187" fmla="*/ 340572 w 1196234"/>
              <a:gd name="connsiteY187" fmla="*/ 65916 h 1190740"/>
              <a:gd name="connsiteX188" fmla="*/ 229443 w 1196234"/>
              <a:gd name="connsiteY188" fmla="*/ 65916 h 1190740"/>
              <a:gd name="connsiteX189" fmla="*/ 245922 w 1196234"/>
              <a:gd name="connsiteY189" fmla="*/ 81128 h 1190740"/>
              <a:gd name="connsiteX190" fmla="*/ 229443 w 1196234"/>
              <a:gd name="connsiteY190" fmla="*/ 97607 h 1190740"/>
              <a:gd name="connsiteX191" fmla="*/ 214231 w 1196234"/>
              <a:gd name="connsiteY191" fmla="*/ 81128 h 1190740"/>
              <a:gd name="connsiteX192" fmla="*/ 229443 w 1196234"/>
              <a:gd name="connsiteY192" fmla="*/ 65916 h 1190740"/>
              <a:gd name="connsiteX193" fmla="*/ 658282 w 1196234"/>
              <a:gd name="connsiteY193" fmla="*/ 60419 h 1190740"/>
              <a:gd name="connsiteX194" fmla="*/ 1015162 w 1196234"/>
              <a:gd name="connsiteY194" fmla="*/ 60419 h 1190740"/>
              <a:gd name="connsiteX195" fmla="*/ 1031441 w 1196234"/>
              <a:gd name="connsiteY195" fmla="*/ 76793 h 1190740"/>
              <a:gd name="connsiteX196" fmla="*/ 1015162 w 1196234"/>
              <a:gd name="connsiteY196" fmla="*/ 91908 h 1190740"/>
              <a:gd name="connsiteX197" fmla="*/ 658282 w 1196234"/>
              <a:gd name="connsiteY197" fmla="*/ 91908 h 1190740"/>
              <a:gd name="connsiteX198" fmla="*/ 652021 w 1196234"/>
              <a:gd name="connsiteY198" fmla="*/ 98205 h 1190740"/>
              <a:gd name="connsiteX199" fmla="*/ 652021 w 1196234"/>
              <a:gd name="connsiteY199" fmla="*/ 240535 h 1190740"/>
              <a:gd name="connsiteX200" fmla="*/ 636995 w 1196234"/>
              <a:gd name="connsiteY200" fmla="*/ 256909 h 1190740"/>
              <a:gd name="connsiteX201" fmla="*/ 620716 w 1196234"/>
              <a:gd name="connsiteY201" fmla="*/ 240535 h 1190740"/>
              <a:gd name="connsiteX202" fmla="*/ 620716 w 1196234"/>
              <a:gd name="connsiteY202" fmla="*/ 98205 h 1190740"/>
              <a:gd name="connsiteX203" fmla="*/ 658282 w 1196234"/>
              <a:gd name="connsiteY203" fmla="*/ 60419 h 1190740"/>
              <a:gd name="connsiteX204" fmla="*/ 602417 w 1196234"/>
              <a:gd name="connsiteY204" fmla="*/ 32519 h 1190740"/>
              <a:gd name="connsiteX205" fmla="*/ 588665 w 1196234"/>
              <a:gd name="connsiteY205" fmla="*/ 45027 h 1190740"/>
              <a:gd name="connsiteX206" fmla="*/ 588665 w 1196234"/>
              <a:gd name="connsiteY206" fmla="*/ 307686 h 1190740"/>
              <a:gd name="connsiteX207" fmla="*/ 1079971 w 1196234"/>
              <a:gd name="connsiteY207" fmla="*/ 307686 h 1190740"/>
              <a:gd name="connsiteX208" fmla="*/ 1079971 w 1196234"/>
              <a:gd name="connsiteY208" fmla="*/ 45027 h 1190740"/>
              <a:gd name="connsiteX209" fmla="*/ 1066219 w 1196234"/>
              <a:gd name="connsiteY209" fmla="*/ 32519 h 1190740"/>
              <a:gd name="connsiteX210" fmla="*/ 602417 w 1196234"/>
              <a:gd name="connsiteY210" fmla="*/ 0 h 1190740"/>
              <a:gd name="connsiteX211" fmla="*/ 1066219 w 1196234"/>
              <a:gd name="connsiteY211" fmla="*/ 0 h 1190740"/>
              <a:gd name="connsiteX212" fmla="*/ 1111224 w 1196234"/>
              <a:gd name="connsiteY212" fmla="*/ 45027 h 1190740"/>
              <a:gd name="connsiteX213" fmla="*/ 1111224 w 1196234"/>
              <a:gd name="connsiteY213" fmla="*/ 317692 h 1190740"/>
              <a:gd name="connsiteX214" fmla="*/ 1191233 w 1196234"/>
              <a:gd name="connsiteY214" fmla="*/ 414001 h 1190740"/>
              <a:gd name="connsiteX215" fmla="*/ 1196234 w 1196234"/>
              <a:gd name="connsiteY215" fmla="*/ 422756 h 1190740"/>
              <a:gd name="connsiteX216" fmla="*/ 1196234 w 1196234"/>
              <a:gd name="connsiteY216" fmla="*/ 456527 h 1190740"/>
              <a:gd name="connsiteX217" fmla="*/ 1122476 w 1196234"/>
              <a:gd name="connsiteY217" fmla="*/ 531572 h 1190740"/>
              <a:gd name="connsiteX218" fmla="*/ 547410 w 1196234"/>
              <a:gd name="connsiteY218" fmla="*/ 531572 h 1190740"/>
              <a:gd name="connsiteX219" fmla="*/ 472402 w 1196234"/>
              <a:gd name="connsiteY219" fmla="*/ 456527 h 1190740"/>
              <a:gd name="connsiteX220" fmla="*/ 472402 w 1196234"/>
              <a:gd name="connsiteY220" fmla="*/ 422756 h 1190740"/>
              <a:gd name="connsiteX221" fmla="*/ 477403 w 1196234"/>
              <a:gd name="connsiteY221" fmla="*/ 414001 h 1190740"/>
              <a:gd name="connsiteX222" fmla="*/ 557412 w 1196234"/>
              <a:gd name="connsiteY222" fmla="*/ 317692 h 1190740"/>
              <a:gd name="connsiteX223" fmla="*/ 557412 w 1196234"/>
              <a:gd name="connsiteY223" fmla="*/ 45027 h 1190740"/>
              <a:gd name="connsiteX224" fmla="*/ 602417 w 1196234"/>
              <a:gd name="connsiteY224" fmla="*/ 0 h 1190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</a:cxnLst>
            <a:rect l="l" t="t" r="r" b="b"/>
            <a:pathLst>
              <a:path w="1196234" h="1190740">
                <a:moveTo>
                  <a:pt x="277358" y="1028377"/>
                </a:moveTo>
                <a:lnTo>
                  <a:pt x="277358" y="1089576"/>
                </a:lnTo>
                <a:cubicBezTo>
                  <a:pt x="277358" y="1105812"/>
                  <a:pt x="263615" y="1120799"/>
                  <a:pt x="246124" y="1120799"/>
                </a:cubicBezTo>
                <a:lnTo>
                  <a:pt x="214890" y="1120799"/>
                </a:lnTo>
                <a:cubicBezTo>
                  <a:pt x="204895" y="1120799"/>
                  <a:pt x="196149" y="1129542"/>
                  <a:pt x="196149" y="1140782"/>
                </a:cubicBezTo>
                <a:cubicBezTo>
                  <a:pt x="196149" y="1150774"/>
                  <a:pt x="204895" y="1159517"/>
                  <a:pt x="214890" y="1159517"/>
                </a:cubicBezTo>
                <a:lnTo>
                  <a:pt x="449769" y="1159517"/>
                </a:lnTo>
                <a:cubicBezTo>
                  <a:pt x="459764" y="1159517"/>
                  <a:pt x="468510" y="1150774"/>
                  <a:pt x="468510" y="1140782"/>
                </a:cubicBezTo>
                <a:cubicBezTo>
                  <a:pt x="468510" y="1129542"/>
                  <a:pt x="459764" y="1120799"/>
                  <a:pt x="449769" y="1120799"/>
                </a:cubicBezTo>
                <a:lnTo>
                  <a:pt x="418535" y="1120799"/>
                </a:lnTo>
                <a:cubicBezTo>
                  <a:pt x="401044" y="1120799"/>
                  <a:pt x="387301" y="1105812"/>
                  <a:pt x="387301" y="1089576"/>
                </a:cubicBezTo>
                <a:lnTo>
                  <a:pt x="387301" y="1028377"/>
                </a:lnTo>
                <a:close/>
                <a:moveTo>
                  <a:pt x="747057" y="962550"/>
                </a:moveTo>
                <a:cubicBezTo>
                  <a:pt x="751177" y="962550"/>
                  <a:pt x="755297" y="963818"/>
                  <a:pt x="758466" y="966353"/>
                </a:cubicBezTo>
                <a:cubicBezTo>
                  <a:pt x="761002" y="968888"/>
                  <a:pt x="762269" y="973959"/>
                  <a:pt x="762269" y="977762"/>
                </a:cubicBezTo>
                <a:cubicBezTo>
                  <a:pt x="762269" y="981565"/>
                  <a:pt x="761002" y="985368"/>
                  <a:pt x="758466" y="989171"/>
                </a:cubicBezTo>
                <a:cubicBezTo>
                  <a:pt x="757199" y="990438"/>
                  <a:pt x="754663" y="991706"/>
                  <a:pt x="753396" y="992974"/>
                </a:cubicBezTo>
                <a:cubicBezTo>
                  <a:pt x="750860" y="992974"/>
                  <a:pt x="748325" y="992974"/>
                  <a:pt x="747058" y="992974"/>
                </a:cubicBezTo>
                <a:cubicBezTo>
                  <a:pt x="744522" y="992974"/>
                  <a:pt x="741987" y="992974"/>
                  <a:pt x="740719" y="992974"/>
                </a:cubicBezTo>
                <a:cubicBezTo>
                  <a:pt x="738184" y="991706"/>
                  <a:pt x="736916" y="990438"/>
                  <a:pt x="735649" y="989171"/>
                </a:cubicBezTo>
                <a:cubicBezTo>
                  <a:pt x="731846" y="985368"/>
                  <a:pt x="730578" y="981565"/>
                  <a:pt x="730578" y="977762"/>
                </a:cubicBezTo>
                <a:cubicBezTo>
                  <a:pt x="730578" y="976494"/>
                  <a:pt x="730578" y="975226"/>
                  <a:pt x="731846" y="975226"/>
                </a:cubicBezTo>
                <a:cubicBezTo>
                  <a:pt x="731846" y="973959"/>
                  <a:pt x="731846" y="972691"/>
                  <a:pt x="731846" y="971423"/>
                </a:cubicBezTo>
                <a:cubicBezTo>
                  <a:pt x="731846" y="970156"/>
                  <a:pt x="733113" y="970156"/>
                  <a:pt x="734381" y="968888"/>
                </a:cubicBezTo>
                <a:cubicBezTo>
                  <a:pt x="734381" y="967621"/>
                  <a:pt x="734381" y="966353"/>
                  <a:pt x="735649" y="966353"/>
                </a:cubicBezTo>
                <a:cubicBezTo>
                  <a:pt x="738818" y="963818"/>
                  <a:pt x="742938" y="962550"/>
                  <a:pt x="747057" y="962550"/>
                </a:cubicBezTo>
                <a:close/>
                <a:moveTo>
                  <a:pt x="955792" y="961282"/>
                </a:moveTo>
                <a:cubicBezTo>
                  <a:pt x="964666" y="961282"/>
                  <a:pt x="971004" y="967874"/>
                  <a:pt x="971004" y="977103"/>
                </a:cubicBezTo>
                <a:cubicBezTo>
                  <a:pt x="971004" y="986331"/>
                  <a:pt x="964666" y="992923"/>
                  <a:pt x="955792" y="992923"/>
                </a:cubicBezTo>
                <a:cubicBezTo>
                  <a:pt x="946919" y="992923"/>
                  <a:pt x="939313" y="986331"/>
                  <a:pt x="939313" y="977103"/>
                </a:cubicBezTo>
                <a:cubicBezTo>
                  <a:pt x="939313" y="967874"/>
                  <a:pt x="946919" y="961282"/>
                  <a:pt x="955792" y="961282"/>
                </a:cubicBezTo>
                <a:close/>
                <a:moveTo>
                  <a:pt x="850157" y="961282"/>
                </a:moveTo>
                <a:cubicBezTo>
                  <a:pt x="859030" y="961282"/>
                  <a:pt x="866636" y="967874"/>
                  <a:pt x="866636" y="977103"/>
                </a:cubicBezTo>
                <a:cubicBezTo>
                  <a:pt x="866636" y="986331"/>
                  <a:pt x="859030" y="992923"/>
                  <a:pt x="850157" y="992923"/>
                </a:cubicBezTo>
                <a:cubicBezTo>
                  <a:pt x="842551" y="992923"/>
                  <a:pt x="834945" y="986331"/>
                  <a:pt x="834945" y="977103"/>
                </a:cubicBezTo>
                <a:cubicBezTo>
                  <a:pt x="834945" y="967874"/>
                  <a:pt x="842551" y="961282"/>
                  <a:pt x="850157" y="961282"/>
                </a:cubicBezTo>
                <a:close/>
                <a:moveTo>
                  <a:pt x="1051003" y="958143"/>
                </a:moveTo>
                <a:cubicBezTo>
                  <a:pt x="1059975" y="955789"/>
                  <a:pt x="1068946" y="959321"/>
                  <a:pt x="1072791" y="966383"/>
                </a:cubicBezTo>
                <a:cubicBezTo>
                  <a:pt x="1075354" y="974623"/>
                  <a:pt x="1071509" y="982863"/>
                  <a:pt x="1063820" y="985217"/>
                </a:cubicBezTo>
                <a:cubicBezTo>
                  <a:pt x="1061256" y="986394"/>
                  <a:pt x="1058693" y="987571"/>
                  <a:pt x="1057412" y="987571"/>
                </a:cubicBezTo>
                <a:cubicBezTo>
                  <a:pt x="1051003" y="987571"/>
                  <a:pt x="1044595" y="982863"/>
                  <a:pt x="1042032" y="976977"/>
                </a:cubicBezTo>
                <a:cubicBezTo>
                  <a:pt x="1038187" y="969915"/>
                  <a:pt x="1043314" y="961675"/>
                  <a:pt x="1051003" y="958143"/>
                </a:cubicBezTo>
                <a:close/>
                <a:moveTo>
                  <a:pt x="328976" y="950295"/>
                </a:moveTo>
                <a:cubicBezTo>
                  <a:pt x="337521" y="950295"/>
                  <a:pt x="344845" y="957619"/>
                  <a:pt x="344845" y="966164"/>
                </a:cubicBezTo>
                <a:cubicBezTo>
                  <a:pt x="344845" y="974709"/>
                  <a:pt x="337521" y="982034"/>
                  <a:pt x="328976" y="982034"/>
                </a:cubicBezTo>
                <a:cubicBezTo>
                  <a:pt x="320431" y="982034"/>
                  <a:pt x="313107" y="974709"/>
                  <a:pt x="313107" y="966164"/>
                </a:cubicBezTo>
                <a:cubicBezTo>
                  <a:pt x="313107" y="957619"/>
                  <a:pt x="320431" y="950295"/>
                  <a:pt x="328976" y="950295"/>
                </a:cubicBezTo>
                <a:close/>
                <a:moveTo>
                  <a:pt x="31234" y="934706"/>
                </a:moveTo>
                <a:lnTo>
                  <a:pt x="31234" y="975921"/>
                </a:lnTo>
                <a:cubicBezTo>
                  <a:pt x="31234" y="988411"/>
                  <a:pt x="41229" y="997153"/>
                  <a:pt x="53722" y="997153"/>
                </a:cubicBezTo>
                <a:lnTo>
                  <a:pt x="610937" y="997153"/>
                </a:lnTo>
                <a:cubicBezTo>
                  <a:pt x="623430" y="997153"/>
                  <a:pt x="633425" y="988411"/>
                  <a:pt x="633425" y="975921"/>
                </a:cubicBezTo>
                <a:lnTo>
                  <a:pt x="633425" y="934706"/>
                </a:lnTo>
                <a:close/>
                <a:moveTo>
                  <a:pt x="1109600" y="873392"/>
                </a:moveTo>
                <a:cubicBezTo>
                  <a:pt x="1118473" y="873392"/>
                  <a:pt x="1124811" y="880998"/>
                  <a:pt x="1124811" y="889872"/>
                </a:cubicBezTo>
                <a:cubicBezTo>
                  <a:pt x="1124811" y="898745"/>
                  <a:pt x="1118473" y="905084"/>
                  <a:pt x="1109600" y="905084"/>
                </a:cubicBezTo>
                <a:cubicBezTo>
                  <a:pt x="1100726" y="905084"/>
                  <a:pt x="1093120" y="898745"/>
                  <a:pt x="1093120" y="889872"/>
                </a:cubicBezTo>
                <a:cubicBezTo>
                  <a:pt x="1093120" y="880998"/>
                  <a:pt x="1100726" y="873392"/>
                  <a:pt x="1109600" y="873392"/>
                </a:cubicBezTo>
                <a:close/>
                <a:moveTo>
                  <a:pt x="1109600" y="769026"/>
                </a:moveTo>
                <a:cubicBezTo>
                  <a:pt x="1118473" y="769026"/>
                  <a:pt x="1124811" y="775365"/>
                  <a:pt x="1124811" y="784238"/>
                </a:cubicBezTo>
                <a:cubicBezTo>
                  <a:pt x="1124811" y="794379"/>
                  <a:pt x="1118473" y="800718"/>
                  <a:pt x="1109600" y="800718"/>
                </a:cubicBezTo>
                <a:cubicBezTo>
                  <a:pt x="1100726" y="800718"/>
                  <a:pt x="1093120" y="794379"/>
                  <a:pt x="1093120" y="784238"/>
                </a:cubicBezTo>
                <a:cubicBezTo>
                  <a:pt x="1093120" y="775365"/>
                  <a:pt x="1100726" y="769026"/>
                  <a:pt x="1109600" y="769026"/>
                </a:cubicBezTo>
                <a:close/>
                <a:moveTo>
                  <a:pt x="1109600" y="664656"/>
                </a:moveTo>
                <a:cubicBezTo>
                  <a:pt x="1118473" y="664656"/>
                  <a:pt x="1124811" y="672262"/>
                  <a:pt x="1124811" y="681136"/>
                </a:cubicBezTo>
                <a:cubicBezTo>
                  <a:pt x="1124811" y="690009"/>
                  <a:pt x="1118473" y="696348"/>
                  <a:pt x="1109600" y="696348"/>
                </a:cubicBezTo>
                <a:cubicBezTo>
                  <a:pt x="1100726" y="696348"/>
                  <a:pt x="1093120" y="690009"/>
                  <a:pt x="1093120" y="681136"/>
                </a:cubicBezTo>
                <a:cubicBezTo>
                  <a:pt x="1093120" y="672262"/>
                  <a:pt x="1100726" y="664656"/>
                  <a:pt x="1109600" y="664656"/>
                </a:cubicBezTo>
                <a:close/>
                <a:moveTo>
                  <a:pt x="53722" y="629963"/>
                </a:moveTo>
                <a:cubicBezTo>
                  <a:pt x="41229" y="629963"/>
                  <a:pt x="31234" y="639955"/>
                  <a:pt x="31234" y="652444"/>
                </a:cubicBezTo>
                <a:lnTo>
                  <a:pt x="31234" y="903482"/>
                </a:lnTo>
                <a:lnTo>
                  <a:pt x="633425" y="903482"/>
                </a:lnTo>
                <a:lnTo>
                  <a:pt x="633425" y="652444"/>
                </a:lnTo>
                <a:cubicBezTo>
                  <a:pt x="633425" y="639955"/>
                  <a:pt x="623430" y="629963"/>
                  <a:pt x="610937" y="629963"/>
                </a:cubicBezTo>
                <a:close/>
                <a:moveTo>
                  <a:pt x="53722" y="598739"/>
                </a:moveTo>
                <a:lnTo>
                  <a:pt x="610937" y="598739"/>
                </a:lnTo>
                <a:cubicBezTo>
                  <a:pt x="640921" y="598739"/>
                  <a:pt x="663410" y="622469"/>
                  <a:pt x="663410" y="652444"/>
                </a:cubicBezTo>
                <a:lnTo>
                  <a:pt x="663410" y="975921"/>
                </a:lnTo>
                <a:cubicBezTo>
                  <a:pt x="663410" y="1005896"/>
                  <a:pt x="640921" y="1028377"/>
                  <a:pt x="610937" y="1028377"/>
                </a:cubicBezTo>
                <a:lnTo>
                  <a:pt x="418535" y="1028377"/>
                </a:lnTo>
                <a:lnTo>
                  <a:pt x="418535" y="1089576"/>
                </a:lnTo>
                <a:lnTo>
                  <a:pt x="449769" y="1089576"/>
                </a:lnTo>
                <a:cubicBezTo>
                  <a:pt x="477255" y="1089576"/>
                  <a:pt x="499744" y="1112057"/>
                  <a:pt x="499744" y="1140782"/>
                </a:cubicBezTo>
                <a:cubicBezTo>
                  <a:pt x="499744" y="1168259"/>
                  <a:pt x="477255" y="1190740"/>
                  <a:pt x="449769" y="1190740"/>
                </a:cubicBezTo>
                <a:lnTo>
                  <a:pt x="214890" y="1190740"/>
                </a:lnTo>
                <a:cubicBezTo>
                  <a:pt x="187404" y="1190740"/>
                  <a:pt x="164915" y="1168259"/>
                  <a:pt x="164915" y="1140782"/>
                </a:cubicBezTo>
                <a:cubicBezTo>
                  <a:pt x="164915" y="1112057"/>
                  <a:pt x="187404" y="1089576"/>
                  <a:pt x="214890" y="1089576"/>
                </a:cubicBezTo>
                <a:lnTo>
                  <a:pt x="246124" y="1089576"/>
                </a:lnTo>
                <a:lnTo>
                  <a:pt x="246124" y="1028377"/>
                </a:lnTo>
                <a:lnTo>
                  <a:pt x="53722" y="1028377"/>
                </a:lnTo>
                <a:cubicBezTo>
                  <a:pt x="23738" y="1028377"/>
                  <a:pt x="0" y="1005896"/>
                  <a:pt x="0" y="975921"/>
                </a:cubicBezTo>
                <a:lnTo>
                  <a:pt x="0" y="652444"/>
                </a:lnTo>
                <a:cubicBezTo>
                  <a:pt x="0" y="622469"/>
                  <a:pt x="23738" y="598739"/>
                  <a:pt x="53722" y="598739"/>
                </a:cubicBezTo>
                <a:close/>
                <a:moveTo>
                  <a:pt x="1109600" y="561815"/>
                </a:moveTo>
                <a:cubicBezTo>
                  <a:pt x="1113719" y="561815"/>
                  <a:pt x="1117839" y="563341"/>
                  <a:pt x="1121008" y="566392"/>
                </a:cubicBezTo>
                <a:cubicBezTo>
                  <a:pt x="1123544" y="568834"/>
                  <a:pt x="1124811" y="572496"/>
                  <a:pt x="1124811" y="576158"/>
                </a:cubicBezTo>
                <a:cubicBezTo>
                  <a:pt x="1124811" y="581041"/>
                  <a:pt x="1123544" y="584703"/>
                  <a:pt x="1121008" y="587144"/>
                </a:cubicBezTo>
                <a:cubicBezTo>
                  <a:pt x="1117205" y="590806"/>
                  <a:pt x="1113402" y="592027"/>
                  <a:pt x="1109600" y="592027"/>
                </a:cubicBezTo>
                <a:cubicBezTo>
                  <a:pt x="1104529" y="592027"/>
                  <a:pt x="1100726" y="590806"/>
                  <a:pt x="1098191" y="587144"/>
                </a:cubicBezTo>
                <a:cubicBezTo>
                  <a:pt x="1094388" y="584703"/>
                  <a:pt x="1093120" y="581041"/>
                  <a:pt x="1093120" y="576158"/>
                </a:cubicBezTo>
                <a:cubicBezTo>
                  <a:pt x="1093120" y="574937"/>
                  <a:pt x="1093120" y="574937"/>
                  <a:pt x="1094388" y="573716"/>
                </a:cubicBezTo>
                <a:cubicBezTo>
                  <a:pt x="1094388" y="572496"/>
                  <a:pt x="1094388" y="572496"/>
                  <a:pt x="1094388" y="571275"/>
                </a:cubicBezTo>
                <a:cubicBezTo>
                  <a:pt x="1094388" y="570054"/>
                  <a:pt x="1095655" y="568834"/>
                  <a:pt x="1096923" y="567613"/>
                </a:cubicBezTo>
                <a:cubicBezTo>
                  <a:pt x="1096923" y="567613"/>
                  <a:pt x="1096923" y="566392"/>
                  <a:pt x="1098191" y="566392"/>
                </a:cubicBezTo>
                <a:cubicBezTo>
                  <a:pt x="1101360" y="563341"/>
                  <a:pt x="1105480" y="561815"/>
                  <a:pt x="1109600" y="561815"/>
                </a:cubicBezTo>
                <a:close/>
                <a:moveTo>
                  <a:pt x="81763" y="495595"/>
                </a:moveTo>
                <a:cubicBezTo>
                  <a:pt x="85883" y="495595"/>
                  <a:pt x="90003" y="496815"/>
                  <a:pt x="92538" y="499257"/>
                </a:cubicBezTo>
                <a:cubicBezTo>
                  <a:pt x="92538" y="500477"/>
                  <a:pt x="93805" y="501698"/>
                  <a:pt x="95073" y="501698"/>
                </a:cubicBezTo>
                <a:cubicBezTo>
                  <a:pt x="95073" y="502919"/>
                  <a:pt x="95073" y="502919"/>
                  <a:pt x="96341" y="505360"/>
                </a:cubicBezTo>
                <a:cubicBezTo>
                  <a:pt x="96341" y="505360"/>
                  <a:pt x="97608" y="506581"/>
                  <a:pt x="97608" y="507801"/>
                </a:cubicBezTo>
                <a:cubicBezTo>
                  <a:pt x="97608" y="509022"/>
                  <a:pt x="97608" y="509022"/>
                  <a:pt x="97608" y="510243"/>
                </a:cubicBezTo>
                <a:cubicBezTo>
                  <a:pt x="97608" y="515126"/>
                  <a:pt x="95073" y="518788"/>
                  <a:pt x="92538" y="521229"/>
                </a:cubicBezTo>
                <a:cubicBezTo>
                  <a:pt x="90002" y="523671"/>
                  <a:pt x="84932" y="526112"/>
                  <a:pt x="81129" y="526112"/>
                </a:cubicBezTo>
                <a:cubicBezTo>
                  <a:pt x="78594" y="526112"/>
                  <a:pt x="77326" y="524891"/>
                  <a:pt x="76058" y="523671"/>
                </a:cubicBezTo>
                <a:cubicBezTo>
                  <a:pt x="73523" y="523671"/>
                  <a:pt x="70988" y="522450"/>
                  <a:pt x="70988" y="521229"/>
                </a:cubicBezTo>
                <a:cubicBezTo>
                  <a:pt x="68452" y="518788"/>
                  <a:pt x="65917" y="515126"/>
                  <a:pt x="65917" y="510243"/>
                </a:cubicBezTo>
                <a:cubicBezTo>
                  <a:pt x="65917" y="509022"/>
                  <a:pt x="65917" y="509022"/>
                  <a:pt x="65917" y="507801"/>
                </a:cubicBezTo>
                <a:cubicBezTo>
                  <a:pt x="65917" y="506581"/>
                  <a:pt x="67185" y="505360"/>
                  <a:pt x="67185" y="505360"/>
                </a:cubicBezTo>
                <a:cubicBezTo>
                  <a:pt x="68452" y="502919"/>
                  <a:pt x="68452" y="502919"/>
                  <a:pt x="68452" y="501698"/>
                </a:cubicBezTo>
                <a:cubicBezTo>
                  <a:pt x="69720" y="501698"/>
                  <a:pt x="69720" y="500477"/>
                  <a:pt x="70988" y="499257"/>
                </a:cubicBezTo>
                <a:cubicBezTo>
                  <a:pt x="73523" y="496815"/>
                  <a:pt x="77643" y="495595"/>
                  <a:pt x="81763" y="495595"/>
                </a:cubicBezTo>
                <a:close/>
                <a:moveTo>
                  <a:pt x="504906" y="439016"/>
                </a:moveTo>
                <a:lnTo>
                  <a:pt x="504906" y="456527"/>
                </a:lnTo>
                <a:cubicBezTo>
                  <a:pt x="504906" y="480291"/>
                  <a:pt x="523658" y="500303"/>
                  <a:pt x="547410" y="500303"/>
                </a:cubicBezTo>
                <a:lnTo>
                  <a:pt x="1122476" y="500303"/>
                </a:lnTo>
                <a:cubicBezTo>
                  <a:pt x="1144978" y="500303"/>
                  <a:pt x="1163730" y="480291"/>
                  <a:pt x="1163730" y="456527"/>
                </a:cubicBezTo>
                <a:lnTo>
                  <a:pt x="1163730" y="439016"/>
                </a:lnTo>
                <a:lnTo>
                  <a:pt x="902451" y="439016"/>
                </a:lnTo>
                <a:cubicBezTo>
                  <a:pt x="897450" y="439016"/>
                  <a:pt x="894950" y="441517"/>
                  <a:pt x="892450" y="442768"/>
                </a:cubicBezTo>
                <a:cubicBezTo>
                  <a:pt x="877448" y="460279"/>
                  <a:pt x="857446" y="470285"/>
                  <a:pt x="834943" y="470285"/>
                </a:cubicBezTo>
                <a:cubicBezTo>
                  <a:pt x="812440" y="470285"/>
                  <a:pt x="791188" y="460279"/>
                  <a:pt x="776186" y="442768"/>
                </a:cubicBezTo>
                <a:cubicBezTo>
                  <a:pt x="773686" y="441517"/>
                  <a:pt x="769936" y="439016"/>
                  <a:pt x="766185" y="439016"/>
                </a:cubicBezTo>
                <a:close/>
                <a:moveTo>
                  <a:pt x="81129" y="390004"/>
                </a:moveTo>
                <a:cubicBezTo>
                  <a:pt x="90002" y="390004"/>
                  <a:pt x="97608" y="397610"/>
                  <a:pt x="97608" y="406483"/>
                </a:cubicBezTo>
                <a:cubicBezTo>
                  <a:pt x="97608" y="415357"/>
                  <a:pt x="90002" y="421695"/>
                  <a:pt x="81129" y="421695"/>
                </a:cubicBezTo>
                <a:cubicBezTo>
                  <a:pt x="73523" y="421695"/>
                  <a:pt x="65917" y="415357"/>
                  <a:pt x="65917" y="406483"/>
                </a:cubicBezTo>
                <a:cubicBezTo>
                  <a:pt x="65917" y="397610"/>
                  <a:pt x="73523" y="390004"/>
                  <a:pt x="81129" y="390004"/>
                </a:cubicBezTo>
                <a:close/>
                <a:moveTo>
                  <a:pt x="581164" y="338955"/>
                </a:moveTo>
                <a:lnTo>
                  <a:pt x="522408" y="407747"/>
                </a:lnTo>
                <a:lnTo>
                  <a:pt x="766185" y="407747"/>
                </a:lnTo>
                <a:cubicBezTo>
                  <a:pt x="779937" y="407747"/>
                  <a:pt x="792438" y="414001"/>
                  <a:pt x="799939" y="422756"/>
                </a:cubicBezTo>
                <a:cubicBezTo>
                  <a:pt x="808690" y="432762"/>
                  <a:pt x="821191" y="439016"/>
                  <a:pt x="834943" y="439016"/>
                </a:cubicBezTo>
                <a:cubicBezTo>
                  <a:pt x="847444" y="439016"/>
                  <a:pt x="859946" y="432762"/>
                  <a:pt x="868697" y="422756"/>
                </a:cubicBezTo>
                <a:cubicBezTo>
                  <a:pt x="877448" y="414001"/>
                  <a:pt x="889949" y="407747"/>
                  <a:pt x="902451" y="407747"/>
                </a:cubicBezTo>
                <a:lnTo>
                  <a:pt x="1146228" y="407747"/>
                </a:lnTo>
                <a:lnTo>
                  <a:pt x="1087472" y="338955"/>
                </a:lnTo>
                <a:close/>
                <a:moveTo>
                  <a:pt x="81129" y="280143"/>
                </a:moveTo>
                <a:cubicBezTo>
                  <a:pt x="90002" y="280143"/>
                  <a:pt x="97608" y="286735"/>
                  <a:pt x="97608" y="295963"/>
                </a:cubicBezTo>
                <a:cubicBezTo>
                  <a:pt x="97608" y="303873"/>
                  <a:pt x="90002" y="311783"/>
                  <a:pt x="81129" y="311783"/>
                </a:cubicBezTo>
                <a:cubicBezTo>
                  <a:pt x="73523" y="311783"/>
                  <a:pt x="65917" y="303873"/>
                  <a:pt x="65917" y="295963"/>
                </a:cubicBezTo>
                <a:cubicBezTo>
                  <a:pt x="65917" y="286735"/>
                  <a:pt x="73523" y="280143"/>
                  <a:pt x="81129" y="280143"/>
                </a:cubicBezTo>
                <a:close/>
                <a:moveTo>
                  <a:pt x="81129" y="170282"/>
                </a:moveTo>
                <a:cubicBezTo>
                  <a:pt x="90002" y="170282"/>
                  <a:pt x="97608" y="176620"/>
                  <a:pt x="97608" y="185494"/>
                </a:cubicBezTo>
                <a:cubicBezTo>
                  <a:pt x="97608" y="195635"/>
                  <a:pt x="90002" y="201973"/>
                  <a:pt x="81129" y="201973"/>
                </a:cubicBezTo>
                <a:cubicBezTo>
                  <a:pt x="73523" y="201973"/>
                  <a:pt x="65917" y="195635"/>
                  <a:pt x="65917" y="185494"/>
                </a:cubicBezTo>
                <a:cubicBezTo>
                  <a:pt x="65917" y="176620"/>
                  <a:pt x="73523" y="170282"/>
                  <a:pt x="81129" y="170282"/>
                </a:cubicBezTo>
                <a:close/>
                <a:moveTo>
                  <a:pt x="127241" y="79496"/>
                </a:moveTo>
                <a:cubicBezTo>
                  <a:pt x="131218" y="80564"/>
                  <a:pt x="134864" y="83005"/>
                  <a:pt x="137516" y="86667"/>
                </a:cubicBezTo>
                <a:cubicBezTo>
                  <a:pt x="141493" y="92771"/>
                  <a:pt x="138842" y="102537"/>
                  <a:pt x="130887" y="106199"/>
                </a:cubicBezTo>
                <a:cubicBezTo>
                  <a:pt x="128235" y="108640"/>
                  <a:pt x="125583" y="108640"/>
                  <a:pt x="122932" y="108640"/>
                </a:cubicBezTo>
                <a:cubicBezTo>
                  <a:pt x="117628" y="108640"/>
                  <a:pt x="110999" y="106199"/>
                  <a:pt x="108347" y="101316"/>
                </a:cubicBezTo>
                <a:cubicBezTo>
                  <a:pt x="104370" y="93992"/>
                  <a:pt x="105696" y="85447"/>
                  <a:pt x="114977" y="80564"/>
                </a:cubicBezTo>
                <a:cubicBezTo>
                  <a:pt x="118955" y="78733"/>
                  <a:pt x="123263" y="78428"/>
                  <a:pt x="127241" y="79496"/>
                </a:cubicBezTo>
                <a:close/>
                <a:moveTo>
                  <a:pt x="447381" y="65916"/>
                </a:moveTo>
                <a:cubicBezTo>
                  <a:pt x="449822" y="65916"/>
                  <a:pt x="451043" y="65916"/>
                  <a:pt x="453484" y="65916"/>
                </a:cubicBezTo>
                <a:cubicBezTo>
                  <a:pt x="453484" y="65916"/>
                  <a:pt x="454705" y="65916"/>
                  <a:pt x="455926" y="67183"/>
                </a:cubicBezTo>
                <a:cubicBezTo>
                  <a:pt x="457146" y="67183"/>
                  <a:pt x="458367" y="67183"/>
                  <a:pt x="458367" y="67183"/>
                </a:cubicBezTo>
                <a:cubicBezTo>
                  <a:pt x="459588" y="68451"/>
                  <a:pt x="459588" y="68451"/>
                  <a:pt x="460808" y="69719"/>
                </a:cubicBezTo>
                <a:cubicBezTo>
                  <a:pt x="460808" y="70986"/>
                  <a:pt x="462029" y="72254"/>
                  <a:pt x="463250" y="72254"/>
                </a:cubicBezTo>
                <a:cubicBezTo>
                  <a:pt x="463250" y="73522"/>
                  <a:pt x="463250" y="73522"/>
                  <a:pt x="464471" y="74789"/>
                </a:cubicBezTo>
                <a:cubicBezTo>
                  <a:pt x="464471" y="76057"/>
                  <a:pt x="465691" y="77325"/>
                  <a:pt x="465691" y="77325"/>
                </a:cubicBezTo>
                <a:cubicBezTo>
                  <a:pt x="465691" y="79860"/>
                  <a:pt x="465691" y="79860"/>
                  <a:pt x="465691" y="81128"/>
                </a:cubicBezTo>
                <a:cubicBezTo>
                  <a:pt x="465691" y="84931"/>
                  <a:pt x="463250" y="90001"/>
                  <a:pt x="460808" y="92536"/>
                </a:cubicBezTo>
                <a:cubicBezTo>
                  <a:pt x="458367" y="95072"/>
                  <a:pt x="453484" y="97607"/>
                  <a:pt x="449822" y="97607"/>
                </a:cubicBezTo>
                <a:cubicBezTo>
                  <a:pt x="446160" y="97607"/>
                  <a:pt x="442498" y="95072"/>
                  <a:pt x="438836" y="92536"/>
                </a:cubicBezTo>
                <a:cubicBezTo>
                  <a:pt x="436394" y="90001"/>
                  <a:pt x="433953" y="84931"/>
                  <a:pt x="433953" y="81128"/>
                </a:cubicBezTo>
                <a:cubicBezTo>
                  <a:pt x="433953" y="79860"/>
                  <a:pt x="435174" y="79860"/>
                  <a:pt x="435174" y="77325"/>
                </a:cubicBezTo>
                <a:cubicBezTo>
                  <a:pt x="435174" y="77325"/>
                  <a:pt x="435174" y="76057"/>
                  <a:pt x="436394" y="74789"/>
                </a:cubicBezTo>
                <a:cubicBezTo>
                  <a:pt x="436394" y="73522"/>
                  <a:pt x="436394" y="73522"/>
                  <a:pt x="437615" y="72254"/>
                </a:cubicBezTo>
                <a:cubicBezTo>
                  <a:pt x="438836" y="72254"/>
                  <a:pt x="438836" y="70986"/>
                  <a:pt x="438836" y="69719"/>
                </a:cubicBezTo>
                <a:cubicBezTo>
                  <a:pt x="440057" y="68451"/>
                  <a:pt x="440057" y="68451"/>
                  <a:pt x="441277" y="67183"/>
                </a:cubicBezTo>
                <a:cubicBezTo>
                  <a:pt x="442498" y="67183"/>
                  <a:pt x="443719" y="67183"/>
                  <a:pt x="444939" y="67183"/>
                </a:cubicBezTo>
                <a:cubicBezTo>
                  <a:pt x="444939" y="65916"/>
                  <a:pt x="446160" y="65916"/>
                  <a:pt x="447381" y="65916"/>
                </a:cubicBezTo>
                <a:close/>
                <a:moveTo>
                  <a:pt x="340572" y="65916"/>
                </a:moveTo>
                <a:cubicBezTo>
                  <a:pt x="349445" y="65916"/>
                  <a:pt x="355783" y="72254"/>
                  <a:pt x="355783" y="81128"/>
                </a:cubicBezTo>
                <a:cubicBezTo>
                  <a:pt x="355783" y="90001"/>
                  <a:pt x="349445" y="97607"/>
                  <a:pt x="340572" y="97607"/>
                </a:cubicBezTo>
                <a:cubicBezTo>
                  <a:pt x="331698" y="97607"/>
                  <a:pt x="324092" y="90001"/>
                  <a:pt x="324092" y="81128"/>
                </a:cubicBezTo>
                <a:cubicBezTo>
                  <a:pt x="324092" y="72254"/>
                  <a:pt x="331698" y="65916"/>
                  <a:pt x="340572" y="65916"/>
                </a:cubicBezTo>
                <a:close/>
                <a:moveTo>
                  <a:pt x="229443" y="65916"/>
                </a:moveTo>
                <a:cubicBezTo>
                  <a:pt x="239584" y="65916"/>
                  <a:pt x="245922" y="72254"/>
                  <a:pt x="245922" y="81128"/>
                </a:cubicBezTo>
                <a:cubicBezTo>
                  <a:pt x="245922" y="90001"/>
                  <a:pt x="239584" y="97607"/>
                  <a:pt x="229443" y="97607"/>
                </a:cubicBezTo>
                <a:cubicBezTo>
                  <a:pt x="221837" y="97607"/>
                  <a:pt x="214231" y="90001"/>
                  <a:pt x="214231" y="81128"/>
                </a:cubicBezTo>
                <a:cubicBezTo>
                  <a:pt x="214231" y="72254"/>
                  <a:pt x="221837" y="65916"/>
                  <a:pt x="229443" y="65916"/>
                </a:cubicBezTo>
                <a:close/>
                <a:moveTo>
                  <a:pt x="658282" y="60419"/>
                </a:moveTo>
                <a:lnTo>
                  <a:pt x="1015162" y="60419"/>
                </a:lnTo>
                <a:cubicBezTo>
                  <a:pt x="1023928" y="60419"/>
                  <a:pt x="1031441" y="67976"/>
                  <a:pt x="1031441" y="76793"/>
                </a:cubicBezTo>
                <a:cubicBezTo>
                  <a:pt x="1031441" y="85610"/>
                  <a:pt x="1023928" y="91908"/>
                  <a:pt x="1015162" y="91908"/>
                </a:cubicBezTo>
                <a:lnTo>
                  <a:pt x="658282" y="91908"/>
                </a:lnTo>
                <a:cubicBezTo>
                  <a:pt x="655778" y="91908"/>
                  <a:pt x="652021" y="94427"/>
                  <a:pt x="652021" y="98205"/>
                </a:cubicBezTo>
                <a:lnTo>
                  <a:pt x="652021" y="240535"/>
                </a:lnTo>
                <a:cubicBezTo>
                  <a:pt x="652021" y="249352"/>
                  <a:pt x="645760" y="256909"/>
                  <a:pt x="636995" y="256909"/>
                </a:cubicBezTo>
                <a:cubicBezTo>
                  <a:pt x="628229" y="256909"/>
                  <a:pt x="620716" y="249352"/>
                  <a:pt x="620716" y="240535"/>
                </a:cubicBezTo>
                <a:lnTo>
                  <a:pt x="620716" y="98205"/>
                </a:lnTo>
                <a:cubicBezTo>
                  <a:pt x="620716" y="78053"/>
                  <a:pt x="638247" y="60419"/>
                  <a:pt x="658282" y="60419"/>
                </a:cubicBezTo>
                <a:close/>
                <a:moveTo>
                  <a:pt x="602417" y="32519"/>
                </a:moveTo>
                <a:cubicBezTo>
                  <a:pt x="594916" y="32519"/>
                  <a:pt x="588665" y="37522"/>
                  <a:pt x="588665" y="45027"/>
                </a:cubicBezTo>
                <a:lnTo>
                  <a:pt x="588665" y="307686"/>
                </a:lnTo>
                <a:lnTo>
                  <a:pt x="1079971" y="307686"/>
                </a:lnTo>
                <a:lnTo>
                  <a:pt x="1079971" y="45027"/>
                </a:lnTo>
                <a:cubicBezTo>
                  <a:pt x="1079971" y="37522"/>
                  <a:pt x="1073720" y="32519"/>
                  <a:pt x="1066219" y="32519"/>
                </a:cubicBezTo>
                <a:close/>
                <a:moveTo>
                  <a:pt x="602417" y="0"/>
                </a:moveTo>
                <a:lnTo>
                  <a:pt x="1066219" y="0"/>
                </a:lnTo>
                <a:cubicBezTo>
                  <a:pt x="1091222" y="0"/>
                  <a:pt x="1111224" y="20012"/>
                  <a:pt x="1111224" y="45027"/>
                </a:cubicBezTo>
                <a:lnTo>
                  <a:pt x="1111224" y="317692"/>
                </a:lnTo>
                <a:lnTo>
                  <a:pt x="1191233" y="414001"/>
                </a:lnTo>
                <a:cubicBezTo>
                  <a:pt x="1193734" y="415251"/>
                  <a:pt x="1196234" y="420255"/>
                  <a:pt x="1196234" y="422756"/>
                </a:cubicBezTo>
                <a:lnTo>
                  <a:pt x="1196234" y="456527"/>
                </a:lnTo>
                <a:cubicBezTo>
                  <a:pt x="1196234" y="497802"/>
                  <a:pt x="1162480" y="531572"/>
                  <a:pt x="1122476" y="531572"/>
                </a:cubicBezTo>
                <a:lnTo>
                  <a:pt x="547410" y="531572"/>
                </a:lnTo>
                <a:cubicBezTo>
                  <a:pt x="506156" y="531572"/>
                  <a:pt x="472402" y="497802"/>
                  <a:pt x="472402" y="456527"/>
                </a:cubicBezTo>
                <a:lnTo>
                  <a:pt x="472402" y="422756"/>
                </a:lnTo>
                <a:cubicBezTo>
                  <a:pt x="472402" y="420255"/>
                  <a:pt x="474902" y="415251"/>
                  <a:pt x="477403" y="414001"/>
                </a:cubicBezTo>
                <a:lnTo>
                  <a:pt x="557412" y="317692"/>
                </a:lnTo>
                <a:lnTo>
                  <a:pt x="557412" y="45027"/>
                </a:lnTo>
                <a:cubicBezTo>
                  <a:pt x="557412" y="20012"/>
                  <a:pt x="577414" y="0"/>
                  <a:pt x="602417" y="0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latin typeface="Poppins" pitchFamily="2" charset="77"/>
            </a:endParaRPr>
          </a:p>
        </p:txBody>
      </p:sp>
      <p:sp>
        <p:nvSpPr>
          <p:cNvPr id="3" name="Virsraksts 2">
            <a:extLst>
              <a:ext uri="{FF2B5EF4-FFF2-40B4-BE49-F238E27FC236}">
                <a16:creationId xmlns:a16="http://schemas.microsoft.com/office/drawing/2014/main" id="{4078C33E-2809-4E91-85C5-EC1A169CD2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27324" y="405472"/>
            <a:ext cx="21025723" cy="2651126"/>
          </a:xfrm>
        </p:spPr>
        <p:txBody>
          <a:bodyPr/>
          <a:lstStyle/>
          <a:p>
            <a:pPr algn="l" rtl="0" eaLnBrk="1" latinLnBrk="0" hangingPunct="1"/>
            <a:r>
              <a:rPr lang="lv-LV" sz="7500" kern="1200" dirty="0"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KĀDA IR PIEKĻŪSTAMA VIDE?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716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Attēls 36" descr="cilvēka ratiņkrēslā ar asistentu zīmējums">
            <a:extLst>
              <a:ext uri="{FF2B5EF4-FFF2-40B4-BE49-F238E27FC236}">
                <a16:creationId xmlns:a16="http://schemas.microsoft.com/office/drawing/2014/main" id="{F4242CC2-F00E-4E9A-AC6A-1E0075EF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5864" y="5527190"/>
            <a:ext cx="7910473" cy="7910473"/>
          </a:xfrm>
          <a:prstGeom prst="rect">
            <a:avLst/>
          </a:prstGeom>
          <a:noFill/>
        </p:spPr>
      </p:pic>
      <p:sp>
        <p:nvSpPr>
          <p:cNvPr id="28" name="Google Shape;547;p48">
            <a:extLst>
              <a:ext uri="{FF2B5EF4-FFF2-40B4-BE49-F238E27FC236}">
                <a16:creationId xmlns:a16="http://schemas.microsoft.com/office/drawing/2014/main" id="{E980B431-8D30-B44F-8A22-F0C8CB29D34D}"/>
              </a:ext>
            </a:extLst>
          </p:cNvPr>
          <p:cNvSpPr txBox="1">
            <a:spLocks/>
          </p:cNvSpPr>
          <p:nvPr/>
        </p:nvSpPr>
        <p:spPr>
          <a:xfrm>
            <a:off x="2738228" y="11147882"/>
            <a:ext cx="6400800" cy="1215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lv-LV" altLang="lv-LV" sz="5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Aktivitāšu zonas </a:t>
            </a:r>
          </a:p>
        </p:txBody>
      </p:sp>
      <p:sp>
        <p:nvSpPr>
          <p:cNvPr id="25" name="Google Shape;547;p48">
            <a:extLst>
              <a:ext uri="{FF2B5EF4-FFF2-40B4-BE49-F238E27FC236}">
                <a16:creationId xmlns:a16="http://schemas.microsoft.com/office/drawing/2014/main" id="{757CC60F-EF51-4E0A-8071-B1B40EA5FC95}"/>
              </a:ext>
            </a:extLst>
          </p:cNvPr>
          <p:cNvSpPr txBox="1">
            <a:spLocks/>
          </p:cNvSpPr>
          <p:nvPr/>
        </p:nvSpPr>
        <p:spPr>
          <a:xfrm>
            <a:off x="1368924" y="11293561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8.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4" name="Google Shape;547;p48">
            <a:extLst>
              <a:ext uri="{FF2B5EF4-FFF2-40B4-BE49-F238E27FC236}">
                <a16:creationId xmlns:a16="http://schemas.microsoft.com/office/drawing/2014/main" id="{BBA22593-D7C8-164B-95EB-5DFF3E5FE7A2}"/>
              </a:ext>
            </a:extLst>
          </p:cNvPr>
          <p:cNvSpPr txBox="1">
            <a:spLocks/>
          </p:cNvSpPr>
          <p:nvPr/>
        </p:nvSpPr>
        <p:spPr>
          <a:xfrm>
            <a:off x="2738228" y="9975213"/>
            <a:ext cx="6400800" cy="1215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lv-LV" altLang="lv-LV" sz="5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Atpūtas zonas </a:t>
            </a:r>
          </a:p>
        </p:txBody>
      </p:sp>
      <p:sp>
        <p:nvSpPr>
          <p:cNvPr id="34" name="Google Shape;547;p48">
            <a:extLst>
              <a:ext uri="{FF2B5EF4-FFF2-40B4-BE49-F238E27FC236}">
                <a16:creationId xmlns:a16="http://schemas.microsoft.com/office/drawing/2014/main" id="{3A2DE8CE-5356-154A-9FF9-ED2F29B35EF8}"/>
              </a:ext>
            </a:extLst>
          </p:cNvPr>
          <p:cNvSpPr txBox="1">
            <a:spLocks/>
          </p:cNvSpPr>
          <p:nvPr/>
        </p:nvSpPr>
        <p:spPr>
          <a:xfrm>
            <a:off x="1409797" y="10165310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7.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7" name="Google Shape;547;p48">
            <a:extLst>
              <a:ext uri="{FF2B5EF4-FFF2-40B4-BE49-F238E27FC236}">
                <a16:creationId xmlns:a16="http://schemas.microsoft.com/office/drawing/2014/main" id="{EB1A894D-0A72-3945-8BBD-3480E0E00112}"/>
              </a:ext>
            </a:extLst>
          </p:cNvPr>
          <p:cNvSpPr txBox="1">
            <a:spLocks/>
          </p:cNvSpPr>
          <p:nvPr/>
        </p:nvSpPr>
        <p:spPr>
          <a:xfrm>
            <a:off x="2799540" y="8801983"/>
            <a:ext cx="11872424" cy="1215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lv-LV" altLang="lv-LV" sz="5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 publiskā tualete</a:t>
            </a:r>
          </a:p>
        </p:txBody>
      </p:sp>
      <p:sp>
        <p:nvSpPr>
          <p:cNvPr id="33" name="Google Shape;547;p48">
            <a:extLst>
              <a:ext uri="{FF2B5EF4-FFF2-40B4-BE49-F238E27FC236}">
                <a16:creationId xmlns:a16="http://schemas.microsoft.com/office/drawing/2014/main" id="{DA974931-11E1-9341-99DA-C6773316CD86}"/>
              </a:ext>
            </a:extLst>
          </p:cNvPr>
          <p:cNvSpPr txBox="1">
            <a:spLocks/>
          </p:cNvSpPr>
          <p:nvPr/>
        </p:nvSpPr>
        <p:spPr>
          <a:xfrm>
            <a:off x="1409796" y="8944192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6.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3" name="Google Shape;547;p48">
            <a:extLst>
              <a:ext uri="{FF2B5EF4-FFF2-40B4-BE49-F238E27FC236}">
                <a16:creationId xmlns:a16="http://schemas.microsoft.com/office/drawing/2014/main" id="{CDC7B594-BD89-6641-BD57-342009F8F324}"/>
              </a:ext>
            </a:extLst>
          </p:cNvPr>
          <p:cNvSpPr txBox="1">
            <a:spLocks/>
          </p:cNvSpPr>
          <p:nvPr/>
        </p:nvSpPr>
        <p:spPr>
          <a:xfrm>
            <a:off x="2738228" y="7605107"/>
            <a:ext cx="11872424" cy="113566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es-ES" altLang="lv-LV" sz="52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Skaņas</a:t>
            </a:r>
            <a:r>
              <a:rPr lang="es-ES" altLang="lv-LV" sz="5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s-ES" altLang="lv-LV" sz="52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vizuālā</a:t>
            </a:r>
            <a:r>
              <a:rPr lang="es-ES" altLang="lv-LV" sz="5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un </a:t>
            </a:r>
            <a:r>
              <a:rPr lang="es-ES" altLang="lv-LV" sz="52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taktilā</a:t>
            </a:r>
            <a:r>
              <a:rPr lang="es-ES" altLang="lv-LV" sz="5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ES" altLang="lv-LV" sz="5200" b="1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informācija</a:t>
            </a:r>
            <a:endParaRPr lang="lv-LV" altLang="lv-LV" sz="5200" b="1" spc="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2" name="Google Shape;547;p48">
            <a:extLst>
              <a:ext uri="{FF2B5EF4-FFF2-40B4-BE49-F238E27FC236}">
                <a16:creationId xmlns:a16="http://schemas.microsoft.com/office/drawing/2014/main" id="{B97D6F82-42B9-EE43-9347-9634A4AE092F}"/>
              </a:ext>
            </a:extLst>
          </p:cNvPr>
          <p:cNvSpPr txBox="1">
            <a:spLocks/>
          </p:cNvSpPr>
          <p:nvPr/>
        </p:nvSpPr>
        <p:spPr>
          <a:xfrm>
            <a:off x="1368924" y="7663101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5.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1" name="Google Shape;547;p48">
            <a:extLst>
              <a:ext uri="{FF2B5EF4-FFF2-40B4-BE49-F238E27FC236}">
                <a16:creationId xmlns:a16="http://schemas.microsoft.com/office/drawing/2014/main" id="{D2D4BD19-0E38-594C-A7C7-BB8F2C71A877}"/>
              </a:ext>
            </a:extLst>
          </p:cNvPr>
          <p:cNvSpPr txBox="1">
            <a:spLocks/>
          </p:cNvSpPr>
          <p:nvPr/>
        </p:nvSpPr>
        <p:spPr>
          <a:xfrm>
            <a:off x="2738228" y="5021143"/>
            <a:ext cx="12276764" cy="1215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lv-LV" altLang="lv-LV" sz="5200" b="1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Ietves, gājēju ceļi un pārejas</a:t>
            </a:r>
          </a:p>
        </p:txBody>
      </p:sp>
      <p:sp>
        <p:nvSpPr>
          <p:cNvPr id="31" name="Google Shape;547;p48">
            <a:extLst>
              <a:ext uri="{FF2B5EF4-FFF2-40B4-BE49-F238E27FC236}">
                <a16:creationId xmlns:a16="http://schemas.microsoft.com/office/drawing/2014/main" id="{55D3ECE4-20FF-6845-A16F-408A6A82AD02}"/>
              </a:ext>
            </a:extLst>
          </p:cNvPr>
          <p:cNvSpPr txBox="1">
            <a:spLocks/>
          </p:cNvSpPr>
          <p:nvPr/>
        </p:nvSpPr>
        <p:spPr>
          <a:xfrm>
            <a:off x="1368924" y="5156799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3</a:t>
            </a: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0" name="Google Shape;547;p48">
            <a:extLst>
              <a:ext uri="{FF2B5EF4-FFF2-40B4-BE49-F238E27FC236}">
                <a16:creationId xmlns:a16="http://schemas.microsoft.com/office/drawing/2014/main" id="{F318E4FD-022D-A048-8415-6C5299353A99}"/>
              </a:ext>
            </a:extLst>
          </p:cNvPr>
          <p:cNvSpPr txBox="1">
            <a:spLocks/>
          </p:cNvSpPr>
          <p:nvPr/>
        </p:nvSpPr>
        <p:spPr>
          <a:xfrm>
            <a:off x="2657867" y="3835667"/>
            <a:ext cx="15017407" cy="1215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lv-LV" altLang="lv-LV" sz="5200" b="1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Automašīnu stāvvieta cilvēkiem ar invaliditāti</a:t>
            </a:r>
          </a:p>
        </p:txBody>
      </p:sp>
      <p:sp>
        <p:nvSpPr>
          <p:cNvPr id="30" name="Google Shape;547;p48">
            <a:extLst>
              <a:ext uri="{FF2B5EF4-FFF2-40B4-BE49-F238E27FC236}">
                <a16:creationId xmlns:a16="http://schemas.microsoft.com/office/drawing/2014/main" id="{CE99D6B2-7D07-9340-AA2B-4971D0573BBA}"/>
              </a:ext>
            </a:extLst>
          </p:cNvPr>
          <p:cNvSpPr txBox="1">
            <a:spLocks/>
          </p:cNvSpPr>
          <p:nvPr/>
        </p:nvSpPr>
        <p:spPr>
          <a:xfrm>
            <a:off x="1368924" y="3917477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2</a:t>
            </a: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40" name="Google Shape;547;p48">
            <a:extLst>
              <a:ext uri="{FF2B5EF4-FFF2-40B4-BE49-F238E27FC236}">
                <a16:creationId xmlns:a16="http://schemas.microsoft.com/office/drawing/2014/main" id="{0BF48868-5EAC-40D6-94E5-BD09F32781BC}"/>
              </a:ext>
            </a:extLst>
          </p:cNvPr>
          <p:cNvSpPr txBox="1">
            <a:spLocks/>
          </p:cNvSpPr>
          <p:nvPr/>
        </p:nvSpPr>
        <p:spPr>
          <a:xfrm>
            <a:off x="2657866" y="2638766"/>
            <a:ext cx="15017407" cy="1215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lv-LV" altLang="lv-LV" sz="5200" b="1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Ārtelpu</a:t>
            </a:r>
            <a:r>
              <a:rPr lang="lv-LV" altLang="lv-LV" sz="5200" b="1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piekļūstamības simboli</a:t>
            </a:r>
          </a:p>
        </p:txBody>
      </p:sp>
      <p:sp>
        <p:nvSpPr>
          <p:cNvPr id="29" name="Google Shape;547;p48">
            <a:extLst>
              <a:ext uri="{FF2B5EF4-FFF2-40B4-BE49-F238E27FC236}">
                <a16:creationId xmlns:a16="http://schemas.microsoft.com/office/drawing/2014/main" id="{430D518F-DC34-FD41-9ED1-84802D82706A}"/>
              </a:ext>
            </a:extLst>
          </p:cNvPr>
          <p:cNvSpPr txBox="1">
            <a:spLocks/>
          </p:cNvSpPr>
          <p:nvPr/>
        </p:nvSpPr>
        <p:spPr>
          <a:xfrm>
            <a:off x="1368924" y="2730101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1</a:t>
            </a: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225D0853-9633-4E31-AA6C-75F72076B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7381" y="2456307"/>
            <a:ext cx="22741172" cy="9375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58E30ECF-AFF0-4B21-A6B7-8AB2C1F65E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409797" y="228903"/>
            <a:ext cx="21025723" cy="2651126"/>
          </a:xfrm>
        </p:spPr>
        <p:txBody>
          <a:bodyPr>
            <a:normAutofit/>
          </a:bodyPr>
          <a:lstStyle/>
          <a:p>
            <a:pPr algn="l"/>
            <a:r>
              <a:rPr lang="lv-LV" sz="68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PIEKĻŪSTAMAS AKTIVITĀŠU UN ATPŪTAS ZONAS</a:t>
            </a:r>
            <a:endParaRPr lang="lv-LV" sz="6800" dirty="0"/>
          </a:p>
        </p:txBody>
      </p:sp>
      <p:sp>
        <p:nvSpPr>
          <p:cNvPr id="19" name="Google Shape;547;p48">
            <a:extLst>
              <a:ext uri="{FF2B5EF4-FFF2-40B4-BE49-F238E27FC236}">
                <a16:creationId xmlns:a16="http://schemas.microsoft.com/office/drawing/2014/main" id="{772DF117-D625-4BB0-BEFD-D757A161FE93}"/>
              </a:ext>
            </a:extLst>
          </p:cNvPr>
          <p:cNvSpPr txBox="1">
            <a:spLocks/>
          </p:cNvSpPr>
          <p:nvPr/>
        </p:nvSpPr>
        <p:spPr>
          <a:xfrm>
            <a:off x="2779100" y="12131017"/>
            <a:ext cx="9245259" cy="1215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lv-LV" altLang="lv-LV" sz="5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Pasaules iekļaujošā prakse</a:t>
            </a:r>
          </a:p>
        </p:txBody>
      </p:sp>
      <p:sp>
        <p:nvSpPr>
          <p:cNvPr id="26" name="Google Shape;547;p48">
            <a:extLst>
              <a:ext uri="{FF2B5EF4-FFF2-40B4-BE49-F238E27FC236}">
                <a16:creationId xmlns:a16="http://schemas.microsoft.com/office/drawing/2014/main" id="{2E0A0B36-5D63-4FC6-9B84-1C622B67BD76}"/>
              </a:ext>
            </a:extLst>
          </p:cNvPr>
          <p:cNvSpPr txBox="1">
            <a:spLocks/>
          </p:cNvSpPr>
          <p:nvPr/>
        </p:nvSpPr>
        <p:spPr>
          <a:xfrm>
            <a:off x="1368924" y="12290714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9.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sp>
        <p:nvSpPr>
          <p:cNvPr id="35" name="Google Shape;547;p48">
            <a:extLst>
              <a:ext uri="{FF2B5EF4-FFF2-40B4-BE49-F238E27FC236}">
                <a16:creationId xmlns:a16="http://schemas.microsoft.com/office/drawing/2014/main" id="{F8A8C9EA-68B5-4493-A114-9ED89E21AD36}"/>
              </a:ext>
            </a:extLst>
          </p:cNvPr>
          <p:cNvSpPr txBox="1">
            <a:spLocks/>
          </p:cNvSpPr>
          <p:nvPr/>
        </p:nvSpPr>
        <p:spPr>
          <a:xfrm>
            <a:off x="2657866" y="6251861"/>
            <a:ext cx="12276764" cy="12156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8530" lvl="0" indent="0" defTabSz="45720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21363B">
                  <a:lumMod val="50000"/>
                </a:srgbClr>
              </a:buClr>
              <a:buNone/>
              <a:defRPr/>
            </a:pPr>
            <a:r>
              <a:rPr lang="lv-LV" altLang="lv-LV" sz="5200" b="1" spc="0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Dzeramā ūdens </a:t>
            </a:r>
            <a:r>
              <a:rPr lang="lv-LV" altLang="lv-LV" sz="5200" b="1" spc="0" dirty="0" err="1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brīvkrāni</a:t>
            </a:r>
            <a:endParaRPr lang="lv-LV" altLang="lv-LV" sz="5200" b="1" spc="0" dirty="0">
              <a:solidFill>
                <a:schemeClr val="tx2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Google Shape;547;p48">
            <a:extLst>
              <a:ext uri="{FF2B5EF4-FFF2-40B4-BE49-F238E27FC236}">
                <a16:creationId xmlns:a16="http://schemas.microsoft.com/office/drawing/2014/main" id="{4EA6B725-0BDC-4337-AD6B-32FBD29E72FE}"/>
              </a:ext>
            </a:extLst>
          </p:cNvPr>
          <p:cNvSpPr txBox="1">
            <a:spLocks/>
          </p:cNvSpPr>
          <p:nvPr/>
        </p:nvSpPr>
        <p:spPr>
          <a:xfrm>
            <a:off x="1368924" y="6435143"/>
            <a:ext cx="1005840" cy="1031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5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4.</a:t>
            </a:r>
            <a:endParaRPr lang="en-US" sz="5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</p:spTree>
    <p:extLst>
      <p:ext uri="{BB962C8B-B14F-4D97-AF65-F5344CB8AC3E}">
        <p14:creationId xmlns:p14="http://schemas.microsoft.com/office/powerpoint/2010/main" val="4280055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20">
            <a:extLst>
              <a:ext uri="{FF2B5EF4-FFF2-40B4-BE49-F238E27FC236}">
                <a16:creationId xmlns:a16="http://schemas.microsoft.com/office/drawing/2014/main" id="{E54E6843-DD58-4AC1-BEA3-4B20122B6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93791" y="3382144"/>
            <a:ext cx="2913686" cy="2577063"/>
          </a:xfrm>
          <a:custGeom>
            <a:avLst/>
            <a:gdLst>
              <a:gd name="connsiteX0" fmla="*/ 1341771 w 2454093"/>
              <a:gd name="connsiteY0" fmla="*/ 0 h 2223438"/>
              <a:gd name="connsiteX1" fmla="*/ 2454093 w 2454093"/>
              <a:gd name="connsiteY1" fmla="*/ 1111096 h 2223438"/>
              <a:gd name="connsiteX2" fmla="*/ 1341771 w 2454093"/>
              <a:gd name="connsiteY2" fmla="*/ 2223438 h 2223438"/>
              <a:gd name="connsiteX3" fmla="*/ 531222 w 2454093"/>
              <a:gd name="connsiteY3" fmla="*/ 1871778 h 2223438"/>
              <a:gd name="connsiteX4" fmla="*/ 0 w 2454093"/>
              <a:gd name="connsiteY4" fmla="*/ 1944106 h 2223438"/>
              <a:gd name="connsiteX5" fmla="*/ 291798 w 2454093"/>
              <a:gd name="connsiteY5" fmla="*/ 1475226 h 2223438"/>
              <a:gd name="connsiteX6" fmla="*/ 230695 w 2454093"/>
              <a:gd name="connsiteY6" fmla="*/ 1111096 h 2223438"/>
              <a:gd name="connsiteX7" fmla="*/ 1341771 w 2454093"/>
              <a:gd name="connsiteY7" fmla="*/ 0 h 222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4093" h="2223438">
                <a:moveTo>
                  <a:pt x="1341771" y="0"/>
                </a:moveTo>
                <a:cubicBezTo>
                  <a:pt x="1956541" y="0"/>
                  <a:pt x="2454093" y="498809"/>
                  <a:pt x="2454093" y="1111096"/>
                </a:cubicBezTo>
                <a:cubicBezTo>
                  <a:pt x="2454093" y="1725877"/>
                  <a:pt x="1956541" y="2223438"/>
                  <a:pt x="1341771" y="2223438"/>
                </a:cubicBezTo>
                <a:cubicBezTo>
                  <a:pt x="1022539" y="2223438"/>
                  <a:pt x="734482" y="2087513"/>
                  <a:pt x="531222" y="1871778"/>
                </a:cubicBezTo>
                <a:lnTo>
                  <a:pt x="0" y="1944106"/>
                </a:lnTo>
                <a:lnTo>
                  <a:pt x="291798" y="1475226"/>
                </a:lnTo>
                <a:cubicBezTo>
                  <a:pt x="251894" y="1361747"/>
                  <a:pt x="230695" y="1239539"/>
                  <a:pt x="230695" y="1111096"/>
                </a:cubicBezTo>
                <a:cubicBezTo>
                  <a:pt x="230695" y="498809"/>
                  <a:pt x="728247" y="0"/>
                  <a:pt x="1341771" y="0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reeform 66">
            <a:extLst>
              <a:ext uri="{FF2B5EF4-FFF2-40B4-BE49-F238E27FC236}">
                <a16:creationId xmlns:a16="http://schemas.microsoft.com/office/drawing/2014/main" id="{AD3909B2-C294-48F9-B711-59F68F827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6907" y="3479512"/>
            <a:ext cx="2413004" cy="2355673"/>
          </a:xfrm>
          <a:custGeom>
            <a:avLst/>
            <a:gdLst>
              <a:gd name="T0" fmla="*/ 532203 w 1632"/>
              <a:gd name="T1" fmla="*/ 0 h 1631"/>
              <a:gd name="T2" fmla="*/ 532203 w 1632"/>
              <a:gd name="T3" fmla="*/ 0 h 1631"/>
              <a:gd name="T4" fmla="*/ 0 w 1632"/>
              <a:gd name="T5" fmla="*/ 531876 h 1631"/>
              <a:gd name="T6" fmla="*/ 0 w 1632"/>
              <a:gd name="T7" fmla="*/ 531876 h 1631"/>
              <a:gd name="T8" fmla="*/ 532203 w 1632"/>
              <a:gd name="T9" fmla="*/ 1065059 h 1631"/>
              <a:gd name="T10" fmla="*/ 532203 w 1632"/>
              <a:gd name="T11" fmla="*/ 1065059 h 1631"/>
              <a:gd name="T12" fmla="*/ 1065059 w 1632"/>
              <a:gd name="T13" fmla="*/ 531876 h 1631"/>
              <a:gd name="T14" fmla="*/ 1065059 w 1632"/>
              <a:gd name="T15" fmla="*/ 531876 h 1631"/>
              <a:gd name="T16" fmla="*/ 532203 w 1632"/>
              <a:gd name="T17" fmla="*/ 0 h 16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32" h="1631">
                <a:moveTo>
                  <a:pt x="815" y="0"/>
                </a:moveTo>
                <a:lnTo>
                  <a:pt x="815" y="0"/>
                </a:lnTo>
                <a:cubicBezTo>
                  <a:pt x="365" y="0"/>
                  <a:pt x="0" y="364"/>
                  <a:pt x="0" y="814"/>
                </a:cubicBezTo>
                <a:cubicBezTo>
                  <a:pt x="0" y="1265"/>
                  <a:pt x="365" y="1630"/>
                  <a:pt x="815" y="1630"/>
                </a:cubicBezTo>
                <a:cubicBezTo>
                  <a:pt x="1266" y="1630"/>
                  <a:pt x="1631" y="1265"/>
                  <a:pt x="1631" y="814"/>
                </a:cubicBezTo>
                <a:cubicBezTo>
                  <a:pt x="1631" y="364"/>
                  <a:pt x="1266" y="0"/>
                  <a:pt x="815" y="0"/>
                </a:cubicBezTo>
              </a:path>
            </a:pathLst>
          </a:custGeom>
          <a:solidFill>
            <a:schemeClr val="tx2">
              <a:lumMod val="10000"/>
              <a:lumOff val="9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Freeform 67">
            <a:extLst>
              <a:ext uri="{FF2B5EF4-FFF2-40B4-BE49-F238E27FC236}">
                <a16:creationId xmlns:a16="http://schemas.microsoft.com/office/drawing/2014/main" id="{120A2A4C-3C9F-4BC1-9B6D-601CBBEBD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98332" y="5665141"/>
            <a:ext cx="4074095" cy="3416970"/>
          </a:xfrm>
          <a:custGeom>
            <a:avLst/>
            <a:gdLst>
              <a:gd name="T0" fmla="*/ 1647807 w 2666"/>
              <a:gd name="T1" fmla="*/ 289316 h 2311"/>
              <a:gd name="T2" fmla="*/ 1395505 w 2666"/>
              <a:gd name="T3" fmla="*/ 289316 h 2311"/>
              <a:gd name="T4" fmla="*/ 829460 w 2666"/>
              <a:gd name="T5" fmla="*/ 289316 h 2311"/>
              <a:gd name="T6" fmla="*/ 829460 w 2666"/>
              <a:gd name="T7" fmla="*/ 289316 h 2311"/>
              <a:gd name="T8" fmla="*/ 254917 w 2666"/>
              <a:gd name="T9" fmla="*/ 123433 h 2311"/>
              <a:gd name="T10" fmla="*/ 254917 w 2666"/>
              <a:gd name="T11" fmla="*/ 123433 h 2311"/>
              <a:gd name="T12" fmla="*/ 182363 w 2666"/>
              <a:gd name="T13" fmla="*/ 51594 h 2311"/>
              <a:gd name="T14" fmla="*/ 182363 w 2666"/>
              <a:gd name="T15" fmla="*/ 51594 h 2311"/>
              <a:gd name="T16" fmla="*/ 186939 w 2666"/>
              <a:gd name="T17" fmla="*/ 34613 h 2311"/>
              <a:gd name="T18" fmla="*/ 186939 w 2666"/>
              <a:gd name="T19" fmla="*/ 34613 h 2311"/>
              <a:gd name="T20" fmla="*/ 152296 w 2666"/>
              <a:gd name="T21" fmla="*/ 0 h 2311"/>
              <a:gd name="T22" fmla="*/ 152296 w 2666"/>
              <a:gd name="T23" fmla="*/ 0 h 2311"/>
              <a:gd name="T24" fmla="*/ 118307 w 2666"/>
              <a:gd name="T25" fmla="*/ 34613 h 2311"/>
              <a:gd name="T26" fmla="*/ 118307 w 2666"/>
              <a:gd name="T27" fmla="*/ 34613 h 2311"/>
              <a:gd name="T28" fmla="*/ 152296 w 2666"/>
              <a:gd name="T29" fmla="*/ 69227 h 2311"/>
              <a:gd name="T30" fmla="*/ 152296 w 2666"/>
              <a:gd name="T31" fmla="*/ 69227 h 2311"/>
              <a:gd name="T32" fmla="*/ 160794 w 2666"/>
              <a:gd name="T33" fmla="*/ 67921 h 2311"/>
              <a:gd name="T34" fmla="*/ 160794 w 2666"/>
              <a:gd name="T35" fmla="*/ 67921 h 2311"/>
              <a:gd name="T36" fmla="*/ 235961 w 2666"/>
              <a:gd name="T37" fmla="*/ 143025 h 2311"/>
              <a:gd name="T38" fmla="*/ 235961 w 2666"/>
              <a:gd name="T39" fmla="*/ 143025 h 2311"/>
              <a:gd name="T40" fmla="*/ 774554 w 2666"/>
              <a:gd name="T41" fmla="*/ 314787 h 2311"/>
              <a:gd name="T42" fmla="*/ 774554 w 2666"/>
              <a:gd name="T43" fmla="*/ 316093 h 2311"/>
              <a:gd name="T44" fmla="*/ 829460 w 2666"/>
              <a:gd name="T45" fmla="*/ 316093 h 2311"/>
              <a:gd name="T46" fmla="*/ 1369360 w 2666"/>
              <a:gd name="T47" fmla="*/ 316093 h 2311"/>
              <a:gd name="T48" fmla="*/ 1647807 w 2666"/>
              <a:gd name="T49" fmla="*/ 316093 h 2311"/>
              <a:gd name="T50" fmla="*/ 1647807 w 2666"/>
              <a:gd name="T51" fmla="*/ 316093 h 2311"/>
              <a:gd name="T52" fmla="*/ 1715131 w 2666"/>
              <a:gd name="T53" fmla="*/ 382707 h 2311"/>
              <a:gd name="T54" fmla="*/ 1715131 w 2666"/>
              <a:gd name="T55" fmla="*/ 1415234 h 2311"/>
              <a:gd name="T56" fmla="*/ 1715131 w 2666"/>
              <a:gd name="T57" fmla="*/ 1415234 h 2311"/>
              <a:gd name="T58" fmla="*/ 1647807 w 2666"/>
              <a:gd name="T59" fmla="*/ 1481848 h 2311"/>
              <a:gd name="T60" fmla="*/ 132034 w 2666"/>
              <a:gd name="T61" fmla="*/ 1481848 h 2311"/>
              <a:gd name="T62" fmla="*/ 132034 w 2666"/>
              <a:gd name="T63" fmla="*/ 1481848 h 2311"/>
              <a:gd name="T64" fmla="*/ 65363 w 2666"/>
              <a:gd name="T65" fmla="*/ 1415234 h 2311"/>
              <a:gd name="T66" fmla="*/ 65363 w 2666"/>
              <a:gd name="T67" fmla="*/ 760190 h 2311"/>
              <a:gd name="T68" fmla="*/ 105235 w 2666"/>
              <a:gd name="T69" fmla="*/ 760190 h 2311"/>
              <a:gd name="T70" fmla="*/ 52944 w 2666"/>
              <a:gd name="T71" fmla="*/ 669411 h 2311"/>
              <a:gd name="T72" fmla="*/ 0 w 2666"/>
              <a:gd name="T73" fmla="*/ 760190 h 2311"/>
              <a:gd name="T74" fmla="*/ 38564 w 2666"/>
              <a:gd name="T75" fmla="*/ 760190 h 2311"/>
              <a:gd name="T76" fmla="*/ 38564 w 2666"/>
              <a:gd name="T77" fmla="*/ 1415234 h 2311"/>
              <a:gd name="T78" fmla="*/ 38564 w 2666"/>
              <a:gd name="T79" fmla="*/ 1415234 h 2311"/>
              <a:gd name="T80" fmla="*/ 132034 w 2666"/>
              <a:gd name="T81" fmla="*/ 1508625 h 2311"/>
              <a:gd name="T82" fmla="*/ 1647807 w 2666"/>
              <a:gd name="T83" fmla="*/ 1508625 h 2311"/>
              <a:gd name="T84" fmla="*/ 1647807 w 2666"/>
              <a:gd name="T85" fmla="*/ 1508625 h 2311"/>
              <a:gd name="T86" fmla="*/ 1741930 w 2666"/>
              <a:gd name="T87" fmla="*/ 1415234 h 2311"/>
              <a:gd name="T88" fmla="*/ 1741930 w 2666"/>
              <a:gd name="T89" fmla="*/ 382707 h 2311"/>
              <a:gd name="T90" fmla="*/ 1741930 w 2666"/>
              <a:gd name="T91" fmla="*/ 382707 h 2311"/>
              <a:gd name="T92" fmla="*/ 1647807 w 2666"/>
              <a:gd name="T93" fmla="*/ 289316 h 231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66" h="2311">
                <a:moveTo>
                  <a:pt x="2521" y="443"/>
                </a:moveTo>
                <a:lnTo>
                  <a:pt x="2135" y="443"/>
                </a:lnTo>
                <a:lnTo>
                  <a:pt x="1269" y="443"/>
                </a:lnTo>
                <a:cubicBezTo>
                  <a:pt x="800" y="443"/>
                  <a:pt x="532" y="305"/>
                  <a:pt x="390" y="189"/>
                </a:cubicBezTo>
                <a:cubicBezTo>
                  <a:pt x="343" y="152"/>
                  <a:pt x="307" y="114"/>
                  <a:pt x="279" y="79"/>
                </a:cubicBezTo>
                <a:cubicBezTo>
                  <a:pt x="283" y="72"/>
                  <a:pt x="286" y="63"/>
                  <a:pt x="286" y="53"/>
                </a:cubicBezTo>
                <a:cubicBezTo>
                  <a:pt x="286" y="24"/>
                  <a:pt x="262" y="0"/>
                  <a:pt x="233" y="0"/>
                </a:cubicBezTo>
                <a:cubicBezTo>
                  <a:pt x="205" y="0"/>
                  <a:pt x="181" y="24"/>
                  <a:pt x="181" y="53"/>
                </a:cubicBezTo>
                <a:cubicBezTo>
                  <a:pt x="181" y="82"/>
                  <a:pt x="205" y="106"/>
                  <a:pt x="233" y="106"/>
                </a:cubicBezTo>
                <a:cubicBezTo>
                  <a:pt x="238" y="106"/>
                  <a:pt x="242" y="105"/>
                  <a:pt x="246" y="104"/>
                </a:cubicBezTo>
                <a:cubicBezTo>
                  <a:pt x="275" y="140"/>
                  <a:pt x="313" y="180"/>
                  <a:pt x="361" y="219"/>
                </a:cubicBezTo>
                <a:cubicBezTo>
                  <a:pt x="602" y="416"/>
                  <a:pt x="928" y="473"/>
                  <a:pt x="1185" y="482"/>
                </a:cubicBezTo>
                <a:lnTo>
                  <a:pt x="1185" y="484"/>
                </a:lnTo>
                <a:lnTo>
                  <a:pt x="1269" y="484"/>
                </a:lnTo>
                <a:lnTo>
                  <a:pt x="2095" y="484"/>
                </a:lnTo>
                <a:lnTo>
                  <a:pt x="2521" y="484"/>
                </a:lnTo>
                <a:cubicBezTo>
                  <a:pt x="2578" y="484"/>
                  <a:pt x="2624" y="530"/>
                  <a:pt x="2624" y="586"/>
                </a:cubicBezTo>
                <a:lnTo>
                  <a:pt x="2624" y="2167"/>
                </a:lnTo>
                <a:cubicBezTo>
                  <a:pt x="2624" y="2223"/>
                  <a:pt x="2578" y="2269"/>
                  <a:pt x="2521" y="2269"/>
                </a:cubicBezTo>
                <a:lnTo>
                  <a:pt x="202" y="2269"/>
                </a:lnTo>
                <a:cubicBezTo>
                  <a:pt x="146" y="2269"/>
                  <a:pt x="100" y="2223"/>
                  <a:pt x="100" y="2167"/>
                </a:cubicBezTo>
                <a:lnTo>
                  <a:pt x="100" y="1164"/>
                </a:lnTo>
                <a:lnTo>
                  <a:pt x="161" y="1164"/>
                </a:lnTo>
                <a:lnTo>
                  <a:pt x="81" y="1025"/>
                </a:lnTo>
                <a:lnTo>
                  <a:pt x="0" y="1164"/>
                </a:lnTo>
                <a:lnTo>
                  <a:pt x="59" y="1164"/>
                </a:lnTo>
                <a:lnTo>
                  <a:pt x="59" y="2167"/>
                </a:lnTo>
                <a:cubicBezTo>
                  <a:pt x="59" y="2245"/>
                  <a:pt x="123" y="2310"/>
                  <a:pt x="202" y="2310"/>
                </a:cubicBezTo>
                <a:lnTo>
                  <a:pt x="2521" y="2310"/>
                </a:lnTo>
                <a:cubicBezTo>
                  <a:pt x="2600" y="2310"/>
                  <a:pt x="2665" y="2245"/>
                  <a:pt x="2665" y="2167"/>
                </a:cubicBezTo>
                <a:lnTo>
                  <a:pt x="2665" y="586"/>
                </a:lnTo>
                <a:cubicBezTo>
                  <a:pt x="2665" y="508"/>
                  <a:pt x="2600" y="443"/>
                  <a:pt x="2521" y="443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D235558C-0040-224C-A162-F438692E8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005" y="3479512"/>
            <a:ext cx="2972231" cy="2613511"/>
          </a:xfrm>
          <a:custGeom>
            <a:avLst/>
            <a:gdLst>
              <a:gd name="connsiteX0" fmla="*/ 1341771 w 2454093"/>
              <a:gd name="connsiteY0" fmla="*/ 0 h 2223438"/>
              <a:gd name="connsiteX1" fmla="*/ 2454093 w 2454093"/>
              <a:gd name="connsiteY1" fmla="*/ 1111096 h 2223438"/>
              <a:gd name="connsiteX2" fmla="*/ 1341771 w 2454093"/>
              <a:gd name="connsiteY2" fmla="*/ 2223438 h 2223438"/>
              <a:gd name="connsiteX3" fmla="*/ 531222 w 2454093"/>
              <a:gd name="connsiteY3" fmla="*/ 1871778 h 2223438"/>
              <a:gd name="connsiteX4" fmla="*/ 0 w 2454093"/>
              <a:gd name="connsiteY4" fmla="*/ 1944106 h 2223438"/>
              <a:gd name="connsiteX5" fmla="*/ 291798 w 2454093"/>
              <a:gd name="connsiteY5" fmla="*/ 1475226 h 2223438"/>
              <a:gd name="connsiteX6" fmla="*/ 230695 w 2454093"/>
              <a:gd name="connsiteY6" fmla="*/ 1111096 h 2223438"/>
              <a:gd name="connsiteX7" fmla="*/ 1341771 w 2454093"/>
              <a:gd name="connsiteY7" fmla="*/ 0 h 222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4093" h="2223438">
                <a:moveTo>
                  <a:pt x="1341771" y="0"/>
                </a:moveTo>
                <a:cubicBezTo>
                  <a:pt x="1956541" y="0"/>
                  <a:pt x="2454093" y="498809"/>
                  <a:pt x="2454093" y="1111096"/>
                </a:cubicBezTo>
                <a:cubicBezTo>
                  <a:pt x="2454093" y="1725877"/>
                  <a:pt x="1956541" y="2223438"/>
                  <a:pt x="1341771" y="2223438"/>
                </a:cubicBezTo>
                <a:cubicBezTo>
                  <a:pt x="1022539" y="2223438"/>
                  <a:pt x="734482" y="2087513"/>
                  <a:pt x="531222" y="1871778"/>
                </a:cubicBezTo>
                <a:lnTo>
                  <a:pt x="0" y="1944106"/>
                </a:lnTo>
                <a:lnTo>
                  <a:pt x="291798" y="1475226"/>
                </a:lnTo>
                <a:cubicBezTo>
                  <a:pt x="251894" y="1361747"/>
                  <a:pt x="230695" y="1239539"/>
                  <a:pt x="230695" y="1111096"/>
                </a:cubicBezTo>
                <a:cubicBezTo>
                  <a:pt x="230695" y="498809"/>
                  <a:pt x="728247" y="0"/>
                  <a:pt x="1341771" y="0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66">
            <a:extLst>
              <a:ext uri="{FF2B5EF4-FFF2-40B4-BE49-F238E27FC236}">
                <a16:creationId xmlns:a16="http://schemas.microsoft.com/office/drawing/2014/main" id="{E565329F-9E1A-254D-BE59-0BEFD5833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691" y="3629586"/>
            <a:ext cx="2461138" cy="2276959"/>
          </a:xfrm>
          <a:custGeom>
            <a:avLst/>
            <a:gdLst>
              <a:gd name="T0" fmla="*/ 532203 w 1632"/>
              <a:gd name="T1" fmla="*/ 0 h 1631"/>
              <a:gd name="T2" fmla="*/ 532203 w 1632"/>
              <a:gd name="T3" fmla="*/ 0 h 1631"/>
              <a:gd name="T4" fmla="*/ 0 w 1632"/>
              <a:gd name="T5" fmla="*/ 531876 h 1631"/>
              <a:gd name="T6" fmla="*/ 0 w 1632"/>
              <a:gd name="T7" fmla="*/ 531876 h 1631"/>
              <a:gd name="T8" fmla="*/ 532203 w 1632"/>
              <a:gd name="T9" fmla="*/ 1065059 h 1631"/>
              <a:gd name="T10" fmla="*/ 532203 w 1632"/>
              <a:gd name="T11" fmla="*/ 1065059 h 1631"/>
              <a:gd name="T12" fmla="*/ 1065059 w 1632"/>
              <a:gd name="T13" fmla="*/ 531876 h 1631"/>
              <a:gd name="T14" fmla="*/ 1065059 w 1632"/>
              <a:gd name="T15" fmla="*/ 531876 h 1631"/>
              <a:gd name="T16" fmla="*/ 532203 w 1632"/>
              <a:gd name="T17" fmla="*/ 0 h 16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32" h="1631">
                <a:moveTo>
                  <a:pt x="815" y="0"/>
                </a:moveTo>
                <a:lnTo>
                  <a:pt x="815" y="0"/>
                </a:lnTo>
                <a:cubicBezTo>
                  <a:pt x="365" y="0"/>
                  <a:pt x="0" y="364"/>
                  <a:pt x="0" y="814"/>
                </a:cubicBezTo>
                <a:cubicBezTo>
                  <a:pt x="0" y="1265"/>
                  <a:pt x="365" y="1630"/>
                  <a:pt x="815" y="1630"/>
                </a:cubicBezTo>
                <a:cubicBezTo>
                  <a:pt x="1266" y="1630"/>
                  <a:pt x="1631" y="1265"/>
                  <a:pt x="1631" y="814"/>
                </a:cubicBezTo>
                <a:cubicBezTo>
                  <a:pt x="1631" y="364"/>
                  <a:pt x="1266" y="0"/>
                  <a:pt x="815" y="0"/>
                </a:cubicBez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 67">
            <a:extLst>
              <a:ext uri="{FF2B5EF4-FFF2-40B4-BE49-F238E27FC236}">
                <a16:creationId xmlns:a16="http://schemas.microsoft.com/office/drawing/2014/main" id="{E9265812-11FA-3C4D-9F1F-E7B3E1B9A3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026" y="5768725"/>
            <a:ext cx="3897290" cy="4683516"/>
          </a:xfrm>
          <a:custGeom>
            <a:avLst/>
            <a:gdLst>
              <a:gd name="T0" fmla="*/ 1647807 w 2666"/>
              <a:gd name="T1" fmla="*/ 289316 h 2311"/>
              <a:gd name="T2" fmla="*/ 1395505 w 2666"/>
              <a:gd name="T3" fmla="*/ 289316 h 2311"/>
              <a:gd name="T4" fmla="*/ 829460 w 2666"/>
              <a:gd name="T5" fmla="*/ 289316 h 2311"/>
              <a:gd name="T6" fmla="*/ 829460 w 2666"/>
              <a:gd name="T7" fmla="*/ 289316 h 2311"/>
              <a:gd name="T8" fmla="*/ 254917 w 2666"/>
              <a:gd name="T9" fmla="*/ 123433 h 2311"/>
              <a:gd name="T10" fmla="*/ 254917 w 2666"/>
              <a:gd name="T11" fmla="*/ 123433 h 2311"/>
              <a:gd name="T12" fmla="*/ 182363 w 2666"/>
              <a:gd name="T13" fmla="*/ 51594 h 2311"/>
              <a:gd name="T14" fmla="*/ 182363 w 2666"/>
              <a:gd name="T15" fmla="*/ 51594 h 2311"/>
              <a:gd name="T16" fmla="*/ 186939 w 2666"/>
              <a:gd name="T17" fmla="*/ 34613 h 2311"/>
              <a:gd name="T18" fmla="*/ 186939 w 2666"/>
              <a:gd name="T19" fmla="*/ 34613 h 2311"/>
              <a:gd name="T20" fmla="*/ 152296 w 2666"/>
              <a:gd name="T21" fmla="*/ 0 h 2311"/>
              <a:gd name="T22" fmla="*/ 152296 w 2666"/>
              <a:gd name="T23" fmla="*/ 0 h 2311"/>
              <a:gd name="T24" fmla="*/ 118307 w 2666"/>
              <a:gd name="T25" fmla="*/ 34613 h 2311"/>
              <a:gd name="T26" fmla="*/ 118307 w 2666"/>
              <a:gd name="T27" fmla="*/ 34613 h 2311"/>
              <a:gd name="T28" fmla="*/ 152296 w 2666"/>
              <a:gd name="T29" fmla="*/ 69227 h 2311"/>
              <a:gd name="T30" fmla="*/ 152296 w 2666"/>
              <a:gd name="T31" fmla="*/ 69227 h 2311"/>
              <a:gd name="T32" fmla="*/ 160794 w 2666"/>
              <a:gd name="T33" fmla="*/ 67921 h 2311"/>
              <a:gd name="T34" fmla="*/ 160794 w 2666"/>
              <a:gd name="T35" fmla="*/ 67921 h 2311"/>
              <a:gd name="T36" fmla="*/ 235961 w 2666"/>
              <a:gd name="T37" fmla="*/ 143025 h 2311"/>
              <a:gd name="T38" fmla="*/ 235961 w 2666"/>
              <a:gd name="T39" fmla="*/ 143025 h 2311"/>
              <a:gd name="T40" fmla="*/ 774554 w 2666"/>
              <a:gd name="T41" fmla="*/ 314787 h 2311"/>
              <a:gd name="T42" fmla="*/ 774554 w 2666"/>
              <a:gd name="T43" fmla="*/ 316093 h 2311"/>
              <a:gd name="T44" fmla="*/ 829460 w 2666"/>
              <a:gd name="T45" fmla="*/ 316093 h 2311"/>
              <a:gd name="T46" fmla="*/ 1369360 w 2666"/>
              <a:gd name="T47" fmla="*/ 316093 h 2311"/>
              <a:gd name="T48" fmla="*/ 1647807 w 2666"/>
              <a:gd name="T49" fmla="*/ 316093 h 2311"/>
              <a:gd name="T50" fmla="*/ 1647807 w 2666"/>
              <a:gd name="T51" fmla="*/ 316093 h 2311"/>
              <a:gd name="T52" fmla="*/ 1715131 w 2666"/>
              <a:gd name="T53" fmla="*/ 382707 h 2311"/>
              <a:gd name="T54" fmla="*/ 1715131 w 2666"/>
              <a:gd name="T55" fmla="*/ 1415234 h 2311"/>
              <a:gd name="T56" fmla="*/ 1715131 w 2666"/>
              <a:gd name="T57" fmla="*/ 1415234 h 2311"/>
              <a:gd name="T58" fmla="*/ 1647807 w 2666"/>
              <a:gd name="T59" fmla="*/ 1481848 h 2311"/>
              <a:gd name="T60" fmla="*/ 132034 w 2666"/>
              <a:gd name="T61" fmla="*/ 1481848 h 2311"/>
              <a:gd name="T62" fmla="*/ 132034 w 2666"/>
              <a:gd name="T63" fmla="*/ 1481848 h 2311"/>
              <a:gd name="T64" fmla="*/ 65363 w 2666"/>
              <a:gd name="T65" fmla="*/ 1415234 h 2311"/>
              <a:gd name="T66" fmla="*/ 65363 w 2666"/>
              <a:gd name="T67" fmla="*/ 760190 h 2311"/>
              <a:gd name="T68" fmla="*/ 105235 w 2666"/>
              <a:gd name="T69" fmla="*/ 760190 h 2311"/>
              <a:gd name="T70" fmla="*/ 52944 w 2666"/>
              <a:gd name="T71" fmla="*/ 669411 h 2311"/>
              <a:gd name="T72" fmla="*/ 0 w 2666"/>
              <a:gd name="T73" fmla="*/ 760190 h 2311"/>
              <a:gd name="T74" fmla="*/ 38564 w 2666"/>
              <a:gd name="T75" fmla="*/ 760190 h 2311"/>
              <a:gd name="T76" fmla="*/ 38564 w 2666"/>
              <a:gd name="T77" fmla="*/ 1415234 h 2311"/>
              <a:gd name="T78" fmla="*/ 38564 w 2666"/>
              <a:gd name="T79" fmla="*/ 1415234 h 2311"/>
              <a:gd name="T80" fmla="*/ 132034 w 2666"/>
              <a:gd name="T81" fmla="*/ 1508625 h 2311"/>
              <a:gd name="T82" fmla="*/ 1647807 w 2666"/>
              <a:gd name="T83" fmla="*/ 1508625 h 2311"/>
              <a:gd name="T84" fmla="*/ 1647807 w 2666"/>
              <a:gd name="T85" fmla="*/ 1508625 h 2311"/>
              <a:gd name="T86" fmla="*/ 1741930 w 2666"/>
              <a:gd name="T87" fmla="*/ 1415234 h 2311"/>
              <a:gd name="T88" fmla="*/ 1741930 w 2666"/>
              <a:gd name="T89" fmla="*/ 382707 h 2311"/>
              <a:gd name="T90" fmla="*/ 1741930 w 2666"/>
              <a:gd name="T91" fmla="*/ 382707 h 2311"/>
              <a:gd name="T92" fmla="*/ 1647807 w 2666"/>
              <a:gd name="T93" fmla="*/ 289316 h 231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66" h="2311">
                <a:moveTo>
                  <a:pt x="2521" y="443"/>
                </a:moveTo>
                <a:lnTo>
                  <a:pt x="2135" y="443"/>
                </a:lnTo>
                <a:lnTo>
                  <a:pt x="1269" y="443"/>
                </a:lnTo>
                <a:cubicBezTo>
                  <a:pt x="800" y="443"/>
                  <a:pt x="532" y="305"/>
                  <a:pt x="390" y="189"/>
                </a:cubicBezTo>
                <a:cubicBezTo>
                  <a:pt x="343" y="152"/>
                  <a:pt x="307" y="114"/>
                  <a:pt x="279" y="79"/>
                </a:cubicBezTo>
                <a:cubicBezTo>
                  <a:pt x="283" y="72"/>
                  <a:pt x="286" y="63"/>
                  <a:pt x="286" y="53"/>
                </a:cubicBezTo>
                <a:cubicBezTo>
                  <a:pt x="286" y="24"/>
                  <a:pt x="262" y="0"/>
                  <a:pt x="233" y="0"/>
                </a:cubicBezTo>
                <a:cubicBezTo>
                  <a:pt x="205" y="0"/>
                  <a:pt x="181" y="24"/>
                  <a:pt x="181" y="53"/>
                </a:cubicBezTo>
                <a:cubicBezTo>
                  <a:pt x="181" y="82"/>
                  <a:pt x="205" y="106"/>
                  <a:pt x="233" y="106"/>
                </a:cubicBezTo>
                <a:cubicBezTo>
                  <a:pt x="238" y="106"/>
                  <a:pt x="242" y="105"/>
                  <a:pt x="246" y="104"/>
                </a:cubicBezTo>
                <a:cubicBezTo>
                  <a:pt x="275" y="140"/>
                  <a:pt x="313" y="180"/>
                  <a:pt x="361" y="219"/>
                </a:cubicBezTo>
                <a:cubicBezTo>
                  <a:pt x="602" y="416"/>
                  <a:pt x="928" y="473"/>
                  <a:pt x="1185" y="482"/>
                </a:cubicBezTo>
                <a:lnTo>
                  <a:pt x="1185" y="484"/>
                </a:lnTo>
                <a:lnTo>
                  <a:pt x="1269" y="484"/>
                </a:lnTo>
                <a:lnTo>
                  <a:pt x="2095" y="484"/>
                </a:lnTo>
                <a:lnTo>
                  <a:pt x="2521" y="484"/>
                </a:lnTo>
                <a:cubicBezTo>
                  <a:pt x="2578" y="484"/>
                  <a:pt x="2624" y="530"/>
                  <a:pt x="2624" y="586"/>
                </a:cubicBezTo>
                <a:lnTo>
                  <a:pt x="2624" y="2167"/>
                </a:lnTo>
                <a:cubicBezTo>
                  <a:pt x="2624" y="2223"/>
                  <a:pt x="2578" y="2269"/>
                  <a:pt x="2521" y="2269"/>
                </a:cubicBezTo>
                <a:lnTo>
                  <a:pt x="202" y="2269"/>
                </a:lnTo>
                <a:cubicBezTo>
                  <a:pt x="146" y="2269"/>
                  <a:pt x="100" y="2223"/>
                  <a:pt x="100" y="2167"/>
                </a:cubicBezTo>
                <a:lnTo>
                  <a:pt x="100" y="1164"/>
                </a:lnTo>
                <a:lnTo>
                  <a:pt x="161" y="1164"/>
                </a:lnTo>
                <a:lnTo>
                  <a:pt x="81" y="1025"/>
                </a:lnTo>
                <a:lnTo>
                  <a:pt x="0" y="1164"/>
                </a:lnTo>
                <a:lnTo>
                  <a:pt x="59" y="1164"/>
                </a:lnTo>
                <a:lnTo>
                  <a:pt x="59" y="2167"/>
                </a:lnTo>
                <a:cubicBezTo>
                  <a:pt x="59" y="2245"/>
                  <a:pt x="123" y="2310"/>
                  <a:pt x="202" y="2310"/>
                </a:cubicBezTo>
                <a:lnTo>
                  <a:pt x="2521" y="2310"/>
                </a:lnTo>
                <a:cubicBezTo>
                  <a:pt x="2600" y="2310"/>
                  <a:pt x="2665" y="2245"/>
                  <a:pt x="2665" y="2167"/>
                </a:cubicBezTo>
                <a:lnTo>
                  <a:pt x="2665" y="586"/>
                </a:lnTo>
                <a:cubicBezTo>
                  <a:pt x="2665" y="508"/>
                  <a:pt x="2600" y="443"/>
                  <a:pt x="2521" y="443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603E422C-21B9-5747-902F-3E99F5DDE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1380" y="4519782"/>
            <a:ext cx="3132369" cy="2827267"/>
          </a:xfrm>
          <a:custGeom>
            <a:avLst/>
            <a:gdLst>
              <a:gd name="connsiteX0" fmla="*/ 1342336 w 2454094"/>
              <a:gd name="connsiteY0" fmla="*/ 0 h 2223438"/>
              <a:gd name="connsiteX1" fmla="*/ 2454094 w 2454094"/>
              <a:gd name="connsiteY1" fmla="*/ 1112343 h 2223438"/>
              <a:gd name="connsiteX2" fmla="*/ 1342336 w 2454094"/>
              <a:gd name="connsiteY2" fmla="*/ 2223438 h 2223438"/>
              <a:gd name="connsiteX3" fmla="*/ 532198 w 2454094"/>
              <a:gd name="connsiteY3" fmla="*/ 1873025 h 2223438"/>
              <a:gd name="connsiteX4" fmla="*/ 0 w 2454094"/>
              <a:gd name="connsiteY4" fmla="*/ 1945353 h 2223438"/>
              <a:gd name="connsiteX5" fmla="*/ 291650 w 2454094"/>
              <a:gd name="connsiteY5" fmla="*/ 1476473 h 2223438"/>
              <a:gd name="connsiteX6" fmla="*/ 230578 w 2454094"/>
              <a:gd name="connsiteY6" fmla="*/ 1112343 h 2223438"/>
              <a:gd name="connsiteX7" fmla="*/ 1342336 w 2454094"/>
              <a:gd name="connsiteY7" fmla="*/ 0 h 222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4094" h="2223438">
                <a:moveTo>
                  <a:pt x="1342336" y="0"/>
                </a:moveTo>
                <a:cubicBezTo>
                  <a:pt x="1955547" y="0"/>
                  <a:pt x="2454094" y="498809"/>
                  <a:pt x="2454094" y="1112343"/>
                </a:cubicBezTo>
                <a:cubicBezTo>
                  <a:pt x="2454094" y="1727124"/>
                  <a:pt x="1955547" y="2223438"/>
                  <a:pt x="1342336" y="2223438"/>
                </a:cubicBezTo>
                <a:cubicBezTo>
                  <a:pt x="1023266" y="2223438"/>
                  <a:pt x="734109" y="2088760"/>
                  <a:pt x="532198" y="1873025"/>
                </a:cubicBezTo>
                <a:lnTo>
                  <a:pt x="0" y="1945353"/>
                </a:lnTo>
                <a:lnTo>
                  <a:pt x="291650" y="1476473"/>
                </a:lnTo>
                <a:cubicBezTo>
                  <a:pt x="251766" y="1362994"/>
                  <a:pt x="230578" y="1239539"/>
                  <a:pt x="230578" y="1112343"/>
                </a:cubicBezTo>
                <a:cubicBezTo>
                  <a:pt x="230578" y="498809"/>
                  <a:pt x="729124" y="0"/>
                  <a:pt x="1342336" y="0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34">
            <a:extLst>
              <a:ext uri="{FF2B5EF4-FFF2-40B4-BE49-F238E27FC236}">
                <a16:creationId xmlns:a16="http://schemas.microsoft.com/office/drawing/2014/main" id="{3E85AFAC-2219-FE49-A7B8-79D7132BDA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845" y="6967922"/>
            <a:ext cx="4012492" cy="3975623"/>
          </a:xfrm>
          <a:custGeom>
            <a:avLst/>
            <a:gdLst>
              <a:gd name="T0" fmla="*/ 1648459 w 2666"/>
              <a:gd name="T1" fmla="*/ 288913 h 2309"/>
              <a:gd name="T2" fmla="*/ 1395504 w 2666"/>
              <a:gd name="T3" fmla="*/ 288913 h 2309"/>
              <a:gd name="T4" fmla="*/ 829459 w 2666"/>
              <a:gd name="T5" fmla="*/ 288913 h 2309"/>
              <a:gd name="T6" fmla="*/ 829459 w 2666"/>
              <a:gd name="T7" fmla="*/ 288913 h 2309"/>
              <a:gd name="T8" fmla="*/ 254916 w 2666"/>
              <a:gd name="T9" fmla="*/ 122886 h 2309"/>
              <a:gd name="T10" fmla="*/ 254916 w 2666"/>
              <a:gd name="T11" fmla="*/ 122886 h 2309"/>
              <a:gd name="T12" fmla="*/ 182363 w 2666"/>
              <a:gd name="T13" fmla="*/ 51638 h 2309"/>
              <a:gd name="T14" fmla="*/ 182363 w 2666"/>
              <a:gd name="T15" fmla="*/ 51638 h 2309"/>
              <a:gd name="T16" fmla="*/ 187592 w 2666"/>
              <a:gd name="T17" fmla="*/ 34643 h 2309"/>
              <a:gd name="T18" fmla="*/ 187592 w 2666"/>
              <a:gd name="T19" fmla="*/ 34643 h 2309"/>
              <a:gd name="T20" fmla="*/ 152950 w 2666"/>
              <a:gd name="T21" fmla="*/ 0 h 2309"/>
              <a:gd name="T22" fmla="*/ 152950 w 2666"/>
              <a:gd name="T23" fmla="*/ 0 h 2309"/>
              <a:gd name="T24" fmla="*/ 118307 w 2666"/>
              <a:gd name="T25" fmla="*/ 34643 h 2309"/>
              <a:gd name="T26" fmla="*/ 118307 w 2666"/>
              <a:gd name="T27" fmla="*/ 34643 h 2309"/>
              <a:gd name="T28" fmla="*/ 152950 w 2666"/>
              <a:gd name="T29" fmla="*/ 69287 h 2309"/>
              <a:gd name="T30" fmla="*/ 152950 w 2666"/>
              <a:gd name="T31" fmla="*/ 69287 h 2309"/>
              <a:gd name="T32" fmla="*/ 160793 w 2666"/>
              <a:gd name="T33" fmla="*/ 67980 h 2309"/>
              <a:gd name="T34" fmla="*/ 160793 w 2666"/>
              <a:gd name="T35" fmla="*/ 67980 h 2309"/>
              <a:gd name="T36" fmla="*/ 236615 w 2666"/>
              <a:gd name="T37" fmla="*/ 142496 h 2309"/>
              <a:gd name="T38" fmla="*/ 236615 w 2666"/>
              <a:gd name="T39" fmla="*/ 142496 h 2309"/>
              <a:gd name="T40" fmla="*/ 774554 w 2666"/>
              <a:gd name="T41" fmla="*/ 314406 h 2309"/>
              <a:gd name="T42" fmla="*/ 774554 w 2666"/>
              <a:gd name="T43" fmla="*/ 315713 h 2309"/>
              <a:gd name="T44" fmla="*/ 829459 w 2666"/>
              <a:gd name="T45" fmla="*/ 315713 h 2309"/>
              <a:gd name="T46" fmla="*/ 1369358 w 2666"/>
              <a:gd name="T47" fmla="*/ 315713 h 2309"/>
              <a:gd name="T48" fmla="*/ 1648459 w 2666"/>
              <a:gd name="T49" fmla="*/ 315713 h 2309"/>
              <a:gd name="T50" fmla="*/ 1648459 w 2666"/>
              <a:gd name="T51" fmla="*/ 315713 h 2309"/>
              <a:gd name="T52" fmla="*/ 1715129 w 2666"/>
              <a:gd name="T53" fmla="*/ 382385 h 2309"/>
              <a:gd name="T54" fmla="*/ 1715129 w 2666"/>
              <a:gd name="T55" fmla="*/ 1415806 h 2309"/>
              <a:gd name="T56" fmla="*/ 1715129 w 2666"/>
              <a:gd name="T57" fmla="*/ 1415806 h 2309"/>
              <a:gd name="T58" fmla="*/ 1648459 w 2666"/>
              <a:gd name="T59" fmla="*/ 1482478 h 2309"/>
              <a:gd name="T60" fmla="*/ 132687 w 2666"/>
              <a:gd name="T61" fmla="*/ 1482478 h 2309"/>
              <a:gd name="T62" fmla="*/ 132687 w 2666"/>
              <a:gd name="T63" fmla="*/ 1482478 h 2309"/>
              <a:gd name="T64" fmla="*/ 65363 w 2666"/>
              <a:gd name="T65" fmla="*/ 1415806 h 2309"/>
              <a:gd name="T66" fmla="*/ 65363 w 2666"/>
              <a:gd name="T67" fmla="*/ 760195 h 2309"/>
              <a:gd name="T68" fmla="*/ 105235 w 2666"/>
              <a:gd name="T69" fmla="*/ 760195 h 2309"/>
              <a:gd name="T70" fmla="*/ 52944 w 2666"/>
              <a:gd name="T71" fmla="*/ 669338 h 2309"/>
              <a:gd name="T72" fmla="*/ 0 w 2666"/>
              <a:gd name="T73" fmla="*/ 760195 h 2309"/>
              <a:gd name="T74" fmla="*/ 38564 w 2666"/>
              <a:gd name="T75" fmla="*/ 760195 h 2309"/>
              <a:gd name="T76" fmla="*/ 38564 w 2666"/>
              <a:gd name="T77" fmla="*/ 1415806 h 2309"/>
              <a:gd name="T78" fmla="*/ 38564 w 2666"/>
              <a:gd name="T79" fmla="*/ 1415806 h 2309"/>
              <a:gd name="T80" fmla="*/ 132687 w 2666"/>
              <a:gd name="T81" fmla="*/ 1508624 h 2309"/>
              <a:gd name="T82" fmla="*/ 1648459 w 2666"/>
              <a:gd name="T83" fmla="*/ 1508624 h 2309"/>
              <a:gd name="T84" fmla="*/ 1648459 w 2666"/>
              <a:gd name="T85" fmla="*/ 1508624 h 2309"/>
              <a:gd name="T86" fmla="*/ 1741928 w 2666"/>
              <a:gd name="T87" fmla="*/ 1415806 h 2309"/>
              <a:gd name="T88" fmla="*/ 1741928 w 2666"/>
              <a:gd name="T89" fmla="*/ 382385 h 2309"/>
              <a:gd name="T90" fmla="*/ 1741928 w 2666"/>
              <a:gd name="T91" fmla="*/ 382385 h 2309"/>
              <a:gd name="T92" fmla="*/ 1648459 w 2666"/>
              <a:gd name="T93" fmla="*/ 288913 h 230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66" h="2309">
                <a:moveTo>
                  <a:pt x="2522" y="442"/>
                </a:moveTo>
                <a:lnTo>
                  <a:pt x="2135" y="442"/>
                </a:lnTo>
                <a:lnTo>
                  <a:pt x="1269" y="442"/>
                </a:lnTo>
                <a:cubicBezTo>
                  <a:pt x="801" y="442"/>
                  <a:pt x="532" y="304"/>
                  <a:pt x="390" y="188"/>
                </a:cubicBezTo>
                <a:cubicBezTo>
                  <a:pt x="343" y="150"/>
                  <a:pt x="307" y="114"/>
                  <a:pt x="279" y="79"/>
                </a:cubicBezTo>
                <a:cubicBezTo>
                  <a:pt x="283" y="71"/>
                  <a:pt x="287" y="63"/>
                  <a:pt x="287" y="53"/>
                </a:cubicBezTo>
                <a:cubicBezTo>
                  <a:pt x="287" y="24"/>
                  <a:pt x="263" y="0"/>
                  <a:pt x="234" y="0"/>
                </a:cubicBezTo>
                <a:cubicBezTo>
                  <a:pt x="205" y="0"/>
                  <a:pt x="181" y="24"/>
                  <a:pt x="181" y="53"/>
                </a:cubicBezTo>
                <a:cubicBezTo>
                  <a:pt x="181" y="82"/>
                  <a:pt x="205" y="106"/>
                  <a:pt x="234" y="106"/>
                </a:cubicBezTo>
                <a:cubicBezTo>
                  <a:pt x="238" y="106"/>
                  <a:pt x="242" y="105"/>
                  <a:pt x="246" y="104"/>
                </a:cubicBezTo>
                <a:cubicBezTo>
                  <a:pt x="276" y="140"/>
                  <a:pt x="313" y="178"/>
                  <a:pt x="362" y="218"/>
                </a:cubicBezTo>
                <a:cubicBezTo>
                  <a:pt x="602" y="415"/>
                  <a:pt x="928" y="472"/>
                  <a:pt x="1185" y="481"/>
                </a:cubicBezTo>
                <a:lnTo>
                  <a:pt x="1185" y="483"/>
                </a:lnTo>
                <a:lnTo>
                  <a:pt x="1269" y="483"/>
                </a:lnTo>
                <a:lnTo>
                  <a:pt x="2095" y="483"/>
                </a:lnTo>
                <a:lnTo>
                  <a:pt x="2522" y="483"/>
                </a:lnTo>
                <a:cubicBezTo>
                  <a:pt x="2578" y="483"/>
                  <a:pt x="2624" y="529"/>
                  <a:pt x="2624" y="585"/>
                </a:cubicBezTo>
                <a:lnTo>
                  <a:pt x="2624" y="2166"/>
                </a:lnTo>
                <a:cubicBezTo>
                  <a:pt x="2624" y="2222"/>
                  <a:pt x="2578" y="2268"/>
                  <a:pt x="2522" y="2268"/>
                </a:cubicBezTo>
                <a:lnTo>
                  <a:pt x="203" y="2268"/>
                </a:lnTo>
                <a:cubicBezTo>
                  <a:pt x="146" y="2268"/>
                  <a:pt x="100" y="2222"/>
                  <a:pt x="100" y="2166"/>
                </a:cubicBezTo>
                <a:lnTo>
                  <a:pt x="100" y="1163"/>
                </a:lnTo>
                <a:lnTo>
                  <a:pt x="161" y="1163"/>
                </a:lnTo>
                <a:lnTo>
                  <a:pt x="81" y="1024"/>
                </a:lnTo>
                <a:lnTo>
                  <a:pt x="0" y="1163"/>
                </a:lnTo>
                <a:lnTo>
                  <a:pt x="59" y="1163"/>
                </a:lnTo>
                <a:lnTo>
                  <a:pt x="59" y="2166"/>
                </a:lnTo>
                <a:cubicBezTo>
                  <a:pt x="59" y="2245"/>
                  <a:pt x="124" y="2308"/>
                  <a:pt x="203" y="2308"/>
                </a:cubicBezTo>
                <a:lnTo>
                  <a:pt x="2522" y="2308"/>
                </a:lnTo>
                <a:cubicBezTo>
                  <a:pt x="2601" y="2308"/>
                  <a:pt x="2665" y="2245"/>
                  <a:pt x="2665" y="2166"/>
                </a:cubicBezTo>
                <a:lnTo>
                  <a:pt x="2665" y="585"/>
                </a:lnTo>
                <a:cubicBezTo>
                  <a:pt x="2665" y="506"/>
                  <a:pt x="2601" y="442"/>
                  <a:pt x="2522" y="442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66E545D4-79C1-6E4B-9B74-D9C2AEB9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8509" y="7205215"/>
            <a:ext cx="3125176" cy="2827266"/>
          </a:xfrm>
          <a:custGeom>
            <a:avLst/>
            <a:gdLst>
              <a:gd name="connsiteX0" fmla="*/ 1341770 w 2454093"/>
              <a:gd name="connsiteY0" fmla="*/ 0 h 2223438"/>
              <a:gd name="connsiteX1" fmla="*/ 2454093 w 2454093"/>
              <a:gd name="connsiteY1" fmla="*/ 1111096 h 2223438"/>
              <a:gd name="connsiteX2" fmla="*/ 1341770 w 2454093"/>
              <a:gd name="connsiteY2" fmla="*/ 2223438 h 2223438"/>
              <a:gd name="connsiteX3" fmla="*/ 532468 w 2454093"/>
              <a:gd name="connsiteY3" fmla="*/ 1871778 h 2223438"/>
              <a:gd name="connsiteX4" fmla="*/ 0 w 2454093"/>
              <a:gd name="connsiteY4" fmla="*/ 1944106 h 2223438"/>
              <a:gd name="connsiteX5" fmla="*/ 291798 w 2454093"/>
              <a:gd name="connsiteY5" fmla="*/ 1475226 h 2223438"/>
              <a:gd name="connsiteX6" fmla="*/ 230695 w 2454093"/>
              <a:gd name="connsiteY6" fmla="*/ 1111096 h 2223438"/>
              <a:gd name="connsiteX7" fmla="*/ 1341770 w 2454093"/>
              <a:gd name="connsiteY7" fmla="*/ 0 h 222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4093" h="2223438">
                <a:moveTo>
                  <a:pt x="1341770" y="0"/>
                </a:moveTo>
                <a:cubicBezTo>
                  <a:pt x="1955294" y="0"/>
                  <a:pt x="2454093" y="498809"/>
                  <a:pt x="2454093" y="1111096"/>
                </a:cubicBezTo>
                <a:cubicBezTo>
                  <a:pt x="2454093" y="1725877"/>
                  <a:pt x="1955294" y="2223438"/>
                  <a:pt x="1341770" y="2223438"/>
                </a:cubicBezTo>
                <a:cubicBezTo>
                  <a:pt x="1023786" y="2223438"/>
                  <a:pt x="735729" y="2087513"/>
                  <a:pt x="532468" y="1871778"/>
                </a:cubicBezTo>
                <a:lnTo>
                  <a:pt x="0" y="1944106"/>
                </a:lnTo>
                <a:lnTo>
                  <a:pt x="291798" y="1475226"/>
                </a:lnTo>
                <a:cubicBezTo>
                  <a:pt x="251894" y="1361747"/>
                  <a:pt x="230695" y="1239539"/>
                  <a:pt x="230695" y="1111096"/>
                </a:cubicBezTo>
                <a:cubicBezTo>
                  <a:pt x="230695" y="498809"/>
                  <a:pt x="729494" y="0"/>
                  <a:pt x="1341770" y="0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Freeform 204">
            <a:extLst>
              <a:ext uri="{FF2B5EF4-FFF2-40B4-BE49-F238E27FC236}">
                <a16:creationId xmlns:a16="http://schemas.microsoft.com/office/drawing/2014/main" id="{C3946DBD-1888-504C-8553-D3F7DDE35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5122" y="9649600"/>
            <a:ext cx="4282563" cy="3413891"/>
          </a:xfrm>
          <a:custGeom>
            <a:avLst/>
            <a:gdLst>
              <a:gd name="T0" fmla="*/ 1645665 w 2664"/>
              <a:gd name="T1" fmla="*/ 289316 h 2311"/>
              <a:gd name="T2" fmla="*/ 1393591 w 2664"/>
              <a:gd name="T3" fmla="*/ 289316 h 2311"/>
              <a:gd name="T4" fmla="*/ 828710 w 2664"/>
              <a:gd name="T5" fmla="*/ 289316 h 2311"/>
              <a:gd name="T6" fmla="*/ 828710 w 2664"/>
              <a:gd name="T7" fmla="*/ 289316 h 2311"/>
              <a:gd name="T8" fmla="*/ 254033 w 2664"/>
              <a:gd name="T9" fmla="*/ 123433 h 2311"/>
              <a:gd name="T10" fmla="*/ 254033 w 2664"/>
              <a:gd name="T11" fmla="*/ 123433 h 2311"/>
              <a:gd name="T12" fmla="*/ 181546 w 2664"/>
              <a:gd name="T13" fmla="*/ 51594 h 2311"/>
              <a:gd name="T14" fmla="*/ 181546 w 2664"/>
              <a:gd name="T15" fmla="*/ 51594 h 2311"/>
              <a:gd name="T16" fmla="*/ 186770 w 2664"/>
              <a:gd name="T17" fmla="*/ 34613 h 2311"/>
              <a:gd name="T18" fmla="*/ 186770 w 2664"/>
              <a:gd name="T19" fmla="*/ 34613 h 2311"/>
              <a:gd name="T20" fmla="*/ 152159 w 2664"/>
              <a:gd name="T21" fmla="*/ 0 h 2311"/>
              <a:gd name="T22" fmla="*/ 152159 w 2664"/>
              <a:gd name="T23" fmla="*/ 0 h 2311"/>
              <a:gd name="T24" fmla="*/ 117548 w 2664"/>
              <a:gd name="T25" fmla="*/ 34613 h 2311"/>
              <a:gd name="T26" fmla="*/ 117548 w 2664"/>
              <a:gd name="T27" fmla="*/ 34613 h 2311"/>
              <a:gd name="T28" fmla="*/ 152159 w 2664"/>
              <a:gd name="T29" fmla="*/ 69227 h 2311"/>
              <a:gd name="T30" fmla="*/ 152159 w 2664"/>
              <a:gd name="T31" fmla="*/ 69227 h 2311"/>
              <a:gd name="T32" fmla="*/ 159995 w 2664"/>
              <a:gd name="T33" fmla="*/ 67921 h 2311"/>
              <a:gd name="T34" fmla="*/ 159995 w 2664"/>
              <a:gd name="T35" fmla="*/ 67921 h 2311"/>
              <a:gd name="T36" fmla="*/ 235748 w 2664"/>
              <a:gd name="T37" fmla="*/ 143025 h 2311"/>
              <a:gd name="T38" fmla="*/ 235748 w 2664"/>
              <a:gd name="T39" fmla="*/ 143025 h 2311"/>
              <a:gd name="T40" fmla="*/ 773201 w 2664"/>
              <a:gd name="T41" fmla="*/ 314787 h 2311"/>
              <a:gd name="T42" fmla="*/ 773201 w 2664"/>
              <a:gd name="T43" fmla="*/ 316093 h 2311"/>
              <a:gd name="T44" fmla="*/ 828710 w 2664"/>
              <a:gd name="T45" fmla="*/ 316093 h 2311"/>
              <a:gd name="T46" fmla="*/ 1366816 w 2664"/>
              <a:gd name="T47" fmla="*/ 316093 h 2311"/>
              <a:gd name="T48" fmla="*/ 1645665 w 2664"/>
              <a:gd name="T49" fmla="*/ 316093 h 2311"/>
              <a:gd name="T50" fmla="*/ 1645665 w 2664"/>
              <a:gd name="T51" fmla="*/ 316093 h 2311"/>
              <a:gd name="T52" fmla="*/ 1712275 w 2664"/>
              <a:gd name="T53" fmla="*/ 382707 h 2311"/>
              <a:gd name="T54" fmla="*/ 1712275 w 2664"/>
              <a:gd name="T55" fmla="*/ 1415234 h 2311"/>
              <a:gd name="T56" fmla="*/ 1712275 w 2664"/>
              <a:gd name="T57" fmla="*/ 1415234 h 2311"/>
              <a:gd name="T58" fmla="*/ 1645665 w 2664"/>
              <a:gd name="T59" fmla="*/ 1481848 h 2311"/>
              <a:gd name="T60" fmla="*/ 131914 w 2664"/>
              <a:gd name="T61" fmla="*/ 1481848 h 2311"/>
              <a:gd name="T62" fmla="*/ 131914 w 2664"/>
              <a:gd name="T63" fmla="*/ 1481848 h 2311"/>
              <a:gd name="T64" fmla="*/ 65304 w 2664"/>
              <a:gd name="T65" fmla="*/ 1415234 h 2311"/>
              <a:gd name="T66" fmla="*/ 65304 w 2664"/>
              <a:gd name="T67" fmla="*/ 760190 h 2311"/>
              <a:gd name="T68" fmla="*/ 104487 w 2664"/>
              <a:gd name="T69" fmla="*/ 760190 h 2311"/>
              <a:gd name="T70" fmla="*/ 52243 w 2664"/>
              <a:gd name="T71" fmla="*/ 669411 h 2311"/>
              <a:gd name="T72" fmla="*/ 0 w 2664"/>
              <a:gd name="T73" fmla="*/ 760190 h 2311"/>
              <a:gd name="T74" fmla="*/ 38529 w 2664"/>
              <a:gd name="T75" fmla="*/ 760190 h 2311"/>
              <a:gd name="T76" fmla="*/ 38529 w 2664"/>
              <a:gd name="T77" fmla="*/ 1415234 h 2311"/>
              <a:gd name="T78" fmla="*/ 38529 w 2664"/>
              <a:gd name="T79" fmla="*/ 1415234 h 2311"/>
              <a:gd name="T80" fmla="*/ 131914 w 2664"/>
              <a:gd name="T81" fmla="*/ 1508625 h 2311"/>
              <a:gd name="T82" fmla="*/ 1645665 w 2664"/>
              <a:gd name="T83" fmla="*/ 1508625 h 2311"/>
              <a:gd name="T84" fmla="*/ 1645665 w 2664"/>
              <a:gd name="T85" fmla="*/ 1508625 h 2311"/>
              <a:gd name="T86" fmla="*/ 1739050 w 2664"/>
              <a:gd name="T87" fmla="*/ 1415234 h 2311"/>
              <a:gd name="T88" fmla="*/ 1739050 w 2664"/>
              <a:gd name="T89" fmla="*/ 382707 h 2311"/>
              <a:gd name="T90" fmla="*/ 1739050 w 2664"/>
              <a:gd name="T91" fmla="*/ 382707 h 2311"/>
              <a:gd name="T92" fmla="*/ 1645665 w 2664"/>
              <a:gd name="T93" fmla="*/ 289316 h 231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64" h="2311">
                <a:moveTo>
                  <a:pt x="2520" y="443"/>
                </a:moveTo>
                <a:lnTo>
                  <a:pt x="2134" y="443"/>
                </a:lnTo>
                <a:lnTo>
                  <a:pt x="1269" y="443"/>
                </a:lnTo>
                <a:cubicBezTo>
                  <a:pt x="800" y="443"/>
                  <a:pt x="532" y="305"/>
                  <a:pt x="389" y="189"/>
                </a:cubicBezTo>
                <a:cubicBezTo>
                  <a:pt x="343" y="152"/>
                  <a:pt x="306" y="114"/>
                  <a:pt x="278" y="79"/>
                </a:cubicBezTo>
                <a:cubicBezTo>
                  <a:pt x="283" y="72"/>
                  <a:pt x="286" y="63"/>
                  <a:pt x="286" y="53"/>
                </a:cubicBezTo>
                <a:cubicBezTo>
                  <a:pt x="286" y="24"/>
                  <a:pt x="263" y="0"/>
                  <a:pt x="233" y="0"/>
                </a:cubicBezTo>
                <a:cubicBezTo>
                  <a:pt x="204" y="0"/>
                  <a:pt x="180" y="24"/>
                  <a:pt x="180" y="53"/>
                </a:cubicBezTo>
                <a:cubicBezTo>
                  <a:pt x="180" y="82"/>
                  <a:pt x="204" y="106"/>
                  <a:pt x="233" y="106"/>
                </a:cubicBezTo>
                <a:cubicBezTo>
                  <a:pt x="237" y="106"/>
                  <a:pt x="242" y="105"/>
                  <a:pt x="245" y="104"/>
                </a:cubicBezTo>
                <a:cubicBezTo>
                  <a:pt x="275" y="140"/>
                  <a:pt x="313" y="180"/>
                  <a:pt x="361" y="219"/>
                </a:cubicBezTo>
                <a:cubicBezTo>
                  <a:pt x="601" y="416"/>
                  <a:pt x="927" y="473"/>
                  <a:pt x="1184" y="482"/>
                </a:cubicBezTo>
                <a:lnTo>
                  <a:pt x="1184" y="484"/>
                </a:lnTo>
                <a:lnTo>
                  <a:pt x="1269" y="484"/>
                </a:lnTo>
                <a:lnTo>
                  <a:pt x="2093" y="484"/>
                </a:lnTo>
                <a:lnTo>
                  <a:pt x="2520" y="484"/>
                </a:lnTo>
                <a:cubicBezTo>
                  <a:pt x="2576" y="484"/>
                  <a:pt x="2622" y="530"/>
                  <a:pt x="2622" y="586"/>
                </a:cubicBezTo>
                <a:lnTo>
                  <a:pt x="2622" y="2167"/>
                </a:lnTo>
                <a:cubicBezTo>
                  <a:pt x="2622" y="2223"/>
                  <a:pt x="2576" y="2269"/>
                  <a:pt x="2520" y="2269"/>
                </a:cubicBezTo>
                <a:lnTo>
                  <a:pt x="202" y="2269"/>
                </a:lnTo>
                <a:cubicBezTo>
                  <a:pt x="146" y="2269"/>
                  <a:pt x="100" y="2223"/>
                  <a:pt x="100" y="2167"/>
                </a:cubicBezTo>
                <a:lnTo>
                  <a:pt x="100" y="1164"/>
                </a:lnTo>
                <a:lnTo>
                  <a:pt x="160" y="1164"/>
                </a:lnTo>
                <a:lnTo>
                  <a:pt x="80" y="1025"/>
                </a:lnTo>
                <a:lnTo>
                  <a:pt x="0" y="1164"/>
                </a:lnTo>
                <a:lnTo>
                  <a:pt x="59" y="1164"/>
                </a:lnTo>
                <a:lnTo>
                  <a:pt x="59" y="2167"/>
                </a:lnTo>
                <a:cubicBezTo>
                  <a:pt x="59" y="2245"/>
                  <a:pt x="123" y="2310"/>
                  <a:pt x="202" y="2310"/>
                </a:cubicBezTo>
                <a:lnTo>
                  <a:pt x="2520" y="2310"/>
                </a:lnTo>
                <a:cubicBezTo>
                  <a:pt x="2599" y="2310"/>
                  <a:pt x="2663" y="2245"/>
                  <a:pt x="2663" y="2167"/>
                </a:cubicBezTo>
                <a:lnTo>
                  <a:pt x="2663" y="586"/>
                </a:lnTo>
                <a:cubicBezTo>
                  <a:pt x="2663" y="508"/>
                  <a:pt x="2599" y="443"/>
                  <a:pt x="2520" y="443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75140AF2-996C-AF44-9873-D879086AC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61294" y="2758152"/>
            <a:ext cx="3132369" cy="2827267"/>
          </a:xfrm>
          <a:custGeom>
            <a:avLst/>
            <a:gdLst>
              <a:gd name="connsiteX0" fmla="*/ 1342338 w 2454098"/>
              <a:gd name="connsiteY0" fmla="*/ 0 h 2223438"/>
              <a:gd name="connsiteX1" fmla="*/ 2454098 w 2454098"/>
              <a:gd name="connsiteY1" fmla="*/ 1112343 h 2223438"/>
              <a:gd name="connsiteX2" fmla="*/ 1342338 w 2454098"/>
              <a:gd name="connsiteY2" fmla="*/ 2223438 h 2223438"/>
              <a:gd name="connsiteX3" fmla="*/ 532199 w 2454098"/>
              <a:gd name="connsiteY3" fmla="*/ 1873025 h 2223438"/>
              <a:gd name="connsiteX4" fmla="*/ 0 w 2454098"/>
              <a:gd name="connsiteY4" fmla="*/ 1945353 h 2223438"/>
              <a:gd name="connsiteX5" fmla="*/ 292896 w 2454098"/>
              <a:gd name="connsiteY5" fmla="*/ 1476473 h 2223438"/>
              <a:gd name="connsiteX6" fmla="*/ 230578 w 2454098"/>
              <a:gd name="connsiteY6" fmla="*/ 1112343 h 2223438"/>
              <a:gd name="connsiteX7" fmla="*/ 1342338 w 2454098"/>
              <a:gd name="connsiteY7" fmla="*/ 0 h 222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4098" h="2223438">
                <a:moveTo>
                  <a:pt x="1342338" y="0"/>
                </a:moveTo>
                <a:cubicBezTo>
                  <a:pt x="1956797" y="0"/>
                  <a:pt x="2454098" y="498809"/>
                  <a:pt x="2454098" y="1112343"/>
                </a:cubicBezTo>
                <a:cubicBezTo>
                  <a:pt x="2454098" y="1727124"/>
                  <a:pt x="1956797" y="2223438"/>
                  <a:pt x="1342338" y="2223438"/>
                </a:cubicBezTo>
                <a:cubicBezTo>
                  <a:pt x="1023268" y="2223438"/>
                  <a:pt x="735357" y="2088760"/>
                  <a:pt x="532199" y="1873025"/>
                </a:cubicBezTo>
                <a:lnTo>
                  <a:pt x="0" y="1945353"/>
                </a:lnTo>
                <a:lnTo>
                  <a:pt x="292896" y="1476473"/>
                </a:lnTo>
                <a:cubicBezTo>
                  <a:pt x="253013" y="1362994"/>
                  <a:pt x="230578" y="1239539"/>
                  <a:pt x="230578" y="1112343"/>
                </a:cubicBezTo>
                <a:cubicBezTo>
                  <a:pt x="230578" y="498809"/>
                  <a:pt x="729125" y="0"/>
                  <a:pt x="1342338" y="0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269">
            <a:extLst>
              <a:ext uri="{FF2B5EF4-FFF2-40B4-BE49-F238E27FC236}">
                <a16:creationId xmlns:a16="http://schemas.microsoft.com/office/drawing/2014/main" id="{5CEE597A-1649-C945-8626-4BF8628975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82048" y="5183493"/>
            <a:ext cx="4276237" cy="4151367"/>
          </a:xfrm>
          <a:custGeom>
            <a:avLst/>
            <a:gdLst>
              <a:gd name="T0" fmla="*/ 1645700 w 2665"/>
              <a:gd name="T1" fmla="*/ 288913 h 2309"/>
              <a:gd name="T2" fmla="*/ 1393721 w 2665"/>
              <a:gd name="T3" fmla="*/ 288913 h 2309"/>
              <a:gd name="T4" fmla="*/ 828399 w 2665"/>
              <a:gd name="T5" fmla="*/ 288913 h 2309"/>
              <a:gd name="T6" fmla="*/ 828399 w 2665"/>
              <a:gd name="T7" fmla="*/ 288913 h 2309"/>
              <a:gd name="T8" fmla="*/ 253938 w 2665"/>
              <a:gd name="T9" fmla="*/ 122886 h 2309"/>
              <a:gd name="T10" fmla="*/ 253938 w 2665"/>
              <a:gd name="T11" fmla="*/ 122886 h 2309"/>
              <a:gd name="T12" fmla="*/ 182130 w 2665"/>
              <a:gd name="T13" fmla="*/ 51638 h 2309"/>
              <a:gd name="T14" fmla="*/ 182130 w 2665"/>
              <a:gd name="T15" fmla="*/ 51638 h 2309"/>
              <a:gd name="T16" fmla="*/ 186700 w 2665"/>
              <a:gd name="T17" fmla="*/ 34643 h 2309"/>
              <a:gd name="T18" fmla="*/ 186700 w 2665"/>
              <a:gd name="T19" fmla="*/ 34643 h 2309"/>
              <a:gd name="T20" fmla="*/ 152754 w 2665"/>
              <a:gd name="T21" fmla="*/ 0 h 2309"/>
              <a:gd name="T22" fmla="*/ 152754 w 2665"/>
              <a:gd name="T23" fmla="*/ 0 h 2309"/>
              <a:gd name="T24" fmla="*/ 118156 w 2665"/>
              <a:gd name="T25" fmla="*/ 34643 h 2309"/>
              <a:gd name="T26" fmla="*/ 118156 w 2665"/>
              <a:gd name="T27" fmla="*/ 34643 h 2309"/>
              <a:gd name="T28" fmla="*/ 152754 w 2665"/>
              <a:gd name="T29" fmla="*/ 69287 h 2309"/>
              <a:gd name="T30" fmla="*/ 152754 w 2665"/>
              <a:gd name="T31" fmla="*/ 69287 h 2309"/>
              <a:gd name="T32" fmla="*/ 160588 w 2665"/>
              <a:gd name="T33" fmla="*/ 67980 h 2309"/>
              <a:gd name="T34" fmla="*/ 160588 w 2665"/>
              <a:gd name="T35" fmla="*/ 67980 h 2309"/>
              <a:gd name="T36" fmla="*/ 235660 w 2665"/>
              <a:gd name="T37" fmla="*/ 142496 h 2309"/>
              <a:gd name="T38" fmla="*/ 235660 w 2665"/>
              <a:gd name="T39" fmla="*/ 142496 h 2309"/>
              <a:gd name="T40" fmla="*/ 772911 w 2665"/>
              <a:gd name="T41" fmla="*/ 314406 h 2309"/>
              <a:gd name="T42" fmla="*/ 772911 w 2665"/>
              <a:gd name="T43" fmla="*/ 315713 h 2309"/>
              <a:gd name="T44" fmla="*/ 828399 w 2665"/>
              <a:gd name="T45" fmla="*/ 315713 h 2309"/>
              <a:gd name="T46" fmla="*/ 1366956 w 2665"/>
              <a:gd name="T47" fmla="*/ 315713 h 2309"/>
              <a:gd name="T48" fmla="*/ 1645700 w 2665"/>
              <a:gd name="T49" fmla="*/ 315713 h 2309"/>
              <a:gd name="T50" fmla="*/ 1645700 w 2665"/>
              <a:gd name="T51" fmla="*/ 315713 h 2309"/>
              <a:gd name="T52" fmla="*/ 1712286 w 2665"/>
              <a:gd name="T53" fmla="*/ 382385 h 2309"/>
              <a:gd name="T54" fmla="*/ 1712286 w 2665"/>
              <a:gd name="T55" fmla="*/ 1415806 h 2309"/>
              <a:gd name="T56" fmla="*/ 1712286 w 2665"/>
              <a:gd name="T57" fmla="*/ 1415806 h 2309"/>
              <a:gd name="T58" fmla="*/ 1645700 w 2665"/>
              <a:gd name="T59" fmla="*/ 1482478 h 2309"/>
              <a:gd name="T60" fmla="*/ 131865 w 2665"/>
              <a:gd name="T61" fmla="*/ 1482478 h 2309"/>
              <a:gd name="T62" fmla="*/ 131865 w 2665"/>
              <a:gd name="T63" fmla="*/ 1482478 h 2309"/>
              <a:gd name="T64" fmla="*/ 65280 w 2665"/>
              <a:gd name="T65" fmla="*/ 1415806 h 2309"/>
              <a:gd name="T66" fmla="*/ 65280 w 2665"/>
              <a:gd name="T67" fmla="*/ 760195 h 2309"/>
              <a:gd name="T68" fmla="*/ 105100 w 2665"/>
              <a:gd name="T69" fmla="*/ 760195 h 2309"/>
              <a:gd name="T70" fmla="*/ 52224 w 2665"/>
              <a:gd name="T71" fmla="*/ 669338 h 2309"/>
              <a:gd name="T72" fmla="*/ 0 w 2665"/>
              <a:gd name="T73" fmla="*/ 760195 h 2309"/>
              <a:gd name="T74" fmla="*/ 38515 w 2665"/>
              <a:gd name="T75" fmla="*/ 760195 h 2309"/>
              <a:gd name="T76" fmla="*/ 38515 w 2665"/>
              <a:gd name="T77" fmla="*/ 1415806 h 2309"/>
              <a:gd name="T78" fmla="*/ 38515 w 2665"/>
              <a:gd name="T79" fmla="*/ 1415806 h 2309"/>
              <a:gd name="T80" fmla="*/ 131865 w 2665"/>
              <a:gd name="T81" fmla="*/ 1508624 h 2309"/>
              <a:gd name="T82" fmla="*/ 1645700 w 2665"/>
              <a:gd name="T83" fmla="*/ 1508624 h 2309"/>
              <a:gd name="T84" fmla="*/ 1645700 w 2665"/>
              <a:gd name="T85" fmla="*/ 1508624 h 2309"/>
              <a:gd name="T86" fmla="*/ 1739050 w 2665"/>
              <a:gd name="T87" fmla="*/ 1415806 h 2309"/>
              <a:gd name="T88" fmla="*/ 1739050 w 2665"/>
              <a:gd name="T89" fmla="*/ 382385 h 2309"/>
              <a:gd name="T90" fmla="*/ 1739050 w 2665"/>
              <a:gd name="T91" fmla="*/ 382385 h 2309"/>
              <a:gd name="T92" fmla="*/ 1645700 w 2665"/>
              <a:gd name="T93" fmla="*/ 288913 h 230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65" h="2309">
                <a:moveTo>
                  <a:pt x="2521" y="442"/>
                </a:moveTo>
                <a:lnTo>
                  <a:pt x="2135" y="442"/>
                </a:lnTo>
                <a:lnTo>
                  <a:pt x="1269" y="442"/>
                </a:lnTo>
                <a:cubicBezTo>
                  <a:pt x="800" y="442"/>
                  <a:pt x="532" y="304"/>
                  <a:pt x="389" y="188"/>
                </a:cubicBezTo>
                <a:cubicBezTo>
                  <a:pt x="343" y="150"/>
                  <a:pt x="307" y="114"/>
                  <a:pt x="279" y="79"/>
                </a:cubicBezTo>
                <a:cubicBezTo>
                  <a:pt x="283" y="71"/>
                  <a:pt x="286" y="63"/>
                  <a:pt x="286" y="53"/>
                </a:cubicBezTo>
                <a:cubicBezTo>
                  <a:pt x="286" y="24"/>
                  <a:pt x="263" y="0"/>
                  <a:pt x="234" y="0"/>
                </a:cubicBezTo>
                <a:cubicBezTo>
                  <a:pt x="205" y="0"/>
                  <a:pt x="181" y="24"/>
                  <a:pt x="181" y="53"/>
                </a:cubicBezTo>
                <a:cubicBezTo>
                  <a:pt x="181" y="82"/>
                  <a:pt x="205" y="106"/>
                  <a:pt x="234" y="106"/>
                </a:cubicBezTo>
                <a:cubicBezTo>
                  <a:pt x="238" y="106"/>
                  <a:pt x="242" y="105"/>
                  <a:pt x="246" y="104"/>
                </a:cubicBezTo>
                <a:cubicBezTo>
                  <a:pt x="275" y="140"/>
                  <a:pt x="313" y="178"/>
                  <a:pt x="361" y="218"/>
                </a:cubicBezTo>
                <a:cubicBezTo>
                  <a:pt x="602" y="415"/>
                  <a:pt x="928" y="472"/>
                  <a:pt x="1184" y="481"/>
                </a:cubicBezTo>
                <a:lnTo>
                  <a:pt x="1184" y="483"/>
                </a:lnTo>
                <a:lnTo>
                  <a:pt x="1269" y="483"/>
                </a:lnTo>
                <a:lnTo>
                  <a:pt x="2094" y="483"/>
                </a:lnTo>
                <a:lnTo>
                  <a:pt x="2521" y="483"/>
                </a:lnTo>
                <a:cubicBezTo>
                  <a:pt x="2577" y="483"/>
                  <a:pt x="2623" y="529"/>
                  <a:pt x="2623" y="585"/>
                </a:cubicBezTo>
                <a:lnTo>
                  <a:pt x="2623" y="2166"/>
                </a:lnTo>
                <a:cubicBezTo>
                  <a:pt x="2623" y="2222"/>
                  <a:pt x="2577" y="2268"/>
                  <a:pt x="2521" y="2268"/>
                </a:cubicBezTo>
                <a:lnTo>
                  <a:pt x="202" y="2268"/>
                </a:lnTo>
                <a:cubicBezTo>
                  <a:pt x="146" y="2268"/>
                  <a:pt x="100" y="2222"/>
                  <a:pt x="100" y="2166"/>
                </a:cubicBezTo>
                <a:lnTo>
                  <a:pt x="100" y="1163"/>
                </a:lnTo>
                <a:lnTo>
                  <a:pt x="161" y="1163"/>
                </a:lnTo>
                <a:lnTo>
                  <a:pt x="80" y="1024"/>
                </a:lnTo>
                <a:lnTo>
                  <a:pt x="0" y="1163"/>
                </a:lnTo>
                <a:lnTo>
                  <a:pt x="59" y="1163"/>
                </a:lnTo>
                <a:lnTo>
                  <a:pt x="59" y="2166"/>
                </a:lnTo>
                <a:cubicBezTo>
                  <a:pt x="59" y="2245"/>
                  <a:pt x="123" y="2308"/>
                  <a:pt x="202" y="2308"/>
                </a:cubicBezTo>
                <a:lnTo>
                  <a:pt x="2521" y="2308"/>
                </a:lnTo>
                <a:cubicBezTo>
                  <a:pt x="2600" y="2308"/>
                  <a:pt x="2664" y="2245"/>
                  <a:pt x="2664" y="2166"/>
                </a:cubicBezTo>
                <a:lnTo>
                  <a:pt x="2664" y="585"/>
                </a:lnTo>
                <a:cubicBezTo>
                  <a:pt x="2664" y="506"/>
                  <a:pt x="2600" y="442"/>
                  <a:pt x="2521" y="442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29CCDDB7-E5AD-664A-92B2-B76F65805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12445" y="7386742"/>
            <a:ext cx="3095324" cy="2726415"/>
          </a:xfrm>
          <a:custGeom>
            <a:avLst/>
            <a:gdLst>
              <a:gd name="connsiteX0" fmla="*/ 1342338 w 2454098"/>
              <a:gd name="connsiteY0" fmla="*/ 0 h 2223438"/>
              <a:gd name="connsiteX1" fmla="*/ 2454098 w 2454098"/>
              <a:gd name="connsiteY1" fmla="*/ 1111096 h 2223438"/>
              <a:gd name="connsiteX2" fmla="*/ 1342338 w 2454098"/>
              <a:gd name="connsiteY2" fmla="*/ 2223438 h 2223438"/>
              <a:gd name="connsiteX3" fmla="*/ 530952 w 2454098"/>
              <a:gd name="connsiteY3" fmla="*/ 1871778 h 2223438"/>
              <a:gd name="connsiteX4" fmla="*/ 0 w 2454098"/>
              <a:gd name="connsiteY4" fmla="*/ 1944106 h 2223438"/>
              <a:gd name="connsiteX5" fmla="*/ 291650 w 2454098"/>
              <a:gd name="connsiteY5" fmla="*/ 1475226 h 2223438"/>
              <a:gd name="connsiteX6" fmla="*/ 230578 w 2454098"/>
              <a:gd name="connsiteY6" fmla="*/ 1111096 h 2223438"/>
              <a:gd name="connsiteX7" fmla="*/ 1342338 w 2454098"/>
              <a:gd name="connsiteY7" fmla="*/ 0 h 2223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4098" h="2223438">
                <a:moveTo>
                  <a:pt x="1342338" y="0"/>
                </a:moveTo>
                <a:cubicBezTo>
                  <a:pt x="1956796" y="0"/>
                  <a:pt x="2454098" y="498809"/>
                  <a:pt x="2454098" y="1111096"/>
                </a:cubicBezTo>
                <a:cubicBezTo>
                  <a:pt x="2454098" y="1725877"/>
                  <a:pt x="1956796" y="2223438"/>
                  <a:pt x="1342338" y="2223438"/>
                </a:cubicBezTo>
                <a:cubicBezTo>
                  <a:pt x="1022022" y="2223438"/>
                  <a:pt x="734110" y="2087513"/>
                  <a:pt x="530952" y="1871778"/>
                </a:cubicBezTo>
                <a:lnTo>
                  <a:pt x="0" y="1944106"/>
                </a:lnTo>
                <a:lnTo>
                  <a:pt x="291650" y="1475226"/>
                </a:lnTo>
                <a:cubicBezTo>
                  <a:pt x="251766" y="1361747"/>
                  <a:pt x="230578" y="1239539"/>
                  <a:pt x="230578" y="1111096"/>
                </a:cubicBezTo>
                <a:cubicBezTo>
                  <a:pt x="230578" y="498809"/>
                  <a:pt x="727878" y="0"/>
                  <a:pt x="1342338" y="0"/>
                </a:cubicBezTo>
                <a:close/>
              </a:path>
            </a:pathLst>
          </a:custGeom>
          <a:solidFill>
            <a:srgbClr val="0070C0">
              <a:alpha val="50000"/>
            </a:srgbClr>
          </a:solidFill>
          <a:ln>
            <a:noFill/>
          </a:ln>
          <a:effectLst/>
        </p:spPr>
        <p:txBody>
          <a:bodyPr wrap="square" anchor="ctr">
            <a:noAutofit/>
          </a:bodyPr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 338">
            <a:extLst>
              <a:ext uri="{FF2B5EF4-FFF2-40B4-BE49-F238E27FC236}">
                <a16:creationId xmlns:a16="http://schemas.microsoft.com/office/drawing/2014/main" id="{099B9C87-339A-AE47-B3D8-89834320F4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31078" y="9764909"/>
            <a:ext cx="3953073" cy="3141194"/>
          </a:xfrm>
          <a:custGeom>
            <a:avLst/>
            <a:gdLst>
              <a:gd name="T0" fmla="*/ 1645047 w 2665"/>
              <a:gd name="T1" fmla="*/ 289316 h 2311"/>
              <a:gd name="T2" fmla="*/ 1393068 w 2665"/>
              <a:gd name="T3" fmla="*/ 289316 h 2311"/>
              <a:gd name="T4" fmla="*/ 828399 w 2665"/>
              <a:gd name="T5" fmla="*/ 289316 h 2311"/>
              <a:gd name="T6" fmla="*/ 828399 w 2665"/>
              <a:gd name="T7" fmla="*/ 289316 h 2311"/>
              <a:gd name="T8" fmla="*/ 253938 w 2665"/>
              <a:gd name="T9" fmla="*/ 123433 h 2311"/>
              <a:gd name="T10" fmla="*/ 253938 w 2665"/>
              <a:gd name="T11" fmla="*/ 123433 h 2311"/>
              <a:gd name="T12" fmla="*/ 181477 w 2665"/>
              <a:gd name="T13" fmla="*/ 51594 h 2311"/>
              <a:gd name="T14" fmla="*/ 181477 w 2665"/>
              <a:gd name="T15" fmla="*/ 51594 h 2311"/>
              <a:gd name="T16" fmla="*/ 186047 w 2665"/>
              <a:gd name="T17" fmla="*/ 34613 h 2311"/>
              <a:gd name="T18" fmla="*/ 186047 w 2665"/>
              <a:gd name="T19" fmla="*/ 34613 h 2311"/>
              <a:gd name="T20" fmla="*/ 152102 w 2665"/>
              <a:gd name="T21" fmla="*/ 0 h 2311"/>
              <a:gd name="T22" fmla="*/ 152102 w 2665"/>
              <a:gd name="T23" fmla="*/ 0 h 2311"/>
              <a:gd name="T24" fmla="*/ 117503 w 2665"/>
              <a:gd name="T25" fmla="*/ 34613 h 2311"/>
              <a:gd name="T26" fmla="*/ 117503 w 2665"/>
              <a:gd name="T27" fmla="*/ 34613 h 2311"/>
              <a:gd name="T28" fmla="*/ 152102 w 2665"/>
              <a:gd name="T29" fmla="*/ 69227 h 2311"/>
              <a:gd name="T30" fmla="*/ 152102 w 2665"/>
              <a:gd name="T31" fmla="*/ 69227 h 2311"/>
              <a:gd name="T32" fmla="*/ 159935 w 2665"/>
              <a:gd name="T33" fmla="*/ 67921 h 2311"/>
              <a:gd name="T34" fmla="*/ 159935 w 2665"/>
              <a:gd name="T35" fmla="*/ 67921 h 2311"/>
              <a:gd name="T36" fmla="*/ 235007 w 2665"/>
              <a:gd name="T37" fmla="*/ 143025 h 2311"/>
              <a:gd name="T38" fmla="*/ 235007 w 2665"/>
              <a:gd name="T39" fmla="*/ 143025 h 2311"/>
              <a:gd name="T40" fmla="*/ 772911 w 2665"/>
              <a:gd name="T41" fmla="*/ 314787 h 2311"/>
              <a:gd name="T42" fmla="*/ 772911 w 2665"/>
              <a:gd name="T43" fmla="*/ 316093 h 2311"/>
              <a:gd name="T44" fmla="*/ 828399 w 2665"/>
              <a:gd name="T45" fmla="*/ 316093 h 2311"/>
              <a:gd name="T46" fmla="*/ 1366956 w 2665"/>
              <a:gd name="T47" fmla="*/ 316093 h 2311"/>
              <a:gd name="T48" fmla="*/ 1645047 w 2665"/>
              <a:gd name="T49" fmla="*/ 316093 h 2311"/>
              <a:gd name="T50" fmla="*/ 1645047 w 2665"/>
              <a:gd name="T51" fmla="*/ 316093 h 2311"/>
              <a:gd name="T52" fmla="*/ 1712286 w 2665"/>
              <a:gd name="T53" fmla="*/ 382707 h 2311"/>
              <a:gd name="T54" fmla="*/ 1712286 w 2665"/>
              <a:gd name="T55" fmla="*/ 1415234 h 2311"/>
              <a:gd name="T56" fmla="*/ 1712286 w 2665"/>
              <a:gd name="T57" fmla="*/ 1415234 h 2311"/>
              <a:gd name="T58" fmla="*/ 1645047 w 2665"/>
              <a:gd name="T59" fmla="*/ 1481848 h 2311"/>
              <a:gd name="T60" fmla="*/ 131212 w 2665"/>
              <a:gd name="T61" fmla="*/ 1481848 h 2311"/>
              <a:gd name="T62" fmla="*/ 131212 w 2665"/>
              <a:gd name="T63" fmla="*/ 1481848 h 2311"/>
              <a:gd name="T64" fmla="*/ 64627 w 2665"/>
              <a:gd name="T65" fmla="*/ 1415234 h 2311"/>
              <a:gd name="T66" fmla="*/ 64627 w 2665"/>
              <a:gd name="T67" fmla="*/ 760190 h 2311"/>
              <a:gd name="T68" fmla="*/ 104447 w 2665"/>
              <a:gd name="T69" fmla="*/ 760190 h 2311"/>
              <a:gd name="T70" fmla="*/ 52224 w 2665"/>
              <a:gd name="T71" fmla="*/ 669411 h 2311"/>
              <a:gd name="T72" fmla="*/ 0 w 2665"/>
              <a:gd name="T73" fmla="*/ 760190 h 2311"/>
              <a:gd name="T74" fmla="*/ 38515 w 2665"/>
              <a:gd name="T75" fmla="*/ 760190 h 2311"/>
              <a:gd name="T76" fmla="*/ 38515 w 2665"/>
              <a:gd name="T77" fmla="*/ 1415234 h 2311"/>
              <a:gd name="T78" fmla="*/ 38515 w 2665"/>
              <a:gd name="T79" fmla="*/ 1415234 h 2311"/>
              <a:gd name="T80" fmla="*/ 131212 w 2665"/>
              <a:gd name="T81" fmla="*/ 1508625 h 2311"/>
              <a:gd name="T82" fmla="*/ 1645047 w 2665"/>
              <a:gd name="T83" fmla="*/ 1508625 h 2311"/>
              <a:gd name="T84" fmla="*/ 1645047 w 2665"/>
              <a:gd name="T85" fmla="*/ 1508625 h 2311"/>
              <a:gd name="T86" fmla="*/ 1739050 w 2665"/>
              <a:gd name="T87" fmla="*/ 1415234 h 2311"/>
              <a:gd name="T88" fmla="*/ 1739050 w 2665"/>
              <a:gd name="T89" fmla="*/ 382707 h 2311"/>
              <a:gd name="T90" fmla="*/ 1739050 w 2665"/>
              <a:gd name="T91" fmla="*/ 382707 h 2311"/>
              <a:gd name="T92" fmla="*/ 1645047 w 2665"/>
              <a:gd name="T93" fmla="*/ 289316 h 2311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2665" h="2311">
                <a:moveTo>
                  <a:pt x="2520" y="443"/>
                </a:moveTo>
                <a:lnTo>
                  <a:pt x="2134" y="443"/>
                </a:lnTo>
                <a:lnTo>
                  <a:pt x="1269" y="443"/>
                </a:lnTo>
                <a:cubicBezTo>
                  <a:pt x="800" y="443"/>
                  <a:pt x="531" y="305"/>
                  <a:pt x="389" y="189"/>
                </a:cubicBezTo>
                <a:cubicBezTo>
                  <a:pt x="342" y="152"/>
                  <a:pt x="306" y="114"/>
                  <a:pt x="278" y="79"/>
                </a:cubicBezTo>
                <a:cubicBezTo>
                  <a:pt x="282" y="72"/>
                  <a:pt x="285" y="63"/>
                  <a:pt x="285" y="53"/>
                </a:cubicBezTo>
                <a:cubicBezTo>
                  <a:pt x="285" y="24"/>
                  <a:pt x="262" y="0"/>
                  <a:pt x="233" y="0"/>
                </a:cubicBezTo>
                <a:cubicBezTo>
                  <a:pt x="204" y="0"/>
                  <a:pt x="180" y="24"/>
                  <a:pt x="180" y="53"/>
                </a:cubicBezTo>
                <a:cubicBezTo>
                  <a:pt x="180" y="82"/>
                  <a:pt x="204" y="106"/>
                  <a:pt x="233" y="106"/>
                </a:cubicBezTo>
                <a:cubicBezTo>
                  <a:pt x="237" y="106"/>
                  <a:pt x="241" y="105"/>
                  <a:pt x="245" y="104"/>
                </a:cubicBezTo>
                <a:cubicBezTo>
                  <a:pt x="274" y="140"/>
                  <a:pt x="312" y="180"/>
                  <a:pt x="360" y="219"/>
                </a:cubicBezTo>
                <a:cubicBezTo>
                  <a:pt x="601" y="416"/>
                  <a:pt x="927" y="473"/>
                  <a:pt x="1184" y="482"/>
                </a:cubicBezTo>
                <a:lnTo>
                  <a:pt x="1184" y="484"/>
                </a:lnTo>
                <a:lnTo>
                  <a:pt x="1269" y="484"/>
                </a:lnTo>
                <a:lnTo>
                  <a:pt x="2094" y="484"/>
                </a:lnTo>
                <a:lnTo>
                  <a:pt x="2520" y="484"/>
                </a:lnTo>
                <a:cubicBezTo>
                  <a:pt x="2577" y="484"/>
                  <a:pt x="2623" y="530"/>
                  <a:pt x="2623" y="586"/>
                </a:cubicBezTo>
                <a:lnTo>
                  <a:pt x="2623" y="2167"/>
                </a:lnTo>
                <a:cubicBezTo>
                  <a:pt x="2623" y="2223"/>
                  <a:pt x="2577" y="2269"/>
                  <a:pt x="2520" y="2269"/>
                </a:cubicBezTo>
                <a:lnTo>
                  <a:pt x="201" y="2269"/>
                </a:lnTo>
                <a:cubicBezTo>
                  <a:pt x="145" y="2269"/>
                  <a:pt x="99" y="2223"/>
                  <a:pt x="99" y="2167"/>
                </a:cubicBezTo>
                <a:lnTo>
                  <a:pt x="99" y="1164"/>
                </a:lnTo>
                <a:lnTo>
                  <a:pt x="160" y="1164"/>
                </a:lnTo>
                <a:lnTo>
                  <a:pt x="80" y="1025"/>
                </a:lnTo>
                <a:lnTo>
                  <a:pt x="0" y="1164"/>
                </a:lnTo>
                <a:lnTo>
                  <a:pt x="59" y="1164"/>
                </a:lnTo>
                <a:lnTo>
                  <a:pt x="59" y="2167"/>
                </a:lnTo>
                <a:cubicBezTo>
                  <a:pt x="59" y="2245"/>
                  <a:pt x="123" y="2310"/>
                  <a:pt x="201" y="2310"/>
                </a:cubicBezTo>
                <a:lnTo>
                  <a:pt x="2520" y="2310"/>
                </a:lnTo>
                <a:cubicBezTo>
                  <a:pt x="2599" y="2310"/>
                  <a:pt x="2664" y="2245"/>
                  <a:pt x="2664" y="2167"/>
                </a:cubicBezTo>
                <a:lnTo>
                  <a:pt x="2664" y="586"/>
                </a:lnTo>
                <a:cubicBezTo>
                  <a:pt x="2664" y="508"/>
                  <a:pt x="2599" y="443"/>
                  <a:pt x="2520" y="443"/>
                </a:cubicBezTo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400">
            <a:extLst>
              <a:ext uri="{FF2B5EF4-FFF2-40B4-BE49-F238E27FC236}">
                <a16:creationId xmlns:a16="http://schemas.microsoft.com/office/drawing/2014/main" id="{3C9DBFF8-2831-C842-9B9B-B119A4B8AB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3744" y="4614355"/>
            <a:ext cx="2594108" cy="2584382"/>
          </a:xfrm>
          <a:custGeom>
            <a:avLst/>
            <a:gdLst>
              <a:gd name="T0" fmla="*/ 532856 w 1632"/>
              <a:gd name="T1" fmla="*/ 0 h 1631"/>
              <a:gd name="T2" fmla="*/ 532856 w 1632"/>
              <a:gd name="T3" fmla="*/ 0 h 1631"/>
              <a:gd name="T4" fmla="*/ 0 w 1632"/>
              <a:gd name="T5" fmla="*/ 532529 h 1631"/>
              <a:gd name="T6" fmla="*/ 0 w 1632"/>
              <a:gd name="T7" fmla="*/ 532529 h 1631"/>
              <a:gd name="T8" fmla="*/ 532856 w 1632"/>
              <a:gd name="T9" fmla="*/ 1065059 h 1631"/>
              <a:gd name="T10" fmla="*/ 532856 w 1632"/>
              <a:gd name="T11" fmla="*/ 1065059 h 1631"/>
              <a:gd name="T12" fmla="*/ 1065059 w 1632"/>
              <a:gd name="T13" fmla="*/ 532529 h 1631"/>
              <a:gd name="T14" fmla="*/ 1065059 w 1632"/>
              <a:gd name="T15" fmla="*/ 532529 h 1631"/>
              <a:gd name="T16" fmla="*/ 532856 w 1632"/>
              <a:gd name="T17" fmla="*/ 0 h 16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32" h="1631">
                <a:moveTo>
                  <a:pt x="816" y="0"/>
                </a:moveTo>
                <a:lnTo>
                  <a:pt x="816" y="0"/>
                </a:lnTo>
                <a:cubicBezTo>
                  <a:pt x="366" y="0"/>
                  <a:pt x="0" y="365"/>
                  <a:pt x="0" y="815"/>
                </a:cubicBezTo>
                <a:cubicBezTo>
                  <a:pt x="0" y="1266"/>
                  <a:pt x="366" y="1630"/>
                  <a:pt x="816" y="1630"/>
                </a:cubicBezTo>
                <a:cubicBezTo>
                  <a:pt x="1266" y="1630"/>
                  <a:pt x="1631" y="1266"/>
                  <a:pt x="1631" y="815"/>
                </a:cubicBezTo>
                <a:cubicBezTo>
                  <a:pt x="1631" y="365"/>
                  <a:pt x="1266" y="0"/>
                  <a:pt x="816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 402">
            <a:extLst>
              <a:ext uri="{FF2B5EF4-FFF2-40B4-BE49-F238E27FC236}">
                <a16:creationId xmlns:a16="http://schemas.microsoft.com/office/drawing/2014/main" id="{7B9F4C2C-24FD-D845-A9F9-D13C139F24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539" y="7326657"/>
            <a:ext cx="2588151" cy="2584381"/>
          </a:xfrm>
          <a:custGeom>
            <a:avLst/>
            <a:gdLst>
              <a:gd name="T0" fmla="*/ 532202 w 1630"/>
              <a:gd name="T1" fmla="*/ 0 h 1631"/>
              <a:gd name="T2" fmla="*/ 532202 w 1630"/>
              <a:gd name="T3" fmla="*/ 0 h 1631"/>
              <a:gd name="T4" fmla="*/ 0 w 1630"/>
              <a:gd name="T5" fmla="*/ 531876 h 1631"/>
              <a:gd name="T6" fmla="*/ 0 w 1630"/>
              <a:gd name="T7" fmla="*/ 531876 h 1631"/>
              <a:gd name="T8" fmla="*/ 532202 w 1630"/>
              <a:gd name="T9" fmla="*/ 1065059 h 1631"/>
              <a:gd name="T10" fmla="*/ 532202 w 1630"/>
              <a:gd name="T11" fmla="*/ 1065059 h 1631"/>
              <a:gd name="T12" fmla="*/ 1065058 w 1630"/>
              <a:gd name="T13" fmla="*/ 531876 h 1631"/>
              <a:gd name="T14" fmla="*/ 1065058 w 1630"/>
              <a:gd name="T15" fmla="*/ 531876 h 1631"/>
              <a:gd name="T16" fmla="*/ 532202 w 1630"/>
              <a:gd name="T17" fmla="*/ 0 h 16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30" h="1631">
                <a:moveTo>
                  <a:pt x="814" y="0"/>
                </a:moveTo>
                <a:lnTo>
                  <a:pt x="814" y="0"/>
                </a:lnTo>
                <a:cubicBezTo>
                  <a:pt x="365" y="0"/>
                  <a:pt x="0" y="364"/>
                  <a:pt x="0" y="814"/>
                </a:cubicBezTo>
                <a:cubicBezTo>
                  <a:pt x="0" y="1265"/>
                  <a:pt x="365" y="1630"/>
                  <a:pt x="814" y="1630"/>
                </a:cubicBezTo>
                <a:cubicBezTo>
                  <a:pt x="1264" y="1630"/>
                  <a:pt x="1629" y="1265"/>
                  <a:pt x="1629" y="814"/>
                </a:cubicBezTo>
                <a:cubicBezTo>
                  <a:pt x="1629" y="364"/>
                  <a:pt x="1264" y="0"/>
                  <a:pt x="814" y="0"/>
                </a:cubicBezTo>
              </a:path>
            </a:pathLst>
          </a:custGeom>
          <a:solidFill>
            <a:schemeClr val="accent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 404">
            <a:extLst>
              <a:ext uri="{FF2B5EF4-FFF2-40B4-BE49-F238E27FC236}">
                <a16:creationId xmlns:a16="http://schemas.microsoft.com/office/drawing/2014/main" id="{CBB1CCE1-706C-344E-A0E0-9F26B9E8F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55432" y="2861278"/>
            <a:ext cx="2594104" cy="2584383"/>
          </a:xfrm>
          <a:custGeom>
            <a:avLst/>
            <a:gdLst>
              <a:gd name="T0" fmla="*/ 532203 w 1632"/>
              <a:gd name="T1" fmla="*/ 0 h 1631"/>
              <a:gd name="T2" fmla="*/ 532203 w 1632"/>
              <a:gd name="T3" fmla="*/ 0 h 1631"/>
              <a:gd name="T4" fmla="*/ 0 w 1632"/>
              <a:gd name="T5" fmla="*/ 532529 h 1631"/>
              <a:gd name="T6" fmla="*/ 0 w 1632"/>
              <a:gd name="T7" fmla="*/ 532529 h 1631"/>
              <a:gd name="T8" fmla="*/ 532203 w 1632"/>
              <a:gd name="T9" fmla="*/ 1065059 h 1631"/>
              <a:gd name="T10" fmla="*/ 532203 w 1632"/>
              <a:gd name="T11" fmla="*/ 1065059 h 1631"/>
              <a:gd name="T12" fmla="*/ 1065059 w 1632"/>
              <a:gd name="T13" fmla="*/ 532529 h 1631"/>
              <a:gd name="T14" fmla="*/ 1065059 w 1632"/>
              <a:gd name="T15" fmla="*/ 532529 h 1631"/>
              <a:gd name="T16" fmla="*/ 532203 w 1632"/>
              <a:gd name="T17" fmla="*/ 0 h 16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32" h="1631">
                <a:moveTo>
                  <a:pt x="815" y="0"/>
                </a:moveTo>
                <a:lnTo>
                  <a:pt x="815" y="0"/>
                </a:lnTo>
                <a:cubicBezTo>
                  <a:pt x="365" y="0"/>
                  <a:pt x="0" y="365"/>
                  <a:pt x="0" y="815"/>
                </a:cubicBezTo>
                <a:cubicBezTo>
                  <a:pt x="0" y="1266"/>
                  <a:pt x="365" y="1630"/>
                  <a:pt x="815" y="1630"/>
                </a:cubicBezTo>
                <a:cubicBezTo>
                  <a:pt x="1266" y="1630"/>
                  <a:pt x="1631" y="1266"/>
                  <a:pt x="1631" y="815"/>
                </a:cubicBezTo>
                <a:cubicBezTo>
                  <a:pt x="1631" y="365"/>
                  <a:pt x="1266" y="0"/>
                  <a:pt x="815" y="0"/>
                </a:cubicBezTo>
              </a:path>
            </a:pathLst>
          </a:custGeom>
          <a:solidFill>
            <a:schemeClr val="accent4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 406">
            <a:extLst>
              <a:ext uri="{FF2B5EF4-FFF2-40B4-BE49-F238E27FC236}">
                <a16:creationId xmlns:a16="http://schemas.microsoft.com/office/drawing/2014/main" id="{DDB80585-FC3E-4546-8C51-5E1CDDA3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4668" y="7503851"/>
            <a:ext cx="2563425" cy="2492195"/>
          </a:xfrm>
          <a:custGeom>
            <a:avLst/>
            <a:gdLst>
              <a:gd name="T0" fmla="*/ 532856 w 1632"/>
              <a:gd name="T1" fmla="*/ 0 h 1631"/>
              <a:gd name="T2" fmla="*/ 532856 w 1632"/>
              <a:gd name="T3" fmla="*/ 0 h 1631"/>
              <a:gd name="T4" fmla="*/ 0 w 1632"/>
              <a:gd name="T5" fmla="*/ 531876 h 1631"/>
              <a:gd name="T6" fmla="*/ 0 w 1632"/>
              <a:gd name="T7" fmla="*/ 531876 h 1631"/>
              <a:gd name="T8" fmla="*/ 532856 w 1632"/>
              <a:gd name="T9" fmla="*/ 1065059 h 1631"/>
              <a:gd name="T10" fmla="*/ 532856 w 1632"/>
              <a:gd name="T11" fmla="*/ 1065059 h 1631"/>
              <a:gd name="T12" fmla="*/ 1065059 w 1632"/>
              <a:gd name="T13" fmla="*/ 531876 h 1631"/>
              <a:gd name="T14" fmla="*/ 1065059 w 1632"/>
              <a:gd name="T15" fmla="*/ 531876 h 1631"/>
              <a:gd name="T16" fmla="*/ 532856 w 1632"/>
              <a:gd name="T17" fmla="*/ 0 h 163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632" h="1631">
                <a:moveTo>
                  <a:pt x="816" y="0"/>
                </a:moveTo>
                <a:lnTo>
                  <a:pt x="816" y="0"/>
                </a:lnTo>
                <a:cubicBezTo>
                  <a:pt x="365" y="0"/>
                  <a:pt x="0" y="364"/>
                  <a:pt x="0" y="814"/>
                </a:cubicBezTo>
                <a:cubicBezTo>
                  <a:pt x="0" y="1265"/>
                  <a:pt x="365" y="1630"/>
                  <a:pt x="816" y="1630"/>
                </a:cubicBezTo>
                <a:cubicBezTo>
                  <a:pt x="1266" y="1630"/>
                  <a:pt x="1631" y="1265"/>
                  <a:pt x="1631" y="814"/>
                </a:cubicBezTo>
                <a:cubicBezTo>
                  <a:pt x="1631" y="364"/>
                  <a:pt x="1266" y="0"/>
                  <a:pt x="816" y="0"/>
                </a:cubicBezTo>
              </a:path>
            </a:pathLst>
          </a:custGeom>
          <a:solidFill>
            <a:schemeClr val="accent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599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Google Shape;545;p48">
            <a:extLst>
              <a:ext uri="{FF2B5EF4-FFF2-40B4-BE49-F238E27FC236}">
                <a16:creationId xmlns:a16="http://schemas.microsoft.com/office/drawing/2014/main" id="{E0613DA6-0391-4514-8D23-F00ACE927A92}"/>
              </a:ext>
            </a:extLst>
          </p:cNvPr>
          <p:cNvSpPr txBox="1">
            <a:spLocks/>
          </p:cNvSpPr>
          <p:nvPr/>
        </p:nvSpPr>
        <p:spPr>
          <a:xfrm>
            <a:off x="20285537" y="6658826"/>
            <a:ext cx="3665498" cy="2262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Piekļūstama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tualete</a:t>
            </a:r>
            <a:endParaRPr lang="en-US" sz="4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2" name="Attēls 11" descr="piekļūstamas tualetes simbols">
            <a:extLst>
              <a:ext uri="{FF2B5EF4-FFF2-40B4-BE49-F238E27FC236}">
                <a16:creationId xmlns:a16="http://schemas.microsoft.com/office/drawing/2014/main" id="{4C7F66E3-8ED3-40EB-85F0-6B9321D900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67" b="88500" l="14500" r="85500">
                        <a14:foregroundMark x1="38333" y1="20500" x2="44333" y2="45500"/>
                        <a14:foregroundMark x1="37000" y1="14000" x2="37667" y2="13833"/>
                        <a14:foregroundMark x1="42167" y1="11667" x2="42167" y2="11667"/>
                        <a14:foregroundMark x1="60667" y1="12167" x2="61667" y2="15833"/>
                        <a14:foregroundMark x1="78000" y1="12833" x2="76333" y2="16333"/>
                        <a14:foregroundMark x1="23833" y1="44667" x2="17833" y2="49667"/>
                        <a14:foregroundMark x1="17833" y1="49667" x2="16500" y2="55167"/>
                        <a14:foregroundMark x1="16500" y1="55167" x2="17833" y2="73833"/>
                        <a14:foregroundMark x1="17833" y1="73833" x2="25500" y2="82833"/>
                        <a14:foregroundMark x1="25500" y1="82833" x2="44000" y2="85500"/>
                        <a14:foregroundMark x1="85500" y1="75500" x2="85500" y2="75500"/>
                        <a14:foregroundMark x1="14500" y1="62500" x2="14500" y2="62500"/>
                        <a14:foregroundMark x1="42333" y1="88500" x2="42333" y2="88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780" t="6467" r="7040" b="6810"/>
          <a:stretch/>
        </p:blipFill>
        <p:spPr>
          <a:xfrm>
            <a:off x="20857557" y="3693234"/>
            <a:ext cx="1871703" cy="1928227"/>
          </a:xfrm>
          <a:prstGeom prst="rect">
            <a:avLst/>
          </a:prstGeom>
        </p:spPr>
      </p:pic>
      <p:sp>
        <p:nvSpPr>
          <p:cNvPr id="47" name="Google Shape;545;p48">
            <a:extLst>
              <a:ext uri="{FF2B5EF4-FFF2-40B4-BE49-F238E27FC236}">
                <a16:creationId xmlns:a16="http://schemas.microsoft.com/office/drawing/2014/main" id="{67D4DD8C-FB84-3640-8740-4875AB696EA2}"/>
              </a:ext>
            </a:extLst>
          </p:cNvPr>
          <p:cNvSpPr txBox="1">
            <a:spLocks/>
          </p:cNvSpPr>
          <p:nvPr/>
        </p:nvSpPr>
        <p:spPr>
          <a:xfrm>
            <a:off x="16647409" y="10457531"/>
            <a:ext cx="3483752" cy="2262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ceļš</a:t>
            </a:r>
            <a:endParaRPr lang="en-US" sz="4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0" name="Attēls 9" descr="piekļūstama ceļa simbols">
            <a:extLst>
              <a:ext uri="{FF2B5EF4-FFF2-40B4-BE49-F238E27FC236}">
                <a16:creationId xmlns:a16="http://schemas.microsoft.com/office/drawing/2014/main" id="{9783ECE8-D383-4BDD-8BE4-A211EFB2E2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57727" y="7848871"/>
            <a:ext cx="1663116" cy="1798820"/>
          </a:xfrm>
          <a:prstGeom prst="rect">
            <a:avLst/>
          </a:prstGeom>
        </p:spPr>
      </p:pic>
      <p:sp>
        <p:nvSpPr>
          <p:cNvPr id="45" name="Google Shape;545;p48">
            <a:extLst>
              <a:ext uri="{FF2B5EF4-FFF2-40B4-BE49-F238E27FC236}">
                <a16:creationId xmlns:a16="http://schemas.microsoft.com/office/drawing/2014/main" id="{8A801279-6B75-AE43-8F3D-EB5FC9D6E55D}"/>
              </a:ext>
            </a:extLst>
          </p:cNvPr>
          <p:cNvSpPr txBox="1">
            <a:spLocks/>
          </p:cNvSpPr>
          <p:nvPr/>
        </p:nvSpPr>
        <p:spPr>
          <a:xfrm>
            <a:off x="12715978" y="6082944"/>
            <a:ext cx="4182631" cy="341389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Brīdinājums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par stāvu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nogāzi</a:t>
            </a:r>
            <a:endParaRPr lang="en-US" sz="4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6" name="Attēls 5" descr="stāva nogāzes simbols">
            <a:extLst>
              <a:ext uri="{FF2B5EF4-FFF2-40B4-BE49-F238E27FC236}">
                <a16:creationId xmlns:a16="http://schemas.microsoft.com/office/drawing/2014/main" id="{EA29A938-6B2D-4E79-A41B-FD64DF48B13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90000" l="9924" r="89822">
                        <a14:foregroundMark x1="49109" y1="5714" x2="49109" y2="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906" r="21820" b="23488"/>
          <a:stretch/>
        </p:blipFill>
        <p:spPr>
          <a:xfrm>
            <a:off x="13236642" y="2861278"/>
            <a:ext cx="2297811" cy="2011391"/>
          </a:xfrm>
          <a:prstGeom prst="rect">
            <a:avLst/>
          </a:prstGeom>
        </p:spPr>
      </p:pic>
      <p:sp>
        <p:nvSpPr>
          <p:cNvPr id="44" name="Google Shape;545;p48">
            <a:extLst>
              <a:ext uri="{FF2B5EF4-FFF2-40B4-BE49-F238E27FC236}">
                <a16:creationId xmlns:a16="http://schemas.microsoft.com/office/drawing/2014/main" id="{D7AE4575-F435-A74D-9945-AE3785803AE9}"/>
              </a:ext>
            </a:extLst>
          </p:cNvPr>
          <p:cNvSpPr txBox="1">
            <a:spLocks/>
          </p:cNvSpPr>
          <p:nvPr/>
        </p:nvSpPr>
        <p:spPr>
          <a:xfrm>
            <a:off x="8958509" y="10452241"/>
            <a:ext cx="3888374" cy="2262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Piekļūstams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ar asistēšanu</a:t>
            </a:r>
            <a:endParaRPr lang="en-US" sz="4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8" name="Attēls 7" descr="uzbrauktuves simbols, kur nepieciešama asistēšana">
            <a:extLst>
              <a:ext uri="{FF2B5EF4-FFF2-40B4-BE49-F238E27FC236}">
                <a16:creationId xmlns:a16="http://schemas.microsoft.com/office/drawing/2014/main" id="{CA940901-553B-42D3-B8D3-6C4B82E88F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26" b="89922" l="4000" r="93600">
                        <a14:foregroundMark x1="43200" y1="20930" x2="43200" y2="20930"/>
                        <a14:foregroundMark x1="43200" y1="20155" x2="19200" y2="36434"/>
                        <a14:foregroundMark x1="19200" y1="36434" x2="23200" y2="65116"/>
                        <a14:foregroundMark x1="23200" y1="65116" x2="38400" y2="89147"/>
                        <a14:foregroundMark x1="38400" y1="89147" x2="66400" y2="83721"/>
                        <a14:foregroundMark x1="66400" y1="83721" x2="84000" y2="31783"/>
                        <a14:foregroundMark x1="84000" y1="31783" x2="59200" y2="13953"/>
                        <a14:foregroundMark x1="59200" y1="13953" x2="29600" y2="15504"/>
                        <a14:foregroundMark x1="29600" y1="15504" x2="12000" y2="37209"/>
                        <a14:foregroundMark x1="12000" y1="37209" x2="10400" y2="66667"/>
                        <a14:foregroundMark x1="10400" y1="66667" x2="11200" y2="68217"/>
                        <a14:foregroundMark x1="59200" y1="21705" x2="59200" y2="21705"/>
                        <a14:foregroundMark x1="45600" y1="5426" x2="45600" y2="5426"/>
                        <a14:foregroundMark x1="20000" y1="34884" x2="36000" y2="58140"/>
                        <a14:foregroundMark x1="36000" y1="58140" x2="57600" y2="37984"/>
                        <a14:foregroundMark x1="57600" y1="37984" x2="68000" y2="54264"/>
                        <a14:foregroundMark x1="4800" y1="47287" x2="4800" y2="47287"/>
                        <a14:foregroundMark x1="88800" y1="45736" x2="88800" y2="45736"/>
                        <a14:foregroundMark x1="93600" y1="51163" x2="93600" y2="51163"/>
                        <a14:foregroundMark x1="52800" y1="89922" x2="54400" y2="89922"/>
                        <a14:foregroundMark x1="49600" y1="90698" x2="49600" y2="90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78097" y="7386742"/>
            <a:ext cx="2426467" cy="2490687"/>
          </a:xfrm>
          <a:prstGeom prst="rect">
            <a:avLst/>
          </a:prstGeom>
        </p:spPr>
      </p:pic>
      <p:sp>
        <p:nvSpPr>
          <p:cNvPr id="46" name="Google Shape;545;p48">
            <a:extLst>
              <a:ext uri="{FF2B5EF4-FFF2-40B4-BE49-F238E27FC236}">
                <a16:creationId xmlns:a16="http://schemas.microsoft.com/office/drawing/2014/main" id="{75E5F2BB-1BD9-104C-95DD-14E62CA5F06B}"/>
              </a:ext>
            </a:extLst>
          </p:cNvPr>
          <p:cNvSpPr txBox="1">
            <a:spLocks/>
          </p:cNvSpPr>
          <p:nvPr/>
        </p:nvSpPr>
        <p:spPr>
          <a:xfrm>
            <a:off x="4792946" y="8036695"/>
            <a:ext cx="4219575" cy="226212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Uzbrauktuve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 err="1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ratiņkrēslam</a:t>
            </a:r>
            <a:endParaRPr lang="en-US" sz="4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5" name="Attēls 4" descr="uzbrauktuves ratiņkrēslam simbols">
            <a:extLst>
              <a:ext uri="{FF2B5EF4-FFF2-40B4-BE49-F238E27FC236}">
                <a16:creationId xmlns:a16="http://schemas.microsoft.com/office/drawing/2014/main" id="{A98AF181-B435-4C8E-8DAD-C8C430D291A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600" b="90000" l="8400" r="90000">
                        <a14:foregroundMark x1="12800" y1="9800" x2="67200" y2="16200"/>
                        <a14:foregroundMark x1="67200" y1="16200" x2="86800" y2="46000"/>
                        <a14:foregroundMark x1="86800" y1="46000" x2="86000" y2="75000"/>
                        <a14:foregroundMark x1="86000" y1="75000" x2="59400" y2="85600"/>
                        <a14:foregroundMark x1="59400" y1="85600" x2="31000" y2="77200"/>
                        <a14:foregroundMark x1="31000" y1="77200" x2="20800" y2="64200"/>
                        <a14:foregroundMark x1="20000" y1="7600" x2="47200" y2="8600"/>
                        <a14:foregroundMark x1="47200" y1="8600" x2="75800" y2="7600"/>
                        <a14:foregroundMark x1="75800" y1="7600" x2="91800" y2="32000"/>
                        <a14:foregroundMark x1="91800" y1="32000" x2="89200" y2="91800"/>
                        <a14:foregroundMark x1="89200" y1="91800" x2="27200" y2="93800"/>
                        <a14:foregroundMark x1="27200" y1="93800" x2="4600" y2="77200"/>
                        <a14:foregroundMark x1="4600" y1="77200" x2="4800" y2="19400"/>
                        <a14:foregroundMark x1="4800" y1="19400" x2="30200" y2="9200"/>
                        <a14:foregroundMark x1="30200" y1="9200" x2="31800" y2="10000"/>
                        <a14:foregroundMark x1="9000" y1="8600" x2="9000" y2="8600"/>
                        <a14:foregroundMark x1="8400" y1="9000" x2="8400" y2="8600"/>
                        <a14:foregroundMark x1="22200" y1="14400" x2="30400" y2="44800"/>
                        <a14:foregroundMark x1="30400" y1="44800" x2="56600" y2="56200"/>
                        <a14:foregroundMark x1="56600" y1="56200" x2="70400" y2="56000"/>
                        <a14:foregroundMark x1="77000" y1="58600" x2="20400" y2="46200"/>
                        <a14:foregroundMark x1="20400" y1="46200" x2="25200" y2="39000"/>
                        <a14:foregroundMark x1="26000" y1="24000" x2="22200" y2="18200"/>
                        <a14:foregroundMark x1="22800" y1="14000" x2="44600" y2="32800"/>
                        <a14:foregroundMark x1="44600" y1="32800" x2="48600" y2="41400"/>
                        <a14:foregroundMark x1="22800" y1="30800" x2="50000" y2="40600"/>
                        <a14:foregroundMark x1="50000" y1="40600" x2="51800" y2="42600"/>
                        <a14:foregroundMark x1="75200" y1="51000" x2="41000" y2="59200"/>
                        <a14:foregroundMark x1="19000" y1="34000" x2="34800" y2="57600"/>
                        <a14:foregroundMark x1="34800" y1="57600" x2="30400" y2="60400"/>
                        <a14:foregroundMark x1="17200" y1="32600" x2="31200" y2="57000"/>
                        <a14:foregroundMark x1="31200" y1="57000" x2="36000" y2="54600"/>
                        <a14:foregroundMark x1="46200" y1="41800" x2="57600" y2="45000"/>
                        <a14:foregroundMark x1="18600" y1="33200" x2="29800" y2="51800"/>
                        <a14:foregroundMark x1="30000" y1="53600" x2="14800" y2="39600"/>
                        <a14:foregroundMark x1="15600" y1="40000" x2="196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081" t="4239" r="10220" b="21595"/>
          <a:stretch/>
        </p:blipFill>
        <p:spPr>
          <a:xfrm>
            <a:off x="5676268" y="4984687"/>
            <a:ext cx="1846638" cy="1700995"/>
          </a:xfrm>
          <a:prstGeom prst="rect">
            <a:avLst/>
          </a:prstGeom>
        </p:spPr>
      </p:pic>
      <p:sp>
        <p:nvSpPr>
          <p:cNvPr id="43" name="Google Shape;545;p48">
            <a:extLst>
              <a:ext uri="{FF2B5EF4-FFF2-40B4-BE49-F238E27FC236}">
                <a16:creationId xmlns:a16="http://schemas.microsoft.com/office/drawing/2014/main" id="{81191066-A050-4E4D-AE3F-DE22984D9449}"/>
              </a:ext>
            </a:extLst>
          </p:cNvPr>
          <p:cNvSpPr txBox="1">
            <a:spLocks/>
          </p:cNvSpPr>
          <p:nvPr/>
        </p:nvSpPr>
        <p:spPr>
          <a:xfrm>
            <a:off x="718120" y="6926544"/>
            <a:ext cx="3748310" cy="33008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Piekļūstams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ratiņkrēsla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4500" b="1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lietotājiem</a:t>
            </a:r>
            <a:endParaRPr lang="en-US" sz="4500" b="1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4" name="Attēls 3" descr="ratiņkrēsla simbols">
            <a:extLst>
              <a:ext uri="{FF2B5EF4-FFF2-40B4-BE49-F238E27FC236}">
                <a16:creationId xmlns:a16="http://schemas.microsoft.com/office/drawing/2014/main" id="{246CDE88-5232-4971-B427-B0FFAD5635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36522" y1="16000" x2="36522" y2="16000"/>
                        <a14:foregroundMark x1="26522" y1="46750" x2="26522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997" y="3746933"/>
            <a:ext cx="2205939" cy="1918208"/>
          </a:xfrm>
          <a:prstGeom prst="rect">
            <a:avLst/>
          </a:prstGeom>
        </p:spPr>
      </p:pic>
      <p:sp>
        <p:nvSpPr>
          <p:cNvPr id="3" name="Virsraksts 2">
            <a:extLst>
              <a:ext uri="{FF2B5EF4-FFF2-40B4-BE49-F238E27FC236}">
                <a16:creationId xmlns:a16="http://schemas.microsoft.com/office/drawing/2014/main" id="{1397DEDE-98A1-4520-A480-A9090EA29C4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28350" y="271309"/>
            <a:ext cx="21025723" cy="2651126"/>
          </a:xfrm>
        </p:spPr>
        <p:txBody>
          <a:bodyPr>
            <a:normAutofit/>
          </a:bodyPr>
          <a:lstStyle/>
          <a:p>
            <a:pPr rtl="0" eaLnBrk="1" latinLnBrk="0" hangingPunct="1"/>
            <a:r>
              <a:rPr lang="lv-LV" sz="7500" kern="1200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ĀRTELPU PIEKĻŪSTAMĪBAS SIMBOLI</a:t>
            </a:r>
            <a:endParaRPr lang="lv-LV" sz="7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1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AAA3EC6-4065-C109-BDA9-8CAAE1698F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06613" y="0"/>
            <a:ext cx="10771037" cy="13716000"/>
          </a:xfrm>
          <a:prstGeom prst="rect">
            <a:avLst/>
          </a:prstGeom>
          <a:solidFill>
            <a:schemeClr val="accent4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ttēls 3" descr="automašīnu stāvvietas cilvēkiem ar invaliditāti vertikāls uz staba un horizontāls uz asfalta apzīmējums">
            <a:extLst>
              <a:ext uri="{FF2B5EF4-FFF2-40B4-BE49-F238E27FC236}">
                <a16:creationId xmlns:a16="http://schemas.microsoft.com/office/drawing/2014/main" id="{356C06FC-E039-451D-8468-E783CF292F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776"/>
          <a:stretch/>
        </p:blipFill>
        <p:spPr>
          <a:xfrm>
            <a:off x="15156873" y="0"/>
            <a:ext cx="7779198" cy="6857999"/>
          </a:xfrm>
          <a:prstGeom prst="rect">
            <a:avLst/>
          </a:prstGeom>
        </p:spPr>
      </p:pic>
      <p:pic>
        <p:nvPicPr>
          <p:cNvPr id="6" name="Attēls 5" descr="automašīnu stāvvietas cilvēkiem ar invaliditāti vertikāls acu līmenī un horizontāls uz asfalta apzīmējums">
            <a:extLst>
              <a:ext uri="{FF2B5EF4-FFF2-40B4-BE49-F238E27FC236}">
                <a16:creationId xmlns:a16="http://schemas.microsoft.com/office/drawing/2014/main" id="{675A1050-5226-4E92-B313-534E7AECC1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49"/>
          <a:stretch/>
        </p:blipFill>
        <p:spPr>
          <a:xfrm>
            <a:off x="15156873" y="7101410"/>
            <a:ext cx="7779198" cy="6614590"/>
          </a:xfrm>
          <a:prstGeom prst="rect">
            <a:avLst/>
          </a:prstGeom>
        </p:spPr>
      </p:pic>
      <p:sp>
        <p:nvSpPr>
          <p:cNvPr id="22" name="Google Shape;545;p48">
            <a:extLst>
              <a:ext uri="{FF2B5EF4-FFF2-40B4-BE49-F238E27FC236}">
                <a16:creationId xmlns:a16="http://schemas.microsoft.com/office/drawing/2014/main" id="{9EE569BA-8DAD-974E-8B22-EBFD420217CD}"/>
              </a:ext>
            </a:extLst>
          </p:cNvPr>
          <p:cNvSpPr txBox="1">
            <a:spLocks/>
          </p:cNvSpPr>
          <p:nvPr/>
        </p:nvSpPr>
        <p:spPr>
          <a:xfrm>
            <a:off x="2468880" y="9375981"/>
            <a:ext cx="10894423" cy="1733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tx2">
                  <a:lumMod val="25000"/>
                </a:schemeClr>
              </a:buClr>
              <a:buNone/>
            </a:pPr>
            <a:r>
              <a:rPr lang="lv-LV" sz="4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ieteicamais attālums līdz objektam ≤ 25 m </a:t>
            </a:r>
          </a:p>
        </p:txBody>
      </p:sp>
      <p:sp>
        <p:nvSpPr>
          <p:cNvPr id="26" name="Google Shape;544;p48">
            <a:extLst>
              <a:ext uri="{FF2B5EF4-FFF2-40B4-BE49-F238E27FC236}">
                <a16:creationId xmlns:a16="http://schemas.microsoft.com/office/drawing/2014/main" id="{DA6D0A78-3E59-A849-A284-9F0A68D66B57}"/>
              </a:ext>
            </a:extLst>
          </p:cNvPr>
          <p:cNvSpPr txBox="1">
            <a:spLocks/>
          </p:cNvSpPr>
          <p:nvPr/>
        </p:nvSpPr>
        <p:spPr>
          <a:xfrm>
            <a:off x="553526" y="9878423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04</a:t>
            </a:r>
          </a:p>
        </p:txBody>
      </p:sp>
      <p:sp>
        <p:nvSpPr>
          <p:cNvPr id="21" name="Google Shape;545;p48">
            <a:extLst>
              <a:ext uri="{FF2B5EF4-FFF2-40B4-BE49-F238E27FC236}">
                <a16:creationId xmlns:a16="http://schemas.microsoft.com/office/drawing/2014/main" id="{82B38B0A-008E-8F45-AF7F-ADFEFF951610}"/>
              </a:ext>
            </a:extLst>
          </p:cNvPr>
          <p:cNvSpPr txBox="1">
            <a:spLocks/>
          </p:cNvSpPr>
          <p:nvPr/>
        </p:nvSpPr>
        <p:spPr>
          <a:xfrm>
            <a:off x="2468881" y="7623381"/>
            <a:ext cx="8802372" cy="1733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tx2">
                  <a:lumMod val="25000"/>
                </a:schemeClr>
              </a:buClr>
              <a:buNone/>
            </a:pPr>
            <a:r>
              <a:rPr lang="lv-LV" sz="4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ciets, līdzens segums</a:t>
            </a:r>
          </a:p>
        </p:txBody>
      </p:sp>
      <p:sp>
        <p:nvSpPr>
          <p:cNvPr id="25" name="Google Shape;544;p48">
            <a:extLst>
              <a:ext uri="{FF2B5EF4-FFF2-40B4-BE49-F238E27FC236}">
                <a16:creationId xmlns:a16="http://schemas.microsoft.com/office/drawing/2014/main" id="{E5161A4E-480E-8A44-A70C-0F0334F96C42}"/>
              </a:ext>
            </a:extLst>
          </p:cNvPr>
          <p:cNvSpPr txBox="1">
            <a:spLocks/>
          </p:cNvSpPr>
          <p:nvPr/>
        </p:nvSpPr>
        <p:spPr>
          <a:xfrm>
            <a:off x="553526" y="8125823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03</a:t>
            </a:r>
          </a:p>
        </p:txBody>
      </p:sp>
      <p:sp>
        <p:nvSpPr>
          <p:cNvPr id="18" name="Google Shape;545;p48">
            <a:extLst>
              <a:ext uri="{FF2B5EF4-FFF2-40B4-BE49-F238E27FC236}">
                <a16:creationId xmlns:a16="http://schemas.microsoft.com/office/drawing/2014/main" id="{CF027B43-96B2-F547-AF79-D5B3CF2F7B62}"/>
              </a:ext>
            </a:extLst>
          </p:cNvPr>
          <p:cNvSpPr txBox="1">
            <a:spLocks/>
          </p:cNvSpPr>
          <p:nvPr/>
        </p:nvSpPr>
        <p:spPr>
          <a:xfrm>
            <a:off x="2468881" y="6379480"/>
            <a:ext cx="10692937" cy="12290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600"/>
              </a:spcAft>
              <a:buClr>
                <a:schemeClr val="tx2">
                  <a:lumMod val="25000"/>
                </a:schemeClr>
              </a:buClr>
              <a:buNone/>
            </a:pPr>
            <a:r>
              <a:rPr lang="lv-LV" sz="4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horizontāls un / vai vertikāls apzīmējums</a:t>
            </a:r>
          </a:p>
        </p:txBody>
      </p:sp>
      <p:sp>
        <p:nvSpPr>
          <p:cNvPr id="24" name="Google Shape;544;p48">
            <a:extLst>
              <a:ext uri="{FF2B5EF4-FFF2-40B4-BE49-F238E27FC236}">
                <a16:creationId xmlns:a16="http://schemas.microsoft.com/office/drawing/2014/main" id="{762575E0-293F-6443-9F17-7ACB300B71F5}"/>
              </a:ext>
            </a:extLst>
          </p:cNvPr>
          <p:cNvSpPr txBox="1">
            <a:spLocks/>
          </p:cNvSpPr>
          <p:nvPr/>
        </p:nvSpPr>
        <p:spPr>
          <a:xfrm>
            <a:off x="553526" y="6373223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02</a:t>
            </a:r>
          </a:p>
        </p:txBody>
      </p:sp>
      <p:sp>
        <p:nvSpPr>
          <p:cNvPr id="15" name="Google Shape;545;p48">
            <a:extLst>
              <a:ext uri="{FF2B5EF4-FFF2-40B4-BE49-F238E27FC236}">
                <a16:creationId xmlns:a16="http://schemas.microsoft.com/office/drawing/2014/main" id="{282064E2-CADC-904E-B376-32ACD232974E}"/>
              </a:ext>
            </a:extLst>
          </p:cNvPr>
          <p:cNvSpPr txBox="1">
            <a:spLocks/>
          </p:cNvSpPr>
          <p:nvPr/>
        </p:nvSpPr>
        <p:spPr>
          <a:xfrm>
            <a:off x="2468882" y="4096254"/>
            <a:ext cx="8802370" cy="17337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buClr>
                <a:schemeClr val="tx2">
                  <a:lumMod val="25000"/>
                </a:schemeClr>
              </a:buClr>
              <a:buNone/>
            </a:pPr>
            <a:r>
              <a:rPr lang="lv-LV" sz="4200" b="1" dirty="0">
                <a:solidFill>
                  <a:schemeClr val="tx2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izmērs 3,5 x 5m</a:t>
            </a:r>
          </a:p>
        </p:txBody>
      </p:sp>
      <p:sp>
        <p:nvSpPr>
          <p:cNvPr id="23" name="Google Shape;544;p48">
            <a:extLst>
              <a:ext uri="{FF2B5EF4-FFF2-40B4-BE49-F238E27FC236}">
                <a16:creationId xmlns:a16="http://schemas.microsoft.com/office/drawing/2014/main" id="{F9C3BC8B-6B52-D64E-B745-63C46343918B}"/>
              </a:ext>
            </a:extLst>
          </p:cNvPr>
          <p:cNvSpPr txBox="1">
            <a:spLocks/>
          </p:cNvSpPr>
          <p:nvPr/>
        </p:nvSpPr>
        <p:spPr>
          <a:xfrm>
            <a:off x="553526" y="4569823"/>
            <a:ext cx="1828800" cy="12926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algn="ctr" defTabSz="182843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8000" b="1" i="0" kern="1200" spc="-100" baseline="0">
                <a:solidFill>
                  <a:schemeClr val="tx2"/>
                </a:solidFill>
                <a:latin typeface="Heebo" pitchFamily="2" charset="-79"/>
                <a:ea typeface="Open Sans Light" panose="020B0306030504020204" pitchFamily="34" charset="0"/>
                <a:cs typeface="Heebo" pitchFamily="2" charset="-79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7200" spc="-300" dirty="0">
                <a:latin typeface="Arial" panose="020B0604020202020204" pitchFamily="34" charset="0"/>
                <a:ea typeface="Nunito Sans Black"/>
                <a:cs typeface="Arial" panose="020B0604020202020204" pitchFamily="34" charset="0"/>
                <a:sym typeface="Nunito Sans Black"/>
              </a:rPr>
              <a:t>01</a:t>
            </a:r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2495F00B-CAA3-4BB0-8EAB-7C7CDB677A7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97527" y="895680"/>
            <a:ext cx="12991664" cy="2651126"/>
          </a:xfrm>
        </p:spPr>
        <p:txBody>
          <a:bodyPr/>
          <a:lstStyle/>
          <a:p>
            <a:pPr marL="803275" indent="-803275" algn="l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</a:pPr>
            <a:r>
              <a:rPr lang="lv-LV" sz="6500" kern="1200" spc="-300" dirty="0"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2. AUTOMAŠĪNU STĀVVIETA CILVĒKIEM AR INVALIDITĀTI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Connector 6">
            <a:extLst>
              <a:ext uri="{FF2B5EF4-FFF2-40B4-BE49-F238E27FC236}">
                <a16:creationId xmlns:a16="http://schemas.microsoft.com/office/drawing/2014/main" id="{F16F0304-1C81-40AC-9774-D7F06E39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989001" y="3801158"/>
            <a:ext cx="83520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326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BFA823-0D6F-69A4-1E07-932BC4294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024330" y="7950594"/>
            <a:ext cx="8352000" cy="0"/>
          </a:xfrm>
          <a:prstGeom prst="line">
            <a:avLst/>
          </a:prstGeom>
          <a:ln w="635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Attēls 5">
            <a:extLst>
              <a:ext uri="{FF2B5EF4-FFF2-40B4-BE49-F238E27FC236}">
                <a16:creationId xmlns:a16="http://schemas.microsoft.com/office/drawing/2014/main" id="{32CCCB04-042B-4BE0-84F6-C5496B9D6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221" y="272904"/>
            <a:ext cx="3420043" cy="2688154"/>
          </a:xfrm>
          <a:prstGeom prst="rect">
            <a:avLst/>
          </a:prstGeom>
        </p:spPr>
      </p:pic>
      <p:pic>
        <p:nvPicPr>
          <p:cNvPr id="13" name="Attēla vietturis 12" descr="automašīnu stāvvieta cilvēkiem ar invaliditāti uz brūģiem">
            <a:extLst>
              <a:ext uri="{FF2B5EF4-FFF2-40B4-BE49-F238E27FC236}">
                <a16:creationId xmlns:a16="http://schemas.microsoft.com/office/drawing/2014/main" id="{2340259F-AF93-4159-985C-D23090433FBF}"/>
              </a:ext>
            </a:extLst>
          </p:cNvPr>
          <p:cNvPicPr>
            <a:picLocks noGrp="1" noChangeAspect="1"/>
          </p:cNvPicPr>
          <p:nvPr>
            <p:ph type="pic" sz="quarter" idx="28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62622" y="2961058"/>
            <a:ext cx="10538963" cy="8700139"/>
          </a:xfrm>
        </p:spPr>
      </p:pic>
      <p:sp>
        <p:nvSpPr>
          <p:cNvPr id="8" name="Google Shape;545;p48">
            <a:extLst>
              <a:ext uri="{FF2B5EF4-FFF2-40B4-BE49-F238E27FC236}">
                <a16:creationId xmlns:a16="http://schemas.microsoft.com/office/drawing/2014/main" id="{381D789F-AD1A-5A41-98FC-AB4063A87653}"/>
              </a:ext>
            </a:extLst>
          </p:cNvPr>
          <p:cNvSpPr txBox="1">
            <a:spLocks/>
          </p:cNvSpPr>
          <p:nvPr/>
        </p:nvSpPr>
        <p:spPr>
          <a:xfrm>
            <a:off x="1119256" y="8739561"/>
            <a:ext cx="11679327" cy="22159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spAutoFit/>
          </a:bodyPr>
          <a:lstStyle>
            <a:lvl1pPr marL="457109" indent="-457109" algn="l" defTabSz="1828434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lang="en-US" sz="44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1pPr>
            <a:lvl2pPr marL="137132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6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2pPr>
            <a:lvl3pPr marL="2285543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32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3pPr>
            <a:lvl4pPr marL="3199760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 smtClean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4pPr>
            <a:lvl5pPr marL="4113977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spc="-30" baseline="0" dirty="0">
                <a:solidFill>
                  <a:schemeClr val="tx1"/>
                </a:solidFill>
                <a:effectLst/>
                <a:latin typeface="Heebo" pitchFamily="2" charset="-79"/>
                <a:ea typeface="Open Sans Light" panose="020B0306030504020204" pitchFamily="34" charset="0"/>
                <a:cs typeface="Open Sans Light" charset="0"/>
              </a:defRPr>
            </a:lvl5pPr>
            <a:lvl6pPr marL="5028194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411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628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846" indent="-457109" algn="l" defTabSz="182843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lv-LV" sz="5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Source Sans Pro"/>
              </a:rPr>
              <a:t>Nelīdzens automašīnu stāvvietas segums, apzīmējums nekontrastē </a:t>
            </a:r>
            <a:r>
              <a:rPr lang="lv-LV" sz="5500" dirty="0">
                <a:solidFill>
                  <a:schemeClr val="tx2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endParaRPr lang="en-US" sz="5500" dirty="0">
              <a:solidFill>
                <a:schemeClr val="tx2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  <a:sym typeface="Source Sans Pro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2B4D071D-C970-4555-85BD-8D8A4D2C4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9269" y="6974967"/>
            <a:ext cx="1883554" cy="1883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9A7B0FBD-8B45-4C44-A171-57749977A7E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32121" y="4113338"/>
            <a:ext cx="11930501" cy="2651126"/>
          </a:xfrm>
        </p:spPr>
        <p:txBody>
          <a:bodyPr>
            <a:noAutofit/>
          </a:bodyPr>
          <a:lstStyle/>
          <a:p>
            <a:pPr algn="l" rtl="0" eaLnBrk="1" latinLnBrk="0" hangingPunct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6500" kern="1200" spc="-300" dirty="0"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AUTO STĀVVIETA CILVĒKIEM AR INVALIDITĀTI</a:t>
            </a:r>
            <a:br>
              <a:rPr lang="lv-LV" sz="7500" kern="1200" spc="-300" dirty="0">
                <a:effectLst/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</a:br>
            <a:r>
              <a:rPr lang="lv-LV" sz="4500" spc="-300" dirty="0">
                <a:solidFill>
                  <a:srgbClr val="C00000"/>
                </a:solidFill>
                <a:latin typeface="Arial" panose="020B0604020202020204" pitchFamily="34" charset="0"/>
                <a:ea typeface="Nunito Sans Black"/>
                <a:cs typeface="Arial" panose="020B0604020202020204" pitchFamily="34" charset="0"/>
              </a:rPr>
              <a:t>NEPĀRDOMĀTS RISINĀJUMS</a:t>
            </a:r>
            <a:endParaRPr lang="lv-LV" sz="7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āls 2">
            <a:extLst>
              <a:ext uri="{FF2B5EF4-FFF2-40B4-BE49-F238E27FC236}">
                <a16:creationId xmlns:a16="http://schemas.microsoft.com/office/drawing/2014/main" id="{D8CDB94E-CAAD-4F02-8F19-1078776D04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56351" y="6426449"/>
            <a:ext cx="4260939" cy="2651127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562884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30 Minimalist Marketing Presentation Template">
      <a:dk1>
        <a:srgbClr val="747993"/>
      </a:dk1>
      <a:lt1>
        <a:srgbClr val="FFFFFF"/>
      </a:lt1>
      <a:dk2>
        <a:srgbClr val="00465B"/>
      </a:dk2>
      <a:lt2>
        <a:srgbClr val="F3EFEC"/>
      </a:lt2>
      <a:accent1>
        <a:srgbClr val="F9E32B"/>
      </a:accent1>
      <a:accent2>
        <a:srgbClr val="A4A5A9"/>
      </a:accent2>
      <a:accent3>
        <a:srgbClr val="C4B1A2"/>
      </a:accent3>
      <a:accent4>
        <a:srgbClr val="474959"/>
      </a:accent4>
      <a:accent5>
        <a:srgbClr val="F9E7BC"/>
      </a:accent5>
      <a:accent6>
        <a:srgbClr val="B2DAE1"/>
      </a:accent6>
      <a:hlink>
        <a:srgbClr val="335FFE"/>
      </a:hlink>
      <a:folHlink>
        <a:srgbClr val="CA64D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Theme">
  <a:themeElements>
    <a:clrScheme name="AI - Brain">
      <a:dk1>
        <a:srgbClr val="747993"/>
      </a:dk1>
      <a:lt1>
        <a:srgbClr val="FFFFFF"/>
      </a:lt1>
      <a:dk2>
        <a:srgbClr val="111340"/>
      </a:dk2>
      <a:lt2>
        <a:srgbClr val="FFFFFF"/>
      </a:lt2>
      <a:accent1>
        <a:srgbClr val="FDC300"/>
      </a:accent1>
      <a:accent2>
        <a:srgbClr val="8BC904"/>
      </a:accent2>
      <a:accent3>
        <a:srgbClr val="00B29C"/>
      </a:accent3>
      <a:accent4>
        <a:srgbClr val="0180B0"/>
      </a:accent4>
      <a:accent5>
        <a:srgbClr val="4D54A6"/>
      </a:accent5>
      <a:accent6>
        <a:srgbClr val="783AB1"/>
      </a:accent6>
      <a:hlink>
        <a:srgbClr val="335FFE"/>
      </a:hlink>
      <a:folHlink>
        <a:srgbClr val="CA64D4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inimalist_Thesis">
      <a:dk1>
        <a:srgbClr val="FFFEFF"/>
      </a:dk1>
      <a:lt1>
        <a:srgbClr val="00455A"/>
      </a:lt1>
      <a:dk2>
        <a:srgbClr val="E4EEF9"/>
      </a:dk2>
      <a:lt2>
        <a:srgbClr val="556B7F"/>
      </a:lt2>
      <a:accent1>
        <a:srgbClr val="35444D"/>
      </a:accent1>
      <a:accent2>
        <a:srgbClr val="556B7F"/>
      </a:accent2>
      <a:accent3>
        <a:srgbClr val="879CA6"/>
      </a:accent3>
      <a:accent4>
        <a:srgbClr val="B7D1DF"/>
      </a:accent4>
      <a:accent5>
        <a:srgbClr val="E4EEF9"/>
      </a:accent5>
      <a:accent6>
        <a:srgbClr val="EAEAEA"/>
      </a:accent6>
      <a:hlink>
        <a:srgbClr val="335FFE"/>
      </a:hlink>
      <a:folHlink>
        <a:srgbClr val="CA64D3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4.xml><?xml version="1.0" encoding="utf-8"?>
<a:theme xmlns:a="http://schemas.openxmlformats.org/drawingml/2006/main" name="2_Default Theme">
  <a:themeElements>
    <a:clrScheme name="30 Minimalist Marketing Presentation Template">
      <a:dk1>
        <a:srgbClr val="747993"/>
      </a:dk1>
      <a:lt1>
        <a:srgbClr val="FFFFFF"/>
      </a:lt1>
      <a:dk2>
        <a:srgbClr val="00465B"/>
      </a:dk2>
      <a:lt2>
        <a:srgbClr val="F3EFEC"/>
      </a:lt2>
      <a:accent1>
        <a:srgbClr val="F9E32B"/>
      </a:accent1>
      <a:accent2>
        <a:srgbClr val="A4A5A9"/>
      </a:accent2>
      <a:accent3>
        <a:srgbClr val="C4B1A2"/>
      </a:accent3>
      <a:accent4>
        <a:srgbClr val="474959"/>
      </a:accent4>
      <a:accent5>
        <a:srgbClr val="F9E7BC"/>
      </a:accent5>
      <a:accent6>
        <a:srgbClr val="B2DAE1"/>
      </a:accent6>
      <a:hlink>
        <a:srgbClr val="335FFE"/>
      </a:hlink>
      <a:folHlink>
        <a:srgbClr val="CA64D3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6FBFFF"/>
            </a:gs>
            <a:gs pos="98000">
              <a:srgbClr val="3C8BFF"/>
            </a:gs>
          </a:gsLst>
          <a:lin ang="54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98543</TotalTime>
  <Words>2079</Words>
  <Application>Microsoft Office PowerPoint</Application>
  <PresentationFormat>Pielāgots</PresentationFormat>
  <Paragraphs>308</Paragraphs>
  <Slides>39</Slides>
  <Notes>8</Notes>
  <HiddenSlides>0</HiddenSlides>
  <MMClips>0</MMClips>
  <ScaleCrop>false</ScaleCrop>
  <HeadingPairs>
    <vt:vector size="6" baseType="variant">
      <vt:variant>
        <vt:lpstr>Lietotie fonti</vt:lpstr>
      </vt:variant>
      <vt:variant>
        <vt:i4>14</vt:i4>
      </vt:variant>
      <vt:variant>
        <vt:lpstr>Dizains</vt:lpstr>
      </vt:variant>
      <vt:variant>
        <vt:i4>4</vt:i4>
      </vt:variant>
      <vt:variant>
        <vt:lpstr>Slaidu virsraksti</vt:lpstr>
      </vt:variant>
      <vt:variant>
        <vt:i4>39</vt:i4>
      </vt:variant>
    </vt:vector>
  </HeadingPairs>
  <TitlesOfParts>
    <vt:vector size="57" baseType="lpstr">
      <vt:lpstr>Microsoft YaHei</vt:lpstr>
      <vt:lpstr>Arial</vt:lpstr>
      <vt:lpstr>Calibri</vt:lpstr>
      <vt:lpstr>Calibri Light</vt:lpstr>
      <vt:lpstr>Lucida Sans</vt:lpstr>
      <vt:lpstr>Montserrat</vt:lpstr>
      <vt:lpstr>Nunito Sans Black</vt:lpstr>
      <vt:lpstr>Open Sans</vt:lpstr>
      <vt:lpstr>Open Sans Light</vt:lpstr>
      <vt:lpstr>Poppins</vt:lpstr>
      <vt:lpstr>Source Sans 3</vt:lpstr>
      <vt:lpstr>Source Sans Pro</vt:lpstr>
      <vt:lpstr>Verdana</vt:lpstr>
      <vt:lpstr>Wingdings</vt:lpstr>
      <vt:lpstr>Default Theme</vt:lpstr>
      <vt:lpstr>1_Default Theme</vt:lpstr>
      <vt:lpstr>Office Theme</vt:lpstr>
      <vt:lpstr>2_Default Theme</vt:lpstr>
      <vt:lpstr>PIEKĻŪSTAMAS AKTIVITĀŠU UN ATPŪTAS ZONAS  LABĀ PRAKSE </vt:lpstr>
      <vt:lpstr>PUBLISKĀ ĀRTELPA</vt:lpstr>
      <vt:lpstr>PIEKĻŪSTAMĪBAS PRASĪBAS</vt:lpstr>
      <vt:lpstr>PIEKĻŪSTAMAS VIDES LIETOTĀJI</vt:lpstr>
      <vt:lpstr>KĀDA IR PIEKĻŪSTAMA VIDE?</vt:lpstr>
      <vt:lpstr>PIEKĻŪSTAMAS AKTIVITĀŠU UN ATPŪTAS ZONAS</vt:lpstr>
      <vt:lpstr>1. ĀRTELPU PIEKĻŪSTAMĪBAS SIMBOLI</vt:lpstr>
      <vt:lpstr>2. AUTOMAŠĪNU STĀVVIETA CILVĒKIEM AR INVALIDITĀTI</vt:lpstr>
      <vt:lpstr>AUTO STĀVVIETA CILVĒKIEM AR INVALIDITĀTI NEPĀRDOMĀTS RISINĀJUMS</vt:lpstr>
      <vt:lpstr>3. IETVES, GĀJĒJU CEĻI  UN PĀREJAS</vt:lpstr>
      <vt:lpstr>IETVES UN GĀJĒJU CEĻI NEPĀRDOMĀTI RISINĀJUMI</vt:lpstr>
      <vt:lpstr>4. DZERAMĀ ŪDENS BRĪVKRĀNI</vt:lpstr>
      <vt:lpstr>DZERAMĀ ŪDENS BRĪVKRĀNI NEPĀRDOMĀTI RISINĀJUMI</vt:lpstr>
      <vt:lpstr>5. Skaņas, vizuālā un taktilā informācija</vt:lpstr>
      <vt:lpstr>Skaņas, vizuālā un taktilā informācija Labā prakse</vt:lpstr>
      <vt:lpstr>Skaņas, vizuālā un taktilā  informācija  Nepārdomāti risinājumi</vt:lpstr>
      <vt:lpstr>6. PIEKĻŪSTAMA  PUBLISKĀ TUALETE </vt:lpstr>
      <vt:lpstr>PIEKĻŪSTAMA PUBLISKĀ TUALETE   NEPĀRDOMĀTI RISINĀJUMI</vt:lpstr>
      <vt:lpstr>7. ATPŪTAS ZONAS</vt:lpstr>
      <vt:lpstr>TAKAS UN LAIPAS GĀJĒJU CEĻI</vt:lpstr>
      <vt:lpstr>TAKAS UN LAIPAS  UZBRAUKTUVES</vt:lpstr>
      <vt:lpstr>TAKAS UN LAIPAS  LABĀS PRAKSES PIEMĒRI</vt:lpstr>
      <vt:lpstr>TAKAS UN LAIPAS  LABĀS PRAKSES PIEMĒRI UZBRAUKTUVĒM</vt:lpstr>
      <vt:lpstr>TAKAS UN LAIPAS NEPĀRDOMĀTI RISINĀJUMI</vt:lpstr>
      <vt:lpstr>PELDVIETAS UN PLUDMALE</vt:lpstr>
      <vt:lpstr>PLUDMALE UN PELDVIETAS LABĀS PRAKSES PIEMĒRI</vt:lpstr>
      <vt:lpstr>PLUDMALE UN PELDVIETAS NEPĀRDOMĀTI RISINĀJUMI</vt:lpstr>
      <vt:lpstr>PIKNIKA ZONA UN UGUNSKURA VIETA</vt:lpstr>
      <vt:lpstr>PIKNIKA ZONA UN UGUNSKURA VIETA NEPĀRDOMĀTI RISINĀJUMI</vt:lpstr>
      <vt:lpstr>KEMPINGA UN TELŠU VIETAS</vt:lpstr>
      <vt:lpstr>LAIVU PIESTĀTNE MAKŠĶĒRĒŠANAS VIETAS</vt:lpstr>
      <vt:lpstr>8. AKTIVITĀŠU ZONAS</vt:lpstr>
      <vt:lpstr>AKTIVITĀŠU ZONAS LABĀS PRAKSES PIEMĒRI</vt:lpstr>
      <vt:lpstr>AKTIVITĀŠU ZONAS LABĀS PRAKSES PIEMĒRI</vt:lpstr>
      <vt:lpstr>9. PASAULES IEKĻAUJOŠĀ PRAKSE</vt:lpstr>
      <vt:lpstr>IETEIKUMI IEKĻAUJOŠAS VIDES VEIDOŠANAI</vt:lpstr>
      <vt:lpstr>IETEIKUMI EFEKTĪVAI SAZIŅAI AR CILVĒKIEM AR FUNKCIONĀLIEM TRAUCĒJUMIEM</vt:lpstr>
      <vt:lpstr>RESURSI</vt:lpstr>
      <vt:lpstr>Paldies par uzmanību!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Slides</dc:title>
  <dc:subject>Templates</dc:subject>
  <dc:creator>Polina Rozkova</dc:creator>
  <cp:keywords/>
  <dc:description/>
  <cp:lastModifiedBy>Polina Rozkova</cp:lastModifiedBy>
  <cp:revision>10157</cp:revision>
  <cp:lastPrinted>2019-09-18T23:04:43Z</cp:lastPrinted>
  <dcterms:created xsi:type="dcterms:W3CDTF">2014-11-12T21:47:38Z</dcterms:created>
  <dcterms:modified xsi:type="dcterms:W3CDTF">2024-07-16T12:16:23Z</dcterms:modified>
  <cp:category/>
</cp:coreProperties>
</file>