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0"/>
  </p:notesMasterIdLst>
  <p:handoutMasterIdLst>
    <p:handoutMasterId r:id="rId11"/>
  </p:handoutMasterIdLst>
  <p:sldIdLst>
    <p:sldId id="288" r:id="rId2"/>
    <p:sldId id="309" r:id="rId3"/>
    <p:sldId id="317" r:id="rId4"/>
    <p:sldId id="316" r:id="rId5"/>
    <p:sldId id="318" r:id="rId6"/>
    <p:sldId id="319" r:id="rId7"/>
    <p:sldId id="320" r:id="rId8"/>
    <p:sldId id="315" r:id="rId9"/>
  </p:sldIdLst>
  <p:sldSz cx="9144000" cy="5715000" type="screen16x10"/>
  <p:notesSz cx="6797675" cy="9872663"/>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lze Gailīte" initials="IG"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81" autoAdjust="0"/>
    <p:restoredTop sz="93979" autoAdjust="0"/>
  </p:normalViewPr>
  <p:slideViewPr>
    <p:cSldViewPr>
      <p:cViewPr varScale="1">
        <p:scale>
          <a:sx n="72" d="100"/>
          <a:sy n="72" d="100"/>
        </p:scale>
        <p:origin x="932" y="64"/>
      </p:cViewPr>
      <p:guideLst>
        <p:guide orient="horz" pos="180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2"/>
            <a:ext cx="2945659" cy="493633"/>
          </a:xfrm>
          <a:prstGeom prst="rect">
            <a:avLst/>
          </a:prstGeom>
        </p:spPr>
        <p:txBody>
          <a:bodyPr vert="horz" lIns="92930" tIns="46465" rIns="92930" bIns="46465" rtlCol="0"/>
          <a:lstStyle>
            <a:lvl1pPr algn="l">
              <a:defRPr sz="1200"/>
            </a:lvl1pPr>
          </a:lstStyle>
          <a:p>
            <a:endParaRPr lang="lv-LV"/>
          </a:p>
        </p:txBody>
      </p:sp>
      <p:sp>
        <p:nvSpPr>
          <p:cNvPr id="3" name="Date Placeholder 2"/>
          <p:cNvSpPr>
            <a:spLocks noGrp="1"/>
          </p:cNvSpPr>
          <p:nvPr>
            <p:ph type="dt" sz="quarter" idx="1"/>
          </p:nvPr>
        </p:nvSpPr>
        <p:spPr>
          <a:xfrm>
            <a:off x="3850447" y="2"/>
            <a:ext cx="2945659" cy="493633"/>
          </a:xfrm>
          <a:prstGeom prst="rect">
            <a:avLst/>
          </a:prstGeom>
        </p:spPr>
        <p:txBody>
          <a:bodyPr vert="horz" lIns="92930" tIns="46465" rIns="92930" bIns="46465" rtlCol="0"/>
          <a:lstStyle>
            <a:lvl1pPr algn="r">
              <a:defRPr sz="1200"/>
            </a:lvl1pPr>
          </a:lstStyle>
          <a:p>
            <a:fld id="{8D5F057C-9441-4111-893B-1FBA0F3190B2}" type="datetimeFigureOut">
              <a:rPr lang="lv-LV" smtClean="0"/>
              <a:t>19.06.2024</a:t>
            </a:fld>
            <a:endParaRPr lang="lv-LV"/>
          </a:p>
        </p:txBody>
      </p:sp>
      <p:sp>
        <p:nvSpPr>
          <p:cNvPr id="4" name="Footer Placeholder 3"/>
          <p:cNvSpPr>
            <a:spLocks noGrp="1"/>
          </p:cNvSpPr>
          <p:nvPr>
            <p:ph type="ftr" sz="quarter" idx="2"/>
          </p:nvPr>
        </p:nvSpPr>
        <p:spPr>
          <a:xfrm>
            <a:off x="4" y="9377318"/>
            <a:ext cx="2945659" cy="493633"/>
          </a:xfrm>
          <a:prstGeom prst="rect">
            <a:avLst/>
          </a:prstGeom>
        </p:spPr>
        <p:txBody>
          <a:bodyPr vert="horz" lIns="92930" tIns="46465" rIns="92930" bIns="46465" rtlCol="0" anchor="b"/>
          <a:lstStyle>
            <a:lvl1pPr algn="l">
              <a:defRPr sz="1200"/>
            </a:lvl1pPr>
          </a:lstStyle>
          <a:p>
            <a:endParaRPr lang="lv-LV"/>
          </a:p>
        </p:txBody>
      </p:sp>
      <p:sp>
        <p:nvSpPr>
          <p:cNvPr id="5" name="Slide Number Placeholder 4"/>
          <p:cNvSpPr>
            <a:spLocks noGrp="1"/>
          </p:cNvSpPr>
          <p:nvPr>
            <p:ph type="sldNum" sz="quarter" idx="3"/>
          </p:nvPr>
        </p:nvSpPr>
        <p:spPr>
          <a:xfrm>
            <a:off x="3850447" y="9377318"/>
            <a:ext cx="2945659" cy="493633"/>
          </a:xfrm>
          <a:prstGeom prst="rect">
            <a:avLst/>
          </a:prstGeom>
        </p:spPr>
        <p:txBody>
          <a:bodyPr vert="horz" lIns="92930" tIns="46465" rIns="92930" bIns="46465" rtlCol="0" anchor="b"/>
          <a:lstStyle>
            <a:lvl1pPr algn="r">
              <a:defRPr sz="1200"/>
            </a:lvl1pPr>
          </a:lstStyle>
          <a:p>
            <a:fld id="{3D52BAEE-42A7-4CBA-AE18-77A3A37361B8}" type="slidenum">
              <a:rPr lang="lv-LV" smtClean="0"/>
              <a:t>‹#›</a:t>
            </a:fld>
            <a:endParaRPr lang="lv-LV"/>
          </a:p>
        </p:txBody>
      </p:sp>
    </p:spTree>
    <p:extLst>
      <p:ext uri="{BB962C8B-B14F-4D97-AF65-F5344CB8AC3E}">
        <p14:creationId xmlns:p14="http://schemas.microsoft.com/office/powerpoint/2010/main" val="30070020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2"/>
            <a:ext cx="2945659" cy="493633"/>
          </a:xfrm>
          <a:prstGeom prst="rect">
            <a:avLst/>
          </a:prstGeom>
        </p:spPr>
        <p:txBody>
          <a:bodyPr vert="horz" lIns="92930" tIns="46465" rIns="92930" bIns="46465" rtlCol="0"/>
          <a:lstStyle>
            <a:lvl1pPr algn="l">
              <a:defRPr sz="1200"/>
            </a:lvl1pPr>
          </a:lstStyle>
          <a:p>
            <a:endParaRPr lang="lv-LV"/>
          </a:p>
        </p:txBody>
      </p:sp>
      <p:sp>
        <p:nvSpPr>
          <p:cNvPr id="3" name="Date Placeholder 2"/>
          <p:cNvSpPr>
            <a:spLocks noGrp="1"/>
          </p:cNvSpPr>
          <p:nvPr>
            <p:ph type="dt" idx="1"/>
          </p:nvPr>
        </p:nvSpPr>
        <p:spPr>
          <a:xfrm>
            <a:off x="3850447" y="2"/>
            <a:ext cx="2945659" cy="493633"/>
          </a:xfrm>
          <a:prstGeom prst="rect">
            <a:avLst/>
          </a:prstGeom>
        </p:spPr>
        <p:txBody>
          <a:bodyPr vert="horz" lIns="92930" tIns="46465" rIns="92930" bIns="46465" rtlCol="0"/>
          <a:lstStyle>
            <a:lvl1pPr algn="r">
              <a:defRPr sz="1200"/>
            </a:lvl1pPr>
          </a:lstStyle>
          <a:p>
            <a:fld id="{FE412CE8-65CE-41A9-BD37-9615BD05C807}" type="datetimeFigureOut">
              <a:rPr lang="lv-LV" smtClean="0"/>
              <a:t>19.06.2024</a:t>
            </a:fld>
            <a:endParaRPr lang="lv-LV"/>
          </a:p>
        </p:txBody>
      </p:sp>
      <p:sp>
        <p:nvSpPr>
          <p:cNvPr id="4" name="Slide Image Placeholder 3"/>
          <p:cNvSpPr>
            <a:spLocks noGrp="1" noRot="1" noChangeAspect="1"/>
          </p:cNvSpPr>
          <p:nvPr>
            <p:ph type="sldImg" idx="2"/>
          </p:nvPr>
        </p:nvSpPr>
        <p:spPr>
          <a:xfrm>
            <a:off x="436563" y="739775"/>
            <a:ext cx="5924550" cy="3703638"/>
          </a:xfrm>
          <a:prstGeom prst="rect">
            <a:avLst/>
          </a:prstGeom>
          <a:noFill/>
          <a:ln w="12700">
            <a:solidFill>
              <a:prstClr val="black"/>
            </a:solidFill>
          </a:ln>
        </p:spPr>
        <p:txBody>
          <a:bodyPr vert="horz" lIns="92930" tIns="46465" rIns="92930" bIns="46465" rtlCol="0" anchor="ctr"/>
          <a:lstStyle/>
          <a:p>
            <a:endParaRPr lang="lv-LV"/>
          </a:p>
        </p:txBody>
      </p:sp>
      <p:sp>
        <p:nvSpPr>
          <p:cNvPr id="5" name="Notes Placeholder 4"/>
          <p:cNvSpPr>
            <a:spLocks noGrp="1"/>
          </p:cNvSpPr>
          <p:nvPr>
            <p:ph type="body" sz="quarter" idx="3"/>
          </p:nvPr>
        </p:nvSpPr>
        <p:spPr>
          <a:xfrm>
            <a:off x="679768" y="4689518"/>
            <a:ext cx="5438140" cy="4442698"/>
          </a:xfrm>
          <a:prstGeom prst="rect">
            <a:avLst/>
          </a:prstGeom>
        </p:spPr>
        <p:txBody>
          <a:bodyPr vert="horz" lIns="92930" tIns="46465" rIns="92930" bIns="4646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4" y="9377318"/>
            <a:ext cx="2945659" cy="493633"/>
          </a:xfrm>
          <a:prstGeom prst="rect">
            <a:avLst/>
          </a:prstGeom>
        </p:spPr>
        <p:txBody>
          <a:bodyPr vert="horz" lIns="92930" tIns="46465" rIns="92930" bIns="46465" rtlCol="0" anchor="b"/>
          <a:lstStyle>
            <a:lvl1pPr algn="l">
              <a:defRPr sz="1200"/>
            </a:lvl1pPr>
          </a:lstStyle>
          <a:p>
            <a:endParaRPr lang="lv-LV"/>
          </a:p>
        </p:txBody>
      </p:sp>
      <p:sp>
        <p:nvSpPr>
          <p:cNvPr id="7" name="Slide Number Placeholder 6"/>
          <p:cNvSpPr>
            <a:spLocks noGrp="1"/>
          </p:cNvSpPr>
          <p:nvPr>
            <p:ph type="sldNum" sz="quarter" idx="5"/>
          </p:nvPr>
        </p:nvSpPr>
        <p:spPr>
          <a:xfrm>
            <a:off x="3850447" y="9377318"/>
            <a:ext cx="2945659" cy="493633"/>
          </a:xfrm>
          <a:prstGeom prst="rect">
            <a:avLst/>
          </a:prstGeom>
        </p:spPr>
        <p:txBody>
          <a:bodyPr vert="horz" lIns="92930" tIns="46465" rIns="92930" bIns="46465" rtlCol="0" anchor="b"/>
          <a:lstStyle>
            <a:lvl1pPr algn="r">
              <a:defRPr sz="1200"/>
            </a:lvl1pPr>
          </a:lstStyle>
          <a:p>
            <a:fld id="{EA325C53-235F-49E8-9E9F-49FC3DF44D3C}" type="slidenum">
              <a:rPr lang="lv-LV" smtClean="0"/>
              <a:t>‹#›</a:t>
            </a:fld>
            <a:endParaRPr lang="lv-LV"/>
          </a:p>
        </p:txBody>
      </p:sp>
    </p:spTree>
    <p:extLst>
      <p:ext uri="{BB962C8B-B14F-4D97-AF65-F5344CB8AC3E}">
        <p14:creationId xmlns:p14="http://schemas.microsoft.com/office/powerpoint/2010/main" val="251339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A325C53-235F-49E8-9E9F-49FC3DF44D3C}" type="slidenum">
              <a:rPr lang="lv-LV" smtClean="0"/>
              <a:t>2</a:t>
            </a:fld>
            <a:endParaRPr lang="lv-LV"/>
          </a:p>
        </p:txBody>
      </p:sp>
    </p:spTree>
    <p:extLst>
      <p:ext uri="{BB962C8B-B14F-4D97-AF65-F5344CB8AC3E}">
        <p14:creationId xmlns:p14="http://schemas.microsoft.com/office/powerpoint/2010/main" val="521511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A325C53-235F-49E8-9E9F-49FC3DF44D3C}" type="slidenum">
              <a:rPr lang="lv-LV" smtClean="0"/>
              <a:t>3</a:t>
            </a:fld>
            <a:endParaRPr lang="lv-LV"/>
          </a:p>
        </p:txBody>
      </p:sp>
    </p:spTree>
    <p:extLst>
      <p:ext uri="{BB962C8B-B14F-4D97-AF65-F5344CB8AC3E}">
        <p14:creationId xmlns:p14="http://schemas.microsoft.com/office/powerpoint/2010/main" val="2809346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90500"/>
            <a:ext cx="7772400" cy="3809999"/>
          </a:xfrm>
        </p:spPr>
        <p:txBody>
          <a:bodyPr anchor="ctr">
            <a:noAutofit/>
          </a:bodyPr>
          <a:lstStyle>
            <a:lvl1pPr>
              <a:lnSpc>
                <a:spcPct val="100000"/>
              </a:lnSpc>
              <a:defRPr sz="8800" spc="-8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457200" y="4000500"/>
            <a:ext cx="6858000" cy="7620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EB9D004-E58D-4B27-BC89-49112A297959}" type="datetime1">
              <a:rPr lang="lv-LV" smtClean="0">
                <a:solidFill>
                  <a:srgbClr val="000000"/>
                </a:solidFill>
              </a:rPr>
              <a:t>19.06.2024</a:t>
            </a:fld>
            <a:endParaRPr lang="lv-LV">
              <a:solidFill>
                <a:srgbClr val="000000"/>
              </a:solidFill>
            </a:endParaRPr>
          </a:p>
        </p:txBody>
      </p:sp>
      <p:sp>
        <p:nvSpPr>
          <p:cNvPr id="5" name="Footer Placeholder 4"/>
          <p:cNvSpPr>
            <a:spLocks noGrp="1"/>
          </p:cNvSpPr>
          <p:nvPr>
            <p:ph type="ftr" sz="quarter" idx="11"/>
          </p:nvPr>
        </p:nvSpPr>
        <p:spPr/>
        <p:txBody>
          <a:bodyPr/>
          <a:lstStyle/>
          <a:p>
            <a:endParaRPr lang="lv-LV">
              <a:solidFill>
                <a:srgbClr val="000000"/>
              </a:solidFill>
            </a:endParaRPr>
          </a:p>
        </p:txBody>
      </p:sp>
      <p:sp>
        <p:nvSpPr>
          <p:cNvPr id="9" name="Rectangle 8"/>
          <p:cNvSpPr/>
          <p:nvPr/>
        </p:nvSpPr>
        <p:spPr>
          <a:xfrm>
            <a:off x="9001124" y="4038600"/>
            <a:ext cx="142876" cy="1676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0" name="Rectangle 9"/>
          <p:cNvSpPr/>
          <p:nvPr/>
        </p:nvSpPr>
        <p:spPr>
          <a:xfrm>
            <a:off x="9001124" y="0"/>
            <a:ext cx="142876" cy="403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3E8E259-46B5-4D42-8A40-825EA445A56D}" type="slidenum">
              <a:rPr lang="lv-LV" smtClean="0">
                <a:solidFill>
                  <a:srgbClr val="000000"/>
                </a:solidFill>
              </a:rPr>
              <a:pPr/>
              <a:t>‹#›</a:t>
            </a:fld>
            <a:endParaRPr lang="lv-LV">
              <a:solidFill>
                <a:srgbClr val="000000"/>
              </a:solidFill>
            </a:endParaRPr>
          </a:p>
        </p:txBody>
      </p:sp>
    </p:spTree>
    <p:extLst>
      <p:ext uri="{BB962C8B-B14F-4D97-AF65-F5344CB8AC3E}">
        <p14:creationId xmlns:p14="http://schemas.microsoft.com/office/powerpoint/2010/main" val="4154761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115E74-E3C5-47E2-BCA5-681013098994}" type="datetime1">
              <a:rPr lang="lv-LV" smtClean="0">
                <a:solidFill>
                  <a:srgbClr val="000000"/>
                </a:solidFill>
              </a:rPr>
              <a:t>19.06.2024</a:t>
            </a:fld>
            <a:endParaRPr lang="lv-LV">
              <a:solidFill>
                <a:srgbClr val="000000"/>
              </a:solidFill>
            </a:endParaRPr>
          </a:p>
        </p:txBody>
      </p:sp>
      <p:sp>
        <p:nvSpPr>
          <p:cNvPr id="5" name="Footer Placeholder 4"/>
          <p:cNvSpPr>
            <a:spLocks noGrp="1"/>
          </p:cNvSpPr>
          <p:nvPr>
            <p:ph type="ftr" sz="quarter" idx="11"/>
          </p:nvPr>
        </p:nvSpPr>
        <p:spPr/>
        <p:txBody>
          <a:bodyPr/>
          <a:lstStyle/>
          <a:p>
            <a:endParaRPr lang="lv-LV">
              <a:solidFill>
                <a:srgbClr val="000000"/>
              </a:solidFill>
            </a:endParaRPr>
          </a:p>
        </p:txBody>
      </p:sp>
      <p:sp>
        <p:nvSpPr>
          <p:cNvPr id="6" name="Slide Number Placeholder 5"/>
          <p:cNvSpPr>
            <a:spLocks noGrp="1"/>
          </p:cNvSpPr>
          <p:nvPr>
            <p:ph type="sldNum" sz="quarter" idx="12"/>
          </p:nvPr>
        </p:nvSpPr>
        <p:spPr/>
        <p:txBody>
          <a:bodyPr/>
          <a:lstStyle/>
          <a:p>
            <a:fld id="{43E8E259-46B5-4D42-8A40-825EA445A56D}" type="slidenum">
              <a:rPr lang="lv-LV" smtClean="0">
                <a:solidFill>
                  <a:srgbClr val="D1282E"/>
                </a:solidFill>
              </a:rPr>
              <a:pPr/>
              <a:t>‹#›</a:t>
            </a:fld>
            <a:endParaRPr lang="lv-LV">
              <a:solidFill>
                <a:srgbClr val="D1282E"/>
              </a:solidFill>
            </a:endParaRPr>
          </a:p>
        </p:txBody>
      </p:sp>
    </p:spTree>
    <p:extLst>
      <p:ext uri="{BB962C8B-B14F-4D97-AF65-F5344CB8AC3E}">
        <p14:creationId xmlns:p14="http://schemas.microsoft.com/office/powerpoint/2010/main" val="221325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525C0E-BFCB-44C4-9966-2196C15874D5}" type="datetime1">
              <a:rPr lang="lv-LV" smtClean="0">
                <a:solidFill>
                  <a:srgbClr val="000000"/>
                </a:solidFill>
              </a:rPr>
              <a:t>19.06.2024</a:t>
            </a:fld>
            <a:endParaRPr lang="lv-LV">
              <a:solidFill>
                <a:srgbClr val="000000"/>
              </a:solidFill>
            </a:endParaRPr>
          </a:p>
        </p:txBody>
      </p:sp>
      <p:sp>
        <p:nvSpPr>
          <p:cNvPr id="5" name="Footer Placeholder 4"/>
          <p:cNvSpPr>
            <a:spLocks noGrp="1"/>
          </p:cNvSpPr>
          <p:nvPr>
            <p:ph type="ftr" sz="quarter" idx="11"/>
          </p:nvPr>
        </p:nvSpPr>
        <p:spPr/>
        <p:txBody>
          <a:bodyPr/>
          <a:lstStyle/>
          <a:p>
            <a:endParaRPr lang="lv-LV">
              <a:solidFill>
                <a:srgbClr val="000000"/>
              </a:solidFill>
            </a:endParaRPr>
          </a:p>
        </p:txBody>
      </p:sp>
      <p:sp>
        <p:nvSpPr>
          <p:cNvPr id="6" name="Slide Number Placeholder 5"/>
          <p:cNvSpPr>
            <a:spLocks noGrp="1"/>
          </p:cNvSpPr>
          <p:nvPr>
            <p:ph type="sldNum" sz="quarter" idx="12"/>
          </p:nvPr>
        </p:nvSpPr>
        <p:spPr/>
        <p:txBody>
          <a:bodyPr/>
          <a:lstStyle/>
          <a:p>
            <a:fld id="{43E8E259-46B5-4D42-8A40-825EA445A56D}" type="slidenum">
              <a:rPr lang="lv-LV" smtClean="0">
                <a:solidFill>
                  <a:srgbClr val="D1282E"/>
                </a:solidFill>
              </a:rPr>
              <a:pPr/>
              <a:t>‹#›</a:t>
            </a:fld>
            <a:endParaRPr lang="lv-LV">
              <a:solidFill>
                <a:srgbClr val="D1282E"/>
              </a:solidFill>
            </a:endParaRPr>
          </a:p>
        </p:txBody>
      </p:sp>
    </p:spTree>
    <p:extLst>
      <p:ext uri="{BB962C8B-B14F-4D97-AF65-F5344CB8AC3E}">
        <p14:creationId xmlns:p14="http://schemas.microsoft.com/office/powerpoint/2010/main" val="3357156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0F30B43-4453-43C9-A852-9323CBE029CC}" type="datetime1">
              <a:rPr lang="lv-LV" smtClean="0">
                <a:solidFill>
                  <a:srgbClr val="000000"/>
                </a:solidFill>
              </a:rPr>
              <a:t>19.06.2024</a:t>
            </a:fld>
            <a:endParaRPr lang="lv-LV">
              <a:solidFill>
                <a:srgbClr val="000000"/>
              </a:solidFill>
            </a:endParaRPr>
          </a:p>
        </p:txBody>
      </p:sp>
      <p:sp>
        <p:nvSpPr>
          <p:cNvPr id="5" name="Footer Placeholder 4"/>
          <p:cNvSpPr>
            <a:spLocks noGrp="1"/>
          </p:cNvSpPr>
          <p:nvPr>
            <p:ph type="ftr" sz="quarter" idx="11"/>
          </p:nvPr>
        </p:nvSpPr>
        <p:spPr/>
        <p:txBody>
          <a:bodyPr/>
          <a:lstStyle/>
          <a:p>
            <a:endParaRPr lang="lv-LV">
              <a:solidFill>
                <a:srgbClr val="000000"/>
              </a:solidFill>
            </a:endParaRPr>
          </a:p>
        </p:txBody>
      </p:sp>
      <p:sp>
        <p:nvSpPr>
          <p:cNvPr id="6" name="Slide Number Placeholder 5"/>
          <p:cNvSpPr>
            <a:spLocks noGrp="1"/>
          </p:cNvSpPr>
          <p:nvPr>
            <p:ph type="sldNum" sz="quarter" idx="12"/>
          </p:nvPr>
        </p:nvSpPr>
        <p:spPr/>
        <p:txBody>
          <a:bodyPr/>
          <a:lstStyle/>
          <a:p>
            <a:fld id="{43E8E259-46B5-4D42-8A40-825EA445A56D}" type="slidenum">
              <a:rPr lang="lv-LV" smtClean="0">
                <a:solidFill>
                  <a:srgbClr val="D1282E"/>
                </a:solidFill>
              </a:rPr>
              <a:pPr/>
              <a:t>‹#›</a:t>
            </a:fld>
            <a:endParaRPr lang="lv-LV">
              <a:solidFill>
                <a:srgbClr val="D1282E"/>
              </a:solidFill>
            </a:endParaRPr>
          </a:p>
        </p:txBody>
      </p:sp>
    </p:spTree>
    <p:extLst>
      <p:ext uri="{BB962C8B-B14F-4D97-AF65-F5344CB8AC3E}">
        <p14:creationId xmlns:p14="http://schemas.microsoft.com/office/powerpoint/2010/main" val="2315722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206501"/>
            <a:ext cx="7772400" cy="3600979"/>
          </a:xfrm>
        </p:spPr>
        <p:txBody>
          <a:bodyPr anchor="ctr">
            <a:noAutofit/>
          </a:bodyPr>
          <a:lstStyle>
            <a:lvl1pPr algn="l">
              <a:lnSpc>
                <a:spcPct val="100000"/>
              </a:lnSpc>
              <a:defRPr sz="8800" b="0" cap="all" spc="-80" baseline="0">
                <a:solidFill>
                  <a:schemeClr val="tx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190501"/>
            <a:ext cx="7772400" cy="8890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64F0DD40-FA51-43AD-8CC3-40A2E7E64AB7}" type="datetime1">
              <a:rPr lang="lv-LV" smtClean="0">
                <a:solidFill>
                  <a:srgbClr val="000000"/>
                </a:solidFill>
              </a:rPr>
              <a:t>19.06.2024</a:t>
            </a:fld>
            <a:endParaRPr lang="lv-LV">
              <a:solidFill>
                <a:srgbClr val="000000"/>
              </a:solidFill>
            </a:endParaRPr>
          </a:p>
        </p:txBody>
      </p:sp>
      <p:sp>
        <p:nvSpPr>
          <p:cNvPr id="8" name="Slide Number Placeholder 7"/>
          <p:cNvSpPr>
            <a:spLocks noGrp="1"/>
          </p:cNvSpPr>
          <p:nvPr>
            <p:ph type="sldNum" sz="quarter" idx="11"/>
          </p:nvPr>
        </p:nvSpPr>
        <p:spPr/>
        <p:txBody>
          <a:bodyPr/>
          <a:lstStyle/>
          <a:p>
            <a:fld id="{43E8E259-46B5-4D42-8A40-825EA445A56D}" type="slidenum">
              <a:rPr lang="lv-LV" smtClean="0">
                <a:solidFill>
                  <a:srgbClr val="D1282E"/>
                </a:solidFill>
              </a:rPr>
              <a:pPr/>
              <a:t>‹#›</a:t>
            </a:fld>
            <a:endParaRPr lang="lv-LV">
              <a:solidFill>
                <a:srgbClr val="D1282E"/>
              </a:solidFill>
            </a:endParaRPr>
          </a:p>
        </p:txBody>
      </p:sp>
      <p:sp>
        <p:nvSpPr>
          <p:cNvPr id="9" name="Footer Placeholder 8"/>
          <p:cNvSpPr>
            <a:spLocks noGrp="1"/>
          </p:cNvSpPr>
          <p:nvPr>
            <p:ph type="ftr" sz="quarter" idx="12"/>
          </p:nvPr>
        </p:nvSpPr>
        <p:spPr/>
        <p:txBody>
          <a:bodyPr/>
          <a:lstStyle/>
          <a:p>
            <a:endParaRPr lang="lv-LV">
              <a:solidFill>
                <a:srgbClr val="000000"/>
              </a:solidFill>
            </a:endParaRPr>
          </a:p>
        </p:txBody>
      </p:sp>
    </p:spTree>
    <p:extLst>
      <p:ext uri="{BB962C8B-B14F-4D97-AF65-F5344CB8AC3E}">
        <p14:creationId xmlns:p14="http://schemas.microsoft.com/office/powerpoint/2010/main" val="1181999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30680" y="1312334"/>
            <a:ext cx="329184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90160" y="1312334"/>
            <a:ext cx="3291840" cy="377163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D4B4333-7DA5-45D5-BC27-BF293FBF9FE8}" type="datetime1">
              <a:rPr lang="lv-LV" smtClean="0">
                <a:solidFill>
                  <a:srgbClr val="000000"/>
                </a:solidFill>
              </a:rPr>
              <a:t>19.06.2024</a:t>
            </a:fld>
            <a:endParaRPr lang="lv-LV">
              <a:solidFill>
                <a:srgbClr val="000000"/>
              </a:solidFill>
            </a:endParaRPr>
          </a:p>
        </p:txBody>
      </p:sp>
      <p:sp>
        <p:nvSpPr>
          <p:cNvPr id="6" name="Footer Placeholder 5"/>
          <p:cNvSpPr>
            <a:spLocks noGrp="1"/>
          </p:cNvSpPr>
          <p:nvPr>
            <p:ph type="ftr" sz="quarter" idx="11"/>
          </p:nvPr>
        </p:nvSpPr>
        <p:spPr/>
        <p:txBody>
          <a:bodyPr/>
          <a:lstStyle/>
          <a:p>
            <a:endParaRPr lang="lv-LV">
              <a:solidFill>
                <a:srgbClr val="000000"/>
              </a:solidFill>
            </a:endParaRPr>
          </a:p>
        </p:txBody>
      </p:sp>
      <p:sp>
        <p:nvSpPr>
          <p:cNvPr id="7" name="Slide Number Placeholder 6"/>
          <p:cNvSpPr>
            <a:spLocks noGrp="1"/>
          </p:cNvSpPr>
          <p:nvPr>
            <p:ph type="sldNum" sz="quarter" idx="12"/>
          </p:nvPr>
        </p:nvSpPr>
        <p:spPr/>
        <p:txBody>
          <a:bodyPr/>
          <a:lstStyle/>
          <a:p>
            <a:fld id="{43E8E259-46B5-4D42-8A40-825EA445A56D}" type="slidenum">
              <a:rPr lang="lv-LV" smtClean="0">
                <a:solidFill>
                  <a:srgbClr val="D1282E"/>
                </a:solidFill>
              </a:rPr>
              <a:pPr/>
              <a:t>‹#›</a:t>
            </a:fld>
            <a:endParaRPr lang="lv-LV">
              <a:solidFill>
                <a:srgbClr val="D1282E"/>
              </a:solidFill>
            </a:endParaRPr>
          </a:p>
        </p:txBody>
      </p:sp>
    </p:spTree>
    <p:extLst>
      <p:ext uri="{BB962C8B-B14F-4D97-AF65-F5344CB8AC3E}">
        <p14:creationId xmlns:p14="http://schemas.microsoft.com/office/powerpoint/2010/main" val="2621088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627632" y="1310640"/>
            <a:ext cx="3291840" cy="533135"/>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627632" y="1882805"/>
            <a:ext cx="32918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93208" y="1310640"/>
            <a:ext cx="3291840" cy="533135"/>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a:t>Click to edit Master text styles</a:t>
            </a:r>
          </a:p>
        </p:txBody>
      </p:sp>
      <p:sp>
        <p:nvSpPr>
          <p:cNvPr id="6" name="Content Placeholder 5"/>
          <p:cNvSpPr>
            <a:spLocks noGrp="1"/>
          </p:cNvSpPr>
          <p:nvPr>
            <p:ph sz="quarter" idx="4"/>
          </p:nvPr>
        </p:nvSpPr>
        <p:spPr>
          <a:xfrm>
            <a:off x="5093208" y="1882805"/>
            <a:ext cx="32918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5508C7-53E1-4C6C-9045-17093D63ADFF}" type="datetime1">
              <a:rPr lang="lv-LV" smtClean="0">
                <a:solidFill>
                  <a:srgbClr val="000000"/>
                </a:solidFill>
              </a:rPr>
              <a:t>19.06.2024</a:t>
            </a:fld>
            <a:endParaRPr lang="lv-LV">
              <a:solidFill>
                <a:srgbClr val="000000"/>
              </a:solidFill>
            </a:endParaRPr>
          </a:p>
        </p:txBody>
      </p:sp>
      <p:sp>
        <p:nvSpPr>
          <p:cNvPr id="8" name="Footer Placeholder 7"/>
          <p:cNvSpPr>
            <a:spLocks noGrp="1"/>
          </p:cNvSpPr>
          <p:nvPr>
            <p:ph type="ftr" sz="quarter" idx="11"/>
          </p:nvPr>
        </p:nvSpPr>
        <p:spPr/>
        <p:txBody>
          <a:bodyPr/>
          <a:lstStyle/>
          <a:p>
            <a:endParaRPr lang="lv-LV">
              <a:solidFill>
                <a:srgbClr val="000000"/>
              </a:solidFill>
            </a:endParaRPr>
          </a:p>
        </p:txBody>
      </p:sp>
      <p:sp>
        <p:nvSpPr>
          <p:cNvPr id="9" name="Slide Number Placeholder 8"/>
          <p:cNvSpPr>
            <a:spLocks noGrp="1"/>
          </p:cNvSpPr>
          <p:nvPr>
            <p:ph type="sldNum" sz="quarter" idx="12"/>
          </p:nvPr>
        </p:nvSpPr>
        <p:spPr/>
        <p:txBody>
          <a:bodyPr/>
          <a:lstStyle/>
          <a:p>
            <a:fld id="{43E8E259-46B5-4D42-8A40-825EA445A56D}" type="slidenum">
              <a:rPr lang="lv-LV" smtClean="0">
                <a:solidFill>
                  <a:srgbClr val="D1282E"/>
                </a:solidFill>
              </a:rPr>
              <a:pPr/>
              <a:t>‹#›</a:t>
            </a:fld>
            <a:endParaRPr lang="lv-LV">
              <a:solidFill>
                <a:srgbClr val="D1282E"/>
              </a:solidFill>
            </a:endParaRPr>
          </a:p>
        </p:txBody>
      </p:sp>
    </p:spTree>
    <p:extLst>
      <p:ext uri="{BB962C8B-B14F-4D97-AF65-F5344CB8AC3E}">
        <p14:creationId xmlns:p14="http://schemas.microsoft.com/office/powerpoint/2010/main" val="3329353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AD17B7B-9A83-4CCD-B110-67AB62E90864}" type="datetime1">
              <a:rPr lang="lv-LV" smtClean="0">
                <a:solidFill>
                  <a:srgbClr val="000000"/>
                </a:solidFill>
              </a:rPr>
              <a:t>19.06.2024</a:t>
            </a:fld>
            <a:endParaRPr lang="lv-LV">
              <a:solidFill>
                <a:srgbClr val="000000"/>
              </a:solidFill>
            </a:endParaRPr>
          </a:p>
        </p:txBody>
      </p:sp>
      <p:sp>
        <p:nvSpPr>
          <p:cNvPr id="4" name="Footer Placeholder 3"/>
          <p:cNvSpPr>
            <a:spLocks noGrp="1"/>
          </p:cNvSpPr>
          <p:nvPr>
            <p:ph type="ftr" sz="quarter" idx="11"/>
          </p:nvPr>
        </p:nvSpPr>
        <p:spPr/>
        <p:txBody>
          <a:bodyPr/>
          <a:lstStyle/>
          <a:p>
            <a:endParaRPr lang="lv-LV">
              <a:solidFill>
                <a:srgbClr val="000000"/>
              </a:solidFill>
            </a:endParaRPr>
          </a:p>
        </p:txBody>
      </p:sp>
      <p:sp>
        <p:nvSpPr>
          <p:cNvPr id="5" name="Slide Number Placeholder 4"/>
          <p:cNvSpPr>
            <a:spLocks noGrp="1"/>
          </p:cNvSpPr>
          <p:nvPr>
            <p:ph type="sldNum" sz="quarter" idx="12"/>
          </p:nvPr>
        </p:nvSpPr>
        <p:spPr/>
        <p:txBody>
          <a:bodyPr/>
          <a:lstStyle/>
          <a:p>
            <a:fld id="{43E8E259-46B5-4D42-8A40-825EA445A56D}" type="slidenum">
              <a:rPr lang="lv-LV" smtClean="0">
                <a:solidFill>
                  <a:srgbClr val="D1282E"/>
                </a:solidFill>
              </a:rPr>
              <a:pPr/>
              <a:t>‹#›</a:t>
            </a:fld>
            <a:endParaRPr lang="lv-LV">
              <a:solidFill>
                <a:srgbClr val="D1282E"/>
              </a:solidFill>
            </a:endParaRPr>
          </a:p>
        </p:txBody>
      </p:sp>
    </p:spTree>
    <p:extLst>
      <p:ext uri="{BB962C8B-B14F-4D97-AF65-F5344CB8AC3E}">
        <p14:creationId xmlns:p14="http://schemas.microsoft.com/office/powerpoint/2010/main" val="1147700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204741-2B85-4E2E-B8D5-C93B1C251F7E}" type="datetime1">
              <a:rPr lang="lv-LV" smtClean="0">
                <a:solidFill>
                  <a:srgbClr val="000000"/>
                </a:solidFill>
              </a:rPr>
              <a:t>19.06.2024</a:t>
            </a:fld>
            <a:endParaRPr lang="lv-LV">
              <a:solidFill>
                <a:srgbClr val="000000"/>
              </a:solidFill>
            </a:endParaRPr>
          </a:p>
        </p:txBody>
      </p:sp>
      <p:sp>
        <p:nvSpPr>
          <p:cNvPr id="3" name="Footer Placeholder 2"/>
          <p:cNvSpPr>
            <a:spLocks noGrp="1"/>
          </p:cNvSpPr>
          <p:nvPr>
            <p:ph type="ftr" sz="quarter" idx="11"/>
          </p:nvPr>
        </p:nvSpPr>
        <p:spPr/>
        <p:txBody>
          <a:bodyPr/>
          <a:lstStyle/>
          <a:p>
            <a:endParaRPr lang="lv-LV">
              <a:solidFill>
                <a:srgbClr val="000000"/>
              </a:solidFill>
            </a:endParaRPr>
          </a:p>
        </p:txBody>
      </p:sp>
      <p:sp>
        <p:nvSpPr>
          <p:cNvPr id="4" name="Slide Number Placeholder 3"/>
          <p:cNvSpPr>
            <a:spLocks noGrp="1"/>
          </p:cNvSpPr>
          <p:nvPr>
            <p:ph type="sldNum" sz="quarter" idx="12"/>
          </p:nvPr>
        </p:nvSpPr>
        <p:spPr/>
        <p:txBody>
          <a:bodyPr/>
          <a:lstStyle/>
          <a:p>
            <a:fld id="{43E8E259-46B5-4D42-8A40-825EA445A56D}" type="slidenum">
              <a:rPr lang="lv-LV" smtClean="0">
                <a:solidFill>
                  <a:srgbClr val="D1282E"/>
                </a:solidFill>
              </a:rPr>
              <a:pPr/>
              <a:t>‹#›</a:t>
            </a:fld>
            <a:endParaRPr lang="lv-LV">
              <a:solidFill>
                <a:srgbClr val="D1282E"/>
              </a:solidFill>
            </a:endParaRPr>
          </a:p>
        </p:txBody>
      </p:sp>
    </p:spTree>
    <p:extLst>
      <p:ext uri="{BB962C8B-B14F-4D97-AF65-F5344CB8AC3E}">
        <p14:creationId xmlns:p14="http://schemas.microsoft.com/office/powerpoint/2010/main" val="2278997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333500"/>
            <a:ext cx="5111750" cy="3733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1333500"/>
            <a:ext cx="3008313" cy="373380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EB3B2AD-7466-42E7-B26A-56FAF320D9FA}" type="datetime1">
              <a:rPr lang="lv-LV" smtClean="0">
                <a:solidFill>
                  <a:srgbClr val="000000"/>
                </a:solidFill>
              </a:rPr>
              <a:t>19.06.2024</a:t>
            </a:fld>
            <a:endParaRPr lang="lv-LV">
              <a:solidFill>
                <a:srgbClr val="000000"/>
              </a:solidFill>
            </a:endParaRPr>
          </a:p>
        </p:txBody>
      </p:sp>
      <p:sp>
        <p:nvSpPr>
          <p:cNvPr id="6" name="Footer Placeholder 5"/>
          <p:cNvSpPr>
            <a:spLocks noGrp="1"/>
          </p:cNvSpPr>
          <p:nvPr>
            <p:ph type="ftr" sz="quarter" idx="11"/>
          </p:nvPr>
        </p:nvSpPr>
        <p:spPr/>
        <p:txBody>
          <a:bodyPr/>
          <a:lstStyle/>
          <a:p>
            <a:endParaRPr lang="lv-LV">
              <a:solidFill>
                <a:srgbClr val="000000"/>
              </a:solidFill>
            </a:endParaRPr>
          </a:p>
        </p:txBody>
      </p:sp>
      <p:sp>
        <p:nvSpPr>
          <p:cNvPr id="7" name="Slide Number Placeholder 6"/>
          <p:cNvSpPr>
            <a:spLocks noGrp="1"/>
          </p:cNvSpPr>
          <p:nvPr>
            <p:ph type="sldNum" sz="quarter" idx="12"/>
          </p:nvPr>
        </p:nvSpPr>
        <p:spPr/>
        <p:txBody>
          <a:bodyPr/>
          <a:lstStyle/>
          <a:p>
            <a:fld id="{43E8E259-46B5-4D42-8A40-825EA445A56D}" type="slidenum">
              <a:rPr lang="lv-LV" smtClean="0">
                <a:solidFill>
                  <a:srgbClr val="D1282E"/>
                </a:solidFill>
              </a:rPr>
              <a:pPr/>
              <a:t>‹#›</a:t>
            </a:fld>
            <a:endParaRPr lang="lv-LV">
              <a:solidFill>
                <a:srgbClr val="D1282E"/>
              </a:solidFill>
            </a:endParaRP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48318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038600"/>
            <a:ext cx="142876" cy="1676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3" name="Picture Placeholder 2"/>
          <p:cNvSpPr>
            <a:spLocks noGrp="1"/>
          </p:cNvSpPr>
          <p:nvPr>
            <p:ph type="pic" idx="1"/>
          </p:nvPr>
        </p:nvSpPr>
        <p:spPr>
          <a:xfrm>
            <a:off x="-1" y="0"/>
            <a:ext cx="9000877" cy="403860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457200" y="4762500"/>
            <a:ext cx="8153400" cy="3810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9114402-6426-493A-B9AC-EB38F5D259A8}" type="datetime1">
              <a:rPr lang="lv-LV" smtClean="0">
                <a:solidFill>
                  <a:srgbClr val="000000"/>
                </a:solidFill>
              </a:rPr>
              <a:t>19.06.2024</a:t>
            </a:fld>
            <a:endParaRPr lang="lv-LV">
              <a:solidFill>
                <a:srgbClr val="000000"/>
              </a:solidFill>
            </a:endParaRPr>
          </a:p>
        </p:txBody>
      </p:sp>
      <p:sp>
        <p:nvSpPr>
          <p:cNvPr id="6" name="Footer Placeholder 5"/>
          <p:cNvSpPr>
            <a:spLocks noGrp="1"/>
          </p:cNvSpPr>
          <p:nvPr>
            <p:ph type="ftr" sz="quarter" idx="11"/>
          </p:nvPr>
        </p:nvSpPr>
        <p:spPr/>
        <p:txBody>
          <a:bodyPr/>
          <a:lstStyle/>
          <a:p>
            <a:endParaRPr lang="lv-LV">
              <a:solidFill>
                <a:srgbClr val="000000"/>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43E8E259-46B5-4D42-8A40-825EA445A56D}" type="slidenum">
              <a:rPr lang="lv-LV" smtClean="0">
                <a:solidFill>
                  <a:srgbClr val="000000"/>
                </a:solidFill>
              </a:rPr>
              <a:pPr/>
              <a:t>‹#›</a:t>
            </a:fld>
            <a:endParaRPr lang="lv-LV">
              <a:solidFill>
                <a:srgbClr val="000000"/>
              </a:solidFill>
            </a:endParaRPr>
          </a:p>
        </p:txBody>
      </p:sp>
      <p:sp>
        <p:nvSpPr>
          <p:cNvPr id="8" name="Title 7"/>
          <p:cNvSpPr>
            <a:spLocks noGrp="1"/>
          </p:cNvSpPr>
          <p:nvPr>
            <p:ph type="title"/>
          </p:nvPr>
        </p:nvSpPr>
        <p:spPr>
          <a:xfrm>
            <a:off x="457200" y="4127500"/>
            <a:ext cx="8153400" cy="635000"/>
          </a:xfrm>
        </p:spPr>
        <p:txBody>
          <a:bodyPr anchor="t">
            <a:normAutofit/>
          </a:bodyPr>
          <a:lstStyle>
            <a:lvl1pPr>
              <a:defRPr sz="3200"/>
            </a:lvl1pPr>
          </a:lstStyle>
          <a:p>
            <a:r>
              <a:rPr lang="en-US"/>
              <a:t>Click to edit Master title style</a:t>
            </a:r>
            <a:endParaRPr lang="en-US" dirty="0"/>
          </a:p>
        </p:txBody>
      </p:sp>
      <p:sp>
        <p:nvSpPr>
          <p:cNvPr id="10" name="Rectangle 9"/>
          <p:cNvSpPr/>
          <p:nvPr/>
        </p:nvSpPr>
        <p:spPr>
          <a:xfrm>
            <a:off x="9001124" y="0"/>
            <a:ext cx="142876" cy="40386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Tree>
    <p:extLst>
      <p:ext uri="{BB962C8B-B14F-4D97-AF65-F5344CB8AC3E}">
        <p14:creationId xmlns:p14="http://schemas.microsoft.com/office/powerpoint/2010/main" val="650729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27265"/>
            <a:ext cx="5791200"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460500"/>
            <a:ext cx="7620000" cy="36446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5143501"/>
            <a:ext cx="3429000" cy="254000"/>
          </a:xfrm>
          <a:prstGeom prst="rect">
            <a:avLst/>
          </a:prstGeom>
        </p:spPr>
        <p:txBody>
          <a:bodyPr vert="horz" lIns="91440" tIns="45720" rIns="91440" bIns="0" rtlCol="0" anchor="b"/>
          <a:lstStyle>
            <a:lvl1pPr algn="l">
              <a:defRPr sz="1000">
                <a:solidFill>
                  <a:schemeClr val="tx1"/>
                </a:solidFill>
              </a:defRPr>
            </a:lvl1pPr>
          </a:lstStyle>
          <a:p>
            <a:fld id="{E824462D-EC56-43F5-887D-B02D07A48F0B}" type="datetime1">
              <a:rPr lang="lv-LV" smtClean="0">
                <a:solidFill>
                  <a:srgbClr val="000000"/>
                </a:solidFill>
              </a:rPr>
              <a:t>19.06.2024</a:t>
            </a:fld>
            <a:endParaRPr lang="lv-LV">
              <a:solidFill>
                <a:srgbClr val="000000"/>
              </a:solidFill>
            </a:endParaRPr>
          </a:p>
        </p:txBody>
      </p:sp>
      <p:sp>
        <p:nvSpPr>
          <p:cNvPr id="5" name="Footer Placeholder 4"/>
          <p:cNvSpPr>
            <a:spLocks noGrp="1"/>
          </p:cNvSpPr>
          <p:nvPr>
            <p:ph type="ftr" sz="quarter" idx="3"/>
          </p:nvPr>
        </p:nvSpPr>
        <p:spPr>
          <a:xfrm>
            <a:off x="457200" y="5410729"/>
            <a:ext cx="3429000" cy="236538"/>
          </a:xfrm>
          <a:prstGeom prst="rect">
            <a:avLst/>
          </a:prstGeom>
        </p:spPr>
        <p:txBody>
          <a:bodyPr vert="horz" lIns="91440" tIns="45720" rIns="91440" bIns="45720" rtlCol="0" anchor="t"/>
          <a:lstStyle>
            <a:lvl1pPr algn="l">
              <a:defRPr sz="1000">
                <a:solidFill>
                  <a:schemeClr val="tx1"/>
                </a:solidFill>
              </a:defRPr>
            </a:lvl1pPr>
          </a:lstStyle>
          <a:p>
            <a:endParaRPr lang="lv-LV">
              <a:solidFill>
                <a:srgbClr val="000000"/>
              </a:solidFill>
            </a:endParaRPr>
          </a:p>
        </p:txBody>
      </p:sp>
      <p:sp>
        <p:nvSpPr>
          <p:cNvPr id="6" name="Slide Number Placeholder 5"/>
          <p:cNvSpPr>
            <a:spLocks noGrp="1"/>
          </p:cNvSpPr>
          <p:nvPr>
            <p:ph type="sldNum" sz="quarter" idx="4"/>
          </p:nvPr>
        </p:nvSpPr>
        <p:spPr>
          <a:xfrm rot="16200000">
            <a:off x="8337021" y="4874154"/>
            <a:ext cx="1096434" cy="365125"/>
          </a:xfrm>
          <a:prstGeom prst="rect">
            <a:avLst/>
          </a:prstGeom>
        </p:spPr>
        <p:txBody>
          <a:bodyPr vert="horz" lIns="91440" tIns="45720" rIns="91440" bIns="45720" rtlCol="0" anchor="ctr"/>
          <a:lstStyle>
            <a:lvl1pPr algn="l">
              <a:defRPr sz="2400" b="1">
                <a:solidFill>
                  <a:schemeClr val="tx2"/>
                </a:solidFill>
              </a:defRPr>
            </a:lvl1pPr>
          </a:lstStyle>
          <a:p>
            <a:fld id="{43E8E259-46B5-4D42-8A40-825EA445A56D}" type="slidenum">
              <a:rPr lang="lv-LV" smtClean="0">
                <a:solidFill>
                  <a:srgbClr val="D1282E"/>
                </a:solidFill>
              </a:rPr>
              <a:pPr/>
              <a:t>‹#›</a:t>
            </a:fld>
            <a:endParaRPr lang="lv-LV">
              <a:solidFill>
                <a:srgbClr val="D1282E"/>
              </a:solidFill>
            </a:endParaRPr>
          </a:p>
        </p:txBody>
      </p:sp>
      <p:sp>
        <p:nvSpPr>
          <p:cNvPr id="7" name="Rectangle 6"/>
          <p:cNvSpPr/>
          <p:nvPr/>
        </p:nvSpPr>
        <p:spPr>
          <a:xfrm>
            <a:off x="9001124" y="0"/>
            <a:ext cx="142876" cy="1143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Rectangle 7"/>
          <p:cNvSpPr/>
          <p:nvPr/>
        </p:nvSpPr>
        <p:spPr>
          <a:xfrm>
            <a:off x="9001124" y="1143000"/>
            <a:ext cx="142876" cy="457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Tree>
    <p:extLst>
      <p:ext uri="{BB962C8B-B14F-4D97-AF65-F5344CB8AC3E}">
        <p14:creationId xmlns:p14="http://schemas.microsoft.com/office/powerpoint/2010/main" val="22211383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e 15"/>
          <p:cNvGraphicFramePr>
            <a:graphicFrameLocks noGrp="1"/>
          </p:cNvGraphicFramePr>
          <p:nvPr/>
        </p:nvGraphicFramePr>
        <p:xfrm>
          <a:off x="179511" y="4441676"/>
          <a:ext cx="8668256" cy="426046"/>
        </p:xfrm>
        <a:graphic>
          <a:graphicData uri="http://schemas.openxmlformats.org/drawingml/2006/table">
            <a:tbl>
              <a:tblPr/>
              <a:tblGrid>
                <a:gridCol w="8668256">
                  <a:extLst>
                    <a:ext uri="{9D8B030D-6E8A-4147-A177-3AD203B41FA5}">
                      <a16:colId xmlns:a16="http://schemas.microsoft.com/office/drawing/2014/main" val="20000"/>
                    </a:ext>
                  </a:extLst>
                </a:gridCol>
              </a:tblGrid>
              <a:tr h="426046">
                <a:tc>
                  <a:txBody>
                    <a:bodyPr/>
                    <a:lstStyle/>
                    <a:p>
                      <a:pPr algn="l" fontAlgn="ctr"/>
                      <a:endParaRPr lang="lv-LV" sz="1400" b="0" i="1" u="none" strike="noStrike" dirty="0">
                        <a:solidFill>
                          <a:schemeClr val="tx1">
                            <a:lumMod val="50000"/>
                          </a:schemeClr>
                        </a:solidFill>
                        <a:effectLst/>
                        <a:latin typeface="Times New Roman"/>
                      </a:endParaRPr>
                    </a:p>
                  </a:txBody>
                  <a:tcPr marL="0" marR="0" marT="0" marB="0" anchor="ct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4" name="Rectangle 3"/>
          <p:cNvSpPr/>
          <p:nvPr/>
        </p:nvSpPr>
        <p:spPr>
          <a:xfrm>
            <a:off x="439787" y="553244"/>
            <a:ext cx="7992888" cy="4585871"/>
          </a:xfrm>
          <a:prstGeom prst="rect">
            <a:avLst/>
          </a:prstGeom>
        </p:spPr>
        <p:txBody>
          <a:bodyPr wrap="square">
            <a:spAutoFit/>
          </a:bodyPr>
          <a:lstStyle/>
          <a:p>
            <a:pPr algn="ctr"/>
            <a:r>
              <a:rPr lang="lv-LV" sz="2800" b="1" dirty="0">
                <a:solidFill>
                  <a:srgbClr val="C00000"/>
                </a:solidFill>
                <a:latin typeface="Cambria" panose="02040503050406030204" pitchFamily="18" charset="0"/>
                <a:ea typeface="Cambria" panose="02040503050406030204" pitchFamily="18" charset="0"/>
              </a:rPr>
              <a:t>A</a:t>
            </a:r>
            <a:r>
              <a:rPr lang="lv-LV" sz="2800" b="1" i="0" dirty="0">
                <a:solidFill>
                  <a:srgbClr val="C00000"/>
                </a:solidFill>
                <a:effectLst/>
                <a:latin typeface="Cambria" panose="02040503050406030204" pitchFamily="18" charset="0"/>
                <a:ea typeface="Cambria" panose="02040503050406030204" pitchFamily="18" charset="0"/>
              </a:rPr>
              <a:t>pdrošināšanas prēmijas maksājuma samazinājums </a:t>
            </a:r>
          </a:p>
          <a:p>
            <a:pPr algn="ctr"/>
            <a:r>
              <a:rPr lang="lv-LV" sz="2800" b="1" dirty="0">
                <a:solidFill>
                  <a:srgbClr val="C00000"/>
                </a:solidFill>
                <a:latin typeface="Cambria" panose="02040503050406030204" pitchFamily="18" charset="0"/>
                <a:ea typeface="Cambria" panose="02040503050406030204" pitchFamily="18" charset="0"/>
                <a:cs typeface="Gotham Pro LT" panose="02000503030000020004" pitchFamily="2" charset="0"/>
              </a:rPr>
              <a:t>personām ar invaliditāti</a:t>
            </a:r>
          </a:p>
          <a:p>
            <a:pPr algn="ctr"/>
            <a:endParaRPr lang="lv-LV" sz="2800" b="1" dirty="0">
              <a:solidFill>
                <a:srgbClr val="C00000"/>
              </a:solidFill>
              <a:latin typeface="Cambria" panose="02040503050406030204" pitchFamily="18" charset="0"/>
              <a:ea typeface="Cambria" panose="02040503050406030204" pitchFamily="18" charset="0"/>
              <a:cs typeface="Gotham Pro LT" panose="02000503030000020004" pitchFamily="2" charset="0"/>
            </a:endParaRPr>
          </a:p>
          <a:p>
            <a:pPr algn="ctr"/>
            <a:r>
              <a:rPr lang="lv-LV" sz="2800" b="1" dirty="0">
                <a:solidFill>
                  <a:schemeClr val="tx1">
                    <a:lumMod val="50000"/>
                  </a:schemeClr>
                </a:solidFill>
                <a:latin typeface="Cambria" panose="02040503050406030204" pitchFamily="18" charset="0"/>
                <a:ea typeface="Cambria" panose="02040503050406030204" pitchFamily="18" charset="0"/>
                <a:cs typeface="Gotham Pro LT" panose="02000503030000020004" pitchFamily="2" charset="0"/>
              </a:rPr>
              <a:t>Likumprojekts «</a:t>
            </a:r>
            <a:r>
              <a:rPr lang="lv-LV" sz="2800" b="1" i="0" dirty="0">
                <a:solidFill>
                  <a:schemeClr val="tx1">
                    <a:lumMod val="50000"/>
                  </a:schemeClr>
                </a:solidFill>
                <a:effectLst/>
                <a:latin typeface="Cambria" panose="02040503050406030204" pitchFamily="18" charset="0"/>
                <a:ea typeface="Cambria" panose="02040503050406030204" pitchFamily="18" charset="0"/>
              </a:rPr>
              <a:t>Grozījumi Sauszemes transportlīdzekļu īpašnieku civiltiesiskās atbildības obligātās apdrošināšanas likumā</a:t>
            </a:r>
            <a:r>
              <a:rPr lang="lv-LV" sz="2800" b="1" dirty="0">
                <a:solidFill>
                  <a:schemeClr val="tx1">
                    <a:lumMod val="50000"/>
                  </a:schemeClr>
                </a:solidFill>
                <a:latin typeface="Cambria" panose="02040503050406030204" pitchFamily="18" charset="0"/>
                <a:ea typeface="Cambria" panose="02040503050406030204" pitchFamily="18" charset="0"/>
                <a:cs typeface="Gotham Pro LT" panose="02000503030000020004" pitchFamily="2" charset="0"/>
              </a:rPr>
              <a:t>»</a:t>
            </a:r>
          </a:p>
          <a:p>
            <a:pPr algn="ctr"/>
            <a:r>
              <a:rPr lang="lv-LV" sz="2800" i="0" dirty="0">
                <a:solidFill>
                  <a:schemeClr val="bg1">
                    <a:lumMod val="50000"/>
                  </a:schemeClr>
                </a:solidFill>
                <a:effectLst/>
                <a:latin typeface="Cambria" panose="02040503050406030204" pitchFamily="18" charset="0"/>
                <a:ea typeface="Cambria" panose="02040503050406030204" pitchFamily="18" charset="0"/>
              </a:rPr>
              <a:t>(</a:t>
            </a:r>
            <a:r>
              <a:rPr lang="lv-LV" sz="2800" kern="0" dirty="0">
                <a:effectLst/>
                <a:latin typeface="Cambria" panose="02040503050406030204" pitchFamily="18" charset="0"/>
                <a:ea typeface="Cambria" panose="02040503050406030204" pitchFamily="18" charset="0"/>
              </a:rPr>
              <a:t>Nr.581/Lp14</a:t>
            </a:r>
            <a:r>
              <a:rPr lang="lv-LV" sz="2800" i="0" dirty="0">
                <a:solidFill>
                  <a:schemeClr val="bg1">
                    <a:lumMod val="50000"/>
                  </a:schemeClr>
                </a:solidFill>
                <a:effectLst/>
                <a:latin typeface="Cambria" panose="02040503050406030204" pitchFamily="18" charset="0"/>
                <a:ea typeface="Cambria" panose="02040503050406030204" pitchFamily="18" charset="0"/>
              </a:rPr>
              <a:t>)</a:t>
            </a:r>
            <a:endParaRPr lang="lv-LV" sz="2800" dirty="0">
              <a:solidFill>
                <a:schemeClr val="bg1">
                  <a:lumMod val="50000"/>
                </a:schemeClr>
              </a:solidFill>
              <a:latin typeface="Cambria" panose="02040503050406030204" pitchFamily="18" charset="0"/>
              <a:ea typeface="Cambria" panose="02040503050406030204" pitchFamily="18" charset="0"/>
              <a:cs typeface="Gotham Pro LT" panose="02000503030000020004" pitchFamily="2" charset="0"/>
            </a:endParaRPr>
          </a:p>
          <a:p>
            <a:pPr algn="ctr"/>
            <a:endParaRPr lang="lv-LV" sz="2800" b="1" dirty="0">
              <a:solidFill>
                <a:schemeClr val="tx1">
                  <a:lumMod val="50000"/>
                </a:schemeClr>
              </a:solidFill>
              <a:latin typeface="Cambria" panose="02040503050406030204" pitchFamily="18" charset="0"/>
              <a:ea typeface="Cambria" panose="02040503050406030204" pitchFamily="18" charset="0"/>
              <a:cs typeface="Gotham Pro LT" panose="02000503030000020004" pitchFamily="2" charset="0"/>
            </a:endParaRPr>
          </a:p>
          <a:p>
            <a:pPr algn="ctr"/>
            <a:endParaRPr lang="lv-LV" sz="2000" b="1" dirty="0">
              <a:solidFill>
                <a:schemeClr val="tx1">
                  <a:lumMod val="50000"/>
                </a:schemeClr>
              </a:solidFill>
              <a:latin typeface="Cambria" panose="02040503050406030204" pitchFamily="18" charset="0"/>
              <a:ea typeface="Cambria" panose="02040503050406030204" pitchFamily="18" charset="0"/>
              <a:cs typeface="Gotham Pro LT" panose="02000503030000020004" pitchFamily="2" charset="0"/>
            </a:endParaRPr>
          </a:p>
          <a:p>
            <a:r>
              <a:rPr lang="lv-LV" sz="2000" dirty="0">
                <a:solidFill>
                  <a:schemeClr val="tx1">
                    <a:lumMod val="50000"/>
                  </a:schemeClr>
                </a:solidFill>
                <a:latin typeface="Cambria" panose="02040503050406030204" pitchFamily="18" charset="0"/>
                <a:ea typeface="Cambria" panose="02040503050406030204" pitchFamily="18" charset="0"/>
                <a:cs typeface="Gotham Pro LT" panose="02000503030000020004" pitchFamily="2" charset="0"/>
              </a:rPr>
              <a:t>26.06. 2024., Latvijas Transportlīdzekļu apdrošinātāju birojs (LTAB) </a:t>
            </a:r>
          </a:p>
        </p:txBody>
      </p:sp>
      <p:pic>
        <p:nvPicPr>
          <p:cNvPr id="2" name="Picture 1" descr="A picture containing drawing&#10;&#10;Description automatically generated">
            <a:extLst>
              <a:ext uri="{FF2B5EF4-FFF2-40B4-BE49-F238E27FC236}">
                <a16:creationId xmlns:a16="http://schemas.microsoft.com/office/drawing/2014/main" id="{81EEF539-552D-846F-3DB4-20B14FFCB1F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5214" y="-94828"/>
            <a:ext cx="1230435" cy="868660"/>
          </a:xfrm>
          <a:prstGeom prst="rect">
            <a:avLst/>
          </a:prstGeom>
        </p:spPr>
      </p:pic>
    </p:spTree>
    <p:extLst>
      <p:ext uri="{BB962C8B-B14F-4D97-AF65-F5344CB8AC3E}">
        <p14:creationId xmlns:p14="http://schemas.microsoft.com/office/powerpoint/2010/main" val="823765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e 15"/>
          <p:cNvGraphicFramePr>
            <a:graphicFrameLocks noGrp="1"/>
          </p:cNvGraphicFramePr>
          <p:nvPr/>
        </p:nvGraphicFramePr>
        <p:xfrm>
          <a:off x="179511" y="4441676"/>
          <a:ext cx="8668256" cy="426046"/>
        </p:xfrm>
        <a:graphic>
          <a:graphicData uri="http://schemas.openxmlformats.org/drawingml/2006/table">
            <a:tbl>
              <a:tblPr/>
              <a:tblGrid>
                <a:gridCol w="8668256">
                  <a:extLst>
                    <a:ext uri="{9D8B030D-6E8A-4147-A177-3AD203B41FA5}">
                      <a16:colId xmlns:a16="http://schemas.microsoft.com/office/drawing/2014/main" val="20000"/>
                    </a:ext>
                  </a:extLst>
                </a:gridCol>
              </a:tblGrid>
              <a:tr h="426046">
                <a:tc>
                  <a:txBody>
                    <a:bodyPr/>
                    <a:lstStyle/>
                    <a:p>
                      <a:pPr algn="l" fontAlgn="ctr"/>
                      <a:endParaRPr lang="lv-LV" sz="1400" b="0" i="1" u="none" strike="noStrike" dirty="0">
                        <a:solidFill>
                          <a:schemeClr val="tx1">
                            <a:lumMod val="50000"/>
                          </a:schemeClr>
                        </a:solidFill>
                        <a:effectLst/>
                        <a:latin typeface="Times New Roman"/>
                      </a:endParaRPr>
                    </a:p>
                  </a:txBody>
                  <a:tcPr marL="0" marR="0" marT="0" marB="0" anchor="ct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4" name="Rectangle 3"/>
          <p:cNvSpPr/>
          <p:nvPr/>
        </p:nvSpPr>
        <p:spPr>
          <a:xfrm>
            <a:off x="218569" y="164455"/>
            <a:ext cx="8424936" cy="5539978"/>
          </a:xfrm>
          <a:prstGeom prst="rect">
            <a:avLst/>
          </a:prstGeom>
        </p:spPr>
        <p:txBody>
          <a:bodyPr wrap="square">
            <a:spAutoFit/>
          </a:bodyPr>
          <a:lstStyle/>
          <a:p>
            <a:pPr algn="ctr"/>
            <a:r>
              <a:rPr lang="lv-LV" sz="2000" b="1" i="0" dirty="0">
                <a:solidFill>
                  <a:srgbClr val="C00000"/>
                </a:solidFill>
                <a:effectLst/>
                <a:latin typeface="Cambria" panose="02040503050406030204" pitchFamily="18" charset="0"/>
                <a:ea typeface="Cambria" panose="02040503050406030204" pitchFamily="18" charset="0"/>
              </a:rPr>
              <a:t>OCTA atlaide</a:t>
            </a:r>
            <a:r>
              <a:rPr lang="lv-LV" sz="2000" b="1" dirty="0">
                <a:solidFill>
                  <a:srgbClr val="C00000"/>
                </a:solidFill>
                <a:latin typeface="Cambria" panose="02040503050406030204" pitchFamily="18" charset="0"/>
                <a:ea typeface="Cambria" panose="02040503050406030204" pitchFamily="18" charset="0"/>
              </a:rPr>
              <a:t>s </a:t>
            </a:r>
            <a:r>
              <a:rPr lang="lv-LV" sz="2000" b="1" dirty="0">
                <a:solidFill>
                  <a:schemeClr val="tx1">
                    <a:lumMod val="50000"/>
                  </a:schemeClr>
                </a:solidFill>
                <a:latin typeface="Cambria" panose="02040503050406030204" pitchFamily="18" charset="0"/>
                <a:ea typeface="Cambria" panose="02040503050406030204" pitchFamily="18" charset="0"/>
              </a:rPr>
              <a:t>- esošā situācija </a:t>
            </a:r>
            <a:r>
              <a:rPr lang="lv-LV" sz="2000" b="1" dirty="0">
                <a:solidFill>
                  <a:schemeClr val="bg1">
                    <a:lumMod val="50000"/>
                  </a:schemeClr>
                </a:solidFill>
                <a:latin typeface="Cambria" panose="02040503050406030204" pitchFamily="18" charset="0"/>
                <a:ea typeface="Cambria" panose="02040503050406030204" pitchFamily="18" charset="0"/>
              </a:rPr>
              <a:t>(OCTA likuma 14.pants)</a:t>
            </a:r>
          </a:p>
          <a:p>
            <a:pPr algn="ctr">
              <a:spcAft>
                <a:spcPts val="600"/>
              </a:spcAft>
            </a:pPr>
            <a:endParaRPr lang="lv-LV" b="1" dirty="0">
              <a:solidFill>
                <a:srgbClr val="C00000"/>
              </a:solidFill>
              <a:latin typeface="Cambria" panose="02040503050406030204" pitchFamily="18" charset="0"/>
              <a:ea typeface="Cambria" panose="02040503050406030204" pitchFamily="18" charset="0"/>
            </a:endParaRPr>
          </a:p>
          <a:p>
            <a:pPr lvl="0" algn="ctr">
              <a:spcAft>
                <a:spcPts val="600"/>
              </a:spcAft>
              <a:tabLst>
                <a:tab pos="457200" algn="l"/>
              </a:tabLst>
            </a:pPr>
            <a:r>
              <a:rPr lang="lv-LV" sz="1800" b="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Atlaides personām ar invaliditāti</a:t>
            </a:r>
            <a:endParaRPr lang="en-US" sz="18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marL="285750" lvl="0" indent="-285750" algn="just">
              <a:spcAft>
                <a:spcPts val="600"/>
              </a:spcAft>
              <a:buFont typeface="Wingdings" panose="05000000000000000000" pitchFamily="2" charset="2"/>
              <a:buChar char="q"/>
              <a:tabLst>
                <a:tab pos="457200" algn="l"/>
              </a:tabLst>
            </a:pPr>
            <a:r>
              <a:rPr lang="lv-LV" sz="1800" b="1" dirty="0">
                <a:solidFill>
                  <a:srgbClr val="C00000"/>
                </a:solidFill>
                <a:effectLst/>
                <a:latin typeface="Cambria" panose="02040503050406030204" pitchFamily="18" charset="0"/>
                <a:ea typeface="Cambria" panose="02040503050406030204" pitchFamily="18" charset="0"/>
                <a:cs typeface="Aptos" panose="020B0004020202020204" pitchFamily="34" charset="0"/>
              </a:rPr>
              <a:t>40% atlaide transportlīdzekļu īpašniekiem</a:t>
            </a:r>
            <a:r>
              <a:rPr lang="lv-LV" sz="18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kuri ir:</a:t>
            </a:r>
            <a:endParaRPr lang="en-US" sz="18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marL="457200" indent="-228600" algn="just">
              <a:spcAft>
                <a:spcPts val="600"/>
              </a:spcAft>
            </a:pPr>
            <a:r>
              <a:rPr lang="lv-LV" sz="18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1) personas ar I un II invaliditātes grupu;</a:t>
            </a:r>
            <a:endParaRPr lang="en-US" sz="18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marL="457200" indent="-228600" algn="just">
              <a:spcAft>
                <a:spcPts val="600"/>
              </a:spcAft>
            </a:pPr>
            <a:r>
              <a:rPr lang="lv-LV" sz="18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2) personas ar  III </a:t>
            </a:r>
            <a:r>
              <a:rPr lang="pt-BR" sz="18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invaliditātes grupu</a:t>
            </a:r>
            <a:r>
              <a:rPr lang="lv-LV" sz="18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kurām ir apgrūtināta pārvietošanās (to apliecina </a:t>
            </a:r>
            <a:r>
              <a:rPr lang="lv-LV" sz="1800" dirty="0">
                <a:solidFill>
                  <a:schemeClr val="tx1">
                    <a:lumMod val="50000"/>
                  </a:schemeClr>
                </a:solidFill>
                <a:effectLst/>
                <a:highlight>
                  <a:srgbClr val="FFFFFF"/>
                </a:highlight>
                <a:latin typeface="Cambria" panose="02040503050406030204" pitchFamily="18" charset="0"/>
                <a:ea typeface="Cambria" panose="02040503050406030204" pitchFamily="18" charset="0"/>
                <a:cs typeface="Aptos" panose="020B0004020202020204" pitchFamily="34" charset="0"/>
              </a:rPr>
              <a:t>VDEĀVK atzinums</a:t>
            </a:r>
            <a:r>
              <a:rPr lang="lv-LV" sz="18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a:t>
            </a:r>
            <a:r>
              <a:rPr lang="lv-LV" sz="1800" dirty="0">
                <a:solidFill>
                  <a:schemeClr val="tx1">
                    <a:lumMod val="50000"/>
                  </a:schemeClr>
                </a:solidFill>
                <a:effectLst/>
                <a:highlight>
                  <a:srgbClr val="FFFFFF"/>
                </a:highlight>
                <a:latin typeface="Cambria" panose="02040503050406030204" pitchFamily="18" charset="0"/>
                <a:ea typeface="Cambria" panose="02040503050406030204" pitchFamily="18" charset="0"/>
                <a:cs typeface="Aptos" panose="020B0004020202020204" pitchFamily="34" charset="0"/>
              </a:rPr>
              <a:t>apdrošinot vieglo automobili),</a:t>
            </a:r>
            <a:endParaRPr lang="en-US" sz="18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marL="457200" indent="-228600" algn="just">
              <a:spcAft>
                <a:spcPts val="600"/>
              </a:spcAft>
            </a:pPr>
            <a:r>
              <a:rPr lang="lv-LV" sz="18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3) vecāki, aizbildņi vai audžuģimene, kura nodrošina nepilngadīga bērna ar invaliditāti aprūpi </a:t>
            </a:r>
            <a:r>
              <a:rPr lang="lv-LV" sz="1800" dirty="0">
                <a:solidFill>
                  <a:schemeClr val="bg1">
                    <a:lumMod val="50000"/>
                  </a:schemeClr>
                </a:solidFill>
                <a:effectLst/>
                <a:latin typeface="Cambria" panose="02040503050406030204" pitchFamily="18" charset="0"/>
                <a:ea typeface="Cambria" panose="02040503050406030204" pitchFamily="18" charset="0"/>
                <a:cs typeface="Aptos" panose="020B0004020202020204" pitchFamily="34" charset="0"/>
              </a:rPr>
              <a:t>(spēkā ar 01.07.2021.)</a:t>
            </a:r>
            <a:r>
              <a:rPr lang="lv-LV" sz="18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a:t>
            </a:r>
          </a:p>
          <a:p>
            <a:pPr marL="457200" indent="-228600" algn="just">
              <a:spcAft>
                <a:spcPts val="600"/>
              </a:spcAft>
            </a:pPr>
            <a:endParaRPr lang="en-US" sz="18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marL="285750" lvl="0" indent="-285750" algn="just">
              <a:spcAft>
                <a:spcPts val="600"/>
              </a:spcAft>
              <a:buFont typeface="Wingdings" panose="05000000000000000000" pitchFamily="2" charset="2"/>
              <a:buChar char="q"/>
              <a:tabLst>
                <a:tab pos="457200" algn="l"/>
              </a:tabLst>
            </a:pPr>
            <a:r>
              <a:rPr lang="lv-LV" sz="1800" b="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OCTA atlaide piemērojama 1 īpašumā (fiz. pers.) vai līzinga gadījumā turējumā esošam vieglajam transportlīdzeklim, kura pilna masa ir līdz 3,5 t</a:t>
            </a:r>
            <a:r>
              <a:rPr lang="lv-LV" sz="18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a:t>
            </a:r>
            <a:r>
              <a:rPr lang="lv-LV" sz="1800" dirty="0">
                <a:solidFill>
                  <a:schemeClr val="bg1">
                    <a:lumMod val="50000"/>
                  </a:schemeClr>
                </a:solidFill>
                <a:effectLst/>
                <a:latin typeface="Cambria" panose="02040503050406030204" pitchFamily="18" charset="0"/>
                <a:ea typeface="Cambria" panose="02040503050406030204" pitchFamily="18" charset="0"/>
                <a:cs typeface="Aptos" panose="020B0004020202020204" pitchFamily="34" charset="0"/>
              </a:rPr>
              <a:t>(spēkā ar 12.01.2021.)</a:t>
            </a:r>
            <a:r>
              <a:rPr lang="lv-LV" sz="18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a:t>
            </a:r>
          </a:p>
          <a:p>
            <a:pPr marL="285750" lvl="0" indent="-285750" algn="just">
              <a:spcAft>
                <a:spcPts val="600"/>
              </a:spcAft>
              <a:buFont typeface="Wingdings" panose="05000000000000000000" pitchFamily="2" charset="2"/>
              <a:buChar char="q"/>
              <a:tabLst>
                <a:tab pos="457200" algn="l"/>
              </a:tabLst>
            </a:pPr>
            <a:endParaRPr lang="en-US" sz="18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marL="342900" lvl="0" indent="-342900" algn="just">
              <a:spcAft>
                <a:spcPts val="600"/>
              </a:spcAft>
              <a:buFont typeface="Wingdings" panose="05000000000000000000" pitchFamily="2" charset="2"/>
              <a:buChar char=""/>
              <a:tabLst>
                <a:tab pos="457200" algn="l"/>
              </a:tabLst>
            </a:pPr>
            <a:r>
              <a:rPr lang="lv-LV" sz="1800" b="1" dirty="0">
                <a:solidFill>
                  <a:srgbClr val="C00000"/>
                </a:solidFill>
                <a:effectLst/>
                <a:latin typeface="Cambria" panose="02040503050406030204" pitchFamily="18" charset="0"/>
                <a:ea typeface="Cambria" panose="02040503050406030204" pitchFamily="18" charset="0"/>
                <a:cs typeface="Aptos" panose="020B0004020202020204" pitchFamily="34" charset="0"/>
              </a:rPr>
              <a:t>OCTA atlaides apdrošinātājiem kompensē LTAB no OCTA Garantijas fonda.</a:t>
            </a:r>
            <a:r>
              <a:rPr lang="en-US" sz="1800" dirty="0">
                <a:effectLst/>
                <a:latin typeface="Aptos" panose="020B0004020202020204" pitchFamily="34" charset="0"/>
                <a:ea typeface="Aptos" panose="020B0004020202020204" pitchFamily="34" charset="0"/>
                <a:cs typeface="Aptos" panose="020B0004020202020204" pitchFamily="34" charset="0"/>
              </a:rPr>
              <a:t> </a:t>
            </a:r>
          </a:p>
          <a:p>
            <a:pPr marL="285750" indent="-285750" algn="just">
              <a:buFont typeface="Wingdings" panose="05000000000000000000" pitchFamily="2" charset="2"/>
              <a:buChar char="Ø"/>
            </a:pPr>
            <a:endParaRPr lang="lv-LV" sz="1600" b="1" i="0" dirty="0">
              <a:solidFill>
                <a:srgbClr val="C00000"/>
              </a:solidFill>
              <a:effectLst/>
              <a:latin typeface="Cambria" panose="02040503050406030204" pitchFamily="18" charset="0"/>
              <a:ea typeface="Cambria" panose="02040503050406030204" pitchFamily="18" charset="0"/>
            </a:endParaRPr>
          </a:p>
          <a:p>
            <a:pPr algn="ctr"/>
            <a:endParaRPr lang="lv-LV" sz="1600" dirty="0">
              <a:solidFill>
                <a:schemeClr val="tx1">
                  <a:lumMod val="50000"/>
                </a:schemeClr>
              </a:solidFill>
              <a:latin typeface="Cambria" panose="02040503050406030204" pitchFamily="18" charset="0"/>
              <a:ea typeface="Cambria" panose="02040503050406030204" pitchFamily="18" charset="0"/>
              <a:cs typeface="Gotham Pro LT" panose="02000503030000020004" pitchFamily="2" charset="0"/>
            </a:endParaRPr>
          </a:p>
        </p:txBody>
      </p:sp>
      <p:pic>
        <p:nvPicPr>
          <p:cNvPr id="2" name="Picture 1" descr="A picture containing drawing&#10;&#10;Description automatically generated">
            <a:extLst>
              <a:ext uri="{FF2B5EF4-FFF2-40B4-BE49-F238E27FC236}">
                <a16:creationId xmlns:a16="http://schemas.microsoft.com/office/drawing/2014/main" id="{81EEF539-552D-846F-3DB4-20B14FFCB1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45214" y="-94828"/>
            <a:ext cx="1230435" cy="868660"/>
          </a:xfrm>
          <a:prstGeom prst="rect">
            <a:avLst/>
          </a:prstGeom>
        </p:spPr>
      </p:pic>
    </p:spTree>
    <p:extLst>
      <p:ext uri="{BB962C8B-B14F-4D97-AF65-F5344CB8AC3E}">
        <p14:creationId xmlns:p14="http://schemas.microsoft.com/office/powerpoint/2010/main" val="2292370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e 15"/>
          <p:cNvGraphicFramePr>
            <a:graphicFrameLocks noGrp="1"/>
          </p:cNvGraphicFramePr>
          <p:nvPr>
            <p:extLst>
              <p:ext uri="{D42A27DB-BD31-4B8C-83A1-F6EECF244321}">
                <p14:modId xmlns:p14="http://schemas.microsoft.com/office/powerpoint/2010/main" val="1054659767"/>
              </p:ext>
            </p:extLst>
          </p:nvPr>
        </p:nvGraphicFramePr>
        <p:xfrm>
          <a:off x="210116" y="3865612"/>
          <a:ext cx="8668256" cy="1661160"/>
        </p:xfrm>
        <a:graphic>
          <a:graphicData uri="http://schemas.openxmlformats.org/drawingml/2006/table">
            <a:tbl>
              <a:tblPr/>
              <a:tblGrid>
                <a:gridCol w="8668256">
                  <a:extLst>
                    <a:ext uri="{9D8B030D-6E8A-4147-A177-3AD203B41FA5}">
                      <a16:colId xmlns:a16="http://schemas.microsoft.com/office/drawing/2014/main" val="20000"/>
                    </a:ext>
                  </a:extLst>
                </a:gridCol>
              </a:tblGrid>
              <a:tr h="426046">
                <a:tc>
                  <a:txBody>
                    <a:bodyPr/>
                    <a:lstStyle/>
                    <a:p>
                      <a:pPr marL="285750" indent="-285750" algn="l" fontAlgn="ctr">
                        <a:spcAft>
                          <a:spcPts val="600"/>
                        </a:spcAft>
                        <a:buFont typeface="Wingdings" panose="05000000000000000000" pitchFamily="2" charset="2"/>
                        <a:buChar char="q"/>
                      </a:pPr>
                      <a:r>
                        <a:rPr lang="lv-LV" sz="1800" b="0" kern="1200" dirty="0">
                          <a:solidFill>
                            <a:schemeClr val="tx1">
                              <a:lumMod val="50000"/>
                            </a:schemeClr>
                          </a:solidFill>
                          <a:effectLst/>
                          <a:latin typeface="Cambria" panose="02040503050406030204" pitchFamily="18" charset="0"/>
                          <a:ea typeface="Cambria" panose="02040503050406030204" pitchFamily="18" charset="0"/>
                          <a:cs typeface="+mn-cs"/>
                        </a:rPr>
                        <a:t>Vidējā OCTA gada polises cena (personām ar invaliditāti, 2021 - 2023)  -   96,16 EUR ((73,6+104,7+110,2)/3=96,16 EUR)). </a:t>
                      </a:r>
                      <a:r>
                        <a:rPr lang="lv-LV" sz="1800" b="1" kern="1200" dirty="0">
                          <a:solidFill>
                            <a:srgbClr val="C00000"/>
                          </a:solidFill>
                          <a:effectLst/>
                          <a:latin typeface="Cambria" panose="02040503050406030204" pitchFamily="18" charset="0"/>
                          <a:ea typeface="Cambria" panose="02040503050406030204" pitchFamily="18" charset="0"/>
                          <a:cs typeface="+mn-cs"/>
                        </a:rPr>
                        <a:t>Vidējā 40% atlaide </a:t>
                      </a:r>
                      <a:r>
                        <a:rPr lang="lv-LV" sz="1800" kern="1200" dirty="0">
                          <a:solidFill>
                            <a:srgbClr val="C00000"/>
                          </a:solidFill>
                          <a:effectLst/>
                          <a:latin typeface="Cambria" panose="02040503050406030204" pitchFamily="18" charset="0"/>
                          <a:ea typeface="Cambria" panose="02040503050406030204" pitchFamily="18" charset="0"/>
                          <a:cs typeface="+mn-cs"/>
                        </a:rPr>
                        <a:t>- </a:t>
                      </a:r>
                      <a:r>
                        <a:rPr lang="lv-LV" sz="1800" b="1" kern="1200" dirty="0">
                          <a:solidFill>
                            <a:srgbClr val="C00000"/>
                          </a:solidFill>
                          <a:effectLst/>
                          <a:latin typeface="Cambria" panose="02040503050406030204" pitchFamily="18" charset="0"/>
                          <a:ea typeface="Cambria" panose="02040503050406030204" pitchFamily="18" charset="0"/>
                          <a:cs typeface="+mn-cs"/>
                        </a:rPr>
                        <a:t>38,46 EUR </a:t>
                      </a:r>
                      <a:r>
                        <a:rPr lang="lv-LV" sz="1800" kern="1200" dirty="0">
                          <a:solidFill>
                            <a:schemeClr val="tx1">
                              <a:lumMod val="50000"/>
                            </a:schemeClr>
                          </a:solidFill>
                          <a:effectLst/>
                          <a:latin typeface="Cambria" panose="02040503050406030204" pitchFamily="18" charset="0"/>
                          <a:ea typeface="Cambria" panose="02040503050406030204" pitchFamily="18" charset="0"/>
                          <a:cs typeface="+mn-cs"/>
                        </a:rPr>
                        <a:t>(2021 – 2023).</a:t>
                      </a:r>
                    </a:p>
                    <a:p>
                      <a:pPr marL="285750" indent="-285750" algn="l" fontAlgn="ctr">
                        <a:buFont typeface="Wingdings" panose="05000000000000000000" pitchFamily="2" charset="2"/>
                        <a:buChar char="q"/>
                      </a:pPr>
                      <a:r>
                        <a:rPr lang="en-US" sz="1800" b="0" kern="1200" dirty="0" err="1">
                          <a:solidFill>
                            <a:schemeClr val="tx1">
                              <a:lumMod val="50000"/>
                            </a:schemeClr>
                          </a:solidFill>
                          <a:effectLst/>
                          <a:latin typeface="Cambria" panose="02040503050406030204" pitchFamily="18" charset="0"/>
                          <a:ea typeface="Cambria" panose="02040503050406030204" pitchFamily="18" charset="0"/>
                          <a:cs typeface="+mn-cs"/>
                        </a:rPr>
                        <a:t>Vidējā</a:t>
                      </a:r>
                      <a:r>
                        <a:rPr lang="en-US" sz="1800" b="0" kern="1200" dirty="0">
                          <a:solidFill>
                            <a:schemeClr val="tx1">
                              <a:lumMod val="50000"/>
                            </a:schemeClr>
                          </a:solidFill>
                          <a:effectLst/>
                          <a:latin typeface="Cambria" panose="02040503050406030204" pitchFamily="18" charset="0"/>
                          <a:ea typeface="Cambria" panose="02040503050406030204" pitchFamily="18" charset="0"/>
                          <a:cs typeface="+mn-cs"/>
                        </a:rPr>
                        <a:t> </a:t>
                      </a:r>
                      <a:r>
                        <a:rPr lang="lv-LV" sz="1800" b="0" kern="1200" dirty="0">
                          <a:solidFill>
                            <a:schemeClr val="tx1">
                              <a:lumMod val="50000"/>
                            </a:schemeClr>
                          </a:solidFill>
                          <a:effectLst/>
                          <a:latin typeface="Cambria" panose="02040503050406030204" pitchFamily="18" charset="0"/>
                          <a:ea typeface="Cambria" panose="02040503050406030204" pitchFamily="18" charset="0"/>
                          <a:cs typeface="+mn-cs"/>
                        </a:rPr>
                        <a:t>OCTA gada polises cena (</a:t>
                      </a:r>
                      <a:r>
                        <a:rPr lang="en-US" sz="1800" b="0" kern="1200" dirty="0" err="1">
                          <a:solidFill>
                            <a:schemeClr val="tx1">
                              <a:lumMod val="50000"/>
                            </a:schemeClr>
                          </a:solidFill>
                          <a:effectLst/>
                          <a:latin typeface="Cambria" panose="02040503050406030204" pitchFamily="18" charset="0"/>
                          <a:ea typeface="Cambria" panose="02040503050406030204" pitchFamily="18" charset="0"/>
                          <a:cs typeface="+mn-cs"/>
                        </a:rPr>
                        <a:t>personām</a:t>
                      </a:r>
                      <a:r>
                        <a:rPr lang="en-US" sz="1800" b="0" kern="1200" dirty="0">
                          <a:solidFill>
                            <a:schemeClr val="tx1">
                              <a:lumMod val="50000"/>
                            </a:schemeClr>
                          </a:solidFill>
                          <a:effectLst/>
                          <a:latin typeface="Cambria" panose="02040503050406030204" pitchFamily="18" charset="0"/>
                          <a:ea typeface="Cambria" panose="02040503050406030204" pitchFamily="18" charset="0"/>
                          <a:cs typeface="+mn-cs"/>
                        </a:rPr>
                        <a:t> </a:t>
                      </a:r>
                      <a:r>
                        <a:rPr lang="en-US" sz="1800" b="0" kern="1200" dirty="0" err="1">
                          <a:solidFill>
                            <a:schemeClr val="tx1">
                              <a:lumMod val="50000"/>
                            </a:schemeClr>
                          </a:solidFill>
                          <a:effectLst/>
                          <a:latin typeface="Cambria" panose="02040503050406030204" pitchFamily="18" charset="0"/>
                          <a:ea typeface="Cambria" panose="02040503050406030204" pitchFamily="18" charset="0"/>
                          <a:cs typeface="+mn-cs"/>
                        </a:rPr>
                        <a:t>ar</a:t>
                      </a:r>
                      <a:r>
                        <a:rPr lang="en-US" sz="1800" b="0" kern="1200" dirty="0">
                          <a:solidFill>
                            <a:schemeClr val="tx1">
                              <a:lumMod val="50000"/>
                            </a:schemeClr>
                          </a:solidFill>
                          <a:effectLst/>
                          <a:latin typeface="Cambria" panose="02040503050406030204" pitchFamily="18" charset="0"/>
                          <a:ea typeface="Cambria" panose="02040503050406030204" pitchFamily="18" charset="0"/>
                          <a:cs typeface="+mn-cs"/>
                        </a:rPr>
                        <a:t> </a:t>
                      </a:r>
                      <a:r>
                        <a:rPr lang="en-US" sz="1800" b="0" kern="1200" dirty="0" err="1">
                          <a:solidFill>
                            <a:schemeClr val="tx1">
                              <a:lumMod val="50000"/>
                            </a:schemeClr>
                          </a:solidFill>
                          <a:effectLst/>
                          <a:latin typeface="Cambria" panose="02040503050406030204" pitchFamily="18" charset="0"/>
                          <a:ea typeface="Cambria" panose="02040503050406030204" pitchFamily="18" charset="0"/>
                          <a:cs typeface="+mn-cs"/>
                        </a:rPr>
                        <a:t>invaliditāti</a:t>
                      </a:r>
                      <a:r>
                        <a:rPr lang="lv-LV" sz="1800" b="0" kern="1200" dirty="0">
                          <a:solidFill>
                            <a:schemeClr val="tx1">
                              <a:lumMod val="50000"/>
                            </a:schemeClr>
                          </a:solidFill>
                          <a:effectLst/>
                          <a:latin typeface="Cambria" panose="02040503050406030204" pitchFamily="18" charset="0"/>
                          <a:ea typeface="Cambria" panose="02040503050406030204" pitchFamily="18" charset="0"/>
                          <a:cs typeface="+mn-cs"/>
                        </a:rPr>
                        <a:t>, 2023)  -  110,2 EUR,  un </a:t>
                      </a:r>
                      <a:r>
                        <a:rPr lang="lv-LV" sz="1800" b="1" kern="1200" dirty="0">
                          <a:solidFill>
                            <a:srgbClr val="C00000"/>
                          </a:solidFill>
                          <a:effectLst/>
                          <a:latin typeface="Cambria" panose="02040503050406030204" pitchFamily="18" charset="0"/>
                          <a:ea typeface="Cambria" panose="02040503050406030204" pitchFamily="18" charset="0"/>
                          <a:cs typeface="+mn-cs"/>
                        </a:rPr>
                        <a:t>40% atlaide  -  44,07 EUR </a:t>
                      </a:r>
                      <a:r>
                        <a:rPr lang="lv-LV" sz="1800" b="0" kern="1200" dirty="0">
                          <a:solidFill>
                            <a:schemeClr val="tx1">
                              <a:lumMod val="50000"/>
                            </a:schemeClr>
                          </a:solidFill>
                          <a:effectLst/>
                          <a:latin typeface="Cambria" panose="02040503050406030204" pitchFamily="18" charset="0"/>
                          <a:ea typeface="Cambria" panose="02040503050406030204" pitchFamily="18" charset="0"/>
                          <a:cs typeface="+mn-cs"/>
                        </a:rPr>
                        <a:t>(2023). </a:t>
                      </a:r>
                    </a:p>
                    <a:p>
                      <a:pPr algn="l" fontAlgn="ctr"/>
                      <a:endParaRPr lang="lv-LV" sz="1400" b="0" i="1" u="none" strike="noStrike" dirty="0">
                        <a:solidFill>
                          <a:schemeClr val="tx1">
                            <a:lumMod val="50000"/>
                          </a:schemeClr>
                        </a:solidFill>
                        <a:effectLst/>
                        <a:latin typeface="Times New Roman"/>
                      </a:endParaRPr>
                    </a:p>
                  </a:txBody>
                  <a:tcPr marL="0" marR="0" marT="0" marB="0" anchor="ct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4" name="Rectangle 3"/>
          <p:cNvSpPr/>
          <p:nvPr/>
        </p:nvSpPr>
        <p:spPr>
          <a:xfrm>
            <a:off x="416940" y="431169"/>
            <a:ext cx="8424936" cy="1600438"/>
          </a:xfrm>
          <a:prstGeom prst="rect">
            <a:avLst/>
          </a:prstGeom>
        </p:spPr>
        <p:txBody>
          <a:bodyPr wrap="square">
            <a:spAutoFit/>
          </a:bodyPr>
          <a:lstStyle/>
          <a:p>
            <a:pPr algn="ctr"/>
            <a:r>
              <a:rPr lang="lv-LV" sz="2000" b="1" i="0" dirty="0">
                <a:solidFill>
                  <a:srgbClr val="C00000"/>
                </a:solidFill>
                <a:effectLst/>
                <a:latin typeface="Cambria" panose="02040503050406030204" pitchFamily="18" charset="0"/>
                <a:ea typeface="Cambria" panose="02040503050406030204" pitchFamily="18" charset="0"/>
              </a:rPr>
              <a:t>OCTA atlaide</a:t>
            </a:r>
            <a:r>
              <a:rPr lang="lv-LV" sz="2000" b="1" dirty="0">
                <a:solidFill>
                  <a:srgbClr val="C00000"/>
                </a:solidFill>
                <a:latin typeface="Cambria" panose="02040503050406030204" pitchFamily="18" charset="0"/>
                <a:ea typeface="Cambria" panose="02040503050406030204" pitchFamily="18" charset="0"/>
              </a:rPr>
              <a:t>s </a:t>
            </a:r>
            <a:r>
              <a:rPr lang="lv-LV" sz="2000" b="1" dirty="0">
                <a:solidFill>
                  <a:schemeClr val="tx1">
                    <a:lumMod val="50000"/>
                  </a:schemeClr>
                </a:solidFill>
                <a:latin typeface="Cambria" panose="02040503050406030204" pitchFamily="18" charset="0"/>
                <a:ea typeface="Cambria" panose="02040503050406030204" pitchFamily="18" charset="0"/>
              </a:rPr>
              <a:t>- esošā situācija </a:t>
            </a:r>
            <a:r>
              <a:rPr lang="lv-LV" sz="2000" b="1" dirty="0">
                <a:solidFill>
                  <a:schemeClr val="bg1">
                    <a:lumMod val="50000"/>
                  </a:schemeClr>
                </a:solidFill>
                <a:latin typeface="Cambria" panose="02040503050406030204" pitchFamily="18" charset="0"/>
                <a:ea typeface="Cambria" panose="02040503050406030204" pitchFamily="18" charset="0"/>
              </a:rPr>
              <a:t>(OCTA likuma 14.pants)</a:t>
            </a:r>
          </a:p>
          <a:p>
            <a:pPr algn="ctr">
              <a:spcAft>
                <a:spcPts val="600"/>
              </a:spcAft>
            </a:pPr>
            <a:endParaRPr lang="lv-LV" sz="1800" b="1" dirty="0">
              <a:solidFill>
                <a:srgbClr val="C00000"/>
              </a:solidFill>
              <a:effectLst/>
              <a:latin typeface="Cambria" panose="02040503050406030204" pitchFamily="18" charset="0"/>
              <a:ea typeface="Cambria" panose="02040503050406030204" pitchFamily="18" charset="0"/>
              <a:cs typeface="Aptos" panose="020B0004020202020204" pitchFamily="34" charset="0"/>
            </a:endParaRPr>
          </a:p>
          <a:p>
            <a:pPr algn="ctr">
              <a:spcAft>
                <a:spcPts val="600"/>
              </a:spcAft>
            </a:pPr>
            <a:r>
              <a:rPr lang="lv-LV" sz="1800" b="1" dirty="0">
                <a:solidFill>
                  <a:srgbClr val="C00000"/>
                </a:solidFill>
                <a:effectLst/>
                <a:latin typeface="Cambria" panose="02040503050406030204" pitchFamily="18" charset="0"/>
                <a:ea typeface="Cambria" panose="02040503050406030204" pitchFamily="18" charset="0"/>
                <a:cs typeface="Aptos" panose="020B0004020202020204" pitchFamily="34" charset="0"/>
              </a:rPr>
              <a:t>40% atlaide transportlīdzekļu īpašniekiem</a:t>
            </a:r>
            <a:endParaRPr lang="lv-LV" b="1" dirty="0">
              <a:solidFill>
                <a:srgbClr val="C00000"/>
              </a:solidFill>
              <a:latin typeface="Cambria" panose="02040503050406030204" pitchFamily="18" charset="0"/>
              <a:ea typeface="Cambria" panose="02040503050406030204" pitchFamily="18" charset="0"/>
            </a:endParaRPr>
          </a:p>
          <a:p>
            <a:pPr marL="285750" indent="-285750" algn="just">
              <a:buFont typeface="Wingdings" panose="05000000000000000000" pitchFamily="2" charset="2"/>
              <a:buChar char="Ø"/>
            </a:pPr>
            <a:endParaRPr lang="lv-LV" sz="1600" b="1" i="0" dirty="0">
              <a:solidFill>
                <a:srgbClr val="C00000"/>
              </a:solidFill>
              <a:effectLst/>
              <a:latin typeface="Cambria" panose="02040503050406030204" pitchFamily="18" charset="0"/>
              <a:ea typeface="Cambria" panose="02040503050406030204" pitchFamily="18" charset="0"/>
            </a:endParaRPr>
          </a:p>
          <a:p>
            <a:pPr algn="ctr"/>
            <a:endParaRPr lang="lv-LV" sz="1600" dirty="0">
              <a:solidFill>
                <a:schemeClr val="tx1">
                  <a:lumMod val="50000"/>
                </a:schemeClr>
              </a:solidFill>
              <a:latin typeface="Cambria" panose="02040503050406030204" pitchFamily="18" charset="0"/>
              <a:ea typeface="Cambria" panose="02040503050406030204" pitchFamily="18" charset="0"/>
              <a:cs typeface="Gotham Pro LT" panose="02000503030000020004" pitchFamily="2" charset="0"/>
            </a:endParaRPr>
          </a:p>
        </p:txBody>
      </p:sp>
      <p:pic>
        <p:nvPicPr>
          <p:cNvPr id="2" name="Picture 1" descr="A picture containing drawing&#10;&#10;Description automatically generated">
            <a:extLst>
              <a:ext uri="{FF2B5EF4-FFF2-40B4-BE49-F238E27FC236}">
                <a16:creationId xmlns:a16="http://schemas.microsoft.com/office/drawing/2014/main" id="{81EEF539-552D-846F-3DB4-20B14FFCB1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45214" y="-94828"/>
            <a:ext cx="1230435" cy="868660"/>
          </a:xfrm>
          <a:prstGeom prst="rect">
            <a:avLst/>
          </a:prstGeom>
        </p:spPr>
      </p:pic>
      <p:pic>
        <p:nvPicPr>
          <p:cNvPr id="3" name="Picture 2" descr="A screenshot of a spreadsheet&#10;&#10;Description automatically generated">
            <a:extLst>
              <a:ext uri="{FF2B5EF4-FFF2-40B4-BE49-F238E27FC236}">
                <a16:creationId xmlns:a16="http://schemas.microsoft.com/office/drawing/2014/main" id="{5638455D-BADC-FA00-3D05-A500AEDE98F8}"/>
              </a:ext>
            </a:extLst>
          </p:cNvPr>
          <p:cNvPicPr>
            <a:picLocks noChangeAspect="1"/>
          </p:cNvPicPr>
          <p:nvPr/>
        </p:nvPicPr>
        <p:blipFill>
          <a:blip r:embed="rId4"/>
          <a:stretch>
            <a:fillRect/>
          </a:stretch>
        </p:blipFill>
        <p:spPr>
          <a:xfrm>
            <a:off x="361428" y="1688943"/>
            <a:ext cx="8365632" cy="1883161"/>
          </a:xfrm>
          <a:prstGeom prst="rect">
            <a:avLst/>
          </a:prstGeom>
        </p:spPr>
      </p:pic>
    </p:spTree>
    <p:extLst>
      <p:ext uri="{BB962C8B-B14F-4D97-AF65-F5344CB8AC3E}">
        <p14:creationId xmlns:p14="http://schemas.microsoft.com/office/powerpoint/2010/main" val="3564539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e 15"/>
          <p:cNvGraphicFramePr>
            <a:graphicFrameLocks noGrp="1"/>
          </p:cNvGraphicFramePr>
          <p:nvPr/>
        </p:nvGraphicFramePr>
        <p:xfrm>
          <a:off x="179511" y="4441676"/>
          <a:ext cx="8668256" cy="426046"/>
        </p:xfrm>
        <a:graphic>
          <a:graphicData uri="http://schemas.openxmlformats.org/drawingml/2006/table">
            <a:tbl>
              <a:tblPr/>
              <a:tblGrid>
                <a:gridCol w="8668256">
                  <a:extLst>
                    <a:ext uri="{9D8B030D-6E8A-4147-A177-3AD203B41FA5}">
                      <a16:colId xmlns:a16="http://schemas.microsoft.com/office/drawing/2014/main" val="20000"/>
                    </a:ext>
                  </a:extLst>
                </a:gridCol>
              </a:tblGrid>
              <a:tr h="426046">
                <a:tc>
                  <a:txBody>
                    <a:bodyPr/>
                    <a:lstStyle/>
                    <a:p>
                      <a:pPr algn="l" fontAlgn="ctr"/>
                      <a:endParaRPr lang="lv-LV" sz="1400" b="0" i="1" u="none" strike="noStrike" dirty="0">
                        <a:solidFill>
                          <a:schemeClr val="tx1">
                            <a:lumMod val="50000"/>
                          </a:schemeClr>
                        </a:solidFill>
                        <a:effectLst/>
                        <a:latin typeface="Times New Roman"/>
                      </a:endParaRPr>
                    </a:p>
                  </a:txBody>
                  <a:tcPr marL="0" marR="0" marT="0" marB="0" anchor="ct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4" name="Rectangle 3"/>
          <p:cNvSpPr/>
          <p:nvPr/>
        </p:nvSpPr>
        <p:spPr>
          <a:xfrm>
            <a:off x="296233" y="310962"/>
            <a:ext cx="8308214" cy="4893647"/>
          </a:xfrm>
          <a:prstGeom prst="rect">
            <a:avLst/>
          </a:prstGeom>
        </p:spPr>
        <p:txBody>
          <a:bodyPr wrap="square">
            <a:spAutoFit/>
          </a:bodyPr>
          <a:lstStyle/>
          <a:p>
            <a:pPr algn="ctr">
              <a:spcAft>
                <a:spcPts val="600"/>
              </a:spcAft>
            </a:pPr>
            <a:r>
              <a:rPr lang="lv-LV" b="1" dirty="0">
                <a:solidFill>
                  <a:srgbClr val="C00000"/>
                </a:solidFill>
                <a:latin typeface="Cambria" panose="02040503050406030204" pitchFamily="18" charset="0"/>
                <a:ea typeface="Cambria" panose="02040503050406030204" pitchFamily="18" charset="0"/>
              </a:rPr>
              <a:t>Plānotās izmaiņas</a:t>
            </a:r>
          </a:p>
          <a:p>
            <a:pPr algn="ctr">
              <a:spcAft>
                <a:spcPts val="600"/>
              </a:spcAft>
            </a:pPr>
            <a:endParaRPr lang="lv-LV" b="1" dirty="0">
              <a:solidFill>
                <a:schemeClr val="tx1">
                  <a:lumMod val="50000"/>
                </a:schemeClr>
              </a:solidFill>
              <a:latin typeface="Cambria" panose="02040503050406030204" pitchFamily="18" charset="0"/>
              <a:ea typeface="Cambria" panose="02040503050406030204" pitchFamily="18" charset="0"/>
            </a:endParaRPr>
          </a:p>
          <a:p>
            <a:pPr marL="285750" indent="-285750" algn="just">
              <a:spcAft>
                <a:spcPts val="1200"/>
              </a:spcAft>
              <a:buFont typeface="Wingdings" panose="05000000000000000000" pitchFamily="2" charset="2"/>
              <a:buChar char="q"/>
            </a:pPr>
            <a:r>
              <a:rPr lang="lv-LV" b="1" kern="0" dirty="0">
                <a:solidFill>
                  <a:schemeClr val="tx1">
                    <a:lumMod val="50000"/>
                  </a:schemeClr>
                </a:solidFill>
                <a:effectLst/>
                <a:highlight>
                  <a:srgbClr val="FFFFFF"/>
                </a:highlight>
                <a:latin typeface="Cambria" panose="02040503050406030204" pitchFamily="18" charset="0"/>
                <a:ea typeface="Cambria" panose="02040503050406030204" pitchFamily="18" charset="0"/>
              </a:rPr>
              <a:t>Noteikt vienādu OCTA atlaides apmēru visām personām ar invaliditāti,  ieviešot “griestu principu”, kurus pārskata katru gadu. </a:t>
            </a:r>
          </a:p>
          <a:p>
            <a:pPr marL="285750" indent="-285750" algn="just">
              <a:spcAft>
                <a:spcPts val="1200"/>
              </a:spcAft>
              <a:buFont typeface="Wingdings" panose="05000000000000000000" pitchFamily="2" charset="2"/>
              <a:buChar char="q"/>
            </a:pPr>
            <a:endParaRPr lang="lv-LV" kern="0" dirty="0">
              <a:solidFill>
                <a:schemeClr val="tx1">
                  <a:lumMod val="50000"/>
                </a:schemeClr>
              </a:solidFill>
              <a:effectLst/>
              <a:highlight>
                <a:srgbClr val="FFFFFF"/>
              </a:highlight>
              <a:latin typeface="Cambria" panose="02040503050406030204" pitchFamily="18" charset="0"/>
              <a:ea typeface="Cambria" panose="02040503050406030204" pitchFamily="18" charset="0"/>
            </a:endParaRPr>
          </a:p>
          <a:p>
            <a:pPr algn="ctr"/>
            <a:r>
              <a:rPr lang="lv-LV" b="1" kern="100"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Iespējamie risinājumi</a:t>
            </a:r>
            <a:endParaRPr lang="en-US" b="1" kern="100"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endParaRPr>
          </a:p>
          <a:p>
            <a:pPr marL="285750" indent="-285750" algn="just">
              <a:spcAft>
                <a:spcPts val="1200"/>
              </a:spcAft>
              <a:buFont typeface="Wingdings" panose="05000000000000000000" pitchFamily="2" charset="2"/>
              <a:buChar char="q"/>
            </a:pPr>
            <a:endParaRPr lang="lv-LV" kern="0" dirty="0">
              <a:solidFill>
                <a:schemeClr val="tx1">
                  <a:lumMod val="50000"/>
                </a:schemeClr>
              </a:solidFill>
              <a:highlight>
                <a:srgbClr val="FFFFFF"/>
              </a:highlight>
              <a:latin typeface="Cambria" panose="02040503050406030204" pitchFamily="18" charset="0"/>
              <a:ea typeface="Cambria" panose="02040503050406030204" pitchFamily="18" charset="0"/>
            </a:endParaRPr>
          </a:p>
          <a:p>
            <a:pPr marL="285750" indent="-285750" algn="just">
              <a:spcAft>
                <a:spcPts val="1200"/>
              </a:spcAft>
              <a:buFont typeface="Wingdings" panose="05000000000000000000" pitchFamily="2" charset="2"/>
              <a:buChar char="q"/>
            </a:pPr>
            <a:r>
              <a:rPr lang="lv-LV" b="1" kern="0" dirty="0">
                <a:solidFill>
                  <a:srgbClr val="C00000"/>
                </a:solidFill>
                <a:effectLst/>
                <a:highlight>
                  <a:srgbClr val="FFFFFF"/>
                </a:highlight>
                <a:latin typeface="Cambria" panose="02040503050406030204" pitchFamily="18" charset="0"/>
                <a:ea typeface="Cambria" panose="02040503050406030204" pitchFamily="18" charset="0"/>
              </a:rPr>
              <a:t>I variants </a:t>
            </a:r>
            <a:r>
              <a:rPr lang="lv-LV" kern="0" dirty="0">
                <a:solidFill>
                  <a:schemeClr val="tx1">
                    <a:lumMod val="50000"/>
                  </a:schemeClr>
                </a:solidFill>
                <a:effectLst/>
                <a:highlight>
                  <a:srgbClr val="FFFFFF"/>
                </a:highlight>
                <a:latin typeface="Cambria" panose="02040503050406030204" pitchFamily="18" charset="0"/>
                <a:ea typeface="Cambria" panose="02040503050406030204" pitchFamily="18" charset="0"/>
              </a:rPr>
              <a:t>- </a:t>
            </a:r>
            <a:r>
              <a:rPr lang="lv-LV" b="1" kern="0" dirty="0">
                <a:solidFill>
                  <a:schemeClr val="tx1">
                    <a:lumMod val="50000"/>
                  </a:schemeClr>
                </a:solidFill>
                <a:effectLst/>
                <a:latin typeface="Cambria" panose="02040503050406030204" pitchFamily="18" charset="0"/>
                <a:ea typeface="Cambria" panose="02040503050406030204" pitchFamily="18" charset="0"/>
              </a:rPr>
              <a:t>OCTA atlaides griesti ne vairāk kā 40% apmērā, t.i., līdz 40 EUR </a:t>
            </a:r>
            <a:r>
              <a:rPr lang="lv-LV" kern="0" dirty="0">
                <a:solidFill>
                  <a:schemeClr val="tx1">
                    <a:lumMod val="50000"/>
                  </a:schemeClr>
                </a:solidFill>
                <a:effectLst/>
                <a:latin typeface="Cambria" panose="02040503050406030204" pitchFamily="18" charset="0"/>
                <a:ea typeface="Cambria" panose="02040503050406030204" pitchFamily="18" charset="0"/>
              </a:rPr>
              <a:t>(vidējā OCTA atlaide 12 </a:t>
            </a:r>
            <a:r>
              <a:rPr lang="lv-LV" kern="0" dirty="0" err="1">
                <a:solidFill>
                  <a:schemeClr val="tx1">
                    <a:lumMod val="50000"/>
                  </a:schemeClr>
                </a:solidFill>
                <a:effectLst/>
                <a:latin typeface="Cambria" panose="02040503050406030204" pitchFamily="18" charset="0"/>
                <a:ea typeface="Cambria" panose="02040503050406030204" pitchFamily="18" charset="0"/>
              </a:rPr>
              <a:t>mēn</a:t>
            </a:r>
            <a:r>
              <a:rPr lang="lv-LV" kern="0" dirty="0">
                <a:solidFill>
                  <a:schemeClr val="tx1">
                    <a:lumMod val="50000"/>
                  </a:schemeClr>
                </a:solidFill>
                <a:effectLst/>
                <a:latin typeface="Cambria" panose="02040503050406030204" pitchFamily="18" charset="0"/>
                <a:ea typeface="Cambria" panose="02040503050406030204" pitchFamily="18" charset="0"/>
              </a:rPr>
              <a:t>. perioda polisē, 2021 – 2023), </a:t>
            </a:r>
            <a:r>
              <a:rPr lang="lv-LV" b="1" kern="0" dirty="0">
                <a:solidFill>
                  <a:schemeClr val="tx1">
                    <a:lumMod val="50000"/>
                  </a:schemeClr>
                </a:solidFill>
                <a:effectLst/>
                <a:latin typeface="Cambria" panose="02040503050406030204" pitchFamily="18" charset="0"/>
                <a:ea typeface="Cambria" panose="02040503050406030204" pitchFamily="18" charset="0"/>
              </a:rPr>
              <a:t>katru gadu pārskatot, piemērojot PCI. </a:t>
            </a:r>
          </a:p>
          <a:p>
            <a:pPr marL="285750" indent="-285750" algn="just">
              <a:spcAft>
                <a:spcPts val="1200"/>
              </a:spcAft>
              <a:buFont typeface="Wingdings" panose="05000000000000000000" pitchFamily="2" charset="2"/>
              <a:buChar char="q"/>
            </a:pPr>
            <a:endParaRPr lang="lv-LV" kern="0" dirty="0">
              <a:solidFill>
                <a:schemeClr val="tx1">
                  <a:lumMod val="50000"/>
                </a:schemeClr>
              </a:solidFill>
              <a:effectLst/>
              <a:highlight>
                <a:srgbClr val="FFFFFF"/>
              </a:highlight>
              <a:latin typeface="Cambria" panose="02040503050406030204" pitchFamily="18" charset="0"/>
              <a:ea typeface="Cambria" panose="02040503050406030204" pitchFamily="18" charset="0"/>
            </a:endParaRPr>
          </a:p>
          <a:p>
            <a:pPr marL="285750" indent="-285750" algn="just">
              <a:spcAft>
                <a:spcPts val="1200"/>
              </a:spcAft>
              <a:buFont typeface="Wingdings" panose="05000000000000000000" pitchFamily="2" charset="2"/>
              <a:buChar char="q"/>
            </a:pPr>
            <a:r>
              <a:rPr lang="lv-LV" b="1" kern="0" dirty="0">
                <a:solidFill>
                  <a:srgbClr val="C00000"/>
                </a:solidFill>
                <a:highlight>
                  <a:srgbClr val="FFFFFF"/>
                </a:highlight>
                <a:latin typeface="Cambria" panose="02040503050406030204" pitchFamily="18" charset="0"/>
                <a:ea typeface="Cambria" panose="02040503050406030204" pitchFamily="18" charset="0"/>
              </a:rPr>
              <a:t>II variants  </a:t>
            </a:r>
            <a:r>
              <a:rPr lang="lv-LV" kern="0" dirty="0">
                <a:solidFill>
                  <a:schemeClr val="bg1">
                    <a:lumMod val="50000"/>
                  </a:schemeClr>
                </a:solidFill>
                <a:highlight>
                  <a:srgbClr val="FFFFFF"/>
                </a:highlight>
                <a:latin typeface="Cambria" panose="02040503050406030204" pitchFamily="18" charset="0"/>
                <a:ea typeface="Cambria" panose="02040503050406030204" pitchFamily="18" charset="0"/>
              </a:rPr>
              <a:t>- </a:t>
            </a:r>
            <a:r>
              <a:rPr lang="lv-LV" b="1" kern="0" dirty="0">
                <a:solidFill>
                  <a:schemeClr val="tx1">
                    <a:lumMod val="50000"/>
                  </a:schemeClr>
                </a:solidFill>
                <a:effectLst/>
                <a:latin typeface="Cambria" panose="02040503050406030204" pitchFamily="18" charset="0"/>
                <a:ea typeface="Cambria" panose="02040503050406030204" pitchFamily="18" charset="0"/>
              </a:rPr>
              <a:t>OCTA atlaides griesti </a:t>
            </a:r>
            <a:r>
              <a:rPr lang="lv-LV" b="1" kern="0" dirty="0">
                <a:solidFill>
                  <a:schemeClr val="tx1">
                    <a:lumMod val="50000"/>
                  </a:schemeClr>
                </a:solidFill>
                <a:effectLst/>
                <a:highlight>
                  <a:srgbClr val="FFFFFF"/>
                </a:highlight>
                <a:latin typeface="Cambria" panose="02040503050406030204" pitchFamily="18" charset="0"/>
                <a:ea typeface="Cambria" panose="02040503050406030204" pitchFamily="18" charset="0"/>
              </a:rPr>
              <a:t>40% apmērā no iepriekšējā kalendāra gadā noslēgto apdrošināšanas līgumu</a:t>
            </a:r>
            <a:r>
              <a:rPr lang="lv-LV" b="1" kern="0" dirty="0">
                <a:solidFill>
                  <a:schemeClr val="tx1">
                    <a:lumMod val="50000"/>
                  </a:schemeClr>
                </a:solidFill>
                <a:effectLst/>
                <a:latin typeface="Cambria" panose="02040503050406030204" pitchFamily="18" charset="0"/>
                <a:ea typeface="Cambria" panose="02040503050406030204" pitchFamily="18" charset="0"/>
              </a:rPr>
              <a:t> personām ar invaliditāti</a:t>
            </a:r>
            <a:r>
              <a:rPr lang="lv-LV" kern="0" dirty="0">
                <a:solidFill>
                  <a:schemeClr val="tx1">
                    <a:lumMod val="50000"/>
                  </a:schemeClr>
                </a:solidFill>
                <a:effectLst/>
                <a:latin typeface="Cambria" panose="02040503050406030204" pitchFamily="18" charset="0"/>
                <a:ea typeface="Cambria" panose="02040503050406030204" pitchFamily="18" charset="0"/>
              </a:rPr>
              <a:t> </a:t>
            </a:r>
            <a:r>
              <a:rPr lang="lv-LV" b="1" kern="0" dirty="0">
                <a:solidFill>
                  <a:schemeClr val="tx1">
                    <a:lumMod val="50000"/>
                  </a:schemeClr>
                </a:solidFill>
                <a:effectLst/>
                <a:latin typeface="Cambria" panose="02040503050406030204" pitchFamily="18" charset="0"/>
                <a:ea typeface="Cambria" panose="02040503050406030204" pitchFamily="18" charset="0"/>
              </a:rPr>
              <a:t>vidējās parakstītās apdrošināšanas prēmijas.</a:t>
            </a:r>
            <a:endParaRPr lang="lv-LV" b="1" kern="100" dirty="0">
              <a:solidFill>
                <a:schemeClr val="tx1">
                  <a:lumMod val="50000"/>
                </a:schemeClr>
              </a:solidFill>
              <a:effectLst/>
              <a:latin typeface="Cambria" panose="02040503050406030204" pitchFamily="18" charset="0"/>
              <a:ea typeface="Cambria" panose="02040503050406030204" pitchFamily="18" charset="0"/>
              <a:cs typeface="Calibri" panose="020F0502020204030204" pitchFamily="34" charset="0"/>
            </a:endParaRPr>
          </a:p>
        </p:txBody>
      </p:sp>
      <p:pic>
        <p:nvPicPr>
          <p:cNvPr id="2" name="Picture 1" descr="A picture containing drawing&#10;&#10;Description automatically generated">
            <a:extLst>
              <a:ext uri="{FF2B5EF4-FFF2-40B4-BE49-F238E27FC236}">
                <a16:creationId xmlns:a16="http://schemas.microsoft.com/office/drawing/2014/main" id="{81EEF539-552D-846F-3DB4-20B14FFCB1F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5214" y="-94828"/>
            <a:ext cx="1230435" cy="868660"/>
          </a:xfrm>
          <a:prstGeom prst="rect">
            <a:avLst/>
          </a:prstGeom>
        </p:spPr>
      </p:pic>
      <p:sp>
        <p:nvSpPr>
          <p:cNvPr id="8" name="Rectangle 8">
            <a:extLst>
              <a:ext uri="{FF2B5EF4-FFF2-40B4-BE49-F238E27FC236}">
                <a16:creationId xmlns:a16="http://schemas.microsoft.com/office/drawing/2014/main" id="{BFBF0C5A-BC5B-1068-57C0-EECED6DCA0E6}"/>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9">
            <a:extLst>
              <a:ext uri="{FF2B5EF4-FFF2-40B4-BE49-F238E27FC236}">
                <a16:creationId xmlns:a16="http://schemas.microsoft.com/office/drawing/2014/main" id="{408A263B-7D2D-A70B-0424-4993CF639FEE}"/>
              </a:ext>
            </a:extLst>
          </p:cNvPr>
          <p:cNvSpPr>
            <a:spLocks noChangeArrowheads="1"/>
          </p:cNvSpPr>
          <p:nvPr/>
        </p:nvSpPr>
        <p:spPr bwMode="auto">
          <a:xfrm>
            <a:off x="0" y="17970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29848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e 15"/>
          <p:cNvGraphicFramePr>
            <a:graphicFrameLocks noGrp="1"/>
          </p:cNvGraphicFramePr>
          <p:nvPr/>
        </p:nvGraphicFramePr>
        <p:xfrm>
          <a:off x="179511" y="4441676"/>
          <a:ext cx="8668256" cy="426046"/>
        </p:xfrm>
        <a:graphic>
          <a:graphicData uri="http://schemas.openxmlformats.org/drawingml/2006/table">
            <a:tbl>
              <a:tblPr/>
              <a:tblGrid>
                <a:gridCol w="8668256">
                  <a:extLst>
                    <a:ext uri="{9D8B030D-6E8A-4147-A177-3AD203B41FA5}">
                      <a16:colId xmlns:a16="http://schemas.microsoft.com/office/drawing/2014/main" val="20000"/>
                    </a:ext>
                  </a:extLst>
                </a:gridCol>
              </a:tblGrid>
              <a:tr h="426046">
                <a:tc>
                  <a:txBody>
                    <a:bodyPr/>
                    <a:lstStyle/>
                    <a:p>
                      <a:pPr algn="l" fontAlgn="ctr"/>
                      <a:endParaRPr lang="lv-LV" sz="1400" b="0" i="1" u="none" strike="noStrike" dirty="0">
                        <a:solidFill>
                          <a:schemeClr val="tx1">
                            <a:lumMod val="50000"/>
                          </a:schemeClr>
                        </a:solidFill>
                        <a:effectLst/>
                        <a:latin typeface="Times New Roman"/>
                      </a:endParaRPr>
                    </a:p>
                  </a:txBody>
                  <a:tcPr marL="0" marR="0" marT="0" marB="0" anchor="ct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4" name="Rectangle 3"/>
          <p:cNvSpPr/>
          <p:nvPr/>
        </p:nvSpPr>
        <p:spPr>
          <a:xfrm>
            <a:off x="417893" y="121196"/>
            <a:ext cx="8308214" cy="5786199"/>
          </a:xfrm>
          <a:prstGeom prst="rect">
            <a:avLst/>
          </a:prstGeom>
        </p:spPr>
        <p:txBody>
          <a:bodyPr wrap="square">
            <a:spAutoFit/>
          </a:bodyPr>
          <a:lstStyle/>
          <a:p>
            <a:pPr algn="ctr"/>
            <a:r>
              <a:rPr lang="lv-LV" sz="1600" b="1" kern="100"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Iespējamie risinājumi</a:t>
            </a:r>
            <a:endParaRPr lang="en-US" sz="1600" b="1" kern="100"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endParaRPr>
          </a:p>
          <a:p>
            <a:pPr marL="285750" indent="-285750" algn="just">
              <a:spcAft>
                <a:spcPts val="1200"/>
              </a:spcAft>
              <a:buFont typeface="Wingdings" panose="05000000000000000000" pitchFamily="2" charset="2"/>
              <a:buChar char="q"/>
            </a:pPr>
            <a:endParaRPr lang="lv-LV" sz="1600" kern="0" dirty="0">
              <a:solidFill>
                <a:schemeClr val="tx1">
                  <a:lumMod val="50000"/>
                </a:schemeClr>
              </a:solidFill>
              <a:latin typeface="Cambria" panose="02040503050406030204" pitchFamily="18" charset="0"/>
              <a:ea typeface="Cambria" panose="02040503050406030204" pitchFamily="18" charset="0"/>
            </a:endParaRPr>
          </a:p>
          <a:p>
            <a:pPr marL="285750" indent="-285750" algn="just">
              <a:spcAft>
                <a:spcPts val="1200"/>
              </a:spcAft>
              <a:buFont typeface="Wingdings" panose="05000000000000000000" pitchFamily="2" charset="2"/>
              <a:buChar char="q"/>
            </a:pPr>
            <a:r>
              <a:rPr lang="lv-LV" sz="1600" b="1" kern="0" dirty="0">
                <a:solidFill>
                  <a:srgbClr val="C00000"/>
                </a:solidFill>
                <a:effectLst/>
                <a:latin typeface="Cambria" panose="02040503050406030204" pitchFamily="18" charset="0"/>
                <a:ea typeface="Cambria" panose="02040503050406030204" pitchFamily="18" charset="0"/>
              </a:rPr>
              <a:t>I variants </a:t>
            </a:r>
            <a:r>
              <a:rPr lang="lv-LV" sz="1600" kern="0" dirty="0">
                <a:solidFill>
                  <a:schemeClr val="tx1">
                    <a:lumMod val="50000"/>
                  </a:schemeClr>
                </a:solidFill>
                <a:effectLst/>
                <a:latin typeface="Cambria" panose="02040503050406030204" pitchFamily="18" charset="0"/>
                <a:ea typeface="Cambria" panose="02040503050406030204" pitchFamily="18" charset="0"/>
              </a:rPr>
              <a:t>- </a:t>
            </a:r>
            <a:r>
              <a:rPr lang="lv-LV" sz="1600" b="1" kern="0" dirty="0">
                <a:solidFill>
                  <a:schemeClr val="tx1">
                    <a:lumMod val="50000"/>
                  </a:schemeClr>
                </a:solidFill>
                <a:effectLst/>
                <a:latin typeface="Cambria" panose="02040503050406030204" pitchFamily="18" charset="0"/>
                <a:ea typeface="Cambria" panose="02040503050406030204" pitchFamily="18" charset="0"/>
              </a:rPr>
              <a:t>OCTA atlaides griesti ne vairāk kā 40% apmērā, piemērojot PCI. </a:t>
            </a:r>
          </a:p>
          <a:p>
            <a:pPr algn="just"/>
            <a:r>
              <a:rPr lang="lv-LV" sz="1600" b="1"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Izteikt OCTA likuma 14.panta otrās daļas ievaddaļu šādā redakcijā:</a:t>
            </a:r>
            <a:endParaRPr lang="en-US" sz="1600" b="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a:t>
            </a:r>
            <a:endParaRPr lang="en-US"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i="1" dirty="0">
                <a:solidFill>
                  <a:schemeClr val="tx1">
                    <a:lumMod val="50000"/>
                  </a:schemeClr>
                </a:solidFill>
                <a:latin typeface="Cambria" panose="02040503050406030204" pitchFamily="18" charset="0"/>
                <a:ea typeface="Cambria" panose="02040503050406030204" pitchFamily="18" charset="0"/>
                <a:cs typeface="Aptos" panose="020B0004020202020204" pitchFamily="34" charset="0"/>
              </a:rPr>
              <a:t>«</a:t>
            </a:r>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(2) Apdrošinātāja noteiktās apdrošināšanas prēmijas maksājums tiek samazināts par 40 procentiem, </a:t>
            </a:r>
            <a:r>
              <a:rPr lang="lv-LV" sz="1600" i="1" u="sng"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bet ne vairāk kā par 40 euro 12 mēnešu periodā</a:t>
            </a:r>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transportlīdzekļu īpašniekiem, kuri ir:».</a:t>
            </a:r>
            <a:endParaRPr lang="en-US"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a:t>
            </a:r>
            <a:endParaRPr lang="en-US"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b="1"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Papildināt OCTA likuma 14.pantu ar 2.</a:t>
            </a:r>
            <a:r>
              <a:rPr lang="lv-LV" sz="1600" b="1" i="1" baseline="300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2</a:t>
            </a:r>
            <a:r>
              <a:rPr lang="lv-LV" sz="1600" b="1"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daļu šādā redakcijā:</a:t>
            </a:r>
            <a:endParaRPr lang="en-US" sz="1600" b="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i="1" u="none" strike="noStrike"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a:t>
            </a:r>
            <a:endParaRPr lang="en-US"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i="1" dirty="0">
                <a:solidFill>
                  <a:schemeClr val="tx1">
                    <a:lumMod val="50000"/>
                  </a:schemeClr>
                </a:solidFill>
                <a:latin typeface="Cambria" panose="02040503050406030204" pitchFamily="18" charset="0"/>
                <a:ea typeface="Cambria" panose="02040503050406030204" pitchFamily="18" charset="0"/>
                <a:cs typeface="Aptos" panose="020B0004020202020204" pitchFamily="34" charset="0"/>
              </a:rPr>
              <a:t>«</a:t>
            </a:r>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(2</a:t>
            </a:r>
            <a:r>
              <a:rPr lang="lv-LV" sz="1600" i="1" baseline="300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2</a:t>
            </a:r>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Līdz kārtējā gada 1.martam Transportlīdzekļu apdrošinātāju birojs pārskata šā panta otrajā daļā noteikto apdrošināšanas prēmijas maksājuma maksimālo samazinājuma apmēru, piemērojot Centrālās statistikas pārvaldes oficiāli noteikto iepriekšējā kalendārā gada patēriņa cenu indeksu, un publicē to savā tīmekļa vietnē. Pārskatītais apdrošināšanas prēmijas maksājuma maksimālais samazinājuma apmērs piemērojams apdrošināšanas līgumiem, kurus slēdz sākot no kārtējā gada 1.aprīļa līdz nākamā gada 31.martam.»</a:t>
            </a:r>
            <a:endParaRPr lang="en-US"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a:t>
            </a:r>
            <a:endParaRPr lang="en-US"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b="1"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Papildināt OCTA likuma Pārejas noteikumus ar __. un __.punktu šādā redakcijā:</a:t>
            </a:r>
            <a:endParaRPr lang="en-US" sz="1600" b="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i="1" dirty="0">
                <a:solidFill>
                  <a:schemeClr val="tx1">
                    <a:lumMod val="50000"/>
                  </a:schemeClr>
                </a:solidFill>
                <a:latin typeface="Cambria" panose="02040503050406030204" pitchFamily="18" charset="0"/>
                <a:ea typeface="Cambria" panose="02040503050406030204" pitchFamily="18" charset="0"/>
                <a:cs typeface="Aptos" panose="020B0004020202020204" pitchFamily="34" charset="0"/>
              </a:rPr>
              <a:t>«</a:t>
            </a:r>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__. Grozījumi šā likuma 14.panta otrās daļas ievaddaļā stājas spēkā 2025.gada 1.aprīlī.</a:t>
            </a:r>
            <a:endParaRPr lang="en-US"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___. Šā likuma 14.panta 2.</a:t>
            </a:r>
            <a:r>
              <a:rPr lang="lv-LV" sz="1600" i="1" baseline="300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2</a:t>
            </a:r>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daļa stājas spēkā 2026.gada 1.janvārī.”</a:t>
            </a:r>
            <a:r>
              <a:rPr lang="lv-LV" sz="1600" i="1" dirty="0">
                <a:solidFill>
                  <a:schemeClr val="tx1">
                    <a:lumMod val="50000"/>
                  </a:schemeClr>
                </a:solidFill>
                <a:latin typeface="Cambria" panose="02040503050406030204" pitchFamily="18" charset="0"/>
                <a:ea typeface="Cambria" panose="02040503050406030204" pitchFamily="18" charset="0"/>
                <a:cs typeface="Aptos" panose="020B0004020202020204" pitchFamily="34" charset="0"/>
              </a:rPr>
              <a:t>»</a:t>
            </a:r>
            <a:endParaRPr lang="en-US"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r>
              <a:rPr lang="en-US" sz="14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a:t>
            </a:r>
            <a:endParaRPr lang="lv-LV" sz="1400" b="1" kern="0" dirty="0">
              <a:solidFill>
                <a:schemeClr val="tx1">
                  <a:lumMod val="50000"/>
                </a:schemeClr>
              </a:solidFill>
              <a:effectLst/>
              <a:latin typeface="Cambria" panose="02040503050406030204" pitchFamily="18" charset="0"/>
              <a:ea typeface="Cambria" panose="02040503050406030204" pitchFamily="18" charset="0"/>
            </a:endParaRPr>
          </a:p>
        </p:txBody>
      </p:sp>
      <p:pic>
        <p:nvPicPr>
          <p:cNvPr id="2" name="Picture 1" descr="A picture containing drawing&#10;&#10;Description automatically generated">
            <a:extLst>
              <a:ext uri="{FF2B5EF4-FFF2-40B4-BE49-F238E27FC236}">
                <a16:creationId xmlns:a16="http://schemas.microsoft.com/office/drawing/2014/main" id="{81EEF539-552D-846F-3DB4-20B14FFCB1F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5214" y="-94828"/>
            <a:ext cx="1230435" cy="868660"/>
          </a:xfrm>
          <a:prstGeom prst="rect">
            <a:avLst/>
          </a:prstGeom>
        </p:spPr>
      </p:pic>
      <p:sp>
        <p:nvSpPr>
          <p:cNvPr id="8" name="Rectangle 8">
            <a:extLst>
              <a:ext uri="{FF2B5EF4-FFF2-40B4-BE49-F238E27FC236}">
                <a16:creationId xmlns:a16="http://schemas.microsoft.com/office/drawing/2014/main" id="{BFBF0C5A-BC5B-1068-57C0-EECED6DCA0E6}"/>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9">
            <a:extLst>
              <a:ext uri="{FF2B5EF4-FFF2-40B4-BE49-F238E27FC236}">
                <a16:creationId xmlns:a16="http://schemas.microsoft.com/office/drawing/2014/main" id="{408A263B-7D2D-A70B-0424-4993CF639FEE}"/>
              </a:ext>
            </a:extLst>
          </p:cNvPr>
          <p:cNvSpPr>
            <a:spLocks noChangeArrowheads="1"/>
          </p:cNvSpPr>
          <p:nvPr/>
        </p:nvSpPr>
        <p:spPr bwMode="auto">
          <a:xfrm>
            <a:off x="0" y="17970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319424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e 15"/>
          <p:cNvGraphicFramePr>
            <a:graphicFrameLocks noGrp="1"/>
          </p:cNvGraphicFramePr>
          <p:nvPr/>
        </p:nvGraphicFramePr>
        <p:xfrm>
          <a:off x="179511" y="4441676"/>
          <a:ext cx="8668256" cy="426046"/>
        </p:xfrm>
        <a:graphic>
          <a:graphicData uri="http://schemas.openxmlformats.org/drawingml/2006/table">
            <a:tbl>
              <a:tblPr/>
              <a:tblGrid>
                <a:gridCol w="8668256">
                  <a:extLst>
                    <a:ext uri="{9D8B030D-6E8A-4147-A177-3AD203B41FA5}">
                      <a16:colId xmlns:a16="http://schemas.microsoft.com/office/drawing/2014/main" val="20000"/>
                    </a:ext>
                  </a:extLst>
                </a:gridCol>
              </a:tblGrid>
              <a:tr h="426046">
                <a:tc>
                  <a:txBody>
                    <a:bodyPr/>
                    <a:lstStyle/>
                    <a:p>
                      <a:pPr algn="l" fontAlgn="ctr"/>
                      <a:endParaRPr lang="lv-LV" sz="1400" b="0" i="1" u="none" strike="noStrike" dirty="0">
                        <a:solidFill>
                          <a:schemeClr val="tx1">
                            <a:lumMod val="50000"/>
                          </a:schemeClr>
                        </a:solidFill>
                        <a:effectLst/>
                        <a:latin typeface="Times New Roman"/>
                      </a:endParaRPr>
                    </a:p>
                  </a:txBody>
                  <a:tcPr marL="0" marR="0" marT="0" marB="0" anchor="ct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4" name="Rectangle 3"/>
          <p:cNvSpPr/>
          <p:nvPr/>
        </p:nvSpPr>
        <p:spPr>
          <a:xfrm>
            <a:off x="296233" y="0"/>
            <a:ext cx="8308214" cy="5816977"/>
          </a:xfrm>
          <a:prstGeom prst="rect">
            <a:avLst/>
          </a:prstGeom>
        </p:spPr>
        <p:txBody>
          <a:bodyPr wrap="square">
            <a:spAutoFit/>
          </a:bodyPr>
          <a:lstStyle/>
          <a:p>
            <a:pPr algn="ctr"/>
            <a:r>
              <a:rPr lang="lv-LV" sz="1600" b="1" kern="100"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rPr>
              <a:t>Iespējamie risinājumi</a:t>
            </a:r>
            <a:endParaRPr lang="en-US" sz="1600" b="1" kern="100" dirty="0">
              <a:solidFill>
                <a:srgbClr val="C00000"/>
              </a:solidFill>
              <a:effectLst/>
              <a:latin typeface="Cambria" panose="02040503050406030204" pitchFamily="18" charset="0"/>
              <a:ea typeface="Cambria" panose="02040503050406030204" pitchFamily="18" charset="0"/>
              <a:cs typeface="Times New Roman" panose="02020603050405020304" pitchFamily="18" charset="0"/>
            </a:endParaRPr>
          </a:p>
          <a:p>
            <a:pPr marL="285750" indent="-285750" algn="just">
              <a:spcAft>
                <a:spcPts val="1200"/>
              </a:spcAft>
              <a:buFont typeface="Wingdings" panose="05000000000000000000" pitchFamily="2" charset="2"/>
              <a:buChar char="q"/>
            </a:pPr>
            <a:endParaRPr lang="lv-LV" sz="1600" kern="0" dirty="0">
              <a:solidFill>
                <a:schemeClr val="tx1">
                  <a:lumMod val="50000"/>
                </a:schemeClr>
              </a:solidFill>
              <a:latin typeface="Cambria" panose="02040503050406030204" pitchFamily="18" charset="0"/>
              <a:ea typeface="Cambria" panose="02040503050406030204" pitchFamily="18" charset="0"/>
            </a:endParaRPr>
          </a:p>
          <a:p>
            <a:pPr marL="285750" indent="-285750" algn="just">
              <a:spcAft>
                <a:spcPts val="1200"/>
              </a:spcAft>
              <a:buFont typeface="Wingdings" panose="05000000000000000000" pitchFamily="2" charset="2"/>
              <a:buChar char="q"/>
            </a:pPr>
            <a:r>
              <a:rPr lang="lv-LV" sz="1600" b="1" kern="0" dirty="0">
                <a:solidFill>
                  <a:srgbClr val="C00000"/>
                </a:solidFill>
                <a:latin typeface="Cambria" panose="02040503050406030204" pitchFamily="18" charset="0"/>
                <a:ea typeface="Cambria" panose="02040503050406030204" pitchFamily="18" charset="0"/>
              </a:rPr>
              <a:t>II variants  </a:t>
            </a:r>
            <a:r>
              <a:rPr lang="lv-LV" sz="1600" kern="0" dirty="0">
                <a:solidFill>
                  <a:schemeClr val="bg1">
                    <a:lumMod val="50000"/>
                  </a:schemeClr>
                </a:solidFill>
                <a:latin typeface="Cambria" panose="02040503050406030204" pitchFamily="18" charset="0"/>
                <a:ea typeface="Cambria" panose="02040503050406030204" pitchFamily="18" charset="0"/>
              </a:rPr>
              <a:t>- </a:t>
            </a:r>
            <a:r>
              <a:rPr lang="lv-LV" sz="1600" b="1" kern="0" dirty="0">
                <a:solidFill>
                  <a:schemeClr val="tx1">
                    <a:lumMod val="50000"/>
                  </a:schemeClr>
                </a:solidFill>
                <a:effectLst/>
                <a:latin typeface="Cambria" panose="02040503050406030204" pitchFamily="18" charset="0"/>
                <a:ea typeface="Cambria" panose="02040503050406030204" pitchFamily="18" charset="0"/>
              </a:rPr>
              <a:t>OCTA atlaides griesti 40% apmērā no iepriekšējā kalendāra gadā vidējās parakstītās apdrošināšanas prēmijas personām ar invaliditāti.</a:t>
            </a:r>
          </a:p>
          <a:p>
            <a:pPr algn="just"/>
            <a:r>
              <a:rPr lang="lv-LV" sz="1600" b="1"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Izteikt OCTA likuma 14.panta otrās daļas ievaddaļu šādā redakcijā:</a:t>
            </a:r>
            <a:endParaRPr lang="en-US" sz="1600" b="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a:t>
            </a:r>
            <a:endParaRPr lang="en-US"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i="1" dirty="0">
                <a:solidFill>
                  <a:schemeClr val="tx1">
                    <a:lumMod val="50000"/>
                  </a:schemeClr>
                </a:solidFill>
                <a:latin typeface="Cambria" panose="02040503050406030204" pitchFamily="18" charset="0"/>
                <a:ea typeface="Cambria" panose="02040503050406030204" pitchFamily="18" charset="0"/>
                <a:cs typeface="Aptos" panose="020B0004020202020204" pitchFamily="34" charset="0"/>
              </a:rPr>
              <a:t>«</a:t>
            </a:r>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(2) Apdrošinātāja noteiktās apdrošināšanas prēmijas maksājums tiek samazināts par 40 procentiem, </a:t>
            </a:r>
            <a:r>
              <a:rPr lang="lv-LV" sz="1600" i="1" u="sng"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bet ne vairāk kā 40 procenti no iepriekšējā kalendārajā gadā noslēgto apdrošināšanas līgumu vidējās parakstītās apdrošināšanas prēmijas par 12 mēnešu periodu</a:t>
            </a:r>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transportlīdzekļu īpašniekiem, kuri ir:».</a:t>
            </a:r>
            <a:endParaRPr lang="en-US"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a:t>
            </a:r>
            <a:endParaRPr lang="en-US"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b="1"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Papildināt OCTA likuma 14.pantu ar 2.</a:t>
            </a:r>
            <a:r>
              <a:rPr lang="lv-LV" sz="1600" b="1" i="1" baseline="300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2</a:t>
            </a:r>
            <a:r>
              <a:rPr lang="lv-LV" sz="1600" b="1"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daļu šādā redakcijā:</a:t>
            </a:r>
            <a:endParaRPr lang="en-US" sz="1600" b="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i="1" dirty="0">
                <a:solidFill>
                  <a:schemeClr val="tx1">
                    <a:lumMod val="50000"/>
                  </a:schemeClr>
                </a:solidFill>
                <a:latin typeface="Cambria" panose="02040503050406030204" pitchFamily="18" charset="0"/>
                <a:ea typeface="Cambria" panose="02040503050406030204" pitchFamily="18" charset="0"/>
                <a:cs typeface="Aptos" panose="020B0004020202020204" pitchFamily="34" charset="0"/>
              </a:rPr>
              <a:t>«</a:t>
            </a:r>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(2</a:t>
            </a:r>
            <a:r>
              <a:rPr lang="lv-LV" sz="1600" i="1" baseline="300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2</a:t>
            </a:r>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Līdz kārtējā gada 1.martam Transportlīdzekļu apdrošinātāju birojs pārskata šā panta otrajā daļā noteikto apdrošināšanas prēmijas maksājuma maksimālo samazinājuma apmēru un publicē to savā tīmekļa vietnē. Pārskatītais apdrošināšanas prēmijas maksājuma maksimālais samazinājuma apmērs piemērojams apdrošināšanas līgumiem, kurus slēdz sākot no kārtējā gada 1.aprīļa līdz nākamā gada 1.martam.».</a:t>
            </a:r>
            <a:endParaRPr lang="en-US"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a:t>
            </a:r>
            <a:endParaRPr lang="en-US"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b="1"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Papildināt OCTA likuma Pārejas noteikumus ar __. un __.punktu šādā redakcijā:</a:t>
            </a:r>
            <a:endParaRPr lang="en-US" sz="1600" b="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i="1" dirty="0">
                <a:solidFill>
                  <a:schemeClr val="tx1">
                    <a:lumMod val="50000"/>
                  </a:schemeClr>
                </a:solidFill>
                <a:latin typeface="Cambria" panose="02040503050406030204" pitchFamily="18" charset="0"/>
                <a:ea typeface="Cambria" panose="02040503050406030204" pitchFamily="18" charset="0"/>
                <a:cs typeface="Aptos" panose="020B0004020202020204" pitchFamily="34" charset="0"/>
              </a:rPr>
              <a:t>«</a:t>
            </a:r>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__. Grozījumi šā likuma 14.panta otrās daļas ievaddaļā stājas spēkā 2025.gada 1.aprīlī.</a:t>
            </a:r>
            <a:endParaRPr lang="en-US"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endParaRPr>
          </a:p>
          <a:p>
            <a:pPr algn="just"/>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___. Šā likuma 14.panta 2.</a:t>
            </a:r>
            <a:r>
              <a:rPr lang="lv-LV" sz="1600" i="1" baseline="300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2</a:t>
            </a:r>
            <a:r>
              <a:rPr lang="lv-LV" sz="1600" i="1"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daļa stājas spēkā 2025.gada 1.janvārī.».</a:t>
            </a:r>
            <a:r>
              <a:rPr lang="en-US" sz="16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a:t>
            </a:r>
          </a:p>
          <a:p>
            <a:pPr marL="285750" indent="-285750" algn="just">
              <a:spcAft>
                <a:spcPts val="1200"/>
              </a:spcAft>
              <a:buFont typeface="Wingdings" panose="05000000000000000000" pitchFamily="2" charset="2"/>
              <a:buChar char="q"/>
            </a:pPr>
            <a:endParaRPr lang="lv-LV" sz="1600" b="1" kern="100" dirty="0">
              <a:solidFill>
                <a:schemeClr val="tx1">
                  <a:lumMod val="50000"/>
                </a:schemeClr>
              </a:solidFill>
              <a:effectLst/>
              <a:latin typeface="Cambria" panose="02040503050406030204" pitchFamily="18" charset="0"/>
              <a:ea typeface="Cambria" panose="02040503050406030204" pitchFamily="18" charset="0"/>
              <a:cs typeface="Calibri" panose="020F0502020204030204" pitchFamily="34" charset="0"/>
            </a:endParaRPr>
          </a:p>
        </p:txBody>
      </p:sp>
      <p:pic>
        <p:nvPicPr>
          <p:cNvPr id="2" name="Picture 1" descr="A picture containing drawing&#10;&#10;Description automatically generated">
            <a:extLst>
              <a:ext uri="{FF2B5EF4-FFF2-40B4-BE49-F238E27FC236}">
                <a16:creationId xmlns:a16="http://schemas.microsoft.com/office/drawing/2014/main" id="{81EEF539-552D-846F-3DB4-20B14FFCB1F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5214" y="-94828"/>
            <a:ext cx="1230435" cy="868660"/>
          </a:xfrm>
          <a:prstGeom prst="rect">
            <a:avLst/>
          </a:prstGeom>
        </p:spPr>
      </p:pic>
      <p:sp>
        <p:nvSpPr>
          <p:cNvPr id="8" name="Rectangle 8">
            <a:extLst>
              <a:ext uri="{FF2B5EF4-FFF2-40B4-BE49-F238E27FC236}">
                <a16:creationId xmlns:a16="http://schemas.microsoft.com/office/drawing/2014/main" id="{BFBF0C5A-BC5B-1068-57C0-EECED6DCA0E6}"/>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9">
            <a:extLst>
              <a:ext uri="{FF2B5EF4-FFF2-40B4-BE49-F238E27FC236}">
                <a16:creationId xmlns:a16="http://schemas.microsoft.com/office/drawing/2014/main" id="{408A263B-7D2D-A70B-0424-4993CF639FEE}"/>
              </a:ext>
            </a:extLst>
          </p:cNvPr>
          <p:cNvSpPr>
            <a:spLocks noChangeArrowheads="1"/>
          </p:cNvSpPr>
          <p:nvPr/>
        </p:nvSpPr>
        <p:spPr bwMode="auto">
          <a:xfrm>
            <a:off x="0" y="17970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320748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e 15"/>
          <p:cNvGraphicFramePr>
            <a:graphicFrameLocks noGrp="1"/>
          </p:cNvGraphicFramePr>
          <p:nvPr/>
        </p:nvGraphicFramePr>
        <p:xfrm>
          <a:off x="179511" y="4441676"/>
          <a:ext cx="8668256" cy="426046"/>
        </p:xfrm>
        <a:graphic>
          <a:graphicData uri="http://schemas.openxmlformats.org/drawingml/2006/table">
            <a:tbl>
              <a:tblPr/>
              <a:tblGrid>
                <a:gridCol w="8668256">
                  <a:extLst>
                    <a:ext uri="{9D8B030D-6E8A-4147-A177-3AD203B41FA5}">
                      <a16:colId xmlns:a16="http://schemas.microsoft.com/office/drawing/2014/main" val="20000"/>
                    </a:ext>
                  </a:extLst>
                </a:gridCol>
              </a:tblGrid>
              <a:tr h="426046">
                <a:tc>
                  <a:txBody>
                    <a:bodyPr/>
                    <a:lstStyle/>
                    <a:p>
                      <a:pPr algn="l" fontAlgn="ctr"/>
                      <a:endParaRPr lang="lv-LV" sz="1400" b="0" i="1" u="none" strike="noStrike" dirty="0">
                        <a:solidFill>
                          <a:schemeClr val="tx1">
                            <a:lumMod val="50000"/>
                          </a:schemeClr>
                        </a:solidFill>
                        <a:effectLst/>
                        <a:latin typeface="Times New Roman"/>
                      </a:endParaRPr>
                    </a:p>
                  </a:txBody>
                  <a:tcPr marL="0" marR="0" marT="0" marB="0" anchor="ct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4" name="Rectangle 3"/>
          <p:cNvSpPr/>
          <p:nvPr/>
        </p:nvSpPr>
        <p:spPr>
          <a:xfrm>
            <a:off x="179511" y="687675"/>
            <a:ext cx="8424936" cy="584775"/>
          </a:xfrm>
          <a:prstGeom prst="rect">
            <a:avLst/>
          </a:prstGeom>
        </p:spPr>
        <p:txBody>
          <a:bodyPr wrap="square">
            <a:spAutoFit/>
          </a:bodyPr>
          <a:lstStyle/>
          <a:p>
            <a:pPr algn="ctr"/>
            <a:endParaRPr lang="lv-LV" sz="1600" b="1" dirty="0">
              <a:solidFill>
                <a:schemeClr val="tx1">
                  <a:lumMod val="50000"/>
                </a:schemeClr>
              </a:solidFill>
              <a:latin typeface="Cambria" panose="02040503050406030204" pitchFamily="18" charset="0"/>
              <a:ea typeface="Cambria" panose="02040503050406030204" pitchFamily="18" charset="0"/>
            </a:endParaRPr>
          </a:p>
          <a:p>
            <a:pPr algn="ctr"/>
            <a:endParaRPr lang="lv-LV" sz="1600" dirty="0">
              <a:solidFill>
                <a:schemeClr val="tx1">
                  <a:lumMod val="50000"/>
                </a:schemeClr>
              </a:solidFill>
              <a:latin typeface="Cambria" panose="02040503050406030204" pitchFamily="18" charset="0"/>
              <a:ea typeface="Cambria" panose="02040503050406030204" pitchFamily="18" charset="0"/>
              <a:cs typeface="Gotham Pro LT" panose="02000503030000020004" pitchFamily="2" charset="0"/>
            </a:endParaRPr>
          </a:p>
        </p:txBody>
      </p:sp>
      <p:pic>
        <p:nvPicPr>
          <p:cNvPr id="2" name="Picture 1" descr="A picture containing drawing&#10;&#10;Description automatically generated">
            <a:extLst>
              <a:ext uri="{FF2B5EF4-FFF2-40B4-BE49-F238E27FC236}">
                <a16:creationId xmlns:a16="http://schemas.microsoft.com/office/drawing/2014/main" id="{81EEF539-552D-846F-3DB4-20B14FFCB1F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5214" y="-94828"/>
            <a:ext cx="1230435" cy="868660"/>
          </a:xfrm>
          <a:prstGeom prst="rect">
            <a:avLst/>
          </a:prstGeom>
        </p:spPr>
      </p:pic>
      <p:sp>
        <p:nvSpPr>
          <p:cNvPr id="6" name="TextBox 5">
            <a:extLst>
              <a:ext uri="{FF2B5EF4-FFF2-40B4-BE49-F238E27FC236}">
                <a16:creationId xmlns:a16="http://schemas.microsoft.com/office/drawing/2014/main" id="{AAF045E9-8C05-401B-EF67-5851837EDD0A}"/>
              </a:ext>
            </a:extLst>
          </p:cNvPr>
          <p:cNvSpPr txBox="1"/>
          <p:nvPr/>
        </p:nvSpPr>
        <p:spPr>
          <a:xfrm>
            <a:off x="2312876" y="0"/>
            <a:ext cx="4518248" cy="461665"/>
          </a:xfrm>
          <a:prstGeom prst="rect">
            <a:avLst/>
          </a:prstGeom>
          <a:noFill/>
        </p:spPr>
        <p:txBody>
          <a:bodyPr wrap="square">
            <a:spAutoFit/>
          </a:bodyPr>
          <a:lstStyle/>
          <a:p>
            <a:pPr algn="ctr"/>
            <a:r>
              <a:rPr lang="lv-LV" sz="2400" b="1" dirty="0">
                <a:solidFill>
                  <a:srgbClr val="C00000"/>
                </a:solidFill>
                <a:effectLst/>
                <a:latin typeface="Calibri" panose="020F0502020204030204" pitchFamily="34" charset="0"/>
                <a:ea typeface="Aptos" panose="020B0004020202020204" pitchFamily="34" charset="0"/>
                <a:cs typeface="Aptos" panose="020B0004020202020204" pitchFamily="34" charset="0"/>
              </a:rPr>
              <a:t>Plusi un mīnusi</a:t>
            </a:r>
            <a:endParaRPr lang="en-US" sz="2400" dirty="0">
              <a:solidFill>
                <a:srgbClr val="C00000"/>
              </a:solidFill>
              <a:effectLst/>
              <a:latin typeface="Aptos" panose="020B0004020202020204" pitchFamily="34" charset="0"/>
              <a:ea typeface="Aptos" panose="020B0004020202020204" pitchFamily="34" charset="0"/>
              <a:cs typeface="Aptos" panose="020B0004020202020204" pitchFamily="34" charset="0"/>
            </a:endParaRPr>
          </a:p>
        </p:txBody>
      </p:sp>
      <p:graphicFrame>
        <p:nvGraphicFramePr>
          <p:cNvPr id="3" name="Table 2">
            <a:extLst>
              <a:ext uri="{FF2B5EF4-FFF2-40B4-BE49-F238E27FC236}">
                <a16:creationId xmlns:a16="http://schemas.microsoft.com/office/drawing/2014/main" id="{638E5D63-8277-6B61-C018-92D261DC4450}"/>
              </a:ext>
            </a:extLst>
          </p:cNvPr>
          <p:cNvGraphicFramePr>
            <a:graphicFrameLocks noGrp="1"/>
          </p:cNvGraphicFramePr>
          <p:nvPr>
            <p:extLst>
              <p:ext uri="{D42A27DB-BD31-4B8C-83A1-F6EECF244321}">
                <p14:modId xmlns:p14="http://schemas.microsoft.com/office/powerpoint/2010/main" val="1166091493"/>
              </p:ext>
            </p:extLst>
          </p:nvPr>
        </p:nvGraphicFramePr>
        <p:xfrm>
          <a:off x="107503" y="515039"/>
          <a:ext cx="8856985" cy="1899920"/>
        </p:xfrm>
        <a:graphic>
          <a:graphicData uri="http://schemas.openxmlformats.org/drawingml/2006/table">
            <a:tbl>
              <a:tblPr firstRow="1" bandRow="1">
                <a:tableStyleId>{5C22544A-7EE6-4342-B048-85BDC9FD1C3A}</a:tableStyleId>
              </a:tblPr>
              <a:tblGrid>
                <a:gridCol w="4464496">
                  <a:extLst>
                    <a:ext uri="{9D8B030D-6E8A-4147-A177-3AD203B41FA5}">
                      <a16:colId xmlns:a16="http://schemas.microsoft.com/office/drawing/2014/main" val="3204105544"/>
                    </a:ext>
                  </a:extLst>
                </a:gridCol>
                <a:gridCol w="4392489">
                  <a:extLst>
                    <a:ext uri="{9D8B030D-6E8A-4147-A177-3AD203B41FA5}">
                      <a16:colId xmlns:a16="http://schemas.microsoft.com/office/drawing/2014/main" val="1954994225"/>
                    </a:ext>
                  </a:extLst>
                </a:gridCol>
              </a:tblGrid>
              <a:tr h="370840">
                <a:tc gridSpan="2">
                  <a:txBody>
                    <a:bodyPr/>
                    <a:lstStyle/>
                    <a:p>
                      <a:pPr algn="ctr"/>
                      <a:r>
                        <a:rPr lang="en-US" sz="1600" b="1" u="sng" dirty="0">
                          <a:solidFill>
                            <a:schemeClr val="accent5">
                              <a:lumMod val="75000"/>
                            </a:schemeClr>
                          </a:solidFill>
                          <a:latin typeface="Gotham Pro LT" panose="02000503030000020004" pitchFamily="2" charset="0"/>
                          <a:cs typeface="Gotham Pro LT" panose="02000503030000020004" pitchFamily="2" charset="0"/>
                        </a:rPr>
                        <a:t>I variants </a:t>
                      </a:r>
                      <a:r>
                        <a:rPr lang="en-US" sz="1600" dirty="0">
                          <a:solidFill>
                            <a:schemeClr val="tx1">
                              <a:lumMod val="50000"/>
                            </a:schemeClr>
                          </a:solidFill>
                          <a:latin typeface="Gotham Pro LT" panose="02000503030000020004" pitchFamily="2" charset="0"/>
                          <a:cs typeface="Gotham Pro LT" panose="02000503030000020004" pitchFamily="2" charset="0"/>
                        </a:rPr>
                        <a:t>– OCTA </a:t>
                      </a:r>
                      <a:r>
                        <a:rPr lang="en-US" sz="1600" dirty="0" err="1">
                          <a:solidFill>
                            <a:schemeClr val="tx1">
                              <a:lumMod val="50000"/>
                            </a:schemeClr>
                          </a:solidFill>
                          <a:latin typeface="Gotham Pro LT" panose="02000503030000020004" pitchFamily="2" charset="0"/>
                          <a:cs typeface="Gotham Pro LT" panose="02000503030000020004" pitchFamily="2" charset="0"/>
                        </a:rPr>
                        <a:t>atlaižu</a:t>
                      </a:r>
                      <a:r>
                        <a:rPr lang="en-US" sz="1600" dirty="0">
                          <a:solidFill>
                            <a:schemeClr val="tx1">
                              <a:lumMod val="50000"/>
                            </a:schemeClr>
                          </a:solidFill>
                          <a:latin typeface="Gotham Pro LT" panose="02000503030000020004" pitchFamily="2" charset="0"/>
                          <a:cs typeface="Gotham Pro LT" panose="02000503030000020004" pitchFamily="2" charset="0"/>
                        </a:rPr>
                        <a:t> </a:t>
                      </a:r>
                      <a:r>
                        <a:rPr lang="en-US" sz="1600" dirty="0" err="1">
                          <a:solidFill>
                            <a:schemeClr val="tx1">
                              <a:lumMod val="50000"/>
                            </a:schemeClr>
                          </a:solidFill>
                          <a:latin typeface="Gotham Pro LT" panose="02000503030000020004" pitchFamily="2" charset="0"/>
                          <a:cs typeface="Gotham Pro LT" panose="02000503030000020004" pitchFamily="2" charset="0"/>
                        </a:rPr>
                        <a:t>griestu</a:t>
                      </a:r>
                      <a:r>
                        <a:rPr lang="en-US" sz="1600" dirty="0">
                          <a:solidFill>
                            <a:schemeClr val="tx1">
                              <a:lumMod val="50000"/>
                            </a:schemeClr>
                          </a:solidFill>
                          <a:latin typeface="Gotham Pro LT" panose="02000503030000020004" pitchFamily="2" charset="0"/>
                          <a:cs typeface="Gotham Pro LT" panose="02000503030000020004" pitchFamily="2" charset="0"/>
                        </a:rPr>
                        <a:t> </a:t>
                      </a:r>
                      <a:r>
                        <a:rPr lang="en-US" sz="1600" dirty="0" err="1">
                          <a:solidFill>
                            <a:schemeClr val="tx1">
                              <a:lumMod val="50000"/>
                            </a:schemeClr>
                          </a:solidFill>
                          <a:latin typeface="Gotham Pro LT" panose="02000503030000020004" pitchFamily="2" charset="0"/>
                          <a:cs typeface="Gotham Pro LT" panose="02000503030000020004" pitchFamily="2" charset="0"/>
                        </a:rPr>
                        <a:t>noteikšana</a:t>
                      </a:r>
                      <a:r>
                        <a:rPr lang="en-US" sz="1600" dirty="0">
                          <a:solidFill>
                            <a:schemeClr val="tx1">
                              <a:lumMod val="50000"/>
                            </a:schemeClr>
                          </a:solidFill>
                          <a:latin typeface="Gotham Pro LT" panose="02000503030000020004" pitchFamily="2" charset="0"/>
                          <a:cs typeface="Gotham Pro LT" panose="02000503030000020004" pitchFamily="2" charset="0"/>
                        </a:rPr>
                        <a:t>, </a:t>
                      </a:r>
                      <a:r>
                        <a:rPr lang="en-US" sz="1600" dirty="0" err="1">
                          <a:solidFill>
                            <a:schemeClr val="tx1">
                              <a:lumMod val="50000"/>
                            </a:schemeClr>
                          </a:solidFill>
                          <a:latin typeface="Gotham Pro LT" panose="02000503030000020004" pitchFamily="2" charset="0"/>
                          <a:cs typeface="Gotham Pro LT" panose="02000503030000020004" pitchFamily="2" charset="0"/>
                        </a:rPr>
                        <a:t>piemērojot</a:t>
                      </a:r>
                      <a:r>
                        <a:rPr lang="en-US" sz="1600" dirty="0">
                          <a:solidFill>
                            <a:schemeClr val="tx1">
                              <a:lumMod val="50000"/>
                            </a:schemeClr>
                          </a:solidFill>
                          <a:latin typeface="Gotham Pro LT" panose="02000503030000020004" pitchFamily="2" charset="0"/>
                          <a:cs typeface="Gotham Pro LT" panose="02000503030000020004" pitchFamily="2" charset="0"/>
                        </a:rPr>
                        <a:t> PCI</a:t>
                      </a:r>
                      <a:endParaRPr lang="lv-LV" sz="1600" dirty="0">
                        <a:solidFill>
                          <a:schemeClr val="tx1">
                            <a:lumMod val="50000"/>
                          </a:schemeClr>
                        </a:solidFill>
                        <a:latin typeface="Gotham Pro LT" panose="02000503030000020004" pitchFamily="2" charset="0"/>
                        <a:cs typeface="Gotham Pro LT" panose="02000503030000020004"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lv-LV"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51233302"/>
                  </a:ext>
                </a:extLst>
              </a:tr>
              <a:tr h="370840">
                <a:tc>
                  <a:txBody>
                    <a:bodyPr/>
                    <a:lstStyle/>
                    <a:p>
                      <a:pPr algn="ctr"/>
                      <a:r>
                        <a:rPr lang="en-US" sz="1600" b="1" dirty="0" err="1">
                          <a:solidFill>
                            <a:schemeClr val="tx1">
                              <a:lumMod val="50000"/>
                            </a:schemeClr>
                          </a:solidFill>
                          <a:latin typeface="Gotham Pro LT" panose="02000503030000020004" pitchFamily="2" charset="0"/>
                          <a:cs typeface="Gotham Pro LT" panose="02000503030000020004" pitchFamily="2" charset="0"/>
                        </a:rPr>
                        <a:t>Plusi</a:t>
                      </a:r>
                      <a:endParaRPr lang="lv-LV" sz="1600" b="1" dirty="0">
                        <a:solidFill>
                          <a:schemeClr val="tx1">
                            <a:lumMod val="50000"/>
                          </a:schemeClr>
                        </a:solidFill>
                        <a:latin typeface="Gotham Pro LT" panose="02000503030000020004" pitchFamily="2" charset="0"/>
                        <a:cs typeface="Gotham Pro LT" panose="02000503030000020004"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ctr"/>
                      <a:r>
                        <a:rPr lang="en-US" sz="1600" b="1" dirty="0" err="1">
                          <a:solidFill>
                            <a:schemeClr val="tx1">
                              <a:lumMod val="50000"/>
                            </a:schemeClr>
                          </a:solidFill>
                          <a:latin typeface="Gotham Pro LT" panose="02000503030000020004" pitchFamily="2" charset="0"/>
                          <a:cs typeface="Gotham Pro LT" panose="02000503030000020004" pitchFamily="2" charset="0"/>
                        </a:rPr>
                        <a:t>Mīnusi</a:t>
                      </a:r>
                      <a:endParaRPr lang="lv-LV" sz="1600" b="1" dirty="0">
                        <a:solidFill>
                          <a:schemeClr val="tx1">
                            <a:lumMod val="50000"/>
                          </a:schemeClr>
                        </a:solidFill>
                        <a:latin typeface="Gotham Pro LT" panose="02000503030000020004" pitchFamily="2" charset="0"/>
                        <a:cs typeface="Gotham Pro LT" panose="02000503030000020004"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697249077"/>
                  </a:ext>
                </a:extLst>
              </a:tr>
              <a:tr h="1112520">
                <a:tc>
                  <a:txBody>
                    <a:bodyPr/>
                    <a:lstStyle/>
                    <a:p>
                      <a:pPr marL="285750" indent="-285750">
                        <a:buFont typeface="Arial" panose="020B0604020202020204" pitchFamily="34" charset="0"/>
                        <a:buChar char="•"/>
                      </a:pPr>
                      <a:r>
                        <a:rPr lang="en-US" sz="1400" b="1" dirty="0" err="1">
                          <a:solidFill>
                            <a:schemeClr val="tx1">
                              <a:lumMod val="50000"/>
                            </a:schemeClr>
                          </a:solidFill>
                          <a:latin typeface="Gotham Pro LT" panose="02000503030000020004" pitchFamily="2" charset="0"/>
                          <a:cs typeface="Gotham Pro LT" panose="02000503030000020004" pitchFamily="2" charset="0"/>
                        </a:rPr>
                        <a:t>Vienlīdzīga</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attieksme</a:t>
                      </a:r>
                      <a:r>
                        <a:rPr lang="en-US" sz="1400" b="1" dirty="0">
                          <a:solidFill>
                            <a:schemeClr val="tx1">
                              <a:lumMod val="50000"/>
                            </a:schemeClr>
                          </a:solidFill>
                          <a:latin typeface="Gotham Pro LT" panose="02000503030000020004" pitchFamily="2" charset="0"/>
                          <a:cs typeface="Gotham Pro LT" panose="02000503030000020004" pitchFamily="2" charset="0"/>
                        </a:rPr>
                        <a:t> OCTA </a:t>
                      </a:r>
                      <a:r>
                        <a:rPr lang="en-US" sz="1400" b="1" dirty="0" err="1">
                          <a:solidFill>
                            <a:schemeClr val="tx1">
                              <a:lumMod val="50000"/>
                            </a:schemeClr>
                          </a:solidFill>
                          <a:latin typeface="Gotham Pro LT" panose="02000503030000020004" pitchFamily="2" charset="0"/>
                          <a:cs typeface="Gotham Pro LT" panose="02000503030000020004" pitchFamily="2" charset="0"/>
                        </a:rPr>
                        <a:t>atlaižu</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saņēmēju</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vidū</a:t>
                      </a:r>
                      <a:endParaRPr lang="en-US" sz="1400" b="1" dirty="0">
                        <a:solidFill>
                          <a:schemeClr val="tx1">
                            <a:lumMod val="50000"/>
                          </a:schemeClr>
                        </a:solidFill>
                        <a:latin typeface="Gotham Pro LT" panose="02000503030000020004" pitchFamily="2" charset="0"/>
                        <a:cs typeface="Gotham Pro LT" panose="02000503030000020004" pitchFamily="2" charset="0"/>
                      </a:endParaRPr>
                    </a:p>
                    <a:p>
                      <a:pPr marL="285750" indent="-285750">
                        <a:buFont typeface="Arial" panose="020B0604020202020204" pitchFamily="34" charset="0"/>
                        <a:buChar char="•"/>
                      </a:pPr>
                      <a:endParaRPr lang="en-US" sz="1400" b="1" dirty="0" err="1">
                        <a:solidFill>
                          <a:schemeClr val="tx1">
                            <a:lumMod val="50000"/>
                          </a:schemeClr>
                        </a:solidFill>
                        <a:latin typeface="Gotham Pro LT" panose="02000503030000020004" pitchFamily="2" charset="0"/>
                        <a:cs typeface="Gotham Pro LT" panose="02000503030000020004" pitchFamily="2" charset="0"/>
                      </a:endParaRPr>
                    </a:p>
                    <a:p>
                      <a:pPr marL="285750" indent="-285750">
                        <a:buFont typeface="Arial" panose="020B0604020202020204" pitchFamily="34" charset="0"/>
                        <a:buChar char="•"/>
                      </a:pPr>
                      <a:r>
                        <a:rPr lang="en-US" sz="1400" b="1" dirty="0" err="1">
                          <a:solidFill>
                            <a:schemeClr val="tx1">
                              <a:lumMod val="50000"/>
                            </a:schemeClr>
                          </a:solidFill>
                          <a:latin typeface="Gotham Pro LT" panose="02000503030000020004" pitchFamily="2" charset="0"/>
                          <a:cs typeface="Gotham Pro LT" panose="02000503030000020004" pitchFamily="2" charset="0"/>
                        </a:rPr>
                        <a:t>Dinamiska</a:t>
                      </a:r>
                      <a:r>
                        <a:rPr lang="en-US" sz="1400" b="1" dirty="0">
                          <a:solidFill>
                            <a:schemeClr val="tx1">
                              <a:lumMod val="50000"/>
                            </a:schemeClr>
                          </a:solidFill>
                          <a:latin typeface="Gotham Pro LT" panose="02000503030000020004" pitchFamily="2" charset="0"/>
                          <a:cs typeface="Gotham Pro LT" panose="02000503030000020004" pitchFamily="2" charset="0"/>
                        </a:rPr>
                        <a:t> OCTA </a:t>
                      </a:r>
                      <a:r>
                        <a:rPr lang="en-US" sz="1400" b="1" dirty="0" err="1">
                          <a:solidFill>
                            <a:schemeClr val="tx1">
                              <a:lumMod val="50000"/>
                            </a:schemeClr>
                          </a:solidFill>
                          <a:latin typeface="Gotham Pro LT" panose="02000503030000020004" pitchFamily="2" charset="0"/>
                          <a:cs typeface="Gotham Pro LT" panose="02000503030000020004" pitchFamily="2" charset="0"/>
                        </a:rPr>
                        <a:t>atlaižu</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griestu</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mainība</a:t>
                      </a:r>
                      <a:endParaRPr lang="en-US" sz="1400" b="1" dirty="0">
                        <a:solidFill>
                          <a:schemeClr val="tx1">
                            <a:lumMod val="50000"/>
                          </a:schemeClr>
                        </a:solidFill>
                        <a:latin typeface="Gotham Pro LT" panose="02000503030000020004" pitchFamily="2" charset="0"/>
                        <a:cs typeface="Gotham Pro LT" panose="02000503030000020004" pitchFamily="2" charset="0"/>
                      </a:endParaRPr>
                    </a:p>
                    <a:p>
                      <a:pPr marL="285750" indent="-285750">
                        <a:buFont typeface="Arial" panose="020B0604020202020204" pitchFamily="34" charset="0"/>
                        <a:buChar char="•"/>
                      </a:pPr>
                      <a:endParaRPr lang="en-US" sz="1400" b="1" dirty="0">
                        <a:solidFill>
                          <a:schemeClr val="tx1">
                            <a:lumMod val="50000"/>
                          </a:schemeClr>
                        </a:solidFill>
                        <a:latin typeface="Gotham Pro LT" panose="02000503030000020004" pitchFamily="2" charset="0"/>
                        <a:cs typeface="Gotham Pro LT" panose="02000503030000020004" pitchFamily="2" charset="0"/>
                      </a:endParaRPr>
                    </a:p>
                    <a:p>
                      <a:pPr marL="285750" indent="-285750">
                        <a:buFont typeface="Arial" panose="020B0604020202020204" pitchFamily="34" charset="0"/>
                        <a:buChar char="•"/>
                      </a:pPr>
                      <a:r>
                        <a:rPr lang="en-US" sz="1400" b="1" dirty="0" err="1">
                          <a:solidFill>
                            <a:schemeClr val="tx1">
                              <a:lumMod val="50000"/>
                            </a:schemeClr>
                          </a:solidFill>
                          <a:latin typeface="Gotham Pro LT" panose="02000503030000020004" pitchFamily="2" charset="0"/>
                          <a:cs typeface="Gotham Pro LT" panose="02000503030000020004" pitchFamily="2" charset="0"/>
                        </a:rPr>
                        <a:t>Latvijas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Bankas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uzraudzība</a:t>
                      </a:r>
                      <a:endParaRPr lang="lv-LV" sz="1400" b="1" dirty="0">
                        <a:solidFill>
                          <a:schemeClr val="tx1">
                            <a:lumMod val="50000"/>
                          </a:schemeClr>
                        </a:solidFill>
                        <a:latin typeface="Gotham Pro LT" panose="02000503030000020004" pitchFamily="2" charset="0"/>
                        <a:cs typeface="Gotham Pro LT" panose="02000503030000020004"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285750" indent="-285750">
                        <a:buFont typeface="Arial" panose="020B0604020202020204" pitchFamily="34" charset="0"/>
                        <a:buChar char="•"/>
                      </a:pPr>
                      <a:r>
                        <a:rPr lang="en-US" sz="1400" b="1" dirty="0">
                          <a:solidFill>
                            <a:schemeClr val="tx1">
                              <a:lumMod val="50000"/>
                            </a:schemeClr>
                          </a:solidFill>
                          <a:latin typeface="Gotham Pro LT" panose="02000503030000020004" pitchFamily="2" charset="0"/>
                          <a:cs typeface="Gotham Pro LT" panose="02000503030000020004" pitchFamily="2" charset="0"/>
                        </a:rPr>
                        <a:t>OCTA </a:t>
                      </a:r>
                      <a:r>
                        <a:rPr lang="en-US" sz="1400" b="1" dirty="0" err="1">
                          <a:solidFill>
                            <a:schemeClr val="tx1">
                              <a:lumMod val="50000"/>
                            </a:schemeClr>
                          </a:solidFill>
                          <a:latin typeface="Gotham Pro LT" panose="02000503030000020004" pitchFamily="2" charset="0"/>
                          <a:cs typeface="Gotham Pro LT" panose="02000503030000020004" pitchFamily="2" charset="0"/>
                        </a:rPr>
                        <a:t>prēmiju</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svārsītbām</a:t>
                      </a:r>
                      <a:r>
                        <a:rPr lang="en-US" sz="1400" b="1" dirty="0">
                          <a:solidFill>
                            <a:schemeClr val="tx1">
                              <a:lumMod val="50000"/>
                            </a:schemeClr>
                          </a:solidFill>
                          <a:latin typeface="Gotham Pro LT" panose="02000503030000020004" pitchFamily="2" charset="0"/>
                          <a:cs typeface="Gotham Pro LT" panose="02000503030000020004" pitchFamily="2" charset="0"/>
                        </a:rPr>
                        <a:t> nav </a:t>
                      </a:r>
                      <a:r>
                        <a:rPr lang="en-US" sz="1400" b="1" dirty="0" err="1">
                          <a:solidFill>
                            <a:schemeClr val="tx1">
                              <a:lumMod val="50000"/>
                            </a:schemeClr>
                          </a:solidFill>
                          <a:latin typeface="Gotham Pro LT" panose="02000503030000020004" pitchFamily="2" charset="0"/>
                          <a:cs typeface="Gotham Pro LT" panose="02000503030000020004" pitchFamily="2" charset="0"/>
                        </a:rPr>
                        <a:t>tiešas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korelācijas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ar</a:t>
                      </a:r>
                      <a:r>
                        <a:rPr lang="en-US" sz="1400" b="1" dirty="0">
                          <a:solidFill>
                            <a:schemeClr val="tx1">
                              <a:lumMod val="50000"/>
                            </a:schemeClr>
                          </a:solidFill>
                          <a:latin typeface="Gotham Pro LT" panose="02000503030000020004" pitchFamily="2" charset="0"/>
                          <a:cs typeface="Gotham Pro LT" panose="02000503030000020004" pitchFamily="2" charset="0"/>
                        </a:rPr>
                        <a:t> PCI</a:t>
                      </a:r>
                    </a:p>
                    <a:p>
                      <a:pPr marL="285750" indent="-285750">
                        <a:buFont typeface="Arial" panose="020B0604020202020204" pitchFamily="34" charset="0"/>
                        <a:buChar char="•"/>
                      </a:pPr>
                      <a:endParaRPr lang="en-US" sz="1400" b="1" dirty="0">
                        <a:solidFill>
                          <a:schemeClr val="tx1">
                            <a:lumMod val="50000"/>
                          </a:schemeClr>
                        </a:solidFill>
                        <a:latin typeface="Gotham Pro LT" panose="02000503030000020004" pitchFamily="2" charset="0"/>
                        <a:cs typeface="Gotham Pro LT" panose="02000503030000020004" pitchFamily="2" charset="0"/>
                      </a:endParaRPr>
                    </a:p>
                    <a:p>
                      <a:pPr marL="285750" indent="-285750">
                        <a:buFont typeface="Arial" panose="020B0604020202020204" pitchFamily="34" charset="0"/>
                        <a:buChar char="•"/>
                      </a:pPr>
                      <a:r>
                        <a:rPr lang="en-US" sz="1400" b="1" dirty="0">
                          <a:solidFill>
                            <a:schemeClr val="tx1">
                              <a:lumMod val="50000"/>
                            </a:schemeClr>
                          </a:solidFill>
                          <a:latin typeface="Gotham Pro LT" panose="02000503030000020004" pitchFamily="2" charset="0"/>
                          <a:cs typeface="Gotham Pro LT" panose="02000503030000020004" pitchFamily="2" charset="0"/>
                        </a:rPr>
                        <a:t>~16-18% </a:t>
                      </a:r>
                      <a:r>
                        <a:rPr lang="en-US" sz="1400" b="1" dirty="0" err="1">
                          <a:solidFill>
                            <a:schemeClr val="tx1">
                              <a:lumMod val="50000"/>
                            </a:schemeClr>
                          </a:solidFill>
                          <a:latin typeface="Gotham Pro LT" panose="02000503030000020004" pitchFamily="2" charset="0"/>
                          <a:cs typeface="Gotham Pro LT" panose="02000503030000020004" pitchFamily="2" charset="0"/>
                        </a:rPr>
                        <a:t>apdrošinājuma</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ņēmēju</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tiem</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kam</a:t>
                      </a:r>
                      <a:r>
                        <a:rPr lang="en-US" sz="1400" b="1" dirty="0">
                          <a:solidFill>
                            <a:schemeClr val="tx1">
                              <a:lumMod val="50000"/>
                            </a:schemeClr>
                          </a:solidFill>
                          <a:latin typeface="Gotham Pro LT" panose="02000503030000020004" pitchFamily="2" charset="0"/>
                          <a:cs typeface="Gotham Pro LT" panose="02000503030000020004" pitchFamily="2" charset="0"/>
                        </a:rPr>
                        <a:t> OCTA </a:t>
                      </a:r>
                      <a:r>
                        <a:rPr lang="en-US" sz="1400" b="1" dirty="0" err="1">
                          <a:solidFill>
                            <a:schemeClr val="tx1">
                              <a:lumMod val="50000"/>
                            </a:schemeClr>
                          </a:solidFill>
                          <a:latin typeface="Gotham Pro LT" panose="02000503030000020004" pitchFamily="2" charset="0"/>
                          <a:cs typeface="Gotham Pro LT" panose="02000503030000020004" pitchFamily="2" charset="0"/>
                        </a:rPr>
                        <a:t>maksā</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virs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tirgus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vidējās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prēmijas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tiks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noteikts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maks</a:t>
                      </a:r>
                      <a:r>
                        <a:rPr lang="lv-LV" sz="1400" b="1" dirty="0">
                          <a:solidFill>
                            <a:schemeClr val="tx1">
                              <a:lumMod val="50000"/>
                            </a:schemeClr>
                          </a:solidFill>
                          <a:latin typeface="Gotham Pro LT" panose="02000503030000020004" pitchFamily="2" charset="0"/>
                          <a:cs typeface="Gotham Pro LT" panose="02000503030000020004" pitchFamily="2" charset="0"/>
                        </a:rPr>
                        <a:t>i</a:t>
                      </a:r>
                      <a:r>
                        <a:rPr lang="en-US" sz="1400" b="1" dirty="0" err="1">
                          <a:solidFill>
                            <a:schemeClr val="tx1">
                              <a:lumMod val="50000"/>
                            </a:schemeClr>
                          </a:solidFill>
                          <a:latin typeface="Gotham Pro LT" panose="02000503030000020004" pitchFamily="2" charset="0"/>
                          <a:cs typeface="Gotham Pro LT" panose="02000503030000020004" pitchFamily="2" charset="0"/>
                        </a:rPr>
                        <a:t>miālais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saņemamās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atlaides</a:t>
                      </a:r>
                      <a:r>
                        <a:rPr lang="en-US" sz="1400" b="1" dirty="0">
                          <a:solidFill>
                            <a:schemeClr val="tx1">
                              <a:lumMod val="50000"/>
                            </a:schemeClr>
                          </a:solidFill>
                          <a:latin typeface="Gotham Pro LT" panose="02000503030000020004" pitchFamily="2" charset="0"/>
                          <a:cs typeface="Gotham Pro LT" panose="02000503030000020004" pitchFamily="2" charset="0"/>
                        </a:rPr>
                        <a:t> limits</a:t>
                      </a:r>
                      <a:endParaRPr lang="lv-LV" sz="1400" b="1" dirty="0">
                        <a:solidFill>
                          <a:schemeClr val="tx1">
                            <a:lumMod val="50000"/>
                          </a:schemeClr>
                        </a:solidFill>
                        <a:latin typeface="Gotham Pro LT" panose="02000503030000020004" pitchFamily="2" charset="0"/>
                        <a:cs typeface="Gotham Pro LT" panose="02000503030000020004"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3424170167"/>
                  </a:ext>
                </a:extLst>
              </a:tr>
            </a:tbl>
          </a:graphicData>
        </a:graphic>
      </p:graphicFrame>
      <p:graphicFrame>
        <p:nvGraphicFramePr>
          <p:cNvPr id="5" name="Table 4">
            <a:extLst>
              <a:ext uri="{FF2B5EF4-FFF2-40B4-BE49-F238E27FC236}">
                <a16:creationId xmlns:a16="http://schemas.microsoft.com/office/drawing/2014/main" id="{DAA62BDF-C655-E0DD-B6F0-5A16F89403B2}"/>
              </a:ext>
            </a:extLst>
          </p:cNvPr>
          <p:cNvGraphicFramePr>
            <a:graphicFrameLocks noGrp="1"/>
          </p:cNvGraphicFramePr>
          <p:nvPr>
            <p:extLst>
              <p:ext uri="{D42A27DB-BD31-4B8C-83A1-F6EECF244321}">
                <p14:modId xmlns:p14="http://schemas.microsoft.com/office/powerpoint/2010/main" val="3090912886"/>
              </p:ext>
            </p:extLst>
          </p:nvPr>
        </p:nvGraphicFramePr>
        <p:xfrm>
          <a:off x="107503" y="3075122"/>
          <a:ext cx="8856985" cy="2113280"/>
        </p:xfrm>
        <a:graphic>
          <a:graphicData uri="http://schemas.openxmlformats.org/drawingml/2006/table">
            <a:tbl>
              <a:tblPr firstRow="1" bandRow="1">
                <a:tableStyleId>{5C22544A-7EE6-4342-B048-85BDC9FD1C3A}</a:tableStyleId>
              </a:tblPr>
              <a:tblGrid>
                <a:gridCol w="4464496">
                  <a:extLst>
                    <a:ext uri="{9D8B030D-6E8A-4147-A177-3AD203B41FA5}">
                      <a16:colId xmlns:a16="http://schemas.microsoft.com/office/drawing/2014/main" val="3204105544"/>
                    </a:ext>
                  </a:extLst>
                </a:gridCol>
                <a:gridCol w="4392489">
                  <a:extLst>
                    <a:ext uri="{9D8B030D-6E8A-4147-A177-3AD203B41FA5}">
                      <a16:colId xmlns:a16="http://schemas.microsoft.com/office/drawing/2014/main" val="1954994225"/>
                    </a:ext>
                  </a:extLst>
                </a:gridCol>
              </a:tblGrid>
              <a:tr h="370840">
                <a:tc gridSpan="2">
                  <a:txBody>
                    <a:bodyPr/>
                    <a:lstStyle/>
                    <a:p>
                      <a:pPr algn="ctr"/>
                      <a:r>
                        <a:rPr lang="en-US" sz="1600" b="1" u="sng" dirty="0">
                          <a:solidFill>
                            <a:schemeClr val="accent5">
                              <a:lumMod val="75000"/>
                            </a:schemeClr>
                          </a:solidFill>
                          <a:latin typeface="Gotham Pro LT" panose="02000503030000020004" pitchFamily="2" charset="0"/>
                          <a:cs typeface="Gotham Pro LT" panose="02000503030000020004" pitchFamily="2" charset="0"/>
                        </a:rPr>
                        <a:t>II variants </a:t>
                      </a:r>
                      <a:r>
                        <a:rPr lang="en-US" sz="1600" dirty="0">
                          <a:solidFill>
                            <a:schemeClr val="tx1">
                              <a:lumMod val="50000"/>
                            </a:schemeClr>
                          </a:solidFill>
                          <a:latin typeface="Gotham Pro LT" panose="02000503030000020004" pitchFamily="2" charset="0"/>
                          <a:cs typeface="Gotham Pro LT" panose="02000503030000020004" pitchFamily="2" charset="0"/>
                        </a:rPr>
                        <a:t>– 40% no </a:t>
                      </a:r>
                      <a:r>
                        <a:rPr lang="en-US" sz="1600" dirty="0" err="1">
                          <a:solidFill>
                            <a:schemeClr val="tx1">
                              <a:lumMod val="50000"/>
                            </a:schemeClr>
                          </a:solidFill>
                          <a:latin typeface="Gotham Pro LT" panose="02000503030000020004" pitchFamily="2" charset="0"/>
                          <a:cs typeface="Gotham Pro LT" panose="02000503030000020004" pitchFamily="2" charset="0"/>
                        </a:rPr>
                        <a:t>iepriekšējā</a:t>
                      </a:r>
                      <a:r>
                        <a:rPr lang="en-US" sz="1600" dirty="0">
                          <a:solidFill>
                            <a:schemeClr val="tx1">
                              <a:lumMod val="50000"/>
                            </a:schemeClr>
                          </a:solidFill>
                          <a:latin typeface="Gotham Pro LT" panose="02000503030000020004" pitchFamily="2" charset="0"/>
                          <a:cs typeface="Gotham Pro LT" panose="02000503030000020004" pitchFamily="2" charset="0"/>
                        </a:rPr>
                        <a:t> gada </a:t>
                      </a:r>
                      <a:r>
                        <a:rPr lang="en-US" sz="1600" dirty="0" err="1">
                          <a:solidFill>
                            <a:schemeClr val="tx1">
                              <a:lumMod val="50000"/>
                            </a:schemeClr>
                          </a:solidFill>
                          <a:latin typeface="Gotham Pro LT" panose="02000503030000020004" pitchFamily="2" charset="0"/>
                          <a:cs typeface="Gotham Pro LT" panose="02000503030000020004" pitchFamily="2" charset="0"/>
                        </a:rPr>
                        <a:t>vidējās</a:t>
                      </a:r>
                      <a:r>
                        <a:rPr lang="en-US" sz="1600" dirty="0">
                          <a:solidFill>
                            <a:schemeClr val="tx1">
                              <a:lumMod val="50000"/>
                            </a:schemeClr>
                          </a:solidFill>
                          <a:latin typeface="Gotham Pro LT" panose="02000503030000020004" pitchFamily="2" charset="0"/>
                          <a:cs typeface="Gotham Pro LT" panose="02000503030000020004" pitchFamily="2" charset="0"/>
                        </a:rPr>
                        <a:t> </a:t>
                      </a:r>
                      <a:r>
                        <a:rPr lang="en-US" sz="1600" dirty="0" err="1">
                          <a:solidFill>
                            <a:schemeClr val="tx1">
                              <a:lumMod val="50000"/>
                            </a:schemeClr>
                          </a:solidFill>
                          <a:latin typeface="Gotham Pro LT" panose="02000503030000020004" pitchFamily="2" charset="0"/>
                          <a:cs typeface="Gotham Pro LT" panose="02000503030000020004" pitchFamily="2" charset="0"/>
                        </a:rPr>
                        <a:t>prēmijas</a:t>
                      </a:r>
                      <a:r>
                        <a:rPr lang="en-US" sz="1600" dirty="0">
                          <a:solidFill>
                            <a:schemeClr val="tx1">
                              <a:lumMod val="50000"/>
                            </a:schemeClr>
                          </a:solidFill>
                          <a:latin typeface="Gotham Pro LT" panose="02000503030000020004" pitchFamily="2" charset="0"/>
                          <a:cs typeface="Gotham Pro LT" panose="02000503030000020004" pitchFamily="2" charset="0"/>
                        </a:rPr>
                        <a:t> </a:t>
                      </a:r>
                      <a:r>
                        <a:rPr lang="en-US" sz="1600" dirty="0" err="1">
                          <a:solidFill>
                            <a:schemeClr val="tx1">
                              <a:lumMod val="50000"/>
                            </a:schemeClr>
                          </a:solidFill>
                          <a:latin typeface="Gotham Pro LT" panose="02000503030000020004" pitchFamily="2" charset="0"/>
                          <a:cs typeface="Gotham Pro LT" panose="02000503030000020004" pitchFamily="2" charset="0"/>
                        </a:rPr>
                        <a:t>personām</a:t>
                      </a:r>
                      <a:r>
                        <a:rPr lang="en-US" sz="1600" dirty="0">
                          <a:solidFill>
                            <a:schemeClr val="tx1">
                              <a:lumMod val="50000"/>
                            </a:schemeClr>
                          </a:solidFill>
                          <a:latin typeface="Gotham Pro LT" panose="02000503030000020004" pitchFamily="2" charset="0"/>
                          <a:cs typeface="Gotham Pro LT" panose="02000503030000020004" pitchFamily="2" charset="0"/>
                        </a:rPr>
                        <a:t> </a:t>
                      </a:r>
                      <a:r>
                        <a:rPr lang="en-US" sz="1600" dirty="0" err="1">
                          <a:solidFill>
                            <a:schemeClr val="tx1">
                              <a:lumMod val="50000"/>
                            </a:schemeClr>
                          </a:solidFill>
                          <a:latin typeface="Gotham Pro LT" panose="02000503030000020004" pitchFamily="2" charset="0"/>
                          <a:cs typeface="Gotham Pro LT" panose="02000503030000020004" pitchFamily="2" charset="0"/>
                        </a:rPr>
                        <a:t>ar</a:t>
                      </a:r>
                      <a:r>
                        <a:rPr lang="en-US" sz="1600" dirty="0">
                          <a:solidFill>
                            <a:schemeClr val="tx1">
                              <a:lumMod val="50000"/>
                            </a:schemeClr>
                          </a:solidFill>
                          <a:latin typeface="Gotham Pro LT" panose="02000503030000020004" pitchFamily="2" charset="0"/>
                          <a:cs typeface="Gotham Pro LT" panose="02000503030000020004" pitchFamily="2" charset="0"/>
                        </a:rPr>
                        <a:t> </a:t>
                      </a:r>
                      <a:r>
                        <a:rPr lang="en-US" sz="1600" dirty="0" err="1">
                          <a:solidFill>
                            <a:schemeClr val="tx1">
                              <a:lumMod val="50000"/>
                            </a:schemeClr>
                          </a:solidFill>
                          <a:latin typeface="Gotham Pro LT" panose="02000503030000020004" pitchFamily="2" charset="0"/>
                          <a:cs typeface="Gotham Pro LT" panose="02000503030000020004" pitchFamily="2" charset="0"/>
                        </a:rPr>
                        <a:t>invaliditāti</a:t>
                      </a:r>
                      <a:endParaRPr lang="lv-LV" sz="1600" dirty="0">
                        <a:solidFill>
                          <a:schemeClr val="tx1">
                            <a:lumMod val="50000"/>
                          </a:schemeClr>
                        </a:solidFill>
                        <a:latin typeface="Gotham Pro LT" panose="02000503030000020004" pitchFamily="2" charset="0"/>
                        <a:cs typeface="Gotham Pro LT" panose="02000503030000020004"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lv-LV"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51233302"/>
                  </a:ext>
                </a:extLst>
              </a:tr>
              <a:tr h="370840">
                <a:tc>
                  <a:txBody>
                    <a:bodyPr/>
                    <a:lstStyle/>
                    <a:p>
                      <a:pPr algn="ctr"/>
                      <a:r>
                        <a:rPr lang="en-US" sz="1600" b="1" dirty="0" err="1">
                          <a:solidFill>
                            <a:schemeClr val="tx1">
                              <a:lumMod val="50000"/>
                            </a:schemeClr>
                          </a:solidFill>
                          <a:latin typeface="Gotham Pro LT" panose="02000503030000020004" pitchFamily="2" charset="0"/>
                          <a:cs typeface="Gotham Pro LT" panose="02000503030000020004" pitchFamily="2" charset="0"/>
                        </a:rPr>
                        <a:t>Plusi</a:t>
                      </a:r>
                      <a:endParaRPr lang="lv-LV" sz="1600" b="1" dirty="0">
                        <a:solidFill>
                          <a:schemeClr val="tx1">
                            <a:lumMod val="50000"/>
                          </a:schemeClr>
                        </a:solidFill>
                        <a:latin typeface="Gotham Pro LT" panose="02000503030000020004" pitchFamily="2" charset="0"/>
                        <a:cs typeface="Gotham Pro LT" panose="02000503030000020004"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algn="ctr"/>
                      <a:r>
                        <a:rPr lang="en-US" sz="1600" b="1" dirty="0" err="1">
                          <a:solidFill>
                            <a:schemeClr val="tx1">
                              <a:lumMod val="50000"/>
                            </a:schemeClr>
                          </a:solidFill>
                          <a:latin typeface="Gotham Pro LT" panose="02000503030000020004" pitchFamily="2" charset="0"/>
                          <a:cs typeface="Gotham Pro LT" panose="02000503030000020004" pitchFamily="2" charset="0"/>
                        </a:rPr>
                        <a:t>Mīnusi</a:t>
                      </a:r>
                      <a:endParaRPr lang="lv-LV" sz="1600" b="1" dirty="0">
                        <a:solidFill>
                          <a:schemeClr val="tx1">
                            <a:lumMod val="50000"/>
                          </a:schemeClr>
                        </a:solidFill>
                        <a:latin typeface="Gotham Pro LT" panose="02000503030000020004" pitchFamily="2" charset="0"/>
                        <a:cs typeface="Gotham Pro LT" panose="02000503030000020004"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697249077"/>
                  </a:ext>
                </a:extLst>
              </a:tr>
              <a:tr h="1112520">
                <a:tc>
                  <a:txBody>
                    <a:bodyPr/>
                    <a:lstStyle/>
                    <a:p>
                      <a:pPr marL="285750" indent="-285750">
                        <a:buFont typeface="Arial" panose="020B0604020202020204" pitchFamily="34" charset="0"/>
                        <a:buChar char="•"/>
                      </a:pPr>
                      <a:r>
                        <a:rPr lang="en-US" sz="1400" b="1" dirty="0" err="1">
                          <a:solidFill>
                            <a:schemeClr val="tx1">
                              <a:lumMod val="50000"/>
                            </a:schemeClr>
                          </a:solidFill>
                          <a:latin typeface="Gotham Pro LT" panose="02000503030000020004" pitchFamily="2" charset="0"/>
                          <a:cs typeface="Gotham Pro LT" panose="02000503030000020004" pitchFamily="2" charset="0"/>
                        </a:rPr>
                        <a:t>Vienlīdzīga</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attieksme</a:t>
                      </a:r>
                      <a:r>
                        <a:rPr lang="en-US" sz="1400" b="1" dirty="0">
                          <a:solidFill>
                            <a:schemeClr val="tx1">
                              <a:lumMod val="50000"/>
                            </a:schemeClr>
                          </a:solidFill>
                          <a:latin typeface="Gotham Pro LT" panose="02000503030000020004" pitchFamily="2" charset="0"/>
                          <a:cs typeface="Gotham Pro LT" panose="02000503030000020004" pitchFamily="2" charset="0"/>
                        </a:rPr>
                        <a:t> OCTA </a:t>
                      </a:r>
                      <a:r>
                        <a:rPr lang="en-US" sz="1400" b="1" dirty="0" err="1">
                          <a:solidFill>
                            <a:schemeClr val="tx1">
                              <a:lumMod val="50000"/>
                            </a:schemeClr>
                          </a:solidFill>
                          <a:latin typeface="Gotham Pro LT" panose="02000503030000020004" pitchFamily="2" charset="0"/>
                          <a:cs typeface="Gotham Pro LT" panose="02000503030000020004" pitchFamily="2" charset="0"/>
                        </a:rPr>
                        <a:t>atlaižu</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saņēmēju</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vidū</a:t>
                      </a:r>
                      <a:endParaRPr lang="en-US" sz="1400" b="1" dirty="0">
                        <a:solidFill>
                          <a:schemeClr val="tx1">
                            <a:lumMod val="50000"/>
                          </a:schemeClr>
                        </a:solidFill>
                        <a:latin typeface="Gotham Pro LT" panose="02000503030000020004" pitchFamily="2" charset="0"/>
                        <a:cs typeface="Gotham Pro LT" panose="02000503030000020004" pitchFamily="2" charset="0"/>
                      </a:endParaRPr>
                    </a:p>
                    <a:p>
                      <a:pPr marL="285750" indent="-285750">
                        <a:buFont typeface="Arial" panose="020B0604020202020204" pitchFamily="34" charset="0"/>
                        <a:buChar char="•"/>
                      </a:pPr>
                      <a:endParaRPr lang="en-US" sz="1400" b="1" dirty="0" err="1">
                        <a:solidFill>
                          <a:schemeClr val="tx1">
                            <a:lumMod val="50000"/>
                          </a:schemeClr>
                        </a:solidFill>
                        <a:latin typeface="Gotham Pro LT" panose="02000503030000020004" pitchFamily="2" charset="0"/>
                        <a:cs typeface="Gotham Pro LT" panose="02000503030000020004" pitchFamily="2" charset="0"/>
                      </a:endParaRPr>
                    </a:p>
                    <a:p>
                      <a:pPr marL="285750" indent="-285750">
                        <a:buFont typeface="Arial" panose="020B0604020202020204" pitchFamily="34" charset="0"/>
                        <a:buChar char="•"/>
                      </a:pPr>
                      <a:r>
                        <a:rPr lang="en-US" sz="1400" b="1" dirty="0" err="1">
                          <a:solidFill>
                            <a:schemeClr val="tx1">
                              <a:lumMod val="50000"/>
                            </a:schemeClr>
                          </a:solidFill>
                          <a:latin typeface="Gotham Pro LT" panose="02000503030000020004" pitchFamily="2" charset="0"/>
                          <a:cs typeface="Gotham Pro LT" panose="02000503030000020004" pitchFamily="2" charset="0"/>
                        </a:rPr>
                        <a:t>Dinamiska</a:t>
                      </a:r>
                      <a:r>
                        <a:rPr lang="en-US" sz="1400" b="1" dirty="0">
                          <a:solidFill>
                            <a:schemeClr val="tx1">
                              <a:lumMod val="50000"/>
                            </a:schemeClr>
                          </a:solidFill>
                          <a:latin typeface="Gotham Pro LT" panose="02000503030000020004" pitchFamily="2" charset="0"/>
                          <a:cs typeface="Gotham Pro LT" panose="02000503030000020004" pitchFamily="2" charset="0"/>
                        </a:rPr>
                        <a:t> un OCTA </a:t>
                      </a:r>
                      <a:r>
                        <a:rPr lang="en-US" sz="1400" b="1" dirty="0" err="1">
                          <a:solidFill>
                            <a:schemeClr val="tx1">
                              <a:lumMod val="50000"/>
                            </a:schemeClr>
                          </a:solidFill>
                          <a:latin typeface="Gotham Pro LT" panose="02000503030000020004" pitchFamily="2" charset="0"/>
                          <a:cs typeface="Gotham Pro LT" panose="02000503030000020004" pitchFamily="2" charset="0"/>
                        </a:rPr>
                        <a:t>cenu</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izmaiņām</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atbilstoša</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atlaižu</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griestu</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mainība</a:t>
                      </a:r>
                      <a:endParaRPr lang="en-US" sz="1400" b="1" dirty="0">
                        <a:solidFill>
                          <a:schemeClr val="tx1">
                            <a:lumMod val="50000"/>
                          </a:schemeClr>
                        </a:solidFill>
                        <a:latin typeface="Gotham Pro LT" panose="02000503030000020004" pitchFamily="2" charset="0"/>
                        <a:cs typeface="Gotham Pro LT" panose="02000503030000020004" pitchFamily="2" charset="0"/>
                      </a:endParaRPr>
                    </a:p>
                    <a:p>
                      <a:pPr marL="285750" indent="-285750">
                        <a:buFont typeface="Arial" panose="020B0604020202020204" pitchFamily="34" charset="0"/>
                        <a:buChar char="•"/>
                      </a:pPr>
                      <a:endParaRPr lang="en-US" sz="1400" b="1" dirty="0">
                        <a:solidFill>
                          <a:schemeClr val="tx1">
                            <a:lumMod val="50000"/>
                          </a:schemeClr>
                        </a:solidFill>
                        <a:latin typeface="Gotham Pro LT" panose="02000503030000020004" pitchFamily="2" charset="0"/>
                        <a:cs typeface="Gotham Pro LT" panose="02000503030000020004" pitchFamily="2" charset="0"/>
                      </a:endParaRPr>
                    </a:p>
                    <a:p>
                      <a:pPr marL="285750" indent="-285750">
                        <a:buFont typeface="Arial" panose="020B0604020202020204" pitchFamily="34" charset="0"/>
                        <a:buChar char="•"/>
                      </a:pPr>
                      <a:r>
                        <a:rPr lang="en-US" sz="1400" b="1" dirty="0" err="1">
                          <a:solidFill>
                            <a:schemeClr val="tx1">
                              <a:lumMod val="50000"/>
                            </a:schemeClr>
                          </a:solidFill>
                          <a:latin typeface="Gotham Pro LT" panose="02000503030000020004" pitchFamily="2" charset="0"/>
                          <a:cs typeface="Gotham Pro LT" panose="02000503030000020004" pitchFamily="2" charset="0"/>
                        </a:rPr>
                        <a:t>Latvijas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Bankas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uzraudzība</a:t>
                      </a:r>
                      <a:endParaRPr lang="lv-LV" sz="1400" b="1" dirty="0">
                        <a:solidFill>
                          <a:schemeClr val="tx1">
                            <a:lumMod val="50000"/>
                          </a:schemeClr>
                        </a:solidFill>
                        <a:latin typeface="Gotham Pro LT" panose="02000503030000020004" pitchFamily="2" charset="0"/>
                        <a:cs typeface="Gotham Pro LT" panose="02000503030000020004"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indent="0">
                        <a:buFont typeface="Arial" panose="020B0604020202020204" pitchFamily="34" charset="0"/>
                        <a:buNone/>
                      </a:pPr>
                      <a:endParaRPr lang="en-US" sz="1400" b="1" dirty="0">
                        <a:solidFill>
                          <a:schemeClr val="tx1">
                            <a:lumMod val="50000"/>
                          </a:schemeClr>
                        </a:solidFill>
                        <a:latin typeface="Gotham Pro LT" panose="02000503030000020004" pitchFamily="2" charset="0"/>
                        <a:cs typeface="Gotham Pro LT" panose="02000503030000020004" pitchFamily="2" charset="0"/>
                      </a:endParaRPr>
                    </a:p>
                    <a:p>
                      <a:pPr marL="285750" indent="-285750">
                        <a:buFont typeface="Arial" panose="020B0604020202020204" pitchFamily="34" charset="0"/>
                        <a:buChar char="•"/>
                      </a:pPr>
                      <a:r>
                        <a:rPr lang="en-US" sz="1400" b="1" dirty="0">
                          <a:solidFill>
                            <a:schemeClr val="tx1">
                              <a:lumMod val="50000"/>
                            </a:schemeClr>
                          </a:solidFill>
                          <a:latin typeface="Gotham Pro LT" panose="02000503030000020004" pitchFamily="2" charset="0"/>
                          <a:cs typeface="Gotham Pro LT" panose="02000503030000020004" pitchFamily="2" charset="0"/>
                        </a:rPr>
                        <a:t>~12-13% </a:t>
                      </a:r>
                      <a:r>
                        <a:rPr lang="en-US" sz="1400" b="1" dirty="0" err="1">
                          <a:solidFill>
                            <a:schemeClr val="tx1">
                              <a:lumMod val="50000"/>
                            </a:schemeClr>
                          </a:solidFill>
                          <a:latin typeface="Gotham Pro LT" panose="02000503030000020004" pitchFamily="2" charset="0"/>
                          <a:cs typeface="Gotham Pro LT" panose="02000503030000020004" pitchFamily="2" charset="0"/>
                        </a:rPr>
                        <a:t>apdrošinājuma</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ņēmēju</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tiem</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kam</a:t>
                      </a:r>
                      <a:r>
                        <a:rPr lang="en-US" sz="1400" b="1" dirty="0">
                          <a:solidFill>
                            <a:schemeClr val="tx1">
                              <a:lumMod val="50000"/>
                            </a:schemeClr>
                          </a:solidFill>
                          <a:latin typeface="Gotham Pro LT" panose="02000503030000020004" pitchFamily="2" charset="0"/>
                          <a:cs typeface="Gotham Pro LT" panose="02000503030000020004" pitchFamily="2" charset="0"/>
                        </a:rPr>
                        <a:t> OCTA </a:t>
                      </a:r>
                      <a:r>
                        <a:rPr lang="en-US" sz="1400" b="1" dirty="0" err="1">
                          <a:solidFill>
                            <a:schemeClr val="tx1">
                              <a:lumMod val="50000"/>
                            </a:schemeClr>
                          </a:solidFill>
                          <a:latin typeface="Gotham Pro LT" panose="02000503030000020004" pitchFamily="2" charset="0"/>
                          <a:cs typeface="Gotham Pro LT" panose="02000503030000020004" pitchFamily="2" charset="0"/>
                        </a:rPr>
                        <a:t>maksā</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virs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tirgus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vidējās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prēmijas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tiks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noteikts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maks</a:t>
                      </a:r>
                      <a:r>
                        <a:rPr lang="lv-LV" sz="1400" b="1" dirty="0">
                          <a:solidFill>
                            <a:schemeClr val="tx1">
                              <a:lumMod val="50000"/>
                            </a:schemeClr>
                          </a:solidFill>
                          <a:latin typeface="Gotham Pro LT" panose="02000503030000020004" pitchFamily="2" charset="0"/>
                          <a:cs typeface="Gotham Pro LT" panose="02000503030000020004" pitchFamily="2" charset="0"/>
                        </a:rPr>
                        <a:t>i</a:t>
                      </a:r>
                      <a:r>
                        <a:rPr lang="en-US" sz="1400" b="1" dirty="0" err="1">
                          <a:solidFill>
                            <a:schemeClr val="tx1">
                              <a:lumMod val="50000"/>
                            </a:schemeClr>
                          </a:solidFill>
                          <a:latin typeface="Gotham Pro LT" panose="02000503030000020004" pitchFamily="2" charset="0"/>
                          <a:cs typeface="Gotham Pro LT" panose="02000503030000020004" pitchFamily="2" charset="0"/>
                        </a:rPr>
                        <a:t>miālais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saņemamās</a:t>
                      </a:r>
                      <a:r>
                        <a:rPr lang="en-US" sz="1400" b="1" dirty="0">
                          <a:solidFill>
                            <a:schemeClr val="tx1">
                              <a:lumMod val="50000"/>
                            </a:schemeClr>
                          </a:solidFill>
                          <a:latin typeface="Gotham Pro LT" panose="02000503030000020004" pitchFamily="2" charset="0"/>
                          <a:cs typeface="Gotham Pro LT" panose="02000503030000020004" pitchFamily="2" charset="0"/>
                        </a:rPr>
                        <a:t> </a:t>
                      </a:r>
                      <a:r>
                        <a:rPr lang="en-US" sz="1400" b="1" dirty="0" err="1">
                          <a:solidFill>
                            <a:schemeClr val="tx1">
                              <a:lumMod val="50000"/>
                            </a:schemeClr>
                          </a:solidFill>
                          <a:latin typeface="Gotham Pro LT" panose="02000503030000020004" pitchFamily="2" charset="0"/>
                          <a:cs typeface="Gotham Pro LT" panose="02000503030000020004" pitchFamily="2" charset="0"/>
                        </a:rPr>
                        <a:t>atlaides</a:t>
                      </a:r>
                      <a:r>
                        <a:rPr lang="en-US" sz="1400" b="1" dirty="0">
                          <a:solidFill>
                            <a:schemeClr val="tx1">
                              <a:lumMod val="50000"/>
                            </a:schemeClr>
                          </a:solidFill>
                          <a:latin typeface="Gotham Pro LT" panose="02000503030000020004" pitchFamily="2" charset="0"/>
                          <a:cs typeface="Gotham Pro LT" panose="02000503030000020004" pitchFamily="2" charset="0"/>
                        </a:rPr>
                        <a:t> limits</a:t>
                      </a:r>
                      <a:endParaRPr lang="lv-LV" sz="1400" b="1" dirty="0">
                        <a:solidFill>
                          <a:schemeClr val="tx1">
                            <a:lumMod val="50000"/>
                          </a:schemeClr>
                        </a:solidFill>
                        <a:latin typeface="Gotham Pro LT" panose="02000503030000020004" pitchFamily="2" charset="0"/>
                        <a:cs typeface="Gotham Pro LT" panose="02000503030000020004"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60000"/>
                        <a:lumOff val="40000"/>
                      </a:schemeClr>
                    </a:solidFill>
                  </a:tcPr>
                </a:tc>
                <a:extLst>
                  <a:ext uri="{0D108BD9-81ED-4DB2-BD59-A6C34878D82A}">
                    <a16:rowId xmlns:a16="http://schemas.microsoft.com/office/drawing/2014/main" val="3424170167"/>
                  </a:ext>
                </a:extLst>
              </a:tr>
            </a:tbl>
          </a:graphicData>
        </a:graphic>
      </p:graphicFrame>
    </p:spTree>
    <p:extLst>
      <p:ext uri="{BB962C8B-B14F-4D97-AF65-F5344CB8AC3E}">
        <p14:creationId xmlns:p14="http://schemas.microsoft.com/office/powerpoint/2010/main" val="1335094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Table 15"/>
          <p:cNvGraphicFramePr>
            <a:graphicFrameLocks noGrp="1"/>
          </p:cNvGraphicFramePr>
          <p:nvPr/>
        </p:nvGraphicFramePr>
        <p:xfrm>
          <a:off x="179511" y="4441676"/>
          <a:ext cx="8668256" cy="426046"/>
        </p:xfrm>
        <a:graphic>
          <a:graphicData uri="http://schemas.openxmlformats.org/drawingml/2006/table">
            <a:tbl>
              <a:tblPr/>
              <a:tblGrid>
                <a:gridCol w="8668256">
                  <a:extLst>
                    <a:ext uri="{9D8B030D-6E8A-4147-A177-3AD203B41FA5}">
                      <a16:colId xmlns:a16="http://schemas.microsoft.com/office/drawing/2014/main" val="20000"/>
                    </a:ext>
                  </a:extLst>
                </a:gridCol>
              </a:tblGrid>
              <a:tr h="426046">
                <a:tc>
                  <a:txBody>
                    <a:bodyPr/>
                    <a:lstStyle/>
                    <a:p>
                      <a:pPr algn="l" fontAlgn="ctr"/>
                      <a:endParaRPr lang="lv-LV" sz="1400" b="0" i="1" u="none" strike="noStrike" dirty="0">
                        <a:solidFill>
                          <a:schemeClr val="tx1">
                            <a:lumMod val="50000"/>
                          </a:schemeClr>
                        </a:solidFill>
                        <a:effectLst/>
                        <a:latin typeface="Times New Roman"/>
                      </a:endParaRPr>
                    </a:p>
                  </a:txBody>
                  <a:tcPr marL="0" marR="0" marT="0" marB="0" anchor="ctr">
                    <a:lnL>
                      <a:noFill/>
                    </a:lnL>
                    <a:lnR>
                      <a:noFill/>
                    </a:lnR>
                    <a:lnT>
                      <a:noFill/>
                    </a:lnT>
                    <a:lnB>
                      <a:noFill/>
                    </a:lnB>
                  </a:tcPr>
                </a:tc>
                <a:extLst>
                  <a:ext uri="{0D108BD9-81ED-4DB2-BD59-A6C34878D82A}">
                    <a16:rowId xmlns:a16="http://schemas.microsoft.com/office/drawing/2014/main" val="10000"/>
                  </a:ext>
                </a:extLst>
              </a:tr>
            </a:tbl>
          </a:graphicData>
        </a:graphic>
      </p:graphicFrame>
      <p:sp>
        <p:nvSpPr>
          <p:cNvPr id="4" name="Rectangle 3"/>
          <p:cNvSpPr/>
          <p:nvPr/>
        </p:nvSpPr>
        <p:spPr>
          <a:xfrm>
            <a:off x="296233" y="310962"/>
            <a:ext cx="8308214" cy="3939540"/>
          </a:xfrm>
          <a:prstGeom prst="rect">
            <a:avLst/>
          </a:prstGeom>
        </p:spPr>
        <p:txBody>
          <a:bodyPr wrap="square">
            <a:spAutoFit/>
          </a:bodyPr>
          <a:lstStyle/>
          <a:p>
            <a:pPr algn="ctr">
              <a:spcAft>
                <a:spcPts val="600"/>
              </a:spcAft>
            </a:pPr>
            <a:r>
              <a:rPr lang="lv-LV" sz="2000" b="1" dirty="0">
                <a:solidFill>
                  <a:srgbClr val="C00000"/>
                </a:solidFill>
                <a:latin typeface="Cambria" panose="02040503050406030204" pitchFamily="18" charset="0"/>
                <a:ea typeface="Cambria" panose="02040503050406030204" pitchFamily="18" charset="0"/>
              </a:rPr>
              <a:t>SECINĀJUMI</a:t>
            </a:r>
          </a:p>
          <a:p>
            <a:pPr algn="ctr">
              <a:spcAft>
                <a:spcPts val="600"/>
              </a:spcAft>
            </a:pPr>
            <a:endParaRPr lang="lv-LV" sz="2000" b="1" dirty="0">
              <a:solidFill>
                <a:schemeClr val="tx1">
                  <a:lumMod val="50000"/>
                </a:schemeClr>
              </a:solidFill>
              <a:latin typeface="Cambria" panose="02040503050406030204" pitchFamily="18" charset="0"/>
              <a:ea typeface="Cambria" panose="02040503050406030204" pitchFamily="18" charset="0"/>
            </a:endParaRPr>
          </a:p>
          <a:p>
            <a:pPr marL="285750" indent="-285750" algn="just">
              <a:spcAft>
                <a:spcPts val="600"/>
              </a:spcAft>
              <a:buFont typeface="Wingdings" panose="05000000000000000000" pitchFamily="2" charset="2"/>
              <a:buChar char="q"/>
            </a:pPr>
            <a:r>
              <a:rPr lang="lv-LV" sz="2000" b="1" kern="0" dirty="0">
                <a:solidFill>
                  <a:schemeClr val="tx1">
                    <a:lumMod val="50000"/>
                  </a:schemeClr>
                </a:solidFill>
                <a:effectLst/>
                <a:latin typeface="Cambria" panose="02040503050406030204" pitchFamily="18" charset="0"/>
                <a:ea typeface="Cambria" panose="02040503050406030204" pitchFamily="18" charset="0"/>
              </a:rPr>
              <a:t>Abi piedāvātie risinājumi nodrošina dinamisku OCTA atlaižu griestu mainību</a:t>
            </a:r>
            <a:r>
              <a:rPr lang="lv-LV" sz="2000" kern="0" dirty="0">
                <a:solidFill>
                  <a:schemeClr val="tx1">
                    <a:lumMod val="50000"/>
                  </a:schemeClr>
                </a:solidFill>
                <a:effectLst/>
                <a:latin typeface="Cambria" panose="02040503050406030204" pitchFamily="18" charset="0"/>
                <a:ea typeface="Cambria" panose="02040503050406030204" pitchFamily="18" charset="0"/>
              </a:rPr>
              <a:t>, tomēr:</a:t>
            </a:r>
          </a:p>
          <a:p>
            <a:pPr marL="285750" indent="76200" algn="just">
              <a:spcAft>
                <a:spcPts val="600"/>
              </a:spcAft>
              <a:buFont typeface="Wingdings" panose="05000000000000000000" pitchFamily="2" charset="2"/>
              <a:buChar char="Ø"/>
            </a:pPr>
            <a:r>
              <a:rPr lang="lv-LV" sz="2000" kern="0" dirty="0">
                <a:solidFill>
                  <a:schemeClr val="tx1">
                    <a:lumMod val="50000"/>
                  </a:schemeClr>
                </a:solidFill>
                <a:effectLst/>
                <a:latin typeface="Cambria" panose="02040503050406030204" pitchFamily="18" charset="0"/>
                <a:ea typeface="Cambria" panose="02040503050406030204" pitchFamily="18" charset="0"/>
              </a:rPr>
              <a:t> I variantā ietvertais risinājums ir saistīts ar PCI, kam nav tiešas izmaiņu ietekmes uz OCTA prēmijām, </a:t>
            </a:r>
            <a:endParaRPr lang="lv-LV" sz="2000" kern="0" dirty="0">
              <a:solidFill>
                <a:schemeClr val="tx1">
                  <a:lumMod val="50000"/>
                </a:schemeClr>
              </a:solidFill>
              <a:latin typeface="Cambria" panose="02040503050406030204" pitchFamily="18" charset="0"/>
              <a:ea typeface="Cambria" panose="02040503050406030204" pitchFamily="18" charset="0"/>
            </a:endParaRPr>
          </a:p>
          <a:p>
            <a:pPr marL="285750" indent="76200" algn="just">
              <a:spcAft>
                <a:spcPts val="600"/>
              </a:spcAft>
              <a:buFont typeface="Wingdings" panose="05000000000000000000" pitchFamily="2" charset="2"/>
              <a:buChar char="Ø"/>
            </a:pPr>
            <a:r>
              <a:rPr lang="lv-LV" sz="2000" kern="0" dirty="0">
                <a:solidFill>
                  <a:schemeClr val="tx1">
                    <a:lumMod val="50000"/>
                  </a:schemeClr>
                </a:solidFill>
                <a:effectLst/>
                <a:latin typeface="Cambria" panose="02040503050406030204" pitchFamily="18" charset="0"/>
                <a:ea typeface="Cambria" panose="02040503050406030204" pitchFamily="18" charset="0"/>
              </a:rPr>
              <a:t> II variants nodrošina maksimālā atvieglojuma apmēra sasaisti ar faktisko OCTA prēmiju </a:t>
            </a:r>
            <a:r>
              <a:rPr lang="lv-LV" sz="2000" kern="0">
                <a:solidFill>
                  <a:schemeClr val="tx1">
                    <a:lumMod val="50000"/>
                  </a:schemeClr>
                </a:solidFill>
                <a:effectLst/>
                <a:latin typeface="Cambria" panose="02040503050406030204" pitchFamily="18" charset="0"/>
                <a:ea typeface="Cambria" panose="02040503050406030204" pitchFamily="18" charset="0"/>
              </a:rPr>
              <a:t>apmēriem.</a:t>
            </a:r>
          </a:p>
          <a:p>
            <a:pPr marL="285750" indent="76200" algn="just">
              <a:spcAft>
                <a:spcPts val="600"/>
              </a:spcAft>
              <a:buFont typeface="Wingdings" panose="05000000000000000000" pitchFamily="2" charset="2"/>
              <a:buChar char="Ø"/>
            </a:pPr>
            <a:endParaRPr lang="lv-LV" sz="2000" kern="0" dirty="0">
              <a:solidFill>
                <a:schemeClr val="tx1">
                  <a:lumMod val="50000"/>
                </a:schemeClr>
              </a:solidFill>
              <a:effectLst/>
              <a:latin typeface="Cambria" panose="02040503050406030204" pitchFamily="18" charset="0"/>
              <a:ea typeface="Cambria" panose="02040503050406030204" pitchFamily="18" charset="0"/>
            </a:endParaRPr>
          </a:p>
          <a:p>
            <a:pPr marL="285750" indent="-285750" algn="just">
              <a:spcAft>
                <a:spcPts val="600"/>
              </a:spcAft>
              <a:buFont typeface="Wingdings" panose="05000000000000000000" pitchFamily="2" charset="2"/>
              <a:buChar char="q"/>
            </a:pPr>
            <a:r>
              <a:rPr lang="lv-LV" sz="2000" kern="0" dirty="0">
                <a:solidFill>
                  <a:schemeClr val="tx1">
                    <a:lumMod val="50000"/>
                  </a:schemeClr>
                </a:solidFill>
                <a:effectLst/>
                <a:latin typeface="Cambria" panose="02040503050406030204" pitchFamily="18" charset="0"/>
                <a:ea typeface="Cambria" panose="02040503050406030204" pitchFamily="18" charset="0"/>
              </a:rPr>
              <a:t> </a:t>
            </a:r>
            <a:r>
              <a:rPr lang="lv-LV" sz="2000" kern="0" dirty="0">
                <a:solidFill>
                  <a:schemeClr val="tx1">
                    <a:lumMod val="50000"/>
                  </a:schemeClr>
                </a:solidFill>
                <a:latin typeface="Cambria" panose="02040503050406030204" pitchFamily="18" charset="0"/>
                <a:ea typeface="Cambria" panose="02040503050406030204" pitchFamily="18" charset="0"/>
              </a:rPr>
              <a:t>K</a:t>
            </a:r>
            <a:r>
              <a:rPr lang="lv-LV" sz="2000" kern="0" dirty="0">
                <a:solidFill>
                  <a:schemeClr val="tx1">
                    <a:lumMod val="50000"/>
                  </a:schemeClr>
                </a:solidFill>
                <a:effectLst/>
                <a:latin typeface="Cambria" panose="02040503050406030204" pitchFamily="18" charset="0"/>
                <a:ea typeface="Cambria" panose="02040503050406030204" pitchFamily="18" charset="0"/>
              </a:rPr>
              <a:t>ā atbalstāmais </a:t>
            </a:r>
            <a:r>
              <a:rPr lang="lv-LV" sz="2000" b="1" kern="0" dirty="0">
                <a:solidFill>
                  <a:srgbClr val="C00000"/>
                </a:solidFill>
                <a:effectLst/>
                <a:latin typeface="Cambria" panose="02040503050406030204" pitchFamily="18" charset="0"/>
                <a:ea typeface="Cambria" panose="02040503050406030204" pitchFamily="18" charset="0"/>
              </a:rPr>
              <a:t>tālāk būtu virzāms II variants</a:t>
            </a:r>
            <a:r>
              <a:rPr lang="lv-LV" sz="2000" kern="0" dirty="0">
                <a:solidFill>
                  <a:schemeClr val="tx1">
                    <a:lumMod val="50000"/>
                  </a:schemeClr>
                </a:solidFill>
                <a:effectLst/>
                <a:latin typeface="Cambria" panose="02040503050406030204" pitchFamily="18" charset="0"/>
                <a:ea typeface="Cambria" panose="02040503050406030204" pitchFamily="18" charset="0"/>
              </a:rPr>
              <a:t>, ko atbalsta arī Labklājības ministrija, Finanšu ministrija un LTAB.</a:t>
            </a:r>
            <a:r>
              <a:rPr lang="en-US" sz="2000" kern="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a:t>
            </a:r>
            <a:r>
              <a:rPr lang="en-US" sz="2000" dirty="0">
                <a:solidFill>
                  <a:schemeClr val="tx1">
                    <a:lumMod val="50000"/>
                  </a:schemeClr>
                </a:solidFill>
                <a:effectLst/>
                <a:latin typeface="Cambria" panose="02040503050406030204" pitchFamily="18" charset="0"/>
                <a:ea typeface="Cambria" panose="02040503050406030204" pitchFamily="18" charset="0"/>
              </a:rPr>
              <a:t> </a:t>
            </a:r>
            <a:r>
              <a:rPr lang="en-US" sz="2000" dirty="0">
                <a:solidFill>
                  <a:schemeClr val="tx1">
                    <a:lumMod val="50000"/>
                  </a:schemeClr>
                </a:solidFill>
                <a:effectLst/>
                <a:latin typeface="Cambria" panose="02040503050406030204" pitchFamily="18" charset="0"/>
                <a:ea typeface="Cambria" panose="02040503050406030204" pitchFamily="18" charset="0"/>
                <a:cs typeface="Aptos" panose="020B0004020202020204" pitchFamily="34" charset="0"/>
              </a:rPr>
              <a:t> </a:t>
            </a:r>
            <a:endParaRPr lang="lv-LV" sz="2000" b="1" dirty="0">
              <a:solidFill>
                <a:schemeClr val="tx1">
                  <a:lumMod val="50000"/>
                </a:schemeClr>
              </a:solidFill>
              <a:latin typeface="Cambria" panose="02040503050406030204" pitchFamily="18" charset="0"/>
              <a:ea typeface="Cambria" panose="02040503050406030204" pitchFamily="18" charset="0"/>
            </a:endParaRPr>
          </a:p>
        </p:txBody>
      </p:sp>
      <p:pic>
        <p:nvPicPr>
          <p:cNvPr id="2" name="Picture 1" descr="A picture containing drawing&#10;&#10;Description automatically generated">
            <a:extLst>
              <a:ext uri="{FF2B5EF4-FFF2-40B4-BE49-F238E27FC236}">
                <a16:creationId xmlns:a16="http://schemas.microsoft.com/office/drawing/2014/main" id="{81EEF539-552D-846F-3DB4-20B14FFCB1F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845214" y="-94828"/>
            <a:ext cx="1230435" cy="868660"/>
          </a:xfrm>
          <a:prstGeom prst="rect">
            <a:avLst/>
          </a:prstGeom>
        </p:spPr>
      </p:pic>
      <p:sp>
        <p:nvSpPr>
          <p:cNvPr id="8" name="Rectangle 8">
            <a:extLst>
              <a:ext uri="{FF2B5EF4-FFF2-40B4-BE49-F238E27FC236}">
                <a16:creationId xmlns:a16="http://schemas.microsoft.com/office/drawing/2014/main" id="{BFBF0C5A-BC5B-1068-57C0-EECED6DCA0E6}"/>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9">
            <a:extLst>
              <a:ext uri="{FF2B5EF4-FFF2-40B4-BE49-F238E27FC236}">
                <a16:creationId xmlns:a16="http://schemas.microsoft.com/office/drawing/2014/main" id="{408A263B-7D2D-A70B-0424-4993CF639FEE}"/>
              </a:ext>
            </a:extLst>
          </p:cNvPr>
          <p:cNvSpPr>
            <a:spLocks noChangeArrowheads="1"/>
          </p:cNvSpPr>
          <p:nvPr/>
        </p:nvSpPr>
        <p:spPr bwMode="auto">
          <a:xfrm>
            <a:off x="0" y="17970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5205418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Custom 3">
      <a:dk1>
        <a:srgbClr val="7F7F7F"/>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7422</TotalTime>
  <Words>905</Words>
  <Application>Microsoft Office PowerPoint</Application>
  <PresentationFormat>On-screen Show (16:10)</PresentationFormat>
  <Paragraphs>92</Paragraphs>
  <Slides>8</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Aptos</vt:lpstr>
      <vt:lpstr>Arial</vt:lpstr>
      <vt:lpstr>Arial Black</vt:lpstr>
      <vt:lpstr>Calibri</vt:lpstr>
      <vt:lpstr>Cambria</vt:lpstr>
      <vt:lpstr>Gotham Pro LT</vt:lpstr>
      <vt:lpstr>Times New Roman</vt:lpstr>
      <vt:lpstr>Wingdings</vt:lpstr>
      <vt:lpstr>Essential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Agris Daukste</dc:creator>
  <cp:lastModifiedBy>Ieva Dzirnupe</cp:lastModifiedBy>
  <cp:revision>589</cp:revision>
  <cp:lastPrinted>2024-01-16T07:42:48Z</cp:lastPrinted>
  <dcterms:created xsi:type="dcterms:W3CDTF">2016-06-17T11:54:56Z</dcterms:created>
  <dcterms:modified xsi:type="dcterms:W3CDTF">2024-06-19T13:02:57Z</dcterms:modified>
</cp:coreProperties>
</file>