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8"/>
  </p:notesMasterIdLst>
  <p:sldIdLst>
    <p:sldId id="263" r:id="rId2"/>
    <p:sldId id="1282" r:id="rId3"/>
    <p:sldId id="262" r:id="rId4"/>
    <p:sldId id="1283" r:id="rId5"/>
    <p:sldId id="267" r:id="rId6"/>
    <p:sldId id="265" r:id="rId7"/>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vis Lapiņš" initials="AL" lastIdx="1" clrIdx="0">
    <p:extLst>
      <p:ext uri="{19B8F6BF-5375-455C-9EA6-DF929625EA0E}">
        <p15:presenceInfo xmlns:p15="http://schemas.microsoft.com/office/powerpoint/2012/main" userId="S-1-5-21-738795142-1242532775-405837587-195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normalizeH="0" baseline="0">
                <a:solidFill>
                  <a:schemeClr val="dk1"/>
                </a:solidFill>
                <a:latin typeface="Times New Roman" panose="02020603050405020304" pitchFamily="18" charset="0"/>
                <a:ea typeface="+mn-ea"/>
                <a:cs typeface="Times New Roman" panose="02020603050405020304" pitchFamily="18" charset="0"/>
              </a:defRPr>
            </a:pPr>
            <a:r>
              <a:rPr lang="lv-LV" sz="2000" b="0" baseline="0" dirty="0">
                <a:latin typeface="Times New Roman" panose="02020603050405020304" pitchFamily="18" charset="0"/>
                <a:cs typeface="Times New Roman" panose="02020603050405020304" pitchFamily="18" charset="0"/>
              </a:rPr>
              <a:t>Pasākumā iesaistījās</a:t>
            </a:r>
            <a:r>
              <a:rPr lang="lv-LV" sz="2000" b="0" dirty="0">
                <a:latin typeface="Times New Roman" panose="02020603050405020304" pitchFamily="18" charset="0"/>
                <a:cs typeface="Times New Roman" panose="02020603050405020304" pitchFamily="18" charset="0"/>
              </a:rPr>
              <a:t> 29 klienti, no kuriem</a:t>
            </a:r>
            <a:r>
              <a:rPr lang="lv-LV" sz="2000" b="0" baseline="0" dirty="0">
                <a:latin typeface="Times New Roman" panose="02020603050405020304" pitchFamily="18" charset="0"/>
                <a:cs typeface="Times New Roman" panose="02020603050405020304" pitchFamily="18" charset="0"/>
              </a:rPr>
              <a:t> darba tiesiskās attiecības (DTA) uzsāka 20 klienti</a:t>
            </a:r>
            <a:r>
              <a:rPr lang="lv-LV" sz="2000" b="0" dirty="0">
                <a:latin typeface="Times New Roman" panose="02020603050405020304" pitchFamily="18" charset="0"/>
                <a:cs typeface="Times New Roman" panose="02020603050405020304" pitchFamily="18" charset="0"/>
              </a:rPr>
              <a:t> </a:t>
            </a:r>
            <a:endParaRPr lang="en-US" sz="2000" b="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dk1"/>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pieChart>
        <c:varyColors val="1"/>
        <c:ser>
          <c:idx val="0"/>
          <c:order val="0"/>
          <c:tx>
            <c:strRef>
              <c:f>Sheet1!$B$1</c:f>
              <c:strCache>
                <c:ptCount val="1"/>
                <c:pt idx="0">
                  <c:v>Klientu dalība Pasākumā</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5-5C80-4270-9529-3529CCBA87DA}"/>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5C80-4270-9529-3529CCBA87D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1-5C80-4270-9529-3529CCBA87D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2-5C80-4270-9529-3529CCBA87DA}"/>
              </c:ext>
            </c:extLst>
          </c:dPt>
          <c:dPt>
            <c:idx val="4"/>
            <c:bubble3D val="0"/>
            <c:spPr>
              <a:solidFill>
                <a:schemeClr val="bg2">
                  <a:lumMod val="90000"/>
                </a:schemeClr>
              </a:solidFill>
              <a:ln w="19050">
                <a:solidFill>
                  <a:schemeClr val="lt1"/>
                </a:solidFill>
              </a:ln>
              <a:effectLst/>
            </c:spPr>
            <c:extLst>
              <c:ext xmlns:c16="http://schemas.microsoft.com/office/drawing/2014/chart" uri="{C3380CC4-5D6E-409C-BE32-E72D297353CC}">
                <c16:uniqueId val="{00000004-5C80-4270-9529-3529CCBA87D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solidFill>
                    <a:latin typeface="+mn-lt"/>
                    <a:ea typeface="+mn-ea"/>
                    <a:cs typeface="+mn-cs"/>
                  </a:defRPr>
                </a:pPr>
                <a:endParaRPr lang="lv-LV"/>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Uzsāka DTA un turpināja darbu ceturtajā mēnesī</c:v>
                </c:pt>
                <c:pt idx="1">
                  <c:v>Uzsāka DTA, turpinās pārbaudes laiks</c:v>
                </c:pt>
                <c:pt idx="2">
                  <c:v>Uzsāka DTA, bet pārtrauca tās pārbaudes laikā</c:v>
                </c:pt>
                <c:pt idx="3">
                  <c:v>Darba meklēšanas posmā priekšlaicīgi pārtrauca dalību pasākumā</c:v>
                </c:pt>
                <c:pt idx="4">
                  <c:v>Trīs mēnešu darba meklēšanas posmā neuzsāka DTA</c:v>
                </c:pt>
              </c:strCache>
            </c:strRef>
          </c:cat>
          <c:val>
            <c:numRef>
              <c:f>Sheet1!$B$2:$B$6</c:f>
              <c:numCache>
                <c:formatCode>General</c:formatCode>
                <c:ptCount val="5"/>
                <c:pt idx="0">
                  <c:v>7</c:v>
                </c:pt>
                <c:pt idx="1">
                  <c:v>2</c:v>
                </c:pt>
                <c:pt idx="2">
                  <c:v>11</c:v>
                </c:pt>
                <c:pt idx="3">
                  <c:v>8</c:v>
                </c:pt>
                <c:pt idx="4">
                  <c:v>1</c:v>
                </c:pt>
              </c:numCache>
            </c:numRef>
          </c:val>
          <c:extLst>
            <c:ext xmlns:c16="http://schemas.microsoft.com/office/drawing/2014/chart" uri="{C3380CC4-5D6E-409C-BE32-E72D297353CC}">
              <c16:uniqueId val="{00000000-5C80-4270-9529-3529CCBA87D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206163925994887"/>
          <c:y val="0.1961784537243475"/>
          <c:w val="0.38984109414438217"/>
          <c:h val="0.75681834630584155"/>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20000"/>
        <a:lumOff val="80000"/>
      </a:schemeClr>
    </a:solidFill>
    <a:ln w="19050" cap="rnd" cmpd="sng" algn="ctr">
      <a:solidFill>
        <a:schemeClr val="accent1"/>
      </a:solidFill>
      <a:prstDash val="solid"/>
      <a:round/>
    </a:ln>
    <a:effectLst/>
  </c:spPr>
  <c:txPr>
    <a:bodyPr/>
    <a:lstStyle/>
    <a:p>
      <a:pPr>
        <a:defRPr>
          <a:solidFill>
            <a:schemeClr val="dk1"/>
          </a:solidFill>
          <a:latin typeface="+mn-lt"/>
          <a:ea typeface="+mn-ea"/>
          <a:cs typeface="+mn-cs"/>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lv-LV" sz="1600" b="1" i="0" u="none" strike="noStrike" baseline="0" dirty="0">
                <a:solidFill>
                  <a:schemeClr val="tx1"/>
                </a:solidFill>
                <a:effectLst/>
                <a:latin typeface="Times New Roman" panose="02020603050405020304" pitchFamily="18" charset="0"/>
                <a:cs typeface="Times New Roman" panose="02020603050405020304" pitchFamily="18" charset="0"/>
              </a:rPr>
              <a:t>Monitorings veikts 184 klientiem </a:t>
            </a:r>
            <a:r>
              <a:rPr lang="lv-LV" sz="1600" b="0" i="0" u="none" strike="noStrike" baseline="0" dirty="0">
                <a:solidFill>
                  <a:schemeClr val="tx1"/>
                </a:solidFill>
                <a:effectLst/>
                <a:latin typeface="Times New Roman" panose="02020603050405020304" pitchFamily="18" charset="0"/>
                <a:cs typeface="Times New Roman" panose="02020603050405020304" pitchFamily="18" charset="0"/>
              </a:rPr>
              <a:t>(līdz 14.08.2023) </a:t>
            </a:r>
            <a:r>
              <a:rPr lang="lv-LV" sz="1600" baseline="0" dirty="0">
                <a:solidFill>
                  <a:schemeClr val="tx1"/>
                </a:solidFill>
                <a:latin typeface="Times New Roman" panose="02020603050405020304" pitchFamily="18" charset="0"/>
                <a:cs typeface="Times New Roman" panose="02020603050405020304" pitchFamily="18" charset="0"/>
              </a:rPr>
              <a:t>uzrunāti</a:t>
            </a:r>
            <a:r>
              <a:rPr lang="lv-LV" sz="1600" dirty="0">
                <a:solidFill>
                  <a:schemeClr val="tx1"/>
                </a:solidFill>
                <a:latin typeface="Times New Roman" panose="02020603050405020304" pitchFamily="18" charset="0"/>
                <a:cs typeface="Times New Roman" panose="02020603050405020304" pitchFamily="18" charset="0"/>
              </a:rPr>
              <a:t> 56 klienti (30.43%)</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lv-LV"/>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524684260566588E-3"/>
          <c:y val="0.14856776242831859"/>
          <c:w val="0.99774753157394336"/>
          <c:h val="0.37868588747534293"/>
        </c:manualLayout>
      </c:layout>
      <c:pie3DChart>
        <c:varyColors val="1"/>
        <c:ser>
          <c:idx val="0"/>
          <c:order val="0"/>
          <c:tx>
            <c:strRef>
              <c:f>Sheet1!$B$1</c:f>
              <c:strCache>
                <c:ptCount val="1"/>
                <c:pt idx="0">
                  <c:v>Līdz Pasākuma iesaistes beigām redzeslokā jeb monitorings tika veikts 184 klientiem (senākajam klientam bezdarbnieka statuss piešķirts no 02.12.2009. bet jaunākajam no 14.08.2023.), no kuriem Pasākuma mērķa grupai atbilda 56 klienti (30.43%).</c:v>
                </c:pt>
              </c:strCache>
            </c:strRef>
          </c:tx>
          <c:dPt>
            <c:idx val="0"/>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1-BF8D-4662-ADA9-753FD165302B}"/>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2-B39E-4CD3-899F-BEAE4515ED73}"/>
              </c:ext>
            </c:extLst>
          </c:dPt>
          <c:dPt>
            <c:idx val="2"/>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BF8D-4662-ADA9-753FD165302B}"/>
              </c:ext>
            </c:extLst>
          </c:dPt>
          <c:dPt>
            <c:idx val="3"/>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7-BF8D-4662-ADA9-753FD165302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Dalība Pasākumā</c:v>
                </c:pt>
                <c:pt idx="1">
                  <c:v>Atteicās no iespējas iesaistīties Pasākumā</c:v>
                </c:pt>
                <c:pt idx="2">
                  <c:v>Mentora konsultācijas klientiem, neiesaistot Pasākumā</c:v>
                </c:pt>
                <c:pt idx="3">
                  <c:v>Atradās pasīvā komunikācijas procesā, līdz 31.08.2023. neuzsākot dalību pasākumā</c:v>
                </c:pt>
              </c:strCache>
            </c:strRef>
          </c:cat>
          <c:val>
            <c:numRef>
              <c:f>Sheet1!$B$2:$B$5</c:f>
              <c:numCache>
                <c:formatCode>General</c:formatCode>
                <c:ptCount val="4"/>
                <c:pt idx="0">
                  <c:v>29</c:v>
                </c:pt>
                <c:pt idx="1">
                  <c:v>15</c:v>
                </c:pt>
                <c:pt idx="2">
                  <c:v>6</c:v>
                </c:pt>
                <c:pt idx="3">
                  <c:v>6</c:v>
                </c:pt>
              </c:numCache>
            </c:numRef>
          </c:val>
          <c:extLst>
            <c:ext xmlns:c16="http://schemas.microsoft.com/office/drawing/2014/chart" uri="{C3380CC4-5D6E-409C-BE32-E72D297353CC}">
              <c16:uniqueId val="{00000000-B39E-4CD3-899F-BEAE4515ED73}"/>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5.6548901435871567E-2"/>
          <c:y val="0.5446687257784133"/>
          <c:w val="0.88690219712825691"/>
          <c:h val="0.36626590034853967"/>
        </c:manualLayout>
      </c:layout>
      <c:overlay val="0"/>
      <c:spPr>
        <a:solidFill>
          <a:schemeClr val="accent1">
            <a:lumMod val="20000"/>
            <a:lumOff val="80000"/>
          </a:schemeClr>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77DA1C3C-BF6B-4C22-BF21-8EAF6DB91FD9}" type="datetimeFigureOut">
              <a:rPr lang="lv-LV" smtClean="0"/>
              <a:t>25.06.2024</a:t>
            </a:fld>
            <a:endParaRPr lang="lv-LV"/>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EAE85D15-20E9-442D-A3A5-0C83BF46722A}" type="slidenum">
              <a:rPr lang="lv-LV" smtClean="0"/>
              <a:t>‹#›</a:t>
            </a:fld>
            <a:endParaRPr lang="lv-LV"/>
          </a:p>
        </p:txBody>
      </p:sp>
    </p:spTree>
    <p:extLst>
      <p:ext uri="{BB962C8B-B14F-4D97-AF65-F5344CB8AC3E}">
        <p14:creationId xmlns:p14="http://schemas.microsoft.com/office/powerpoint/2010/main" val="5622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1B279CF9-1BEB-4BD2-BFB6-79C9D6052C24}" type="slidenum">
              <a:rPr lang="lv-LV" smtClean="0"/>
              <a:t>1</a:t>
            </a:fld>
            <a:endParaRPr lang="lv-LV" dirty="0"/>
          </a:p>
        </p:txBody>
      </p:sp>
    </p:spTree>
    <p:extLst>
      <p:ext uri="{BB962C8B-B14F-4D97-AF65-F5344CB8AC3E}">
        <p14:creationId xmlns:p14="http://schemas.microsoft.com/office/powerpoint/2010/main" val="276171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lv-LV" sz="1000" b="0" dirty="0"/>
          </a:p>
        </p:txBody>
      </p:sp>
      <p:sp>
        <p:nvSpPr>
          <p:cNvPr id="4" name="Slide Number Placeholder 3"/>
          <p:cNvSpPr>
            <a:spLocks noGrp="1"/>
          </p:cNvSpPr>
          <p:nvPr>
            <p:ph type="sldNum" sz="quarter" idx="10"/>
          </p:nvPr>
        </p:nvSpPr>
        <p:spPr/>
        <p:txBody>
          <a:bodyPr/>
          <a:lstStyle/>
          <a:p>
            <a:pPr marL="0" marR="0" lvl="0" indent="0" algn="r" defTabSz="939575" rtl="0" eaLnBrk="1" fontAlgn="auto" latinLnBrk="0" hangingPunct="1">
              <a:lnSpc>
                <a:spcPct val="100000"/>
              </a:lnSpc>
              <a:spcBef>
                <a:spcPts val="0"/>
              </a:spcBef>
              <a:spcAft>
                <a:spcPts val="0"/>
              </a:spcAft>
              <a:buClrTx/>
              <a:buSzTx/>
              <a:buFontTx/>
              <a:buNone/>
              <a:tabLst/>
              <a:defRPr/>
            </a:pPr>
            <a:fld id="{1B279CF9-1BEB-4BD2-BFB6-79C9D6052C24}" type="slidenum">
              <a:rPr kumimoji="0" lang="lv-LV"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9575" rtl="0" eaLnBrk="1" fontAlgn="auto" latinLnBrk="0" hangingPunct="1">
                <a:lnSpc>
                  <a:spcPct val="100000"/>
                </a:lnSpc>
                <a:spcBef>
                  <a:spcPts val="0"/>
                </a:spcBef>
                <a:spcAft>
                  <a:spcPts val="0"/>
                </a:spcAft>
                <a:buClrTx/>
                <a:buSzTx/>
                <a:buFontTx/>
                <a:buNone/>
                <a:tabLst/>
                <a:defRPr/>
              </a:pPr>
              <a:t>2</a:t>
            </a:fld>
            <a:endParaRPr kumimoji="0" lang="lv-LV"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056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403747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184558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1383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355496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069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1887482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609208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326271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178369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DC5CE88-D0DF-4C9A-8170-463666E0323A}" type="datetimeFigureOut">
              <a:rPr lang="lv-LV" smtClean="0"/>
              <a:t>25.06.2024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18815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C5CE88-D0DF-4C9A-8170-463666E0323A}" type="datetimeFigureOut">
              <a:rPr lang="lv-LV" smtClean="0"/>
              <a:t>25.06.2024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79066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C5CE88-D0DF-4C9A-8170-463666E0323A}" type="datetimeFigureOut">
              <a:rPr lang="lv-LV" smtClean="0"/>
              <a:t>25.06.2024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264200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C5CE88-D0DF-4C9A-8170-463666E0323A}" type="datetimeFigureOut">
              <a:rPr lang="lv-LV" smtClean="0"/>
              <a:t>25.06.2024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394444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C5CE88-D0DF-4C9A-8170-463666E0323A}" type="datetimeFigureOut">
              <a:rPr lang="lv-LV" smtClean="0"/>
              <a:t>25.06.2024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31136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C5CE88-D0DF-4C9A-8170-463666E0323A}" type="datetimeFigureOut">
              <a:rPr lang="lv-LV" smtClean="0"/>
              <a:t>25.06.2024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1815045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DC5CE88-D0DF-4C9A-8170-463666E0323A}" type="datetimeFigureOut">
              <a:rPr lang="lv-LV" smtClean="0"/>
              <a:t>25.06.2024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D5DB609B-4BEA-4264-AB4F-6EE0A2962E1C}" type="slidenum">
              <a:rPr lang="lv-LV" smtClean="0"/>
              <a:t>‹#›</a:t>
            </a:fld>
            <a:endParaRPr lang="lv-LV"/>
          </a:p>
        </p:txBody>
      </p:sp>
    </p:spTree>
    <p:extLst>
      <p:ext uri="{BB962C8B-B14F-4D97-AF65-F5344CB8AC3E}">
        <p14:creationId xmlns:p14="http://schemas.microsoft.com/office/powerpoint/2010/main" val="8525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C5CE88-D0DF-4C9A-8170-463666E0323A}" type="datetimeFigureOut">
              <a:rPr lang="lv-LV" smtClean="0"/>
              <a:t>25.06.2024</a:t>
            </a:fld>
            <a:endParaRPr lang="lv-LV"/>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DB609B-4BEA-4264-AB4F-6EE0A2962E1C}" type="slidenum">
              <a:rPr lang="lv-LV" smtClean="0"/>
              <a:t>‹#›</a:t>
            </a:fld>
            <a:endParaRPr lang="lv-LV"/>
          </a:p>
        </p:txBody>
      </p:sp>
    </p:spTree>
    <p:extLst>
      <p:ext uri="{BB962C8B-B14F-4D97-AF65-F5344CB8AC3E}">
        <p14:creationId xmlns:p14="http://schemas.microsoft.com/office/powerpoint/2010/main" val="365529083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sv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8" y="3171039"/>
            <a:ext cx="9144000" cy="1928476"/>
          </a:xfrm>
        </p:spPr>
        <p:txBody>
          <a:bodyPr>
            <a:normAutofit/>
          </a:bodyPr>
          <a:lstStyle/>
          <a:p>
            <a:pPr algn="ctr"/>
            <a:r>
              <a:rPr lang="lv-LV" sz="3600" dirty="0">
                <a:latin typeface="Times New Roman" panose="02020603050405020304" pitchFamily="18" charset="0"/>
                <a:cs typeface="Times New Roman" panose="02020603050405020304" pitchFamily="18" charset="0"/>
              </a:rPr>
              <a:t>Nodarbinātības atbalsta centrs personām ar invaliditāti</a:t>
            </a:r>
            <a:br>
              <a:rPr lang="lv-LV" sz="4400" b="1" dirty="0">
                <a:latin typeface="Times New Roman" panose="02020603050405020304" pitchFamily="18" charset="0"/>
                <a:cs typeface="Times New Roman" panose="02020603050405020304" pitchFamily="18" charset="0"/>
              </a:rPr>
            </a:br>
            <a:endParaRPr lang="lv-LV" sz="4400" dirty="0">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A4F8E4C-8471-4655-B4C3-27041FFA82F4}"/>
              </a:ext>
            </a:extLst>
          </p:cNvPr>
          <p:cNvSpPr>
            <a:spLocks noGrp="1"/>
          </p:cNvSpPr>
          <p:nvPr>
            <p:ph type="subTitle" idx="1"/>
          </p:nvPr>
        </p:nvSpPr>
        <p:spPr>
          <a:xfrm>
            <a:off x="482149" y="4320330"/>
            <a:ext cx="9082626" cy="1301600"/>
          </a:xfrm>
        </p:spPr>
        <p:txBody>
          <a:bodyPr>
            <a:noAutofit/>
          </a:bodyPr>
          <a:lstStyle/>
          <a:p>
            <a:pPr algn="r"/>
            <a:endParaRPr lang="lv-LV" sz="1800" dirty="0">
              <a:solidFill>
                <a:schemeClr val="tx1"/>
              </a:solidFill>
              <a:latin typeface="Times New Roman" panose="02020603050405020304" pitchFamily="18" charset="0"/>
              <a:cs typeface="Times New Roman" panose="02020603050405020304" pitchFamily="18" charset="0"/>
            </a:endParaRPr>
          </a:p>
          <a:p>
            <a:pPr algn="l"/>
            <a:r>
              <a:rPr lang="lv-LV" sz="2000" dirty="0">
                <a:solidFill>
                  <a:schemeClr val="tx1"/>
                </a:solidFill>
                <a:latin typeface="Times New Roman" panose="02020603050405020304" pitchFamily="18" charset="0"/>
                <a:cs typeface="Times New Roman" panose="02020603050405020304" pitchFamily="18" charset="0"/>
              </a:rPr>
              <a:t>Rīgas reģionālās filiāles atbalsta pasākuma pilotprojekts 2023 – </a:t>
            </a:r>
          </a:p>
          <a:p>
            <a:pPr algn="l"/>
            <a:r>
              <a:rPr lang="lv-LV" sz="2000" dirty="0">
                <a:solidFill>
                  <a:schemeClr val="accent2"/>
                </a:solidFill>
                <a:latin typeface="Times New Roman" panose="02020603050405020304" pitchFamily="18" charset="0"/>
                <a:cs typeface="Times New Roman" panose="02020603050405020304" pitchFamily="18" charset="0"/>
              </a:rPr>
              <a:t>MENTORA PAKALPOJUMI</a:t>
            </a:r>
            <a:endParaRPr lang="lv-LV"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5577636-D2C0-4F08-9C2F-67E4173035C6}"/>
              </a:ext>
            </a:extLst>
          </p:cNvPr>
          <p:cNvSpPr/>
          <p:nvPr/>
        </p:nvSpPr>
        <p:spPr>
          <a:xfrm>
            <a:off x="7074147" y="5442445"/>
            <a:ext cx="2172390" cy="1054135"/>
          </a:xfrm>
          <a:prstGeom prst="rect">
            <a:avLst/>
          </a:prstGeom>
        </p:spPr>
        <p:txBody>
          <a:bodyPr wrap="none">
            <a:spAutoFit/>
          </a:bodyPr>
          <a:lstStyle/>
          <a:p>
            <a:pPr algn="r"/>
            <a:r>
              <a:rPr lang="lv-LV" sz="1200" b="1" dirty="0">
                <a:latin typeface="Times New Roman" panose="02020603050405020304" pitchFamily="18" charset="0"/>
                <a:ea typeface="Verdana" panose="020B0604030504040204" pitchFamily="34" charset="0"/>
                <a:cs typeface="Times New Roman" panose="02020603050405020304" pitchFamily="18" charset="0"/>
              </a:rPr>
              <a:t>Alvis Lapiņš</a:t>
            </a:r>
          </a:p>
          <a:p>
            <a:pPr algn="r"/>
            <a:r>
              <a:rPr lang="lv-LV" sz="1200" dirty="0">
                <a:latin typeface="Times New Roman" panose="02020603050405020304" pitchFamily="18" charset="0"/>
                <a:ea typeface="Verdana" panose="020B0604030504040204" pitchFamily="34" charset="0"/>
                <a:cs typeface="Times New Roman" panose="02020603050405020304" pitchFamily="18" charset="0"/>
              </a:rPr>
              <a:t>Rīgas reģionālās filiāles</a:t>
            </a:r>
          </a:p>
          <a:p>
            <a:pPr algn="r"/>
            <a:r>
              <a:rPr lang="lv-LV" sz="1200" dirty="0">
                <a:latin typeface="Times New Roman" panose="02020603050405020304" pitchFamily="18" charset="0"/>
                <a:ea typeface="Verdana" panose="020B0604030504040204" pitchFamily="34" charset="0"/>
                <a:cs typeface="Times New Roman" panose="02020603050405020304" pitchFamily="18" charset="0"/>
              </a:rPr>
              <a:t>Nodarbinātības atbalsta centra</a:t>
            </a:r>
          </a:p>
          <a:p>
            <a:pPr algn="r"/>
            <a:r>
              <a:rPr lang="lv-LV" sz="1200" dirty="0">
                <a:latin typeface="Times New Roman" panose="02020603050405020304" pitchFamily="18" charset="0"/>
                <a:ea typeface="Verdana" panose="020B0604030504040204" pitchFamily="34" charset="0"/>
                <a:cs typeface="Times New Roman" panose="02020603050405020304" pitchFamily="18" charset="0"/>
              </a:rPr>
              <a:t>personām ar invaliditāti vadītājs</a:t>
            </a:r>
            <a:endParaRPr lang="lv-LV" sz="1200" dirty="0">
              <a:solidFill>
                <a:srgbClr val="F26419"/>
              </a:solidFill>
              <a:latin typeface="Times New Roman" panose="02020603050405020304" pitchFamily="18" charset="0"/>
              <a:ea typeface="Verdana" panose="020B0604030504040204" pitchFamily="34" charset="0"/>
              <a:cs typeface="Times New Roman" panose="02020603050405020304" pitchFamily="18" charset="0"/>
            </a:endParaRPr>
          </a:p>
          <a:p>
            <a:pPr algn="r">
              <a:spcBef>
                <a:spcPts val="300"/>
              </a:spcBef>
            </a:pPr>
            <a:r>
              <a:rPr lang="lv-LV" altLang="en-US" sz="1200" dirty="0">
                <a:solidFill>
                  <a:schemeClr val="accent6">
                    <a:lumMod val="75000"/>
                  </a:schemeClr>
                </a:solidFill>
                <a:latin typeface="Times New Roman" panose="02020603050405020304" pitchFamily="18" charset="0"/>
                <a:ea typeface="Verdana" panose="020B0604030504040204" pitchFamily="34" charset="0"/>
                <a:cs typeface="Times New Roman" panose="02020603050405020304" pitchFamily="18" charset="0"/>
              </a:rPr>
              <a:t>2024</a:t>
            </a:r>
          </a:p>
        </p:txBody>
      </p:sp>
      <p:pic>
        <p:nvPicPr>
          <p:cNvPr id="9" name="Picture 6">
            <a:extLst>
              <a:ext uri="{FF2B5EF4-FFF2-40B4-BE49-F238E27FC236}">
                <a16:creationId xmlns:a16="http://schemas.microsoft.com/office/drawing/2014/main" id="{72CA29B5-8F86-41E1-8E1F-DA2BC71F39BA}"/>
              </a:ext>
            </a:extLst>
          </p:cNvPr>
          <p:cNvPicPr>
            <a:picLocks noChangeAspect="1"/>
          </p:cNvPicPr>
          <p:nvPr/>
        </p:nvPicPr>
        <p:blipFill>
          <a:blip r:embed="rId3"/>
          <a:stretch>
            <a:fillRect/>
          </a:stretch>
        </p:blipFill>
        <p:spPr>
          <a:xfrm>
            <a:off x="0" y="6622194"/>
            <a:ext cx="12192000" cy="244656"/>
          </a:xfrm>
          <a:prstGeom prst="rect">
            <a:avLst/>
          </a:prstGeom>
          <a:noFill/>
          <a:ln cap="flat">
            <a:noFill/>
          </a:ln>
        </p:spPr>
      </p:pic>
      <p:pic>
        <p:nvPicPr>
          <p:cNvPr id="5" name="Picture 4">
            <a:extLst>
              <a:ext uri="{FF2B5EF4-FFF2-40B4-BE49-F238E27FC236}">
                <a16:creationId xmlns:a16="http://schemas.microsoft.com/office/drawing/2014/main" id="{49C73966-10BF-42BE-B8B9-B8E12DE18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462" y="780315"/>
            <a:ext cx="1492327" cy="1803493"/>
          </a:xfrm>
          <a:prstGeom prst="rect">
            <a:avLst/>
          </a:prstGeom>
        </p:spPr>
      </p:pic>
      <p:pic>
        <p:nvPicPr>
          <p:cNvPr id="10" name="Graphic 9" descr="Universal Access">
            <a:extLst>
              <a:ext uri="{FF2B5EF4-FFF2-40B4-BE49-F238E27FC236}">
                <a16:creationId xmlns:a16="http://schemas.microsoft.com/office/drawing/2014/main" id="{6D5EA003-613A-466B-8679-6F711B2FB9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6604" y="4943223"/>
            <a:ext cx="2425396" cy="2052577"/>
          </a:xfrm>
          <a:prstGeom prst="rect">
            <a:avLst/>
          </a:prstGeom>
        </p:spPr>
      </p:pic>
    </p:spTree>
    <p:extLst>
      <p:ext uri="{BB962C8B-B14F-4D97-AF65-F5344CB8AC3E}">
        <p14:creationId xmlns:p14="http://schemas.microsoft.com/office/powerpoint/2010/main" val="3909412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42B8D1-2AE1-4C04-8901-DE0207E56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380" y="983311"/>
            <a:ext cx="7942620" cy="5883078"/>
          </a:xfrm>
          <a:prstGeom prst="rect">
            <a:avLst/>
          </a:prstGeom>
        </p:spPr>
      </p:pic>
      <p:grpSp>
        <p:nvGrpSpPr>
          <p:cNvPr id="3" name="Group 2">
            <a:extLst>
              <a:ext uri="{FF2B5EF4-FFF2-40B4-BE49-F238E27FC236}">
                <a16:creationId xmlns:a16="http://schemas.microsoft.com/office/drawing/2014/main" id="{CBC107D1-A39A-4563-9D5A-6AC6618E45DB}"/>
              </a:ext>
            </a:extLst>
          </p:cNvPr>
          <p:cNvGrpSpPr/>
          <p:nvPr/>
        </p:nvGrpSpPr>
        <p:grpSpPr>
          <a:xfrm>
            <a:off x="0" y="-14432"/>
            <a:ext cx="12192000" cy="1010214"/>
            <a:chOff x="0" y="-14432"/>
            <a:chExt cx="12192000" cy="1010214"/>
          </a:xfrm>
          <a:solidFill>
            <a:schemeClr val="accent1"/>
          </a:solidFill>
        </p:grpSpPr>
        <p:grpSp>
          <p:nvGrpSpPr>
            <p:cNvPr id="13" name="Group 12">
              <a:extLst>
                <a:ext uri="{FF2B5EF4-FFF2-40B4-BE49-F238E27FC236}">
                  <a16:creationId xmlns:a16="http://schemas.microsoft.com/office/drawing/2014/main" id="{ACB34A98-3319-468F-8485-A15F23AC8B46}"/>
                </a:ext>
              </a:extLst>
            </p:cNvPr>
            <p:cNvGrpSpPr/>
            <p:nvPr/>
          </p:nvGrpSpPr>
          <p:grpSpPr>
            <a:xfrm>
              <a:off x="0" y="-14432"/>
              <a:ext cx="12192000" cy="1010214"/>
              <a:chOff x="0" y="-21091"/>
              <a:chExt cx="12192000" cy="819203"/>
            </a:xfrm>
            <a:grpFill/>
          </p:grpSpPr>
          <p:grpSp>
            <p:nvGrpSpPr>
              <p:cNvPr id="14" name="Group 13">
                <a:extLst>
                  <a:ext uri="{FF2B5EF4-FFF2-40B4-BE49-F238E27FC236}">
                    <a16:creationId xmlns:a16="http://schemas.microsoft.com/office/drawing/2014/main" id="{10F7E9B2-054F-4F9A-9940-A3304341B3A1}"/>
                  </a:ext>
                </a:extLst>
              </p:cNvPr>
              <p:cNvGrpSpPr/>
              <p:nvPr/>
            </p:nvGrpSpPr>
            <p:grpSpPr>
              <a:xfrm>
                <a:off x="0" y="-21091"/>
                <a:ext cx="12192000" cy="819203"/>
                <a:chOff x="-4" y="1430500"/>
                <a:chExt cx="12192000" cy="1073634"/>
              </a:xfrm>
              <a:grpFill/>
            </p:grpSpPr>
            <p:sp>
              <p:nvSpPr>
                <p:cNvPr id="17" name="Taisnstūris 14">
                  <a:extLst>
                    <a:ext uri="{FF2B5EF4-FFF2-40B4-BE49-F238E27FC236}">
                      <a16:creationId xmlns:a16="http://schemas.microsoft.com/office/drawing/2014/main" id="{6062DCE7-8938-48F0-AC43-2A89611C435A}"/>
                    </a:ext>
                  </a:extLst>
                </p:cNvPr>
                <p:cNvSpPr/>
                <p:nvPr/>
              </p:nvSpPr>
              <p:spPr>
                <a:xfrm>
                  <a:off x="-4" y="1430500"/>
                  <a:ext cx="12192000" cy="10736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BBFF8CD2-9C5B-42AA-AABF-12A1883EA74F}"/>
                    </a:ext>
                  </a:extLst>
                </p:cNvPr>
                <p:cNvSpPr/>
                <p:nvPr/>
              </p:nvSpPr>
              <p:spPr>
                <a:xfrm>
                  <a:off x="365836" y="1748513"/>
                  <a:ext cx="9442665" cy="599148"/>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spcBef>
                      <a:spcPct val="0"/>
                    </a:spcBef>
                  </a:pPr>
                  <a:r>
                    <a:rPr lang="lv-LV" sz="2400" b="1"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Nodarbinātības atbalsta centrs personām ar invaliditāti kopš 2022. gada rudens</a:t>
                  </a:r>
                </a:p>
              </p:txBody>
            </p:sp>
          </p:grpSp>
          <p:sp>
            <p:nvSpPr>
              <p:cNvPr id="15" name="Rectangle 14">
                <a:extLst>
                  <a:ext uri="{FF2B5EF4-FFF2-40B4-BE49-F238E27FC236}">
                    <a16:creationId xmlns:a16="http://schemas.microsoft.com/office/drawing/2014/main" id="{D0C25CFB-A1BF-4E16-8B2C-F0C569E78280}"/>
                  </a:ext>
                </a:extLst>
              </p:cNvPr>
              <p:cNvSpPr/>
              <p:nvPr/>
            </p:nvSpPr>
            <p:spPr>
              <a:xfrm>
                <a:off x="10090339" y="450096"/>
                <a:ext cx="1977185" cy="291091"/>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spcBef>
                    <a:spcPct val="0"/>
                  </a:spcBef>
                </a:pPr>
                <a:r>
                  <a:rPr lang="lv-LV" sz="12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ATBALSTA pakalpojumi</a:t>
                </a:r>
              </a:p>
            </p:txBody>
          </p:sp>
        </p:grpSp>
        <p:pic>
          <p:nvPicPr>
            <p:cNvPr id="24" name="Graphic 23" descr="Handshake">
              <a:extLst>
                <a:ext uri="{FF2B5EF4-FFF2-40B4-BE49-F238E27FC236}">
                  <a16:creationId xmlns:a16="http://schemas.microsoft.com/office/drawing/2014/main" id="{069833A3-741F-4013-AF64-F13CFABB18E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160094">
              <a:off x="11400252" y="25006"/>
              <a:ext cx="685832" cy="771369"/>
            </a:xfrm>
            <a:prstGeom prst="rect">
              <a:avLst/>
            </a:prstGeom>
          </p:spPr>
        </p:pic>
      </p:grpSp>
      <p:grpSp>
        <p:nvGrpSpPr>
          <p:cNvPr id="48" name="Group 47">
            <a:extLst>
              <a:ext uri="{FF2B5EF4-FFF2-40B4-BE49-F238E27FC236}">
                <a16:creationId xmlns:a16="http://schemas.microsoft.com/office/drawing/2014/main" id="{E527CA87-E574-4B55-843E-D13BE82070BE}"/>
              </a:ext>
            </a:extLst>
          </p:cNvPr>
          <p:cNvGrpSpPr/>
          <p:nvPr/>
        </p:nvGrpSpPr>
        <p:grpSpPr>
          <a:xfrm>
            <a:off x="6393698" y="2238454"/>
            <a:ext cx="5303542" cy="813804"/>
            <a:chOff x="4762920" y="2176781"/>
            <a:chExt cx="5303542" cy="813804"/>
          </a:xfrm>
        </p:grpSpPr>
        <p:sp>
          <p:nvSpPr>
            <p:cNvPr id="25" name="Rectangle 24">
              <a:extLst>
                <a:ext uri="{FF2B5EF4-FFF2-40B4-BE49-F238E27FC236}">
                  <a16:creationId xmlns:a16="http://schemas.microsoft.com/office/drawing/2014/main" id="{7AF7B4BC-B933-4FBC-8F1E-05A70A48A56D}"/>
                </a:ext>
              </a:extLst>
            </p:cNvPr>
            <p:cNvSpPr/>
            <p:nvPr/>
          </p:nvSpPr>
          <p:spPr>
            <a:xfrm>
              <a:off x="4762920" y="2176781"/>
              <a:ext cx="5303542" cy="813804"/>
            </a:xfrm>
            <a:prstGeom prst="rect">
              <a:avLst/>
            </a:prstGeom>
            <a:solidFill>
              <a:srgbClr val="428E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26" name="Graphic 25" descr="Wheelchair Access">
              <a:extLst>
                <a:ext uri="{FF2B5EF4-FFF2-40B4-BE49-F238E27FC236}">
                  <a16:creationId xmlns:a16="http://schemas.microsoft.com/office/drawing/2014/main" id="{AC31A9F0-7997-4E14-9A03-699D618C940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75558" y="2294264"/>
              <a:ext cx="576045" cy="576045"/>
            </a:xfrm>
            <a:prstGeom prst="rect">
              <a:avLst/>
            </a:prstGeom>
          </p:spPr>
        </p:pic>
        <p:sp>
          <p:nvSpPr>
            <p:cNvPr id="27" name="Rectangle 26">
              <a:extLst>
                <a:ext uri="{FF2B5EF4-FFF2-40B4-BE49-F238E27FC236}">
                  <a16:creationId xmlns:a16="http://schemas.microsoft.com/office/drawing/2014/main" id="{05579E7C-F898-4C11-AD93-8E19AB24B173}"/>
                </a:ext>
              </a:extLst>
            </p:cNvPr>
            <p:cNvSpPr/>
            <p:nvPr/>
          </p:nvSpPr>
          <p:spPr>
            <a:xfrm>
              <a:off x="5564240" y="2394768"/>
              <a:ext cx="4087223" cy="326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dirty="0">
                  <a:latin typeface="Times New Roman" panose="02020603050405020304" pitchFamily="18" charset="0"/>
                  <a:cs typeface="Times New Roman" panose="02020603050405020304" pitchFamily="18" charset="0"/>
                </a:rPr>
                <a:t>Pielāgotas telpas</a:t>
              </a:r>
            </a:p>
          </p:txBody>
        </p:sp>
      </p:grpSp>
      <p:grpSp>
        <p:nvGrpSpPr>
          <p:cNvPr id="47" name="Group 46">
            <a:extLst>
              <a:ext uri="{FF2B5EF4-FFF2-40B4-BE49-F238E27FC236}">
                <a16:creationId xmlns:a16="http://schemas.microsoft.com/office/drawing/2014/main" id="{4E156EF2-C49E-469E-B842-C33157AFF1A9}"/>
              </a:ext>
            </a:extLst>
          </p:cNvPr>
          <p:cNvGrpSpPr/>
          <p:nvPr/>
        </p:nvGrpSpPr>
        <p:grpSpPr>
          <a:xfrm>
            <a:off x="6393698" y="1223164"/>
            <a:ext cx="5303542" cy="813804"/>
            <a:chOff x="4762920" y="1145856"/>
            <a:chExt cx="5303542" cy="813804"/>
          </a:xfrm>
        </p:grpSpPr>
        <p:sp>
          <p:nvSpPr>
            <p:cNvPr id="10" name="Rectangle 9">
              <a:extLst>
                <a:ext uri="{FF2B5EF4-FFF2-40B4-BE49-F238E27FC236}">
                  <a16:creationId xmlns:a16="http://schemas.microsoft.com/office/drawing/2014/main" id="{2BDC4C16-E530-4696-BBAD-CE840DF37062}"/>
                </a:ext>
              </a:extLst>
            </p:cNvPr>
            <p:cNvSpPr/>
            <p:nvPr/>
          </p:nvSpPr>
          <p:spPr>
            <a:xfrm>
              <a:off x="4762920" y="1145856"/>
              <a:ext cx="5303542" cy="813804"/>
            </a:xfrm>
            <a:prstGeom prst="rect">
              <a:avLst/>
            </a:prstGeom>
            <a:solidFill>
              <a:srgbClr val="428E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2C5B1A4-BD07-419F-BE98-A90E9B623673}"/>
                </a:ext>
              </a:extLst>
            </p:cNvPr>
            <p:cNvSpPr/>
            <p:nvPr/>
          </p:nvSpPr>
          <p:spPr>
            <a:xfrm>
              <a:off x="5483228" y="1363843"/>
              <a:ext cx="4168236" cy="521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dirty="0">
                  <a:latin typeface="Times New Roman" panose="02020603050405020304" pitchFamily="18" charset="0"/>
                  <a:cs typeface="Times New Roman" panose="02020603050405020304" pitchFamily="18" charset="0"/>
                </a:rPr>
                <a:t>Rīgas reģionālajā filiālē</a:t>
              </a:r>
            </a:p>
            <a:p>
              <a:r>
                <a:rPr lang="lv-LV" dirty="0">
                  <a:latin typeface="Times New Roman" panose="02020603050405020304" pitchFamily="18" charset="0"/>
                  <a:cs typeface="Times New Roman" panose="02020603050405020304" pitchFamily="18" charset="0"/>
                </a:rPr>
                <a:t>Jēzuzbaznīcas ielā 11, Rīgā, 1. stāvā</a:t>
              </a:r>
            </a:p>
          </p:txBody>
        </p:sp>
        <p:pic>
          <p:nvPicPr>
            <p:cNvPr id="28" name="Graphic 27" descr="Map compass">
              <a:extLst>
                <a:ext uri="{FF2B5EF4-FFF2-40B4-BE49-F238E27FC236}">
                  <a16:creationId xmlns:a16="http://schemas.microsoft.com/office/drawing/2014/main" id="{C1579E50-FD61-4F60-A8C6-F8778276511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20961" y="1241867"/>
              <a:ext cx="629556" cy="629556"/>
            </a:xfrm>
            <a:prstGeom prst="rect">
              <a:avLst/>
            </a:prstGeom>
          </p:spPr>
        </p:pic>
      </p:grpSp>
      <p:grpSp>
        <p:nvGrpSpPr>
          <p:cNvPr id="49" name="Group 48">
            <a:extLst>
              <a:ext uri="{FF2B5EF4-FFF2-40B4-BE49-F238E27FC236}">
                <a16:creationId xmlns:a16="http://schemas.microsoft.com/office/drawing/2014/main" id="{77D8B3E6-48E0-4F05-9FC7-81A22A07CC23}"/>
              </a:ext>
            </a:extLst>
          </p:cNvPr>
          <p:cNvGrpSpPr/>
          <p:nvPr/>
        </p:nvGrpSpPr>
        <p:grpSpPr>
          <a:xfrm>
            <a:off x="6392939" y="4269034"/>
            <a:ext cx="5303542" cy="813804"/>
            <a:chOff x="4762920" y="3228046"/>
            <a:chExt cx="5303542" cy="813804"/>
          </a:xfrm>
        </p:grpSpPr>
        <p:sp>
          <p:nvSpPr>
            <p:cNvPr id="35" name="Rectangle 34">
              <a:extLst>
                <a:ext uri="{FF2B5EF4-FFF2-40B4-BE49-F238E27FC236}">
                  <a16:creationId xmlns:a16="http://schemas.microsoft.com/office/drawing/2014/main" id="{A55BCBB4-C03B-43C1-A621-86374F79DCD4}"/>
                </a:ext>
              </a:extLst>
            </p:cNvPr>
            <p:cNvSpPr/>
            <p:nvPr/>
          </p:nvSpPr>
          <p:spPr>
            <a:xfrm>
              <a:off x="4762920" y="3228046"/>
              <a:ext cx="5303542" cy="813804"/>
            </a:xfrm>
            <a:prstGeom prst="rect">
              <a:avLst/>
            </a:prstGeom>
            <a:solidFill>
              <a:srgbClr val="428E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F25F0635-58E0-4A37-A745-40648766ADCE}"/>
                </a:ext>
              </a:extLst>
            </p:cNvPr>
            <p:cNvSpPr/>
            <p:nvPr/>
          </p:nvSpPr>
          <p:spPr>
            <a:xfrm>
              <a:off x="5564240" y="3446033"/>
              <a:ext cx="4477585" cy="326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dirty="0">
                  <a:latin typeface="Times New Roman" panose="02020603050405020304" pitchFamily="18" charset="0"/>
                  <a:cs typeface="Times New Roman" panose="02020603050405020304" pitchFamily="18" charset="0"/>
                </a:rPr>
                <a:t>Mentora pakalpojums darba meklēšanas un uzsākšanas posmā</a:t>
              </a:r>
            </a:p>
          </p:txBody>
        </p:sp>
        <p:pic>
          <p:nvPicPr>
            <p:cNvPr id="34" name="Graphic 33" descr="Workflow">
              <a:extLst>
                <a:ext uri="{FF2B5EF4-FFF2-40B4-BE49-F238E27FC236}">
                  <a16:creationId xmlns:a16="http://schemas.microsoft.com/office/drawing/2014/main" id="{DD515C75-442F-4E65-B999-07C912E062B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55294" y="3322907"/>
              <a:ext cx="629556" cy="629556"/>
            </a:xfrm>
            <a:prstGeom prst="rect">
              <a:avLst/>
            </a:prstGeom>
          </p:spPr>
        </p:pic>
      </p:grpSp>
      <p:grpSp>
        <p:nvGrpSpPr>
          <p:cNvPr id="50" name="Group 49">
            <a:extLst>
              <a:ext uri="{FF2B5EF4-FFF2-40B4-BE49-F238E27FC236}">
                <a16:creationId xmlns:a16="http://schemas.microsoft.com/office/drawing/2014/main" id="{97A45C63-0B1C-46E7-BB04-A22804FE1C61}"/>
              </a:ext>
            </a:extLst>
          </p:cNvPr>
          <p:cNvGrpSpPr/>
          <p:nvPr/>
        </p:nvGrpSpPr>
        <p:grpSpPr>
          <a:xfrm>
            <a:off x="6392939" y="3253744"/>
            <a:ext cx="5303542" cy="813804"/>
            <a:chOff x="4762161" y="4353832"/>
            <a:chExt cx="5303542" cy="813804"/>
          </a:xfrm>
        </p:grpSpPr>
        <p:sp>
          <p:nvSpPr>
            <p:cNvPr id="37" name="Rectangle 36">
              <a:extLst>
                <a:ext uri="{FF2B5EF4-FFF2-40B4-BE49-F238E27FC236}">
                  <a16:creationId xmlns:a16="http://schemas.microsoft.com/office/drawing/2014/main" id="{50E0E975-C27F-490C-8E3B-CD0B60F9AB8B}"/>
                </a:ext>
              </a:extLst>
            </p:cNvPr>
            <p:cNvSpPr/>
            <p:nvPr/>
          </p:nvSpPr>
          <p:spPr>
            <a:xfrm>
              <a:off x="4762161" y="4353832"/>
              <a:ext cx="5303542" cy="813804"/>
            </a:xfrm>
            <a:prstGeom prst="rect">
              <a:avLst/>
            </a:prstGeom>
            <a:solidFill>
              <a:srgbClr val="428E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938AEF62-DA4E-4B8C-A06C-C08276B92EFE}"/>
                </a:ext>
              </a:extLst>
            </p:cNvPr>
            <p:cNvSpPr/>
            <p:nvPr/>
          </p:nvSpPr>
          <p:spPr>
            <a:xfrm>
              <a:off x="5563481" y="4571819"/>
              <a:ext cx="4477585" cy="326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dirty="0">
                  <a:latin typeface="Times New Roman" panose="02020603050405020304" pitchFamily="18" charset="0"/>
                  <a:cs typeface="Times New Roman" panose="02020603050405020304" pitchFamily="18" charset="0"/>
                </a:rPr>
                <a:t>Kompetenti nodarbinātības aģenti – individuālo gadījumu vadītāji darbā ar personām ar invaliditāti</a:t>
              </a:r>
            </a:p>
          </p:txBody>
        </p:sp>
        <p:pic>
          <p:nvPicPr>
            <p:cNvPr id="32" name="Graphic 31" descr="Help">
              <a:extLst>
                <a:ext uri="{FF2B5EF4-FFF2-40B4-BE49-F238E27FC236}">
                  <a16:creationId xmlns:a16="http://schemas.microsoft.com/office/drawing/2014/main" id="{5248ECD2-C23D-4B64-B603-A40C604088E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57278" y="4445956"/>
              <a:ext cx="629556" cy="629556"/>
            </a:xfrm>
            <a:prstGeom prst="rect">
              <a:avLst/>
            </a:prstGeom>
          </p:spPr>
        </p:pic>
      </p:grpSp>
      <p:grpSp>
        <p:nvGrpSpPr>
          <p:cNvPr id="51" name="Group 50">
            <a:extLst>
              <a:ext uri="{FF2B5EF4-FFF2-40B4-BE49-F238E27FC236}">
                <a16:creationId xmlns:a16="http://schemas.microsoft.com/office/drawing/2014/main" id="{A2023791-B6FC-4E27-A95A-A8C8D8B755A2}"/>
              </a:ext>
            </a:extLst>
          </p:cNvPr>
          <p:cNvGrpSpPr/>
          <p:nvPr/>
        </p:nvGrpSpPr>
        <p:grpSpPr>
          <a:xfrm>
            <a:off x="6392939" y="5284323"/>
            <a:ext cx="5303542" cy="813804"/>
            <a:chOff x="4786798" y="5385622"/>
            <a:chExt cx="5303542" cy="813804"/>
          </a:xfrm>
        </p:grpSpPr>
        <p:sp>
          <p:nvSpPr>
            <p:cNvPr id="44" name="Rectangle 43">
              <a:extLst>
                <a:ext uri="{FF2B5EF4-FFF2-40B4-BE49-F238E27FC236}">
                  <a16:creationId xmlns:a16="http://schemas.microsoft.com/office/drawing/2014/main" id="{CDCAC6EB-FE81-4872-B83A-9A8A0DB79C90}"/>
                </a:ext>
              </a:extLst>
            </p:cNvPr>
            <p:cNvSpPr/>
            <p:nvPr/>
          </p:nvSpPr>
          <p:spPr>
            <a:xfrm>
              <a:off x="4786798" y="5385622"/>
              <a:ext cx="5303542" cy="813804"/>
            </a:xfrm>
            <a:prstGeom prst="rect">
              <a:avLst/>
            </a:prstGeom>
            <a:solidFill>
              <a:srgbClr val="428EA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8F2050F9-9882-4430-A155-5E0B8EAD17FB}"/>
                </a:ext>
              </a:extLst>
            </p:cNvPr>
            <p:cNvSpPr/>
            <p:nvPr/>
          </p:nvSpPr>
          <p:spPr>
            <a:xfrm>
              <a:off x="5588118" y="5603609"/>
              <a:ext cx="4477585" cy="3265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v-LV" dirty="0">
                  <a:latin typeface="Times New Roman" panose="02020603050405020304" pitchFamily="18" charset="0"/>
                  <a:cs typeface="Times New Roman" panose="02020603050405020304" pitchFamily="18" charset="0"/>
                </a:rPr>
                <a:t>Citi NVA atbalsta pakalpojumi pēc pieprasījuma un vajadzības</a:t>
              </a:r>
            </a:p>
          </p:txBody>
        </p:sp>
        <p:pic>
          <p:nvPicPr>
            <p:cNvPr id="43" name="Graphic 42" descr="Circles with lines">
              <a:extLst>
                <a:ext uri="{FF2B5EF4-FFF2-40B4-BE49-F238E27FC236}">
                  <a16:creationId xmlns:a16="http://schemas.microsoft.com/office/drawing/2014/main" id="{9917A82C-1AAE-43D7-822B-711DFA2BCCDE}"/>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78308" y="5473860"/>
              <a:ext cx="629556" cy="629556"/>
            </a:xfrm>
            <a:prstGeom prst="rect">
              <a:avLst/>
            </a:prstGeom>
          </p:spPr>
        </p:pic>
      </p:grpSp>
      <p:sp>
        <p:nvSpPr>
          <p:cNvPr id="33" name="Rectangle: Diagonal Corners Rounded 32">
            <a:extLst>
              <a:ext uri="{FF2B5EF4-FFF2-40B4-BE49-F238E27FC236}">
                <a16:creationId xmlns:a16="http://schemas.microsoft.com/office/drawing/2014/main" id="{01C1807B-B579-4D6E-B48F-FF9CD9140C78}"/>
              </a:ext>
            </a:extLst>
          </p:cNvPr>
          <p:cNvSpPr/>
          <p:nvPr/>
        </p:nvSpPr>
        <p:spPr>
          <a:xfrm>
            <a:off x="0" y="83726"/>
            <a:ext cx="380060" cy="247445"/>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AU" sz="1600" cap="all"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D5F6E31-1ECF-43CB-AB59-73CE5A4EE1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8" y="995783"/>
            <a:ext cx="4254268" cy="3169842"/>
          </a:xfrm>
          <a:prstGeom prst="rect">
            <a:avLst/>
          </a:prstGeom>
        </p:spPr>
      </p:pic>
      <p:pic>
        <p:nvPicPr>
          <p:cNvPr id="39" name="Graphic 6" descr="Universal Access">
            <a:extLst>
              <a:ext uri="{FF2B5EF4-FFF2-40B4-BE49-F238E27FC236}">
                <a16:creationId xmlns:a16="http://schemas.microsoft.com/office/drawing/2014/main" id="{C526A089-9F45-46E9-A17F-DEC7BE318EF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74345" y="-30515"/>
            <a:ext cx="919022" cy="777754"/>
          </a:xfrm>
          <a:prstGeom prst="rect">
            <a:avLst/>
          </a:prstGeom>
        </p:spPr>
      </p:pic>
      <p:pic>
        <p:nvPicPr>
          <p:cNvPr id="9" name="Picture 8">
            <a:extLst>
              <a:ext uri="{FF2B5EF4-FFF2-40B4-BE49-F238E27FC236}">
                <a16:creationId xmlns:a16="http://schemas.microsoft.com/office/drawing/2014/main" id="{F4A3BEBB-A42E-49CC-97A9-F6A636AF76C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3724682"/>
            <a:ext cx="4249380" cy="3133318"/>
          </a:xfrm>
          <a:prstGeom prst="rect">
            <a:avLst/>
          </a:prstGeom>
        </p:spPr>
      </p:pic>
    </p:spTree>
    <p:extLst>
      <p:ext uri="{BB962C8B-B14F-4D97-AF65-F5344CB8AC3E}">
        <p14:creationId xmlns:p14="http://schemas.microsoft.com/office/powerpoint/2010/main" val="3794277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A5DD5A-AB26-4193-98FC-70DA2AA59F13}"/>
              </a:ext>
            </a:extLst>
          </p:cNvPr>
          <p:cNvSpPr>
            <a:spLocks noGrp="1"/>
          </p:cNvSpPr>
          <p:nvPr>
            <p:ph type="title"/>
          </p:nvPr>
        </p:nvSpPr>
        <p:spPr>
          <a:xfrm>
            <a:off x="411061" y="411257"/>
            <a:ext cx="8921663" cy="1996384"/>
          </a:xfrm>
          <a:solidFill>
            <a:schemeClr val="accent1">
              <a:lumMod val="20000"/>
              <a:lumOff val="80000"/>
            </a:schemeClr>
          </a:solidFill>
          <a:ln>
            <a:solidFill>
              <a:schemeClr val="accent1"/>
            </a:solidFill>
          </a:ln>
        </p:spPr>
        <p:txBody>
          <a:bodyPr>
            <a:noAutofit/>
          </a:bodyPr>
          <a:lstStyle/>
          <a:p>
            <a:br>
              <a:rPr lang="lv-LV" sz="1400" b="1" dirty="0">
                <a:solidFill>
                  <a:schemeClr val="tx1"/>
                </a:solidFill>
                <a:latin typeface="Times New Roman" panose="02020603050405020304" pitchFamily="18" charset="0"/>
                <a:cs typeface="Times New Roman" panose="02020603050405020304" pitchFamily="18" charset="0"/>
              </a:rPr>
            </a:br>
            <a:br>
              <a:rPr lang="lv-LV" sz="1400" b="1" dirty="0">
                <a:solidFill>
                  <a:schemeClr val="tx1"/>
                </a:solidFill>
                <a:latin typeface="Times New Roman" panose="02020603050405020304" pitchFamily="18" charset="0"/>
                <a:cs typeface="Times New Roman" panose="02020603050405020304" pitchFamily="18" charset="0"/>
              </a:rPr>
            </a:br>
            <a:r>
              <a:rPr lang="lv-LV" sz="1600" b="1" dirty="0">
                <a:solidFill>
                  <a:schemeClr val="accent2"/>
                </a:solidFill>
                <a:latin typeface="Times New Roman" panose="02020603050405020304" pitchFamily="18" charset="0"/>
                <a:cs typeface="Times New Roman" panose="02020603050405020304" pitchFamily="18" charset="0"/>
              </a:rPr>
              <a:t>MENTORA PAKALPOJUMI</a:t>
            </a:r>
            <a:br>
              <a:rPr lang="lv-LV" sz="1400" b="1" dirty="0">
                <a:solidFill>
                  <a:schemeClr val="tx1"/>
                </a:solidFill>
                <a:latin typeface="Times New Roman" panose="02020603050405020304" pitchFamily="18" charset="0"/>
                <a:cs typeface="Times New Roman" panose="02020603050405020304" pitchFamily="18" charset="0"/>
              </a:rPr>
            </a:br>
            <a:r>
              <a:rPr lang="lv-LV" sz="1400" b="1" dirty="0">
                <a:solidFill>
                  <a:schemeClr val="tx1"/>
                </a:solidFill>
                <a:latin typeface="Times New Roman" panose="02020603050405020304" pitchFamily="18" charset="0"/>
                <a:cs typeface="Times New Roman" panose="02020603050405020304" pitchFamily="18" charset="0"/>
              </a:rPr>
              <a:t>Pasākuma mērķis </a:t>
            </a:r>
            <a:r>
              <a:rPr lang="lv-LV" sz="1400" dirty="0">
                <a:solidFill>
                  <a:schemeClr val="tx1"/>
                </a:solidFill>
                <a:latin typeface="Times New Roman" panose="02020603050405020304" pitchFamily="18" charset="0"/>
                <a:cs typeface="Times New Roman" panose="02020603050405020304" pitchFamily="18" charset="0"/>
              </a:rPr>
              <a:t>ir veicināt bezdarbnieku (turpmāk – klients vai klienti) motivāciju integrēties darba tirgū, iekļaušanos sabiedrībā un iekārtošanos pastāvīgā darbā.</a:t>
            </a:r>
            <a:br>
              <a:rPr lang="lv-LV" sz="1400" dirty="0">
                <a:solidFill>
                  <a:schemeClr val="tx1"/>
                </a:solidFill>
                <a:latin typeface="Times New Roman" panose="02020603050405020304" pitchFamily="18" charset="0"/>
                <a:cs typeface="Times New Roman" panose="02020603050405020304" pitchFamily="18" charset="0"/>
              </a:rPr>
            </a:br>
            <a:r>
              <a:rPr lang="lv-LV" sz="1400" b="1" dirty="0">
                <a:solidFill>
                  <a:schemeClr val="tx1"/>
                </a:solidFill>
                <a:latin typeface="Times New Roman" panose="02020603050405020304" pitchFamily="18" charset="0"/>
                <a:cs typeface="Times New Roman" panose="02020603050405020304" pitchFamily="18" charset="0"/>
              </a:rPr>
              <a:t>Pakalpojuma mērķa grupa: </a:t>
            </a:r>
            <a:r>
              <a:rPr lang="lv-LV" sz="1400" dirty="0">
                <a:solidFill>
                  <a:schemeClr val="tx1"/>
                </a:solidFill>
                <a:latin typeface="Times New Roman" panose="02020603050405020304" pitchFamily="18" charset="0"/>
                <a:cs typeface="Times New Roman" panose="02020603050405020304" pitchFamily="18" charset="0"/>
              </a:rPr>
              <a:t>NVA klienti ar invaliditāti, kuriem funkcionālo traucējuma veids noteikts psihiski traucējumi.</a:t>
            </a:r>
            <a:br>
              <a:rPr lang="lv-LV" sz="1400" b="1" dirty="0">
                <a:solidFill>
                  <a:schemeClr val="tx1"/>
                </a:solidFill>
                <a:latin typeface="Times New Roman" panose="02020603050405020304" pitchFamily="18" charset="0"/>
                <a:cs typeface="Times New Roman" panose="02020603050405020304" pitchFamily="18" charset="0"/>
              </a:rPr>
            </a:br>
            <a:r>
              <a:rPr lang="lv-LV" sz="1400" b="1" dirty="0">
                <a:solidFill>
                  <a:schemeClr val="tx1"/>
                </a:solidFill>
                <a:latin typeface="Times New Roman" panose="02020603050405020304" pitchFamily="18" charset="0"/>
                <a:cs typeface="Times New Roman" panose="02020603050405020304" pitchFamily="18" charset="0"/>
              </a:rPr>
              <a:t>Mentora galvenais uzdevums </a:t>
            </a:r>
            <a:r>
              <a:rPr lang="lv-LV" sz="1400" dirty="0">
                <a:solidFill>
                  <a:schemeClr val="tx1"/>
                </a:solidFill>
                <a:latin typeface="Times New Roman" panose="02020603050405020304" pitchFamily="18" charset="0"/>
                <a:cs typeface="Times New Roman" panose="02020603050405020304" pitchFamily="18" charset="0"/>
              </a:rPr>
              <a:t>ir nodrošināt klienta iekārtošanos darbā, izmantojot individuāli pielāgotu atbalstu un konsultācijas darba meklēšanas un darba uzsākšanas procesā.</a:t>
            </a:r>
            <a:br>
              <a:rPr lang="lv-LV" sz="14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lv-LV" sz="1400" dirty="0"/>
          </a:p>
        </p:txBody>
      </p:sp>
      <p:sp>
        <p:nvSpPr>
          <p:cNvPr id="3" name="Content Placeholder 2">
            <a:extLst>
              <a:ext uri="{FF2B5EF4-FFF2-40B4-BE49-F238E27FC236}">
                <a16:creationId xmlns:a16="http://schemas.microsoft.com/office/drawing/2014/main" id="{8838909D-4A63-4A75-B3E0-E48856F01D3E}"/>
              </a:ext>
            </a:extLst>
          </p:cNvPr>
          <p:cNvSpPr>
            <a:spLocks noGrp="1"/>
          </p:cNvSpPr>
          <p:nvPr>
            <p:ph type="body" idx="1"/>
          </p:nvPr>
        </p:nvSpPr>
        <p:spPr>
          <a:xfrm>
            <a:off x="411061" y="2407641"/>
            <a:ext cx="8921663" cy="3909269"/>
          </a:xfrm>
          <a:solidFill>
            <a:schemeClr val="bg1"/>
          </a:solidFill>
          <a:ln>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algn="just"/>
            <a:r>
              <a:rPr lang="lv-LV" sz="5600" b="1" u="sng" dirty="0">
                <a:solidFill>
                  <a:schemeClr val="accent2"/>
                </a:solidFill>
                <a:latin typeface="Times New Roman" panose="02020603050405020304" pitchFamily="18" charset="0"/>
                <a:cs typeface="Times New Roman" panose="02020603050405020304" pitchFamily="18" charset="0"/>
              </a:rPr>
              <a:t>Pakalpojuma ilgums nepārsniedz 9 (deviņus) mēnešus:</a:t>
            </a:r>
          </a:p>
          <a:p>
            <a:pPr lvl="0" algn="just"/>
            <a:r>
              <a:rPr lang="lv-LV" sz="5600" b="1" dirty="0">
                <a:solidFill>
                  <a:schemeClr val="tx1"/>
                </a:solidFill>
                <a:latin typeface="Times New Roman" panose="02020603050405020304" pitchFamily="18" charset="0"/>
                <a:cs typeface="Times New Roman" panose="02020603050405020304" pitchFamily="18" charset="0"/>
              </a:rPr>
              <a:t>1. Darba meklēšanas posms 3 (trīs) mēneši, </a:t>
            </a:r>
            <a:r>
              <a:rPr lang="lv-LV" sz="5600" dirty="0">
                <a:solidFill>
                  <a:schemeClr val="tx1"/>
                </a:solidFill>
                <a:latin typeface="Times New Roman" panose="02020603050405020304" pitchFamily="18" charset="0"/>
                <a:cs typeface="Times New Roman" panose="02020603050405020304" pitchFamily="18" charset="0"/>
              </a:rPr>
              <a:t>mentors nodrošina:</a:t>
            </a:r>
          </a:p>
          <a:p>
            <a:pPr algn="just"/>
            <a:r>
              <a:rPr lang="lv-LV" sz="5600" dirty="0">
                <a:solidFill>
                  <a:schemeClr val="tx1"/>
                </a:solidFill>
                <a:latin typeface="Times New Roman" panose="02020603050405020304" pitchFamily="18" charset="0"/>
                <a:cs typeface="Times New Roman" panose="02020603050405020304" pitchFamily="18" charset="0"/>
              </a:rPr>
              <a:t>- Atbalstu un konsultācijas individuālo sociālo problēmu risināšanā; </a:t>
            </a:r>
          </a:p>
          <a:p>
            <a:pPr algn="just"/>
            <a:r>
              <a:rPr lang="lv-LV" sz="5600" dirty="0">
                <a:solidFill>
                  <a:schemeClr val="tx1"/>
                </a:solidFill>
                <a:latin typeface="Times New Roman" panose="02020603050405020304" pitchFamily="18" charset="0"/>
                <a:cs typeface="Times New Roman" panose="02020603050405020304" pitchFamily="18" charset="0"/>
              </a:rPr>
              <a:t>- Personības un sociālo prasmju attīstīšanā un pilnveidošanā ar mērķi – celt klienta pašapziņu un motivāciju pārmaiņām; </a:t>
            </a:r>
          </a:p>
          <a:p>
            <a:pPr algn="just"/>
            <a:r>
              <a:rPr lang="lv-LV" sz="5600" dirty="0">
                <a:solidFill>
                  <a:schemeClr val="tx1"/>
                </a:solidFill>
                <a:latin typeface="Times New Roman" panose="02020603050405020304" pitchFamily="18" charset="0"/>
                <a:cs typeface="Times New Roman" panose="02020603050405020304" pitchFamily="18" charset="0"/>
              </a:rPr>
              <a:t>- Sociālās prasmes un to pielietojumu dzīvē; </a:t>
            </a:r>
          </a:p>
          <a:p>
            <a:pPr algn="just"/>
            <a:r>
              <a:rPr lang="lv-LV" sz="5600" dirty="0">
                <a:solidFill>
                  <a:schemeClr val="tx1"/>
                </a:solidFill>
                <a:latin typeface="Times New Roman" panose="02020603050405020304" pitchFamily="18" charset="0"/>
                <a:cs typeface="Times New Roman" panose="02020603050405020304" pitchFamily="18" charset="0"/>
              </a:rPr>
              <a:t>- Iesaistīt aktivitātēs, kas sekmē iekļaušanos sabiedrībā.</a:t>
            </a:r>
          </a:p>
          <a:p>
            <a:pPr lvl="0" algn="just"/>
            <a:endParaRPr lang="lv-LV" sz="5600" dirty="0">
              <a:solidFill>
                <a:schemeClr val="tx1"/>
              </a:solidFill>
              <a:latin typeface="Times New Roman" panose="02020603050405020304" pitchFamily="18" charset="0"/>
              <a:cs typeface="Times New Roman" panose="02020603050405020304" pitchFamily="18" charset="0"/>
            </a:endParaRPr>
          </a:p>
          <a:p>
            <a:pPr lvl="0" algn="just"/>
            <a:r>
              <a:rPr lang="lv-LV" sz="5600" b="1" dirty="0">
                <a:solidFill>
                  <a:schemeClr val="tx1"/>
                </a:solidFill>
                <a:latin typeface="Times New Roman" panose="02020603050405020304" pitchFamily="18" charset="0"/>
                <a:cs typeface="Times New Roman" panose="02020603050405020304" pitchFamily="18" charset="0"/>
              </a:rPr>
              <a:t>2. Darba uzsākšanas posms 6 (seši) mēneši, </a:t>
            </a:r>
            <a:r>
              <a:rPr lang="lv-LV" sz="5600" dirty="0">
                <a:solidFill>
                  <a:schemeClr val="tx1"/>
                </a:solidFill>
                <a:latin typeface="Times New Roman" panose="02020603050405020304" pitchFamily="18" charset="0"/>
                <a:cs typeface="Times New Roman" panose="02020603050405020304" pitchFamily="18" charset="0"/>
              </a:rPr>
              <a:t>mentors nodrošina:</a:t>
            </a:r>
          </a:p>
          <a:p>
            <a:pPr lvl="0" algn="just"/>
            <a:r>
              <a:rPr lang="lv-LV" sz="5600" dirty="0">
                <a:solidFill>
                  <a:schemeClr val="tx1"/>
                </a:solidFill>
                <a:latin typeface="Times New Roman" panose="02020603050405020304" pitchFamily="18" charset="0"/>
                <a:cs typeface="Times New Roman" panose="02020603050405020304" pitchFamily="18" charset="0"/>
              </a:rPr>
              <a:t>- Psiholoģisku un praktisku atbalstu klientam darbā iekārtošanās jautājumos;</a:t>
            </a:r>
          </a:p>
          <a:p>
            <a:pPr lvl="0" algn="just"/>
            <a:r>
              <a:rPr lang="lv-LV" sz="5600" dirty="0">
                <a:solidFill>
                  <a:schemeClr val="tx1"/>
                </a:solidFill>
                <a:latin typeface="Times New Roman" panose="02020603050405020304" pitchFamily="18" charset="0"/>
                <a:cs typeface="Times New Roman" panose="02020603050405020304" pitchFamily="18" charset="0"/>
              </a:rPr>
              <a:t>- Palīdz integrēties darba vidē, veidot komunikāciju un saskarsmi ar darba devēju un kolēģiem;</a:t>
            </a:r>
          </a:p>
          <a:p>
            <a:pPr lvl="0" algn="just"/>
            <a:r>
              <a:rPr lang="lv-LV" sz="5600" dirty="0">
                <a:solidFill>
                  <a:schemeClr val="tx1"/>
                </a:solidFill>
                <a:latin typeface="Times New Roman" panose="02020603050405020304" pitchFamily="18" charset="0"/>
                <a:cs typeface="Times New Roman" panose="02020603050405020304" pitchFamily="18" charset="0"/>
              </a:rPr>
              <a:t>- Nodrošina saziņu ar klientu ārpus tikšanās reizēm, pārrunājot darba procesu un noteikto darba uzdevumu izpildes jautājumus;</a:t>
            </a:r>
          </a:p>
          <a:p>
            <a:pPr lvl="0" algn="just"/>
            <a:r>
              <a:rPr lang="lv-LV" sz="5600" dirty="0">
                <a:solidFill>
                  <a:schemeClr val="tx1"/>
                </a:solidFill>
                <a:latin typeface="Times New Roman" panose="02020603050405020304" pitchFamily="18" charset="0"/>
                <a:cs typeface="Times New Roman" panose="02020603050405020304" pitchFamily="18" charset="0"/>
              </a:rPr>
              <a:t>- Individuālas konsultācijas klienta darba devējam.</a:t>
            </a:r>
          </a:p>
          <a:p>
            <a:pPr lvl="0" algn="l"/>
            <a:endParaRPr lang="lv-LV" dirty="0">
              <a:solidFill>
                <a:schemeClr val="tx1"/>
              </a:solidFill>
              <a:latin typeface="Times New Roman" panose="02020603050405020304" pitchFamily="18" charset="0"/>
              <a:cs typeface="Times New Roman" panose="02020603050405020304" pitchFamily="18" charset="0"/>
            </a:endParaRPr>
          </a:p>
          <a:p>
            <a:pPr marL="0" indent="0" algn="l">
              <a:buNone/>
            </a:pPr>
            <a:endParaRPr lang="lv-LV" sz="1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475B53F-EFB2-49C4-91FD-33C1BAB08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3138" y="411256"/>
            <a:ext cx="1492327" cy="1803493"/>
          </a:xfrm>
          <a:prstGeom prst="rect">
            <a:avLst/>
          </a:prstGeom>
        </p:spPr>
      </p:pic>
      <p:pic>
        <p:nvPicPr>
          <p:cNvPr id="7" name="Graphic 6" descr="Universal Access">
            <a:extLst>
              <a:ext uri="{FF2B5EF4-FFF2-40B4-BE49-F238E27FC236}">
                <a16:creationId xmlns:a16="http://schemas.microsoft.com/office/drawing/2014/main" id="{C526A089-9F45-46E9-A17F-DEC7BE318E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604" y="5142452"/>
            <a:ext cx="2425396" cy="2052577"/>
          </a:xfrm>
          <a:prstGeom prst="rect">
            <a:avLst/>
          </a:prstGeom>
        </p:spPr>
      </p:pic>
    </p:spTree>
    <p:extLst>
      <p:ext uri="{BB962C8B-B14F-4D97-AF65-F5344CB8AC3E}">
        <p14:creationId xmlns:p14="http://schemas.microsoft.com/office/powerpoint/2010/main" val="62852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19FA-DB01-47C6-858B-3EC5FDF8891B}"/>
              </a:ext>
            </a:extLst>
          </p:cNvPr>
          <p:cNvSpPr>
            <a:spLocks noGrp="1"/>
          </p:cNvSpPr>
          <p:nvPr>
            <p:ph type="title"/>
          </p:nvPr>
        </p:nvSpPr>
        <p:spPr>
          <a:xfrm>
            <a:off x="0" y="167763"/>
            <a:ext cx="9387282" cy="423439"/>
          </a:xfrm>
          <a:solidFill>
            <a:schemeClr val="accent1">
              <a:lumMod val="20000"/>
              <a:lumOff val="80000"/>
            </a:schemeClr>
          </a:solidFill>
          <a:ln>
            <a:solidFill>
              <a:schemeClr val="accent1"/>
            </a:solidFill>
          </a:ln>
        </p:spPr>
        <p:txBody>
          <a:bodyPr>
            <a:normAutofit fontScale="90000"/>
          </a:bodyPr>
          <a:lstStyle/>
          <a:p>
            <a:pPr algn="ctr"/>
            <a:r>
              <a:rPr lang="lv-LV" sz="2400" dirty="0">
                <a:solidFill>
                  <a:schemeClr val="tx1"/>
                </a:solidFill>
                <a:latin typeface="Times New Roman" panose="02020603050405020304" pitchFamily="18" charset="0"/>
                <a:cs typeface="Times New Roman" panose="02020603050405020304" pitchFamily="18" charset="0"/>
              </a:rPr>
              <a:t>	</a:t>
            </a:r>
            <a:r>
              <a:rPr lang="lv-LV" sz="2200" dirty="0">
                <a:solidFill>
                  <a:schemeClr val="tx1"/>
                </a:solidFill>
                <a:latin typeface="Times New Roman" panose="02020603050405020304" pitchFamily="18" charset="0"/>
                <a:cs typeface="Times New Roman" panose="02020603050405020304" pitchFamily="18" charset="0"/>
              </a:rPr>
              <a:t>Mentora pakalpojumi klientiem ar psihiska un garīga rakstura traucējumiem</a:t>
            </a:r>
          </a:p>
        </p:txBody>
      </p:sp>
      <p:sp>
        <p:nvSpPr>
          <p:cNvPr id="3" name="Content Placeholder 2">
            <a:extLst>
              <a:ext uri="{FF2B5EF4-FFF2-40B4-BE49-F238E27FC236}">
                <a16:creationId xmlns:a16="http://schemas.microsoft.com/office/drawing/2014/main" id="{8838909D-4A63-4A75-B3E0-E48856F01D3E}"/>
              </a:ext>
            </a:extLst>
          </p:cNvPr>
          <p:cNvSpPr>
            <a:spLocks noGrp="1"/>
          </p:cNvSpPr>
          <p:nvPr>
            <p:ph idx="1"/>
          </p:nvPr>
        </p:nvSpPr>
        <p:spPr>
          <a:xfrm>
            <a:off x="401120" y="591202"/>
            <a:ext cx="8585040" cy="2714060"/>
          </a:xfrm>
        </p:spPr>
        <p:txBody>
          <a:bodyPr>
            <a:normAutofit fontScale="47500" lnSpcReduction="20000"/>
          </a:bodyPr>
          <a:lstStyle/>
          <a:p>
            <a:pPr marL="0" indent="0" algn="just">
              <a:buNone/>
            </a:pPr>
            <a:r>
              <a:rPr lang="lv-LV" sz="2900" b="1" dirty="0">
                <a:solidFill>
                  <a:schemeClr val="tx1"/>
                </a:solidFill>
                <a:latin typeface="Times New Roman" panose="02020603050405020304" pitchFamily="18" charset="0"/>
                <a:cs typeface="Times New Roman" panose="02020603050405020304" pitchFamily="18" charset="0"/>
              </a:rPr>
              <a:t>Mentora pakalpojuma mērķis:</a:t>
            </a:r>
            <a:r>
              <a:rPr lang="lv-LV" sz="2900" dirty="0">
                <a:solidFill>
                  <a:schemeClr val="tx1"/>
                </a:solidFill>
                <a:latin typeface="Times New Roman" panose="02020603050405020304" pitchFamily="18" charset="0"/>
                <a:cs typeface="Times New Roman" panose="02020603050405020304" pitchFamily="18" charset="0"/>
              </a:rPr>
              <a:t> 20 klienti</a:t>
            </a:r>
            <a:r>
              <a:rPr lang="lv-LV" sz="2900" b="1" dirty="0">
                <a:solidFill>
                  <a:schemeClr val="tx1"/>
                </a:solidFill>
                <a:latin typeface="Times New Roman" panose="02020603050405020304" pitchFamily="18" charset="0"/>
                <a:cs typeface="Times New Roman" panose="02020603050405020304" pitchFamily="18" charset="0"/>
              </a:rPr>
              <a:t>, </a:t>
            </a:r>
            <a:r>
              <a:rPr lang="lv-LV" sz="2900" dirty="0">
                <a:solidFill>
                  <a:schemeClr val="tx1"/>
                </a:solidFill>
                <a:latin typeface="Times New Roman" panose="02020603050405020304" pitchFamily="18" charset="0"/>
                <a:cs typeface="Times New Roman" panose="02020603050405020304" pitchFamily="18" charset="0"/>
              </a:rPr>
              <a:t>kuri iekārtojušies piemērotā pastāvīgā darbā un turpina darbu ceturtajā mēnesī pēc iekārtošanās darbā.</a:t>
            </a:r>
          </a:p>
          <a:p>
            <a:pPr marL="0" indent="0" algn="just">
              <a:buNone/>
            </a:pPr>
            <a:r>
              <a:rPr lang="lv-LV" sz="2900" dirty="0">
                <a:solidFill>
                  <a:schemeClr val="tx1"/>
                </a:solidFill>
                <a:latin typeface="Times New Roman" panose="02020603050405020304" pitchFamily="18" charset="0"/>
                <a:cs typeface="Times New Roman" panose="02020603050405020304" pitchFamily="18" charset="0"/>
              </a:rPr>
              <a:t>Klientu iesaiste līdz </a:t>
            </a:r>
            <a:r>
              <a:rPr lang="lv-LV" sz="2900" b="1" dirty="0">
                <a:solidFill>
                  <a:schemeClr val="tx1"/>
                </a:solidFill>
                <a:latin typeface="Times New Roman" panose="02020603050405020304" pitchFamily="18" charset="0"/>
                <a:cs typeface="Times New Roman" panose="02020603050405020304" pitchFamily="18" charset="0"/>
              </a:rPr>
              <a:t>2023. gada 31. augustam</a:t>
            </a:r>
            <a:r>
              <a:rPr lang="lv-LV" sz="2900" dirty="0">
                <a:solidFill>
                  <a:schemeClr val="tx1"/>
                </a:solidFill>
                <a:latin typeface="Times New Roman" panose="02020603050405020304" pitchFamily="18" charset="0"/>
                <a:cs typeface="Times New Roman" panose="02020603050405020304" pitchFamily="18" charset="0"/>
              </a:rPr>
              <a:t>.</a:t>
            </a:r>
            <a:endParaRPr lang="lv-LV" sz="2900" b="1" dirty="0">
              <a:solidFill>
                <a:schemeClr val="tx1"/>
              </a:solidFill>
              <a:latin typeface="Times New Roman" panose="02020603050405020304" pitchFamily="18" charset="0"/>
              <a:cs typeface="Times New Roman" panose="02020603050405020304" pitchFamily="18" charset="0"/>
            </a:endParaRPr>
          </a:p>
          <a:p>
            <a:pPr marL="0" indent="0" algn="just">
              <a:buNone/>
            </a:pPr>
            <a:r>
              <a:rPr lang="lv-LV" sz="2900" dirty="0">
                <a:solidFill>
                  <a:schemeClr val="tx1"/>
                </a:solidFill>
                <a:latin typeface="Times New Roman" panose="02020603050405020304" pitchFamily="18" charset="0"/>
                <a:cs typeface="Times New Roman" panose="02020603050405020304" pitchFamily="18" charset="0"/>
              </a:rPr>
              <a:t>Līdz līguma par mentora pakalpojumiem darbības beigām, t.i., līdz </a:t>
            </a:r>
            <a:r>
              <a:rPr lang="lv-LV" sz="2900" b="1" dirty="0">
                <a:solidFill>
                  <a:schemeClr val="tx1"/>
                </a:solidFill>
                <a:latin typeface="Times New Roman" panose="02020603050405020304" pitchFamily="18" charset="0"/>
                <a:cs typeface="Times New Roman" panose="02020603050405020304" pitchFamily="18" charset="0"/>
              </a:rPr>
              <a:t>30.11.2023</a:t>
            </a:r>
            <a:r>
              <a:rPr lang="lv-LV" sz="2900" dirty="0">
                <a:solidFill>
                  <a:schemeClr val="tx1"/>
                </a:solidFill>
                <a:latin typeface="Times New Roman" panose="02020603050405020304" pitchFamily="18" charset="0"/>
                <a:cs typeface="Times New Roman" panose="02020603050405020304" pitchFamily="18" charset="0"/>
              </a:rPr>
              <a:t>., darba tiesiskās attiecības uzsāka </a:t>
            </a:r>
            <a:r>
              <a:rPr lang="lv-LV" sz="2900" b="1" dirty="0">
                <a:solidFill>
                  <a:schemeClr val="tx1"/>
                </a:solidFill>
                <a:latin typeface="Times New Roman" panose="02020603050405020304" pitchFamily="18" charset="0"/>
                <a:cs typeface="Times New Roman" panose="02020603050405020304" pitchFamily="18" charset="0"/>
              </a:rPr>
              <a:t>20 klienti</a:t>
            </a:r>
            <a:r>
              <a:rPr lang="lv-LV" sz="2900" dirty="0">
                <a:solidFill>
                  <a:schemeClr val="tx1"/>
                </a:solidFill>
                <a:latin typeface="Times New Roman" panose="02020603050405020304" pitchFamily="18" charset="0"/>
                <a:cs typeface="Times New Roman" panose="02020603050405020304" pitchFamily="18" charset="0"/>
              </a:rPr>
              <a:t>, no kuriem darbu ceturtajā mēnesī turpināja </a:t>
            </a:r>
            <a:r>
              <a:rPr lang="lv-LV" sz="2900" b="1" dirty="0">
                <a:solidFill>
                  <a:schemeClr val="tx1"/>
                </a:solidFill>
                <a:latin typeface="Times New Roman" panose="02020603050405020304" pitchFamily="18" charset="0"/>
                <a:cs typeface="Times New Roman" panose="02020603050405020304" pitchFamily="18" charset="0"/>
              </a:rPr>
              <a:t>7 klienti,</a:t>
            </a:r>
            <a:r>
              <a:rPr lang="lv-LV" sz="2900" dirty="0">
                <a:solidFill>
                  <a:schemeClr val="tx1"/>
                </a:solidFill>
                <a:latin typeface="Times New Roman" panose="02020603050405020304" pitchFamily="18" charset="0"/>
                <a:cs typeface="Times New Roman" panose="02020603050405020304" pitchFamily="18" charset="0"/>
              </a:rPr>
              <a:t> jeb </a:t>
            </a:r>
            <a:r>
              <a:rPr lang="lv-LV" sz="2900" b="1" dirty="0">
                <a:solidFill>
                  <a:schemeClr val="tx1"/>
                </a:solidFill>
                <a:latin typeface="Times New Roman" panose="02020603050405020304" pitchFamily="18" charset="0"/>
                <a:cs typeface="Times New Roman" panose="02020603050405020304" pitchFamily="18" charset="0"/>
              </a:rPr>
              <a:t>35 % </a:t>
            </a:r>
            <a:r>
              <a:rPr lang="lv-LV" sz="2900" dirty="0">
                <a:solidFill>
                  <a:schemeClr val="tx1"/>
                </a:solidFill>
                <a:latin typeface="Times New Roman" panose="02020603050405020304" pitchFamily="18" charset="0"/>
                <a:cs typeface="Times New Roman" panose="02020603050405020304" pitchFamily="18" charset="0"/>
              </a:rPr>
              <a:t>no pasākuma mērķa.</a:t>
            </a:r>
          </a:p>
          <a:p>
            <a:pPr marL="0" indent="0" algn="just">
              <a:buNone/>
            </a:pPr>
            <a:r>
              <a:rPr lang="lv-LV" sz="2900" b="1" dirty="0">
                <a:solidFill>
                  <a:schemeClr val="tx1"/>
                </a:solidFill>
                <a:latin typeface="Times New Roman" panose="02020603050405020304" pitchFamily="18" charset="0"/>
                <a:cs typeface="Times New Roman" panose="02020603050405020304" pitchFamily="18" charset="0"/>
              </a:rPr>
              <a:t>TOP darba devēji: </a:t>
            </a:r>
            <a:r>
              <a:rPr lang="lv-LV" sz="2900" dirty="0">
                <a:solidFill>
                  <a:schemeClr val="tx1"/>
                </a:solidFill>
                <a:latin typeface="Times New Roman" panose="02020603050405020304" pitchFamily="18" charset="0"/>
                <a:cs typeface="Times New Roman" panose="02020603050405020304" pitchFamily="18" charset="0"/>
              </a:rPr>
              <a:t>				</a:t>
            </a:r>
            <a:r>
              <a:rPr lang="lv-LV" sz="2900" b="1" dirty="0">
                <a:solidFill>
                  <a:schemeClr val="tx1"/>
                </a:solidFill>
                <a:latin typeface="Times New Roman" panose="02020603050405020304" pitchFamily="18" charset="0"/>
                <a:cs typeface="Times New Roman" panose="02020603050405020304" pitchFamily="18" charset="0"/>
              </a:rPr>
              <a:t>TOP 3 vakances:</a:t>
            </a:r>
          </a:p>
          <a:p>
            <a:pPr marL="0" indent="0" algn="just">
              <a:buNone/>
            </a:pPr>
            <a:r>
              <a:rPr lang="lv-LV" sz="2900" dirty="0">
                <a:solidFill>
                  <a:schemeClr val="tx1"/>
                </a:solidFill>
                <a:latin typeface="Times New Roman" panose="02020603050405020304" pitchFamily="18" charset="0"/>
                <a:cs typeface="Times New Roman" panose="02020603050405020304" pitchFamily="18" charset="0"/>
              </a:rPr>
              <a:t>RIMI LATVIA SIA – 8 klienti			1. Tirdzniecības zāles darbinieks – 8 klienti</a:t>
            </a:r>
          </a:p>
          <a:p>
            <a:pPr marL="0" indent="0" algn="just">
              <a:buNone/>
            </a:pPr>
            <a:r>
              <a:rPr lang="lv-LV" sz="2900" dirty="0">
                <a:solidFill>
                  <a:schemeClr val="tx1"/>
                </a:solidFill>
                <a:latin typeface="Times New Roman" panose="02020603050405020304" pitchFamily="18" charset="0"/>
                <a:cs typeface="Times New Roman" panose="02020603050405020304" pitchFamily="18" charset="0"/>
              </a:rPr>
              <a:t>SENIOR BALTIC SIA – 4 klienti		2. Aprūpētājs – 4 klienti</a:t>
            </a:r>
          </a:p>
          <a:p>
            <a:pPr marL="0" indent="0" algn="just">
              <a:buNone/>
            </a:pPr>
            <a:r>
              <a:rPr lang="lv-LV" sz="2900" dirty="0">
                <a:solidFill>
                  <a:schemeClr val="tx1"/>
                </a:solidFill>
                <a:latin typeface="Times New Roman" panose="02020603050405020304" pitchFamily="18" charset="0"/>
                <a:cs typeface="Times New Roman" panose="02020603050405020304" pitchFamily="18" charset="0"/>
              </a:rPr>
              <a:t>MAXIMA LATVIJA SIA – 2 klienti		3. Apkopējs – 2 klienti</a:t>
            </a:r>
          </a:p>
          <a:p>
            <a:pPr marL="0" indent="0" algn="just">
              <a:buNone/>
            </a:pPr>
            <a:endParaRPr lang="lv-LV" sz="1400" dirty="0"/>
          </a:p>
        </p:txBody>
      </p:sp>
      <p:pic>
        <p:nvPicPr>
          <p:cNvPr id="6" name="Graphic 5" descr="Universal Access">
            <a:extLst>
              <a:ext uri="{FF2B5EF4-FFF2-40B4-BE49-F238E27FC236}">
                <a16:creationId xmlns:a16="http://schemas.microsoft.com/office/drawing/2014/main" id="{23D4DA76-27D3-4497-BD46-22BB16BFF2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66604" y="5150841"/>
            <a:ext cx="2425396" cy="2052577"/>
          </a:xfrm>
          <a:prstGeom prst="rect">
            <a:avLst/>
          </a:prstGeom>
        </p:spPr>
      </p:pic>
      <p:graphicFrame>
        <p:nvGraphicFramePr>
          <p:cNvPr id="9" name="Chart 8">
            <a:extLst>
              <a:ext uri="{FF2B5EF4-FFF2-40B4-BE49-F238E27FC236}">
                <a16:creationId xmlns:a16="http://schemas.microsoft.com/office/drawing/2014/main" id="{09DD3259-9AEF-45A8-BBC7-3B5B0912BB11}"/>
              </a:ext>
            </a:extLst>
          </p:cNvPr>
          <p:cNvGraphicFramePr>
            <a:graphicFrameLocks/>
          </p:cNvGraphicFramePr>
          <p:nvPr>
            <p:extLst>
              <p:ext uri="{D42A27DB-BD31-4B8C-83A1-F6EECF244321}">
                <p14:modId xmlns:p14="http://schemas.microsoft.com/office/powerpoint/2010/main" val="1388674217"/>
              </p:ext>
            </p:extLst>
          </p:nvPr>
        </p:nvGraphicFramePr>
        <p:xfrm>
          <a:off x="0" y="3305262"/>
          <a:ext cx="9387282" cy="3552737"/>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a:extLst>
              <a:ext uri="{FF2B5EF4-FFF2-40B4-BE49-F238E27FC236}">
                <a16:creationId xmlns:a16="http://schemas.microsoft.com/office/drawing/2014/main" id="{8C9C498C-79CD-41E5-80BD-E7CBD665A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38" y="402867"/>
            <a:ext cx="1492327" cy="1803493"/>
          </a:xfrm>
          <a:prstGeom prst="rect">
            <a:avLst/>
          </a:prstGeom>
        </p:spPr>
      </p:pic>
    </p:spTree>
    <p:extLst>
      <p:ext uri="{BB962C8B-B14F-4D97-AF65-F5344CB8AC3E}">
        <p14:creationId xmlns:p14="http://schemas.microsoft.com/office/powerpoint/2010/main" val="227095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23D542F-6D39-4934-B497-28FA8D95CE79}"/>
              </a:ext>
            </a:extLst>
          </p:cNvPr>
          <p:cNvSpPr>
            <a:spLocks noGrp="1"/>
          </p:cNvSpPr>
          <p:nvPr>
            <p:ph type="body" idx="1"/>
          </p:nvPr>
        </p:nvSpPr>
        <p:spPr>
          <a:xfrm>
            <a:off x="702565" y="4773337"/>
            <a:ext cx="8078598" cy="1829342"/>
          </a:xfrm>
          <a:solidFill>
            <a:schemeClr val="accent1">
              <a:lumMod val="20000"/>
              <a:lumOff val="80000"/>
            </a:schemeClr>
          </a:solidFill>
          <a:ln>
            <a:solidFill>
              <a:schemeClr val="accent2"/>
            </a:solidFill>
          </a:ln>
        </p:spPr>
        <p:txBody>
          <a:bodyPr>
            <a:normAutofit fontScale="92500" lnSpcReduction="10000"/>
          </a:bodyPr>
          <a:lstStyle/>
          <a:p>
            <a:pPr algn="just"/>
            <a:r>
              <a:rPr lang="lv-LV" sz="1400" u="sng" dirty="0">
                <a:solidFill>
                  <a:schemeClr val="tx1"/>
                </a:solidFill>
                <a:latin typeface="Times New Roman" panose="02020603050405020304" pitchFamily="18" charset="0"/>
                <a:cs typeface="Times New Roman" panose="02020603050405020304" pitchFamily="18" charset="0"/>
              </a:rPr>
              <a:t>Klientu izaicinājumi iesaistoties Pasākumā:</a:t>
            </a:r>
          </a:p>
          <a:p>
            <a:pPr lvl="0" algn="just"/>
            <a:r>
              <a:rPr lang="lv-LV" sz="1400" dirty="0">
                <a:solidFill>
                  <a:schemeClr val="tx1"/>
                </a:solidFill>
                <a:latin typeface="Times New Roman" panose="02020603050405020304" pitchFamily="18" charset="0"/>
                <a:cs typeface="Times New Roman" panose="02020603050405020304" pitchFamily="18" charset="0"/>
              </a:rPr>
              <a:t>1. Darba meklēšanas posmā: </a:t>
            </a:r>
            <a:r>
              <a:rPr lang="lv-LV" sz="1400" b="1" dirty="0">
                <a:solidFill>
                  <a:schemeClr val="tx1"/>
                </a:solidFill>
                <a:latin typeface="Times New Roman" panose="02020603050405020304" pitchFamily="18" charset="0"/>
                <a:cs typeface="Times New Roman" panose="02020603050405020304" pitchFamily="18" charset="0"/>
              </a:rPr>
              <a:t>Aktivizēties, uzturēt regulāru komunikāciju ar mentoru, iesaistīties darba meklēšanas procesā </a:t>
            </a:r>
            <a:r>
              <a:rPr lang="lv-LV" sz="1400" dirty="0">
                <a:solidFill>
                  <a:schemeClr val="tx1"/>
                </a:solidFill>
                <a:latin typeface="Times New Roman" panose="02020603050405020304" pitchFamily="18" charset="0"/>
                <a:cs typeface="Times New Roman" panose="02020603050405020304" pitchFamily="18" charset="0"/>
              </a:rPr>
              <a:t>- </a:t>
            </a:r>
            <a:r>
              <a:rPr lang="lv-LV" sz="1400" u="sng" dirty="0">
                <a:solidFill>
                  <a:schemeClr val="tx1"/>
                </a:solidFill>
                <a:latin typeface="Times New Roman" panose="02020603050405020304" pitchFamily="18" charset="0"/>
                <a:cs typeface="Times New Roman" panose="02020603050405020304" pitchFamily="18" charset="0"/>
              </a:rPr>
              <a:t>8 klienti no 29 (27.59%)</a:t>
            </a:r>
            <a:r>
              <a:rPr lang="lv-LV" sz="1400" dirty="0">
                <a:solidFill>
                  <a:schemeClr val="tx1"/>
                </a:solidFill>
                <a:latin typeface="Times New Roman" panose="02020603050405020304" pitchFamily="18" charset="0"/>
                <a:cs typeface="Times New Roman" panose="02020603050405020304" pitchFamily="18" charset="0"/>
              </a:rPr>
              <a:t> pārtrauca pasākumu priekšlaicīgi. Iemesli: Atteicās no mentora pakalpojuma; Pārstāja kontaktēties ar mentoru un NVA; Atteicās no bezdarbnieka statusa.</a:t>
            </a:r>
          </a:p>
          <a:p>
            <a:pPr lvl="0" algn="just"/>
            <a:r>
              <a:rPr lang="lv-LV" sz="1400" dirty="0">
                <a:solidFill>
                  <a:schemeClr val="tx1"/>
                </a:solidFill>
                <a:latin typeface="Times New Roman" panose="02020603050405020304" pitchFamily="18" charset="0"/>
                <a:cs typeface="Times New Roman" panose="02020603050405020304" pitchFamily="18" charset="0"/>
              </a:rPr>
              <a:t>2. Darba uzsākšanas posmā: </a:t>
            </a:r>
            <a:r>
              <a:rPr lang="lv-LV" sz="1400" b="1" dirty="0">
                <a:solidFill>
                  <a:schemeClr val="tx1"/>
                </a:solidFill>
                <a:latin typeface="Times New Roman" panose="02020603050405020304" pitchFamily="18" charset="0"/>
                <a:cs typeface="Times New Roman" panose="02020603050405020304" pitchFamily="18" charset="0"/>
              </a:rPr>
              <a:t>Jauna vide un apstākļi; Koncentrēšanās uz uzdevumu un darba izpildi; Atbalsts darba vietā </a:t>
            </a:r>
            <a:r>
              <a:rPr lang="lv-LV" sz="1400" dirty="0">
                <a:solidFill>
                  <a:schemeClr val="tx1"/>
                </a:solidFill>
                <a:latin typeface="Times New Roman" panose="02020603050405020304" pitchFamily="18" charset="0"/>
                <a:cs typeface="Times New Roman" panose="02020603050405020304" pitchFamily="18" charset="0"/>
              </a:rPr>
              <a:t>- </a:t>
            </a:r>
            <a:r>
              <a:rPr lang="lv-LV" sz="1400" u="sng" dirty="0">
                <a:solidFill>
                  <a:schemeClr val="tx1"/>
                </a:solidFill>
                <a:latin typeface="Times New Roman" panose="02020603050405020304" pitchFamily="18" charset="0"/>
                <a:cs typeface="Times New Roman" panose="02020603050405020304" pitchFamily="18" charset="0"/>
              </a:rPr>
              <a:t>11 klienti no 20 (55.00%)</a:t>
            </a:r>
            <a:r>
              <a:rPr lang="lv-LV" sz="1400" dirty="0">
                <a:solidFill>
                  <a:schemeClr val="tx1"/>
                </a:solidFill>
                <a:latin typeface="Times New Roman" panose="02020603050405020304" pitchFamily="18" charset="0"/>
                <a:cs typeface="Times New Roman" panose="02020603050405020304" pitchFamily="18" charset="0"/>
              </a:rPr>
              <a:t>, kuri uzsāka DTA, pārtrauca tās pārbaudes laikā, t.i., nostrādāja mazāk, kā trīs mēnešus. Iemesli: Neapmierina darba slodze, darba pienākumi; Uzskatīja, ka netiek novērtēts un nesaņēma pietiekamu atbalstu darba vietā; Uzradās citas prioritātes; u.c.</a:t>
            </a:r>
          </a:p>
        </p:txBody>
      </p:sp>
      <p:graphicFrame>
        <p:nvGraphicFramePr>
          <p:cNvPr id="8" name="Content Placeholder 7">
            <a:extLst>
              <a:ext uri="{FF2B5EF4-FFF2-40B4-BE49-F238E27FC236}">
                <a16:creationId xmlns:a16="http://schemas.microsoft.com/office/drawing/2014/main" id="{447E84E6-48A9-46DA-94EB-5D406756CBA3}"/>
              </a:ext>
            </a:extLst>
          </p:cNvPr>
          <p:cNvGraphicFramePr>
            <a:graphicFrameLocks noGrp="1"/>
          </p:cNvGraphicFramePr>
          <p:nvPr>
            <p:ph idx="4294967295"/>
            <p:extLst>
              <p:ext uri="{D42A27DB-BD31-4B8C-83A1-F6EECF244321}">
                <p14:modId xmlns:p14="http://schemas.microsoft.com/office/powerpoint/2010/main" val="1414886773"/>
              </p:ext>
            </p:extLst>
          </p:nvPr>
        </p:nvGraphicFramePr>
        <p:xfrm>
          <a:off x="702565" y="255322"/>
          <a:ext cx="8078598" cy="4518015"/>
        </p:xfrm>
        <a:graphic>
          <a:graphicData uri="http://schemas.openxmlformats.org/drawingml/2006/chart">
            <c:chart xmlns:c="http://schemas.openxmlformats.org/drawingml/2006/chart" xmlns:r="http://schemas.openxmlformats.org/officeDocument/2006/relationships" r:id="rId2"/>
          </a:graphicData>
        </a:graphic>
      </p:graphicFrame>
      <p:pic>
        <p:nvPicPr>
          <p:cNvPr id="9" name="Graphic 8" descr="Universal Access">
            <a:extLst>
              <a:ext uri="{FF2B5EF4-FFF2-40B4-BE49-F238E27FC236}">
                <a16:creationId xmlns:a16="http://schemas.microsoft.com/office/drawing/2014/main" id="{22EE6C77-384D-49D2-BBF4-72D9B2ED7E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604" y="5142452"/>
            <a:ext cx="2425396" cy="2052577"/>
          </a:xfrm>
          <a:prstGeom prst="rect">
            <a:avLst/>
          </a:prstGeom>
        </p:spPr>
      </p:pic>
      <p:pic>
        <p:nvPicPr>
          <p:cNvPr id="10" name="Picture 9">
            <a:extLst>
              <a:ext uri="{FF2B5EF4-FFF2-40B4-BE49-F238E27FC236}">
                <a16:creationId xmlns:a16="http://schemas.microsoft.com/office/drawing/2014/main" id="{63A4DB41-7C7C-4C28-8ED4-393D2AA45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3138" y="411256"/>
            <a:ext cx="1492327" cy="1803493"/>
          </a:xfrm>
          <a:prstGeom prst="rect">
            <a:avLst/>
          </a:prstGeom>
        </p:spPr>
      </p:pic>
    </p:spTree>
    <p:extLst>
      <p:ext uri="{BB962C8B-B14F-4D97-AF65-F5344CB8AC3E}">
        <p14:creationId xmlns:p14="http://schemas.microsoft.com/office/powerpoint/2010/main" val="2194010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3456DAA-C5F5-484D-B691-795F609ACEAB}"/>
              </a:ext>
            </a:extLst>
          </p:cNvPr>
          <p:cNvSpPr txBox="1">
            <a:spLocks/>
          </p:cNvSpPr>
          <p:nvPr/>
        </p:nvSpPr>
        <p:spPr bwMode="auto">
          <a:xfrm>
            <a:off x="1578861" y="3355291"/>
            <a:ext cx="7821529" cy="131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lvl1pPr algn="ctr" defTabSz="938213" rtl="0" eaLnBrk="0" fontAlgn="base" hangingPunct="0">
              <a:spcBef>
                <a:spcPct val="0"/>
              </a:spcBef>
              <a:spcAft>
                <a:spcPct val="0"/>
              </a:spcAft>
              <a:defRPr sz="4500" kern="1200">
                <a:solidFill>
                  <a:schemeClr val="tx1"/>
                </a:solidFill>
                <a:latin typeface="+mj-lt"/>
                <a:ea typeface="MS PGothic" pitchFamily="34" charset="-128"/>
                <a:cs typeface="+mj-cs"/>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sz="2000" dirty="0">
                <a:latin typeface="Times New Roman" panose="02020603050405020304" pitchFamily="18" charset="0"/>
                <a:ea typeface="Verdana" panose="020B0604030504040204" pitchFamily="34" charset="0"/>
                <a:cs typeface="Times New Roman" panose="02020603050405020304" pitchFamily="18" charset="0"/>
              </a:rPr>
              <a:t>Rīgas reģionālās filiāles Nodarbinātības atbalsta centrs personām ar invaliditāti.</a:t>
            </a:r>
          </a:p>
          <a:p>
            <a:r>
              <a:rPr lang="lv-LV" sz="4000" b="1" dirty="0">
                <a:solidFill>
                  <a:srgbClr val="67912F"/>
                </a:solidFill>
                <a:latin typeface="Times New Roman" panose="02020603050405020304" pitchFamily="18" charset="0"/>
                <a:ea typeface="Verdana" panose="020B0604030504040204" pitchFamily="34" charset="0"/>
                <a:cs typeface="Times New Roman" panose="02020603050405020304" pitchFamily="18" charset="0"/>
              </a:rPr>
              <a:t>Paldies par uzmanību! </a:t>
            </a:r>
          </a:p>
        </p:txBody>
      </p:sp>
      <p:pic>
        <p:nvPicPr>
          <p:cNvPr id="7" name="Picture 2">
            <a:extLst>
              <a:ext uri="{FF2B5EF4-FFF2-40B4-BE49-F238E27FC236}">
                <a16:creationId xmlns:a16="http://schemas.microsoft.com/office/drawing/2014/main" id="{E31C0642-CB6C-4140-8CA9-DA31CFB992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191" y="0"/>
            <a:ext cx="6960871" cy="292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A4A5F3-4992-4722-8879-B50C6479F4DB}"/>
              </a:ext>
            </a:extLst>
          </p:cNvPr>
          <p:cNvSpPr>
            <a:spLocks noGrp="1"/>
          </p:cNvSpPr>
          <p:nvPr>
            <p:ph type="title"/>
          </p:nvPr>
        </p:nvSpPr>
        <p:spPr>
          <a:xfrm>
            <a:off x="534721" y="5537200"/>
            <a:ext cx="8596668" cy="1320800"/>
          </a:xfrm>
        </p:spPr>
        <p:txBody>
          <a:bodyPr>
            <a:normAutofit fontScale="90000"/>
          </a:bodyPr>
          <a:lstStyle/>
          <a:p>
            <a:r>
              <a:rPr lang="lv-LV" sz="3100" dirty="0">
                <a:latin typeface="Times New Roman" panose="02020603050405020304" pitchFamily="18" charset="0"/>
                <a:ea typeface="Verdana" panose="020B0604030504040204" pitchFamily="34" charset="0"/>
                <a:cs typeface="Times New Roman" panose="02020603050405020304" pitchFamily="18" charset="0"/>
              </a:rPr>
              <a:t>Bezmaksas informatīvais tālrunis</a:t>
            </a:r>
            <a:br>
              <a:rPr lang="lv-LV" sz="3100" dirty="0">
                <a:latin typeface="Times New Roman" panose="02020603050405020304" pitchFamily="18" charset="0"/>
                <a:ea typeface="Verdana" panose="020B0604030504040204" pitchFamily="34" charset="0"/>
                <a:cs typeface="Times New Roman" panose="02020603050405020304" pitchFamily="18" charset="0"/>
              </a:rPr>
            </a:br>
            <a:r>
              <a:rPr lang="lv-LV" sz="3100" dirty="0">
                <a:latin typeface="Times New Roman" panose="02020603050405020304" pitchFamily="18" charset="0"/>
                <a:ea typeface="Verdana" panose="020B0604030504040204" pitchFamily="34" charset="0"/>
                <a:cs typeface="Times New Roman" panose="02020603050405020304" pitchFamily="18" charset="0"/>
              </a:rPr>
              <a:t>+371 80200206</a:t>
            </a:r>
            <a:br>
              <a:rPr lang="lv-LV" dirty="0">
                <a:latin typeface="Verdana" panose="020B0604030504040204" pitchFamily="34" charset="0"/>
                <a:ea typeface="Verdana" panose="020B0604030504040204" pitchFamily="34" charset="0"/>
                <a:cs typeface="Times New Roman" panose="02020603050405020304" pitchFamily="18" charset="0"/>
              </a:rPr>
            </a:br>
            <a:endParaRPr lang="lv-LV" dirty="0"/>
          </a:p>
        </p:txBody>
      </p:sp>
      <p:pic>
        <p:nvPicPr>
          <p:cNvPr id="5" name="Graphic 4" descr="Universal Access">
            <a:extLst>
              <a:ext uri="{FF2B5EF4-FFF2-40B4-BE49-F238E27FC236}">
                <a16:creationId xmlns:a16="http://schemas.microsoft.com/office/drawing/2014/main" id="{B30F30FA-FE2F-4CE5-8202-364F22310D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6604" y="5142452"/>
            <a:ext cx="2425396" cy="2052577"/>
          </a:xfrm>
          <a:prstGeom prst="rect">
            <a:avLst/>
          </a:prstGeom>
        </p:spPr>
      </p:pic>
    </p:spTree>
    <p:extLst>
      <p:ext uri="{BB962C8B-B14F-4D97-AF65-F5344CB8AC3E}">
        <p14:creationId xmlns:p14="http://schemas.microsoft.com/office/powerpoint/2010/main" val="312388752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1996</TotalTime>
  <Words>470</Words>
  <Application>Microsoft Office PowerPoint</Application>
  <PresentationFormat>Widescreen</PresentationFormat>
  <Paragraphs>48</Paragraphs>
  <Slides>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Times New Roman</vt:lpstr>
      <vt:lpstr>Trebuchet MS</vt:lpstr>
      <vt:lpstr>Verdana</vt:lpstr>
      <vt:lpstr>Wingdings 3</vt:lpstr>
      <vt:lpstr>Facet</vt:lpstr>
      <vt:lpstr>Nodarbinātības atbalsta centrs personām ar invaliditāti </vt:lpstr>
      <vt:lpstr>PowerPoint Presentation</vt:lpstr>
      <vt:lpstr>  MENTORA PAKALPOJUMI Pasākuma mērķis ir veicināt bezdarbnieku (turpmāk – klients vai klienti) motivāciju integrēties darba tirgū, iekļaušanos sabiedrībā un iekārtošanos pastāvīgā darbā. Pakalpojuma mērķa grupa: NVA klienti ar invaliditāti, kuriem funkcionālo traucējuma veids noteikts psihiski traucējumi. Mentora galvenais uzdevums ir nodrošināt klienta iekārtošanos darbā, izmantojot individuāli pielāgotu atbalstu un konsultācijas darba meklēšanas un darba uzsākšanas procesā. </vt:lpstr>
      <vt:lpstr> Mentora pakalpojumi klientiem ar psihiska un garīga rakstura traucējumiem</vt:lpstr>
      <vt:lpstr>PowerPoint Presentation</vt:lpstr>
      <vt:lpstr>Bezmaksas informatīvais tālrunis +371 80200206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Lossane</dc:creator>
  <cp:lastModifiedBy>Alvis Lapiņš</cp:lastModifiedBy>
  <cp:revision>199</cp:revision>
  <cp:lastPrinted>2023-02-23T06:46:52Z</cp:lastPrinted>
  <dcterms:created xsi:type="dcterms:W3CDTF">2022-02-16T10:59:09Z</dcterms:created>
  <dcterms:modified xsi:type="dcterms:W3CDTF">2024-06-25T11:23:22Z</dcterms:modified>
</cp:coreProperties>
</file>