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3"/>
  </p:sldMasterIdLst>
  <p:notesMasterIdLst>
    <p:notesMasterId r:id="rId15"/>
  </p:notesMasterIdLst>
  <p:sldIdLst>
    <p:sldId id="256" r:id="rId4"/>
    <p:sldId id="270" r:id="rId5"/>
    <p:sldId id="260" r:id="rId6"/>
    <p:sldId id="261" r:id="rId7"/>
    <p:sldId id="277" r:id="rId8"/>
    <p:sldId id="312" r:id="rId9"/>
    <p:sldId id="257" r:id="rId10"/>
    <p:sldId id="309" r:id="rId11"/>
    <p:sldId id="308" r:id="rId12"/>
    <p:sldId id="310" r:id="rId13"/>
    <p:sldId id="272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B866E7B-8B9E-67F0-D5D1-BFF0A7443DEF}" name="Rimma Beļikova" initials="RB" userId="S::rimma.belikova@vm.gov.lv::cb9ff73e-334f-4f42-b740-44fa1ebdb11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FD18B"/>
    <a:srgbClr val="E5E5C5"/>
    <a:srgbClr val="B6F9B1"/>
    <a:srgbClr val="FEFFFB"/>
    <a:srgbClr val="FFFFFF"/>
    <a:srgbClr val="84B4E0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D6BECC-D68D-4A8A-B2CC-8E606DF83EDA}" v="1" dt="2024-06-19T12:57:16.4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1801" autoAdjust="0"/>
    <p:restoredTop sz="94660"/>
  </p:normalViewPr>
  <p:slideViewPr>
    <p:cSldViewPr snapToGrid="0">
      <p:cViewPr varScale="1">
        <p:scale>
          <a:sx n="55" d="100"/>
          <a:sy n="55" d="100"/>
        </p:scale>
        <p:origin x="48" y="2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21" Type="http://schemas.microsoft.com/office/2015/10/relationships/revisionInfo" Target="revisionInfo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Strapcāne" userId="fa45c96a-efc4-4d40-aead-380272c5ae54" providerId="ADAL" clId="{66D6BECC-D68D-4A8A-B2CC-8E606DF83EDA}"/>
    <pc:docChg chg="custSel modSld">
      <pc:chgData name="Anna Strapcāne" userId="fa45c96a-efc4-4d40-aead-380272c5ae54" providerId="ADAL" clId="{66D6BECC-D68D-4A8A-B2CC-8E606DF83EDA}" dt="2024-06-19T12:59:18.574" v="42" actId="1076"/>
      <pc:docMkLst>
        <pc:docMk/>
      </pc:docMkLst>
      <pc:sldChg chg="addSp delSp modSp mod">
        <pc:chgData name="Anna Strapcāne" userId="fa45c96a-efc4-4d40-aead-380272c5ae54" providerId="ADAL" clId="{66D6BECC-D68D-4A8A-B2CC-8E606DF83EDA}" dt="2024-06-19T12:59:18.574" v="42" actId="1076"/>
        <pc:sldMkLst>
          <pc:docMk/>
          <pc:sldMk cId="0" sldId="257"/>
        </pc:sldMkLst>
        <pc:spChg chg="add mod">
          <ac:chgData name="Anna Strapcāne" userId="fa45c96a-efc4-4d40-aead-380272c5ae54" providerId="ADAL" clId="{66D6BECC-D68D-4A8A-B2CC-8E606DF83EDA}" dt="2024-06-19T12:59:18.574" v="42" actId="1076"/>
          <ac:spMkLst>
            <pc:docMk/>
            <pc:sldMk cId="0" sldId="257"/>
            <ac:spMk id="2" creationId="{415FB064-840D-6DEB-7260-3ED593091911}"/>
          </ac:spMkLst>
        </pc:spChg>
        <pc:spChg chg="mod">
          <ac:chgData name="Anna Strapcāne" userId="fa45c96a-efc4-4d40-aead-380272c5ae54" providerId="ADAL" clId="{66D6BECC-D68D-4A8A-B2CC-8E606DF83EDA}" dt="2024-06-19T12:59:10.341" v="41" actId="1037"/>
          <ac:spMkLst>
            <pc:docMk/>
            <pc:sldMk cId="0" sldId="257"/>
            <ac:spMk id="14" creationId="{00000000-0000-0000-0000-000000000000}"/>
          </ac:spMkLst>
        </pc:spChg>
        <pc:spChg chg="mod">
          <ac:chgData name="Anna Strapcāne" userId="fa45c96a-efc4-4d40-aead-380272c5ae54" providerId="ADAL" clId="{66D6BECC-D68D-4A8A-B2CC-8E606DF83EDA}" dt="2024-06-19T12:59:10.341" v="41" actId="1037"/>
          <ac:spMkLst>
            <pc:docMk/>
            <pc:sldMk cId="0" sldId="257"/>
            <ac:spMk id="16" creationId="{00000000-0000-0000-0000-000000000000}"/>
          </ac:spMkLst>
        </pc:spChg>
        <pc:spChg chg="mod">
          <ac:chgData name="Anna Strapcāne" userId="fa45c96a-efc4-4d40-aead-380272c5ae54" providerId="ADAL" clId="{66D6BECC-D68D-4A8A-B2CC-8E606DF83EDA}" dt="2024-06-19T12:59:10.341" v="41" actId="1037"/>
          <ac:spMkLst>
            <pc:docMk/>
            <pc:sldMk cId="0" sldId="257"/>
            <ac:spMk id="17" creationId="{00000000-0000-0000-0000-000000000000}"/>
          </ac:spMkLst>
        </pc:spChg>
        <pc:grpChg chg="mod">
          <ac:chgData name="Anna Strapcāne" userId="fa45c96a-efc4-4d40-aead-380272c5ae54" providerId="ADAL" clId="{66D6BECC-D68D-4A8A-B2CC-8E606DF83EDA}" dt="2024-06-19T12:58:36.689" v="17" actId="14100"/>
          <ac:grpSpMkLst>
            <pc:docMk/>
            <pc:sldMk cId="0" sldId="257"/>
            <ac:grpSpMk id="5" creationId="{00000000-0000-0000-0000-000000000000}"/>
          </ac:grpSpMkLst>
        </pc:grpChg>
        <pc:grpChg chg="mod">
          <ac:chgData name="Anna Strapcāne" userId="fa45c96a-efc4-4d40-aead-380272c5ae54" providerId="ADAL" clId="{66D6BECC-D68D-4A8A-B2CC-8E606DF83EDA}" dt="2024-06-19T12:58:58.467" v="21" actId="14100"/>
          <ac:grpSpMkLst>
            <pc:docMk/>
            <pc:sldMk cId="0" sldId="257"/>
            <ac:grpSpMk id="8" creationId="{00000000-0000-0000-0000-000000000000}"/>
          </ac:grpSpMkLst>
        </pc:grpChg>
        <pc:grpChg chg="del">
          <ac:chgData name="Anna Strapcāne" userId="fa45c96a-efc4-4d40-aead-380272c5ae54" providerId="ADAL" clId="{66D6BECC-D68D-4A8A-B2CC-8E606DF83EDA}" dt="2024-06-19T12:58:55.793" v="20" actId="478"/>
          <ac:grpSpMkLst>
            <pc:docMk/>
            <pc:sldMk cId="0" sldId="257"/>
            <ac:grpSpMk id="11" creationId="{00000000-0000-0000-0000-000000000000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62B5F3-4E77-4078-8134-6A80897B2303}" type="datetimeFigureOut">
              <a:rPr lang="lv-LV" smtClean="0"/>
              <a:t>19.06.2024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F55927-342A-4F37-A2D6-117556481F0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95035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799" y="2852938"/>
            <a:ext cx="7772400" cy="1190712"/>
          </a:xfrm>
        </p:spPr>
        <p:txBody>
          <a:bodyPr anchor="ctr" anchorCtr="0">
            <a:normAutofit/>
          </a:bodyPr>
          <a:lstStyle>
            <a:lvl1pPr algn="ctr">
              <a:defRPr sz="3200"/>
            </a:lvl1pPr>
          </a:lstStyle>
          <a:p>
            <a:r>
              <a:rPr lang="lv-LV" dirty="0"/>
              <a:t>Prezentācijas nosaukums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2999" y="4521597"/>
            <a:ext cx="6858000" cy="544484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 dirty="0"/>
              <a:t>Vārds uzvārds, ieņemamais amats, kontaktinformācija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22199"/>
            <a:ext cx="9144000" cy="2446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752"/>
          <a:stretch/>
        </p:blipFill>
        <p:spPr>
          <a:xfrm>
            <a:off x="2667000" y="1"/>
            <a:ext cx="3777632" cy="2676697"/>
          </a:xfrm>
          <a:prstGeom prst="rect">
            <a:avLst/>
          </a:prstGeom>
        </p:spPr>
      </p:pic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>
          <a:xfrm>
            <a:off x="1142999" y="5661577"/>
            <a:ext cx="6858000" cy="365125"/>
          </a:xfrm>
        </p:spPr>
        <p:txBody>
          <a:bodyPr/>
          <a:lstStyle>
            <a:lvl1pPr algn="ctr">
              <a:defRPr sz="1400"/>
            </a:lvl1pPr>
          </a:lstStyle>
          <a:p>
            <a:r>
              <a:rPr lang="lv-LV"/>
              <a:t>26.06.2024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5875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beigum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2999" y="4521597"/>
            <a:ext cx="6858000" cy="544484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 dirty="0"/>
              <a:t>Vārds uzvārds, ieņemamais amats, kontaktinformācija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22199"/>
            <a:ext cx="9144000" cy="2446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752"/>
          <a:stretch/>
        </p:blipFill>
        <p:spPr>
          <a:xfrm>
            <a:off x="2667000" y="1"/>
            <a:ext cx="3777632" cy="2676697"/>
          </a:xfrm>
          <a:prstGeom prst="rect">
            <a:avLst/>
          </a:prstGeom>
        </p:spPr>
      </p:pic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>
          <a:xfrm>
            <a:off x="1142999" y="5661577"/>
            <a:ext cx="6858000" cy="365125"/>
          </a:xfrm>
        </p:spPr>
        <p:txBody>
          <a:bodyPr/>
          <a:lstStyle>
            <a:lvl1pPr algn="ctr">
              <a:defRPr sz="1400"/>
            </a:lvl1pPr>
          </a:lstStyle>
          <a:p>
            <a:r>
              <a:rPr lang="lv-LV"/>
              <a:t>26.06.2024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996331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>
              <a:defRPr sz="1800"/>
            </a:lvl2pPr>
            <a:lvl3pPr>
              <a:defRPr sz="1600"/>
            </a:lvl3pPr>
            <a:lvl4pPr>
              <a:defRPr sz="1400" baseline="0"/>
            </a:lvl4pPr>
            <a:lvl5pPr>
              <a:defRPr sz="1400"/>
            </a:lvl5pPr>
          </a:lstStyle>
          <a:p>
            <a:pPr lvl="0"/>
            <a:r>
              <a:rPr lang="lv-LV" dirty="0"/>
              <a:t>Teksts</a:t>
            </a:r>
            <a:endParaRPr lang="en-US" dirty="0"/>
          </a:p>
          <a:p>
            <a:pPr lvl="1"/>
            <a:r>
              <a:rPr lang="lv-LV" dirty="0"/>
              <a:t>Otrais līmenis</a:t>
            </a:r>
            <a:endParaRPr lang="en-US" dirty="0"/>
          </a:p>
          <a:p>
            <a:pPr lvl="2"/>
            <a:r>
              <a:rPr lang="lv-LV" dirty="0"/>
              <a:t>Trešais līmenis</a:t>
            </a:r>
            <a:endParaRPr lang="en-US" dirty="0"/>
          </a:p>
          <a:p>
            <a:pPr lvl="3"/>
            <a:r>
              <a:rPr lang="lv-LV" dirty="0"/>
              <a:t>Ceturtais līmenis</a:t>
            </a:r>
            <a:endParaRPr lang="en-US" dirty="0"/>
          </a:p>
          <a:p>
            <a:pPr lvl="4"/>
            <a:r>
              <a:rPr lang="lv-LV" dirty="0"/>
              <a:t>Piektais līmenis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/>
              <a:t>26.06.2024</a:t>
            </a:r>
            <a:endParaRPr lang="lv-LV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lv-LV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423E1-44C6-4E03-9576-413CBCCCE18A}" type="slidenum">
              <a:rPr lang="lv-LV" smtClean="0"/>
              <a:pPr/>
              <a:t>‹#›</a:t>
            </a:fld>
            <a:endParaRPr lang="lv-LV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v-LV" dirty="0"/>
              <a:t>Nosaukums</a:t>
            </a:r>
          </a:p>
        </p:txBody>
      </p:sp>
    </p:spTree>
    <p:extLst>
      <p:ext uri="{BB962C8B-B14F-4D97-AF65-F5344CB8AC3E}">
        <p14:creationId xmlns:p14="http://schemas.microsoft.com/office/powerpoint/2010/main" val="51910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0" y="3436258"/>
            <a:ext cx="6325200" cy="2852737"/>
          </a:xfrm>
        </p:spPr>
        <p:txBody>
          <a:bodyPr anchor="t" anchorCtr="0">
            <a:normAutofit/>
          </a:bodyPr>
          <a:lstStyle>
            <a:lvl1pPr>
              <a:defRPr sz="2400"/>
            </a:lvl1pPr>
          </a:lstStyle>
          <a:p>
            <a:r>
              <a:rPr lang="lv-LV" dirty="0"/>
              <a:t>Nosaukums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86000" y="381600"/>
            <a:ext cx="6322728" cy="298730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 dirty="0"/>
              <a:t>Teksts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/>
              <a:t>26.06.2024</a:t>
            </a:r>
            <a:endParaRPr lang="lv-LV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lv-LV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423E1-44C6-4E03-9576-413CBCCCE18A}" type="slidenum">
              <a:rPr lang="lv-LV" smtClean="0"/>
              <a:pPr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918721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2286000" y="1296785"/>
            <a:ext cx="6322728" cy="4871837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v-LV" dirty="0"/>
              <a:t>Spiediet uz ikonas, lai pievienotu bildi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/>
              <a:t>26.06.2024</a:t>
            </a:r>
            <a:endParaRPr lang="lv-LV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lv-LV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423E1-44C6-4E03-9576-413CBCCCE18A}" type="slidenum">
              <a:rPr lang="lv-LV" smtClean="0"/>
              <a:pPr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945779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lv-LV" dirty="0"/>
              <a:t>Nosaukums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285999" y="1825625"/>
            <a:ext cx="3096000" cy="4351338"/>
          </a:xfrm>
        </p:spPr>
        <p:txBody>
          <a:bodyPr/>
          <a:lstStyle>
            <a:lvl1pPr>
              <a:defRPr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 baseline="0"/>
            </a:lvl5pPr>
          </a:lstStyle>
          <a:p>
            <a:pPr lvl="0"/>
            <a:r>
              <a:rPr lang="lv-LV" dirty="0"/>
              <a:t>Teksts</a:t>
            </a:r>
            <a:endParaRPr lang="en-US" dirty="0"/>
          </a:p>
          <a:p>
            <a:pPr lvl="1"/>
            <a:r>
              <a:rPr lang="lv-LV" dirty="0"/>
              <a:t>Otrais līmenis</a:t>
            </a:r>
            <a:endParaRPr lang="en-US" dirty="0"/>
          </a:p>
          <a:p>
            <a:pPr lvl="2"/>
            <a:r>
              <a:rPr lang="lv-LV" dirty="0"/>
              <a:t>Trešais līmenis</a:t>
            </a:r>
            <a:endParaRPr lang="en-US" dirty="0"/>
          </a:p>
          <a:p>
            <a:pPr lvl="3"/>
            <a:r>
              <a:rPr lang="lv-LV" dirty="0"/>
              <a:t>Ceturtais līmenis</a:t>
            </a:r>
            <a:endParaRPr lang="en-US" dirty="0"/>
          </a:p>
          <a:p>
            <a:pPr lvl="4"/>
            <a:r>
              <a:rPr lang="lv-LV" dirty="0"/>
              <a:t>Piektais līmenis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12728" y="1825625"/>
            <a:ext cx="3096000" cy="4351338"/>
          </a:xfrm>
        </p:spPr>
        <p:txBody>
          <a:bodyPr/>
          <a:lstStyle>
            <a:lvl1pPr>
              <a:defRPr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lv-LV" dirty="0"/>
              <a:t>Teksts</a:t>
            </a:r>
            <a:endParaRPr lang="en-US" dirty="0"/>
          </a:p>
          <a:p>
            <a:pPr lvl="1"/>
            <a:r>
              <a:rPr lang="lv-LV" dirty="0"/>
              <a:t>Otrais līmenis</a:t>
            </a:r>
            <a:endParaRPr lang="en-US" dirty="0"/>
          </a:p>
          <a:p>
            <a:pPr lvl="2"/>
            <a:r>
              <a:rPr lang="lv-LV" dirty="0"/>
              <a:t>Trešais līmenis</a:t>
            </a:r>
            <a:endParaRPr lang="en-US" dirty="0"/>
          </a:p>
          <a:p>
            <a:pPr lvl="3"/>
            <a:r>
              <a:rPr lang="lv-LV" dirty="0"/>
              <a:t>Ceturtais līmenis</a:t>
            </a:r>
            <a:endParaRPr lang="en-US" dirty="0"/>
          </a:p>
          <a:p>
            <a:pPr lvl="4"/>
            <a:r>
              <a:rPr lang="lv-LV" dirty="0"/>
              <a:t>Piektais līmenis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/>
              <a:t>26.06.2024</a:t>
            </a:r>
            <a:endParaRPr lang="lv-LV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lv-LV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423E1-44C6-4E03-9576-413CBCCCE18A}" type="slidenum">
              <a:rPr lang="lv-LV" smtClean="0"/>
              <a:pPr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356509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0" y="360913"/>
            <a:ext cx="6314414" cy="1325563"/>
          </a:xfrm>
        </p:spPr>
        <p:txBody>
          <a:bodyPr/>
          <a:lstStyle>
            <a:lvl1pPr>
              <a:defRPr/>
            </a:lvl1pPr>
          </a:lstStyle>
          <a:p>
            <a:r>
              <a:rPr lang="lv-LV" dirty="0"/>
              <a:t>Nosaukums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86000" y="1825200"/>
            <a:ext cx="3096000" cy="82391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dirty="0"/>
              <a:t>Nosaukums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286000" y="2728388"/>
            <a:ext cx="3096000" cy="3540552"/>
          </a:xfrm>
        </p:spPr>
        <p:txBody>
          <a:bodyPr/>
          <a:lstStyle>
            <a:lvl1pPr>
              <a:defRPr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lv-LV" dirty="0"/>
              <a:t>Teksts</a:t>
            </a:r>
            <a:endParaRPr lang="en-US" dirty="0"/>
          </a:p>
          <a:p>
            <a:pPr lvl="1"/>
            <a:r>
              <a:rPr lang="lv-LV" dirty="0"/>
              <a:t>Otrais līmenis</a:t>
            </a:r>
            <a:endParaRPr lang="en-US" dirty="0"/>
          </a:p>
          <a:p>
            <a:pPr lvl="2"/>
            <a:r>
              <a:rPr lang="lv-LV" dirty="0"/>
              <a:t>Trešais līmenis</a:t>
            </a:r>
            <a:endParaRPr lang="en-US" dirty="0"/>
          </a:p>
          <a:p>
            <a:pPr lvl="3"/>
            <a:r>
              <a:rPr lang="lv-LV" dirty="0"/>
              <a:t>Ceturtais līmenis</a:t>
            </a:r>
            <a:endParaRPr lang="en-US" dirty="0"/>
          </a:p>
          <a:p>
            <a:pPr lvl="4"/>
            <a:r>
              <a:rPr lang="lv-LV" dirty="0"/>
              <a:t>Piektais līmenis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504414" y="1825200"/>
            <a:ext cx="30960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dirty="0"/>
              <a:t>Nosaukums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5504414" y="2728388"/>
            <a:ext cx="3096000" cy="3540551"/>
          </a:xfrm>
        </p:spPr>
        <p:txBody>
          <a:bodyPr/>
          <a:lstStyle>
            <a:lvl1pPr>
              <a:defRPr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lv-LV" dirty="0"/>
              <a:t>Teksts</a:t>
            </a:r>
            <a:endParaRPr lang="en-US" dirty="0"/>
          </a:p>
          <a:p>
            <a:pPr lvl="1"/>
            <a:r>
              <a:rPr lang="lv-LV" dirty="0"/>
              <a:t>Otrais līmenis</a:t>
            </a:r>
            <a:endParaRPr lang="en-US" dirty="0"/>
          </a:p>
          <a:p>
            <a:pPr lvl="2"/>
            <a:r>
              <a:rPr lang="lv-LV" dirty="0"/>
              <a:t>Trešais līmenis</a:t>
            </a:r>
            <a:endParaRPr lang="en-US" dirty="0"/>
          </a:p>
          <a:p>
            <a:pPr lvl="3"/>
            <a:r>
              <a:rPr lang="lv-LV" dirty="0"/>
              <a:t>Ceturtais līmenis</a:t>
            </a:r>
            <a:endParaRPr lang="en-US" dirty="0"/>
          </a:p>
          <a:p>
            <a:pPr lvl="4"/>
            <a:r>
              <a:rPr lang="lv-LV" dirty="0"/>
              <a:t>Piektais līmenis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/>
              <a:t>26.06.2024</a:t>
            </a:r>
            <a:endParaRPr lang="lv-LV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lv-LV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423E1-44C6-4E03-9576-413CBCCCE18A}" type="slidenum">
              <a:rPr lang="lv-LV" smtClean="0"/>
              <a:pPr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4186107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v-LV" dirty="0"/>
              <a:t>Nosaukums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/>
              <a:t>26.06.2024</a:t>
            </a:r>
            <a:endParaRPr lang="lv-LV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lv-LV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423E1-44C6-4E03-9576-413CBCCCE18A}" type="slidenum">
              <a:rPr lang="lv-LV" smtClean="0"/>
              <a:pPr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363646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/>
              <a:t>26.06.2024</a:t>
            </a:r>
            <a:endParaRPr lang="lv-LV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lv-LV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423E1-44C6-4E03-9576-413CBCCCE18A}" type="slidenum">
              <a:rPr lang="lv-LV" smtClean="0"/>
              <a:pPr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328271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0" y="381599"/>
            <a:ext cx="3096000" cy="1272983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lv-LV" dirty="0"/>
              <a:t>Nosaukums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12728" y="381599"/>
            <a:ext cx="3096000" cy="579600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 baseline="0"/>
            </a:lvl4pPr>
            <a:lvl5pPr>
              <a:defRPr sz="14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 dirty="0"/>
              <a:t>Teksts</a:t>
            </a:r>
            <a:endParaRPr lang="en-US" dirty="0"/>
          </a:p>
          <a:p>
            <a:pPr lvl="1"/>
            <a:r>
              <a:rPr lang="lv-LV" dirty="0"/>
              <a:t>Otrais līmenis</a:t>
            </a:r>
          </a:p>
          <a:p>
            <a:pPr lvl="2"/>
            <a:r>
              <a:rPr lang="lv-LV" dirty="0"/>
              <a:t>Trešais līmenis</a:t>
            </a:r>
          </a:p>
          <a:p>
            <a:pPr lvl="3"/>
            <a:r>
              <a:rPr lang="lv-LV" dirty="0"/>
              <a:t>Ceturtais līmenis</a:t>
            </a:r>
          </a:p>
          <a:p>
            <a:pPr lvl="4"/>
            <a:r>
              <a:rPr lang="lv-LV" dirty="0"/>
              <a:t>Piektais līmenis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286000" y="1825200"/>
            <a:ext cx="3096000" cy="435240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 dirty="0"/>
              <a:t>Teksts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/>
              <a:t>26.06.2024</a:t>
            </a:r>
            <a:endParaRPr lang="lv-LV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lv-LV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423E1-44C6-4E03-9576-413CBCCCE18A}" type="slidenum">
              <a:rPr lang="lv-LV" smtClean="0"/>
              <a:pPr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269447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0" y="381600"/>
            <a:ext cx="6325200" cy="954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lv-LV" dirty="0"/>
              <a:t>Nosaukums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1842250"/>
            <a:ext cx="63252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 dirty="0"/>
              <a:t>Teksts</a:t>
            </a:r>
            <a:endParaRPr lang="en-US" dirty="0"/>
          </a:p>
          <a:p>
            <a:pPr lvl="1"/>
            <a:r>
              <a:rPr lang="lv-LV" dirty="0"/>
              <a:t>Otrais līmenis</a:t>
            </a:r>
            <a:endParaRPr lang="en-US" dirty="0"/>
          </a:p>
          <a:p>
            <a:pPr lvl="2"/>
            <a:r>
              <a:rPr lang="lv-LV" dirty="0"/>
              <a:t>Trešais līmenis</a:t>
            </a:r>
            <a:endParaRPr lang="en-US" dirty="0"/>
          </a:p>
          <a:p>
            <a:pPr lvl="3"/>
            <a:r>
              <a:rPr lang="lv-LV" dirty="0"/>
              <a:t>Ceturtais līmenis</a:t>
            </a:r>
            <a:endParaRPr lang="en-US" dirty="0"/>
          </a:p>
          <a:p>
            <a:pPr lvl="4"/>
            <a:r>
              <a:rPr lang="lv-LV" dirty="0"/>
              <a:t>Piektais līmenis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06734" y="6348217"/>
            <a:ext cx="3682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r"/>
            <a:endParaRPr lang="lv-L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8117" y="6348217"/>
            <a:ext cx="7806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200423E1-44C6-4E03-9576-413CBCCCE18A}" type="slidenum">
              <a:rPr lang="lv-LV" smtClean="0"/>
              <a:pPr/>
              <a:t>‹#›</a:t>
            </a:fld>
            <a:endParaRPr lang="lv-LV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40" y="0"/>
            <a:ext cx="1761743" cy="1957799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2286000" y="6348217"/>
            <a:ext cx="1581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lv-LV"/>
              <a:t>26.06.2024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06816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70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1" r:id="rId10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ABBB6-0C72-C342-BE8A-C97539A4DE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B57A45-C510-C84D-A8C8-1E83741787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E56EE3-07A2-F04B-8EDA-E6BFCE806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/>
              <a:t>26.06.2024</a:t>
            </a:r>
            <a:endParaRPr lang="lv-LV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79F86B1-F5BB-9B4A-9990-6AB262CFCE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" y="0"/>
            <a:ext cx="9142657" cy="6858000"/>
          </a:xfrm>
          <a:prstGeom prst="rect">
            <a:avLst/>
          </a:prstGeom>
        </p:spPr>
      </p:pic>
      <p:pic>
        <p:nvPicPr>
          <p:cNvPr id="12" name="Picture 11" descr="Timeline&#10;&#10;Description automatically generated">
            <a:extLst>
              <a:ext uri="{FF2B5EF4-FFF2-40B4-BE49-F238E27FC236}">
                <a16:creationId xmlns:a16="http://schemas.microsoft.com/office/drawing/2014/main" id="{21611C2A-53D8-361A-3DF3-4EAC8D1F93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" y="0"/>
            <a:ext cx="91426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783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57CD4F-A4CE-E1FC-E5DD-0EA4EE47E5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47" y="1296365"/>
            <a:ext cx="8013305" cy="4787950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6C8A09-1E61-F844-FC5C-E54DFC3BA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2542" y="296685"/>
            <a:ext cx="6325200" cy="954000"/>
          </a:xfrm>
        </p:spPr>
        <p:txBody>
          <a:bodyPr/>
          <a:lstStyle/>
          <a:p>
            <a:br>
              <a:rPr lang="lv-LV" dirty="0"/>
            </a:br>
            <a:r>
              <a:rPr lang="lv-LV" dirty="0"/>
              <a:t>Agrīnā intervence bērniem ar AST</a:t>
            </a:r>
          </a:p>
        </p:txBody>
      </p:sp>
    </p:spTree>
    <p:extLst>
      <p:ext uri="{BB962C8B-B14F-4D97-AF65-F5344CB8AC3E}">
        <p14:creationId xmlns:p14="http://schemas.microsoft.com/office/powerpoint/2010/main" val="2496986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675163-67B9-5F42-87F1-52D63E621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/>
              <a:t>26.06.2024</a:t>
            </a:r>
            <a:endParaRPr lang="lv-LV" dirty="0"/>
          </a:p>
        </p:txBody>
      </p:sp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FC8CE8E-1C16-054B-8EC9-A61F3A24B0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" y="0"/>
            <a:ext cx="91426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049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727FC4-E4F1-2E4D-A8F1-2DC9F4E66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/>
              <a:t>26.06.2024</a:t>
            </a:r>
            <a:endParaRPr lang="lv-LV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2AA95C-30CC-9B44-910E-D9639C538A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" y="0"/>
            <a:ext cx="91426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853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307C02-E2AB-C642-8A6F-61113CE05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/>
              <a:t>26.06.2024</a:t>
            </a:r>
            <a:endParaRPr lang="lv-LV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594F62-D1CB-C64E-B2C6-519AC88A58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" y="0"/>
            <a:ext cx="9142657" cy="6858000"/>
          </a:xfrm>
          <a:prstGeom prst="rect">
            <a:avLst/>
          </a:prstGeom>
        </p:spPr>
      </p:pic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B29146E1-7C01-3C05-3C44-1FF1ECA6FA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" y="0"/>
            <a:ext cx="91426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482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0AB4BB-1BDD-E144-9F3F-1937FC9CD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/>
              <a:t>26.06.2024</a:t>
            </a:r>
            <a:endParaRPr lang="lv-LV" dirty="0"/>
          </a:p>
        </p:txBody>
      </p:sp>
      <p:pic>
        <p:nvPicPr>
          <p:cNvPr id="4" name="Picture 3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9BA0E44F-6DD5-C64E-8AD8-7F1E2CF038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" y="0"/>
            <a:ext cx="91426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860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D3030C-8B39-0316-9059-8B0CC0582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/>
              <a:t>26.06.2024</a:t>
            </a:r>
            <a:endParaRPr lang="lv-LV" dirty="0"/>
          </a:p>
        </p:txBody>
      </p:sp>
      <p:pic>
        <p:nvPicPr>
          <p:cNvPr id="3" name="Picture 2" descr="A screen shot of a diagram&#10;&#10;Description automatically generated">
            <a:extLst>
              <a:ext uri="{FF2B5EF4-FFF2-40B4-BE49-F238E27FC236}">
                <a16:creationId xmlns:a16="http://schemas.microsoft.com/office/drawing/2014/main" id="{F9636797-2C72-A937-3E17-67380BDC9C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" y="0"/>
            <a:ext cx="91426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593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0" y="2675809"/>
            <a:ext cx="9144000" cy="646253"/>
            <a:chOff x="0" y="0"/>
            <a:chExt cx="4816593" cy="34041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16592" cy="340413"/>
            </a:xfrm>
            <a:custGeom>
              <a:avLst/>
              <a:gdLst/>
              <a:ahLst/>
              <a:cxnLst/>
              <a:rect l="l" t="t" r="r" b="b"/>
              <a:pathLst>
                <a:path w="4816592" h="340413">
                  <a:moveTo>
                    <a:pt x="0" y="0"/>
                  </a:moveTo>
                  <a:lnTo>
                    <a:pt x="4816592" y="0"/>
                  </a:lnTo>
                  <a:lnTo>
                    <a:pt x="4816592" y="340413"/>
                  </a:lnTo>
                  <a:lnTo>
                    <a:pt x="0" y="340413"/>
                  </a:lnTo>
                  <a:close/>
                </a:path>
              </a:pathLst>
            </a:custGeom>
            <a:solidFill>
              <a:srgbClr val="D0E8E6"/>
            </a:solidFill>
          </p:spPr>
          <p:txBody>
            <a:bodyPr/>
            <a:lstStyle/>
            <a:p>
              <a:endParaRPr lang="lv-LV" sz="90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816593" cy="378513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90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3322062"/>
            <a:ext cx="9144000" cy="646253"/>
            <a:chOff x="0" y="0"/>
            <a:chExt cx="4816593" cy="34041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816592" cy="340413"/>
            </a:xfrm>
            <a:custGeom>
              <a:avLst/>
              <a:gdLst/>
              <a:ahLst/>
              <a:cxnLst/>
              <a:rect l="l" t="t" r="r" b="b"/>
              <a:pathLst>
                <a:path w="4816592" h="340413">
                  <a:moveTo>
                    <a:pt x="0" y="0"/>
                  </a:moveTo>
                  <a:lnTo>
                    <a:pt x="4816592" y="0"/>
                  </a:lnTo>
                  <a:lnTo>
                    <a:pt x="4816592" y="340413"/>
                  </a:lnTo>
                  <a:lnTo>
                    <a:pt x="0" y="340413"/>
                  </a:lnTo>
                  <a:close/>
                </a:path>
              </a:pathLst>
            </a:custGeom>
            <a:solidFill>
              <a:srgbClr val="C8DADA"/>
            </a:solidFill>
          </p:spPr>
          <p:txBody>
            <a:bodyPr/>
            <a:lstStyle/>
            <a:p>
              <a:endParaRPr lang="lv-LV" sz="90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4816593" cy="378513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90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0" y="3968315"/>
            <a:ext cx="9144000" cy="646253"/>
            <a:chOff x="0" y="0"/>
            <a:chExt cx="4816593" cy="34041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816592" cy="340413"/>
            </a:xfrm>
            <a:custGeom>
              <a:avLst/>
              <a:gdLst/>
              <a:ahLst/>
              <a:cxnLst/>
              <a:rect l="l" t="t" r="r" b="b"/>
              <a:pathLst>
                <a:path w="4816592" h="340413">
                  <a:moveTo>
                    <a:pt x="0" y="0"/>
                  </a:moveTo>
                  <a:lnTo>
                    <a:pt x="4816592" y="0"/>
                  </a:lnTo>
                  <a:lnTo>
                    <a:pt x="4816592" y="340413"/>
                  </a:lnTo>
                  <a:lnTo>
                    <a:pt x="0" y="340413"/>
                  </a:lnTo>
                  <a:close/>
                </a:path>
              </a:pathLst>
            </a:custGeom>
            <a:solidFill>
              <a:srgbClr val="D0E8E6"/>
            </a:solidFill>
          </p:spPr>
          <p:txBody>
            <a:bodyPr/>
            <a:lstStyle/>
            <a:p>
              <a:endParaRPr lang="lv-LV" sz="900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4816593" cy="378513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900"/>
            </a:p>
          </p:txBody>
        </p:sp>
      </p:grpSp>
      <p:sp>
        <p:nvSpPr>
          <p:cNvPr id="14" name="Freeform 14"/>
          <p:cNvSpPr/>
          <p:nvPr/>
        </p:nvSpPr>
        <p:spPr>
          <a:xfrm>
            <a:off x="1355255" y="5043267"/>
            <a:ext cx="1556733" cy="953499"/>
          </a:xfrm>
          <a:custGeom>
            <a:avLst/>
            <a:gdLst/>
            <a:ahLst/>
            <a:cxnLst/>
            <a:rect l="l" t="t" r="r" b="b"/>
            <a:pathLst>
              <a:path w="3113466" h="1906998">
                <a:moveTo>
                  <a:pt x="0" y="0"/>
                </a:moveTo>
                <a:lnTo>
                  <a:pt x="3113466" y="0"/>
                </a:lnTo>
                <a:lnTo>
                  <a:pt x="3113466" y="1906998"/>
                </a:lnTo>
                <a:lnTo>
                  <a:pt x="0" y="19069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 sz="900"/>
          </a:p>
        </p:txBody>
      </p:sp>
      <p:sp>
        <p:nvSpPr>
          <p:cNvPr id="15" name="Freeform 15"/>
          <p:cNvSpPr/>
          <p:nvPr/>
        </p:nvSpPr>
        <p:spPr>
          <a:xfrm flipH="1">
            <a:off x="5905779" y="5140447"/>
            <a:ext cx="1787107" cy="1182492"/>
          </a:xfrm>
          <a:custGeom>
            <a:avLst/>
            <a:gdLst/>
            <a:ahLst/>
            <a:cxnLst/>
            <a:rect l="l" t="t" r="r" b="b"/>
            <a:pathLst>
              <a:path w="2140925" h="1463857">
                <a:moveTo>
                  <a:pt x="2140925" y="0"/>
                </a:moveTo>
                <a:lnTo>
                  <a:pt x="0" y="0"/>
                </a:lnTo>
                <a:lnTo>
                  <a:pt x="0" y="1463858"/>
                </a:lnTo>
                <a:lnTo>
                  <a:pt x="2140925" y="1463858"/>
                </a:lnTo>
                <a:lnTo>
                  <a:pt x="2140925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 sz="900"/>
          </a:p>
        </p:txBody>
      </p:sp>
      <p:sp>
        <p:nvSpPr>
          <p:cNvPr id="16" name="TextBox 16"/>
          <p:cNvSpPr txBox="1"/>
          <p:nvPr/>
        </p:nvSpPr>
        <p:spPr>
          <a:xfrm>
            <a:off x="700646" y="3454188"/>
            <a:ext cx="3612196" cy="464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20"/>
              </a:lnSpc>
            </a:pPr>
            <a:r>
              <a:rPr lang="lv-LV" dirty="0">
                <a:solidFill>
                  <a:srgbClr val="232E44"/>
                </a:solidFill>
                <a:latin typeface="Red Hat Display"/>
              </a:rPr>
              <a:t>Tiek nodrošināts </a:t>
            </a:r>
            <a:r>
              <a:rPr lang="lv-LV" dirty="0" err="1">
                <a:solidFill>
                  <a:srgbClr val="232E44"/>
                </a:solidFill>
                <a:latin typeface="Red Hat Display"/>
              </a:rPr>
              <a:t>biopsihosociālais</a:t>
            </a:r>
            <a:r>
              <a:rPr lang="lv-LV" dirty="0">
                <a:solidFill>
                  <a:srgbClr val="232E44"/>
                </a:solidFill>
                <a:latin typeface="Red Hat Display"/>
              </a:rPr>
              <a:t> modelis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00646" y="4051931"/>
            <a:ext cx="3205843" cy="2340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20"/>
              </a:lnSpc>
            </a:pPr>
            <a:r>
              <a:rPr lang="lv-LV" dirty="0">
                <a:solidFill>
                  <a:srgbClr val="232E44"/>
                </a:solidFill>
                <a:latin typeface="Red Hat Display"/>
              </a:rPr>
              <a:t>Samazinās </a:t>
            </a:r>
            <a:r>
              <a:rPr lang="lv-LV" dirty="0" err="1">
                <a:solidFill>
                  <a:srgbClr val="232E44"/>
                </a:solidFill>
                <a:latin typeface="Red Hat Display"/>
              </a:rPr>
              <a:t>rehospitalizācijas</a:t>
            </a:r>
            <a:r>
              <a:rPr lang="lv-LV" dirty="0">
                <a:solidFill>
                  <a:srgbClr val="232E44"/>
                </a:solidFill>
                <a:latin typeface="Red Hat Display"/>
              </a:rPr>
              <a:t>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00653" y="2872570"/>
            <a:ext cx="3766488" cy="4479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20"/>
              </a:lnSpc>
            </a:pPr>
            <a:r>
              <a:rPr lang="lv-LV" dirty="0">
                <a:solidFill>
                  <a:srgbClr val="232E44"/>
                </a:solidFill>
                <a:latin typeface="Red Hat Display"/>
              </a:rPr>
              <a:t>Uzlabojas pakalpojuma pieejamība</a:t>
            </a:r>
          </a:p>
          <a:p>
            <a:pPr>
              <a:lnSpc>
                <a:spcPts val="1820"/>
              </a:lnSpc>
            </a:pPr>
            <a:endParaRPr lang="en-US" sz="1300" dirty="0">
              <a:solidFill>
                <a:srgbClr val="232E44"/>
              </a:solidFill>
              <a:latin typeface="Red Hat Display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700646" y="1772233"/>
            <a:ext cx="6411686" cy="6621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95"/>
              </a:lnSpc>
            </a:pPr>
            <a:r>
              <a:rPr lang="en-US" sz="1925" b="1">
                <a:solidFill>
                  <a:srgbClr val="000000"/>
                </a:solidFill>
                <a:latin typeface="Open Sans Bold"/>
              </a:rPr>
              <a:t>Mobilo komandu ieviešana</a:t>
            </a:r>
            <a:r>
              <a:rPr lang="en-US" sz="1925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1925" b="1">
                <a:solidFill>
                  <a:srgbClr val="000000"/>
                </a:solidFill>
                <a:latin typeface="Open Sans Bold"/>
              </a:rPr>
              <a:t>pacientiem</a:t>
            </a:r>
            <a:endParaRPr lang="lv-LV" sz="1925" b="1">
              <a:solidFill>
                <a:srgbClr val="000000"/>
              </a:solidFill>
              <a:latin typeface="Open Sans Bold"/>
            </a:endParaRPr>
          </a:p>
          <a:p>
            <a:pPr>
              <a:lnSpc>
                <a:spcPts val="2695"/>
              </a:lnSpc>
            </a:pPr>
            <a:r>
              <a:rPr lang="en-US" sz="1925">
                <a:solidFill>
                  <a:srgbClr val="000000"/>
                </a:solidFill>
                <a:latin typeface="Open Sans Bold"/>
              </a:rPr>
              <a:t>ar hroniskiem psihiskās veselības traucējumiem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98348" y="5731693"/>
            <a:ext cx="856907" cy="265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9"/>
              </a:lnSpc>
            </a:pPr>
            <a:r>
              <a:rPr lang="lv-LV" sz="1200" b="1" dirty="0">
                <a:solidFill>
                  <a:srgbClr val="232E44"/>
                </a:solidFill>
                <a:latin typeface="Red Hat Display"/>
              </a:rPr>
              <a:t>sociālais darbinieks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885356" y="6105119"/>
            <a:ext cx="655830" cy="1368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9"/>
              </a:lnSpc>
            </a:pPr>
            <a:r>
              <a:rPr lang="en-US" sz="1200" b="1" dirty="0" err="1">
                <a:solidFill>
                  <a:srgbClr val="232E44"/>
                </a:solidFill>
                <a:latin typeface="Red Hat Display"/>
              </a:rPr>
              <a:t>psihiatrs</a:t>
            </a:r>
            <a:endParaRPr lang="en-US" sz="1200" b="1" dirty="0">
              <a:solidFill>
                <a:srgbClr val="232E44"/>
              </a:solidFill>
              <a:latin typeface="Red Hat Display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3064861" y="5391776"/>
            <a:ext cx="914308" cy="265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9"/>
              </a:lnSpc>
            </a:pPr>
            <a:r>
              <a:rPr lang="lv-LV" sz="1200" b="1" dirty="0">
                <a:solidFill>
                  <a:srgbClr val="232E44"/>
                </a:solidFill>
                <a:latin typeface="Red Hat Display"/>
              </a:rPr>
              <a:t>garīgās aprūpes māsa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0" y="2271773"/>
            <a:ext cx="4777099" cy="3214628"/>
            <a:chOff x="0" y="0"/>
            <a:chExt cx="2983036" cy="169330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983036" cy="1693302"/>
            </a:xfrm>
            <a:custGeom>
              <a:avLst/>
              <a:gdLst/>
              <a:ahLst/>
              <a:cxnLst/>
              <a:rect l="l" t="t" r="r" b="b"/>
              <a:pathLst>
                <a:path w="2983036" h="1693302">
                  <a:moveTo>
                    <a:pt x="0" y="0"/>
                  </a:moveTo>
                  <a:lnTo>
                    <a:pt x="2983036" y="0"/>
                  </a:lnTo>
                  <a:lnTo>
                    <a:pt x="2983036" y="1693302"/>
                  </a:lnTo>
                  <a:lnTo>
                    <a:pt x="0" y="1693302"/>
                  </a:lnTo>
                  <a:close/>
                </a:path>
              </a:pathLst>
            </a:custGeom>
            <a:solidFill>
              <a:srgbClr val="D0E8E6"/>
            </a:solidFill>
          </p:spPr>
          <p:txBody>
            <a:bodyPr/>
            <a:lstStyle/>
            <a:p>
              <a:endParaRPr lang="lv-LV" sz="90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983036" cy="1731402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90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764814" y="2271773"/>
            <a:ext cx="4379186" cy="3214628"/>
            <a:chOff x="0" y="0"/>
            <a:chExt cx="245912" cy="169330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45912" cy="1693302"/>
            </a:xfrm>
            <a:custGeom>
              <a:avLst/>
              <a:gdLst/>
              <a:ahLst/>
              <a:cxnLst/>
              <a:rect l="l" t="t" r="r" b="b"/>
              <a:pathLst>
                <a:path w="245912" h="1693302">
                  <a:moveTo>
                    <a:pt x="0" y="0"/>
                  </a:moveTo>
                  <a:lnTo>
                    <a:pt x="245912" y="0"/>
                  </a:lnTo>
                  <a:lnTo>
                    <a:pt x="245912" y="1693302"/>
                  </a:lnTo>
                  <a:lnTo>
                    <a:pt x="0" y="1693302"/>
                  </a:lnTo>
                  <a:close/>
                </a:path>
              </a:pathLst>
            </a:custGeom>
            <a:solidFill>
              <a:srgbClr val="C8DADA"/>
            </a:solidFill>
          </p:spPr>
          <p:txBody>
            <a:bodyPr/>
            <a:lstStyle/>
            <a:p>
              <a:endParaRPr lang="lv-LV" sz="90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45912" cy="1731402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900"/>
            </a:p>
          </p:txBody>
        </p:sp>
      </p:grpSp>
      <p:sp>
        <p:nvSpPr>
          <p:cNvPr id="14" name="Freeform 14"/>
          <p:cNvSpPr/>
          <p:nvPr/>
        </p:nvSpPr>
        <p:spPr>
          <a:xfrm>
            <a:off x="519634" y="2840400"/>
            <a:ext cx="1681067" cy="2057400"/>
          </a:xfrm>
          <a:custGeom>
            <a:avLst/>
            <a:gdLst/>
            <a:ahLst/>
            <a:cxnLst/>
            <a:rect l="l" t="t" r="r" b="b"/>
            <a:pathLst>
              <a:path w="3362134" h="4114800">
                <a:moveTo>
                  <a:pt x="0" y="0"/>
                </a:moveTo>
                <a:lnTo>
                  <a:pt x="3362134" y="0"/>
                </a:lnTo>
                <a:lnTo>
                  <a:pt x="336213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lv-LV" sz="900"/>
          </a:p>
        </p:txBody>
      </p:sp>
      <p:sp>
        <p:nvSpPr>
          <p:cNvPr id="15" name="TextBox 15"/>
          <p:cNvSpPr txBox="1"/>
          <p:nvPr/>
        </p:nvSpPr>
        <p:spPr>
          <a:xfrm>
            <a:off x="647483" y="1826409"/>
            <a:ext cx="6411686" cy="315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95"/>
              </a:lnSpc>
            </a:pPr>
            <a:r>
              <a:rPr lang="en-US" sz="1925" b="1">
                <a:solidFill>
                  <a:srgbClr val="000000"/>
                </a:solidFill>
                <a:latin typeface="Open Sans Bold"/>
              </a:rPr>
              <a:t>Psihiatriskās konsultācijas dežūrtālrunis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458615" y="3231430"/>
            <a:ext cx="2224693" cy="4513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20"/>
              </a:lnSpc>
            </a:pPr>
            <a:r>
              <a:rPr lang="en-US" sz="1400" b="1">
                <a:solidFill>
                  <a:srgbClr val="232E44"/>
                </a:solidFill>
                <a:latin typeface="Red Hat Display Bold"/>
              </a:rPr>
              <a:t>RPNC psihiatriskās konsultācijas dežūrtālrunis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458615" y="3730460"/>
            <a:ext cx="1749653" cy="5026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70"/>
              </a:lnSpc>
            </a:pPr>
            <a:r>
              <a:rPr lang="en-US" sz="3050">
                <a:solidFill>
                  <a:srgbClr val="232E44"/>
                </a:solidFill>
                <a:latin typeface="Red Hat Display"/>
              </a:rPr>
              <a:t>25428561</a:t>
            </a:r>
          </a:p>
        </p:txBody>
      </p:sp>
      <p:sp>
        <p:nvSpPr>
          <p:cNvPr id="2" name="TextBox 16">
            <a:extLst>
              <a:ext uri="{FF2B5EF4-FFF2-40B4-BE49-F238E27FC236}">
                <a16:creationId xmlns:a16="http://schemas.microsoft.com/office/drawing/2014/main" id="{415FB064-840D-6DEB-7260-3ED593091911}"/>
              </a:ext>
            </a:extLst>
          </p:cNvPr>
          <p:cNvSpPr txBox="1"/>
          <p:nvPr/>
        </p:nvSpPr>
        <p:spPr>
          <a:xfrm>
            <a:off x="5585791" y="2733261"/>
            <a:ext cx="2912166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 fontAlgn="base"/>
            <a:r>
              <a:rPr lang="lv-LV" dirty="0">
                <a:solidFill>
                  <a:srgbClr val="232E44"/>
                </a:solidFill>
                <a:latin typeface="Red Hat Display Bold"/>
              </a:rPr>
              <a:t>Telefona darbības </a:t>
            </a:r>
            <a:r>
              <a:rPr lang="lv-LV" b="1" dirty="0">
                <a:solidFill>
                  <a:srgbClr val="232E44"/>
                </a:solidFill>
                <a:latin typeface="Red Hat Display Bold"/>
              </a:rPr>
              <a:t>mērķis</a:t>
            </a:r>
            <a:r>
              <a:rPr lang="lv-LV" dirty="0">
                <a:solidFill>
                  <a:srgbClr val="232E44"/>
                </a:solidFill>
                <a:latin typeface="Red Hat Display Bold"/>
              </a:rPr>
              <a:t> ir sniegt atbalstu saistībā ar: 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lv-LV" dirty="0">
                <a:solidFill>
                  <a:srgbClr val="232E44"/>
                </a:solidFill>
                <a:latin typeface="Red Hat Display Bold"/>
              </a:rPr>
              <a:t>psihiskās veselības akūtiem notikumiem;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lv-LV" dirty="0">
                <a:solidFill>
                  <a:srgbClr val="232E44"/>
                </a:solidFill>
                <a:latin typeface="Red Hat Display Bold"/>
              </a:rPr>
              <a:t>situācijām saistībā ar līdzcilvēku psihisko veselību;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lv-LV" dirty="0">
                <a:solidFill>
                  <a:srgbClr val="232E44"/>
                </a:solidFill>
                <a:latin typeface="Red Hat Display Bold"/>
              </a:rPr>
              <a:t>konsultācijas valsts un pašvaldības darbiniekiem.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20AC99-9F2B-3E13-55B4-CE5CDC4A9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/>
              <a:t>26.06.2024</a:t>
            </a:r>
          </a:p>
        </p:txBody>
      </p:sp>
      <p:pic>
        <p:nvPicPr>
          <p:cNvPr id="5" name="Picture 4" descr="A close-up of a document&#10;&#10;Description automatically generated">
            <a:extLst>
              <a:ext uri="{FF2B5EF4-FFF2-40B4-BE49-F238E27FC236}">
                <a16:creationId xmlns:a16="http://schemas.microsoft.com/office/drawing/2014/main" id="{1AFFDDE8-F4CE-B5E6-2855-5E4BED850A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" y="0"/>
            <a:ext cx="91426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681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948C78-1461-8733-B405-AEE261294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/>
              <a:t>26.06.2024</a:t>
            </a:r>
          </a:p>
        </p:txBody>
      </p:sp>
      <p:pic>
        <p:nvPicPr>
          <p:cNvPr id="5" name="Picture 4" descr="A diagram of a company&#10;&#10;Description automatically generated with medium confidence">
            <a:extLst>
              <a:ext uri="{FF2B5EF4-FFF2-40B4-BE49-F238E27FC236}">
                <a16:creationId xmlns:a16="http://schemas.microsoft.com/office/drawing/2014/main" id="{F5524985-80D4-331A-F695-70B8E8DDBF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599" y="-77219"/>
            <a:ext cx="9245600" cy="693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496638"/>
      </p:ext>
    </p:extLst>
  </p:cSld>
  <p:clrMapOvr>
    <a:masterClrMapping/>
  </p:clrMapOvr>
</p:sld>
</file>

<file path=ppt/theme/theme1.xml><?xml version="1.0" encoding="utf-8"?>
<a:theme xmlns:a="http://schemas.openxmlformats.org/drawingml/2006/main" name="VM identit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B57C698-3AAC-498C-A528-18E56CC2B9F5}" vid="{ED0566A1-2429-4C8D-A927-FBF77DE16FE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s" ma:contentTypeID="0x010100A4E2796E1B16EC4AADD0C4CEC2EDF671" ma:contentTypeVersion="18" ma:contentTypeDescription="Izveidot jaunu dokumentu." ma:contentTypeScope="" ma:versionID="5594f10d3009f816b890d4cb9c26ee3e">
  <xsd:schema xmlns:xsd="http://www.w3.org/2001/XMLSchema" xmlns:xs="http://www.w3.org/2001/XMLSchema" xmlns:p="http://schemas.microsoft.com/office/2006/metadata/properties" xmlns:ns2="7a462794-fa09-4584-b54a-289494a8954d" xmlns:ns3="a06f1847-caee-4f79-ae5e-9d9209b571a4" targetNamespace="http://schemas.microsoft.com/office/2006/metadata/properties" ma:root="true" ma:fieldsID="e6145b6c051926fdd54e0dd15ba0df25" ns2:_="" ns3:_="">
    <xsd:import namespace="7a462794-fa09-4584-b54a-289494a8954d"/>
    <xsd:import namespace="a06f1847-caee-4f79-ae5e-9d9209b571a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462794-fa09-4584-b54a-289494a895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Attēlu atzīmes" ma:readOnly="false" ma:fieldId="{5cf76f15-5ced-4ddc-b409-7134ff3c332f}" ma:taxonomyMulti="true" ma:sspId="70cde18c-294e-4b99-9172-39c91b03186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AutoKeyPoints" ma:index="2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6f1847-caee-4f79-ae5e-9d9209b571a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Koplietots a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Koplietots ar: detalizēt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70b32aaf-2ec4-476d-b2ed-796087a564f2}" ma:internalName="TaxCatchAll" ma:showField="CatchAllData" ma:web="a06f1847-caee-4f79-ae5e-9d9209b571a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atura tips"/>
        <xsd:element ref="dc:title" minOccurs="0" maxOccurs="1" ma:index="4" ma:displayName="Virsrakst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00BDE9D-43CE-4261-9141-6CA68DF33D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462794-fa09-4584-b54a-289494a8954d"/>
    <ds:schemaRef ds:uri="a06f1847-caee-4f79-ae5e-9d9209b571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926E9DD-8862-48E4-9987-25C39C74FF7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VM prezentacijas sagatave LV</Template>
  <TotalTime>7319</TotalTime>
  <Words>73</Words>
  <Application>Microsoft Office PowerPoint</Application>
  <PresentationFormat>On-screen Show (4:3)</PresentationFormat>
  <Paragraphs>24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Open Sans Bold</vt:lpstr>
      <vt:lpstr>Red Hat Display</vt:lpstr>
      <vt:lpstr>Red Hat Display Bold</vt:lpstr>
      <vt:lpstr>Verdana</vt:lpstr>
      <vt:lpstr>VM identitate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Agrīnā intervence bērniem ar AST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Rimma Beļikova</dc:creator>
  <cp:lastModifiedBy>Rimma Beļikova</cp:lastModifiedBy>
  <cp:revision>91</cp:revision>
  <dcterms:created xsi:type="dcterms:W3CDTF">2022-02-23T08:29:19Z</dcterms:created>
  <dcterms:modified xsi:type="dcterms:W3CDTF">2024-06-19T14:17:50Z</dcterms:modified>
</cp:coreProperties>
</file>